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Lst>
  <p:notesMasterIdLst>
    <p:notesMasterId r:id="rId45"/>
  </p:notesMasterIdLst>
  <p:sldIdLst>
    <p:sldId id="256" r:id="rId2"/>
    <p:sldId id="257" r:id="rId3"/>
    <p:sldId id="1218" r:id="rId4"/>
    <p:sldId id="810" r:id="rId5"/>
    <p:sldId id="1180" r:id="rId6"/>
    <p:sldId id="424" r:id="rId7"/>
    <p:sldId id="1082" r:id="rId8"/>
    <p:sldId id="1129" r:id="rId9"/>
    <p:sldId id="744" r:id="rId10"/>
    <p:sldId id="1221" r:id="rId11"/>
    <p:sldId id="1116" r:id="rId12"/>
    <p:sldId id="656" r:id="rId13"/>
    <p:sldId id="1214" r:id="rId14"/>
    <p:sldId id="747" r:id="rId15"/>
    <p:sldId id="748" r:id="rId16"/>
    <p:sldId id="749" r:id="rId17"/>
    <p:sldId id="637" r:id="rId18"/>
    <p:sldId id="647" r:id="rId19"/>
    <p:sldId id="589" r:id="rId20"/>
    <p:sldId id="3794" r:id="rId21"/>
    <p:sldId id="588" r:id="rId22"/>
    <p:sldId id="1222" r:id="rId23"/>
    <p:sldId id="1137" r:id="rId24"/>
    <p:sldId id="1130" r:id="rId25"/>
    <p:sldId id="1058" r:id="rId26"/>
    <p:sldId id="1220" r:id="rId27"/>
    <p:sldId id="915" r:id="rId28"/>
    <p:sldId id="917" r:id="rId29"/>
    <p:sldId id="3797" r:id="rId30"/>
    <p:sldId id="1131" r:id="rId31"/>
    <p:sldId id="1071" r:id="rId32"/>
    <p:sldId id="1072" r:id="rId33"/>
    <p:sldId id="1117" r:id="rId34"/>
    <p:sldId id="1122" r:id="rId35"/>
    <p:sldId id="1121" r:id="rId36"/>
    <p:sldId id="3793" r:id="rId37"/>
    <p:sldId id="457" r:id="rId38"/>
    <p:sldId id="451" r:id="rId39"/>
    <p:sldId id="1163" r:id="rId40"/>
    <p:sldId id="3795" r:id="rId41"/>
    <p:sldId id="3864" r:id="rId42"/>
    <p:sldId id="1166" r:id="rId43"/>
    <p:sldId id="26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CC"/>
    <a:srgbClr val="CC00FF"/>
    <a:srgbClr val="CC66FF"/>
    <a:srgbClr val="FF00FF"/>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66" autoAdjust="0"/>
    <p:restoredTop sz="84274"/>
  </p:normalViewPr>
  <p:slideViewPr>
    <p:cSldViewPr snapToGrid="0">
      <p:cViewPr varScale="1">
        <p:scale>
          <a:sx n="103" d="100"/>
          <a:sy n="103" d="100"/>
        </p:scale>
        <p:origin x="1088" y="176"/>
      </p:cViewPr>
      <p:guideLst/>
    </p:cSldViewPr>
  </p:slideViewPr>
  <p:notesTextViewPr>
    <p:cViewPr>
      <p:scale>
        <a:sx n="1" d="1"/>
        <a:sy n="1" d="1"/>
      </p:scale>
      <p:origin x="0" y="-72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962AA-9C5C-4415-B065-207C48D3AF4F}" type="datetimeFigureOut">
              <a:rPr lang="zh-CN" altLang="en-US" smtClean="0"/>
              <a:t>2024/6/30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74CBA0-DF6C-4916-9C57-4EF5E02427FD}" type="slidenum">
              <a:rPr lang="zh-CN" altLang="en-US" smtClean="0"/>
              <a:t>‹#›</a:t>
            </a:fld>
            <a:endParaRPr lang="zh-CN" altLang="en-US"/>
          </a:p>
        </p:txBody>
      </p:sp>
    </p:spTree>
    <p:extLst>
      <p:ext uri="{BB962C8B-B14F-4D97-AF65-F5344CB8AC3E}">
        <p14:creationId xmlns:p14="http://schemas.microsoft.com/office/powerpoint/2010/main" val="3949379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6A5371B-BA20-2F4F-A1E6-B41F97B1D11A}" type="slidenum">
              <a:rPr lang="en-US" smtClean="0"/>
              <a:t>7</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23</a:t>
            </a:fld>
            <a:endParaRPr kumimoji="0" lang="en-US" altLang="zh-CN" sz="1300"/>
          </a:p>
        </p:txBody>
      </p:sp>
    </p:spTree>
    <p:extLst>
      <p:ext uri="{BB962C8B-B14F-4D97-AF65-F5344CB8AC3E}">
        <p14:creationId xmlns:p14="http://schemas.microsoft.com/office/powerpoint/2010/main" val="244999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pPr>
              <a:defRPr/>
            </a:pPr>
            <a:fld id="{C0A34176-A4A4-477C-8045-92F9CD5747BC}" type="slidenum">
              <a:rPr lang="en-US" altLang="zh-CN" smtClean="0"/>
              <a:pPr>
                <a:defRPr/>
              </a:pPr>
              <a:t>24</a:t>
            </a:fld>
            <a:endParaRPr lang="en-US" altLang="zh-CN"/>
          </a:p>
        </p:txBody>
      </p:sp>
    </p:spTree>
    <p:extLst>
      <p:ext uri="{BB962C8B-B14F-4D97-AF65-F5344CB8AC3E}">
        <p14:creationId xmlns:p14="http://schemas.microsoft.com/office/powerpoint/2010/main" val="39171941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25</a:t>
            </a:fld>
            <a:endParaRPr kumimoji="0" lang="en-US" altLang="zh-CN" sz="1300"/>
          </a:p>
        </p:txBody>
      </p:sp>
    </p:spTree>
    <p:extLst>
      <p:ext uri="{BB962C8B-B14F-4D97-AF65-F5344CB8AC3E}">
        <p14:creationId xmlns:p14="http://schemas.microsoft.com/office/powerpoint/2010/main" val="371215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26</a:t>
            </a:fld>
            <a:endParaRPr kumimoji="0" lang="en-US" altLang="zh-CN" sz="1300"/>
          </a:p>
        </p:txBody>
      </p:sp>
    </p:spTree>
    <p:extLst>
      <p:ext uri="{BB962C8B-B14F-4D97-AF65-F5344CB8AC3E}">
        <p14:creationId xmlns:p14="http://schemas.microsoft.com/office/powerpoint/2010/main" val="25740395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 altLang="zh-CN" dirty="0">
                <a:effectLst/>
                <a:latin typeface="Times" pitchFamily="2" charset="0"/>
              </a:rPr>
              <a:t>Some specific predictions can be made for the decays</a:t>
            </a:r>
          </a:p>
          <a:p>
            <a:r>
              <a:rPr lang="en" altLang="zh-CN" dirty="0">
                <a:effectLst/>
                <a:latin typeface="Helvetica" pitchFamily="2" charset="0"/>
              </a:rPr>
              <a:t>B ! a0 </a:t>
            </a:r>
            <a:r>
              <a:rPr lang="en" altLang="zh-CN" dirty="0">
                <a:effectLst/>
                <a:latin typeface="Times" pitchFamily="2" charset="0"/>
              </a:rPr>
              <a:t>if factorization is assumed and if the decay is a</a:t>
            </a:r>
          </a:p>
          <a:p>
            <a:r>
              <a:rPr lang="en" altLang="zh-CN" dirty="0">
                <a:effectLst/>
                <a:latin typeface="Times" pitchFamily="2" charset="0"/>
              </a:rPr>
              <a:t>tree or penguin (loop) process. The dominant such process</a:t>
            </a:r>
          </a:p>
          <a:p>
            <a:r>
              <a:rPr lang="en" altLang="zh-CN" dirty="0">
                <a:effectLst/>
                <a:latin typeface="Times" pitchFamily="2" charset="0"/>
              </a:rPr>
              <a:t>is shown in Fig. 1(a). The companion tree process, shown</a:t>
            </a:r>
          </a:p>
          <a:p>
            <a:r>
              <a:rPr lang="en" altLang="zh-CN" dirty="0">
                <a:effectLst/>
                <a:latin typeface="Times" pitchFamily="2" charset="0"/>
              </a:rPr>
              <a:t>in Fig. 1(b), is expected to be greatly suppressed, since the</a:t>
            </a:r>
          </a:p>
          <a:p>
            <a:r>
              <a:rPr lang="en" altLang="zh-CN" dirty="0">
                <a:effectLst/>
                <a:latin typeface="Times" pitchFamily="2" charset="0"/>
              </a:rPr>
              <a:t>virtual </a:t>
            </a:r>
            <a:r>
              <a:rPr lang="en" altLang="zh-CN" dirty="0">
                <a:effectLst/>
                <a:latin typeface="Helvetica" pitchFamily="2" charset="0"/>
              </a:rPr>
              <a:t>W </a:t>
            </a:r>
            <a:r>
              <a:rPr lang="en" altLang="zh-CN" dirty="0">
                <a:effectLst/>
                <a:latin typeface="Times" pitchFamily="2" charset="0"/>
              </a:rPr>
              <a:t>cannot produce an </a:t>
            </a:r>
            <a:r>
              <a:rPr lang="en" altLang="zh-CN" dirty="0">
                <a:effectLst/>
                <a:latin typeface="Helvetica" pitchFamily="2" charset="0"/>
              </a:rPr>
              <a:t>a0 </a:t>
            </a:r>
            <a:r>
              <a:rPr lang="en" altLang="zh-CN" dirty="0">
                <a:effectLst/>
                <a:latin typeface="Times" pitchFamily="2" charset="0"/>
              </a:rPr>
              <a:t>meson [3]. This is a firm</a:t>
            </a:r>
          </a:p>
          <a:p>
            <a:r>
              <a:rPr lang="en" altLang="zh-CN" dirty="0">
                <a:effectLst/>
                <a:latin typeface="Times" pitchFamily="2" charset="0"/>
              </a:rPr>
              <a:t>prediction of the standard model because the weak current</a:t>
            </a:r>
          </a:p>
          <a:p>
            <a:r>
              <a:rPr lang="en" altLang="zh-CN" dirty="0">
                <a:effectLst/>
                <a:latin typeface="Times" pitchFamily="2" charset="0"/>
              </a:rPr>
              <a:t>has a </a:t>
            </a:r>
            <a:r>
              <a:rPr lang="en" altLang="zh-CN" dirty="0">
                <a:effectLst/>
                <a:latin typeface="Helvetica" pitchFamily="2" charset="0"/>
              </a:rPr>
              <a:t>G</a:t>
            </a:r>
            <a:r>
              <a:rPr lang="en" altLang="zh-CN" dirty="0">
                <a:effectLst/>
                <a:latin typeface="Times" pitchFamily="2" charset="0"/>
              </a:rPr>
              <a:t>-parity even vector part and a </a:t>
            </a:r>
            <a:r>
              <a:rPr lang="en" altLang="zh-CN" dirty="0">
                <a:effectLst/>
                <a:latin typeface="Helvetica" pitchFamily="2" charset="0"/>
              </a:rPr>
              <a:t>G</a:t>
            </a:r>
            <a:r>
              <a:rPr lang="en" altLang="zh-CN" dirty="0">
                <a:effectLst/>
                <a:latin typeface="Times" pitchFamily="2" charset="0"/>
              </a:rPr>
              <a:t>-parity odd </a:t>
            </a:r>
            <a:r>
              <a:rPr lang="en" altLang="zh-CN" dirty="0" err="1">
                <a:effectLst/>
                <a:latin typeface="Times" pitchFamily="2" charset="0"/>
              </a:rPr>
              <a:t>axialvector</a:t>
            </a:r>
            <a:endParaRPr lang="en" altLang="zh-CN" dirty="0">
              <a:effectLst/>
              <a:latin typeface="Times" pitchFamily="2" charset="0"/>
            </a:endParaRPr>
          </a:p>
          <a:p>
            <a:r>
              <a:rPr lang="en" altLang="zh-CN" dirty="0">
                <a:effectLst/>
                <a:latin typeface="Times" pitchFamily="2" charset="0"/>
              </a:rPr>
              <a:t>part. The latter can produce an axial-vector or</a:t>
            </a:r>
          </a:p>
          <a:p>
            <a:r>
              <a:rPr lang="en" altLang="zh-CN" dirty="0">
                <a:effectLst/>
                <a:latin typeface="Times" pitchFamily="2" charset="0"/>
              </a:rPr>
              <a:t>pseudoscalar particle while the former produces a vector</a:t>
            </a:r>
          </a:p>
          <a:p>
            <a:r>
              <a:rPr lang="en" altLang="zh-CN" dirty="0">
                <a:effectLst/>
                <a:latin typeface="Times" pitchFamily="2" charset="0"/>
              </a:rPr>
              <a:t>particle, but neither can produce a </a:t>
            </a:r>
            <a:r>
              <a:rPr lang="en" altLang="zh-CN" dirty="0">
                <a:effectLst/>
                <a:latin typeface="Helvetica" pitchFamily="2" charset="0"/>
              </a:rPr>
              <a:t>G</a:t>
            </a:r>
            <a:r>
              <a:rPr lang="en" altLang="zh-CN" dirty="0">
                <a:effectLst/>
                <a:latin typeface="Times" pitchFamily="2" charset="0"/>
              </a:rPr>
              <a:t>-parity odd scalar</a:t>
            </a:r>
          </a:p>
          <a:p>
            <a:r>
              <a:rPr lang="en" altLang="zh-CN" dirty="0">
                <a:effectLst/>
                <a:latin typeface="Times" pitchFamily="2" charset="0"/>
              </a:rPr>
              <a:t>meson.</a:t>
            </a:r>
          </a:p>
          <a:p>
            <a:r>
              <a:rPr lang="en" altLang="zh-CN" dirty="0">
                <a:effectLst/>
                <a:latin typeface="Times" pitchFamily="2" charset="0"/>
              </a:rPr>
              <a:t>S. Laplace and V. </a:t>
            </a:r>
            <a:r>
              <a:rPr lang="en" altLang="zh-CN" dirty="0" err="1">
                <a:effectLst/>
                <a:latin typeface="Times" pitchFamily="2" charset="0"/>
              </a:rPr>
              <a:t>Shelkov</a:t>
            </a:r>
            <a:r>
              <a:rPr lang="en" altLang="zh-CN" dirty="0">
                <a:effectLst/>
                <a:latin typeface="Times" pitchFamily="2" charset="0"/>
              </a:rPr>
              <a:t>, Eur. Phys. J. C 22, 431</a:t>
            </a:r>
          </a:p>
          <a:p>
            <a:r>
              <a:rPr lang="en" altLang="zh-CN" dirty="0">
                <a:effectLst/>
                <a:latin typeface="Times" pitchFamily="2" charset="0"/>
              </a:rPr>
              <a:t>(2001).</a:t>
            </a:r>
          </a:p>
          <a:p>
            <a:endParaRPr kumimoji="1" lang="zh-CN" altLang="en-US" dirty="0"/>
          </a:p>
        </p:txBody>
      </p:sp>
      <p:sp>
        <p:nvSpPr>
          <p:cNvPr id="4" name="灯片编号占位符 3"/>
          <p:cNvSpPr>
            <a:spLocks noGrp="1"/>
          </p:cNvSpPr>
          <p:nvPr>
            <p:ph type="sldNum" sz="quarter" idx="5"/>
          </p:nvPr>
        </p:nvSpPr>
        <p:spPr/>
        <p:txBody>
          <a:bodyPr/>
          <a:lstStyle/>
          <a:p>
            <a:fld id="{CB74CBA0-DF6C-4916-9C57-4EF5E02427FD}" type="slidenum">
              <a:rPr lang="zh-CN" altLang="en-US" smtClean="0"/>
              <a:t>28</a:t>
            </a:fld>
            <a:endParaRPr lang="zh-CN" altLang="en-US"/>
          </a:p>
        </p:txBody>
      </p:sp>
    </p:spTree>
    <p:extLst>
      <p:ext uri="{BB962C8B-B14F-4D97-AF65-F5344CB8AC3E}">
        <p14:creationId xmlns:p14="http://schemas.microsoft.com/office/powerpoint/2010/main" val="700038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29</a:t>
            </a:fld>
            <a:endParaRPr kumimoji="0" lang="en-US" altLang="zh-CN" sz="1300"/>
          </a:p>
        </p:txBody>
      </p:sp>
    </p:spTree>
    <p:extLst>
      <p:ext uri="{BB962C8B-B14F-4D97-AF65-F5344CB8AC3E}">
        <p14:creationId xmlns:p14="http://schemas.microsoft.com/office/powerpoint/2010/main" val="209494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pPr>
              <a:defRPr/>
            </a:pPr>
            <a:fld id="{C0A34176-A4A4-477C-8045-92F9CD5747BC}" type="slidenum">
              <a:rPr lang="en-US" altLang="zh-CN" smtClean="0"/>
              <a:pPr>
                <a:defRPr/>
              </a:pPr>
              <a:t>30</a:t>
            </a:fld>
            <a:endParaRPr lang="en-US" altLang="zh-CN"/>
          </a:p>
        </p:txBody>
      </p:sp>
    </p:spTree>
    <p:extLst>
      <p:ext uri="{BB962C8B-B14F-4D97-AF65-F5344CB8AC3E}">
        <p14:creationId xmlns:p14="http://schemas.microsoft.com/office/powerpoint/2010/main" val="3788448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31</a:t>
            </a:fld>
            <a:endParaRPr kumimoji="0" lang="en-US" altLang="zh-CN" sz="1300"/>
          </a:p>
        </p:txBody>
      </p:sp>
    </p:spTree>
    <p:extLst>
      <p:ext uri="{BB962C8B-B14F-4D97-AF65-F5344CB8AC3E}">
        <p14:creationId xmlns:p14="http://schemas.microsoft.com/office/powerpoint/2010/main" val="3358876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32</a:t>
            </a:fld>
            <a:endParaRPr kumimoji="0" lang="en-US" altLang="zh-CN" sz="1300"/>
          </a:p>
        </p:txBody>
      </p:sp>
    </p:spTree>
    <p:extLst>
      <p:ext uri="{BB962C8B-B14F-4D97-AF65-F5344CB8AC3E}">
        <p14:creationId xmlns:p14="http://schemas.microsoft.com/office/powerpoint/2010/main" val="25002730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33</a:t>
            </a:fld>
            <a:endParaRPr kumimoji="0" lang="en-US" altLang="zh-CN" sz="1300"/>
          </a:p>
        </p:txBody>
      </p:sp>
    </p:spTree>
    <p:extLst>
      <p:ext uri="{BB962C8B-B14F-4D97-AF65-F5344CB8AC3E}">
        <p14:creationId xmlns:p14="http://schemas.microsoft.com/office/powerpoint/2010/main" val="187746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pPr>
              <a:defRPr/>
            </a:pPr>
            <a:fld id="{C0A34176-A4A4-477C-8045-92F9CD5747BC}" type="slidenum">
              <a:rPr lang="en-US" altLang="zh-CN" smtClean="0"/>
              <a:pPr>
                <a:defRPr/>
              </a:pPr>
              <a:t>8</a:t>
            </a:fld>
            <a:endParaRPr lang="en-US" altLang="zh-CN"/>
          </a:p>
        </p:txBody>
      </p:sp>
    </p:spTree>
    <p:extLst>
      <p:ext uri="{BB962C8B-B14F-4D97-AF65-F5344CB8AC3E}">
        <p14:creationId xmlns:p14="http://schemas.microsoft.com/office/powerpoint/2010/main" val="33870415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34</a:t>
            </a:fld>
            <a:endParaRPr kumimoji="0" lang="en-US" altLang="zh-CN" sz="1300"/>
          </a:p>
        </p:txBody>
      </p:sp>
    </p:spTree>
    <p:extLst>
      <p:ext uri="{BB962C8B-B14F-4D97-AF65-F5344CB8AC3E}">
        <p14:creationId xmlns:p14="http://schemas.microsoft.com/office/powerpoint/2010/main" val="32273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35</a:t>
            </a:fld>
            <a:endParaRPr kumimoji="0" lang="en-US" altLang="zh-CN" sz="1300"/>
          </a:p>
        </p:txBody>
      </p:sp>
    </p:spTree>
    <p:extLst>
      <p:ext uri="{BB962C8B-B14F-4D97-AF65-F5344CB8AC3E}">
        <p14:creationId xmlns:p14="http://schemas.microsoft.com/office/powerpoint/2010/main" val="13967427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i="1" dirty="0">
                <a:effectLst/>
                <a:latin typeface="Times New Roman" panose="02020603050405020304" pitchFamily="18" charset="0"/>
                <a:ea typeface="Times New Roman" panose="02020603050405020304" pitchFamily="18" charset="0"/>
              </a:rPr>
              <a:t>The fragmentation functions of the light quarks have been measured with a reasonable precision,  while the information on the c-quark fragmentation function (CFF) is scarce. There is virtually no experimental data on CFF below the energy of the B-factories. Such information is vital. It is proposed to perform a first measurement of the inclusive D-meson production in </a:t>
            </a:r>
            <a:r>
              <a:rPr lang="en-US" altLang="zh-CN" sz="1800" i="1" dirty="0" err="1">
                <a:effectLst/>
                <a:latin typeface="Times New Roman" panose="02020603050405020304" pitchFamily="18" charset="0"/>
                <a:ea typeface="Times New Roman" panose="02020603050405020304" pitchFamily="18" charset="0"/>
              </a:rPr>
              <a:t>e</a:t>
            </a:r>
            <a:r>
              <a:rPr lang="en-US" altLang="zh-CN" sz="1800" i="1" baseline="30000" dirty="0" err="1">
                <a:effectLst/>
                <a:latin typeface="Times New Roman" panose="02020603050405020304" pitchFamily="18" charset="0"/>
                <a:ea typeface="Times New Roman" panose="02020603050405020304" pitchFamily="18" charset="0"/>
              </a:rPr>
              <a:t>+</a:t>
            </a:r>
            <a:r>
              <a:rPr lang="en-US" altLang="zh-CN" sz="1800" i="1" dirty="0" err="1">
                <a:effectLst/>
                <a:latin typeface="Times New Roman" panose="02020603050405020304" pitchFamily="18" charset="0"/>
                <a:ea typeface="Times New Roman" panose="02020603050405020304" pitchFamily="18" charset="0"/>
              </a:rPr>
              <a:t>e</a:t>
            </a:r>
            <a:r>
              <a:rPr lang="en-US" altLang="zh-CN" sz="1800" i="1" baseline="30000" dirty="0">
                <a:effectLst/>
                <a:latin typeface="Times New Roman" panose="02020603050405020304" pitchFamily="18" charset="0"/>
                <a:ea typeface="Times New Roman" panose="02020603050405020304" pitchFamily="18" charset="0"/>
              </a:rPr>
              <a:t>-</a:t>
            </a:r>
            <a:r>
              <a:rPr lang="en-US" altLang="zh-CN" sz="1800" i="1" dirty="0">
                <a:effectLst/>
                <a:latin typeface="Times New Roman" panose="02020603050405020304" pitchFamily="18" charset="0"/>
                <a:ea typeface="Times New Roman" panose="02020603050405020304" pitchFamily="18" charset="0"/>
              </a:rPr>
              <a:t> collisions in the energy domain between charmonium and bottomonium using a unique data sample of about 5 fb</a:t>
            </a:r>
            <a:r>
              <a:rPr lang="en-US" altLang="zh-CN" sz="1800" i="1" baseline="30000" dirty="0">
                <a:effectLst/>
                <a:latin typeface="Times New Roman" panose="02020603050405020304" pitchFamily="18" charset="0"/>
                <a:ea typeface="Times New Roman" panose="02020603050405020304" pitchFamily="18" charset="0"/>
              </a:rPr>
              <a:t>-1</a:t>
            </a:r>
            <a:r>
              <a:rPr lang="en-US" altLang="zh-CN" sz="1800" i="1" dirty="0">
                <a:effectLst/>
                <a:latin typeface="Times New Roman" panose="02020603050405020304" pitchFamily="18" charset="0"/>
                <a:ea typeface="Times New Roman" panose="02020603050405020304" pitchFamily="18" charset="0"/>
              </a:rPr>
              <a:t> integrated luminosity at energies from 4.60 to 4.95 GeV.</a:t>
            </a:r>
            <a:endParaRPr lang="zh-CN" altLang="zh-CN" sz="1800" dirty="0">
              <a:effectLst/>
              <a:latin typeface="Times New Roman" panose="02020603050405020304" pitchFamily="18" charset="0"/>
              <a:ea typeface="Times New Roman" panose="02020603050405020304" pitchFamily="18" charset="0"/>
            </a:endParaRPr>
          </a:p>
          <a:p>
            <a:endParaRPr kumimoji="1" lang="zh-CN" altLang="en-US" dirty="0"/>
          </a:p>
        </p:txBody>
      </p:sp>
      <p:sp>
        <p:nvSpPr>
          <p:cNvPr id="4" name="灯片编号占位符 3"/>
          <p:cNvSpPr>
            <a:spLocks noGrp="1"/>
          </p:cNvSpPr>
          <p:nvPr>
            <p:ph type="sldNum" sz="quarter" idx="5"/>
          </p:nvPr>
        </p:nvSpPr>
        <p:spPr/>
        <p:txBody>
          <a:bodyPr/>
          <a:lstStyle/>
          <a:p>
            <a:fld id="{34EA1CAF-F3E5-4995-B5A9-F6F823E8D197}" type="slidenum">
              <a:rPr lang="zh-CN" altLang="en-US" smtClean="0"/>
              <a:t>37</a:t>
            </a:fld>
            <a:endParaRPr lang="zh-CN" altLang="en-US"/>
          </a:p>
        </p:txBody>
      </p:sp>
    </p:spTree>
    <p:extLst>
      <p:ext uri="{BB962C8B-B14F-4D97-AF65-F5344CB8AC3E}">
        <p14:creationId xmlns:p14="http://schemas.microsoft.com/office/powerpoint/2010/main" val="1716530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a:p>
        </p:txBody>
      </p:sp>
      <p:sp>
        <p:nvSpPr>
          <p:cNvPr id="4" name="Slide Number Placeholder 3"/>
          <p:cNvSpPr>
            <a:spLocks noGrp="1"/>
          </p:cNvSpPr>
          <p:nvPr>
            <p:ph type="sldNum" sz="quarter" idx="10"/>
          </p:nvPr>
        </p:nvSpPr>
        <p:spPr/>
        <p:txBody>
          <a:bodyPr/>
          <a:lstStyle/>
          <a:p>
            <a:pPr>
              <a:defRPr/>
            </a:pPr>
            <a:fld id="{C0A34176-A4A4-477C-8045-92F9CD5747BC}" type="slidenum">
              <a:rPr lang="en-US" altLang="zh-CN" smtClean="0"/>
              <a:pPr>
                <a:defRPr/>
              </a:pPr>
              <a:t>39</a:t>
            </a:fld>
            <a:endParaRPr lang="en-US" altLang="zh-CN"/>
          </a:p>
        </p:txBody>
      </p:sp>
    </p:spTree>
    <p:extLst>
      <p:ext uri="{BB962C8B-B14F-4D97-AF65-F5344CB8AC3E}">
        <p14:creationId xmlns:p14="http://schemas.microsoft.com/office/powerpoint/2010/main" val="8040323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40</a:t>
            </a:fld>
            <a:endParaRPr kumimoji="0" lang="en-US" altLang="zh-CN" sz="1300"/>
          </a:p>
        </p:txBody>
      </p:sp>
    </p:spTree>
    <p:extLst>
      <p:ext uri="{BB962C8B-B14F-4D97-AF65-F5344CB8AC3E}">
        <p14:creationId xmlns:p14="http://schemas.microsoft.com/office/powerpoint/2010/main" val="304332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1756C892-5480-4292-A068-C34B22E2CA00}" type="slidenum">
              <a:rPr lang="zh-CN" altLang="en-US" smtClean="0"/>
              <a:pPr>
                <a:defRPr/>
              </a:pPr>
              <a:t>41</a:t>
            </a:fld>
            <a:endParaRPr lang="en-US" altLang="zh-CN"/>
          </a:p>
        </p:txBody>
      </p:sp>
    </p:spTree>
    <p:extLst>
      <p:ext uri="{BB962C8B-B14F-4D97-AF65-F5344CB8AC3E}">
        <p14:creationId xmlns:p14="http://schemas.microsoft.com/office/powerpoint/2010/main" val="2651487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p:cNvSpPr>
            <a:spLocks noGrp="1" noRot="1" noChangeAspect="1" noTextEdit="1"/>
          </p:cNvSpPr>
          <p:nvPr>
            <p:ph type="sldImg"/>
          </p:nvPr>
        </p:nvSpPr>
        <p:spPr>
          <a:ln/>
        </p:spPr>
      </p:sp>
      <p:sp>
        <p:nvSpPr>
          <p:cNvPr id="819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p>
        </p:txBody>
      </p:sp>
      <p:sp>
        <p:nvSpPr>
          <p:cNvPr id="819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kumimoji="1"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kumimoji="1"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kumimoji="1"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kumimoji="1"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宋体" panose="02010600030101010101" pitchFamily="2" charset="-122"/>
              </a:defRPr>
            </a:lvl9pPr>
          </a:lstStyle>
          <a:p>
            <a:pPr>
              <a:spcBef>
                <a:spcPct val="0"/>
              </a:spcBef>
            </a:pPr>
            <a:fld id="{DC77EC52-1B57-4264-99FF-7673057B435F}" type="slidenum">
              <a:rPr kumimoji="0" lang="en-US" altLang="zh-CN" sz="1300"/>
              <a:pPr>
                <a:spcBef>
                  <a:spcPct val="0"/>
                </a:spcBef>
              </a:pPr>
              <a:t>42</a:t>
            </a:fld>
            <a:endParaRPr kumimoji="0" lang="en-US" altLang="zh-CN" sz="1300"/>
          </a:p>
        </p:txBody>
      </p:sp>
    </p:spTree>
    <p:extLst>
      <p:ext uri="{BB962C8B-B14F-4D97-AF65-F5344CB8AC3E}">
        <p14:creationId xmlns:p14="http://schemas.microsoft.com/office/powerpoint/2010/main" val="1839080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99FDCE43-04B3-4F9A-ACFC-F59EE99F60E3}"/>
              </a:ext>
            </a:extLst>
          </p:cNvPr>
          <p:cNvSpPr>
            <a:spLocks noGrp="1" noRot="1" noChangeAspect="1" noChangeArrowheads="1" noTextEdit="1"/>
          </p:cNvSpPr>
          <p:nvPr>
            <p:ph type="sldImg"/>
          </p:nvPr>
        </p:nvSpPr>
        <p:spPr>
          <a:xfrm>
            <a:off x="685800" y="1143000"/>
            <a:ext cx="5486400" cy="3086100"/>
          </a:xfrm>
          <a:ln/>
        </p:spPr>
      </p:sp>
      <p:sp>
        <p:nvSpPr>
          <p:cNvPr id="19459" name="备注占位符 2">
            <a:extLst>
              <a:ext uri="{FF2B5EF4-FFF2-40B4-BE49-F238E27FC236}">
                <a16:creationId xmlns:a16="http://schemas.microsoft.com/office/drawing/2014/main" id="{3137A03A-9E03-496C-B92B-FE140550A2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3321BEC-4BD2-4C15-B7C5-BFC872D18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a:solidFill>
                  <a:schemeClr val="folHlink"/>
                </a:solidFill>
                <a:latin typeface="Times New Roman" panose="02020603050405020304" pitchFamily="18" charset="0"/>
                <a:ea typeface="隶书" panose="02010509060101010101" pitchFamily="49" charset="-122"/>
              </a:defRPr>
            </a:lvl1pPr>
            <a:lvl2pPr marL="742950" indent="-285750" defTabSz="952500">
              <a:defRPr sz="2400">
                <a:solidFill>
                  <a:schemeClr val="folHlink"/>
                </a:solidFill>
                <a:latin typeface="Times New Roman" panose="02020603050405020304" pitchFamily="18" charset="0"/>
                <a:ea typeface="隶书" panose="02010509060101010101" pitchFamily="49" charset="-122"/>
              </a:defRPr>
            </a:lvl2pPr>
            <a:lvl3pPr marL="1143000" indent="-228600" defTabSz="952500">
              <a:defRPr sz="2400">
                <a:solidFill>
                  <a:schemeClr val="folHlink"/>
                </a:solidFill>
                <a:latin typeface="Times New Roman" panose="02020603050405020304" pitchFamily="18" charset="0"/>
                <a:ea typeface="隶书" panose="02010509060101010101" pitchFamily="49" charset="-122"/>
              </a:defRPr>
            </a:lvl3pPr>
            <a:lvl4pPr marL="1600200" indent="-228600" defTabSz="952500">
              <a:defRPr sz="2400">
                <a:solidFill>
                  <a:schemeClr val="folHlink"/>
                </a:solidFill>
                <a:latin typeface="Times New Roman" panose="02020603050405020304" pitchFamily="18" charset="0"/>
                <a:ea typeface="隶书" panose="02010509060101010101" pitchFamily="49" charset="-122"/>
              </a:defRPr>
            </a:lvl4pPr>
            <a:lvl5pPr marL="2057400" indent="-228600" defTabSz="952500">
              <a:defRPr sz="2400">
                <a:solidFill>
                  <a:schemeClr val="folHlink"/>
                </a:solidFill>
                <a:latin typeface="Times New Roman" panose="02020603050405020304" pitchFamily="18" charset="0"/>
                <a:ea typeface="隶书" panose="02010509060101010101" pitchFamily="49" charset="-122"/>
              </a:defRPr>
            </a:lvl5pPr>
            <a:lvl6pPr marL="25146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6pPr>
            <a:lvl7pPr marL="29718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7pPr>
            <a:lvl8pPr marL="34290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8pPr>
            <a:lvl9pPr marL="38862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9pPr>
          </a:lstStyle>
          <a:p>
            <a:fld id="{B31E94D4-1805-4CA4-9092-FC9FC521D2C6}" type="slidenum">
              <a:rPr lang="zh-CN" altLang="en-US" sz="1200" smtClean="0">
                <a:solidFill>
                  <a:schemeClr val="tx1"/>
                </a:solidFill>
                <a:latin typeface="Arial" panose="020B0604020202020204" pitchFamily="34" charset="0"/>
                <a:ea typeface="宋体" panose="02010600030101010101" pitchFamily="2" charset="-122"/>
              </a:rPr>
              <a:pPr/>
              <a:t>9</a:t>
            </a:fld>
            <a:endParaRPr lang="zh-CN" altLang="en-US" sz="120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251287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C0A34176-A4A4-477C-8045-92F9CD5747BC}" type="slidenum">
              <a:rPr lang="en-US" altLang="zh-CN" smtClean="0"/>
              <a:pPr>
                <a:defRPr/>
              </a:pPr>
              <a:t>10</a:t>
            </a:fld>
            <a:endParaRPr lang="en-US" altLang="zh-CN"/>
          </a:p>
        </p:txBody>
      </p:sp>
    </p:spTree>
    <p:extLst>
      <p:ext uri="{BB962C8B-B14F-4D97-AF65-F5344CB8AC3E}">
        <p14:creationId xmlns:p14="http://schemas.microsoft.com/office/powerpoint/2010/main" val="361087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C0A34176-A4A4-477C-8045-92F9CD5747BC}" type="slidenum">
              <a:rPr lang="en-US" altLang="zh-CN" smtClean="0"/>
              <a:pPr>
                <a:defRPr/>
              </a:pPr>
              <a:t>11</a:t>
            </a:fld>
            <a:endParaRPr lang="en-US" altLang="zh-CN"/>
          </a:p>
        </p:txBody>
      </p:sp>
    </p:spTree>
    <p:extLst>
      <p:ext uri="{BB962C8B-B14F-4D97-AF65-F5344CB8AC3E}">
        <p14:creationId xmlns:p14="http://schemas.microsoft.com/office/powerpoint/2010/main" val="3856584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99FDCE43-04B3-4F9A-ACFC-F59EE99F60E3}"/>
              </a:ext>
            </a:extLst>
          </p:cNvPr>
          <p:cNvSpPr>
            <a:spLocks noGrp="1" noRot="1" noChangeAspect="1" noChangeArrowheads="1" noTextEdit="1"/>
          </p:cNvSpPr>
          <p:nvPr>
            <p:ph type="sldImg"/>
          </p:nvPr>
        </p:nvSpPr>
        <p:spPr>
          <a:xfrm>
            <a:off x="685800" y="1143000"/>
            <a:ext cx="5486400" cy="3086100"/>
          </a:xfrm>
          <a:ln/>
        </p:spPr>
      </p:sp>
      <p:sp>
        <p:nvSpPr>
          <p:cNvPr id="19459" name="备注占位符 2">
            <a:extLst>
              <a:ext uri="{FF2B5EF4-FFF2-40B4-BE49-F238E27FC236}">
                <a16:creationId xmlns:a16="http://schemas.microsoft.com/office/drawing/2014/main" id="{3137A03A-9E03-496C-B92B-FE140550A2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3321BEC-4BD2-4C15-B7C5-BFC872D18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a:solidFill>
                  <a:schemeClr val="folHlink"/>
                </a:solidFill>
                <a:latin typeface="Times New Roman" panose="02020603050405020304" pitchFamily="18" charset="0"/>
                <a:ea typeface="隶书" panose="02010509060101010101" pitchFamily="49" charset="-122"/>
              </a:defRPr>
            </a:lvl1pPr>
            <a:lvl2pPr marL="742950" indent="-285750" defTabSz="952500">
              <a:defRPr sz="2400">
                <a:solidFill>
                  <a:schemeClr val="folHlink"/>
                </a:solidFill>
                <a:latin typeface="Times New Roman" panose="02020603050405020304" pitchFamily="18" charset="0"/>
                <a:ea typeface="隶书" panose="02010509060101010101" pitchFamily="49" charset="-122"/>
              </a:defRPr>
            </a:lvl2pPr>
            <a:lvl3pPr marL="1143000" indent="-228600" defTabSz="952500">
              <a:defRPr sz="2400">
                <a:solidFill>
                  <a:schemeClr val="folHlink"/>
                </a:solidFill>
                <a:latin typeface="Times New Roman" panose="02020603050405020304" pitchFamily="18" charset="0"/>
                <a:ea typeface="隶书" panose="02010509060101010101" pitchFamily="49" charset="-122"/>
              </a:defRPr>
            </a:lvl3pPr>
            <a:lvl4pPr marL="1600200" indent="-228600" defTabSz="952500">
              <a:defRPr sz="2400">
                <a:solidFill>
                  <a:schemeClr val="folHlink"/>
                </a:solidFill>
                <a:latin typeface="Times New Roman" panose="02020603050405020304" pitchFamily="18" charset="0"/>
                <a:ea typeface="隶书" panose="02010509060101010101" pitchFamily="49" charset="-122"/>
              </a:defRPr>
            </a:lvl4pPr>
            <a:lvl5pPr marL="2057400" indent="-228600" defTabSz="952500">
              <a:defRPr sz="2400">
                <a:solidFill>
                  <a:schemeClr val="folHlink"/>
                </a:solidFill>
                <a:latin typeface="Times New Roman" panose="02020603050405020304" pitchFamily="18" charset="0"/>
                <a:ea typeface="隶书" panose="02010509060101010101" pitchFamily="49" charset="-122"/>
              </a:defRPr>
            </a:lvl5pPr>
            <a:lvl6pPr marL="25146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6pPr>
            <a:lvl7pPr marL="29718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7pPr>
            <a:lvl8pPr marL="34290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8pPr>
            <a:lvl9pPr marL="38862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9pPr>
          </a:lstStyle>
          <a:p>
            <a:fld id="{B31E94D4-1805-4CA4-9092-FC9FC521D2C6}" type="slidenum">
              <a:rPr lang="zh-CN" altLang="en-US" sz="1200" smtClean="0">
                <a:solidFill>
                  <a:schemeClr val="tx1"/>
                </a:solidFill>
                <a:latin typeface="Arial" panose="020B0604020202020204" pitchFamily="34" charset="0"/>
                <a:ea typeface="宋体" panose="02010600030101010101" pitchFamily="2" charset="-122"/>
              </a:rPr>
              <a:pPr/>
              <a:t>13</a:t>
            </a:fld>
            <a:endParaRPr lang="zh-CN" altLang="en-US" sz="120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133972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99FDCE43-04B3-4F9A-ACFC-F59EE99F60E3}"/>
              </a:ext>
            </a:extLst>
          </p:cNvPr>
          <p:cNvSpPr>
            <a:spLocks noGrp="1" noRot="1" noChangeAspect="1" noChangeArrowheads="1" noTextEdit="1"/>
          </p:cNvSpPr>
          <p:nvPr>
            <p:ph type="sldImg"/>
          </p:nvPr>
        </p:nvSpPr>
        <p:spPr>
          <a:xfrm>
            <a:off x="685800" y="1143000"/>
            <a:ext cx="5486400" cy="3086100"/>
          </a:xfrm>
          <a:ln/>
        </p:spPr>
      </p:sp>
      <p:sp>
        <p:nvSpPr>
          <p:cNvPr id="19459" name="备注占位符 2">
            <a:extLst>
              <a:ext uri="{FF2B5EF4-FFF2-40B4-BE49-F238E27FC236}">
                <a16:creationId xmlns:a16="http://schemas.microsoft.com/office/drawing/2014/main" id="{3137A03A-9E03-496C-B92B-FE140550A2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3321BEC-4BD2-4C15-B7C5-BFC872D18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a:solidFill>
                  <a:schemeClr val="folHlink"/>
                </a:solidFill>
                <a:latin typeface="Times New Roman" panose="02020603050405020304" pitchFamily="18" charset="0"/>
                <a:ea typeface="隶书" panose="02010509060101010101" pitchFamily="49" charset="-122"/>
              </a:defRPr>
            </a:lvl1pPr>
            <a:lvl2pPr marL="742950" indent="-285750" defTabSz="952500">
              <a:defRPr sz="2400">
                <a:solidFill>
                  <a:schemeClr val="folHlink"/>
                </a:solidFill>
                <a:latin typeface="Times New Roman" panose="02020603050405020304" pitchFamily="18" charset="0"/>
                <a:ea typeface="隶书" panose="02010509060101010101" pitchFamily="49" charset="-122"/>
              </a:defRPr>
            </a:lvl2pPr>
            <a:lvl3pPr marL="1143000" indent="-228600" defTabSz="952500">
              <a:defRPr sz="2400">
                <a:solidFill>
                  <a:schemeClr val="folHlink"/>
                </a:solidFill>
                <a:latin typeface="Times New Roman" panose="02020603050405020304" pitchFamily="18" charset="0"/>
                <a:ea typeface="隶书" panose="02010509060101010101" pitchFamily="49" charset="-122"/>
              </a:defRPr>
            </a:lvl3pPr>
            <a:lvl4pPr marL="1600200" indent="-228600" defTabSz="952500">
              <a:defRPr sz="2400">
                <a:solidFill>
                  <a:schemeClr val="folHlink"/>
                </a:solidFill>
                <a:latin typeface="Times New Roman" panose="02020603050405020304" pitchFamily="18" charset="0"/>
                <a:ea typeface="隶书" panose="02010509060101010101" pitchFamily="49" charset="-122"/>
              </a:defRPr>
            </a:lvl4pPr>
            <a:lvl5pPr marL="2057400" indent="-228600" defTabSz="952500">
              <a:defRPr sz="2400">
                <a:solidFill>
                  <a:schemeClr val="folHlink"/>
                </a:solidFill>
                <a:latin typeface="Times New Roman" panose="02020603050405020304" pitchFamily="18" charset="0"/>
                <a:ea typeface="隶书" panose="02010509060101010101" pitchFamily="49" charset="-122"/>
              </a:defRPr>
            </a:lvl5pPr>
            <a:lvl6pPr marL="25146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6pPr>
            <a:lvl7pPr marL="29718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7pPr>
            <a:lvl8pPr marL="34290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8pPr>
            <a:lvl9pPr marL="38862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9pPr>
          </a:lstStyle>
          <a:p>
            <a:fld id="{B31E94D4-1805-4CA4-9092-FC9FC521D2C6}" type="slidenum">
              <a:rPr lang="zh-CN" altLang="en-US" sz="1200" smtClean="0">
                <a:solidFill>
                  <a:schemeClr val="tx1"/>
                </a:solidFill>
                <a:latin typeface="Arial" panose="020B0604020202020204" pitchFamily="34" charset="0"/>
                <a:ea typeface="宋体" panose="02010600030101010101" pitchFamily="2" charset="-122"/>
              </a:rPr>
              <a:pPr/>
              <a:t>14</a:t>
            </a:fld>
            <a:endParaRPr lang="zh-CN" altLang="en-US" sz="120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622413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99FDCE43-04B3-4F9A-ACFC-F59EE99F60E3}"/>
              </a:ext>
            </a:extLst>
          </p:cNvPr>
          <p:cNvSpPr>
            <a:spLocks noGrp="1" noRot="1" noChangeAspect="1" noChangeArrowheads="1" noTextEdit="1"/>
          </p:cNvSpPr>
          <p:nvPr>
            <p:ph type="sldImg"/>
          </p:nvPr>
        </p:nvSpPr>
        <p:spPr>
          <a:xfrm>
            <a:off x="685800" y="1143000"/>
            <a:ext cx="5486400" cy="3086100"/>
          </a:xfrm>
          <a:ln/>
        </p:spPr>
      </p:sp>
      <p:sp>
        <p:nvSpPr>
          <p:cNvPr id="19459" name="备注占位符 2">
            <a:extLst>
              <a:ext uri="{FF2B5EF4-FFF2-40B4-BE49-F238E27FC236}">
                <a16:creationId xmlns:a16="http://schemas.microsoft.com/office/drawing/2014/main" id="{3137A03A-9E03-496C-B92B-FE140550A2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3321BEC-4BD2-4C15-B7C5-BFC872D18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a:solidFill>
                  <a:schemeClr val="folHlink"/>
                </a:solidFill>
                <a:latin typeface="Times New Roman" panose="02020603050405020304" pitchFamily="18" charset="0"/>
                <a:ea typeface="隶书" panose="02010509060101010101" pitchFamily="49" charset="-122"/>
              </a:defRPr>
            </a:lvl1pPr>
            <a:lvl2pPr marL="742950" indent="-285750" defTabSz="952500">
              <a:defRPr sz="2400">
                <a:solidFill>
                  <a:schemeClr val="folHlink"/>
                </a:solidFill>
                <a:latin typeface="Times New Roman" panose="02020603050405020304" pitchFamily="18" charset="0"/>
                <a:ea typeface="隶书" panose="02010509060101010101" pitchFamily="49" charset="-122"/>
              </a:defRPr>
            </a:lvl2pPr>
            <a:lvl3pPr marL="1143000" indent="-228600" defTabSz="952500">
              <a:defRPr sz="2400">
                <a:solidFill>
                  <a:schemeClr val="folHlink"/>
                </a:solidFill>
                <a:latin typeface="Times New Roman" panose="02020603050405020304" pitchFamily="18" charset="0"/>
                <a:ea typeface="隶书" panose="02010509060101010101" pitchFamily="49" charset="-122"/>
              </a:defRPr>
            </a:lvl3pPr>
            <a:lvl4pPr marL="1600200" indent="-228600" defTabSz="952500">
              <a:defRPr sz="2400">
                <a:solidFill>
                  <a:schemeClr val="folHlink"/>
                </a:solidFill>
                <a:latin typeface="Times New Roman" panose="02020603050405020304" pitchFamily="18" charset="0"/>
                <a:ea typeface="隶书" panose="02010509060101010101" pitchFamily="49" charset="-122"/>
              </a:defRPr>
            </a:lvl4pPr>
            <a:lvl5pPr marL="2057400" indent="-228600" defTabSz="952500">
              <a:defRPr sz="2400">
                <a:solidFill>
                  <a:schemeClr val="folHlink"/>
                </a:solidFill>
                <a:latin typeface="Times New Roman" panose="02020603050405020304" pitchFamily="18" charset="0"/>
                <a:ea typeface="隶书" panose="02010509060101010101" pitchFamily="49" charset="-122"/>
              </a:defRPr>
            </a:lvl5pPr>
            <a:lvl6pPr marL="25146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6pPr>
            <a:lvl7pPr marL="29718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7pPr>
            <a:lvl8pPr marL="34290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8pPr>
            <a:lvl9pPr marL="38862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9pPr>
          </a:lstStyle>
          <a:p>
            <a:fld id="{B31E94D4-1805-4CA4-9092-FC9FC521D2C6}" type="slidenum">
              <a:rPr lang="zh-CN" altLang="en-US" sz="1200" smtClean="0">
                <a:solidFill>
                  <a:schemeClr val="tx1"/>
                </a:solidFill>
                <a:latin typeface="Arial" panose="020B0604020202020204" pitchFamily="34" charset="0"/>
                <a:ea typeface="宋体" panose="02010600030101010101" pitchFamily="2" charset="-122"/>
              </a:rPr>
              <a:pPr/>
              <a:t>15</a:t>
            </a:fld>
            <a:endParaRPr lang="zh-CN" altLang="en-US" sz="120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801479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
            <a:extLst>
              <a:ext uri="{FF2B5EF4-FFF2-40B4-BE49-F238E27FC236}">
                <a16:creationId xmlns:a16="http://schemas.microsoft.com/office/drawing/2014/main" id="{99FDCE43-04B3-4F9A-ACFC-F59EE99F60E3}"/>
              </a:ext>
            </a:extLst>
          </p:cNvPr>
          <p:cNvSpPr>
            <a:spLocks noGrp="1" noRot="1" noChangeAspect="1" noChangeArrowheads="1" noTextEdit="1"/>
          </p:cNvSpPr>
          <p:nvPr>
            <p:ph type="sldImg"/>
          </p:nvPr>
        </p:nvSpPr>
        <p:spPr>
          <a:xfrm>
            <a:off x="685800" y="1143000"/>
            <a:ext cx="5486400" cy="3086100"/>
          </a:xfrm>
          <a:ln/>
        </p:spPr>
      </p:sp>
      <p:sp>
        <p:nvSpPr>
          <p:cNvPr id="19459" name="备注占位符 2">
            <a:extLst>
              <a:ext uri="{FF2B5EF4-FFF2-40B4-BE49-F238E27FC236}">
                <a16:creationId xmlns:a16="http://schemas.microsoft.com/office/drawing/2014/main" id="{3137A03A-9E03-496C-B92B-FE140550A2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9460" name="灯片编号占位符 3">
            <a:extLst>
              <a:ext uri="{FF2B5EF4-FFF2-40B4-BE49-F238E27FC236}">
                <a16:creationId xmlns:a16="http://schemas.microsoft.com/office/drawing/2014/main" id="{63321BEC-4BD2-4C15-B7C5-BFC872D189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defRPr sz="2400">
                <a:solidFill>
                  <a:schemeClr val="folHlink"/>
                </a:solidFill>
                <a:latin typeface="Times New Roman" panose="02020603050405020304" pitchFamily="18" charset="0"/>
                <a:ea typeface="隶书" panose="02010509060101010101" pitchFamily="49" charset="-122"/>
              </a:defRPr>
            </a:lvl1pPr>
            <a:lvl2pPr marL="742950" indent="-285750" defTabSz="952500">
              <a:defRPr sz="2400">
                <a:solidFill>
                  <a:schemeClr val="folHlink"/>
                </a:solidFill>
                <a:latin typeface="Times New Roman" panose="02020603050405020304" pitchFamily="18" charset="0"/>
                <a:ea typeface="隶书" panose="02010509060101010101" pitchFamily="49" charset="-122"/>
              </a:defRPr>
            </a:lvl2pPr>
            <a:lvl3pPr marL="1143000" indent="-228600" defTabSz="952500">
              <a:defRPr sz="2400">
                <a:solidFill>
                  <a:schemeClr val="folHlink"/>
                </a:solidFill>
                <a:latin typeface="Times New Roman" panose="02020603050405020304" pitchFamily="18" charset="0"/>
                <a:ea typeface="隶书" panose="02010509060101010101" pitchFamily="49" charset="-122"/>
              </a:defRPr>
            </a:lvl3pPr>
            <a:lvl4pPr marL="1600200" indent="-228600" defTabSz="952500">
              <a:defRPr sz="2400">
                <a:solidFill>
                  <a:schemeClr val="folHlink"/>
                </a:solidFill>
                <a:latin typeface="Times New Roman" panose="02020603050405020304" pitchFamily="18" charset="0"/>
                <a:ea typeface="隶书" panose="02010509060101010101" pitchFamily="49" charset="-122"/>
              </a:defRPr>
            </a:lvl4pPr>
            <a:lvl5pPr marL="2057400" indent="-228600" defTabSz="952500">
              <a:defRPr sz="2400">
                <a:solidFill>
                  <a:schemeClr val="folHlink"/>
                </a:solidFill>
                <a:latin typeface="Times New Roman" panose="02020603050405020304" pitchFamily="18" charset="0"/>
                <a:ea typeface="隶书" panose="02010509060101010101" pitchFamily="49" charset="-122"/>
              </a:defRPr>
            </a:lvl5pPr>
            <a:lvl6pPr marL="25146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6pPr>
            <a:lvl7pPr marL="29718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7pPr>
            <a:lvl8pPr marL="34290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8pPr>
            <a:lvl9pPr marL="3886200" indent="-228600" defTabSz="952500" eaLnBrk="0" fontAlgn="base" hangingPunct="0">
              <a:spcBef>
                <a:spcPct val="0"/>
              </a:spcBef>
              <a:spcAft>
                <a:spcPct val="0"/>
              </a:spcAft>
              <a:defRPr sz="2400">
                <a:solidFill>
                  <a:schemeClr val="folHlink"/>
                </a:solidFill>
                <a:latin typeface="Times New Roman" panose="02020603050405020304" pitchFamily="18" charset="0"/>
                <a:ea typeface="隶书" panose="02010509060101010101" pitchFamily="49" charset="-122"/>
              </a:defRPr>
            </a:lvl9pPr>
          </a:lstStyle>
          <a:p>
            <a:fld id="{B31E94D4-1805-4CA4-9092-FC9FC521D2C6}" type="slidenum">
              <a:rPr lang="zh-CN" altLang="en-US" sz="1200" smtClean="0">
                <a:solidFill>
                  <a:schemeClr val="tx1"/>
                </a:solidFill>
                <a:latin typeface="Arial" panose="020B0604020202020204" pitchFamily="34" charset="0"/>
                <a:ea typeface="宋体" panose="02010600030101010101" pitchFamily="2" charset="-122"/>
              </a:rPr>
              <a:pPr/>
              <a:t>16</a:t>
            </a:fld>
            <a:endParaRPr lang="zh-CN" altLang="en-US" sz="1200">
              <a:solidFill>
                <a:schemeClr val="tx1"/>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133417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4246767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140799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3265373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107500" y="92058"/>
            <a:ext cx="10510125" cy="659643"/>
          </a:xfrm>
          <a:prstGeom prst="rect">
            <a:avLst/>
          </a:prstGeom>
        </p:spPr>
        <p:txBody>
          <a:bodyPr lIns="91418" tIns="45709" rIns="91418" bIns="45709"/>
          <a:lstStyle>
            <a:lvl1pPr algn="l">
              <a:defRPr sz="4000" b="1" baseline="0">
                <a:solidFill>
                  <a:srgbClr val="005DA2"/>
                </a:solidFill>
                <a:latin typeface="Arial" panose="020B0604020202020204" pitchFamily="34" charset="0"/>
                <a:ea typeface="微软雅黑" panose="020B0503020204020204" charset="-122"/>
              </a:defRPr>
            </a:lvl1pPr>
          </a:lstStyle>
          <a:p>
            <a:r>
              <a:rPr lang="zh-CN" altLang="en-US" dirty="0"/>
              <a:t>单击此处编辑母版标题样式</a:t>
            </a:r>
          </a:p>
        </p:txBody>
      </p:sp>
      <p:sp>
        <p:nvSpPr>
          <p:cNvPr id="5" name="灯片编号占位符 4"/>
          <p:cNvSpPr>
            <a:spLocks noGrp="1"/>
          </p:cNvSpPr>
          <p:nvPr>
            <p:ph type="sldNum" sz="quarter" idx="12"/>
          </p:nvPr>
        </p:nvSpPr>
        <p:spPr>
          <a:xfrm>
            <a:off x="10800000" y="360000"/>
            <a:ext cx="1080000" cy="360000"/>
          </a:xfrm>
          <a:prstGeom prst="rect">
            <a:avLst/>
          </a:prstGeom>
        </p:spPr>
        <p:txBody>
          <a:bodyPr lIns="91418" tIns="45709" rIns="91418" bIns="45709"/>
          <a:lstStyle>
            <a:lvl1pPr algn="r">
              <a:defRPr/>
            </a:lvl1pPr>
          </a:lstStyle>
          <a:p>
            <a:fld id="{E077DA78-E013-4A8C-AD75-63A150561B10}"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9" name="直接连接符 8"/>
          <p:cNvCxnSpPr/>
          <p:nvPr userDrawn="1"/>
        </p:nvCxnSpPr>
        <p:spPr>
          <a:xfrm>
            <a:off x="1054457" y="811417"/>
            <a:ext cx="11132828" cy="0"/>
          </a:xfrm>
          <a:prstGeom prst="line">
            <a:avLst/>
          </a:prstGeom>
          <a:ln w="158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文本占位符 2">
            <a:extLst>
              <a:ext uri="{FF2B5EF4-FFF2-40B4-BE49-F238E27FC236}">
                <a16:creationId xmlns:a16="http://schemas.microsoft.com/office/drawing/2014/main" id="{7918572F-142C-4521-A20F-057039961475}"/>
              </a:ext>
            </a:extLst>
          </p:cNvPr>
          <p:cNvSpPr>
            <a:spLocks noGrp="1"/>
          </p:cNvSpPr>
          <p:nvPr>
            <p:ph idx="1"/>
            <p:custDataLst>
              <p:tags r:id="rId1"/>
            </p:custDataLst>
          </p:nvPr>
        </p:nvSpPr>
        <p:spPr>
          <a:xfrm>
            <a:off x="338360" y="961398"/>
            <a:ext cx="11279266" cy="5388907"/>
          </a:xfrm>
          <a:prstGeom prst="rect">
            <a:avLst/>
          </a:prstGeom>
        </p:spPr>
        <p:txBody>
          <a:bodyPr vert="horz" wrap="square" lIns="90170" tIns="46990" rIns="90170" bIns="46990" rtlCol="0">
            <a:normAutofit/>
          </a:bodyPr>
          <a:lstStyle>
            <a:lvl1pPr marL="288000" indent="-288000">
              <a:lnSpc>
                <a:spcPct val="100000"/>
              </a:lnSpc>
              <a:spcBef>
                <a:spcPts val="600"/>
              </a:spcBef>
              <a:spcAft>
                <a:spcPts val="0"/>
              </a:spcAft>
              <a:buSzPct val="70000"/>
              <a:buFont typeface="Wingdings" panose="05000000000000000000" pitchFamily="2" charset="2"/>
              <a:buChar char="l"/>
              <a:defRPr sz="2400" b="1" baseline="0">
                <a:solidFill>
                  <a:srgbClr val="005DA2"/>
                </a:solidFill>
                <a:latin typeface="Times New Roman" panose="02020603050405020304" pitchFamily="18" charset="0"/>
                <a:ea typeface="微软雅黑" panose="020B0503020204020204" pitchFamily="34" charset="-122"/>
              </a:defRPr>
            </a:lvl1pPr>
            <a:lvl2pPr marL="720000" indent="-288000">
              <a:lnSpc>
                <a:spcPct val="100000"/>
              </a:lnSpc>
              <a:spcBef>
                <a:spcPts val="600"/>
              </a:spcBef>
              <a:spcAft>
                <a:spcPts val="0"/>
              </a:spcAft>
              <a:buFont typeface="Arial" panose="020B0604020202020204" pitchFamily="34" charset="0"/>
              <a:buChar char="•"/>
              <a:defRPr sz="2000" baseline="0">
                <a:latin typeface="Times New Roman" panose="02020603050405020304" pitchFamily="18" charset="0"/>
                <a:ea typeface="微软雅黑" panose="020B0503020204020204" pitchFamily="34" charset="-122"/>
              </a:defRPr>
            </a:lvl2pPr>
            <a:lvl3pPr>
              <a:defRPr>
                <a:latin typeface="微软雅黑" panose="020B0503020204020204" pitchFamily="34" charset="-122"/>
                <a:ea typeface="微软雅黑" panose="020B0503020204020204" pitchFamily="34" charset="-122"/>
              </a:defRPr>
            </a:lvl3pPr>
            <a:lvl4pPr>
              <a:defRPr>
                <a:latin typeface="微软雅黑" panose="020B0503020204020204" pitchFamily="34" charset="-122"/>
                <a:ea typeface="微软雅黑" panose="020B0503020204020204" pitchFamily="34" charset="-122"/>
              </a:defRPr>
            </a:lvl4pPr>
            <a:lvl5pPr>
              <a:defRPr>
                <a:latin typeface="微软雅黑" panose="020B0503020204020204" pitchFamily="34" charset="-122"/>
                <a:ea typeface="微软雅黑" panose="020B0503020204020204" pitchFamily="34" charset="-122"/>
              </a:defRPr>
            </a:lvl5pPr>
          </a:lstStyle>
          <a:p>
            <a:pPr lvl="0"/>
            <a:r>
              <a:rPr lang="zh-CN" altLang="en-US" dirty="0"/>
              <a:t>编辑母版文本样式</a:t>
            </a:r>
          </a:p>
          <a:p>
            <a:pPr lvl="1"/>
            <a:r>
              <a:rPr lang="zh-CN" altLang="en-US" dirty="0"/>
              <a:t>第二级</a:t>
            </a:r>
          </a:p>
        </p:txBody>
      </p:sp>
      <p:pic>
        <p:nvPicPr>
          <p:cNvPr id="8" name="图片 7">
            <a:extLst>
              <a:ext uri="{FF2B5EF4-FFF2-40B4-BE49-F238E27FC236}">
                <a16:creationId xmlns:a16="http://schemas.microsoft.com/office/drawing/2014/main" id="{C6756B70-116A-4138-99A8-711A909F95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675" y="122350"/>
            <a:ext cx="975500" cy="659545"/>
          </a:xfrm>
          <a:prstGeom prst="rect">
            <a:avLst/>
          </a:prstGeom>
        </p:spPr>
      </p:pic>
    </p:spTree>
    <p:extLst>
      <p:ext uri="{BB962C8B-B14F-4D97-AF65-F5344CB8AC3E}">
        <p14:creationId xmlns:p14="http://schemas.microsoft.com/office/powerpoint/2010/main" val="4096591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4031945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2238916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1777659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2345398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377475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246642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1454832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3024517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0947EA-5BFF-479F-9915-B56F8F758B8B}" type="slidenum">
              <a:rPr lang="zh-CN" altLang="en-US" smtClean="0"/>
              <a:t>‹#›</a:t>
            </a:fld>
            <a:endParaRPr lang="zh-CN" altLang="en-US"/>
          </a:p>
        </p:txBody>
      </p:sp>
    </p:spTree>
    <p:extLst>
      <p:ext uri="{BB962C8B-B14F-4D97-AF65-F5344CB8AC3E}">
        <p14:creationId xmlns:p14="http://schemas.microsoft.com/office/powerpoint/2010/main" val="4247561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53.png"/><Relationship Id="rId13" Type="http://schemas.openxmlformats.org/officeDocument/2006/relationships/image" Target="../media/image702.png"/><Relationship Id="rId3" Type="http://schemas.openxmlformats.org/officeDocument/2006/relationships/image" Target="../media/image621.png"/><Relationship Id="rId7" Type="http://schemas.openxmlformats.org/officeDocument/2006/relationships/image" Target="../media/image642.png"/><Relationship Id="rId12" Type="http://schemas.openxmlformats.org/officeDocument/2006/relationships/image" Target="../media/image691.png"/><Relationship Id="rId2" Type="http://schemas.openxmlformats.org/officeDocument/2006/relationships/notesSlide" Target="../notesSlides/notesSlide4.xml"/><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770.png"/><Relationship Id="rId11" Type="http://schemas.openxmlformats.org/officeDocument/2006/relationships/image" Target="../media/image681.png"/><Relationship Id="rId15" Type="http://schemas.openxmlformats.org/officeDocument/2006/relationships/image" Target="../media/image43.png"/><Relationship Id="rId10" Type="http://schemas.openxmlformats.org/officeDocument/2006/relationships/image" Target="../media/image670.png"/><Relationship Id="rId4" Type="http://schemas.openxmlformats.org/officeDocument/2006/relationships/image" Target="../media/image633.png"/><Relationship Id="rId9" Type="http://schemas.openxmlformats.org/officeDocument/2006/relationships/image" Target="../media/image41.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2.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4510.pn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60.pn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880.png"/><Relationship Id="rId5" Type="http://schemas.openxmlformats.org/officeDocument/2006/relationships/image" Target="../media/image802.png"/><Relationship Id="rId10" Type="http://schemas.openxmlformats.org/officeDocument/2006/relationships/image" Target="../media/image60.png"/><Relationship Id="rId4" Type="http://schemas.openxmlformats.org/officeDocument/2006/relationships/image" Target="../media/image781.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61.png"/><Relationship Id="rId7" Type="http://schemas.openxmlformats.org/officeDocument/2006/relationships/image" Target="../media/image38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860.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480.png"/><Relationship Id="rId18" Type="http://schemas.openxmlformats.org/officeDocument/2006/relationships/image" Target="../media/image530.png"/><Relationship Id="rId26" Type="http://schemas.openxmlformats.org/officeDocument/2006/relationships/image" Target="../media/image1080.png"/><Relationship Id="rId3" Type="http://schemas.openxmlformats.org/officeDocument/2006/relationships/image" Target="../media/image541.png"/><Relationship Id="rId21" Type="http://schemas.openxmlformats.org/officeDocument/2006/relationships/image" Target="../media/image70.png"/><Relationship Id="rId7" Type="http://schemas.openxmlformats.org/officeDocument/2006/relationships/image" Target="../media/image441.png"/><Relationship Id="rId17" Type="http://schemas.openxmlformats.org/officeDocument/2006/relationships/image" Target="../media/image69.png"/><Relationship Id="rId25" Type="http://schemas.openxmlformats.org/officeDocument/2006/relationships/image" Target="../media/image710.png"/><Relationship Id="rId2" Type="http://schemas.openxmlformats.org/officeDocument/2006/relationships/notesSlide" Target="../notesSlides/notesSlide8.xml"/><Relationship Id="rId16" Type="http://schemas.openxmlformats.org/officeDocument/2006/relationships/image" Target="../media/image511.png"/><Relationship Id="rId20" Type="http://schemas.openxmlformats.org/officeDocument/2006/relationships/image" Target="../media/image1010.png"/><Relationship Id="rId1" Type="http://schemas.openxmlformats.org/officeDocument/2006/relationships/slideLayout" Target="../slideLayouts/slideLayout1.xml"/><Relationship Id="rId6" Type="http://schemas.openxmlformats.org/officeDocument/2006/relationships/image" Target="../media/image430.png"/><Relationship Id="rId24" Type="http://schemas.openxmlformats.org/officeDocument/2006/relationships/image" Target="../media/image1052.png"/><Relationship Id="rId5" Type="http://schemas.openxmlformats.org/officeDocument/2006/relationships/image" Target="../media/image66.png"/><Relationship Id="rId15" Type="http://schemas.openxmlformats.org/officeDocument/2006/relationships/image" Target="../media/image68.png"/><Relationship Id="rId23" Type="http://schemas.openxmlformats.org/officeDocument/2006/relationships/image" Target="../media/image1041.png"/><Relationship Id="rId10" Type="http://schemas.openxmlformats.org/officeDocument/2006/relationships/image" Target="../media/image970.png"/><Relationship Id="rId19" Type="http://schemas.openxmlformats.org/officeDocument/2006/relationships/image" Target="../media/image1000.png"/><Relationship Id="rId4" Type="http://schemas.openxmlformats.org/officeDocument/2006/relationships/image" Target="../media/image65.png"/><Relationship Id="rId9" Type="http://schemas.openxmlformats.org/officeDocument/2006/relationships/image" Target="../media/image961.png"/><Relationship Id="rId14" Type="http://schemas.openxmlformats.org/officeDocument/2006/relationships/image" Target="../media/image490.png"/><Relationship Id="rId22" Type="http://schemas.openxmlformats.org/officeDocument/2006/relationships/image" Target="../media/image71.png"/></Relationships>
</file>

<file path=ppt/slides/_rels/slide16.xml.rels><?xml version="1.0" encoding="UTF-8" standalone="yes"?>
<Relationships xmlns="http://schemas.openxmlformats.org/package/2006/relationships"><Relationship Id="rId8" Type="http://schemas.openxmlformats.org/officeDocument/2006/relationships/image" Target="../media/image600.png"/><Relationship Id="rId13" Type="http://schemas.openxmlformats.org/officeDocument/2006/relationships/image" Target="../media/image650.png"/><Relationship Id="rId18" Type="http://schemas.openxmlformats.org/officeDocument/2006/relationships/image" Target="../media/image77.png"/><Relationship Id="rId3" Type="http://schemas.openxmlformats.org/officeDocument/2006/relationships/image" Target="../media/image610.png"/><Relationship Id="rId7" Type="http://schemas.openxmlformats.org/officeDocument/2006/relationships/image" Target="../media/image73.png"/><Relationship Id="rId12" Type="http://schemas.openxmlformats.org/officeDocument/2006/relationships/image" Target="../media/image640.png"/><Relationship Id="rId17" Type="http://schemas.openxmlformats.org/officeDocument/2006/relationships/image" Target="../media/image720.png"/><Relationship Id="rId2" Type="http://schemas.openxmlformats.org/officeDocument/2006/relationships/notesSlide" Target="../notesSlides/notesSlide9.xml"/><Relationship Id="rId16" Type="http://schemas.openxmlformats.org/officeDocument/2006/relationships/image" Target="../media/image680.png"/><Relationship Id="rId20" Type="http://schemas.openxmlformats.org/officeDocument/2006/relationships/image" Target="../media/image711.png"/><Relationship Id="rId1" Type="http://schemas.openxmlformats.org/officeDocument/2006/relationships/slideLayout" Target="../slideLayouts/slideLayout1.xml"/><Relationship Id="rId6" Type="http://schemas.openxmlformats.org/officeDocument/2006/relationships/image" Target="../media/image570.png"/><Relationship Id="rId11" Type="http://schemas.openxmlformats.org/officeDocument/2006/relationships/image" Target="../media/image630.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5.png"/><Relationship Id="rId19" Type="http://schemas.openxmlformats.org/officeDocument/2006/relationships/image" Target="../media/image700.png"/><Relationship Id="rId4" Type="http://schemas.openxmlformats.org/officeDocument/2006/relationships/image" Target="../media/image72.png"/><Relationship Id="rId9" Type="http://schemas.openxmlformats.org/officeDocument/2006/relationships/image" Target="../media/image74.png"/><Relationship Id="rId14" Type="http://schemas.openxmlformats.org/officeDocument/2006/relationships/image" Target="../media/image660.png"/></Relationships>
</file>

<file path=ppt/slides/_rels/slide17.xml.rels><?xml version="1.0" encoding="UTF-8" standalone="yes"?>
<Relationships xmlns="http://schemas.openxmlformats.org/package/2006/relationships"><Relationship Id="rId3" Type="http://schemas.openxmlformats.org/officeDocument/2006/relationships/image" Target="../media/image1001.png"/><Relationship Id="rId2" Type="http://schemas.openxmlformats.org/officeDocument/2006/relationships/image" Target="../media/image730.png"/><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130.png"/></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990.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92.wmf"/><Relationship Id="rId18" Type="http://schemas.openxmlformats.org/officeDocument/2006/relationships/image" Target="../media/image95.png"/><Relationship Id="rId26" Type="http://schemas.openxmlformats.org/officeDocument/2006/relationships/image" Target="../media/image98.wmf"/><Relationship Id="rId3" Type="http://schemas.openxmlformats.org/officeDocument/2006/relationships/image" Target="../media/image86.png"/><Relationship Id="rId21" Type="http://schemas.openxmlformats.org/officeDocument/2006/relationships/image" Target="../media/image1670.png"/><Relationship Id="rId7" Type="http://schemas.openxmlformats.org/officeDocument/2006/relationships/image" Target="../media/image89.wmf"/><Relationship Id="rId12" Type="http://schemas.openxmlformats.org/officeDocument/2006/relationships/oleObject" Target="../embeddings/oleObject10.bin"/><Relationship Id="rId17" Type="http://schemas.openxmlformats.org/officeDocument/2006/relationships/image" Target="../media/image94.wmf"/><Relationship Id="rId25" Type="http://schemas.openxmlformats.org/officeDocument/2006/relationships/oleObject" Target="../embeddings/oleObject14.bin"/><Relationship Id="rId2" Type="http://schemas.openxmlformats.org/officeDocument/2006/relationships/image" Target="../media/image85.png"/><Relationship Id="rId16" Type="http://schemas.openxmlformats.org/officeDocument/2006/relationships/oleObject" Target="../embeddings/oleObject12.bin"/><Relationship Id="rId20" Type="http://schemas.openxmlformats.org/officeDocument/2006/relationships/image" Target="../media/image1760.png"/><Relationship Id="rId29" Type="http://schemas.openxmlformats.org/officeDocument/2006/relationships/image" Target="../media/image99.png"/><Relationship Id="rId1" Type="http://schemas.openxmlformats.org/officeDocument/2006/relationships/slideLayout" Target="../slideLayouts/slideLayout7.xml"/><Relationship Id="rId6" Type="http://schemas.openxmlformats.org/officeDocument/2006/relationships/oleObject" Target="../embeddings/oleObject7.bin"/><Relationship Id="rId11" Type="http://schemas.openxmlformats.org/officeDocument/2006/relationships/image" Target="../media/image91.wmf"/><Relationship Id="rId24" Type="http://schemas.openxmlformats.org/officeDocument/2006/relationships/image" Target="../media/image97.wmf"/><Relationship Id="rId32" Type="http://schemas.openxmlformats.org/officeDocument/2006/relationships/image" Target="../media/image1860.png"/><Relationship Id="rId5" Type="http://schemas.openxmlformats.org/officeDocument/2006/relationships/image" Target="../media/image88.png"/><Relationship Id="rId15" Type="http://schemas.openxmlformats.org/officeDocument/2006/relationships/image" Target="../media/image93.wmf"/><Relationship Id="rId23" Type="http://schemas.openxmlformats.org/officeDocument/2006/relationships/oleObject" Target="../embeddings/oleObject13.bin"/><Relationship Id="rId28" Type="http://schemas.openxmlformats.org/officeDocument/2006/relationships/image" Target="../media/image1821.png"/><Relationship Id="rId10" Type="http://schemas.openxmlformats.org/officeDocument/2006/relationships/oleObject" Target="../embeddings/oleObject9.bin"/><Relationship Id="rId19" Type="http://schemas.openxmlformats.org/officeDocument/2006/relationships/image" Target="../media/image1752.png"/><Relationship Id="rId31" Type="http://schemas.openxmlformats.org/officeDocument/2006/relationships/image" Target="../media/image1851.png"/><Relationship Id="rId4" Type="http://schemas.openxmlformats.org/officeDocument/2006/relationships/image" Target="../media/image87.png"/><Relationship Id="rId9" Type="http://schemas.openxmlformats.org/officeDocument/2006/relationships/image" Target="../media/image90.wmf"/><Relationship Id="rId14" Type="http://schemas.openxmlformats.org/officeDocument/2006/relationships/oleObject" Target="../embeddings/oleObject11.bin"/><Relationship Id="rId22" Type="http://schemas.openxmlformats.org/officeDocument/2006/relationships/image" Target="../media/image96.png"/><Relationship Id="rId27" Type="http://schemas.openxmlformats.org/officeDocument/2006/relationships/image" Target="../media/image74.png"/><Relationship Id="rId30" Type="http://schemas.openxmlformats.org/officeDocument/2006/relationships/image" Target="../media/image1840.png"/></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1300.png"/><Relationship Id="rId18" Type="http://schemas.openxmlformats.org/officeDocument/2006/relationships/image" Target="../media/image1350.png"/><Relationship Id="rId3" Type="http://schemas.openxmlformats.org/officeDocument/2006/relationships/image" Target="../media/image100.png"/><Relationship Id="rId21" Type="http://schemas.openxmlformats.org/officeDocument/2006/relationships/image" Target="../media/image1370.png"/><Relationship Id="rId7" Type="http://schemas.openxmlformats.org/officeDocument/2006/relationships/image" Target="../media/image102.wmf"/><Relationship Id="rId12" Type="http://schemas.openxmlformats.org/officeDocument/2006/relationships/image" Target="../media/image104.png"/><Relationship Id="rId17" Type="http://schemas.openxmlformats.org/officeDocument/2006/relationships/image" Target="../media/image106.png"/><Relationship Id="rId2" Type="http://schemas.openxmlformats.org/officeDocument/2006/relationships/image" Target="../media/image1210.png"/><Relationship Id="rId16" Type="http://schemas.openxmlformats.org/officeDocument/2006/relationships/image" Target="../media/image1330.png"/><Relationship Id="rId1" Type="http://schemas.openxmlformats.org/officeDocument/2006/relationships/slideLayout" Target="../slideLayouts/slideLayout7.xml"/><Relationship Id="rId6" Type="http://schemas.openxmlformats.org/officeDocument/2006/relationships/oleObject" Target="../embeddings/oleObject15.bin"/><Relationship Id="rId11" Type="http://schemas.openxmlformats.org/officeDocument/2006/relationships/image" Target="../media/image1290.png"/><Relationship Id="rId5" Type="http://schemas.openxmlformats.org/officeDocument/2006/relationships/image" Target="../media/image95.png"/><Relationship Id="rId15" Type="http://schemas.openxmlformats.org/officeDocument/2006/relationships/image" Target="../media/image1321.png"/><Relationship Id="rId10" Type="http://schemas.openxmlformats.org/officeDocument/2006/relationships/image" Target="../media/image1280.png"/><Relationship Id="rId19" Type="http://schemas.openxmlformats.org/officeDocument/2006/relationships/image" Target="../media/image1360.png"/><Relationship Id="rId4" Type="http://schemas.openxmlformats.org/officeDocument/2006/relationships/image" Target="../media/image101.png"/><Relationship Id="rId9" Type="http://schemas.openxmlformats.org/officeDocument/2006/relationships/image" Target="../media/image103.wmf"/><Relationship Id="rId14"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940.png"/><Relationship Id="rId3" Type="http://schemas.openxmlformats.org/officeDocument/2006/relationships/image" Target="../media/image188.png"/><Relationship Id="rId7" Type="http://schemas.openxmlformats.org/officeDocument/2006/relationships/image" Target="../media/image109.png"/><Relationship Id="rId2"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980.png"/><Relationship Id="rId5" Type="http://schemas.openxmlformats.org/officeDocument/2006/relationships/image" Target="../media/image191.png"/><Relationship Id="rId10"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1950.png"/></Relationships>
</file>

<file path=ppt/slides/_rels/slide23.xml.rels><?xml version="1.0" encoding="UTF-8" standalone="yes"?>
<Relationships xmlns="http://schemas.openxmlformats.org/package/2006/relationships"><Relationship Id="rId8" Type="http://schemas.openxmlformats.org/officeDocument/2006/relationships/image" Target="../media/image1550.png"/><Relationship Id="rId13" Type="http://schemas.openxmlformats.org/officeDocument/2006/relationships/image" Target="../media/image1580.png"/><Relationship Id="rId3" Type="http://schemas.openxmlformats.org/officeDocument/2006/relationships/image" Target="../media/image111.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40.png"/><Relationship Id="rId11" Type="http://schemas.openxmlformats.org/officeDocument/2006/relationships/image" Target="../media/image1890.png"/><Relationship Id="rId5" Type="http://schemas.openxmlformats.org/officeDocument/2006/relationships/image" Target="../media/image112.png"/><Relationship Id="rId10" Type="http://schemas.openxmlformats.org/officeDocument/2006/relationships/image" Target="../media/image1120.png"/><Relationship Id="rId4" Type="http://schemas.openxmlformats.org/officeDocument/2006/relationships/image" Target="../media/image1520.png"/><Relationship Id="rId9" Type="http://schemas.openxmlformats.org/officeDocument/2006/relationships/image" Target="../media/image1561.png"/><Relationship Id="rId14" Type="http://schemas.openxmlformats.org/officeDocument/2006/relationships/image" Target="../media/image113.png"/></Relationships>
</file>

<file path=ppt/slides/_rels/slide24.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610.png"/><Relationship Id="rId7" Type="http://schemas.openxmlformats.org/officeDocument/2006/relationships/image" Target="../media/image16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16.png"/><Relationship Id="rId11" Type="http://schemas.openxmlformats.org/officeDocument/2006/relationships/image" Target="../media/image118.png"/><Relationship Id="rId5" Type="http://schemas.openxmlformats.org/officeDocument/2006/relationships/image" Target="../media/image1630.png"/><Relationship Id="rId10" Type="http://schemas.openxmlformats.org/officeDocument/2006/relationships/image" Target="../media/image236.png"/><Relationship Id="rId4" Type="http://schemas.openxmlformats.org/officeDocument/2006/relationships/image" Target="../media/image115.png"/><Relationship Id="rId9" Type="http://schemas.openxmlformats.org/officeDocument/2006/relationships/image" Target="../media/image1230.png"/></Relationships>
</file>

<file path=ppt/slides/_rels/slide26.xml.rels><?xml version="1.0" encoding="UTF-8" standalone="yes"?>
<Relationships xmlns="http://schemas.openxmlformats.org/package/2006/relationships"><Relationship Id="rId8" Type="http://schemas.openxmlformats.org/officeDocument/2006/relationships/image" Target="../media/image1881.png"/><Relationship Id="rId3" Type="http://schemas.openxmlformats.org/officeDocument/2006/relationships/image" Target="../media/image2190.png"/><Relationship Id="rId7"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850.png"/><Relationship Id="rId9" Type="http://schemas.openxmlformats.org/officeDocument/2006/relationships/image" Target="../media/image1880.png"/></Relationships>
</file>

<file path=ppt/slides/_rels/slide27.xml.rels><?xml version="1.0" encoding="UTF-8" standalone="yes"?>
<Relationships xmlns="http://schemas.openxmlformats.org/package/2006/relationships"><Relationship Id="rId8" Type="http://schemas.openxmlformats.org/officeDocument/2006/relationships/image" Target="../media/image126.tmp"/><Relationship Id="rId13" Type="http://schemas.openxmlformats.org/officeDocument/2006/relationships/image" Target="../media/image131.tmp"/><Relationship Id="rId3" Type="http://schemas.openxmlformats.org/officeDocument/2006/relationships/image" Target="../media/image122.png"/><Relationship Id="rId7" Type="http://schemas.openxmlformats.org/officeDocument/2006/relationships/image" Target="../media/image125.tmp"/><Relationship Id="rId12" Type="http://schemas.openxmlformats.org/officeDocument/2006/relationships/image" Target="../media/image130.tmp"/><Relationship Id="rId2" Type="http://schemas.openxmlformats.org/officeDocument/2006/relationships/image" Target="../media/image121.png"/><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tmp"/><Relationship Id="rId5" Type="http://schemas.openxmlformats.org/officeDocument/2006/relationships/hyperlink" Target="https://journals.aps.org/prl/abstract/10.1103/PhysRevLett.132.131903" TargetMode="External"/><Relationship Id="rId15" Type="http://schemas.openxmlformats.org/officeDocument/2006/relationships/image" Target="../media/image133.png"/><Relationship Id="rId10" Type="http://schemas.openxmlformats.org/officeDocument/2006/relationships/image" Target="../media/image128.tmp"/><Relationship Id="rId4" Type="http://schemas.openxmlformats.org/officeDocument/2006/relationships/image" Target="../media/image123.png"/><Relationship Id="rId9" Type="http://schemas.openxmlformats.org/officeDocument/2006/relationships/image" Target="../media/image127.tmp"/><Relationship Id="rId14" Type="http://schemas.openxmlformats.org/officeDocument/2006/relationships/image" Target="../media/image132.png"/></Relationships>
</file>

<file path=ppt/slides/_rels/slide28.xml.rels><?xml version="1.0" encoding="UTF-8" standalone="yes"?>
<Relationships xmlns="http://schemas.openxmlformats.org/package/2006/relationships"><Relationship Id="rId8" Type="http://schemas.openxmlformats.org/officeDocument/2006/relationships/image" Target="../media/image133.tmp"/><Relationship Id="rId13" Type="http://schemas.openxmlformats.org/officeDocument/2006/relationships/image" Target="../media/image810.png"/><Relationship Id="rId18" Type="http://schemas.openxmlformats.org/officeDocument/2006/relationships/image" Target="../media/image140.tmp"/><Relationship Id="rId3" Type="http://schemas.openxmlformats.org/officeDocument/2006/relationships/image" Target="../media/image134.png"/><Relationship Id="rId21" Type="http://schemas.openxmlformats.org/officeDocument/2006/relationships/hyperlink" Target="https://arxiv.org/abs/2404.09219" TargetMode="External"/><Relationship Id="rId7" Type="http://schemas.openxmlformats.org/officeDocument/2006/relationships/image" Target="../media/image132.png"/><Relationship Id="rId12" Type="http://schemas.openxmlformats.org/officeDocument/2006/relationships/image" Target="../media/image137.tmp"/><Relationship Id="rId17" Type="http://schemas.openxmlformats.org/officeDocument/2006/relationships/image" Target="../media/image139.tmp"/><Relationship Id="rId2" Type="http://schemas.openxmlformats.org/officeDocument/2006/relationships/notesSlide" Target="../notesSlides/notesSlide14.xml"/><Relationship Id="rId16" Type="http://schemas.openxmlformats.org/officeDocument/2006/relationships/image" Target="../media/image840.png"/><Relationship Id="rId20"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31.tmp"/><Relationship Id="rId11" Type="http://schemas.openxmlformats.org/officeDocument/2006/relationships/image" Target="../media/image136.tmp"/><Relationship Id="rId5" Type="http://schemas.openxmlformats.org/officeDocument/2006/relationships/image" Target="../media/image750.png"/><Relationship Id="rId15" Type="http://schemas.openxmlformats.org/officeDocument/2006/relationships/image" Target="../media/image138.tmp"/><Relationship Id="rId10" Type="http://schemas.openxmlformats.org/officeDocument/2006/relationships/image" Target="../media/image135.tmp"/><Relationship Id="rId19" Type="http://schemas.openxmlformats.org/officeDocument/2006/relationships/hyperlink" Target="https://journals.aps.org/prl/pdf/10.1103/PhysRevLett.123.112001" TargetMode="External"/><Relationship Id="rId4" Type="http://schemas.openxmlformats.org/officeDocument/2006/relationships/image" Target="../media/image135.png"/><Relationship Id="rId9" Type="http://schemas.openxmlformats.org/officeDocument/2006/relationships/image" Target="../media/image134.tmp"/><Relationship Id="rId14" Type="http://schemas.openxmlformats.org/officeDocument/2006/relationships/image" Target="../media/image820.png"/></Relationships>
</file>

<file path=ppt/slides/_rels/slide29.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43.png"/><Relationship Id="rId3" Type="http://schemas.openxmlformats.org/officeDocument/2006/relationships/image" Target="../media/image2320.png"/><Relationship Id="rId7" Type="http://schemas.openxmlformats.org/officeDocument/2006/relationships/image" Target="../media/image147.png"/><Relationship Id="rId12" Type="http://schemas.openxmlformats.org/officeDocument/2006/relationships/image" Target="../media/image27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51.png"/><Relationship Id="rId11" Type="http://schemas.openxmlformats.org/officeDocument/2006/relationships/image" Target="../media/image2171.png"/><Relationship Id="rId5" Type="http://schemas.openxmlformats.org/officeDocument/2006/relationships/image" Target="../media/image142.png"/><Relationship Id="rId10" Type="http://schemas.openxmlformats.org/officeDocument/2006/relationships/image" Target="../media/image150.png"/><Relationship Id="rId4" Type="http://schemas.openxmlformats.org/officeDocument/2006/relationships/image" Target="../media/image141.png"/><Relationship Id="rId9" Type="http://schemas.openxmlformats.org/officeDocument/2006/relationships/image" Target="../media/image14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46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image" Target="../media/image2430.png"/><Relationship Id="rId7" Type="http://schemas.openxmlformats.org/officeDocument/2006/relationships/oleObject" Target="../embeddings/oleObject17.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390.png"/><Relationship Id="rId9" Type="http://schemas.openxmlformats.org/officeDocument/2006/relationships/image" Target="../media/image151.png"/></Relationships>
</file>

<file path=ppt/slides/_rels/slide32.xml.rels><?xml version="1.0" encoding="UTF-8" standalone="yes"?>
<Relationships xmlns="http://schemas.openxmlformats.org/package/2006/relationships"><Relationship Id="rId3" Type="http://schemas.openxmlformats.org/officeDocument/2006/relationships/image" Target="../media/image1510.png"/><Relationship Id="rId7" Type="http://schemas.openxmlformats.org/officeDocument/2006/relationships/image" Target="../media/image15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153.png"/><Relationship Id="rId4" Type="http://schemas.openxmlformats.org/officeDocument/2006/relationships/image" Target="../media/image152.png"/></Relationships>
</file>

<file path=ppt/slides/_rels/slide33.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41.png"/><Relationship Id="rId7" Type="http://schemas.openxmlformats.org/officeDocument/2006/relationships/image" Target="../media/image15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66.png"/></Relationships>
</file>

<file path=ppt/slides/_rels/slide3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81.png"/><Relationship Id="rId7" Type="http://schemas.openxmlformats.org/officeDocument/2006/relationships/image" Target="../media/image16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7.png"/><Relationship Id="rId5" Type="http://schemas.openxmlformats.org/officeDocument/2006/relationships/image" Target="../media/image1590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35.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2610.png"/><Relationship Id="rId7" Type="http://schemas.openxmlformats.org/officeDocument/2006/relationships/image" Target="../media/image17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73.png"/><Relationship Id="rId9" Type="http://schemas.openxmlformats.org/officeDocument/2006/relationships/image" Target="../media/image174.png"/></Relationships>
</file>

<file path=ppt/slides/_rels/slide36.xml.rels><?xml version="1.0" encoding="UTF-8" standalone="yes"?>
<Relationships xmlns="http://schemas.openxmlformats.org/package/2006/relationships"><Relationship Id="rId3" Type="http://schemas.openxmlformats.org/officeDocument/2006/relationships/image" Target="../media/image175.tiff"/><Relationship Id="rId2" Type="http://schemas.openxmlformats.org/officeDocument/2006/relationships/hyperlink" Target="https://old.inspirehep.net/record/1770442"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177.emf"/><Relationship Id="rId4" Type="http://schemas.openxmlformats.org/officeDocument/2006/relationships/image" Target="../media/image176.png"/></Relationships>
</file>

<file path=ppt/slides/_rels/slide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2.xml"/><Relationship Id="rId5" Type="http://schemas.openxmlformats.org/officeDocument/2006/relationships/image" Target="../media/image181.wmf"/><Relationship Id="rId4" Type="http://schemas.openxmlformats.org/officeDocument/2006/relationships/image" Target="../media/image180.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572.png"/><Relationship Id="rId13" Type="http://schemas.openxmlformats.org/officeDocument/2006/relationships/image" Target="../media/image632.png"/><Relationship Id="rId18" Type="http://schemas.openxmlformats.org/officeDocument/2006/relationships/oleObject" Target="../embeddings/oleObject4.bin"/><Relationship Id="rId26" Type="http://schemas.openxmlformats.org/officeDocument/2006/relationships/image" Target="../media/image18.png"/><Relationship Id="rId3" Type="http://schemas.openxmlformats.org/officeDocument/2006/relationships/image" Target="../media/image8.wmf"/><Relationship Id="rId21" Type="http://schemas.openxmlformats.org/officeDocument/2006/relationships/image" Target="../media/image13.png"/><Relationship Id="rId7" Type="http://schemas.openxmlformats.org/officeDocument/2006/relationships/image" Target="../media/image562.png"/><Relationship Id="rId12" Type="http://schemas.openxmlformats.org/officeDocument/2006/relationships/image" Target="../media/image620.png"/><Relationship Id="rId17" Type="http://schemas.openxmlformats.org/officeDocument/2006/relationships/image" Target="../media/image10.wmf"/><Relationship Id="rId25" Type="http://schemas.openxmlformats.org/officeDocument/2006/relationships/image" Target="../media/image17.png"/><Relationship Id="rId2" Type="http://schemas.openxmlformats.org/officeDocument/2006/relationships/oleObject" Target="../embeddings/oleObject1.bin"/><Relationship Id="rId16" Type="http://schemas.openxmlformats.org/officeDocument/2006/relationships/oleObject" Target="../embeddings/oleObject3.bin"/><Relationship Id="rId20" Type="http://schemas.openxmlformats.org/officeDocument/2006/relationships/image" Target="../media/image12.png"/><Relationship Id="rId1" Type="http://schemas.openxmlformats.org/officeDocument/2006/relationships/slideLayout" Target="../slideLayouts/slideLayout7.xml"/><Relationship Id="rId11" Type="http://schemas.openxmlformats.org/officeDocument/2006/relationships/image" Target="../media/image601.png"/><Relationship Id="rId24" Type="http://schemas.openxmlformats.org/officeDocument/2006/relationships/image" Target="../media/image16.png"/><Relationship Id="rId5" Type="http://schemas.openxmlformats.org/officeDocument/2006/relationships/image" Target="../media/image9.wmf"/><Relationship Id="rId15" Type="http://schemas.openxmlformats.org/officeDocument/2006/relationships/image" Target="../media/image652.png"/><Relationship Id="rId23" Type="http://schemas.openxmlformats.org/officeDocument/2006/relationships/image" Target="../media/image15.png"/><Relationship Id="rId28" Type="http://schemas.openxmlformats.org/officeDocument/2006/relationships/image" Target="../media/image20.png"/><Relationship Id="rId10" Type="http://schemas.openxmlformats.org/officeDocument/2006/relationships/image" Target="../media/image591.png"/><Relationship Id="rId19" Type="http://schemas.openxmlformats.org/officeDocument/2006/relationships/image" Target="../media/image11.wmf"/><Relationship Id="rId4" Type="http://schemas.openxmlformats.org/officeDocument/2006/relationships/oleObject" Target="../embeddings/oleObject2.bin"/><Relationship Id="rId9" Type="http://schemas.openxmlformats.org/officeDocument/2006/relationships/image" Target="../media/image581.png"/><Relationship Id="rId14" Type="http://schemas.openxmlformats.org/officeDocument/2006/relationships/image" Target="../media/image641.png"/><Relationship Id="rId22" Type="http://schemas.openxmlformats.org/officeDocument/2006/relationships/image" Target="../media/image14.png"/><Relationship Id="rId27"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2231.png"/><Relationship Id="rId13" Type="http://schemas.openxmlformats.org/officeDocument/2006/relationships/image" Target="../media/image2281.png"/><Relationship Id="rId3" Type="http://schemas.openxmlformats.org/officeDocument/2006/relationships/image" Target="../media/image2070.png"/><Relationship Id="rId7" Type="http://schemas.openxmlformats.org/officeDocument/2006/relationships/image" Target="../media/image2221.png"/><Relationship Id="rId12" Type="http://schemas.openxmlformats.org/officeDocument/2006/relationships/image" Target="../media/image18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210.png"/><Relationship Id="rId11" Type="http://schemas.openxmlformats.org/officeDocument/2006/relationships/image" Target="../media/image185.png"/><Relationship Id="rId10" Type="http://schemas.openxmlformats.org/officeDocument/2006/relationships/image" Target="../media/image184.png"/><Relationship Id="rId4" Type="http://schemas.openxmlformats.org/officeDocument/2006/relationships/image" Target="../media/image182.png"/><Relationship Id="rId9" Type="http://schemas.openxmlformats.org/officeDocument/2006/relationships/image" Target="../media/image183.png"/></Relationships>
</file>

<file path=ppt/slides/_rels/slide41.xml.rels><?xml version="1.0" encoding="UTF-8" standalone="yes"?>
<Relationships xmlns="http://schemas.openxmlformats.org/package/2006/relationships"><Relationship Id="rId8" Type="http://schemas.openxmlformats.org/officeDocument/2006/relationships/image" Target="../media/image250.png"/><Relationship Id="rId13" Type="http://schemas.openxmlformats.org/officeDocument/2006/relationships/image" Target="../media/image300.png"/><Relationship Id="rId18" Type="http://schemas.openxmlformats.org/officeDocument/2006/relationships/image" Target="../media/image360.png"/><Relationship Id="rId3" Type="http://schemas.openxmlformats.org/officeDocument/2006/relationships/image" Target="../media/image187.png"/><Relationship Id="rId21" Type="http://schemas.openxmlformats.org/officeDocument/2006/relationships/image" Target="../media/image40.png"/><Relationship Id="rId7" Type="http://schemas.openxmlformats.org/officeDocument/2006/relationships/image" Target="../media/image240.png"/><Relationship Id="rId12" Type="http://schemas.openxmlformats.org/officeDocument/2006/relationships/image" Target="../media/image290.png"/><Relationship Id="rId17" Type="http://schemas.openxmlformats.org/officeDocument/2006/relationships/image" Target="../media/image190.png"/><Relationship Id="rId2" Type="http://schemas.openxmlformats.org/officeDocument/2006/relationships/notesSlide" Target="../notesSlides/notesSlide25.xml"/><Relationship Id="rId16" Type="http://schemas.openxmlformats.org/officeDocument/2006/relationships/image" Target="../media/image34.png"/><Relationship Id="rId20" Type="http://schemas.openxmlformats.org/officeDocument/2006/relationships/image" Target="../media/image199.png"/><Relationship Id="rId1" Type="http://schemas.openxmlformats.org/officeDocument/2006/relationships/slideLayout" Target="../slideLayouts/slideLayout2.xml"/><Relationship Id="rId6" Type="http://schemas.openxmlformats.org/officeDocument/2006/relationships/image" Target="../media/image230.png"/><Relationship Id="rId11" Type="http://schemas.openxmlformats.org/officeDocument/2006/relationships/image" Target="../media/image280.png"/><Relationship Id="rId5" Type="http://schemas.openxmlformats.org/officeDocument/2006/relationships/image" Target="../media/image181.wmf"/><Relationship Id="rId15" Type="http://schemas.openxmlformats.org/officeDocument/2006/relationships/image" Target="../media/image189.png"/><Relationship Id="rId23" Type="http://schemas.openxmlformats.org/officeDocument/2006/relationships/image" Target="../media/image431.png"/><Relationship Id="rId10" Type="http://schemas.openxmlformats.org/officeDocument/2006/relationships/image" Target="../media/image188.tiff"/><Relationship Id="rId19" Type="http://schemas.openxmlformats.org/officeDocument/2006/relationships/image" Target="../media/image37.png"/><Relationship Id="rId4" Type="http://schemas.openxmlformats.org/officeDocument/2006/relationships/image" Target="../media/image180.wmf"/><Relationship Id="rId9" Type="http://schemas.openxmlformats.org/officeDocument/2006/relationships/image" Target="../media/image260.png"/><Relationship Id="rId14" Type="http://schemas.openxmlformats.org/officeDocument/2006/relationships/image" Target="../media/image320.png"/><Relationship Id="rId22" Type="http://schemas.openxmlformats.org/officeDocument/2006/relationships/image" Target="../media/image410.png"/></Relationships>
</file>

<file path=ppt/slides/_rels/slide4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image" Target="../media/image451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8.xml.rels><?xml version="1.0" encoding="UTF-8" standalone="yes"?>
<Relationships xmlns="http://schemas.openxmlformats.org/package/2006/relationships"><Relationship Id="rId3" Type="http://schemas.openxmlformats.org/officeDocument/2006/relationships/image" Target="../media/image35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6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701.png"/><Relationship Id="rId3" Type="http://schemas.openxmlformats.org/officeDocument/2006/relationships/image" Target="../media/image36.png"/><Relationship Id="rId7" Type="http://schemas.openxmlformats.org/officeDocument/2006/relationships/image" Target="../media/image651.png"/><Relationship Id="rId12" Type="http://schemas.openxmlformats.org/officeDocument/2006/relationships/image" Target="../media/image69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7.wmf"/><Relationship Id="rId11" Type="http://schemas.openxmlformats.org/officeDocument/2006/relationships/image" Target="../media/image40.wmf"/><Relationship Id="rId5" Type="http://schemas.openxmlformats.org/officeDocument/2006/relationships/oleObject" Target="../embeddings/oleObject5.bin"/><Relationship Id="rId10" Type="http://schemas.openxmlformats.org/officeDocument/2006/relationships/oleObject" Target="../embeddings/oleObject6.bin"/><Relationship Id="rId4" Type="http://schemas.openxmlformats.org/officeDocument/2006/relationships/image" Target="../media/image631.png"/><Relationship Id="rId9" Type="http://schemas.openxmlformats.org/officeDocument/2006/relationships/image" Target="../media/image39.png"/><Relationship Id="rId14" Type="http://schemas.openxmlformats.org/officeDocument/2006/relationships/image" Target="../media/image30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a:extLst>
              <a:ext uri="{FF2B5EF4-FFF2-40B4-BE49-F238E27FC236}">
                <a16:creationId xmlns:a16="http://schemas.microsoft.com/office/drawing/2014/main" id="{576E7B4E-CD4B-F31A-FFC3-DE7375481D51}"/>
              </a:ext>
            </a:extLst>
          </p:cNvPr>
          <p:cNvSpPr txBox="1">
            <a:spLocks noChangeArrowheads="1"/>
          </p:cNvSpPr>
          <p:nvPr/>
        </p:nvSpPr>
        <p:spPr bwMode="auto">
          <a:xfrm>
            <a:off x="0" y="281998"/>
            <a:ext cx="1179925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40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Charm Physics at BESIII</a:t>
            </a:r>
          </a:p>
        </p:txBody>
      </p:sp>
      <p:sp>
        <p:nvSpPr>
          <p:cNvPr id="11" name="TextBox 3">
            <a:extLst>
              <a:ext uri="{FF2B5EF4-FFF2-40B4-BE49-F238E27FC236}">
                <a16:creationId xmlns:a16="http://schemas.microsoft.com/office/drawing/2014/main" id="{31ADD3E8-F00D-08BB-8BD8-FCE6C414351A}"/>
              </a:ext>
            </a:extLst>
          </p:cNvPr>
          <p:cNvSpPr txBox="1">
            <a:spLocks noChangeArrowheads="1"/>
          </p:cNvSpPr>
          <p:nvPr/>
        </p:nvSpPr>
        <p:spPr bwMode="auto">
          <a:xfrm>
            <a:off x="1068516" y="4647398"/>
            <a:ext cx="9575514"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5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Hai-Bo Li</a:t>
            </a:r>
          </a:p>
          <a:p>
            <a:pPr algn="ctr" eaLnBrk="1" hangingPunct="1">
              <a:spcBef>
                <a:spcPct val="0"/>
              </a:spcBef>
              <a:buFontTx/>
              <a:buNone/>
            </a:pPr>
            <a:r>
              <a:rPr lang="en-US" altLang="zh-CN" sz="25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on behalf of BESIII Collaboration</a:t>
            </a:r>
          </a:p>
          <a:p>
            <a:pPr algn="ctr" eaLnBrk="1" hangingPunct="1">
              <a:spcBef>
                <a:spcPct val="0"/>
              </a:spcBef>
              <a:buFontTx/>
              <a:buNone/>
            </a:pPr>
            <a:r>
              <a:rPr lang="en-US" altLang="zh-CN" sz="2500" b="1" dirty="0">
                <a:solidFill>
                  <a:srgbClr val="0000FF"/>
                </a:solidFill>
                <a:latin typeface="微软雅黑" panose="020B0503020204020204" pitchFamily="34" charset="-122"/>
                <a:ea typeface="微软雅黑" panose="020B0503020204020204" pitchFamily="34" charset="-122"/>
                <a:cs typeface="Times New Roman" panose="02020603050405020304" pitchFamily="18" charset="0"/>
              </a:rPr>
              <a:t>Institute of High Energy Physics, Beijing</a:t>
            </a:r>
          </a:p>
          <a:p>
            <a:pPr algn="ctr" eaLnBrk="1" hangingPunct="1">
              <a:spcBef>
                <a:spcPct val="0"/>
              </a:spcBef>
              <a:buFontTx/>
              <a:buNone/>
            </a:pPr>
            <a:r>
              <a:rPr lang="zh-CN" altLang="en-US" sz="2500" b="0" i="0" u="none" strike="noStrike" dirty="0">
                <a:solidFill>
                  <a:srgbClr val="000000"/>
                </a:solidFill>
                <a:effectLst/>
                <a:latin typeface="Microsoft YaHei" panose="020B0503020204020204" pitchFamily="34" charset="-122"/>
                <a:ea typeface="Microsoft YaHei" panose="020B0503020204020204" pitchFamily="34" charset="-122"/>
              </a:rPr>
              <a:t>第二届强子物理新发展研讨会暨强子物理在线论坛</a:t>
            </a:r>
            <a:r>
              <a:rPr lang="en-US" altLang="zh-CN" sz="2500" b="0" i="0" u="none" strike="noStrike" dirty="0">
                <a:solidFill>
                  <a:srgbClr val="000000"/>
                </a:solidFill>
                <a:effectLst/>
                <a:latin typeface="Microsoft YaHei" panose="020B0503020204020204" pitchFamily="34" charset="-122"/>
                <a:ea typeface="Microsoft YaHei" panose="020B0503020204020204" pitchFamily="34" charset="-122"/>
              </a:rPr>
              <a:t>100</a:t>
            </a:r>
            <a:r>
              <a:rPr lang="zh-CN" altLang="en-US" sz="2500" b="0" i="0" u="none" strike="noStrike" dirty="0">
                <a:solidFill>
                  <a:srgbClr val="000000"/>
                </a:solidFill>
                <a:effectLst/>
                <a:latin typeface="Microsoft YaHei" panose="020B0503020204020204" pitchFamily="34" charset="-122"/>
                <a:ea typeface="Microsoft YaHei" panose="020B0503020204020204" pitchFamily="34" charset="-122"/>
              </a:rPr>
              <a:t>期特别活动</a:t>
            </a:r>
            <a:endParaRPr lang="en-US" altLang="zh-CN" sz="2500" b="0" i="0" u="none" strike="noStrike" dirty="0">
              <a:solidFill>
                <a:srgbClr val="000000"/>
              </a:solidFill>
              <a:effectLst/>
              <a:latin typeface="Microsoft YaHei" panose="020B0503020204020204" pitchFamily="34" charset="-122"/>
              <a:ea typeface="Microsoft YaHei" panose="020B0503020204020204" pitchFamily="34" charset="-122"/>
            </a:endParaRPr>
          </a:p>
          <a:p>
            <a:pPr algn="ctr" eaLnBrk="1" hangingPunct="1">
              <a:spcBef>
                <a:spcPct val="0"/>
              </a:spcBef>
              <a:buFontTx/>
              <a:buNone/>
            </a:pPr>
            <a:r>
              <a:rPr lang="zh-CN" altLang="en-US" sz="25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合肥，</a:t>
            </a:r>
            <a:r>
              <a:rPr lang="en-US" altLang="zh-CN" sz="25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2024</a:t>
            </a:r>
            <a:r>
              <a:rPr lang="zh-CN" altLang="en-US" sz="25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年</a:t>
            </a:r>
            <a:r>
              <a:rPr lang="en-US" altLang="zh-CN" sz="25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7</a:t>
            </a:r>
            <a:r>
              <a:rPr lang="zh-CN" altLang="en-US" sz="25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月</a:t>
            </a:r>
            <a:r>
              <a:rPr lang="en-US" altLang="zh-CN" sz="2500" dirty="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1</a:t>
            </a:r>
            <a:r>
              <a:rPr lang="zh-CN" altLang="en-US" sz="2500">
                <a:solidFill>
                  <a:srgbClr val="000000"/>
                </a:solidFill>
                <a:latin typeface="Microsoft YaHei" panose="020B0503020204020204" pitchFamily="34" charset="-122"/>
                <a:ea typeface="Microsoft YaHei" panose="020B0503020204020204" pitchFamily="34" charset="-122"/>
                <a:cs typeface="Times New Roman" panose="02020603050405020304" pitchFamily="18" charset="0"/>
              </a:rPr>
              <a:t>日</a:t>
            </a:r>
            <a:endParaRPr lang="en-US" altLang="zh-CN" sz="2500" b="1" dirty="0">
              <a:solidFill>
                <a:srgbClr val="0000FF"/>
              </a:solidFill>
              <a:latin typeface="Microsoft YaHei" panose="020B0503020204020204" pitchFamily="34" charset="-122"/>
              <a:ea typeface="Microsoft YaHei" panose="020B0503020204020204" pitchFamily="34" charset="-122"/>
              <a:cs typeface="Times New Roman" panose="02020603050405020304" pitchFamily="18" charset="0"/>
            </a:endParaRPr>
          </a:p>
        </p:txBody>
      </p:sp>
      <p:pic>
        <p:nvPicPr>
          <p:cNvPr id="2" name="图片 1">
            <a:extLst>
              <a:ext uri="{FF2B5EF4-FFF2-40B4-BE49-F238E27FC236}">
                <a16:creationId xmlns:a16="http://schemas.microsoft.com/office/drawing/2014/main" id="{18E6A39A-F426-BE98-864A-EC4CF8BE4A88}"/>
              </a:ext>
            </a:extLst>
          </p:cNvPr>
          <p:cNvPicPr>
            <a:picLocks noChangeAspect="1"/>
          </p:cNvPicPr>
          <p:nvPr/>
        </p:nvPicPr>
        <p:blipFill>
          <a:blip r:embed="rId2"/>
          <a:stretch>
            <a:fillRect/>
          </a:stretch>
        </p:blipFill>
        <p:spPr>
          <a:xfrm>
            <a:off x="3169219" y="1075314"/>
            <a:ext cx="4927074" cy="3290519"/>
          </a:xfrm>
          <a:prstGeom prst="rect">
            <a:avLst/>
          </a:prstGeom>
        </p:spPr>
      </p:pic>
    </p:spTree>
    <p:extLst>
      <p:ext uri="{BB962C8B-B14F-4D97-AF65-F5344CB8AC3E}">
        <p14:creationId xmlns:p14="http://schemas.microsoft.com/office/powerpoint/2010/main" val="3904065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79CDBD6C-7DB4-4604-A3C2-53824F609CA5}"/>
                  </a:ext>
                </a:extLst>
              </p:cNvPr>
              <p:cNvSpPr txBox="1"/>
              <p:nvPr/>
            </p:nvSpPr>
            <p:spPr>
              <a:xfrm>
                <a:off x="9385488" y="1293854"/>
                <a:ext cx="1785360" cy="369332"/>
              </a:xfrm>
              <a:prstGeom prst="rect">
                <a:avLst/>
              </a:prstGeom>
              <a:noFill/>
            </p:spPr>
            <p:txBody>
              <a:bodyPr wrap="square">
                <a:spAutoFit/>
              </a:bodyPr>
              <a:lstStyle/>
              <a:p>
                <a:pPr algn="ctr" eaLnBrk="1" hangingPunct="1"/>
                <a14:m>
                  <m:oMathPara xmlns:m="http://schemas.openxmlformats.org/officeDocument/2006/math">
                    <m:oMathParaPr>
                      <m:jc m:val="centerGroup"/>
                    </m:oMathParaPr>
                    <m:oMath xmlns:m="http://schemas.openxmlformats.org/officeDocument/2006/math">
                      <m:sSubSup>
                        <m:sSubSupPr>
                          <m:ctrlPr>
                            <a:rPr lang="zh-CN" altLang="en-US" b="1" i="1" kern="0" spc="-100">
                              <a:effectLst>
                                <a:outerShdw blurRad="38100" dist="38100" dir="2700000" algn="tl">
                                  <a:srgbClr val="000000">
                                    <a:alpha val="43137"/>
                                  </a:srgbClr>
                                </a:outerShdw>
                              </a:effectLst>
                              <a:latin typeface="Cambria Math" panose="02040503050406030204" pitchFamily="18" charset="0"/>
                            </a:rPr>
                          </m:ctrlPr>
                        </m:sSubSupPr>
                        <m:e>
                          <m:r>
                            <a:rPr lang="zh-CN" altLang="en-US" b="1" i="1" kern="0" spc="-100">
                              <a:effectLst>
                                <a:outerShdw blurRad="38100" dist="38100" dir="2700000" algn="tl">
                                  <a:srgbClr val="000000">
                                    <a:alpha val="43137"/>
                                  </a:srgbClr>
                                </a:outerShdw>
                              </a:effectLst>
                              <a:latin typeface="Cambria Math" panose="02040503050406030204" pitchFamily="18" charset="0"/>
                            </a:rPr>
                            <m:t>𝑫</m:t>
                          </m:r>
                        </m:e>
                        <m:sub>
                          <m:r>
                            <a:rPr lang="zh-CN" altLang="en-US" b="1" i="1" kern="0" spc="-100">
                              <a:effectLst>
                                <a:outerShdw blurRad="38100" dist="38100" dir="2700000" algn="tl">
                                  <a:srgbClr val="000000">
                                    <a:alpha val="43137"/>
                                  </a:srgbClr>
                                </a:outerShdw>
                              </a:effectLst>
                              <a:latin typeface="Cambria Math" panose="02040503050406030204" pitchFamily="18" charset="0"/>
                            </a:rPr>
                            <m:t>𝒔</m:t>
                          </m:r>
                        </m:sub>
                        <m:sup>
                          <m:r>
                            <a:rPr lang="zh-CN" altLang="en-US" b="1" i="1" kern="0" spc="-100">
                              <a:effectLst>
                                <a:outerShdw blurRad="38100" dist="38100" dir="2700000" algn="tl">
                                  <a:srgbClr val="000000">
                                    <a:alpha val="43137"/>
                                  </a:srgbClr>
                                </a:outerShdw>
                              </a:effectLst>
                              <a:latin typeface="Cambria Math" panose="02040503050406030204" pitchFamily="18" charset="0"/>
                            </a:rPr>
                            <m:t>+</m:t>
                          </m:r>
                        </m:sup>
                      </m:sSubSup>
                      <m:r>
                        <a:rPr lang="zh-CN" altLang="en-US" b="1" i="1" kern="0" spc="-100">
                          <a:effectLst>
                            <a:outerShdw blurRad="38100" dist="38100" dir="2700000" algn="tl">
                              <a:srgbClr val="000000">
                                <a:alpha val="43137"/>
                              </a:srgbClr>
                            </a:outerShdw>
                          </a:effectLst>
                          <a:latin typeface="Cambria Math" panose="02040503050406030204" pitchFamily="18" charset="0"/>
                        </a:rPr>
                        <m:t>→</m:t>
                      </m:r>
                      <m:sSup>
                        <m:sSupPr>
                          <m:ctrlPr>
                            <a:rPr lang="zh-CN" altLang="en-US" b="1" i="1" kern="0" spc="-100">
                              <a:effectLst>
                                <a:outerShdw blurRad="38100" dist="38100" dir="2700000" algn="tl">
                                  <a:srgbClr val="000000">
                                    <a:alpha val="43137"/>
                                  </a:srgbClr>
                                </a:outerShdw>
                              </a:effectLst>
                              <a:latin typeface="Cambria Math" panose="02040503050406030204" pitchFamily="18" charset="0"/>
                            </a:rPr>
                          </m:ctrlPr>
                        </m:sSupPr>
                        <m:e>
                          <m:r>
                            <a:rPr lang="zh-CN" altLang="en-US" b="1" i="1" kern="0" spc="-100">
                              <a:effectLst>
                                <a:outerShdw blurRad="38100" dist="38100" dir="2700000" algn="tl">
                                  <a:srgbClr val="000000">
                                    <a:alpha val="43137"/>
                                  </a:srgbClr>
                                </a:outerShdw>
                              </a:effectLst>
                              <a:latin typeface="Cambria Math" panose="02040503050406030204" pitchFamily="18" charset="0"/>
                            </a:rPr>
                            <m:t>𝝉</m:t>
                          </m:r>
                        </m:e>
                        <m:sup>
                          <m:r>
                            <a:rPr lang="zh-CN" altLang="en-US" b="1" i="1" kern="0" spc="-100">
                              <a:effectLst>
                                <a:outerShdw blurRad="38100" dist="38100" dir="2700000" algn="tl">
                                  <a:srgbClr val="000000">
                                    <a:alpha val="43137"/>
                                  </a:srgbClr>
                                </a:outerShdw>
                              </a:effectLst>
                              <a:latin typeface="Cambria Math" panose="02040503050406030204" pitchFamily="18" charset="0"/>
                            </a:rPr>
                            <m:t>+</m:t>
                          </m:r>
                        </m:sup>
                      </m:sSup>
                      <m:r>
                        <a:rPr lang="en-US" altLang="zh-CN" b="1" i="1" kern="0" spc="-100">
                          <a:effectLst>
                            <a:outerShdw blurRad="38100" dist="38100" dir="2700000" algn="tl">
                              <a:srgbClr val="000000">
                                <a:alpha val="43137"/>
                              </a:srgbClr>
                            </a:outerShdw>
                          </a:effectLst>
                          <a:latin typeface="Cambria Math" panose="02040503050406030204" pitchFamily="18" charset="0"/>
                        </a:rPr>
                        <m:t>(</m:t>
                      </m:r>
                      <m:sSup>
                        <m:sSupPr>
                          <m:ctrlPr>
                            <a:rPr lang="zh-CN" altLang="en-US" b="1" i="1" kern="0" spc="-100">
                              <a:effectLst>
                                <a:outerShdw blurRad="38100" dist="38100" dir="2700000" algn="tl">
                                  <a:srgbClr val="000000">
                                    <a:alpha val="43137"/>
                                  </a:srgbClr>
                                </a:outerShdw>
                              </a:effectLst>
                              <a:latin typeface="Cambria Math" panose="02040503050406030204" pitchFamily="18" charset="0"/>
                            </a:rPr>
                          </m:ctrlPr>
                        </m:sSupPr>
                        <m:e>
                          <m:r>
                            <a:rPr lang="zh-CN" altLang="en-US" b="1" i="1" kern="0" spc="-100" smtClean="0">
                              <a:effectLst>
                                <a:outerShdw blurRad="38100" dist="38100" dir="2700000" algn="tl">
                                  <a:srgbClr val="000000">
                                    <a:alpha val="43137"/>
                                  </a:srgbClr>
                                </a:outerShdw>
                              </a:effectLst>
                              <a:latin typeface="Cambria Math" panose="02040503050406030204" pitchFamily="18" charset="0"/>
                              <a:sym typeface="Symbol" panose="05050102010706020507" pitchFamily="18" charset="2"/>
                            </a:rPr>
                            <m:t></m:t>
                          </m:r>
                        </m:e>
                        <m:sup>
                          <m:r>
                            <a:rPr lang="zh-CN" altLang="en-US" b="1" i="1" kern="0" spc="-100">
                              <a:effectLst>
                                <a:outerShdw blurRad="38100" dist="38100" dir="2700000" algn="tl">
                                  <a:srgbClr val="000000">
                                    <a:alpha val="43137"/>
                                  </a:srgbClr>
                                </a:outerShdw>
                              </a:effectLst>
                              <a:latin typeface="Cambria Math" panose="02040503050406030204" pitchFamily="18" charset="0"/>
                            </a:rPr>
                            <m:t>+</m:t>
                          </m:r>
                        </m:sup>
                      </m:sSup>
                      <m:r>
                        <a:rPr lang="zh-CN" altLang="en-US" b="1" i="1" kern="0" spc="-100">
                          <a:effectLst>
                            <a:outerShdw blurRad="38100" dist="38100" dir="2700000" algn="tl">
                              <a:srgbClr val="000000">
                                <a:alpha val="43137"/>
                              </a:srgbClr>
                            </a:outerShdw>
                          </a:effectLst>
                          <a:latin typeface="Cambria Math" panose="02040503050406030204" pitchFamily="18" charset="0"/>
                        </a:rPr>
                        <m:t>𝒗𝒗</m:t>
                      </m:r>
                      <m:r>
                        <a:rPr lang="en-US" altLang="zh-CN" b="1" i="1" kern="0" spc="-100">
                          <a:effectLst>
                            <a:outerShdw blurRad="38100" dist="38100" dir="2700000" algn="tl">
                              <a:srgbClr val="000000">
                                <a:alpha val="43137"/>
                              </a:srgbClr>
                            </a:outerShdw>
                          </a:effectLst>
                          <a:latin typeface="Cambria Math" panose="02040503050406030204" pitchFamily="18" charset="0"/>
                        </a:rPr>
                        <m:t>)</m:t>
                      </m:r>
                      <m:r>
                        <a:rPr lang="zh-CN" altLang="en-US" b="1" i="1" kern="0" spc="-100">
                          <a:effectLst>
                            <a:outerShdw blurRad="38100" dist="38100" dir="2700000" algn="tl">
                              <a:srgbClr val="000000">
                                <a:alpha val="43137"/>
                              </a:srgbClr>
                            </a:outerShdw>
                          </a:effectLst>
                          <a:latin typeface="Cambria Math" panose="02040503050406030204" pitchFamily="18" charset="0"/>
                        </a:rPr>
                        <m:t>𝒗</m:t>
                      </m:r>
                    </m:oMath>
                  </m:oMathPara>
                </a14:m>
                <a:endParaRPr lang="en-US" altLang="zh-CN" b="1" kern="0" spc="-100" dirty="0">
                  <a:effectLst>
                    <a:outerShdw blurRad="38100" dist="38100" dir="2700000" algn="tl">
                      <a:srgbClr val="000000">
                        <a:alpha val="43137"/>
                      </a:srgbClr>
                    </a:outerShdw>
                  </a:effectLst>
                </a:endParaRPr>
              </a:p>
            </p:txBody>
          </p:sp>
        </mc:Choice>
        <mc:Fallback xmlns="">
          <p:sp>
            <p:nvSpPr>
              <p:cNvPr id="36" name="文本框 35">
                <a:extLst>
                  <a:ext uri="{FF2B5EF4-FFF2-40B4-BE49-F238E27FC236}">
                    <a16:creationId xmlns:a16="http://schemas.microsoft.com/office/drawing/2014/main" id="{79CDBD6C-7DB4-4604-A3C2-53824F609CA5}"/>
                  </a:ext>
                </a:extLst>
              </p:cNvPr>
              <p:cNvSpPr txBox="1">
                <a:spLocks noRot="1" noChangeAspect="1" noMove="1" noResize="1" noEditPoints="1" noAdjustHandles="1" noChangeArrowheads="1" noChangeShapeType="1" noTextEdit="1"/>
              </p:cNvSpPr>
              <p:nvPr/>
            </p:nvSpPr>
            <p:spPr>
              <a:xfrm>
                <a:off x="9385488" y="1293854"/>
                <a:ext cx="1785360" cy="369332"/>
              </a:xfrm>
              <a:prstGeom prst="rect">
                <a:avLst/>
              </a:prstGeom>
              <a:blipFill>
                <a:blip r:embed="rId3"/>
                <a:stretch>
                  <a:fillRect l="-685" b="-19672"/>
                </a:stretch>
              </a:blipFill>
            </p:spPr>
            <p:txBody>
              <a:bodyPr/>
              <a:lstStyle/>
              <a:p>
                <a:r>
                  <a:rPr lang="zh-CN" altLang="en-US">
                    <a:noFill/>
                  </a:rPr>
                  <a:t> </a:t>
                </a:r>
              </a:p>
            </p:txBody>
          </p:sp>
        </mc:Fallback>
      </mc:AlternateContent>
      <p:sp>
        <p:nvSpPr>
          <p:cNvPr id="37" name="TextBox 18">
            <a:extLst>
              <a:ext uri="{FF2B5EF4-FFF2-40B4-BE49-F238E27FC236}">
                <a16:creationId xmlns:a16="http://schemas.microsoft.com/office/drawing/2014/main" id="{95C33873-11C9-44FC-A917-D20D8739F5B8}"/>
              </a:ext>
            </a:extLst>
          </p:cNvPr>
          <p:cNvSpPr txBox="1"/>
          <p:nvPr/>
        </p:nvSpPr>
        <p:spPr>
          <a:xfrm>
            <a:off x="9243934" y="914672"/>
            <a:ext cx="2314041"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JHEP09(2023)124</a:t>
            </a:r>
            <a:endPar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0" name="Object 5">
                <a:extLst>
                  <a:ext uri="{FF2B5EF4-FFF2-40B4-BE49-F238E27FC236}">
                    <a16:creationId xmlns:a16="http://schemas.microsoft.com/office/drawing/2014/main" id="{EDD22955-D5DF-4AE4-8974-93A67839B00E}"/>
                  </a:ext>
                </a:extLst>
              </p:cNvPr>
              <p:cNvSpPr txBox="1"/>
              <p:nvPr/>
            </p:nvSpPr>
            <p:spPr bwMode="auto">
              <a:xfrm>
                <a:off x="8489040" y="5421485"/>
                <a:ext cx="3578255" cy="424687"/>
              </a:xfrm>
              <a:prstGeom prst="rect">
                <a:avLst/>
              </a:prstGeom>
              <a:noFill/>
              <a:ln w="12700">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spc="-100" smtClean="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𝐟</m:t>
                          </m:r>
                        </m:e>
                        <m:sub>
                          <m:sSubSup>
                            <m:sSubSupPr>
                              <m:ctrlPr>
                                <a:rPr lang="zh-CN" altLang="en-US" b="1" i="1" spc="-100">
                                  <a:solidFill>
                                    <a:srgbClr val="0000FF"/>
                                  </a:solidFill>
                                  <a:effectLst/>
                                  <a:latin typeface="Cambria Math" panose="02040503050406030204" pitchFamily="18" charset="0"/>
                                </a:rPr>
                              </m:ctrlPr>
                            </m:sSubSupPr>
                            <m:e>
                              <m:r>
                                <a:rPr lang="zh-CN" altLang="en-US" b="1" spc="-100">
                                  <a:solidFill>
                                    <a:srgbClr val="0000FF"/>
                                  </a:solidFill>
                                  <a:effectLst/>
                                  <a:latin typeface="Cambria Math" panose="02040503050406030204" pitchFamily="18" charset="0"/>
                                </a:rPr>
                                <m:t>𝐃</m:t>
                              </m:r>
                            </m:e>
                            <m:sub>
                              <m:r>
                                <a:rPr lang="zh-CN" altLang="en-US" b="1" spc="-100">
                                  <a:solidFill>
                                    <a:srgbClr val="0000FF"/>
                                  </a:solidFill>
                                  <a:effectLst/>
                                  <a:latin typeface="Cambria Math" panose="02040503050406030204" pitchFamily="18" charset="0"/>
                                </a:rPr>
                                <m:t>𝐬</m:t>
                              </m:r>
                            </m:sub>
                            <m:sup>
                              <m:r>
                                <a:rPr lang="zh-CN" altLang="en-US" b="1" spc="-100">
                                  <a:solidFill>
                                    <a:srgbClr val="0000FF"/>
                                  </a:solidFill>
                                  <a:effectLst/>
                                  <a:latin typeface="Cambria Math" panose="02040503050406030204" pitchFamily="18" charset="0"/>
                                </a:rPr>
                                <m:t>+</m:t>
                              </m:r>
                            </m:sup>
                          </m:sSubSup>
                        </m:sub>
                      </m:sSub>
                      <m:r>
                        <a:rPr lang="zh-CN" altLang="en-US" b="1" spc="-100">
                          <a:solidFill>
                            <a:srgbClr val="0000FF"/>
                          </a:solidFill>
                          <a:effectLst/>
                          <a:latin typeface="Cambria Math" panose="02040503050406030204" pitchFamily="18" charset="0"/>
                        </a:rPr>
                        <m:t>|</m:t>
                      </m:r>
                      <m:sSub>
                        <m:sSubPr>
                          <m:ctrlPr>
                            <a:rPr lang="zh-CN" altLang="en-US" b="1" i="1" spc="-10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𝐕</m:t>
                          </m:r>
                        </m:e>
                        <m:sub>
                          <m:r>
                            <a:rPr lang="en-US" altLang="zh-CN" b="1" spc="-100">
                              <a:solidFill>
                                <a:srgbClr val="0000FF"/>
                              </a:solidFill>
                              <a:effectLst/>
                              <a:latin typeface="Cambria Math" panose="02040503050406030204" pitchFamily="18" charset="0"/>
                            </a:rPr>
                            <m:t>𝐜𝐬</m:t>
                          </m:r>
                        </m:sub>
                      </m:sSub>
                      <m:r>
                        <a:rPr lang="zh-CN" altLang="en-US" b="1" spc="-100">
                          <a:solidFill>
                            <a:srgbClr val="0000FF"/>
                          </a:solidFill>
                          <a:effectLst/>
                          <a:latin typeface="Cambria Math" panose="02040503050406030204" pitchFamily="18" charset="0"/>
                        </a:rPr>
                        <m:t>|=</m:t>
                      </m:r>
                      <m:r>
                        <a:rPr lang="en-US" altLang="zh-CN" b="1" spc="-100">
                          <a:solidFill>
                            <a:srgbClr val="0000FF"/>
                          </a:solidFill>
                          <a:effectLst/>
                          <a:latin typeface="Cambria Math" panose="02040503050406030204" pitchFamily="18" charset="0"/>
                        </a:rPr>
                        <m:t>(</m:t>
                      </m:r>
                      <m:r>
                        <a:rPr lang="zh-CN" altLang="en-US" b="1" spc="-100">
                          <a:solidFill>
                            <a:srgbClr val="0000FF"/>
                          </a:solidFill>
                          <a:effectLst/>
                          <a:latin typeface="Cambria Math" panose="02040503050406030204" pitchFamily="18" charset="0"/>
                        </a:rPr>
                        <m:t>𝟐𝟒</m:t>
                      </m:r>
                      <m:r>
                        <a:rPr lang="en-US" altLang="zh-CN" b="1" i="0" spc="-100" smtClean="0">
                          <a:solidFill>
                            <a:srgbClr val="0000FF"/>
                          </a:solidFill>
                          <a:effectLst/>
                          <a:latin typeface="Cambria Math" panose="02040503050406030204" pitchFamily="18" charset="0"/>
                        </a:rPr>
                        <m:t>𝟔</m:t>
                      </m:r>
                      <m:r>
                        <a:rPr lang="zh-CN" altLang="en-US" b="1" spc="-100">
                          <a:solidFill>
                            <a:srgbClr val="0000FF"/>
                          </a:solidFill>
                          <a:effectLst/>
                          <a:latin typeface="Cambria Math" panose="02040503050406030204" pitchFamily="18" charset="0"/>
                        </a:rPr>
                        <m:t>.</m:t>
                      </m:r>
                      <m:r>
                        <a:rPr lang="en-US" altLang="zh-CN" b="1" i="0" spc="-100" smtClean="0">
                          <a:solidFill>
                            <a:srgbClr val="0000FF"/>
                          </a:solidFill>
                          <a:effectLst/>
                          <a:latin typeface="Cambria Math" panose="02040503050406030204" pitchFamily="18" charset="0"/>
                        </a:rPr>
                        <m:t>𝟕</m:t>
                      </m:r>
                      <m:r>
                        <a:rPr lang="zh-CN" altLang="en-US" b="1" spc="-100">
                          <a:solidFill>
                            <a:srgbClr val="0000FF"/>
                          </a:solidFill>
                          <a:effectLst/>
                          <a:latin typeface="Cambria Math" panose="02040503050406030204" pitchFamily="18" charset="0"/>
                        </a:rPr>
                        <m:t>±</m:t>
                      </m:r>
                      <m:r>
                        <a:rPr lang="en-US" altLang="zh-CN" b="1" i="0" spc="-100" smtClean="0">
                          <a:solidFill>
                            <a:srgbClr val="0000FF"/>
                          </a:solidFill>
                          <a:effectLst/>
                          <a:latin typeface="Cambria Math" panose="02040503050406030204" pitchFamily="18" charset="0"/>
                        </a:rPr>
                        <m:t>𝟑</m:t>
                      </m:r>
                      <m:r>
                        <a:rPr lang="en-US" altLang="zh-CN" b="1" i="0" spc="-100" smtClean="0">
                          <a:solidFill>
                            <a:srgbClr val="0000FF"/>
                          </a:solidFill>
                          <a:effectLst/>
                          <a:latin typeface="Cambria Math" panose="02040503050406030204" pitchFamily="18" charset="0"/>
                        </a:rPr>
                        <m:t>.</m:t>
                      </m:r>
                      <m:r>
                        <a:rPr lang="en-US" altLang="zh-CN" b="1" i="0" spc="-100" smtClean="0">
                          <a:solidFill>
                            <a:srgbClr val="0000FF"/>
                          </a:solidFill>
                          <a:effectLst/>
                          <a:latin typeface="Cambria Math" panose="02040503050406030204" pitchFamily="18" charset="0"/>
                        </a:rPr>
                        <m:t>𝟗</m:t>
                      </m:r>
                      <m:r>
                        <a:rPr lang="zh-CN" altLang="en-US" b="1" spc="-100">
                          <a:solidFill>
                            <a:srgbClr val="0000FF"/>
                          </a:solidFill>
                          <a:effectLst/>
                          <a:latin typeface="Cambria Math" panose="02040503050406030204" pitchFamily="18" charset="0"/>
                        </a:rPr>
                        <m:t>±</m:t>
                      </m:r>
                      <m:r>
                        <m:rPr>
                          <m:nor/>
                        </m:rPr>
                        <a:rPr lang="en-US" altLang="zh-CN" b="1" i="0" spc="-100" smtClean="0">
                          <a:solidFill>
                            <a:srgbClr val="0000FF"/>
                          </a:solidFill>
                          <a:effectLst/>
                          <a:latin typeface="Cambria Math" panose="02040503050406030204" pitchFamily="18" charset="0"/>
                        </a:rPr>
                        <m:t>3.6</m:t>
                      </m:r>
                      <m:r>
                        <m:rPr>
                          <m:nor/>
                        </m:rPr>
                        <a:rPr lang="en-US" altLang="zh-CN" b="1" spc="-100">
                          <a:solidFill>
                            <a:srgbClr val="0000FF"/>
                          </a:solidFill>
                          <a:effectLst/>
                          <a:latin typeface="Cambria Math" panose="02040503050406030204" pitchFamily="18" charset="0"/>
                        </a:rPr>
                        <m:t>)</m:t>
                      </m:r>
                      <m:r>
                        <m:rPr>
                          <m:nor/>
                        </m:rPr>
                        <a:rPr lang="zh-CN" altLang="en-US" b="1" spc="-100">
                          <a:solidFill>
                            <a:srgbClr val="0000FF"/>
                          </a:solidFill>
                          <a:effectLst/>
                          <a:latin typeface="Cambria Math" panose="02040503050406030204" pitchFamily="18" charset="0"/>
                        </a:rPr>
                        <m:t> </m:t>
                      </m:r>
                      <m:r>
                        <m:rPr>
                          <m:nor/>
                        </m:rPr>
                        <a:rPr lang="zh-CN" altLang="en-US" b="1" spc="-100">
                          <a:solidFill>
                            <a:srgbClr val="0000FF"/>
                          </a:solidFill>
                          <a:effectLst/>
                          <a:latin typeface="Cambria Math" panose="02040503050406030204" pitchFamily="18" charset="0"/>
                        </a:rPr>
                        <m:t>MeV</m:t>
                      </m:r>
                    </m:oMath>
                  </m:oMathPara>
                </a14:m>
                <a:endParaRPr lang="zh-CN" altLang="en-US" b="1" spc="-100" dirty="0">
                  <a:solidFill>
                    <a:srgbClr val="0000FF"/>
                  </a:solidFill>
                  <a:effectLst/>
                </a:endParaRPr>
              </a:p>
            </p:txBody>
          </p:sp>
        </mc:Choice>
        <mc:Fallback xmlns="">
          <p:sp>
            <p:nvSpPr>
              <p:cNvPr id="40" name="Object 5">
                <a:extLst>
                  <a:ext uri="{FF2B5EF4-FFF2-40B4-BE49-F238E27FC236}">
                    <a16:creationId xmlns:a16="http://schemas.microsoft.com/office/drawing/2014/main" id="{EDD22955-D5DF-4AE4-8974-93A67839B00E}"/>
                  </a:ext>
                </a:extLst>
              </p:cNvPr>
              <p:cNvSpPr txBox="1">
                <a:spLocks noRot="1" noChangeAspect="1" noMove="1" noResize="1" noEditPoints="1" noAdjustHandles="1" noChangeArrowheads="1" noChangeShapeType="1" noTextEdit="1"/>
              </p:cNvSpPr>
              <p:nvPr/>
            </p:nvSpPr>
            <p:spPr bwMode="auto">
              <a:xfrm>
                <a:off x="8489040" y="5421485"/>
                <a:ext cx="3578255" cy="424687"/>
              </a:xfrm>
              <a:prstGeom prst="rect">
                <a:avLst/>
              </a:prstGeom>
              <a:blipFill>
                <a:blip r:embed="rId4"/>
                <a:stretch>
                  <a:fillRect/>
                </a:stretch>
              </a:blipFill>
              <a:ln w="12700">
                <a:noFill/>
              </a:ln>
              <a:effectLst/>
            </p:spPr>
            <p:txBody>
              <a:bodyPr/>
              <a:lstStyle/>
              <a:p>
                <a:r>
                  <a:rPr lang="zh-CN" altLang="en-US">
                    <a:noFill/>
                  </a:rPr>
                  <a:t> </a:t>
                </a:r>
              </a:p>
            </p:txBody>
          </p:sp>
        </mc:Fallback>
      </mc:AlternateContent>
      <p:sp>
        <p:nvSpPr>
          <p:cNvPr id="39" name="TextBox 18">
            <a:extLst>
              <a:ext uri="{FF2B5EF4-FFF2-40B4-BE49-F238E27FC236}">
                <a16:creationId xmlns:a16="http://schemas.microsoft.com/office/drawing/2014/main" id="{52CB08EA-3120-4623-B4CF-06694105DCD2}"/>
              </a:ext>
            </a:extLst>
          </p:cNvPr>
          <p:cNvSpPr txBox="1"/>
          <p:nvPr/>
        </p:nvSpPr>
        <p:spPr>
          <a:xfrm>
            <a:off x="5037458" y="899353"/>
            <a:ext cx="2775278" cy="369332"/>
          </a:xfrm>
          <a:prstGeom prst="rect">
            <a:avLst/>
          </a:prstGeom>
          <a:noFill/>
        </p:spPr>
        <p:txBody>
          <a:bodyPr wrap="square" rtlCol="0">
            <a:spAutoFit/>
          </a:bodyPr>
          <a:lstStyle/>
          <a:p>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PRD108(2023)092014</a:t>
            </a:r>
            <a:endPar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9" name="TextBox 10">
                <a:extLst>
                  <a:ext uri="{FF2B5EF4-FFF2-40B4-BE49-F238E27FC236}">
                    <a16:creationId xmlns:a16="http://schemas.microsoft.com/office/drawing/2014/main" id="{FD3BA42B-49CB-411C-9685-9A38287B242E}"/>
                  </a:ext>
                </a:extLst>
              </p:cNvPr>
              <p:cNvSpPr txBox="1">
                <a:spLocks noChangeArrowheads="1"/>
              </p:cNvSpPr>
              <p:nvPr/>
            </p:nvSpPr>
            <p:spPr bwMode="auto">
              <a:xfrm>
                <a:off x="5444619" y="1306035"/>
                <a:ext cx="178054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14:m>
                  <m:oMathPara xmlns:m="http://schemas.openxmlformats.org/officeDocument/2006/math">
                    <m:oMathParaPr>
                      <m:jc m:val="centerGroup"/>
                    </m:oMathParaPr>
                    <m:oMath xmlns:m="http://schemas.openxmlformats.org/officeDocument/2006/math">
                      <m:sSubSup>
                        <m:sSubSupPr>
                          <m:ctrlP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ctrlPr>
                        </m:sSubSupPr>
                        <m:e>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𝑫</m:t>
                          </m:r>
                        </m:e>
                        <m:sub>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𝒔</m:t>
                          </m:r>
                        </m:sub>
                        <m:sup>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m:t>
                          </m:r>
                        </m:sup>
                      </m:sSubSup>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ctrlPr>
                        </m:sSupPr>
                        <m:e>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𝝉</m:t>
                          </m:r>
                        </m:e>
                        <m:sup>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m:t>
                          </m:r>
                        </m:sup>
                      </m:sSup>
                      <m:r>
                        <a:rPr lang="en-US" altLang="zh-CN" sz="1800" b="1" i="1">
                          <a:solidFill>
                            <a:srgbClr val="000000"/>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sz="1800" b="1" dirty="0">
                              <a:effectLst>
                                <a:outerShdw blurRad="38100" dist="38100" dir="2700000" algn="tl">
                                  <a:srgbClr val="000000">
                                    <a:alpha val="43137"/>
                                  </a:srgbClr>
                                </a:outerShdw>
                              </a:effectLst>
                              <a:latin typeface="Symbol" panose="05050102010706020507" pitchFamily="18" charset="2"/>
                            </a:rPr>
                            <m:t>p</m:t>
                          </m:r>
                        </m:e>
                        <m:sup>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m:t>
                          </m:r>
                        </m:sup>
                      </m:sSup>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𝒗</m:t>
                      </m:r>
                      <m:r>
                        <a:rPr lang="en-US" altLang="zh-CN" sz="1800" b="1" i="1">
                          <a:solidFill>
                            <a:srgbClr val="000000"/>
                          </a:solidFill>
                          <a:effectLst>
                            <a:outerShdw blurRad="38100" dist="38100" dir="2700000" algn="tl">
                              <a:srgbClr val="000000">
                                <a:alpha val="43137"/>
                              </a:srgbClr>
                            </a:outerShdw>
                          </a:effectLst>
                          <a:latin typeface="Cambria Math" panose="02040503050406030204" pitchFamily="18" charset="0"/>
                        </a:rPr>
                        <m:t>)</m:t>
                      </m:r>
                      <m:r>
                        <a:rPr lang="zh-CN" altLang="en-US" sz="1800" b="1" i="1">
                          <a:solidFill>
                            <a:srgbClr val="000000"/>
                          </a:solidFill>
                          <a:effectLst>
                            <a:outerShdw blurRad="38100" dist="38100" dir="2700000" algn="tl">
                              <a:srgbClr val="000000">
                                <a:alpha val="43137"/>
                              </a:srgbClr>
                            </a:outerShdw>
                          </a:effectLst>
                          <a:latin typeface="Cambria Math" panose="02040503050406030204" pitchFamily="18" charset="0"/>
                        </a:rPr>
                        <m:t>𝒗</m:t>
                      </m:r>
                    </m:oMath>
                  </m:oMathPara>
                </a14:m>
                <a:endParaRPr lang="en-US" altLang="zh-CN" sz="1800" b="1" dirty="0">
                  <a:effectLst>
                    <a:outerShdw blurRad="38100" dist="38100" dir="2700000" algn="tl">
                      <a:srgbClr val="000000">
                        <a:alpha val="43137"/>
                      </a:srgbClr>
                    </a:outerShdw>
                  </a:effectLst>
                  <a:latin typeface="Arial" panose="020B0604020202020204" pitchFamily="34" charset="0"/>
                </a:endParaRPr>
              </a:p>
            </p:txBody>
          </p:sp>
        </mc:Choice>
        <mc:Fallback xmlns="">
          <p:sp>
            <p:nvSpPr>
              <p:cNvPr id="49" name="TextBox 10">
                <a:extLst>
                  <a:ext uri="{FF2B5EF4-FFF2-40B4-BE49-F238E27FC236}">
                    <a16:creationId xmlns:a16="http://schemas.microsoft.com/office/drawing/2014/main" id="{FD3BA42B-49CB-411C-9685-9A38287B242E}"/>
                  </a:ext>
                </a:extLst>
              </p:cNvPr>
              <p:cNvSpPr txBox="1">
                <a:spLocks noRot="1" noChangeAspect="1" noMove="1" noResize="1" noEditPoints="1" noAdjustHandles="1" noChangeArrowheads="1" noChangeShapeType="1" noTextEdit="1"/>
              </p:cNvSpPr>
              <p:nvPr/>
            </p:nvSpPr>
            <p:spPr bwMode="auto">
              <a:xfrm>
                <a:off x="5444619" y="1306035"/>
                <a:ext cx="1780544" cy="369332"/>
              </a:xfrm>
              <a:prstGeom prst="rect">
                <a:avLst/>
              </a:prstGeom>
              <a:blipFill>
                <a:blip r:embed="rId6"/>
                <a:stretch>
                  <a:fillRect l="-1027" b="-2131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Object 5">
                <a:extLst>
                  <a:ext uri="{FF2B5EF4-FFF2-40B4-BE49-F238E27FC236}">
                    <a16:creationId xmlns:a16="http://schemas.microsoft.com/office/drawing/2014/main" id="{1E1B8C73-906D-4530-9965-4B6ED49DA676}"/>
                  </a:ext>
                </a:extLst>
              </p:cNvPr>
              <p:cNvSpPr txBox="1"/>
              <p:nvPr/>
            </p:nvSpPr>
            <p:spPr bwMode="auto">
              <a:xfrm>
                <a:off x="4495595" y="5446042"/>
                <a:ext cx="3578255" cy="424687"/>
              </a:xfrm>
              <a:prstGeom prst="rect">
                <a:avLst/>
              </a:prstGeom>
              <a:noFill/>
              <a:ln w="12700">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spc="-100" smtClean="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𝐟</m:t>
                          </m:r>
                        </m:e>
                        <m:sub>
                          <m:sSubSup>
                            <m:sSubSupPr>
                              <m:ctrlPr>
                                <a:rPr lang="zh-CN" altLang="en-US" b="1" i="1" spc="-100">
                                  <a:solidFill>
                                    <a:srgbClr val="0000FF"/>
                                  </a:solidFill>
                                  <a:effectLst/>
                                  <a:latin typeface="Cambria Math" panose="02040503050406030204" pitchFamily="18" charset="0"/>
                                </a:rPr>
                              </m:ctrlPr>
                            </m:sSubSupPr>
                            <m:e>
                              <m:r>
                                <a:rPr lang="zh-CN" altLang="en-US" b="1" i="1" spc="-100">
                                  <a:solidFill>
                                    <a:srgbClr val="0000FF"/>
                                  </a:solidFill>
                                  <a:effectLst/>
                                  <a:latin typeface="Cambria Math" panose="02040503050406030204" pitchFamily="18" charset="0"/>
                                </a:rPr>
                                <m:t>𝑫</m:t>
                              </m:r>
                            </m:e>
                            <m:sub>
                              <m:r>
                                <a:rPr lang="zh-CN" altLang="en-US" b="1" i="1" spc="-100">
                                  <a:solidFill>
                                    <a:srgbClr val="0000FF"/>
                                  </a:solidFill>
                                  <a:effectLst/>
                                  <a:latin typeface="Cambria Math" panose="02040503050406030204" pitchFamily="18" charset="0"/>
                                </a:rPr>
                                <m:t>𝒔</m:t>
                              </m:r>
                            </m:sub>
                            <m:sup>
                              <m:r>
                                <a:rPr lang="zh-CN" altLang="en-US" b="1" i="1" spc="-100">
                                  <a:solidFill>
                                    <a:srgbClr val="0000FF"/>
                                  </a:solidFill>
                                  <a:effectLst/>
                                  <a:latin typeface="Cambria Math" panose="02040503050406030204" pitchFamily="18" charset="0"/>
                                </a:rPr>
                                <m:t>+</m:t>
                              </m:r>
                            </m:sup>
                          </m:sSubSup>
                        </m:sub>
                      </m:sSub>
                      <m:r>
                        <a:rPr lang="zh-CN" altLang="en-US" b="1" i="1" spc="-100">
                          <a:solidFill>
                            <a:srgbClr val="0000FF"/>
                          </a:solidFill>
                          <a:effectLst/>
                          <a:latin typeface="Cambria Math" panose="02040503050406030204" pitchFamily="18" charset="0"/>
                        </a:rPr>
                        <m:t>|</m:t>
                      </m:r>
                      <m:sSub>
                        <m:sSubPr>
                          <m:ctrlPr>
                            <a:rPr lang="zh-CN" altLang="en-US" b="1" i="1" spc="-10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𝐕</m:t>
                          </m:r>
                        </m:e>
                        <m:sub>
                          <m:r>
                            <a:rPr lang="en-US" altLang="zh-CN" b="1" i="1" spc="-100">
                              <a:solidFill>
                                <a:srgbClr val="0000FF"/>
                              </a:solidFill>
                              <a:effectLst/>
                              <a:latin typeface="Cambria Math" panose="02040503050406030204" pitchFamily="18" charset="0"/>
                            </a:rPr>
                            <m:t>𝒄𝒔</m:t>
                          </m:r>
                        </m:sub>
                      </m:sSub>
                      <m:r>
                        <a:rPr lang="zh-CN" altLang="en-US" b="1" i="1" spc="-100">
                          <a:solidFill>
                            <a:srgbClr val="0000FF"/>
                          </a:solidFill>
                          <a:effectLst/>
                          <a:latin typeface="Cambria Math" panose="02040503050406030204" pitchFamily="18" charset="0"/>
                        </a:rPr>
                        <m:t>|=</m:t>
                      </m:r>
                      <m:r>
                        <a:rPr lang="en-US" altLang="zh-CN" b="1" i="1" spc="-100" smtClean="0">
                          <a:solidFill>
                            <a:srgbClr val="0000FF"/>
                          </a:solidFill>
                          <a:effectLst/>
                          <a:latin typeface="Cambria Math" panose="02040503050406030204" pitchFamily="18" charset="0"/>
                        </a:rPr>
                        <m:t>(</m:t>
                      </m:r>
                      <m:r>
                        <a:rPr lang="zh-CN" altLang="en-US" b="1" i="1" spc="-100">
                          <a:solidFill>
                            <a:srgbClr val="0000FF"/>
                          </a:solidFill>
                          <a:effectLst/>
                          <a:latin typeface="Cambria Math" panose="02040503050406030204" pitchFamily="18" charset="0"/>
                        </a:rPr>
                        <m:t>𝟐𝟒</m:t>
                      </m:r>
                      <m:r>
                        <a:rPr lang="en-US" altLang="zh-CN" b="1" i="1" spc="-100" smtClean="0">
                          <a:solidFill>
                            <a:srgbClr val="0000FF"/>
                          </a:solidFill>
                          <a:effectLst/>
                          <a:latin typeface="Cambria Math" panose="02040503050406030204" pitchFamily="18" charset="0"/>
                        </a:rPr>
                        <m:t>𝟖</m:t>
                      </m:r>
                      <m:r>
                        <a:rPr lang="zh-CN" altLang="en-US" b="1" i="1" spc="-100">
                          <a:solidFill>
                            <a:srgbClr val="0000FF"/>
                          </a:solidFill>
                          <a:effectLst/>
                          <a:latin typeface="Cambria Math" panose="02040503050406030204" pitchFamily="18" charset="0"/>
                        </a:rPr>
                        <m:t>.</m:t>
                      </m:r>
                      <m:r>
                        <a:rPr lang="en-US" altLang="zh-CN" b="1" i="1" spc="-100" smtClean="0">
                          <a:solidFill>
                            <a:srgbClr val="0000FF"/>
                          </a:solidFill>
                          <a:effectLst/>
                          <a:latin typeface="Cambria Math" panose="02040503050406030204" pitchFamily="18" charset="0"/>
                        </a:rPr>
                        <m:t>𝟑</m:t>
                      </m:r>
                      <m:r>
                        <a:rPr lang="zh-CN" altLang="en-US" b="1" i="1" spc="-100">
                          <a:solidFill>
                            <a:srgbClr val="0000FF"/>
                          </a:solidFill>
                          <a:effectLst/>
                          <a:latin typeface="Cambria Math" panose="02040503050406030204" pitchFamily="18" charset="0"/>
                        </a:rPr>
                        <m:t>±</m:t>
                      </m:r>
                      <m:r>
                        <a:rPr lang="en-US" altLang="zh-CN" b="1" i="1" spc="-100" smtClean="0">
                          <a:solidFill>
                            <a:srgbClr val="0000FF"/>
                          </a:solidFill>
                          <a:effectLst/>
                          <a:latin typeface="Cambria Math" panose="02040503050406030204" pitchFamily="18" charset="0"/>
                        </a:rPr>
                        <m:t>𝟑</m:t>
                      </m:r>
                      <m:r>
                        <a:rPr lang="en-US" altLang="zh-CN" b="1" i="1" spc="-100" smtClean="0">
                          <a:solidFill>
                            <a:srgbClr val="0000FF"/>
                          </a:solidFill>
                          <a:effectLst/>
                          <a:latin typeface="Cambria Math" panose="02040503050406030204" pitchFamily="18" charset="0"/>
                        </a:rPr>
                        <m:t>.</m:t>
                      </m:r>
                      <m:r>
                        <a:rPr lang="en-US" altLang="zh-CN" b="1" i="1" spc="-100" smtClean="0">
                          <a:solidFill>
                            <a:srgbClr val="0000FF"/>
                          </a:solidFill>
                          <a:effectLst/>
                          <a:latin typeface="Cambria Math" panose="02040503050406030204" pitchFamily="18" charset="0"/>
                        </a:rPr>
                        <m:t>𝟗</m:t>
                      </m:r>
                      <m:r>
                        <a:rPr lang="zh-CN" altLang="en-US" b="1" i="1" spc="-100">
                          <a:solidFill>
                            <a:srgbClr val="0000FF"/>
                          </a:solidFill>
                          <a:effectLst/>
                          <a:latin typeface="Cambria Math" panose="02040503050406030204" pitchFamily="18" charset="0"/>
                        </a:rPr>
                        <m:t>±</m:t>
                      </m:r>
                      <m:r>
                        <m:rPr>
                          <m:nor/>
                        </m:rPr>
                        <a:rPr lang="en-US" altLang="zh-CN" b="1" i="0" spc="-100" smtClean="0">
                          <a:solidFill>
                            <a:srgbClr val="0000FF"/>
                          </a:solidFill>
                          <a:effectLst/>
                          <a:latin typeface="Cambria Math" panose="02040503050406030204" pitchFamily="18" charset="0"/>
                        </a:rPr>
                        <m:t>3.2)</m:t>
                      </m:r>
                      <m:r>
                        <m:rPr>
                          <m:nor/>
                        </m:rPr>
                        <a:rPr lang="zh-CN" altLang="en-US" b="1" spc="-100">
                          <a:solidFill>
                            <a:srgbClr val="0000FF"/>
                          </a:solidFill>
                          <a:effectLst/>
                          <a:latin typeface="Cambria Math" panose="02040503050406030204" pitchFamily="18" charset="0"/>
                        </a:rPr>
                        <m:t> </m:t>
                      </m:r>
                      <m:r>
                        <m:rPr>
                          <m:nor/>
                        </m:rPr>
                        <a:rPr lang="zh-CN" altLang="en-US" b="1" spc="-100">
                          <a:solidFill>
                            <a:srgbClr val="0000FF"/>
                          </a:solidFill>
                          <a:effectLst/>
                          <a:latin typeface="Cambria Math" panose="02040503050406030204" pitchFamily="18" charset="0"/>
                        </a:rPr>
                        <m:t>MeV</m:t>
                      </m:r>
                    </m:oMath>
                  </m:oMathPara>
                </a14:m>
                <a:endParaRPr lang="zh-CN" altLang="en-US" b="1" spc="-100" dirty="0">
                  <a:solidFill>
                    <a:srgbClr val="0000FF"/>
                  </a:solidFill>
                  <a:effectLst/>
                </a:endParaRPr>
              </a:p>
            </p:txBody>
          </p:sp>
        </mc:Choice>
        <mc:Fallback xmlns="">
          <p:sp>
            <p:nvSpPr>
              <p:cNvPr id="54" name="Object 5">
                <a:extLst>
                  <a:ext uri="{FF2B5EF4-FFF2-40B4-BE49-F238E27FC236}">
                    <a16:creationId xmlns:a16="http://schemas.microsoft.com/office/drawing/2014/main" id="{1E1B8C73-906D-4530-9965-4B6ED49DA676}"/>
                  </a:ext>
                </a:extLst>
              </p:cNvPr>
              <p:cNvSpPr txBox="1">
                <a:spLocks noRot="1" noChangeAspect="1" noMove="1" noResize="1" noEditPoints="1" noAdjustHandles="1" noChangeArrowheads="1" noChangeShapeType="1" noTextEdit="1"/>
              </p:cNvSpPr>
              <p:nvPr/>
            </p:nvSpPr>
            <p:spPr bwMode="auto">
              <a:xfrm>
                <a:off x="4495595" y="5446042"/>
                <a:ext cx="3578255" cy="424687"/>
              </a:xfrm>
              <a:prstGeom prst="rect">
                <a:avLst/>
              </a:prstGeom>
              <a:blipFill>
                <a:blip r:embed="rId7"/>
                <a:stretch>
                  <a:fillRect/>
                </a:stretch>
              </a:blipFill>
              <a:ln w="12700">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BACEE33C-60C0-4305-BE25-B5233F828FDE}"/>
                  </a:ext>
                </a:extLst>
              </p:cNvPr>
              <p:cNvSpPr txBox="1"/>
              <p:nvPr/>
            </p:nvSpPr>
            <p:spPr>
              <a:xfrm>
                <a:off x="1267351" y="1306035"/>
                <a:ext cx="1910078" cy="369332"/>
              </a:xfrm>
              <a:prstGeom prst="rect">
                <a:avLst/>
              </a:prstGeom>
              <a:noFill/>
            </p:spPr>
            <p:txBody>
              <a:bodyPr wrap="square">
                <a:spAutoFit/>
              </a:bodyPr>
              <a:lstStyle/>
              <a:p>
                <a:pPr algn="ctr">
                  <a:spcBef>
                    <a:spcPct val="0"/>
                  </a:spcBef>
                </a:pPr>
                <a14:m>
                  <m:oMath xmlns:m="http://schemas.openxmlformats.org/officeDocument/2006/math">
                    <m:sSubSup>
                      <m:sSubSupPr>
                        <m:ctrlP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ctrlPr>
                      </m:sSubSupPr>
                      <m:e>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𝑫</m:t>
                        </m:r>
                      </m:e>
                      <m:sub>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𝒔</m:t>
                        </m:r>
                      </m:sub>
                      <m: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m:t>
                        </m:r>
                      </m:sup>
                    </m:sSubSup>
                    <m:r>
                      <a:rPr lang="zh-CN" altLang="en-US" b="1" i="1" smtClean="0">
                        <a:solidFill>
                          <a:srgbClr val="000000"/>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ctrlPr>
                      </m:sSupPr>
                      <m:e>
                        <m:r>
                          <a:rPr lang="zh-CN" altLang="en-US" i="1">
                            <a:solidFill>
                              <a:srgbClr val="000000"/>
                            </a:solidFill>
                            <a:effectLst>
                              <a:outerShdw blurRad="38100" dist="38100" dir="2700000" algn="tl">
                                <a:srgbClr val="000000">
                                  <a:alpha val="43137"/>
                                </a:srgbClr>
                              </a:outerShdw>
                            </a:effectLst>
                            <a:latin typeface="Cambria Math" panose="02040503050406030204" pitchFamily="18" charset="0"/>
                          </a:rPr>
                          <m:t>𝜇</m:t>
                        </m:r>
                      </m:e>
                      <m: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m:t>
                        </m:r>
                      </m:sup>
                    </m:s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𝒗</m:t>
                    </m:r>
                  </m:oMath>
                </a14:m>
                <a:r>
                  <a:rPr lang="en-US" altLang="zh-CN" b="1" dirty="0">
                    <a:effectLst>
                      <a:outerShdw blurRad="38100" dist="38100" dir="2700000" algn="tl">
                        <a:srgbClr val="000000">
                          <a:alpha val="43137"/>
                        </a:srgbClr>
                      </a:outerShdw>
                    </a:effectLst>
                    <a:latin typeface="Arial" panose="020B0604020202020204" pitchFamily="34" charset="0"/>
                  </a:rPr>
                  <a:t> </a:t>
                </a:r>
              </a:p>
            </p:txBody>
          </p:sp>
        </mc:Choice>
        <mc:Fallback xmlns="">
          <p:sp>
            <p:nvSpPr>
              <p:cNvPr id="56" name="文本框 55">
                <a:extLst>
                  <a:ext uri="{FF2B5EF4-FFF2-40B4-BE49-F238E27FC236}">
                    <a16:creationId xmlns:a16="http://schemas.microsoft.com/office/drawing/2014/main" id="{BACEE33C-60C0-4305-BE25-B5233F828FDE}"/>
                  </a:ext>
                </a:extLst>
              </p:cNvPr>
              <p:cNvSpPr txBox="1">
                <a:spLocks noRot="1" noChangeAspect="1" noMove="1" noResize="1" noEditPoints="1" noAdjustHandles="1" noChangeArrowheads="1" noChangeShapeType="1" noTextEdit="1"/>
              </p:cNvSpPr>
              <p:nvPr/>
            </p:nvSpPr>
            <p:spPr>
              <a:xfrm>
                <a:off x="1267351" y="1306035"/>
                <a:ext cx="1910078" cy="369332"/>
              </a:xfrm>
              <a:prstGeom prst="rect">
                <a:avLst/>
              </a:prstGeom>
              <a:blipFill>
                <a:blip r:embed="rId8"/>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Text Box 36">
                <a:extLst>
                  <a:ext uri="{FF2B5EF4-FFF2-40B4-BE49-F238E27FC236}">
                    <a16:creationId xmlns:a16="http://schemas.microsoft.com/office/drawing/2014/main" id="{E53D17B4-C749-8E99-7E49-94C9698DFBE4}"/>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Measurements of </a:t>
                </a:r>
                <a14:m>
                  <m:oMath xmlns:m="http://schemas.openxmlformats.org/officeDocument/2006/math">
                    <m:sSubSup>
                      <m:sSub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𝒍</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𝒍</m:t>
                        </m:r>
                      </m:sub>
                    </m:sSub>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59" name="Text Box 36">
                <a:extLst>
                  <a:ext uri="{FF2B5EF4-FFF2-40B4-BE49-F238E27FC236}">
                    <a16:creationId xmlns:a16="http://schemas.microsoft.com/office/drawing/2014/main" id="{E53D17B4-C749-8E99-7E49-94C9698DFBE4}"/>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9"/>
                <a:stretch>
                  <a:fillRect t="-17647" b="-43137"/>
                </a:stretch>
              </a:blipFill>
              <a:ln>
                <a:noFill/>
              </a:ln>
            </p:spPr>
            <p:txBody>
              <a:bodyPr/>
              <a:lstStyle/>
              <a:p>
                <a:r>
                  <a:rPr lang="zh-CN" altLang="en-US">
                    <a:noFill/>
                  </a:rPr>
                  <a:t> </a:t>
                </a:r>
              </a:p>
            </p:txBody>
          </p:sp>
        </mc:Fallback>
      </mc:AlternateContent>
      <p:sp>
        <p:nvSpPr>
          <p:cNvPr id="60" name="灯片编号占位符 5">
            <a:extLst>
              <a:ext uri="{FF2B5EF4-FFF2-40B4-BE49-F238E27FC236}">
                <a16:creationId xmlns:a16="http://schemas.microsoft.com/office/drawing/2014/main" id="{FE4288FB-F636-E6CE-2727-B307DD3433EA}"/>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10</a:t>
            </a:fld>
            <a:endParaRPr lang="en-US" altLang="zh-CN" sz="1200" dirty="0">
              <a:solidFill>
                <a:srgbClr val="898989"/>
              </a:solidFill>
              <a:latin typeface="Arial" panose="020B0604020202020204" pitchFamily="34" charset="0"/>
            </a:endParaRPr>
          </a:p>
        </p:txBody>
      </p:sp>
      <p:sp>
        <p:nvSpPr>
          <p:cNvPr id="24" name="TextBox 11">
            <a:extLst>
              <a:ext uri="{FF2B5EF4-FFF2-40B4-BE49-F238E27FC236}">
                <a16:creationId xmlns:a16="http://schemas.microsoft.com/office/drawing/2014/main" id="{D09595F8-5ADE-A9A8-BC8E-A14C428EC371}"/>
              </a:ext>
            </a:extLst>
          </p:cNvPr>
          <p:cNvSpPr txBox="1">
            <a:spLocks noChangeArrowheads="1"/>
          </p:cNvSpPr>
          <p:nvPr/>
        </p:nvSpPr>
        <p:spPr bwMode="auto">
          <a:xfrm>
            <a:off x="2777352" y="1702813"/>
            <a:ext cx="1117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251552</a:t>
            </a:r>
            <a:endParaRPr lang="en-US" altLang="zh-CN" sz="1800" b="1" dirty="0">
              <a:solidFill>
                <a:srgbClr val="FF0000"/>
              </a:solidFill>
              <a:latin typeface="Arial" panose="020B0604020202020204" pitchFamily="34" charset="0"/>
              <a:cs typeface="Arial" panose="020B0604020202020204" pitchFamily="34" charset="0"/>
            </a:endParaRPr>
          </a:p>
        </p:txBody>
      </p:sp>
      <p:sp>
        <p:nvSpPr>
          <p:cNvPr id="25" name="TextBox 11">
            <a:extLst>
              <a:ext uri="{FF2B5EF4-FFF2-40B4-BE49-F238E27FC236}">
                <a16:creationId xmlns:a16="http://schemas.microsoft.com/office/drawing/2014/main" id="{17747281-74D7-AFEC-79C9-EBC071A343B0}"/>
              </a:ext>
            </a:extLst>
          </p:cNvPr>
          <p:cNvSpPr txBox="1">
            <a:spLocks noChangeArrowheads="1"/>
          </p:cNvSpPr>
          <p:nvPr/>
        </p:nvSpPr>
        <p:spPr bwMode="auto">
          <a:xfrm>
            <a:off x="7085332" y="1727207"/>
            <a:ext cx="1117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241175</a:t>
            </a:r>
            <a:endParaRPr lang="en-US" altLang="zh-CN" sz="1800" b="1" dirty="0">
              <a:solidFill>
                <a:srgbClr val="FF0000"/>
              </a:solidFill>
              <a:latin typeface="Arial" panose="020B0604020202020204" pitchFamily="34" charset="0"/>
              <a:cs typeface="Arial" panose="020B0604020202020204" pitchFamily="34" charset="0"/>
            </a:endParaRPr>
          </a:p>
        </p:txBody>
      </p:sp>
      <p:sp>
        <p:nvSpPr>
          <p:cNvPr id="26" name="TextBox 11">
            <a:extLst>
              <a:ext uri="{FF2B5EF4-FFF2-40B4-BE49-F238E27FC236}">
                <a16:creationId xmlns:a16="http://schemas.microsoft.com/office/drawing/2014/main" id="{D5F689F5-7E57-AE24-656B-3AF32B4C3391}"/>
              </a:ext>
            </a:extLst>
          </p:cNvPr>
          <p:cNvSpPr txBox="1">
            <a:spLocks noChangeArrowheads="1"/>
          </p:cNvSpPr>
          <p:nvPr/>
        </p:nvSpPr>
        <p:spPr bwMode="auto">
          <a:xfrm>
            <a:off x="10775039" y="1717230"/>
            <a:ext cx="1117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228173</a:t>
            </a:r>
            <a:endParaRPr lang="en-US" altLang="zh-CN" sz="1800" b="1" dirty="0">
              <a:solidFill>
                <a:srgbClr val="FF0000"/>
              </a:solidFill>
              <a:latin typeface="Arial" panose="020B0604020202020204" pitchFamily="34" charset="0"/>
              <a:cs typeface="Arial" panose="020B0604020202020204" pitchFamily="34" charset="0"/>
            </a:endParaRPr>
          </a:p>
        </p:txBody>
      </p:sp>
      <p:sp>
        <p:nvSpPr>
          <p:cNvPr id="32" name="TextBox 11">
            <a:extLst>
              <a:ext uri="{FF2B5EF4-FFF2-40B4-BE49-F238E27FC236}">
                <a16:creationId xmlns:a16="http://schemas.microsoft.com/office/drawing/2014/main" id="{02D0F780-5A32-420D-3E98-97B31FDD7441}"/>
              </a:ext>
            </a:extLst>
          </p:cNvPr>
          <p:cNvSpPr txBox="1">
            <a:spLocks noChangeArrowheads="1"/>
          </p:cNvSpPr>
          <p:nvPr/>
        </p:nvSpPr>
        <p:spPr bwMode="auto">
          <a:xfrm>
            <a:off x="1024868" y="5885778"/>
            <a:ext cx="223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Precision~1.4%</a:t>
            </a:r>
          </a:p>
        </p:txBody>
      </p:sp>
      <p:sp>
        <p:nvSpPr>
          <p:cNvPr id="33" name="TextBox 10">
            <a:extLst>
              <a:ext uri="{FF2B5EF4-FFF2-40B4-BE49-F238E27FC236}">
                <a16:creationId xmlns:a16="http://schemas.microsoft.com/office/drawing/2014/main" id="{D26EF09B-9C6E-F748-312F-148C7A03F56A}"/>
              </a:ext>
            </a:extLst>
          </p:cNvPr>
          <p:cNvSpPr txBox="1">
            <a:spLocks noChangeArrowheads="1"/>
          </p:cNvSpPr>
          <p:nvPr/>
        </p:nvSpPr>
        <p:spPr bwMode="auto">
          <a:xfrm>
            <a:off x="427331" y="1776284"/>
            <a:ext cx="12710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0033CC"/>
                </a:solidFill>
                <a:latin typeface="微软雅黑" panose="020B0503020204020204" pitchFamily="34" charset="-122"/>
                <a:ea typeface="微软雅黑" panose="020B0503020204020204" pitchFamily="34" charset="-122"/>
              </a:rPr>
              <a:t>7.33 fb</a:t>
            </a:r>
            <a:r>
              <a:rPr lang="en-US" altLang="zh-CN" sz="1800" b="1" baseline="30000" dirty="0">
                <a:solidFill>
                  <a:srgbClr val="0033CC"/>
                </a:solidFill>
                <a:latin typeface="微软雅黑" panose="020B0503020204020204" pitchFamily="34" charset="-122"/>
                <a:ea typeface="微软雅黑" panose="020B0503020204020204" pitchFamily="34" charset="-122"/>
              </a:rPr>
              <a:t>-1</a:t>
            </a:r>
            <a:endParaRPr lang="en-US" altLang="zh-CN" sz="1800" b="1" dirty="0">
              <a:solidFill>
                <a:srgbClr val="0033CC"/>
              </a:solidFill>
              <a:latin typeface="微软雅黑" panose="020B0503020204020204" pitchFamily="34" charset="-122"/>
              <a:ea typeface="微软雅黑" panose="020B0503020204020204" pitchFamily="34" charset="-122"/>
            </a:endParaRPr>
          </a:p>
        </p:txBody>
      </p:sp>
      <p:sp>
        <p:nvSpPr>
          <p:cNvPr id="34" name="TextBox 10">
            <a:extLst>
              <a:ext uri="{FF2B5EF4-FFF2-40B4-BE49-F238E27FC236}">
                <a16:creationId xmlns:a16="http://schemas.microsoft.com/office/drawing/2014/main" id="{B8F07152-635B-DDC7-D342-5C05C633EFFB}"/>
              </a:ext>
            </a:extLst>
          </p:cNvPr>
          <p:cNvSpPr txBox="1">
            <a:spLocks noChangeArrowheads="1"/>
          </p:cNvSpPr>
          <p:nvPr/>
        </p:nvSpPr>
        <p:spPr bwMode="auto">
          <a:xfrm>
            <a:off x="4388205" y="1712717"/>
            <a:ext cx="1271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0033CC"/>
                </a:solidFill>
                <a:latin typeface="微软雅黑" panose="020B0503020204020204" pitchFamily="34" charset="-122"/>
                <a:ea typeface="微软雅黑" panose="020B0503020204020204" pitchFamily="34" charset="-122"/>
              </a:rPr>
              <a:t>7.33 fb</a:t>
            </a:r>
            <a:r>
              <a:rPr lang="en-US" altLang="zh-CN" sz="1800" b="1" baseline="30000" dirty="0">
                <a:solidFill>
                  <a:srgbClr val="0033CC"/>
                </a:solidFill>
                <a:latin typeface="微软雅黑" panose="020B0503020204020204" pitchFamily="34" charset="-122"/>
                <a:ea typeface="微软雅黑" panose="020B0503020204020204" pitchFamily="34" charset="-122"/>
              </a:rPr>
              <a:t>-1</a:t>
            </a:r>
            <a:endParaRPr lang="en-US" altLang="zh-CN" sz="1800" b="1" dirty="0">
              <a:solidFill>
                <a:srgbClr val="0033CC"/>
              </a:solidFill>
              <a:latin typeface="微软雅黑" panose="020B0503020204020204" pitchFamily="34" charset="-122"/>
              <a:ea typeface="微软雅黑" panose="020B0503020204020204" pitchFamily="34" charset="-122"/>
            </a:endParaRPr>
          </a:p>
        </p:txBody>
      </p:sp>
      <p:sp>
        <p:nvSpPr>
          <p:cNvPr id="38" name="TextBox 10">
            <a:extLst>
              <a:ext uri="{FF2B5EF4-FFF2-40B4-BE49-F238E27FC236}">
                <a16:creationId xmlns:a16="http://schemas.microsoft.com/office/drawing/2014/main" id="{4331B0C8-4DC3-BB94-90CC-EF341FC3BC60}"/>
              </a:ext>
            </a:extLst>
          </p:cNvPr>
          <p:cNvSpPr txBox="1">
            <a:spLocks noChangeArrowheads="1"/>
          </p:cNvSpPr>
          <p:nvPr/>
        </p:nvSpPr>
        <p:spPr bwMode="auto">
          <a:xfrm>
            <a:off x="8608388" y="1690685"/>
            <a:ext cx="12710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0033CC"/>
                </a:solidFill>
                <a:latin typeface="微软雅黑" panose="020B0503020204020204" pitchFamily="34" charset="-122"/>
                <a:ea typeface="微软雅黑" panose="020B0503020204020204" pitchFamily="34" charset="-122"/>
              </a:rPr>
              <a:t>7.33 fb</a:t>
            </a:r>
            <a:r>
              <a:rPr lang="en-US" altLang="zh-CN" sz="1800" b="1" baseline="30000" dirty="0">
                <a:solidFill>
                  <a:srgbClr val="0033CC"/>
                </a:solidFill>
                <a:latin typeface="微软雅黑" panose="020B0503020204020204" pitchFamily="34" charset="-122"/>
                <a:ea typeface="微软雅黑" panose="020B0503020204020204" pitchFamily="34" charset="-122"/>
              </a:rPr>
              <a:t>-1</a:t>
            </a:r>
            <a:endParaRPr lang="en-US" altLang="zh-CN" sz="1800" b="1" dirty="0">
              <a:solidFill>
                <a:srgbClr val="0033CC"/>
              </a:solidFill>
              <a:latin typeface="微软雅黑" panose="020B0503020204020204" pitchFamily="34" charset="-122"/>
              <a:ea typeface="微软雅黑" panose="020B0503020204020204" pitchFamily="34" charset="-122"/>
            </a:endParaRPr>
          </a:p>
        </p:txBody>
      </p:sp>
      <p:sp>
        <p:nvSpPr>
          <p:cNvPr id="2" name="TextBox 11">
            <a:extLst>
              <a:ext uri="{FF2B5EF4-FFF2-40B4-BE49-F238E27FC236}">
                <a16:creationId xmlns:a16="http://schemas.microsoft.com/office/drawing/2014/main" id="{DE5C8E5C-8449-A753-B1E7-6C6E3A7924D5}"/>
              </a:ext>
            </a:extLst>
          </p:cNvPr>
          <p:cNvSpPr txBox="1">
            <a:spLocks noChangeArrowheads="1"/>
          </p:cNvSpPr>
          <p:nvPr/>
        </p:nvSpPr>
        <p:spPr bwMode="auto">
          <a:xfrm>
            <a:off x="5256688" y="6006889"/>
            <a:ext cx="223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Precision~2.0%</a:t>
            </a:r>
          </a:p>
        </p:txBody>
      </p:sp>
      <p:sp>
        <p:nvSpPr>
          <p:cNvPr id="4" name="TextBox 11">
            <a:extLst>
              <a:ext uri="{FF2B5EF4-FFF2-40B4-BE49-F238E27FC236}">
                <a16:creationId xmlns:a16="http://schemas.microsoft.com/office/drawing/2014/main" id="{26CB7EA8-D22A-FBB9-D37C-D7B917F77B21}"/>
              </a:ext>
            </a:extLst>
          </p:cNvPr>
          <p:cNvSpPr txBox="1">
            <a:spLocks noChangeArrowheads="1"/>
          </p:cNvSpPr>
          <p:nvPr/>
        </p:nvSpPr>
        <p:spPr bwMode="auto">
          <a:xfrm>
            <a:off x="9159146" y="5955258"/>
            <a:ext cx="223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Precision~2.2%</a:t>
            </a:r>
          </a:p>
        </p:txBody>
      </p:sp>
      <mc:AlternateContent xmlns:mc="http://schemas.openxmlformats.org/markup-compatibility/2006" xmlns:a14="http://schemas.microsoft.com/office/drawing/2010/main">
        <mc:Choice Requires="a14">
          <p:sp>
            <p:nvSpPr>
              <p:cNvPr id="5" name="Object 5">
                <a:extLst>
                  <a:ext uri="{FF2B5EF4-FFF2-40B4-BE49-F238E27FC236}">
                    <a16:creationId xmlns:a16="http://schemas.microsoft.com/office/drawing/2014/main" id="{7ECDD487-BF61-0BE2-7213-6686A2B184DD}"/>
                  </a:ext>
                </a:extLst>
              </p:cNvPr>
              <p:cNvSpPr txBox="1"/>
              <p:nvPr/>
            </p:nvSpPr>
            <p:spPr bwMode="auto">
              <a:xfrm>
                <a:off x="8398251" y="4951710"/>
                <a:ext cx="3623798" cy="389614"/>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600" i="0" smtClean="0">
                          <a:solidFill>
                            <a:srgbClr val="000000"/>
                          </a:solidFill>
                          <a:latin typeface="Cambria Math" panose="02040503050406030204" pitchFamily="18" charset="0"/>
                        </a:rPr>
                        <m:t>B</m:t>
                      </m:r>
                      <m:d>
                        <m:dPr>
                          <m:begChr m:val="["/>
                          <m:endChr m:val="]"/>
                          <m:ctrlPr>
                            <a:rPr lang="zh-CN" altLang="en-US" sz="1600" i="1">
                              <a:solidFill>
                                <a:srgbClr val="000000"/>
                              </a:solidFill>
                              <a:latin typeface="Cambria Math" panose="02040503050406030204" pitchFamily="18" charset="0"/>
                            </a:rPr>
                          </m:ctrlPr>
                        </m:dPr>
                        <m:e>
                          <m:sSubSup>
                            <m:sSubSupPr>
                              <m:ctrlPr>
                                <a:rPr lang="zh-CN" altLang="en-US" sz="1600" i="1">
                                  <a:solidFill>
                                    <a:srgbClr val="000000"/>
                                  </a:solidFill>
                                  <a:latin typeface="Cambria Math" panose="02040503050406030204" pitchFamily="18" charset="0"/>
                                </a:rPr>
                              </m:ctrlPr>
                            </m:sSubSup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𝑠</m:t>
                              </m:r>
                            </m:sub>
                            <m:sup>
                              <m:r>
                                <a:rPr lang="zh-CN" altLang="en-US" sz="1600" i="1">
                                  <a:solidFill>
                                    <a:srgbClr val="000000"/>
                                  </a:solidFill>
                                  <a:latin typeface="Cambria Math" panose="02040503050406030204" pitchFamily="18" charset="0"/>
                                </a:rPr>
                                <m:t>+</m:t>
                              </m:r>
                            </m:sup>
                          </m:sSubSup>
                          <m:r>
                            <a:rPr lang="zh-CN" altLang="en-US" sz="1600" i="1">
                              <a:solidFill>
                                <a:srgbClr val="000000"/>
                              </a:solidFill>
                              <a:latin typeface="Cambria Math" panose="02040503050406030204" pitchFamily="18" charset="0"/>
                            </a:rPr>
                            <m:t>→</m:t>
                          </m:r>
                          <m:sSup>
                            <m:sSupPr>
                              <m:ctrlPr>
                                <a:rPr lang="zh-CN" altLang="en-US" sz="1600" i="1" smtClean="0">
                                  <a:solidFill>
                                    <a:srgbClr val="000000"/>
                                  </a:solidFill>
                                  <a:effectLst/>
                                  <a:latin typeface="Cambria Math" panose="02040503050406030204" pitchFamily="18" charset="0"/>
                                </a:rPr>
                              </m:ctrlPr>
                            </m:sSupPr>
                            <m:e>
                              <m:r>
                                <a:rPr lang="zh-CN" altLang="en-US" sz="1600" b="0" i="1">
                                  <a:solidFill>
                                    <a:srgbClr val="000000"/>
                                  </a:solidFill>
                                  <a:effectLst/>
                                  <a:latin typeface="Cambria Math" panose="02040503050406030204" pitchFamily="18" charset="0"/>
                                </a:rPr>
                                <m:t>𝜏</m:t>
                              </m:r>
                            </m:e>
                            <m:sup>
                              <m:r>
                                <a:rPr lang="zh-CN" altLang="en-US" sz="1600" b="0" i="1">
                                  <a:solidFill>
                                    <a:srgbClr val="000000"/>
                                  </a:solidFill>
                                  <a:effectLst/>
                                  <a:latin typeface="Cambria Math" panose="02040503050406030204" pitchFamily="18" charset="0"/>
                                </a:rPr>
                                <m:t>+</m:t>
                              </m:r>
                            </m:sup>
                          </m:sSup>
                          <m:r>
                            <a:rPr lang="zh-CN" altLang="en-US" sz="1600" i="1">
                              <a:solidFill>
                                <a:srgbClr val="000000"/>
                              </a:solidFill>
                              <a:latin typeface="Cambria Math" panose="02040503050406030204" pitchFamily="18" charset="0"/>
                            </a:rPr>
                            <m:t>𝑣</m:t>
                          </m:r>
                        </m:e>
                      </m:d>
                      <m:r>
                        <a:rPr lang="zh-CN" altLang="en-US" sz="1600" i="1">
                          <a:solidFill>
                            <a:srgbClr val="000000"/>
                          </a:solidFill>
                          <a:latin typeface="Cambria Math" panose="02040503050406030204" pitchFamily="18" charset="0"/>
                        </a:rPr>
                        <m:t>=</m:t>
                      </m:r>
                      <m:d>
                        <m:dPr>
                          <m:ctrlPr>
                            <a:rPr lang="zh-CN" altLang="en-US" sz="1600" i="1">
                              <a:solidFill>
                                <a:srgbClr val="000000"/>
                              </a:solidFill>
                              <a:latin typeface="Cambria Math" panose="02040503050406030204" pitchFamily="18" charset="0"/>
                            </a:rPr>
                          </m:ctrlPr>
                        </m:dPr>
                        <m:e>
                          <m:r>
                            <a:rPr lang="zh-CN" altLang="en-US" sz="1600" i="1">
                              <a:solidFill>
                                <a:srgbClr val="000000"/>
                              </a:solidFill>
                              <a:latin typeface="Cambria Math" panose="02040503050406030204" pitchFamily="18" charset="0"/>
                            </a:rPr>
                            <m:t>5.</m:t>
                          </m:r>
                          <m:r>
                            <a:rPr lang="en-US" altLang="zh-CN" sz="1600" b="0" i="1" smtClean="0">
                              <a:solidFill>
                                <a:srgbClr val="000000"/>
                              </a:solidFill>
                              <a:latin typeface="Cambria Math" panose="02040503050406030204" pitchFamily="18" charset="0"/>
                            </a:rPr>
                            <m:t>37</m:t>
                          </m:r>
                          <m:r>
                            <a:rPr lang="zh-CN" altLang="en-US" sz="1600" i="1">
                              <a:solidFill>
                                <a:srgbClr val="000000"/>
                              </a:solidFill>
                              <a:latin typeface="Cambria Math" panose="02040503050406030204" pitchFamily="18" charset="0"/>
                            </a:rPr>
                            <m:t>±0.1</m:t>
                          </m:r>
                          <m:r>
                            <a:rPr lang="en-US" altLang="zh-CN" sz="1600" b="0" i="1" smtClean="0">
                              <a:solidFill>
                                <a:srgbClr val="000000"/>
                              </a:solidFill>
                              <a:latin typeface="Cambria Math" panose="02040503050406030204" pitchFamily="18" charset="0"/>
                            </a:rPr>
                            <m:t>7</m:t>
                          </m:r>
                          <m:r>
                            <a:rPr lang="zh-CN" altLang="en-US" sz="1600" i="1">
                              <a:solidFill>
                                <a:srgbClr val="000000"/>
                              </a:solidFill>
                              <a:latin typeface="Cambria Math" panose="02040503050406030204" pitchFamily="18" charset="0"/>
                            </a:rPr>
                            <m:t>±0.1</m:t>
                          </m:r>
                          <m:r>
                            <a:rPr lang="en-US" altLang="zh-CN" sz="1600" b="0" i="1" smtClean="0">
                              <a:solidFill>
                                <a:srgbClr val="000000"/>
                              </a:solidFill>
                              <a:latin typeface="Cambria Math" panose="02040503050406030204" pitchFamily="18" charset="0"/>
                            </a:rPr>
                            <m:t>5</m:t>
                          </m:r>
                        </m:e>
                      </m:d>
                      <m:r>
                        <a:rPr lang="en-US" altLang="zh-CN" sz="1600" b="0" i="1" smtClean="0">
                          <a:solidFill>
                            <a:srgbClr val="000000"/>
                          </a:solidFill>
                          <a:latin typeface="Cambria Math" panose="02040503050406030204" pitchFamily="18" charset="0"/>
                        </a:rPr>
                        <m:t>%</m:t>
                      </m:r>
                    </m:oMath>
                  </m:oMathPara>
                </a14:m>
                <a:endParaRPr lang="zh-CN" altLang="en-US" sz="1600" dirty="0"/>
              </a:p>
            </p:txBody>
          </p:sp>
        </mc:Choice>
        <mc:Fallback xmlns="">
          <p:sp>
            <p:nvSpPr>
              <p:cNvPr id="5" name="Object 5">
                <a:extLst>
                  <a:ext uri="{FF2B5EF4-FFF2-40B4-BE49-F238E27FC236}">
                    <a16:creationId xmlns:a16="http://schemas.microsoft.com/office/drawing/2014/main" id="{7ECDD487-BF61-0BE2-7213-6686A2B184DD}"/>
                  </a:ext>
                </a:extLst>
              </p:cNvPr>
              <p:cNvSpPr txBox="1">
                <a:spLocks noRot="1" noChangeAspect="1" noMove="1" noResize="1" noEditPoints="1" noAdjustHandles="1" noChangeArrowheads="1" noChangeShapeType="1" noTextEdit="1"/>
              </p:cNvSpPr>
              <p:nvPr/>
            </p:nvSpPr>
            <p:spPr bwMode="auto">
              <a:xfrm>
                <a:off x="8398251" y="4951710"/>
                <a:ext cx="3623798" cy="389614"/>
              </a:xfrm>
              <a:prstGeom prst="rect">
                <a:avLst/>
              </a:prstGeom>
              <a:blipFill>
                <a:blip r:embed="rId10"/>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D28D2DBB-5E5B-F7CC-3699-66445DC5645D}"/>
                  </a:ext>
                </a:extLst>
              </p:cNvPr>
              <p:cNvSpPr txBox="1"/>
              <p:nvPr/>
            </p:nvSpPr>
            <p:spPr bwMode="auto">
              <a:xfrm>
                <a:off x="4472823" y="4920268"/>
                <a:ext cx="3623798" cy="389614"/>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600" i="0" smtClean="0">
                          <a:solidFill>
                            <a:srgbClr val="000000"/>
                          </a:solidFill>
                          <a:latin typeface="Cambria Math" panose="02040503050406030204" pitchFamily="18" charset="0"/>
                        </a:rPr>
                        <m:t>B</m:t>
                      </m:r>
                      <m:d>
                        <m:dPr>
                          <m:begChr m:val="["/>
                          <m:endChr m:val="]"/>
                          <m:ctrlPr>
                            <a:rPr lang="zh-CN" altLang="en-US" sz="1600" i="1">
                              <a:solidFill>
                                <a:srgbClr val="000000"/>
                              </a:solidFill>
                              <a:latin typeface="Cambria Math" panose="02040503050406030204" pitchFamily="18" charset="0"/>
                            </a:rPr>
                          </m:ctrlPr>
                        </m:dPr>
                        <m:e>
                          <m:sSubSup>
                            <m:sSubSupPr>
                              <m:ctrlPr>
                                <a:rPr lang="zh-CN" altLang="en-US" sz="1600" i="1">
                                  <a:solidFill>
                                    <a:srgbClr val="000000"/>
                                  </a:solidFill>
                                  <a:latin typeface="Cambria Math" panose="02040503050406030204" pitchFamily="18" charset="0"/>
                                </a:rPr>
                              </m:ctrlPr>
                            </m:sSubSup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𝑠</m:t>
                              </m:r>
                            </m:sub>
                            <m:sup>
                              <m:r>
                                <a:rPr lang="zh-CN" altLang="en-US" sz="1600" i="1">
                                  <a:solidFill>
                                    <a:srgbClr val="000000"/>
                                  </a:solidFill>
                                  <a:latin typeface="Cambria Math" panose="02040503050406030204" pitchFamily="18" charset="0"/>
                                </a:rPr>
                                <m:t>+</m:t>
                              </m:r>
                            </m:sup>
                          </m:sSubSup>
                          <m:r>
                            <a:rPr lang="zh-CN" altLang="en-US" sz="1600" i="1">
                              <a:solidFill>
                                <a:srgbClr val="000000"/>
                              </a:solidFill>
                              <a:latin typeface="Cambria Math" panose="02040503050406030204" pitchFamily="18" charset="0"/>
                            </a:rPr>
                            <m:t>→</m:t>
                          </m:r>
                          <m:sSup>
                            <m:sSupPr>
                              <m:ctrlPr>
                                <a:rPr lang="zh-CN" altLang="en-US" sz="1600" i="1" smtClean="0">
                                  <a:solidFill>
                                    <a:srgbClr val="000000"/>
                                  </a:solidFill>
                                  <a:effectLst/>
                                  <a:latin typeface="Cambria Math" panose="02040503050406030204" pitchFamily="18" charset="0"/>
                                </a:rPr>
                              </m:ctrlPr>
                            </m:sSupPr>
                            <m:e>
                              <m:r>
                                <a:rPr lang="zh-CN" altLang="en-US" sz="1600" b="0" i="1">
                                  <a:solidFill>
                                    <a:srgbClr val="000000"/>
                                  </a:solidFill>
                                  <a:effectLst/>
                                  <a:latin typeface="Cambria Math" panose="02040503050406030204" pitchFamily="18" charset="0"/>
                                </a:rPr>
                                <m:t>𝜏</m:t>
                              </m:r>
                            </m:e>
                            <m:sup>
                              <m:r>
                                <a:rPr lang="zh-CN" altLang="en-US" sz="1600" b="0" i="1">
                                  <a:solidFill>
                                    <a:srgbClr val="000000"/>
                                  </a:solidFill>
                                  <a:effectLst/>
                                  <a:latin typeface="Cambria Math" panose="02040503050406030204" pitchFamily="18" charset="0"/>
                                </a:rPr>
                                <m:t>+</m:t>
                              </m:r>
                            </m:sup>
                          </m:sSup>
                          <m:r>
                            <a:rPr lang="zh-CN" altLang="en-US" sz="1600" i="1">
                              <a:solidFill>
                                <a:srgbClr val="000000"/>
                              </a:solidFill>
                              <a:latin typeface="Cambria Math" panose="02040503050406030204" pitchFamily="18" charset="0"/>
                            </a:rPr>
                            <m:t>𝑣</m:t>
                          </m:r>
                        </m:e>
                      </m:d>
                      <m:r>
                        <a:rPr lang="zh-CN" altLang="en-US" sz="1600" i="1">
                          <a:solidFill>
                            <a:srgbClr val="000000"/>
                          </a:solidFill>
                          <a:latin typeface="Cambria Math" panose="02040503050406030204" pitchFamily="18" charset="0"/>
                        </a:rPr>
                        <m:t>=</m:t>
                      </m:r>
                      <m:d>
                        <m:dPr>
                          <m:ctrlPr>
                            <a:rPr lang="zh-CN" altLang="en-US" sz="1600" i="1">
                              <a:solidFill>
                                <a:srgbClr val="000000"/>
                              </a:solidFill>
                              <a:latin typeface="Cambria Math" panose="02040503050406030204" pitchFamily="18" charset="0"/>
                            </a:rPr>
                          </m:ctrlPr>
                        </m:dPr>
                        <m:e>
                          <m:r>
                            <a:rPr lang="zh-CN" altLang="en-US" sz="1600" i="1">
                              <a:solidFill>
                                <a:srgbClr val="000000"/>
                              </a:solidFill>
                              <a:latin typeface="Cambria Math" panose="02040503050406030204" pitchFamily="18" charset="0"/>
                            </a:rPr>
                            <m:t>5.</m:t>
                          </m:r>
                          <m:r>
                            <a:rPr lang="en-US" altLang="zh-CN" sz="1600" b="0" i="1" smtClean="0">
                              <a:solidFill>
                                <a:srgbClr val="000000"/>
                              </a:solidFill>
                              <a:latin typeface="Cambria Math" panose="02040503050406030204" pitchFamily="18" charset="0"/>
                            </a:rPr>
                            <m:t>44</m:t>
                          </m:r>
                          <m:r>
                            <a:rPr lang="zh-CN" altLang="en-US" sz="1600" i="1">
                              <a:solidFill>
                                <a:srgbClr val="000000"/>
                              </a:solidFill>
                              <a:latin typeface="Cambria Math" panose="02040503050406030204" pitchFamily="18" charset="0"/>
                            </a:rPr>
                            <m:t>±0.</m:t>
                          </m:r>
                          <m:r>
                            <a:rPr lang="en-US" altLang="zh-CN" sz="1600" b="0" i="1" smtClean="0">
                              <a:solidFill>
                                <a:srgbClr val="000000"/>
                              </a:solidFill>
                              <a:latin typeface="Cambria Math" panose="02040503050406030204" pitchFamily="18" charset="0"/>
                            </a:rPr>
                            <m:t>17</m:t>
                          </m:r>
                          <m:r>
                            <a:rPr lang="zh-CN" altLang="en-US" sz="1600" i="1">
                              <a:solidFill>
                                <a:srgbClr val="000000"/>
                              </a:solidFill>
                              <a:latin typeface="Cambria Math" panose="02040503050406030204" pitchFamily="18" charset="0"/>
                            </a:rPr>
                            <m:t>±0.1</m:t>
                          </m:r>
                          <m:r>
                            <a:rPr lang="en-US" altLang="zh-CN" sz="1600" b="0" i="1" smtClean="0">
                              <a:solidFill>
                                <a:srgbClr val="000000"/>
                              </a:solidFill>
                              <a:latin typeface="Cambria Math" panose="02040503050406030204" pitchFamily="18" charset="0"/>
                            </a:rPr>
                            <m:t>3</m:t>
                          </m:r>
                        </m:e>
                      </m:d>
                      <m:r>
                        <a:rPr lang="en-US" altLang="zh-CN" sz="1600" b="0" i="1" smtClean="0">
                          <a:solidFill>
                            <a:srgbClr val="000000"/>
                          </a:solidFill>
                          <a:latin typeface="Cambria Math" panose="02040503050406030204" pitchFamily="18" charset="0"/>
                        </a:rPr>
                        <m:t>%</m:t>
                      </m:r>
                    </m:oMath>
                  </m:oMathPara>
                </a14:m>
                <a:endParaRPr lang="zh-CN" altLang="en-US" sz="1600" dirty="0"/>
              </a:p>
            </p:txBody>
          </p:sp>
        </mc:Choice>
        <mc:Fallback xmlns="">
          <p:sp>
            <p:nvSpPr>
              <p:cNvPr id="6" name="Object 5">
                <a:extLst>
                  <a:ext uri="{FF2B5EF4-FFF2-40B4-BE49-F238E27FC236}">
                    <a16:creationId xmlns:a16="http://schemas.microsoft.com/office/drawing/2014/main" id="{D28D2DBB-5E5B-F7CC-3699-66445DC5645D}"/>
                  </a:ext>
                </a:extLst>
              </p:cNvPr>
              <p:cNvSpPr txBox="1">
                <a:spLocks noRot="1" noChangeAspect="1" noMove="1" noResize="1" noEditPoints="1" noAdjustHandles="1" noChangeArrowheads="1" noChangeShapeType="1" noTextEdit="1"/>
              </p:cNvSpPr>
              <p:nvPr/>
            </p:nvSpPr>
            <p:spPr bwMode="auto">
              <a:xfrm>
                <a:off x="4472823" y="4920268"/>
                <a:ext cx="3623798" cy="389614"/>
              </a:xfrm>
              <a:prstGeom prst="rect">
                <a:avLst/>
              </a:prstGeom>
              <a:blipFill>
                <a:blip r:embed="rId11"/>
                <a:stretch>
                  <a:fillRect/>
                </a:stretch>
              </a:blipFill>
              <a:ln>
                <a:noFill/>
              </a:ln>
              <a:effectLst/>
            </p:spPr>
            <p:txBody>
              <a:bodyPr/>
              <a:lstStyle/>
              <a:p>
                <a:r>
                  <a:rPr lang="zh-CN" altLang="en-US">
                    <a:noFill/>
                  </a:rPr>
                  <a:t> </a:t>
                </a:r>
              </a:p>
            </p:txBody>
          </p:sp>
        </mc:Fallback>
      </mc:AlternateContent>
      <p:sp>
        <p:nvSpPr>
          <p:cNvPr id="10" name="TextBox 18">
            <a:extLst>
              <a:ext uri="{FF2B5EF4-FFF2-40B4-BE49-F238E27FC236}">
                <a16:creationId xmlns:a16="http://schemas.microsoft.com/office/drawing/2014/main" id="{24C1821A-01B0-5E42-79C3-DA528E36237E}"/>
              </a:ext>
            </a:extLst>
          </p:cNvPr>
          <p:cNvSpPr txBox="1"/>
          <p:nvPr/>
        </p:nvSpPr>
        <p:spPr>
          <a:xfrm>
            <a:off x="990132" y="952840"/>
            <a:ext cx="2700916" cy="369332"/>
          </a:xfrm>
          <a:prstGeom prst="rect">
            <a:avLst/>
          </a:prstGeom>
          <a:noFill/>
        </p:spPr>
        <p:txBody>
          <a:bodyPr wrap="square" rtlCol="0">
            <a:spAutoFit/>
          </a:bodyPr>
          <a:lstStyle/>
          <a:p>
            <a:r>
              <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a:t>
            </a: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D</a:t>
            </a:r>
            <a:r>
              <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108(2023)112001</a:t>
            </a:r>
          </a:p>
        </p:txBody>
      </p:sp>
      <p:sp>
        <p:nvSpPr>
          <p:cNvPr id="11" name="TextBox 11">
            <a:extLst>
              <a:ext uri="{FF2B5EF4-FFF2-40B4-BE49-F238E27FC236}">
                <a16:creationId xmlns:a16="http://schemas.microsoft.com/office/drawing/2014/main" id="{955980E6-B336-43B5-F5EC-7A08411DACE2}"/>
              </a:ext>
            </a:extLst>
          </p:cNvPr>
          <p:cNvSpPr txBox="1">
            <a:spLocks noChangeArrowheads="1"/>
          </p:cNvSpPr>
          <p:nvPr/>
        </p:nvSpPr>
        <p:spPr bwMode="auto">
          <a:xfrm>
            <a:off x="485479" y="6355368"/>
            <a:ext cx="325262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18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The most precise to date</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8" name="TextBox 11">
            <a:extLst>
              <a:ext uri="{FF2B5EF4-FFF2-40B4-BE49-F238E27FC236}">
                <a16:creationId xmlns:a16="http://schemas.microsoft.com/office/drawing/2014/main" id="{F1EDACEF-99E1-204C-B3D1-B8A7A262AA3E}"/>
              </a:ext>
            </a:extLst>
          </p:cNvPr>
          <p:cNvSpPr txBox="1">
            <a:spLocks noChangeArrowheads="1"/>
          </p:cNvSpPr>
          <p:nvPr/>
        </p:nvSpPr>
        <p:spPr bwMode="auto">
          <a:xfrm>
            <a:off x="7166611" y="1300330"/>
            <a:ext cx="8207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BDT</a:t>
            </a:r>
            <a:endParaRPr lang="en-US" altLang="zh-CN" sz="18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Object 5">
                <a:extLst>
                  <a:ext uri="{FF2B5EF4-FFF2-40B4-BE49-F238E27FC236}">
                    <a16:creationId xmlns:a16="http://schemas.microsoft.com/office/drawing/2014/main" id="{BB7EBFAE-51D8-0913-3F40-1109C8F74406}"/>
                  </a:ext>
                </a:extLst>
              </p:cNvPr>
              <p:cNvSpPr txBox="1"/>
              <p:nvPr/>
            </p:nvSpPr>
            <p:spPr bwMode="auto">
              <a:xfrm>
                <a:off x="0" y="4967122"/>
                <a:ext cx="4651331" cy="389614"/>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i="0" smtClean="0">
                          <a:solidFill>
                            <a:srgbClr val="000000"/>
                          </a:solidFill>
                          <a:latin typeface="Cambria Math" panose="02040503050406030204" pitchFamily="18" charset="0"/>
                        </a:rPr>
                        <m:t>B</m:t>
                      </m:r>
                      <m:r>
                        <a:rPr lang="zh-CN" altLang="en-US" i="1">
                          <a:solidFill>
                            <a:srgbClr val="000000"/>
                          </a:solidFill>
                          <a:latin typeface="Cambria Math" panose="02040503050406030204" pitchFamily="18" charset="0"/>
                        </a:rPr>
                        <m:t>[</m:t>
                      </m:r>
                      <m:sSubSup>
                        <m:sSubSupPr>
                          <m:ctrlPr>
                            <a:rPr lang="zh-CN" altLang="en-US" i="1">
                              <a:solidFill>
                                <a:srgbClr val="000000"/>
                              </a:solidFill>
                              <a:latin typeface="Cambria Math" panose="02040503050406030204" pitchFamily="18" charset="0"/>
                            </a:rPr>
                          </m:ctrlPr>
                        </m:sSubSupPr>
                        <m:e>
                          <m:r>
                            <a:rPr lang="zh-CN" altLang="en-US" i="1">
                              <a:solidFill>
                                <a:srgbClr val="000000"/>
                              </a:solidFill>
                              <a:latin typeface="Cambria Math" panose="02040503050406030204" pitchFamily="18" charset="0"/>
                            </a:rPr>
                            <m:t>𝐷</m:t>
                          </m:r>
                        </m:e>
                        <m:sub>
                          <m:r>
                            <a:rPr lang="zh-CN" altLang="en-US" i="1">
                              <a:solidFill>
                                <a:srgbClr val="000000"/>
                              </a:solidFill>
                              <a:latin typeface="Cambria Math" panose="02040503050406030204" pitchFamily="18" charset="0"/>
                            </a:rPr>
                            <m:t>𝑠</m:t>
                          </m:r>
                        </m:sub>
                        <m:sup>
                          <m:r>
                            <a:rPr lang="zh-CN" altLang="en-US" i="1">
                              <a:solidFill>
                                <a:srgbClr val="000000"/>
                              </a:solidFill>
                              <a:latin typeface="Cambria Math" panose="02040503050406030204" pitchFamily="18" charset="0"/>
                            </a:rPr>
                            <m:t>+</m:t>
                          </m:r>
                        </m:sup>
                      </m:sSubSup>
                      <m:r>
                        <a:rPr lang="zh-CN" altLang="en-US" i="1">
                          <a:solidFill>
                            <a:srgbClr val="000000"/>
                          </a:solidFill>
                          <a:latin typeface="Cambria Math" panose="02040503050406030204" pitchFamily="18" charset="0"/>
                        </a:rPr>
                        <m:t>→</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𝜇</m:t>
                          </m:r>
                        </m:e>
                        <m:sup>
                          <m:r>
                            <a:rPr lang="zh-CN" altLang="en-US" i="1">
                              <a:solidFill>
                                <a:srgbClr val="000000"/>
                              </a:solidFill>
                              <a:latin typeface="Cambria Math" panose="02040503050406030204" pitchFamily="18" charset="0"/>
                            </a:rPr>
                            <m:t>+</m:t>
                          </m:r>
                        </m:sup>
                      </m:sSup>
                      <m:r>
                        <a:rPr lang="zh-CN" altLang="en-US" i="1">
                          <a:solidFill>
                            <a:srgbClr val="000000"/>
                          </a:solidFill>
                          <a:latin typeface="Cambria Math" panose="02040503050406030204" pitchFamily="18" charset="0"/>
                        </a:rPr>
                        <m:t>𝑣</m:t>
                      </m:r>
                      <m:r>
                        <a:rPr lang="zh-CN" altLang="en-US" i="1">
                          <a:solidFill>
                            <a:srgbClr val="000000"/>
                          </a:solidFill>
                          <a:latin typeface="Cambria Math" panose="02040503050406030204" pitchFamily="18" charset="0"/>
                        </a:rPr>
                        <m:t>]=(5.29±0.11±0.09)×1</m:t>
                      </m:r>
                      <m:sSup>
                        <m:sSupPr>
                          <m:ctrlPr>
                            <a:rPr lang="zh-CN" altLang="en-US" i="1">
                              <a:solidFill>
                                <a:srgbClr val="000000"/>
                              </a:solidFill>
                              <a:latin typeface="Cambria Math" panose="02040503050406030204" pitchFamily="18" charset="0"/>
                            </a:rPr>
                          </m:ctrlPr>
                        </m:sSupPr>
                        <m:e>
                          <m:r>
                            <a:rPr lang="zh-CN" altLang="en-US" i="1">
                              <a:solidFill>
                                <a:srgbClr val="000000"/>
                              </a:solidFill>
                              <a:latin typeface="Cambria Math" panose="02040503050406030204" pitchFamily="18" charset="0"/>
                            </a:rPr>
                            <m:t>0</m:t>
                          </m:r>
                        </m:e>
                        <m:sup>
                          <m:r>
                            <a:rPr lang="zh-CN" altLang="en-US" i="1">
                              <a:solidFill>
                                <a:srgbClr val="000000"/>
                              </a:solidFill>
                              <a:latin typeface="Cambria Math" panose="02040503050406030204" pitchFamily="18" charset="0"/>
                            </a:rPr>
                            <m:t>−3</m:t>
                          </m:r>
                        </m:sup>
                      </m:sSup>
                    </m:oMath>
                  </m:oMathPara>
                </a14:m>
                <a:endParaRPr lang="zh-CN" altLang="en-US" dirty="0"/>
              </a:p>
            </p:txBody>
          </p:sp>
        </mc:Choice>
        <mc:Fallback xmlns="">
          <p:sp>
            <p:nvSpPr>
              <p:cNvPr id="9" name="Object 5">
                <a:extLst>
                  <a:ext uri="{FF2B5EF4-FFF2-40B4-BE49-F238E27FC236}">
                    <a16:creationId xmlns:a16="http://schemas.microsoft.com/office/drawing/2014/main" id="{BB7EBFAE-51D8-0913-3F40-1109C8F74406}"/>
                  </a:ext>
                </a:extLst>
              </p:cNvPr>
              <p:cNvSpPr txBox="1">
                <a:spLocks noRot="1" noChangeAspect="1" noMove="1" noResize="1" noEditPoints="1" noAdjustHandles="1" noChangeArrowheads="1" noChangeShapeType="1" noTextEdit="1"/>
              </p:cNvSpPr>
              <p:nvPr/>
            </p:nvSpPr>
            <p:spPr bwMode="auto">
              <a:xfrm>
                <a:off x="0" y="4967122"/>
                <a:ext cx="4651331" cy="389614"/>
              </a:xfrm>
              <a:prstGeom prst="rect">
                <a:avLst/>
              </a:prstGeom>
              <a:blipFill>
                <a:blip r:embed="rId12"/>
                <a:stretch>
                  <a:fillRect b="-9375"/>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Object 5">
                <a:extLst>
                  <a:ext uri="{FF2B5EF4-FFF2-40B4-BE49-F238E27FC236}">
                    <a16:creationId xmlns:a16="http://schemas.microsoft.com/office/drawing/2014/main" id="{40BB0EB4-51A8-5A57-5210-D4BB2B5E09F4}"/>
                  </a:ext>
                </a:extLst>
              </p:cNvPr>
              <p:cNvSpPr txBox="1"/>
              <p:nvPr/>
            </p:nvSpPr>
            <p:spPr bwMode="auto">
              <a:xfrm>
                <a:off x="321228" y="5461091"/>
                <a:ext cx="4008876" cy="424687"/>
              </a:xfrm>
              <a:prstGeom prst="rect">
                <a:avLst/>
              </a:prstGeom>
              <a:noFill/>
              <a:ln w="12700">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smtClean="0">
                              <a:solidFill>
                                <a:srgbClr val="0000FF"/>
                              </a:solidFill>
                              <a:latin typeface="Cambria Math" panose="02040503050406030204" pitchFamily="18" charset="0"/>
                            </a:rPr>
                          </m:ctrlPr>
                        </m:sSubPr>
                        <m:e>
                          <m:r>
                            <a:rPr lang="zh-CN" altLang="en-US" b="1" i="0">
                              <a:solidFill>
                                <a:srgbClr val="0000FF"/>
                              </a:solidFill>
                              <a:latin typeface="Cambria Math" panose="02040503050406030204" pitchFamily="18" charset="0"/>
                            </a:rPr>
                            <m:t>𝐟</m:t>
                          </m:r>
                        </m:e>
                        <m:sub>
                          <m:sSubSup>
                            <m:sSubSupPr>
                              <m:ctrlPr>
                                <a:rPr lang="zh-CN" altLang="en-US" b="1" i="1">
                                  <a:solidFill>
                                    <a:srgbClr val="0000FF"/>
                                  </a:solidFill>
                                  <a:latin typeface="Cambria Math" panose="02040503050406030204" pitchFamily="18" charset="0"/>
                                </a:rPr>
                              </m:ctrlPr>
                            </m:sSubSupPr>
                            <m:e>
                              <m:r>
                                <a:rPr lang="zh-CN" altLang="en-US" b="1" i="1">
                                  <a:solidFill>
                                    <a:srgbClr val="0000FF"/>
                                  </a:solidFill>
                                  <a:latin typeface="Cambria Math" panose="02040503050406030204" pitchFamily="18" charset="0"/>
                                </a:rPr>
                                <m:t>𝑫</m:t>
                              </m:r>
                            </m:e>
                            <m:sub>
                              <m:r>
                                <a:rPr lang="zh-CN" altLang="en-US" b="1" i="1">
                                  <a:solidFill>
                                    <a:srgbClr val="0000FF"/>
                                  </a:solidFill>
                                  <a:latin typeface="Cambria Math" panose="02040503050406030204" pitchFamily="18" charset="0"/>
                                </a:rPr>
                                <m:t>𝒔</m:t>
                              </m:r>
                            </m:sub>
                            <m:sup>
                              <m:r>
                                <a:rPr lang="zh-CN" altLang="en-US" b="1" i="1">
                                  <a:solidFill>
                                    <a:srgbClr val="0000FF"/>
                                  </a:solidFill>
                                  <a:latin typeface="Cambria Math" panose="02040503050406030204" pitchFamily="18" charset="0"/>
                                </a:rPr>
                                <m:t>+</m:t>
                              </m:r>
                            </m:sup>
                          </m:sSubSup>
                        </m:sub>
                      </m:sSub>
                      <m:r>
                        <a:rPr lang="zh-CN" altLang="en-US" b="1" i="1">
                          <a:solidFill>
                            <a:srgbClr val="0000FF"/>
                          </a:solidFill>
                          <a:latin typeface="Cambria Math" panose="02040503050406030204" pitchFamily="18" charset="0"/>
                        </a:rPr>
                        <m:t>|</m:t>
                      </m:r>
                      <m:sSub>
                        <m:sSubPr>
                          <m:ctrlPr>
                            <a:rPr lang="zh-CN" altLang="en-US" b="1" i="1">
                              <a:solidFill>
                                <a:srgbClr val="0000FF"/>
                              </a:solidFill>
                              <a:latin typeface="Cambria Math" panose="02040503050406030204" pitchFamily="18" charset="0"/>
                            </a:rPr>
                          </m:ctrlPr>
                        </m:sSubPr>
                        <m:e>
                          <m:r>
                            <a:rPr lang="zh-CN" altLang="en-US" b="1" i="0">
                              <a:solidFill>
                                <a:srgbClr val="0000FF"/>
                              </a:solidFill>
                              <a:latin typeface="Cambria Math" panose="02040503050406030204" pitchFamily="18" charset="0"/>
                            </a:rPr>
                            <m:t>𝐕</m:t>
                          </m:r>
                        </m:e>
                        <m:sub>
                          <m:r>
                            <a:rPr lang="en-US" altLang="zh-CN" b="1" i="1">
                              <a:solidFill>
                                <a:srgbClr val="0000FF"/>
                              </a:solidFill>
                              <a:latin typeface="Cambria Math" panose="02040503050406030204" pitchFamily="18" charset="0"/>
                            </a:rPr>
                            <m:t>𝒄𝒔</m:t>
                          </m:r>
                        </m:sub>
                      </m:sSub>
                      <m:r>
                        <a:rPr lang="zh-CN" altLang="en-US" b="1" i="1">
                          <a:solidFill>
                            <a:srgbClr val="0000FF"/>
                          </a:solidFill>
                          <a:latin typeface="Cambria Math" panose="02040503050406030204" pitchFamily="18" charset="0"/>
                        </a:rPr>
                        <m:t>|=</m:t>
                      </m:r>
                      <m:r>
                        <a:rPr lang="en-US" altLang="zh-CN" b="1" i="1" smtClean="0">
                          <a:solidFill>
                            <a:srgbClr val="0000FF"/>
                          </a:solidFill>
                          <a:latin typeface="Cambria Math" panose="02040503050406030204" pitchFamily="18" charset="0"/>
                        </a:rPr>
                        <m:t>(</m:t>
                      </m:r>
                      <m:r>
                        <a:rPr lang="zh-CN" altLang="en-US" b="1" i="1">
                          <a:solidFill>
                            <a:srgbClr val="0000FF"/>
                          </a:solidFill>
                          <a:latin typeface="Cambria Math" panose="02040503050406030204" pitchFamily="18" charset="0"/>
                        </a:rPr>
                        <m:t>𝟐𝟒</m:t>
                      </m:r>
                      <m:r>
                        <a:rPr lang="en-US" altLang="zh-CN" b="1" i="1" smtClean="0">
                          <a:solidFill>
                            <a:srgbClr val="0000FF"/>
                          </a:solidFill>
                          <a:latin typeface="Cambria Math" panose="02040503050406030204" pitchFamily="18" charset="0"/>
                        </a:rPr>
                        <m:t>𝟏</m:t>
                      </m:r>
                      <m:r>
                        <a:rPr lang="en-US" altLang="zh-CN" b="1" i="1" smtClean="0">
                          <a:solidFill>
                            <a:srgbClr val="0000FF"/>
                          </a:solidFill>
                          <a:latin typeface="Cambria Math" panose="02040503050406030204" pitchFamily="18" charset="0"/>
                        </a:rPr>
                        <m:t>.</m:t>
                      </m:r>
                      <m:r>
                        <a:rPr lang="en-US" altLang="zh-CN" b="1" i="1" smtClean="0">
                          <a:solidFill>
                            <a:srgbClr val="0000FF"/>
                          </a:solidFill>
                          <a:latin typeface="Cambria Math" panose="02040503050406030204" pitchFamily="18" charset="0"/>
                        </a:rPr>
                        <m:t>𝟖</m:t>
                      </m:r>
                      <m:r>
                        <a:rPr lang="zh-CN" altLang="en-US" b="1" i="1">
                          <a:solidFill>
                            <a:srgbClr val="0000FF"/>
                          </a:solidFill>
                          <a:latin typeface="Cambria Math" panose="02040503050406030204" pitchFamily="18" charset="0"/>
                        </a:rPr>
                        <m:t>±</m:t>
                      </m:r>
                      <m:r>
                        <a:rPr lang="en-US" altLang="zh-CN" b="1" i="1" smtClean="0">
                          <a:solidFill>
                            <a:srgbClr val="0000FF"/>
                          </a:solidFill>
                          <a:latin typeface="Cambria Math" panose="02040503050406030204" pitchFamily="18" charset="0"/>
                        </a:rPr>
                        <m:t>𝟐</m:t>
                      </m:r>
                      <m:r>
                        <a:rPr lang="zh-CN" altLang="en-US" b="1" i="1">
                          <a:solidFill>
                            <a:srgbClr val="0000FF"/>
                          </a:solidFill>
                          <a:latin typeface="Cambria Math" panose="02040503050406030204" pitchFamily="18" charset="0"/>
                        </a:rPr>
                        <m:t>.</m:t>
                      </m:r>
                      <m:r>
                        <a:rPr lang="en-US" altLang="zh-CN" b="1" i="1" smtClean="0">
                          <a:solidFill>
                            <a:srgbClr val="0000FF"/>
                          </a:solidFill>
                          <a:latin typeface="Cambria Math" panose="02040503050406030204" pitchFamily="18" charset="0"/>
                        </a:rPr>
                        <m:t>𝟓</m:t>
                      </m:r>
                      <m:r>
                        <a:rPr lang="zh-CN" altLang="en-US" b="1" i="1">
                          <a:solidFill>
                            <a:srgbClr val="0000FF"/>
                          </a:solidFill>
                          <a:latin typeface="Cambria Math" panose="02040503050406030204" pitchFamily="18" charset="0"/>
                        </a:rPr>
                        <m:t>±</m:t>
                      </m:r>
                      <m:r>
                        <a:rPr lang="en-US" altLang="zh-CN" b="1" i="1" smtClean="0">
                          <a:solidFill>
                            <a:srgbClr val="0000FF"/>
                          </a:solidFill>
                          <a:latin typeface="Cambria Math" panose="02040503050406030204" pitchFamily="18" charset="0"/>
                        </a:rPr>
                        <m:t>𝟐</m:t>
                      </m:r>
                      <m:r>
                        <a:rPr lang="zh-CN" altLang="en-US" b="1" i="1">
                          <a:solidFill>
                            <a:srgbClr val="0000FF"/>
                          </a:solidFill>
                          <a:latin typeface="Cambria Math" panose="02040503050406030204" pitchFamily="18" charset="0"/>
                        </a:rPr>
                        <m:t>.</m:t>
                      </m:r>
                      <m:r>
                        <m:rPr>
                          <m:nor/>
                        </m:rPr>
                        <a:rPr lang="en-US" altLang="zh-CN" b="1" i="0" smtClean="0">
                          <a:solidFill>
                            <a:srgbClr val="0000FF"/>
                          </a:solidFill>
                          <a:latin typeface="Cambria Math" panose="02040503050406030204" pitchFamily="18" charset="0"/>
                        </a:rPr>
                        <m:t>2)</m:t>
                      </m:r>
                      <m:r>
                        <m:rPr>
                          <m:nor/>
                        </m:rPr>
                        <a:rPr lang="zh-CN" altLang="en-US" b="1" i="0">
                          <a:solidFill>
                            <a:srgbClr val="0000FF"/>
                          </a:solidFill>
                          <a:latin typeface="Cambria Math" panose="02040503050406030204" pitchFamily="18" charset="0"/>
                        </a:rPr>
                        <m:t> </m:t>
                      </m:r>
                      <m:r>
                        <m:rPr>
                          <m:nor/>
                        </m:rPr>
                        <a:rPr lang="zh-CN" altLang="en-US" b="1" i="0">
                          <a:solidFill>
                            <a:srgbClr val="0000FF"/>
                          </a:solidFill>
                          <a:latin typeface="Cambria Math" panose="02040503050406030204" pitchFamily="18" charset="0"/>
                        </a:rPr>
                        <m:t>MeV</m:t>
                      </m:r>
                    </m:oMath>
                  </m:oMathPara>
                </a14:m>
                <a:endParaRPr lang="zh-CN" altLang="en-US" b="1" dirty="0">
                  <a:solidFill>
                    <a:srgbClr val="0000FF"/>
                  </a:solidFill>
                </a:endParaRPr>
              </a:p>
            </p:txBody>
          </p:sp>
        </mc:Choice>
        <mc:Fallback xmlns="">
          <p:sp>
            <p:nvSpPr>
              <p:cNvPr id="12" name="Object 5">
                <a:extLst>
                  <a:ext uri="{FF2B5EF4-FFF2-40B4-BE49-F238E27FC236}">
                    <a16:creationId xmlns:a16="http://schemas.microsoft.com/office/drawing/2014/main" id="{40BB0EB4-51A8-5A57-5210-D4BB2B5E09F4}"/>
                  </a:ext>
                </a:extLst>
              </p:cNvPr>
              <p:cNvSpPr txBox="1">
                <a:spLocks noRot="1" noChangeAspect="1" noMove="1" noResize="1" noEditPoints="1" noAdjustHandles="1" noChangeArrowheads="1" noChangeShapeType="1" noTextEdit="1"/>
              </p:cNvSpPr>
              <p:nvPr/>
            </p:nvSpPr>
            <p:spPr bwMode="auto">
              <a:xfrm>
                <a:off x="321228" y="5461091"/>
                <a:ext cx="4008876" cy="424687"/>
              </a:xfrm>
              <a:prstGeom prst="rect">
                <a:avLst/>
              </a:prstGeom>
              <a:blipFill>
                <a:blip r:embed="rId13"/>
                <a:stretch>
                  <a:fillRect/>
                </a:stretch>
              </a:blipFill>
              <a:ln w="12700">
                <a:noFill/>
              </a:ln>
              <a:effectLst/>
            </p:spPr>
            <p:txBody>
              <a:bodyPr/>
              <a:lstStyle/>
              <a:p>
                <a:r>
                  <a:rPr lang="zh-CN" altLang="en-US">
                    <a:noFill/>
                  </a:rPr>
                  <a:t> </a:t>
                </a:r>
              </a:p>
            </p:txBody>
          </p:sp>
        </mc:Fallback>
      </mc:AlternateContent>
      <p:pic>
        <p:nvPicPr>
          <p:cNvPr id="15" name="图片 14">
            <a:extLst>
              <a:ext uri="{FF2B5EF4-FFF2-40B4-BE49-F238E27FC236}">
                <a16:creationId xmlns:a16="http://schemas.microsoft.com/office/drawing/2014/main" id="{7D468813-7B54-2839-60AA-35E83471997E}"/>
              </a:ext>
            </a:extLst>
          </p:cNvPr>
          <p:cNvPicPr>
            <a:picLocks noChangeAspect="1"/>
          </p:cNvPicPr>
          <p:nvPr/>
        </p:nvPicPr>
        <p:blipFill>
          <a:blip r:embed="rId14"/>
          <a:stretch>
            <a:fillRect/>
          </a:stretch>
        </p:blipFill>
        <p:spPr>
          <a:xfrm>
            <a:off x="427331" y="2269930"/>
            <a:ext cx="3310774" cy="2494296"/>
          </a:xfrm>
          <a:prstGeom prst="rect">
            <a:avLst/>
          </a:prstGeom>
        </p:spPr>
      </p:pic>
      <p:pic>
        <p:nvPicPr>
          <p:cNvPr id="17" name="图片 16">
            <a:extLst>
              <a:ext uri="{FF2B5EF4-FFF2-40B4-BE49-F238E27FC236}">
                <a16:creationId xmlns:a16="http://schemas.microsoft.com/office/drawing/2014/main" id="{DB9A356A-8768-B449-7622-1625B41B4443}"/>
              </a:ext>
            </a:extLst>
          </p:cNvPr>
          <p:cNvPicPr>
            <a:picLocks noChangeAspect="1"/>
          </p:cNvPicPr>
          <p:nvPr/>
        </p:nvPicPr>
        <p:blipFill>
          <a:blip r:embed="rId15"/>
          <a:stretch>
            <a:fillRect/>
          </a:stretch>
        </p:blipFill>
        <p:spPr>
          <a:xfrm>
            <a:off x="8412518" y="2134187"/>
            <a:ext cx="3368281" cy="2807673"/>
          </a:xfrm>
          <a:prstGeom prst="rect">
            <a:avLst/>
          </a:prstGeom>
        </p:spPr>
      </p:pic>
      <p:pic>
        <p:nvPicPr>
          <p:cNvPr id="19" name="图片 18">
            <a:extLst>
              <a:ext uri="{FF2B5EF4-FFF2-40B4-BE49-F238E27FC236}">
                <a16:creationId xmlns:a16="http://schemas.microsoft.com/office/drawing/2014/main" id="{3FE8EF01-63C4-5887-E40A-4A7D4D8BEA40}"/>
              </a:ext>
            </a:extLst>
          </p:cNvPr>
          <p:cNvPicPr>
            <a:picLocks noChangeAspect="1"/>
          </p:cNvPicPr>
          <p:nvPr/>
        </p:nvPicPr>
        <p:blipFill>
          <a:blip r:embed="rId16"/>
          <a:stretch>
            <a:fillRect/>
          </a:stretch>
        </p:blipFill>
        <p:spPr>
          <a:xfrm>
            <a:off x="4388205" y="2237201"/>
            <a:ext cx="3669723" cy="2458069"/>
          </a:xfrm>
          <a:prstGeom prst="rect">
            <a:avLst/>
          </a:prstGeom>
        </p:spPr>
      </p:pic>
      <p:sp>
        <p:nvSpPr>
          <p:cNvPr id="3" name="TextBox 10">
            <a:extLst>
              <a:ext uri="{FF2B5EF4-FFF2-40B4-BE49-F238E27FC236}">
                <a16:creationId xmlns:a16="http://schemas.microsoft.com/office/drawing/2014/main" id="{432B7E11-579A-A893-57C1-6092B84CC435}"/>
              </a:ext>
            </a:extLst>
          </p:cNvPr>
          <p:cNvSpPr txBox="1">
            <a:spLocks noChangeArrowheads="1"/>
          </p:cNvSpPr>
          <p:nvPr/>
        </p:nvSpPr>
        <p:spPr bwMode="auto">
          <a:xfrm>
            <a:off x="2809210" y="3220348"/>
            <a:ext cx="15339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dirty="0">
                <a:latin typeface="微软雅黑" panose="020B0503020204020204" pitchFamily="34" charset="-122"/>
                <a:ea typeface="微软雅黑" panose="020B0503020204020204" pitchFamily="34" charset="-122"/>
              </a:rPr>
              <a:t>with </a:t>
            </a:r>
            <a:r>
              <a:rPr lang="en-US" altLang="zh-CN" sz="1800" dirty="0">
                <a:latin typeface="Symbol" panose="05050102010706020507" pitchFamily="18" charset="2"/>
                <a:ea typeface="微软雅黑" panose="020B0503020204020204" pitchFamily="34" charset="-122"/>
              </a:rPr>
              <a:t>m </a:t>
            </a:r>
            <a:r>
              <a:rPr lang="en-US" altLang="zh-CN" sz="1800" dirty="0">
                <a:latin typeface="微软雅黑" panose="020B0503020204020204" pitchFamily="34" charset="-122"/>
                <a:ea typeface="微软雅黑" panose="020B0503020204020204" pitchFamily="34" charset="-122"/>
              </a:rPr>
              <a:t>counter information</a:t>
            </a:r>
          </a:p>
        </p:txBody>
      </p:sp>
    </p:spTree>
    <p:extLst>
      <p:ext uri="{BB962C8B-B14F-4D97-AF65-F5344CB8AC3E}">
        <p14:creationId xmlns:p14="http://schemas.microsoft.com/office/powerpoint/2010/main" val="271796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79CDBD6C-7DB4-4604-A3C2-53824F609CA5}"/>
                  </a:ext>
                </a:extLst>
              </p:cNvPr>
              <p:cNvSpPr txBox="1"/>
              <p:nvPr/>
            </p:nvSpPr>
            <p:spPr>
              <a:xfrm>
                <a:off x="7462640" y="1310195"/>
                <a:ext cx="1785360" cy="369332"/>
              </a:xfrm>
              <a:prstGeom prst="rect">
                <a:avLst/>
              </a:prstGeom>
              <a:noFill/>
            </p:spPr>
            <p:txBody>
              <a:bodyPr wrap="square">
                <a:spAutoFit/>
              </a:bodyPr>
              <a:lstStyle/>
              <a:p>
                <a:pPr algn="ctr" eaLnBrk="1" hangingPunct="1"/>
                <a14:m>
                  <m:oMathPara xmlns:m="http://schemas.openxmlformats.org/officeDocument/2006/math">
                    <m:oMathParaPr>
                      <m:jc m:val="centerGroup"/>
                    </m:oMathParaPr>
                    <m:oMath xmlns:m="http://schemas.openxmlformats.org/officeDocument/2006/math">
                      <m:sSubSup>
                        <m:sSubSupPr>
                          <m:ctrlPr>
                            <a:rPr lang="zh-CN" altLang="en-US" b="1" i="1" kern="0" spc="-100">
                              <a:effectLst>
                                <a:outerShdw blurRad="38100" dist="38100" dir="2700000" algn="tl">
                                  <a:srgbClr val="000000">
                                    <a:alpha val="43137"/>
                                  </a:srgbClr>
                                </a:outerShdw>
                              </a:effectLst>
                              <a:latin typeface="Cambria Math" panose="02040503050406030204" pitchFamily="18" charset="0"/>
                            </a:rPr>
                          </m:ctrlPr>
                        </m:sSubSupPr>
                        <m:e>
                          <m:r>
                            <a:rPr lang="zh-CN" altLang="en-US" b="1" i="1" kern="0" spc="-100">
                              <a:effectLst>
                                <a:outerShdw blurRad="38100" dist="38100" dir="2700000" algn="tl">
                                  <a:srgbClr val="000000">
                                    <a:alpha val="43137"/>
                                  </a:srgbClr>
                                </a:outerShdw>
                              </a:effectLst>
                              <a:latin typeface="Cambria Math" panose="02040503050406030204" pitchFamily="18" charset="0"/>
                            </a:rPr>
                            <m:t>𝑫</m:t>
                          </m:r>
                        </m:e>
                        <m:sub>
                          <m:r>
                            <a:rPr lang="zh-CN" altLang="en-US" b="1" i="1" kern="0" spc="-100">
                              <a:effectLst>
                                <a:outerShdw blurRad="38100" dist="38100" dir="2700000" algn="tl">
                                  <a:srgbClr val="000000">
                                    <a:alpha val="43137"/>
                                  </a:srgbClr>
                                </a:outerShdw>
                              </a:effectLst>
                              <a:latin typeface="Cambria Math" panose="02040503050406030204" pitchFamily="18" charset="0"/>
                            </a:rPr>
                            <m:t>𝒔</m:t>
                          </m:r>
                        </m:sub>
                        <m:sup>
                          <m:r>
                            <a:rPr lang="zh-CN" altLang="en-US" b="1" i="1" kern="0" spc="-100">
                              <a:effectLst>
                                <a:outerShdw blurRad="38100" dist="38100" dir="2700000" algn="tl">
                                  <a:srgbClr val="000000">
                                    <a:alpha val="43137"/>
                                  </a:srgbClr>
                                </a:outerShdw>
                              </a:effectLst>
                              <a:latin typeface="Cambria Math" panose="02040503050406030204" pitchFamily="18" charset="0"/>
                            </a:rPr>
                            <m:t>+</m:t>
                          </m:r>
                        </m:sup>
                      </m:sSubSup>
                      <m:r>
                        <a:rPr lang="zh-CN" altLang="en-US" b="1" i="1" kern="0" spc="-100">
                          <a:effectLst>
                            <a:outerShdw blurRad="38100" dist="38100" dir="2700000" algn="tl">
                              <a:srgbClr val="000000">
                                <a:alpha val="43137"/>
                              </a:srgbClr>
                            </a:outerShdw>
                          </a:effectLst>
                          <a:latin typeface="Cambria Math" panose="02040503050406030204" pitchFamily="18" charset="0"/>
                        </a:rPr>
                        <m:t>→</m:t>
                      </m:r>
                      <m:sSup>
                        <m:sSupPr>
                          <m:ctrlPr>
                            <a:rPr lang="zh-CN" altLang="en-US" b="1" i="1" kern="0" spc="-100">
                              <a:effectLst>
                                <a:outerShdw blurRad="38100" dist="38100" dir="2700000" algn="tl">
                                  <a:srgbClr val="000000">
                                    <a:alpha val="43137"/>
                                  </a:srgbClr>
                                </a:outerShdw>
                              </a:effectLst>
                              <a:latin typeface="Cambria Math" panose="02040503050406030204" pitchFamily="18" charset="0"/>
                            </a:rPr>
                          </m:ctrlPr>
                        </m:sSupPr>
                        <m:e>
                          <m:r>
                            <a:rPr lang="zh-CN" altLang="en-US" b="1" i="1" kern="0" spc="-100">
                              <a:effectLst>
                                <a:outerShdw blurRad="38100" dist="38100" dir="2700000" algn="tl">
                                  <a:srgbClr val="000000">
                                    <a:alpha val="43137"/>
                                  </a:srgbClr>
                                </a:outerShdw>
                              </a:effectLst>
                              <a:latin typeface="Cambria Math" panose="02040503050406030204" pitchFamily="18" charset="0"/>
                            </a:rPr>
                            <m:t>𝝉</m:t>
                          </m:r>
                        </m:e>
                        <m:sup>
                          <m:r>
                            <a:rPr lang="zh-CN" altLang="en-US" b="1" i="1" kern="0" spc="-100">
                              <a:effectLst>
                                <a:outerShdw blurRad="38100" dist="38100" dir="2700000" algn="tl">
                                  <a:srgbClr val="000000">
                                    <a:alpha val="43137"/>
                                  </a:srgbClr>
                                </a:outerShdw>
                              </a:effectLst>
                              <a:latin typeface="Cambria Math" panose="02040503050406030204" pitchFamily="18" charset="0"/>
                            </a:rPr>
                            <m:t>+</m:t>
                          </m:r>
                        </m:sup>
                      </m:sSup>
                      <m:r>
                        <a:rPr lang="en-US" altLang="zh-CN" b="1" i="1" kern="0" spc="-100">
                          <a:effectLst>
                            <a:outerShdw blurRad="38100" dist="38100" dir="2700000" algn="tl">
                              <a:srgbClr val="000000">
                                <a:alpha val="43137"/>
                              </a:srgbClr>
                            </a:outerShdw>
                          </a:effectLst>
                          <a:latin typeface="Cambria Math" panose="02040503050406030204" pitchFamily="18" charset="0"/>
                        </a:rPr>
                        <m:t>(</m:t>
                      </m:r>
                      <m:sSup>
                        <m:sSupPr>
                          <m:ctrlPr>
                            <a:rPr lang="zh-CN" altLang="en-US" b="1" i="1" kern="0" spc="-100">
                              <a:effectLst>
                                <a:outerShdw blurRad="38100" dist="38100" dir="2700000" algn="tl">
                                  <a:srgbClr val="000000">
                                    <a:alpha val="43137"/>
                                  </a:srgbClr>
                                </a:outerShdw>
                              </a:effectLst>
                              <a:latin typeface="Cambria Math" panose="02040503050406030204" pitchFamily="18" charset="0"/>
                            </a:rPr>
                          </m:ctrlPr>
                        </m:sSupPr>
                        <m:e>
                          <m:r>
                            <a:rPr lang="en-US" altLang="zh-CN" b="1" i="1" kern="0" spc="-100">
                              <a:effectLst>
                                <a:outerShdw blurRad="38100" dist="38100" dir="2700000" algn="tl">
                                  <a:srgbClr val="000000">
                                    <a:alpha val="43137"/>
                                  </a:srgbClr>
                                </a:outerShdw>
                              </a:effectLst>
                              <a:latin typeface="Cambria Math" panose="02040503050406030204" pitchFamily="18" charset="0"/>
                            </a:rPr>
                            <m:t>𝒆</m:t>
                          </m:r>
                        </m:e>
                        <m:sup>
                          <m:r>
                            <a:rPr lang="zh-CN" altLang="en-US" b="1" i="1" kern="0" spc="-100">
                              <a:effectLst>
                                <a:outerShdw blurRad="38100" dist="38100" dir="2700000" algn="tl">
                                  <a:srgbClr val="000000">
                                    <a:alpha val="43137"/>
                                  </a:srgbClr>
                                </a:outerShdw>
                              </a:effectLst>
                              <a:latin typeface="Cambria Math" panose="02040503050406030204" pitchFamily="18" charset="0"/>
                            </a:rPr>
                            <m:t>+</m:t>
                          </m:r>
                        </m:sup>
                      </m:sSup>
                      <m:r>
                        <a:rPr lang="zh-CN" altLang="en-US" b="1" i="1" kern="0" spc="-100">
                          <a:effectLst>
                            <a:outerShdw blurRad="38100" dist="38100" dir="2700000" algn="tl">
                              <a:srgbClr val="000000">
                                <a:alpha val="43137"/>
                              </a:srgbClr>
                            </a:outerShdw>
                          </a:effectLst>
                          <a:latin typeface="Cambria Math" panose="02040503050406030204" pitchFamily="18" charset="0"/>
                        </a:rPr>
                        <m:t>𝒗𝒗</m:t>
                      </m:r>
                      <m:r>
                        <a:rPr lang="en-US" altLang="zh-CN" b="1" i="1" kern="0" spc="-100">
                          <a:effectLst>
                            <a:outerShdw blurRad="38100" dist="38100" dir="2700000" algn="tl">
                              <a:srgbClr val="000000">
                                <a:alpha val="43137"/>
                              </a:srgbClr>
                            </a:outerShdw>
                          </a:effectLst>
                          <a:latin typeface="Cambria Math" panose="02040503050406030204" pitchFamily="18" charset="0"/>
                        </a:rPr>
                        <m:t>)</m:t>
                      </m:r>
                      <m:r>
                        <a:rPr lang="zh-CN" altLang="en-US" b="1" i="1" kern="0" spc="-100">
                          <a:effectLst>
                            <a:outerShdw blurRad="38100" dist="38100" dir="2700000" algn="tl">
                              <a:srgbClr val="000000">
                                <a:alpha val="43137"/>
                              </a:srgbClr>
                            </a:outerShdw>
                          </a:effectLst>
                          <a:latin typeface="Cambria Math" panose="02040503050406030204" pitchFamily="18" charset="0"/>
                        </a:rPr>
                        <m:t>𝒗</m:t>
                      </m:r>
                    </m:oMath>
                  </m:oMathPara>
                </a14:m>
                <a:endParaRPr lang="en-US" altLang="zh-CN" b="1" kern="0" spc="-100" dirty="0">
                  <a:effectLst>
                    <a:outerShdw blurRad="38100" dist="38100" dir="2700000" algn="tl">
                      <a:srgbClr val="000000">
                        <a:alpha val="43137"/>
                      </a:srgbClr>
                    </a:outerShdw>
                  </a:effectLst>
                </a:endParaRPr>
              </a:p>
            </p:txBody>
          </p:sp>
        </mc:Choice>
        <mc:Fallback xmlns="">
          <p:sp>
            <p:nvSpPr>
              <p:cNvPr id="36" name="文本框 35">
                <a:extLst>
                  <a:ext uri="{FF2B5EF4-FFF2-40B4-BE49-F238E27FC236}">
                    <a16:creationId xmlns:a16="http://schemas.microsoft.com/office/drawing/2014/main" id="{79CDBD6C-7DB4-4604-A3C2-53824F609CA5}"/>
                  </a:ext>
                </a:extLst>
              </p:cNvPr>
              <p:cNvSpPr txBox="1">
                <a:spLocks noRot="1" noChangeAspect="1" noMove="1" noResize="1" noEditPoints="1" noAdjustHandles="1" noChangeArrowheads="1" noChangeShapeType="1" noTextEdit="1"/>
              </p:cNvSpPr>
              <p:nvPr/>
            </p:nvSpPr>
            <p:spPr>
              <a:xfrm>
                <a:off x="7462640" y="1310195"/>
                <a:ext cx="1785360" cy="369332"/>
              </a:xfrm>
              <a:prstGeom prst="rect">
                <a:avLst/>
              </a:prstGeom>
              <a:blipFill>
                <a:blip r:embed="rId3"/>
                <a:stretch>
                  <a:fillRect b="-20000"/>
                </a:stretch>
              </a:blipFill>
            </p:spPr>
            <p:txBody>
              <a:bodyPr/>
              <a:lstStyle/>
              <a:p>
                <a:r>
                  <a:rPr lang="zh-CN" altLang="en-US">
                    <a:noFill/>
                  </a:rPr>
                  <a:t> </a:t>
                </a:r>
              </a:p>
            </p:txBody>
          </p:sp>
        </mc:Fallback>
      </mc:AlternateContent>
      <p:sp>
        <p:nvSpPr>
          <p:cNvPr id="37" name="TextBox 18">
            <a:extLst>
              <a:ext uri="{FF2B5EF4-FFF2-40B4-BE49-F238E27FC236}">
                <a16:creationId xmlns:a16="http://schemas.microsoft.com/office/drawing/2014/main" id="{95C33873-11C9-44FC-A917-D20D8739F5B8}"/>
              </a:ext>
            </a:extLst>
          </p:cNvPr>
          <p:cNvSpPr txBox="1"/>
          <p:nvPr/>
        </p:nvSpPr>
        <p:spPr>
          <a:xfrm>
            <a:off x="6933959" y="949613"/>
            <a:ext cx="2858767" cy="369332"/>
          </a:xfrm>
          <a:prstGeom prst="rect">
            <a:avLst/>
          </a:prstGeom>
          <a:noFill/>
        </p:spPr>
        <p:txBody>
          <a:bodyPr wrap="square" rtlCol="0">
            <a:spAutoFit/>
          </a:bodyPr>
          <a:lstStyle/>
          <a:p>
            <a:r>
              <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PRL127(2021)171801</a:t>
            </a:r>
          </a:p>
        </p:txBody>
      </p:sp>
      <mc:AlternateContent xmlns:mc="http://schemas.openxmlformats.org/markup-compatibility/2006" xmlns:a14="http://schemas.microsoft.com/office/drawing/2010/main">
        <mc:Choice Requires="a14">
          <p:sp>
            <p:nvSpPr>
              <p:cNvPr id="40" name="Object 5">
                <a:extLst>
                  <a:ext uri="{FF2B5EF4-FFF2-40B4-BE49-F238E27FC236}">
                    <a16:creationId xmlns:a16="http://schemas.microsoft.com/office/drawing/2014/main" id="{EDD22955-D5DF-4AE4-8974-93A67839B00E}"/>
                  </a:ext>
                </a:extLst>
              </p:cNvPr>
              <p:cNvSpPr txBox="1"/>
              <p:nvPr/>
            </p:nvSpPr>
            <p:spPr bwMode="auto">
              <a:xfrm>
                <a:off x="6685541" y="5413591"/>
                <a:ext cx="3578255" cy="424687"/>
              </a:xfrm>
              <a:prstGeom prst="rect">
                <a:avLst/>
              </a:prstGeom>
              <a:noFill/>
              <a:ln w="12700">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spc="-100" smtClean="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𝐟</m:t>
                          </m:r>
                        </m:e>
                        <m:sub>
                          <m:sSubSup>
                            <m:sSubSupPr>
                              <m:ctrlPr>
                                <a:rPr lang="zh-CN" altLang="en-US" b="1" i="1" spc="-100">
                                  <a:solidFill>
                                    <a:srgbClr val="0000FF"/>
                                  </a:solidFill>
                                  <a:effectLst/>
                                  <a:latin typeface="Cambria Math" panose="02040503050406030204" pitchFamily="18" charset="0"/>
                                </a:rPr>
                              </m:ctrlPr>
                            </m:sSubSupPr>
                            <m:e>
                              <m:r>
                                <a:rPr lang="zh-CN" altLang="en-US" b="1" spc="-100">
                                  <a:solidFill>
                                    <a:srgbClr val="0000FF"/>
                                  </a:solidFill>
                                  <a:effectLst/>
                                  <a:latin typeface="Cambria Math" panose="02040503050406030204" pitchFamily="18" charset="0"/>
                                </a:rPr>
                                <m:t>𝐃</m:t>
                              </m:r>
                            </m:e>
                            <m:sub>
                              <m:r>
                                <a:rPr lang="zh-CN" altLang="en-US" b="1" spc="-100">
                                  <a:solidFill>
                                    <a:srgbClr val="0000FF"/>
                                  </a:solidFill>
                                  <a:effectLst/>
                                  <a:latin typeface="Cambria Math" panose="02040503050406030204" pitchFamily="18" charset="0"/>
                                </a:rPr>
                                <m:t>𝐬</m:t>
                              </m:r>
                            </m:sub>
                            <m:sup>
                              <m:r>
                                <a:rPr lang="zh-CN" altLang="en-US" b="1" spc="-100">
                                  <a:solidFill>
                                    <a:srgbClr val="0000FF"/>
                                  </a:solidFill>
                                  <a:effectLst/>
                                  <a:latin typeface="Cambria Math" panose="02040503050406030204" pitchFamily="18" charset="0"/>
                                </a:rPr>
                                <m:t>+</m:t>
                              </m:r>
                            </m:sup>
                          </m:sSubSup>
                        </m:sub>
                      </m:sSub>
                      <m:r>
                        <a:rPr lang="zh-CN" altLang="en-US" b="1" spc="-100">
                          <a:solidFill>
                            <a:srgbClr val="0000FF"/>
                          </a:solidFill>
                          <a:effectLst/>
                          <a:latin typeface="Cambria Math" panose="02040503050406030204" pitchFamily="18" charset="0"/>
                        </a:rPr>
                        <m:t>|</m:t>
                      </m:r>
                      <m:sSub>
                        <m:sSubPr>
                          <m:ctrlPr>
                            <a:rPr lang="zh-CN" altLang="en-US" b="1" i="1" spc="-10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𝐕</m:t>
                          </m:r>
                        </m:e>
                        <m:sub>
                          <m:r>
                            <a:rPr lang="en-US" altLang="zh-CN" b="1" spc="-100">
                              <a:solidFill>
                                <a:srgbClr val="0000FF"/>
                              </a:solidFill>
                              <a:effectLst/>
                              <a:latin typeface="Cambria Math" panose="02040503050406030204" pitchFamily="18" charset="0"/>
                            </a:rPr>
                            <m:t>𝐜𝐬</m:t>
                          </m:r>
                        </m:sub>
                      </m:sSub>
                      <m:r>
                        <a:rPr lang="zh-CN" altLang="en-US" b="1" spc="-100">
                          <a:solidFill>
                            <a:srgbClr val="0000FF"/>
                          </a:solidFill>
                          <a:effectLst/>
                          <a:latin typeface="Cambria Math" panose="02040503050406030204" pitchFamily="18" charset="0"/>
                        </a:rPr>
                        <m:t>|=</m:t>
                      </m:r>
                      <m:r>
                        <a:rPr lang="en-US" altLang="zh-CN" b="1" spc="-100">
                          <a:solidFill>
                            <a:srgbClr val="0000FF"/>
                          </a:solidFill>
                          <a:effectLst/>
                          <a:latin typeface="Cambria Math" panose="02040503050406030204" pitchFamily="18" charset="0"/>
                        </a:rPr>
                        <m:t>(</m:t>
                      </m:r>
                      <m:r>
                        <a:rPr lang="zh-CN" altLang="en-US" b="1" spc="-100">
                          <a:solidFill>
                            <a:srgbClr val="0000FF"/>
                          </a:solidFill>
                          <a:effectLst/>
                          <a:latin typeface="Cambria Math" panose="02040503050406030204" pitchFamily="18" charset="0"/>
                        </a:rPr>
                        <m:t>𝟐𝟒</m:t>
                      </m:r>
                      <m:r>
                        <a:rPr lang="en-US" altLang="zh-CN" b="1" spc="-100">
                          <a:solidFill>
                            <a:srgbClr val="0000FF"/>
                          </a:solidFill>
                          <a:effectLst/>
                          <a:latin typeface="Cambria Math" panose="02040503050406030204" pitchFamily="18" charset="0"/>
                        </a:rPr>
                        <m:t>𝟒</m:t>
                      </m:r>
                      <m:r>
                        <a:rPr lang="zh-CN" altLang="en-US" b="1" spc="-100">
                          <a:solidFill>
                            <a:srgbClr val="0000FF"/>
                          </a:solidFill>
                          <a:effectLst/>
                          <a:latin typeface="Cambria Math" panose="02040503050406030204" pitchFamily="18" charset="0"/>
                        </a:rPr>
                        <m:t>.</m:t>
                      </m:r>
                      <m:r>
                        <a:rPr lang="en-US" altLang="zh-CN" b="1" spc="-100">
                          <a:solidFill>
                            <a:srgbClr val="0000FF"/>
                          </a:solidFill>
                          <a:effectLst/>
                          <a:latin typeface="Cambria Math" panose="02040503050406030204" pitchFamily="18" charset="0"/>
                        </a:rPr>
                        <m:t>𝟒</m:t>
                      </m:r>
                      <m:r>
                        <a:rPr lang="zh-CN" altLang="en-US" b="1" spc="-100">
                          <a:solidFill>
                            <a:srgbClr val="0000FF"/>
                          </a:solidFill>
                          <a:effectLst/>
                          <a:latin typeface="Cambria Math" panose="02040503050406030204" pitchFamily="18" charset="0"/>
                        </a:rPr>
                        <m:t>±</m:t>
                      </m:r>
                      <m:r>
                        <a:rPr lang="en-US" altLang="zh-CN" b="1" spc="-100">
                          <a:solidFill>
                            <a:srgbClr val="0000FF"/>
                          </a:solidFill>
                          <a:effectLst/>
                          <a:latin typeface="Cambria Math" panose="02040503050406030204" pitchFamily="18" charset="0"/>
                        </a:rPr>
                        <m:t>𝟐</m:t>
                      </m:r>
                      <m:r>
                        <a:rPr lang="en-US" altLang="zh-CN" b="1" spc="-100">
                          <a:solidFill>
                            <a:srgbClr val="0000FF"/>
                          </a:solidFill>
                          <a:effectLst/>
                          <a:latin typeface="Cambria Math" panose="02040503050406030204" pitchFamily="18" charset="0"/>
                        </a:rPr>
                        <m:t>.</m:t>
                      </m:r>
                      <m:r>
                        <a:rPr lang="en-US" altLang="zh-CN" b="1" spc="-100">
                          <a:solidFill>
                            <a:srgbClr val="0000FF"/>
                          </a:solidFill>
                          <a:effectLst/>
                          <a:latin typeface="Cambria Math" panose="02040503050406030204" pitchFamily="18" charset="0"/>
                        </a:rPr>
                        <m:t>𝟑</m:t>
                      </m:r>
                      <m:r>
                        <a:rPr lang="zh-CN" altLang="en-US" b="1" spc="-100">
                          <a:solidFill>
                            <a:srgbClr val="0000FF"/>
                          </a:solidFill>
                          <a:effectLst/>
                          <a:latin typeface="Cambria Math" panose="02040503050406030204" pitchFamily="18" charset="0"/>
                        </a:rPr>
                        <m:t>±</m:t>
                      </m:r>
                      <m:r>
                        <m:rPr>
                          <m:nor/>
                        </m:rPr>
                        <a:rPr lang="en-US" altLang="zh-CN" b="1" spc="-100">
                          <a:solidFill>
                            <a:srgbClr val="0000FF"/>
                          </a:solidFill>
                          <a:effectLst/>
                          <a:latin typeface="Cambria Math" panose="02040503050406030204" pitchFamily="18" charset="0"/>
                        </a:rPr>
                        <m:t>2.9)</m:t>
                      </m:r>
                      <m:r>
                        <m:rPr>
                          <m:nor/>
                        </m:rPr>
                        <a:rPr lang="zh-CN" altLang="en-US" b="1" spc="-100">
                          <a:solidFill>
                            <a:srgbClr val="0000FF"/>
                          </a:solidFill>
                          <a:effectLst/>
                          <a:latin typeface="Cambria Math" panose="02040503050406030204" pitchFamily="18" charset="0"/>
                        </a:rPr>
                        <m:t> </m:t>
                      </m:r>
                      <m:r>
                        <m:rPr>
                          <m:nor/>
                        </m:rPr>
                        <a:rPr lang="zh-CN" altLang="en-US" b="1" spc="-100">
                          <a:solidFill>
                            <a:srgbClr val="0000FF"/>
                          </a:solidFill>
                          <a:effectLst/>
                          <a:latin typeface="Cambria Math" panose="02040503050406030204" pitchFamily="18" charset="0"/>
                        </a:rPr>
                        <m:t>MeV</m:t>
                      </m:r>
                    </m:oMath>
                  </m:oMathPara>
                </a14:m>
                <a:endParaRPr lang="zh-CN" altLang="en-US" b="1" spc="-100" dirty="0">
                  <a:solidFill>
                    <a:srgbClr val="0000FF"/>
                  </a:solidFill>
                  <a:effectLst/>
                </a:endParaRPr>
              </a:p>
            </p:txBody>
          </p:sp>
        </mc:Choice>
        <mc:Fallback xmlns="">
          <p:sp>
            <p:nvSpPr>
              <p:cNvPr id="40" name="Object 5">
                <a:extLst>
                  <a:ext uri="{FF2B5EF4-FFF2-40B4-BE49-F238E27FC236}">
                    <a16:creationId xmlns:a16="http://schemas.microsoft.com/office/drawing/2014/main" id="{EDD22955-D5DF-4AE4-8974-93A67839B00E}"/>
                  </a:ext>
                </a:extLst>
              </p:cNvPr>
              <p:cNvSpPr txBox="1">
                <a:spLocks noRot="1" noChangeAspect="1" noMove="1" noResize="1" noEditPoints="1" noAdjustHandles="1" noChangeArrowheads="1" noChangeShapeType="1" noTextEdit="1"/>
              </p:cNvSpPr>
              <p:nvPr/>
            </p:nvSpPr>
            <p:spPr bwMode="auto">
              <a:xfrm>
                <a:off x="6685541" y="5413591"/>
                <a:ext cx="3578255" cy="424687"/>
              </a:xfrm>
              <a:prstGeom prst="rect">
                <a:avLst/>
              </a:prstGeom>
              <a:blipFill>
                <a:blip r:embed="rId4"/>
                <a:stretch>
                  <a:fillRect b="-2941"/>
                </a:stretch>
              </a:blipFill>
              <a:ln w="12700">
                <a:noFill/>
              </a:ln>
              <a:effectLst/>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9FC43BAC-F598-4876-85A9-8BE75BBEAED8}"/>
              </a:ext>
            </a:extLst>
          </p:cNvPr>
          <p:cNvPicPr>
            <a:picLocks noChangeAspect="1"/>
          </p:cNvPicPr>
          <p:nvPr/>
        </p:nvPicPr>
        <p:blipFill>
          <a:blip r:embed="rId5"/>
          <a:stretch>
            <a:fillRect/>
          </a:stretch>
        </p:blipFill>
        <p:spPr>
          <a:xfrm>
            <a:off x="6391831" y="2088486"/>
            <a:ext cx="3578255" cy="2882073"/>
          </a:xfrm>
          <a:prstGeom prst="rect">
            <a:avLst/>
          </a:prstGeom>
        </p:spPr>
      </p:pic>
      <p:pic>
        <p:nvPicPr>
          <p:cNvPr id="55" name="图片 54">
            <a:extLst>
              <a:ext uri="{FF2B5EF4-FFF2-40B4-BE49-F238E27FC236}">
                <a16:creationId xmlns:a16="http://schemas.microsoft.com/office/drawing/2014/main" id="{E16948A9-BB5C-417C-8F56-541281E6D22D}"/>
              </a:ext>
            </a:extLst>
          </p:cNvPr>
          <p:cNvPicPr>
            <a:picLocks noChangeAspect="1"/>
          </p:cNvPicPr>
          <p:nvPr/>
        </p:nvPicPr>
        <p:blipFill>
          <a:blip r:embed="rId6"/>
          <a:stretch>
            <a:fillRect/>
          </a:stretch>
        </p:blipFill>
        <p:spPr>
          <a:xfrm>
            <a:off x="1407347" y="2012178"/>
            <a:ext cx="3516454" cy="2988899"/>
          </a:xfrm>
          <a:prstGeom prst="rect">
            <a:avLst/>
          </a:prstGeom>
        </p:spPr>
      </p:pic>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BACEE33C-60C0-4305-BE25-B5233F828FDE}"/>
                  </a:ext>
                </a:extLst>
              </p:cNvPr>
              <p:cNvSpPr txBox="1"/>
              <p:nvPr/>
            </p:nvSpPr>
            <p:spPr>
              <a:xfrm>
                <a:off x="2313831" y="1352894"/>
                <a:ext cx="1910078" cy="369332"/>
              </a:xfrm>
              <a:prstGeom prst="rect">
                <a:avLst/>
              </a:prstGeom>
              <a:noFill/>
            </p:spPr>
            <p:txBody>
              <a:bodyPr wrap="square">
                <a:spAutoFit/>
              </a:bodyPr>
              <a:lstStyle/>
              <a:p>
                <a:pPr algn="ctr" eaLnBrk="1" hangingPunct="1">
                  <a:spcBef>
                    <a:spcPct val="0"/>
                  </a:spcBef>
                  <a:buFontTx/>
                  <a:buNone/>
                </a:pPr>
                <a14:m>
                  <m:oMath xmlns:m="http://schemas.openxmlformats.org/officeDocument/2006/math">
                    <m:sSubSup>
                      <m:sSubSupPr>
                        <m:ctrlP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ctrlPr>
                      </m:sSubSupPr>
                      <m:e>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𝑫</m:t>
                        </m:r>
                      </m:e>
                      <m:sub>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𝒔</m:t>
                        </m:r>
                      </m:sub>
                      <m: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m:t>
                        </m:r>
                      </m:sup>
                    </m:sSub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𝝉</m:t>
                        </m:r>
                      </m:e>
                      <m: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m:t>
                        </m:r>
                      </m:sup>
                    </m:sSup>
                    <m:r>
                      <a:rPr lang="en-US" altLang="zh-CN" b="1" i="1">
                        <a:solidFill>
                          <a:srgbClr val="000000"/>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b="1" dirty="0">
                            <a:effectLst>
                              <a:outerShdw blurRad="38100" dist="38100" dir="2700000" algn="tl">
                                <a:srgbClr val="000000">
                                  <a:alpha val="43137"/>
                                </a:srgbClr>
                              </a:outerShdw>
                            </a:effectLst>
                            <a:latin typeface="Symbol" panose="05050102010706020507" pitchFamily="18" charset="2"/>
                          </a:rPr>
                          <m:t>r</m:t>
                        </m:r>
                      </m:e>
                      <m: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m:t>
                        </m:r>
                      </m:sup>
                    </m:sSup>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𝒗</m:t>
                    </m:r>
                    <m:r>
                      <a:rPr lang="en-US" altLang="zh-CN" b="1" i="1">
                        <a:solidFill>
                          <a:srgbClr val="000000"/>
                        </a:solidFill>
                        <a:effectLst>
                          <a:outerShdw blurRad="38100" dist="38100" dir="2700000" algn="tl">
                            <a:srgbClr val="000000">
                              <a:alpha val="43137"/>
                            </a:srgbClr>
                          </a:outerShdw>
                        </a:effectLst>
                        <a:latin typeface="Cambria Math" panose="02040503050406030204" pitchFamily="18" charset="0"/>
                      </a:rPr>
                      <m:t>)</m:t>
                    </m:r>
                    <m:r>
                      <a:rPr lang="zh-CN" altLang="en-US" b="1" i="1">
                        <a:solidFill>
                          <a:srgbClr val="000000"/>
                        </a:solidFill>
                        <a:effectLst>
                          <a:outerShdw blurRad="38100" dist="38100" dir="2700000" algn="tl">
                            <a:srgbClr val="000000">
                              <a:alpha val="43137"/>
                            </a:srgbClr>
                          </a:outerShdw>
                        </a:effectLst>
                        <a:latin typeface="Cambria Math" panose="02040503050406030204" pitchFamily="18" charset="0"/>
                      </a:rPr>
                      <m:t>𝒗</m:t>
                    </m:r>
                  </m:oMath>
                </a14:m>
                <a:r>
                  <a:rPr lang="en-US" altLang="zh-CN" b="1" dirty="0">
                    <a:effectLst>
                      <a:outerShdw blurRad="38100" dist="38100" dir="2700000" algn="tl">
                        <a:srgbClr val="000000">
                          <a:alpha val="43137"/>
                        </a:srgbClr>
                      </a:outerShdw>
                    </a:effectLst>
                    <a:latin typeface="Arial" panose="020B0604020202020204" pitchFamily="34" charset="0"/>
                  </a:rPr>
                  <a:t> </a:t>
                </a:r>
              </a:p>
            </p:txBody>
          </p:sp>
        </mc:Choice>
        <mc:Fallback xmlns="">
          <p:sp>
            <p:nvSpPr>
              <p:cNvPr id="56" name="文本框 55">
                <a:extLst>
                  <a:ext uri="{FF2B5EF4-FFF2-40B4-BE49-F238E27FC236}">
                    <a16:creationId xmlns:a16="http://schemas.microsoft.com/office/drawing/2014/main" id="{BACEE33C-60C0-4305-BE25-B5233F828FDE}"/>
                  </a:ext>
                </a:extLst>
              </p:cNvPr>
              <p:cNvSpPr txBox="1">
                <a:spLocks noRot="1" noChangeAspect="1" noMove="1" noResize="1" noEditPoints="1" noAdjustHandles="1" noChangeArrowheads="1" noChangeShapeType="1" noTextEdit="1"/>
              </p:cNvSpPr>
              <p:nvPr/>
            </p:nvSpPr>
            <p:spPr>
              <a:xfrm>
                <a:off x="2313831" y="1352894"/>
                <a:ext cx="1910078" cy="369332"/>
              </a:xfrm>
              <a:prstGeom prst="rect">
                <a:avLst/>
              </a:prstGeom>
              <a:blipFill>
                <a:blip r:embed="rId7"/>
                <a:stretch>
                  <a:fillRect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Object 5">
                <a:extLst>
                  <a:ext uri="{FF2B5EF4-FFF2-40B4-BE49-F238E27FC236}">
                    <a16:creationId xmlns:a16="http://schemas.microsoft.com/office/drawing/2014/main" id="{FCE3823F-9ED1-4C16-8E05-E7B3B0625D98}"/>
                  </a:ext>
                </a:extLst>
              </p:cNvPr>
              <p:cNvSpPr txBox="1"/>
              <p:nvPr/>
            </p:nvSpPr>
            <p:spPr bwMode="auto">
              <a:xfrm>
                <a:off x="1407347" y="5425227"/>
                <a:ext cx="3516454" cy="424687"/>
              </a:xfrm>
              <a:prstGeom prst="rect">
                <a:avLst/>
              </a:prstGeom>
              <a:noFill/>
              <a:ln w="12700">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spc="-100" smtClean="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𝐟</m:t>
                          </m:r>
                        </m:e>
                        <m:sub>
                          <m:sSubSup>
                            <m:sSubSupPr>
                              <m:ctrlPr>
                                <a:rPr lang="zh-CN" altLang="en-US" b="1" i="1" spc="-100">
                                  <a:solidFill>
                                    <a:srgbClr val="0000FF"/>
                                  </a:solidFill>
                                  <a:effectLst/>
                                  <a:latin typeface="Cambria Math" panose="02040503050406030204" pitchFamily="18" charset="0"/>
                                </a:rPr>
                              </m:ctrlPr>
                            </m:sSubSupPr>
                            <m:e>
                              <m:r>
                                <a:rPr lang="zh-CN" altLang="en-US" b="1" i="1" spc="-100">
                                  <a:solidFill>
                                    <a:srgbClr val="0000FF"/>
                                  </a:solidFill>
                                  <a:effectLst/>
                                  <a:latin typeface="Cambria Math" panose="02040503050406030204" pitchFamily="18" charset="0"/>
                                </a:rPr>
                                <m:t>𝑫</m:t>
                              </m:r>
                            </m:e>
                            <m:sub>
                              <m:r>
                                <a:rPr lang="zh-CN" altLang="en-US" b="1" i="1" spc="-100">
                                  <a:solidFill>
                                    <a:srgbClr val="0000FF"/>
                                  </a:solidFill>
                                  <a:effectLst/>
                                  <a:latin typeface="Cambria Math" panose="02040503050406030204" pitchFamily="18" charset="0"/>
                                </a:rPr>
                                <m:t>𝒔</m:t>
                              </m:r>
                            </m:sub>
                            <m:sup>
                              <m:r>
                                <a:rPr lang="zh-CN" altLang="en-US" b="1" i="1" spc="-100">
                                  <a:solidFill>
                                    <a:srgbClr val="0000FF"/>
                                  </a:solidFill>
                                  <a:effectLst/>
                                  <a:latin typeface="Cambria Math" panose="02040503050406030204" pitchFamily="18" charset="0"/>
                                </a:rPr>
                                <m:t>+</m:t>
                              </m:r>
                            </m:sup>
                          </m:sSubSup>
                        </m:sub>
                      </m:sSub>
                      <m:r>
                        <a:rPr lang="zh-CN" altLang="en-US" b="1" i="1" spc="-100">
                          <a:solidFill>
                            <a:srgbClr val="0000FF"/>
                          </a:solidFill>
                          <a:effectLst/>
                          <a:latin typeface="Cambria Math" panose="02040503050406030204" pitchFamily="18" charset="0"/>
                        </a:rPr>
                        <m:t>|</m:t>
                      </m:r>
                      <m:sSub>
                        <m:sSubPr>
                          <m:ctrlPr>
                            <a:rPr lang="zh-CN" altLang="en-US" b="1" i="1" spc="-100">
                              <a:solidFill>
                                <a:srgbClr val="0000FF"/>
                              </a:solidFill>
                              <a:effectLst/>
                              <a:latin typeface="Cambria Math" panose="02040503050406030204" pitchFamily="18" charset="0"/>
                            </a:rPr>
                          </m:ctrlPr>
                        </m:sSubPr>
                        <m:e>
                          <m:r>
                            <a:rPr lang="zh-CN" altLang="en-US" b="1" spc="-100">
                              <a:solidFill>
                                <a:srgbClr val="0000FF"/>
                              </a:solidFill>
                              <a:effectLst/>
                              <a:latin typeface="Cambria Math" panose="02040503050406030204" pitchFamily="18" charset="0"/>
                            </a:rPr>
                            <m:t>𝐕</m:t>
                          </m:r>
                        </m:e>
                        <m:sub>
                          <m:r>
                            <a:rPr lang="en-US" altLang="zh-CN" b="1" i="1" spc="-100">
                              <a:solidFill>
                                <a:srgbClr val="0000FF"/>
                              </a:solidFill>
                              <a:effectLst/>
                              <a:latin typeface="Cambria Math" panose="02040503050406030204" pitchFamily="18" charset="0"/>
                            </a:rPr>
                            <m:t>𝒄𝒔</m:t>
                          </m:r>
                        </m:sub>
                      </m:sSub>
                      <m:r>
                        <a:rPr lang="zh-CN" altLang="en-US" b="1" i="1" spc="-100">
                          <a:solidFill>
                            <a:srgbClr val="0000FF"/>
                          </a:solidFill>
                          <a:effectLst/>
                          <a:latin typeface="Cambria Math" panose="02040503050406030204" pitchFamily="18" charset="0"/>
                        </a:rPr>
                        <m:t>|=</m:t>
                      </m:r>
                      <m:r>
                        <a:rPr lang="en-US" altLang="zh-CN" b="1" i="1" spc="-100" smtClean="0">
                          <a:solidFill>
                            <a:srgbClr val="0000FF"/>
                          </a:solidFill>
                          <a:effectLst/>
                          <a:latin typeface="Cambria Math" panose="02040503050406030204" pitchFamily="18" charset="0"/>
                        </a:rPr>
                        <m:t>(</m:t>
                      </m:r>
                      <m:r>
                        <a:rPr lang="zh-CN" altLang="en-US" b="1" i="1" spc="-100">
                          <a:solidFill>
                            <a:srgbClr val="0000FF"/>
                          </a:solidFill>
                          <a:effectLst/>
                          <a:latin typeface="Cambria Math" panose="02040503050406030204" pitchFamily="18" charset="0"/>
                        </a:rPr>
                        <m:t>𝟐𝟒𝟒</m:t>
                      </m:r>
                      <m:r>
                        <a:rPr lang="zh-CN" altLang="en-US" b="1" i="1" spc="-100">
                          <a:solidFill>
                            <a:srgbClr val="0000FF"/>
                          </a:solidFill>
                          <a:effectLst/>
                          <a:latin typeface="Cambria Math" panose="02040503050406030204" pitchFamily="18" charset="0"/>
                        </a:rPr>
                        <m:t>.</m:t>
                      </m:r>
                      <m:r>
                        <a:rPr lang="en-US" altLang="zh-CN" b="1" i="1" spc="-100">
                          <a:solidFill>
                            <a:srgbClr val="0000FF"/>
                          </a:solidFill>
                          <a:effectLst/>
                          <a:latin typeface="Cambria Math" panose="02040503050406030204" pitchFamily="18" charset="0"/>
                        </a:rPr>
                        <m:t>𝟖</m:t>
                      </m:r>
                      <m:r>
                        <a:rPr lang="zh-CN" altLang="en-US" b="1" i="1" spc="-100">
                          <a:solidFill>
                            <a:srgbClr val="0000FF"/>
                          </a:solidFill>
                          <a:effectLst/>
                          <a:latin typeface="Cambria Math" panose="02040503050406030204" pitchFamily="18" charset="0"/>
                        </a:rPr>
                        <m:t>±</m:t>
                      </m:r>
                      <m:r>
                        <a:rPr lang="en-US" altLang="zh-CN" b="1" i="1" spc="-100">
                          <a:solidFill>
                            <a:srgbClr val="0000FF"/>
                          </a:solidFill>
                          <a:effectLst/>
                          <a:latin typeface="Cambria Math" panose="02040503050406030204" pitchFamily="18" charset="0"/>
                        </a:rPr>
                        <m:t>𝟓</m:t>
                      </m:r>
                      <m:r>
                        <a:rPr lang="en-US" altLang="zh-CN" b="1" i="1" spc="-100">
                          <a:solidFill>
                            <a:srgbClr val="0000FF"/>
                          </a:solidFill>
                          <a:effectLst/>
                          <a:latin typeface="Cambria Math" panose="02040503050406030204" pitchFamily="18" charset="0"/>
                        </a:rPr>
                        <m:t>.</m:t>
                      </m:r>
                      <m:r>
                        <a:rPr lang="en-US" altLang="zh-CN" b="1" i="1" spc="-100">
                          <a:solidFill>
                            <a:srgbClr val="0000FF"/>
                          </a:solidFill>
                          <a:effectLst/>
                          <a:latin typeface="Cambria Math" panose="02040503050406030204" pitchFamily="18" charset="0"/>
                        </a:rPr>
                        <m:t>𝟖</m:t>
                      </m:r>
                      <m:r>
                        <a:rPr lang="zh-CN" altLang="en-US" b="1" i="1" spc="-100">
                          <a:solidFill>
                            <a:srgbClr val="0000FF"/>
                          </a:solidFill>
                          <a:effectLst/>
                          <a:latin typeface="Cambria Math" panose="02040503050406030204" pitchFamily="18" charset="0"/>
                        </a:rPr>
                        <m:t>±</m:t>
                      </m:r>
                      <m:r>
                        <m:rPr>
                          <m:nor/>
                        </m:rPr>
                        <a:rPr lang="en-US" altLang="zh-CN" b="1" spc="-100">
                          <a:solidFill>
                            <a:srgbClr val="0000FF"/>
                          </a:solidFill>
                          <a:effectLst/>
                          <a:latin typeface="Cambria Math" panose="02040503050406030204" pitchFamily="18" charset="0"/>
                        </a:rPr>
                        <m:t>4.8</m:t>
                      </m:r>
                      <m:r>
                        <m:rPr>
                          <m:nor/>
                        </m:rPr>
                        <a:rPr lang="en-US" altLang="zh-CN" b="1" i="0" spc="-100" smtClean="0">
                          <a:solidFill>
                            <a:srgbClr val="0000FF"/>
                          </a:solidFill>
                          <a:effectLst/>
                          <a:latin typeface="Cambria Math" panose="02040503050406030204" pitchFamily="18" charset="0"/>
                        </a:rPr>
                        <m:t>)</m:t>
                      </m:r>
                      <m:r>
                        <m:rPr>
                          <m:nor/>
                        </m:rPr>
                        <a:rPr lang="zh-CN" altLang="en-US" b="1" spc="-100">
                          <a:solidFill>
                            <a:srgbClr val="0000FF"/>
                          </a:solidFill>
                          <a:effectLst/>
                          <a:latin typeface="Cambria Math" panose="02040503050406030204" pitchFamily="18" charset="0"/>
                        </a:rPr>
                        <m:t> </m:t>
                      </m:r>
                      <m:r>
                        <m:rPr>
                          <m:nor/>
                        </m:rPr>
                        <a:rPr lang="zh-CN" altLang="en-US" b="1" spc="-100">
                          <a:solidFill>
                            <a:srgbClr val="0000FF"/>
                          </a:solidFill>
                          <a:effectLst/>
                          <a:latin typeface="Cambria Math" panose="02040503050406030204" pitchFamily="18" charset="0"/>
                        </a:rPr>
                        <m:t>MeV</m:t>
                      </m:r>
                    </m:oMath>
                  </m:oMathPara>
                </a14:m>
                <a:endParaRPr lang="zh-CN" altLang="en-US" b="1" spc="-100" dirty="0">
                  <a:solidFill>
                    <a:srgbClr val="0000FF"/>
                  </a:solidFill>
                  <a:effectLst/>
                </a:endParaRPr>
              </a:p>
            </p:txBody>
          </p:sp>
        </mc:Choice>
        <mc:Fallback xmlns="">
          <p:sp>
            <p:nvSpPr>
              <p:cNvPr id="58" name="Object 5">
                <a:extLst>
                  <a:ext uri="{FF2B5EF4-FFF2-40B4-BE49-F238E27FC236}">
                    <a16:creationId xmlns:a16="http://schemas.microsoft.com/office/drawing/2014/main" id="{FCE3823F-9ED1-4C16-8E05-E7B3B0625D98}"/>
                  </a:ext>
                </a:extLst>
              </p:cNvPr>
              <p:cNvSpPr txBox="1">
                <a:spLocks noRot="1" noChangeAspect="1" noMove="1" noResize="1" noEditPoints="1" noAdjustHandles="1" noChangeArrowheads="1" noChangeShapeType="1" noTextEdit="1"/>
              </p:cNvSpPr>
              <p:nvPr/>
            </p:nvSpPr>
            <p:spPr bwMode="auto">
              <a:xfrm>
                <a:off x="1407347" y="5425227"/>
                <a:ext cx="3516454" cy="424687"/>
              </a:xfrm>
              <a:prstGeom prst="rect">
                <a:avLst/>
              </a:prstGeom>
              <a:blipFill>
                <a:blip r:embed="rId8"/>
                <a:stretch>
                  <a:fillRect/>
                </a:stretch>
              </a:blipFill>
              <a:ln w="12700">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9" name="Text Box 36">
                <a:extLst>
                  <a:ext uri="{FF2B5EF4-FFF2-40B4-BE49-F238E27FC236}">
                    <a16:creationId xmlns:a16="http://schemas.microsoft.com/office/drawing/2014/main" id="{E53D17B4-C749-8E99-7E49-94C9698DFBE4}"/>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Studies of </a:t>
                </a:r>
                <a14:m>
                  <m:oMath xmlns:m="http://schemas.openxmlformats.org/officeDocument/2006/math">
                    <m:sSubSup>
                      <m:sSub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zh-CN" altLang="en-US"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𝝉</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𝝉</m:t>
                        </m:r>
                      </m:sub>
                    </m:sSub>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59" name="Text Box 36">
                <a:extLst>
                  <a:ext uri="{FF2B5EF4-FFF2-40B4-BE49-F238E27FC236}">
                    <a16:creationId xmlns:a16="http://schemas.microsoft.com/office/drawing/2014/main" id="{E53D17B4-C749-8E99-7E49-94C9698DFBE4}"/>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11"/>
                <a:stretch>
                  <a:fillRect t="-16038" b="-41509"/>
                </a:stretch>
              </a:blipFill>
              <a:ln>
                <a:noFill/>
              </a:ln>
            </p:spPr>
            <p:txBody>
              <a:bodyPr/>
              <a:lstStyle/>
              <a:p>
                <a:r>
                  <a:rPr lang="zh-CN" altLang="en-US">
                    <a:noFill/>
                  </a:rPr>
                  <a:t> </a:t>
                </a:r>
              </a:p>
            </p:txBody>
          </p:sp>
        </mc:Fallback>
      </mc:AlternateContent>
      <p:sp>
        <p:nvSpPr>
          <p:cNvPr id="60" name="灯片编号占位符 5">
            <a:extLst>
              <a:ext uri="{FF2B5EF4-FFF2-40B4-BE49-F238E27FC236}">
                <a16:creationId xmlns:a16="http://schemas.microsoft.com/office/drawing/2014/main" id="{FE4288FB-F636-E6CE-2727-B307DD3433EA}"/>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11</a:t>
            </a:fld>
            <a:endParaRPr lang="en-US" altLang="zh-CN" sz="1200" dirty="0">
              <a:solidFill>
                <a:srgbClr val="898989"/>
              </a:solidFill>
              <a:latin typeface="Arial" panose="020B0604020202020204" pitchFamily="34" charset="0"/>
            </a:endParaRPr>
          </a:p>
        </p:txBody>
      </p:sp>
      <p:sp>
        <p:nvSpPr>
          <p:cNvPr id="24" name="TextBox 11">
            <a:extLst>
              <a:ext uri="{FF2B5EF4-FFF2-40B4-BE49-F238E27FC236}">
                <a16:creationId xmlns:a16="http://schemas.microsoft.com/office/drawing/2014/main" id="{D09595F8-5ADE-A9A8-BC8E-A14C428EC371}"/>
              </a:ext>
            </a:extLst>
          </p:cNvPr>
          <p:cNvSpPr txBox="1">
            <a:spLocks noChangeArrowheads="1"/>
          </p:cNvSpPr>
          <p:nvPr/>
        </p:nvSpPr>
        <p:spPr bwMode="auto">
          <a:xfrm>
            <a:off x="3823832" y="1749672"/>
            <a:ext cx="1117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174584</a:t>
            </a:r>
            <a:endParaRPr lang="en-US" altLang="zh-CN" sz="1800" b="1" dirty="0">
              <a:solidFill>
                <a:srgbClr val="FF0000"/>
              </a:solidFill>
              <a:latin typeface="Arial" panose="020B0604020202020204" pitchFamily="34" charset="0"/>
              <a:cs typeface="Arial" panose="020B0604020202020204" pitchFamily="34" charset="0"/>
            </a:endParaRPr>
          </a:p>
        </p:txBody>
      </p:sp>
      <p:sp>
        <p:nvSpPr>
          <p:cNvPr id="26" name="TextBox 11">
            <a:extLst>
              <a:ext uri="{FF2B5EF4-FFF2-40B4-BE49-F238E27FC236}">
                <a16:creationId xmlns:a16="http://schemas.microsoft.com/office/drawing/2014/main" id="{D5F689F5-7E57-AE24-656B-3AF32B4C3391}"/>
              </a:ext>
            </a:extLst>
          </p:cNvPr>
          <p:cNvSpPr txBox="1">
            <a:spLocks noChangeArrowheads="1"/>
          </p:cNvSpPr>
          <p:nvPr/>
        </p:nvSpPr>
        <p:spPr bwMode="auto">
          <a:xfrm>
            <a:off x="8852191" y="1733571"/>
            <a:ext cx="11178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Arial" panose="020B0604020202020204" pitchFamily="34" charset="0"/>
                <a:cs typeface="Arial" panose="020B0604020202020204" pitchFamily="34" charset="0"/>
                <a:sym typeface="Symbol" panose="05050102010706020507" pitchFamily="18" charset="2"/>
              </a:rPr>
              <a:t>494097</a:t>
            </a:r>
            <a:endParaRPr lang="en-US" altLang="zh-CN" sz="1800" b="1" dirty="0">
              <a:solidFill>
                <a:srgbClr val="FF0000"/>
              </a:solidFill>
              <a:latin typeface="Arial" panose="020B0604020202020204" pitchFamily="34" charset="0"/>
              <a:cs typeface="Arial" panose="020B0604020202020204" pitchFamily="34" charset="0"/>
            </a:endParaRPr>
          </a:p>
        </p:txBody>
      </p:sp>
      <p:sp>
        <p:nvSpPr>
          <p:cNvPr id="32" name="TextBox 11">
            <a:extLst>
              <a:ext uri="{FF2B5EF4-FFF2-40B4-BE49-F238E27FC236}">
                <a16:creationId xmlns:a16="http://schemas.microsoft.com/office/drawing/2014/main" id="{02D0F780-5A32-420D-3E98-97B31FDD7441}"/>
              </a:ext>
            </a:extLst>
          </p:cNvPr>
          <p:cNvSpPr txBox="1">
            <a:spLocks noChangeArrowheads="1"/>
          </p:cNvSpPr>
          <p:nvPr/>
        </p:nvSpPr>
        <p:spPr bwMode="auto">
          <a:xfrm>
            <a:off x="1801082" y="5913742"/>
            <a:ext cx="223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Precision~3.1%</a:t>
            </a:r>
          </a:p>
        </p:txBody>
      </p:sp>
      <p:sp>
        <p:nvSpPr>
          <p:cNvPr id="33" name="TextBox 10">
            <a:extLst>
              <a:ext uri="{FF2B5EF4-FFF2-40B4-BE49-F238E27FC236}">
                <a16:creationId xmlns:a16="http://schemas.microsoft.com/office/drawing/2014/main" id="{D26EF09B-9C6E-F748-312F-148C7A03F56A}"/>
              </a:ext>
            </a:extLst>
          </p:cNvPr>
          <p:cNvSpPr txBox="1">
            <a:spLocks noChangeArrowheads="1"/>
          </p:cNvSpPr>
          <p:nvPr/>
        </p:nvSpPr>
        <p:spPr bwMode="auto">
          <a:xfrm>
            <a:off x="1424577" y="1699132"/>
            <a:ext cx="1038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0033CC"/>
                </a:solidFill>
                <a:latin typeface="微软雅黑" panose="020B0503020204020204" pitchFamily="34" charset="-122"/>
                <a:ea typeface="微软雅黑" panose="020B0503020204020204" pitchFamily="34" charset="-122"/>
              </a:rPr>
              <a:t>6.3 fb</a:t>
            </a:r>
            <a:r>
              <a:rPr lang="en-US" altLang="zh-CN" sz="1800" b="1" baseline="30000" dirty="0">
                <a:solidFill>
                  <a:srgbClr val="0033CC"/>
                </a:solidFill>
                <a:latin typeface="微软雅黑" panose="020B0503020204020204" pitchFamily="34" charset="-122"/>
                <a:ea typeface="微软雅黑" panose="020B0503020204020204" pitchFamily="34" charset="-122"/>
              </a:rPr>
              <a:t>-1</a:t>
            </a:r>
            <a:endParaRPr lang="en-US" altLang="zh-CN" sz="1800" b="1" dirty="0">
              <a:solidFill>
                <a:srgbClr val="0033CC"/>
              </a:solidFill>
              <a:latin typeface="微软雅黑" panose="020B0503020204020204" pitchFamily="34" charset="-122"/>
              <a:ea typeface="微软雅黑" panose="020B0503020204020204" pitchFamily="34" charset="-122"/>
            </a:endParaRPr>
          </a:p>
        </p:txBody>
      </p:sp>
      <p:sp>
        <p:nvSpPr>
          <p:cNvPr id="38" name="TextBox 10">
            <a:extLst>
              <a:ext uri="{FF2B5EF4-FFF2-40B4-BE49-F238E27FC236}">
                <a16:creationId xmlns:a16="http://schemas.microsoft.com/office/drawing/2014/main" id="{4331B0C8-4DC3-BB94-90CC-EF341FC3BC60}"/>
              </a:ext>
            </a:extLst>
          </p:cNvPr>
          <p:cNvSpPr txBox="1">
            <a:spLocks noChangeArrowheads="1"/>
          </p:cNvSpPr>
          <p:nvPr/>
        </p:nvSpPr>
        <p:spPr bwMode="auto">
          <a:xfrm>
            <a:off x="6685541" y="1707026"/>
            <a:ext cx="10384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lang="en-US" altLang="zh-CN" sz="1800" b="1" dirty="0">
                <a:solidFill>
                  <a:srgbClr val="0033CC"/>
                </a:solidFill>
                <a:latin typeface="微软雅黑" panose="020B0503020204020204" pitchFamily="34" charset="-122"/>
                <a:ea typeface="微软雅黑" panose="020B0503020204020204" pitchFamily="34" charset="-122"/>
              </a:rPr>
              <a:t>6.3 fb</a:t>
            </a:r>
            <a:r>
              <a:rPr lang="en-US" altLang="zh-CN" sz="1800" b="1" baseline="30000" dirty="0">
                <a:solidFill>
                  <a:srgbClr val="0033CC"/>
                </a:solidFill>
                <a:latin typeface="微软雅黑" panose="020B0503020204020204" pitchFamily="34" charset="-122"/>
                <a:ea typeface="微软雅黑" panose="020B0503020204020204" pitchFamily="34" charset="-122"/>
              </a:rPr>
              <a:t>-1</a:t>
            </a:r>
            <a:endParaRPr lang="en-US" altLang="zh-CN" sz="1800" b="1" dirty="0">
              <a:solidFill>
                <a:srgbClr val="0033CC"/>
              </a:solidFill>
              <a:latin typeface="微软雅黑" panose="020B0503020204020204" pitchFamily="34" charset="-122"/>
              <a:ea typeface="微软雅黑" panose="020B0503020204020204" pitchFamily="34" charset="-122"/>
            </a:endParaRPr>
          </a:p>
        </p:txBody>
      </p:sp>
      <p:sp>
        <p:nvSpPr>
          <p:cNvPr id="4" name="TextBox 11">
            <a:extLst>
              <a:ext uri="{FF2B5EF4-FFF2-40B4-BE49-F238E27FC236}">
                <a16:creationId xmlns:a16="http://schemas.microsoft.com/office/drawing/2014/main" id="{26CB7EA8-D22A-FBB9-D37C-D7B917F77B21}"/>
              </a:ext>
            </a:extLst>
          </p:cNvPr>
          <p:cNvSpPr txBox="1">
            <a:spLocks noChangeArrowheads="1"/>
          </p:cNvSpPr>
          <p:nvPr/>
        </p:nvSpPr>
        <p:spPr bwMode="auto">
          <a:xfrm>
            <a:off x="7267835" y="5883224"/>
            <a:ext cx="223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Precision~1.5%</a:t>
            </a:r>
          </a:p>
        </p:txBody>
      </p:sp>
      <mc:AlternateContent xmlns:mc="http://schemas.openxmlformats.org/markup-compatibility/2006" xmlns:a14="http://schemas.microsoft.com/office/drawing/2010/main">
        <mc:Choice Requires="a14">
          <p:sp>
            <p:nvSpPr>
              <p:cNvPr id="5" name="Object 5">
                <a:extLst>
                  <a:ext uri="{FF2B5EF4-FFF2-40B4-BE49-F238E27FC236}">
                    <a16:creationId xmlns:a16="http://schemas.microsoft.com/office/drawing/2014/main" id="{7ECDD487-BF61-0BE2-7213-6686A2B184DD}"/>
                  </a:ext>
                </a:extLst>
              </p:cNvPr>
              <p:cNvSpPr txBox="1"/>
              <p:nvPr/>
            </p:nvSpPr>
            <p:spPr bwMode="auto">
              <a:xfrm>
                <a:off x="6575363" y="5050578"/>
                <a:ext cx="3623798" cy="389614"/>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600" i="0" smtClean="0">
                          <a:solidFill>
                            <a:srgbClr val="000000"/>
                          </a:solidFill>
                          <a:latin typeface="Cambria Math" panose="02040503050406030204" pitchFamily="18" charset="0"/>
                        </a:rPr>
                        <m:t>B</m:t>
                      </m:r>
                      <m:d>
                        <m:dPr>
                          <m:begChr m:val="["/>
                          <m:endChr m:val="]"/>
                          <m:ctrlPr>
                            <a:rPr lang="zh-CN" altLang="en-US" sz="1600" i="1">
                              <a:solidFill>
                                <a:srgbClr val="000000"/>
                              </a:solidFill>
                              <a:latin typeface="Cambria Math" panose="02040503050406030204" pitchFamily="18" charset="0"/>
                            </a:rPr>
                          </m:ctrlPr>
                        </m:dPr>
                        <m:e>
                          <m:sSubSup>
                            <m:sSubSupPr>
                              <m:ctrlPr>
                                <a:rPr lang="zh-CN" altLang="en-US" sz="1600" i="1">
                                  <a:solidFill>
                                    <a:srgbClr val="000000"/>
                                  </a:solidFill>
                                  <a:latin typeface="Cambria Math" panose="02040503050406030204" pitchFamily="18" charset="0"/>
                                </a:rPr>
                              </m:ctrlPr>
                            </m:sSubSup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𝑠</m:t>
                              </m:r>
                            </m:sub>
                            <m:sup>
                              <m:r>
                                <a:rPr lang="zh-CN" altLang="en-US" sz="1600" i="1">
                                  <a:solidFill>
                                    <a:srgbClr val="000000"/>
                                  </a:solidFill>
                                  <a:latin typeface="Cambria Math" panose="02040503050406030204" pitchFamily="18" charset="0"/>
                                </a:rPr>
                                <m:t>+</m:t>
                              </m:r>
                            </m:sup>
                          </m:sSubSup>
                          <m:r>
                            <a:rPr lang="zh-CN" altLang="en-US" sz="1600" i="1">
                              <a:solidFill>
                                <a:srgbClr val="000000"/>
                              </a:solidFill>
                              <a:latin typeface="Cambria Math" panose="02040503050406030204" pitchFamily="18" charset="0"/>
                            </a:rPr>
                            <m:t>→</m:t>
                          </m:r>
                          <m:sSup>
                            <m:sSupPr>
                              <m:ctrlPr>
                                <a:rPr lang="zh-CN" altLang="en-US" sz="1600" i="1" smtClean="0">
                                  <a:solidFill>
                                    <a:srgbClr val="000000"/>
                                  </a:solidFill>
                                  <a:effectLst/>
                                  <a:latin typeface="Cambria Math" panose="02040503050406030204" pitchFamily="18" charset="0"/>
                                </a:rPr>
                              </m:ctrlPr>
                            </m:sSupPr>
                            <m:e>
                              <m:r>
                                <a:rPr lang="zh-CN" altLang="en-US" sz="1600" b="0" i="1">
                                  <a:solidFill>
                                    <a:srgbClr val="000000"/>
                                  </a:solidFill>
                                  <a:effectLst/>
                                  <a:latin typeface="Cambria Math" panose="02040503050406030204" pitchFamily="18" charset="0"/>
                                </a:rPr>
                                <m:t>𝜏</m:t>
                              </m:r>
                            </m:e>
                            <m:sup>
                              <m:r>
                                <a:rPr lang="zh-CN" altLang="en-US" sz="1600" b="0" i="1">
                                  <a:solidFill>
                                    <a:srgbClr val="000000"/>
                                  </a:solidFill>
                                  <a:effectLst/>
                                  <a:latin typeface="Cambria Math" panose="02040503050406030204" pitchFamily="18" charset="0"/>
                                </a:rPr>
                                <m:t>+</m:t>
                              </m:r>
                            </m:sup>
                          </m:sSup>
                          <m:r>
                            <a:rPr lang="zh-CN" altLang="en-US" sz="1600" i="1">
                              <a:solidFill>
                                <a:srgbClr val="000000"/>
                              </a:solidFill>
                              <a:latin typeface="Cambria Math" panose="02040503050406030204" pitchFamily="18" charset="0"/>
                            </a:rPr>
                            <m:t>𝑣</m:t>
                          </m:r>
                        </m:e>
                      </m:d>
                      <m:r>
                        <a:rPr lang="zh-CN" altLang="en-US" sz="1600" i="1">
                          <a:solidFill>
                            <a:srgbClr val="000000"/>
                          </a:solidFill>
                          <a:latin typeface="Cambria Math" panose="02040503050406030204" pitchFamily="18" charset="0"/>
                        </a:rPr>
                        <m:t>=</m:t>
                      </m:r>
                      <m:d>
                        <m:dPr>
                          <m:ctrlPr>
                            <a:rPr lang="zh-CN" altLang="en-US" sz="1600" i="1">
                              <a:solidFill>
                                <a:srgbClr val="000000"/>
                              </a:solidFill>
                              <a:latin typeface="Cambria Math" panose="02040503050406030204" pitchFamily="18" charset="0"/>
                            </a:rPr>
                          </m:ctrlPr>
                        </m:dPr>
                        <m:e>
                          <m:r>
                            <a:rPr lang="zh-CN" altLang="en-US" sz="1600" i="1">
                              <a:solidFill>
                                <a:srgbClr val="000000"/>
                              </a:solidFill>
                              <a:latin typeface="Cambria Math" panose="02040503050406030204" pitchFamily="18" charset="0"/>
                            </a:rPr>
                            <m:t>5.</m:t>
                          </m:r>
                          <m:r>
                            <a:rPr lang="en-US" altLang="zh-CN" sz="1600" b="0" i="1" smtClean="0">
                              <a:solidFill>
                                <a:srgbClr val="000000"/>
                              </a:solidFill>
                              <a:latin typeface="Cambria Math" panose="02040503050406030204" pitchFamily="18" charset="0"/>
                            </a:rPr>
                            <m:t>27</m:t>
                          </m:r>
                          <m:r>
                            <a:rPr lang="zh-CN" altLang="en-US" sz="1600" i="1">
                              <a:solidFill>
                                <a:srgbClr val="000000"/>
                              </a:solidFill>
                              <a:latin typeface="Cambria Math" panose="02040503050406030204" pitchFamily="18" charset="0"/>
                            </a:rPr>
                            <m:t>±0.10±0.12</m:t>
                          </m:r>
                        </m:e>
                      </m:d>
                      <m:r>
                        <a:rPr lang="en-US" altLang="zh-CN" sz="1600" b="0" i="1" smtClean="0">
                          <a:solidFill>
                            <a:srgbClr val="000000"/>
                          </a:solidFill>
                          <a:latin typeface="Cambria Math" panose="02040503050406030204" pitchFamily="18" charset="0"/>
                        </a:rPr>
                        <m:t>%</m:t>
                      </m:r>
                    </m:oMath>
                  </m:oMathPara>
                </a14:m>
                <a:endParaRPr lang="zh-CN" altLang="en-US" sz="1600" dirty="0"/>
              </a:p>
            </p:txBody>
          </p:sp>
        </mc:Choice>
        <mc:Fallback xmlns="">
          <p:sp>
            <p:nvSpPr>
              <p:cNvPr id="5" name="Object 5">
                <a:extLst>
                  <a:ext uri="{FF2B5EF4-FFF2-40B4-BE49-F238E27FC236}">
                    <a16:creationId xmlns:a16="http://schemas.microsoft.com/office/drawing/2014/main" id="{7ECDD487-BF61-0BE2-7213-6686A2B184DD}"/>
                  </a:ext>
                </a:extLst>
              </p:cNvPr>
              <p:cNvSpPr txBox="1">
                <a:spLocks noRot="1" noChangeAspect="1" noMove="1" noResize="1" noEditPoints="1" noAdjustHandles="1" noChangeArrowheads="1" noChangeShapeType="1" noTextEdit="1"/>
              </p:cNvSpPr>
              <p:nvPr/>
            </p:nvSpPr>
            <p:spPr bwMode="auto">
              <a:xfrm>
                <a:off x="6575363" y="5050578"/>
                <a:ext cx="3623798" cy="389614"/>
              </a:xfrm>
              <a:prstGeom prst="rect">
                <a:avLst/>
              </a:prstGeom>
              <a:blipFill>
                <a:blip r:embed="rId12"/>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Object 5">
                <a:extLst>
                  <a:ext uri="{FF2B5EF4-FFF2-40B4-BE49-F238E27FC236}">
                    <a16:creationId xmlns:a16="http://schemas.microsoft.com/office/drawing/2014/main" id="{D480A333-C54D-9D3A-F781-B8674D5054EE}"/>
                  </a:ext>
                </a:extLst>
              </p:cNvPr>
              <p:cNvSpPr txBox="1"/>
              <p:nvPr/>
            </p:nvSpPr>
            <p:spPr bwMode="auto">
              <a:xfrm>
                <a:off x="1265095" y="4996143"/>
                <a:ext cx="3623798" cy="389614"/>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600" i="0" smtClean="0">
                          <a:solidFill>
                            <a:srgbClr val="000000"/>
                          </a:solidFill>
                          <a:latin typeface="Cambria Math" panose="02040503050406030204" pitchFamily="18" charset="0"/>
                        </a:rPr>
                        <m:t>B</m:t>
                      </m:r>
                      <m:d>
                        <m:dPr>
                          <m:begChr m:val="["/>
                          <m:endChr m:val="]"/>
                          <m:ctrlPr>
                            <a:rPr lang="zh-CN" altLang="en-US" sz="1600" i="1">
                              <a:solidFill>
                                <a:srgbClr val="000000"/>
                              </a:solidFill>
                              <a:latin typeface="Cambria Math" panose="02040503050406030204" pitchFamily="18" charset="0"/>
                            </a:rPr>
                          </m:ctrlPr>
                        </m:dPr>
                        <m:e>
                          <m:sSubSup>
                            <m:sSubSupPr>
                              <m:ctrlPr>
                                <a:rPr lang="zh-CN" altLang="en-US" sz="1600" i="1">
                                  <a:solidFill>
                                    <a:srgbClr val="000000"/>
                                  </a:solidFill>
                                  <a:latin typeface="Cambria Math" panose="02040503050406030204" pitchFamily="18" charset="0"/>
                                </a:rPr>
                              </m:ctrlPr>
                            </m:sSubSupPr>
                            <m:e>
                              <m:r>
                                <a:rPr lang="zh-CN" altLang="en-US" sz="1600" i="1">
                                  <a:solidFill>
                                    <a:srgbClr val="000000"/>
                                  </a:solidFill>
                                  <a:latin typeface="Cambria Math" panose="02040503050406030204" pitchFamily="18" charset="0"/>
                                </a:rPr>
                                <m:t>𝐷</m:t>
                              </m:r>
                            </m:e>
                            <m:sub>
                              <m:r>
                                <a:rPr lang="zh-CN" altLang="en-US" sz="1600" i="1">
                                  <a:solidFill>
                                    <a:srgbClr val="000000"/>
                                  </a:solidFill>
                                  <a:latin typeface="Cambria Math" panose="02040503050406030204" pitchFamily="18" charset="0"/>
                                </a:rPr>
                                <m:t>𝑠</m:t>
                              </m:r>
                            </m:sub>
                            <m:sup>
                              <m:r>
                                <a:rPr lang="zh-CN" altLang="en-US" sz="1600" i="1">
                                  <a:solidFill>
                                    <a:srgbClr val="000000"/>
                                  </a:solidFill>
                                  <a:latin typeface="Cambria Math" panose="02040503050406030204" pitchFamily="18" charset="0"/>
                                </a:rPr>
                                <m:t>+</m:t>
                              </m:r>
                            </m:sup>
                          </m:sSubSup>
                          <m:r>
                            <a:rPr lang="zh-CN" altLang="en-US" sz="1600" i="1">
                              <a:solidFill>
                                <a:srgbClr val="000000"/>
                              </a:solidFill>
                              <a:latin typeface="Cambria Math" panose="02040503050406030204" pitchFamily="18" charset="0"/>
                            </a:rPr>
                            <m:t>→</m:t>
                          </m:r>
                          <m:sSup>
                            <m:sSupPr>
                              <m:ctrlPr>
                                <a:rPr lang="zh-CN" altLang="en-US" sz="1600" i="1" smtClean="0">
                                  <a:solidFill>
                                    <a:srgbClr val="000000"/>
                                  </a:solidFill>
                                  <a:effectLst/>
                                  <a:latin typeface="Cambria Math" panose="02040503050406030204" pitchFamily="18" charset="0"/>
                                </a:rPr>
                              </m:ctrlPr>
                            </m:sSupPr>
                            <m:e>
                              <m:r>
                                <a:rPr lang="zh-CN" altLang="en-US" sz="1600" b="0" i="1">
                                  <a:solidFill>
                                    <a:srgbClr val="000000"/>
                                  </a:solidFill>
                                  <a:effectLst/>
                                  <a:latin typeface="Cambria Math" panose="02040503050406030204" pitchFamily="18" charset="0"/>
                                </a:rPr>
                                <m:t>𝜏</m:t>
                              </m:r>
                            </m:e>
                            <m:sup>
                              <m:r>
                                <a:rPr lang="zh-CN" altLang="en-US" sz="1600" b="0" i="1">
                                  <a:solidFill>
                                    <a:srgbClr val="000000"/>
                                  </a:solidFill>
                                  <a:effectLst/>
                                  <a:latin typeface="Cambria Math" panose="02040503050406030204" pitchFamily="18" charset="0"/>
                                </a:rPr>
                                <m:t>+</m:t>
                              </m:r>
                            </m:sup>
                          </m:sSup>
                          <m:r>
                            <a:rPr lang="zh-CN" altLang="en-US" sz="1600" i="1">
                              <a:solidFill>
                                <a:srgbClr val="000000"/>
                              </a:solidFill>
                              <a:latin typeface="Cambria Math" panose="02040503050406030204" pitchFamily="18" charset="0"/>
                            </a:rPr>
                            <m:t>𝑣</m:t>
                          </m:r>
                        </m:e>
                      </m:d>
                      <m:r>
                        <a:rPr lang="zh-CN" altLang="en-US" sz="1600" i="1">
                          <a:solidFill>
                            <a:srgbClr val="000000"/>
                          </a:solidFill>
                          <a:latin typeface="Cambria Math" panose="02040503050406030204" pitchFamily="18" charset="0"/>
                        </a:rPr>
                        <m:t>=</m:t>
                      </m:r>
                      <m:d>
                        <m:dPr>
                          <m:ctrlPr>
                            <a:rPr lang="zh-CN" altLang="en-US" sz="1600" i="1">
                              <a:solidFill>
                                <a:srgbClr val="000000"/>
                              </a:solidFill>
                              <a:latin typeface="Cambria Math" panose="02040503050406030204" pitchFamily="18" charset="0"/>
                            </a:rPr>
                          </m:ctrlPr>
                        </m:dPr>
                        <m:e>
                          <m:r>
                            <a:rPr lang="zh-CN" altLang="en-US" sz="1600" i="1">
                              <a:solidFill>
                                <a:srgbClr val="000000"/>
                              </a:solidFill>
                              <a:latin typeface="Cambria Math" panose="02040503050406030204" pitchFamily="18" charset="0"/>
                            </a:rPr>
                            <m:t>5.</m:t>
                          </m:r>
                          <m:r>
                            <a:rPr lang="en-US" altLang="zh-CN" sz="1600" b="0" i="1" smtClean="0">
                              <a:solidFill>
                                <a:srgbClr val="000000"/>
                              </a:solidFill>
                              <a:latin typeface="Cambria Math" panose="02040503050406030204" pitchFamily="18" charset="0"/>
                            </a:rPr>
                            <m:t>29</m:t>
                          </m:r>
                          <m:r>
                            <a:rPr lang="zh-CN" altLang="en-US" sz="1600" i="1">
                              <a:solidFill>
                                <a:srgbClr val="000000"/>
                              </a:solidFill>
                              <a:latin typeface="Cambria Math" panose="02040503050406030204" pitchFamily="18" charset="0"/>
                            </a:rPr>
                            <m:t>±0.</m:t>
                          </m:r>
                          <m:r>
                            <a:rPr lang="en-US" altLang="zh-CN" sz="1600" b="0" i="1" smtClean="0">
                              <a:solidFill>
                                <a:srgbClr val="000000"/>
                              </a:solidFill>
                              <a:latin typeface="Cambria Math" panose="02040503050406030204" pitchFamily="18" charset="0"/>
                            </a:rPr>
                            <m:t>25</m:t>
                          </m:r>
                          <m:r>
                            <a:rPr lang="zh-CN" altLang="en-US" sz="1600" i="1">
                              <a:solidFill>
                                <a:srgbClr val="000000"/>
                              </a:solidFill>
                              <a:latin typeface="Cambria Math" panose="02040503050406030204" pitchFamily="18" charset="0"/>
                            </a:rPr>
                            <m:t>±0.</m:t>
                          </m:r>
                          <m:r>
                            <a:rPr lang="en-US" altLang="zh-CN" sz="1600" b="0" i="1" smtClean="0">
                              <a:solidFill>
                                <a:srgbClr val="000000"/>
                              </a:solidFill>
                              <a:latin typeface="Cambria Math" panose="02040503050406030204" pitchFamily="18" charset="0"/>
                            </a:rPr>
                            <m:t>20</m:t>
                          </m:r>
                        </m:e>
                      </m:d>
                      <m:r>
                        <a:rPr lang="en-US" altLang="zh-CN" sz="1600" b="0" i="1" smtClean="0">
                          <a:solidFill>
                            <a:srgbClr val="000000"/>
                          </a:solidFill>
                          <a:latin typeface="Cambria Math" panose="02040503050406030204" pitchFamily="18" charset="0"/>
                        </a:rPr>
                        <m:t>%</m:t>
                      </m:r>
                    </m:oMath>
                  </m:oMathPara>
                </a14:m>
                <a:endParaRPr lang="zh-CN" altLang="en-US" sz="1600" dirty="0"/>
              </a:p>
            </p:txBody>
          </p:sp>
        </mc:Choice>
        <mc:Fallback xmlns="">
          <p:sp>
            <p:nvSpPr>
              <p:cNvPr id="7" name="Object 5">
                <a:extLst>
                  <a:ext uri="{FF2B5EF4-FFF2-40B4-BE49-F238E27FC236}">
                    <a16:creationId xmlns:a16="http://schemas.microsoft.com/office/drawing/2014/main" id="{D480A333-C54D-9D3A-F781-B8674D5054EE}"/>
                  </a:ext>
                </a:extLst>
              </p:cNvPr>
              <p:cNvSpPr txBox="1">
                <a:spLocks noRot="1" noChangeAspect="1" noMove="1" noResize="1" noEditPoints="1" noAdjustHandles="1" noChangeArrowheads="1" noChangeShapeType="1" noTextEdit="1"/>
              </p:cNvSpPr>
              <p:nvPr/>
            </p:nvSpPr>
            <p:spPr bwMode="auto">
              <a:xfrm>
                <a:off x="1265095" y="4996143"/>
                <a:ext cx="3623798" cy="389614"/>
              </a:xfrm>
              <a:prstGeom prst="rect">
                <a:avLst/>
              </a:prstGeom>
              <a:blipFill>
                <a:blip r:embed="rId13"/>
                <a:stretch>
                  <a:fillRect/>
                </a:stretch>
              </a:blipFill>
              <a:ln>
                <a:noFill/>
              </a:ln>
              <a:effectLst/>
            </p:spPr>
            <p:txBody>
              <a:bodyPr/>
              <a:lstStyle/>
              <a:p>
                <a:r>
                  <a:rPr lang="zh-CN" altLang="en-US">
                    <a:noFill/>
                  </a:rPr>
                  <a:t> </a:t>
                </a:r>
              </a:p>
            </p:txBody>
          </p:sp>
        </mc:Fallback>
      </mc:AlternateContent>
      <p:sp>
        <p:nvSpPr>
          <p:cNvPr id="10" name="TextBox 18">
            <a:extLst>
              <a:ext uri="{FF2B5EF4-FFF2-40B4-BE49-F238E27FC236}">
                <a16:creationId xmlns:a16="http://schemas.microsoft.com/office/drawing/2014/main" id="{24C1821A-01B0-5E42-79C3-DA528E36237E}"/>
              </a:ext>
            </a:extLst>
          </p:cNvPr>
          <p:cNvSpPr txBox="1"/>
          <p:nvPr/>
        </p:nvSpPr>
        <p:spPr>
          <a:xfrm>
            <a:off x="1815116" y="924522"/>
            <a:ext cx="2700916" cy="369332"/>
          </a:xfrm>
          <a:prstGeom prst="rect">
            <a:avLst/>
          </a:prstGeom>
          <a:noFill/>
        </p:spPr>
        <p:txBody>
          <a:bodyPr wrap="square" rtlCol="0">
            <a:spAutoFit/>
          </a:bodyPr>
          <a:lstStyle/>
          <a:p>
            <a:r>
              <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a:t>
            </a: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D</a:t>
            </a:r>
            <a:r>
              <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104(2021)032001</a:t>
            </a:r>
          </a:p>
        </p:txBody>
      </p:sp>
    </p:spTree>
    <p:extLst>
      <p:ext uri="{BB962C8B-B14F-4D97-AF65-F5344CB8AC3E}">
        <p14:creationId xmlns:p14="http://schemas.microsoft.com/office/powerpoint/2010/main" val="2313337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 Box 36">
                <a:extLst>
                  <a:ext uri="{FF2B5EF4-FFF2-40B4-BE49-F238E27FC236}">
                    <a16:creationId xmlns:a16="http://schemas.microsoft.com/office/drawing/2014/main" id="{A1439325-6F4A-47B4-9A9A-B5FD8C26BCC3}"/>
                  </a:ext>
                </a:extLst>
              </p:cNvPr>
              <p:cNvSpPr txBox="1">
                <a:spLocks noChangeArrowheads="1"/>
              </p:cNvSpPr>
              <p:nvPr/>
            </p:nvSpPr>
            <p:spPr bwMode="auto">
              <a:xfrm>
                <a:off x="0" y="-1843"/>
                <a:ext cx="12192000" cy="71724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Comparisons of </a:t>
                </a:r>
                <a14:m>
                  <m:oMath xmlns:m="http://schemas.openxmlformats.org/officeDocument/2006/math">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𝒇</m:t>
                        </m:r>
                      </m:e>
                      <m:sub>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ub>
                    </m:s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 </m:t>
                    </m:r>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and </a:t>
                </a:r>
                <a14:m>
                  <m:oMath xmlns:m="http://schemas.openxmlformats.org/officeDocument/2006/math">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𝒇</m:t>
                        </m:r>
                      </m:e>
                      <m:sub>
                        <m:sSubSup>
                          <m:sSub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sub>
                    </m:sSub>
                  </m:oMath>
                </a14:m>
                <a:endParaRPr lang="en-US" altLang="zh-CN" sz="3600" b="1" baseline="300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4" name="Text Box 36">
                <a:extLst>
                  <a:ext uri="{FF2B5EF4-FFF2-40B4-BE49-F238E27FC236}">
                    <a16:creationId xmlns:a16="http://schemas.microsoft.com/office/drawing/2014/main" id="{A1439325-6F4A-47B4-9A9A-B5FD8C26BCC3}"/>
                  </a:ext>
                </a:extLst>
              </p:cNvPr>
              <p:cNvSpPr txBox="1">
                <a:spLocks noRot="1" noChangeAspect="1" noMove="1" noResize="1" noEditPoints="1" noAdjustHandles="1" noChangeArrowheads="1" noChangeShapeType="1" noTextEdit="1"/>
              </p:cNvSpPr>
              <p:nvPr/>
            </p:nvSpPr>
            <p:spPr bwMode="auto">
              <a:xfrm>
                <a:off x="0" y="-1843"/>
                <a:ext cx="12192000" cy="717248"/>
              </a:xfrm>
              <a:prstGeom prst="rect">
                <a:avLst/>
              </a:prstGeom>
              <a:blipFill>
                <a:blip r:embed="rId2"/>
                <a:stretch>
                  <a:fillRect t="-14530" b="-27350"/>
                </a:stretch>
              </a:blipFill>
              <a:ln>
                <a:noFill/>
              </a:ln>
            </p:spPr>
            <p:txBody>
              <a:bodyPr/>
              <a:lstStyle/>
              <a:p>
                <a:r>
                  <a:rPr lang="zh-CN" altLang="en-US">
                    <a:noFill/>
                  </a:rPr>
                  <a:t> </a:t>
                </a:r>
              </a:p>
            </p:txBody>
          </p:sp>
        </mc:Fallback>
      </mc:AlternateContent>
      <p:sp>
        <p:nvSpPr>
          <p:cNvPr id="13" name="灯片编号占位符 5">
            <a:extLst>
              <a:ext uri="{FF2B5EF4-FFF2-40B4-BE49-F238E27FC236}">
                <a16:creationId xmlns:a16="http://schemas.microsoft.com/office/drawing/2014/main" id="{7E692E8D-8703-660E-CF81-08370CEF3E28}"/>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12</a:t>
            </a:fld>
            <a:endParaRPr lang="en-US" altLang="zh-CN" sz="1200" dirty="0">
              <a:solidFill>
                <a:srgbClr val="898989"/>
              </a:solidFill>
              <a:latin typeface="Arial" panose="020B0604020202020204" pitchFamily="34" charset="0"/>
            </a:endParaRPr>
          </a:p>
        </p:txBody>
      </p:sp>
      <p:pic>
        <p:nvPicPr>
          <p:cNvPr id="3" name="图片 2">
            <a:extLst>
              <a:ext uri="{FF2B5EF4-FFF2-40B4-BE49-F238E27FC236}">
                <a16:creationId xmlns:a16="http://schemas.microsoft.com/office/drawing/2014/main" id="{4271989D-E7FE-E388-A50A-2A7CE2A5B57A}"/>
              </a:ext>
            </a:extLst>
          </p:cNvPr>
          <p:cNvPicPr>
            <a:picLocks noChangeAspect="1"/>
          </p:cNvPicPr>
          <p:nvPr/>
        </p:nvPicPr>
        <p:blipFill>
          <a:blip r:embed="rId3"/>
          <a:stretch>
            <a:fillRect/>
          </a:stretch>
        </p:blipFill>
        <p:spPr>
          <a:xfrm>
            <a:off x="604521" y="1159925"/>
            <a:ext cx="5136325" cy="4915326"/>
          </a:xfrm>
          <a:prstGeom prst="rect">
            <a:avLst/>
          </a:prstGeom>
        </p:spPr>
      </p:pic>
      <p:cxnSp>
        <p:nvCxnSpPr>
          <p:cNvPr id="21" name="直接连接符 20">
            <a:extLst>
              <a:ext uri="{FF2B5EF4-FFF2-40B4-BE49-F238E27FC236}">
                <a16:creationId xmlns:a16="http://schemas.microsoft.com/office/drawing/2014/main" id="{DE3F930B-9522-D36D-F8A7-D4C0C79B2D2A}"/>
              </a:ext>
            </a:extLst>
          </p:cNvPr>
          <p:cNvCxnSpPr/>
          <p:nvPr/>
        </p:nvCxnSpPr>
        <p:spPr>
          <a:xfrm>
            <a:off x="546761" y="4031941"/>
            <a:ext cx="524670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11">
            <a:extLst>
              <a:ext uri="{FF2B5EF4-FFF2-40B4-BE49-F238E27FC236}">
                <a16:creationId xmlns:a16="http://schemas.microsoft.com/office/drawing/2014/main" id="{97A853D5-B48B-C59A-1E24-F0775E21BEFA}"/>
              </a:ext>
            </a:extLst>
          </p:cNvPr>
          <p:cNvSpPr txBox="1">
            <a:spLocks noChangeArrowheads="1"/>
          </p:cNvSpPr>
          <p:nvPr/>
        </p:nvSpPr>
        <p:spPr bwMode="auto">
          <a:xfrm>
            <a:off x="3984389" y="5736697"/>
            <a:ext cx="1861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Precision~1.2%</a:t>
            </a:r>
          </a:p>
        </p:txBody>
      </p:sp>
      <p:pic>
        <p:nvPicPr>
          <p:cNvPr id="4" name="图片 3">
            <a:extLst>
              <a:ext uri="{FF2B5EF4-FFF2-40B4-BE49-F238E27FC236}">
                <a16:creationId xmlns:a16="http://schemas.microsoft.com/office/drawing/2014/main" id="{8D416C70-5DCD-E71C-D68C-621DA4151EB4}"/>
              </a:ext>
            </a:extLst>
          </p:cNvPr>
          <p:cNvPicPr>
            <a:picLocks noChangeAspect="1"/>
          </p:cNvPicPr>
          <p:nvPr/>
        </p:nvPicPr>
        <p:blipFill>
          <a:blip r:embed="rId4"/>
          <a:stretch>
            <a:fillRect/>
          </a:stretch>
        </p:blipFill>
        <p:spPr>
          <a:xfrm>
            <a:off x="6570221" y="1111780"/>
            <a:ext cx="4768283" cy="5011615"/>
          </a:xfrm>
          <a:prstGeom prst="rect">
            <a:avLst/>
          </a:prstGeom>
        </p:spPr>
      </p:pic>
      <p:sp>
        <p:nvSpPr>
          <p:cNvPr id="8" name="TextBox 11">
            <a:extLst>
              <a:ext uri="{FF2B5EF4-FFF2-40B4-BE49-F238E27FC236}">
                <a16:creationId xmlns:a16="http://schemas.microsoft.com/office/drawing/2014/main" id="{B3DB6D83-7005-46CD-7CDE-628168F6DE6C}"/>
              </a:ext>
            </a:extLst>
          </p:cNvPr>
          <p:cNvSpPr txBox="1">
            <a:spLocks noChangeArrowheads="1"/>
          </p:cNvSpPr>
          <p:nvPr/>
        </p:nvSpPr>
        <p:spPr bwMode="auto">
          <a:xfrm>
            <a:off x="10058066" y="5642886"/>
            <a:ext cx="186430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6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Precision~0.9%</a:t>
            </a:r>
          </a:p>
        </p:txBody>
      </p:sp>
    </p:spTree>
    <p:extLst>
      <p:ext uri="{BB962C8B-B14F-4D97-AF65-F5344CB8AC3E}">
        <p14:creationId xmlns:p14="http://schemas.microsoft.com/office/powerpoint/2010/main" val="196835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Box 36">
                <a:extLst>
                  <a:ext uri="{FF2B5EF4-FFF2-40B4-BE49-F238E27FC236}">
                    <a16:creationId xmlns:a16="http://schemas.microsoft.com/office/drawing/2014/main" id="{3B7B09B9-3E32-D956-8D48-FFB2151E7C3A}"/>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First evidence of vector </a:t>
                </a:r>
                <a14:m>
                  <m:oMath xmlns:m="http://schemas.openxmlformats.org/officeDocument/2006/math">
                    <m:sSubSup>
                      <m:sSub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kumimoji="0" lang="en-US" altLang="zh-CN" sz="3600" b="1" i="1" dirty="0" smtClean="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m:t>
                        </m:r>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𝒆</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𝒆</m:t>
                        </m:r>
                      </m:sub>
                    </m:sSub>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3" name="Text Box 36">
                <a:extLst>
                  <a:ext uri="{FF2B5EF4-FFF2-40B4-BE49-F238E27FC236}">
                    <a16:creationId xmlns:a16="http://schemas.microsoft.com/office/drawing/2014/main" id="{3B7B09B9-3E32-D956-8D48-FFB2151E7C3A}"/>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3"/>
                <a:stretch>
                  <a:fillRect t="-17647" b="-43137"/>
                </a:stretch>
              </a:blipFill>
              <a:ln>
                <a:noFill/>
              </a:ln>
            </p:spPr>
            <p:txBody>
              <a:bodyPr/>
              <a:lstStyle/>
              <a:p>
                <a:r>
                  <a:rPr lang="zh-CN" altLang="en-US">
                    <a:noFill/>
                  </a:rPr>
                  <a:t> </a:t>
                </a:r>
              </a:p>
            </p:txBody>
          </p:sp>
        </mc:Fallback>
      </mc:AlternateContent>
      <p:sp>
        <p:nvSpPr>
          <p:cNvPr id="23" name="TextBox 18">
            <a:extLst>
              <a:ext uri="{FF2B5EF4-FFF2-40B4-BE49-F238E27FC236}">
                <a16:creationId xmlns:a16="http://schemas.microsoft.com/office/drawing/2014/main" id="{AB67DC18-4729-3623-D945-392052CDDBD2}"/>
              </a:ext>
            </a:extLst>
          </p:cNvPr>
          <p:cNvSpPr txBox="1"/>
          <p:nvPr/>
        </p:nvSpPr>
        <p:spPr>
          <a:xfrm>
            <a:off x="1650194" y="925852"/>
            <a:ext cx="2605284" cy="369332"/>
          </a:xfrm>
          <a:prstGeom prst="rect">
            <a:avLst/>
          </a:prstGeom>
          <a:noFill/>
        </p:spPr>
        <p:txBody>
          <a:bodyPr wrap="square" rtlCol="0">
            <a:spAutoFit/>
          </a:bodyPr>
          <a:lstStyle/>
          <a:p>
            <a:pPr>
              <a:spcBef>
                <a:spcPct val="0"/>
              </a:spcBef>
            </a:pPr>
            <a:r>
              <a:rPr lang="en-US" altLang="zh-CN" sz="1800" b="1" dirty="0">
                <a:solidFill>
                  <a:srgbClr val="FF0000"/>
                </a:solidFill>
                <a:latin typeface="Arial" panose="020B0604020202020204" pitchFamily="34" charset="0"/>
              </a:rPr>
              <a:t>PRL131 (2023) 141802</a:t>
            </a:r>
          </a:p>
        </p:txBody>
      </p:sp>
      <mc:AlternateContent xmlns:mc="http://schemas.openxmlformats.org/markup-compatibility/2006" xmlns:a14="http://schemas.microsoft.com/office/drawing/2010/main">
        <mc:Choice Requires="a14">
          <p:sp>
            <p:nvSpPr>
              <p:cNvPr id="4" name="TextBox 24">
                <a:extLst>
                  <a:ext uri="{FF2B5EF4-FFF2-40B4-BE49-F238E27FC236}">
                    <a16:creationId xmlns:a16="http://schemas.microsoft.com/office/drawing/2014/main" id="{CC10C513-215A-D585-E161-3793E3192255}"/>
                  </a:ext>
                </a:extLst>
              </p:cNvPr>
              <p:cNvSpPr txBox="1">
                <a:spLocks noChangeArrowheads="1"/>
              </p:cNvSpPr>
              <p:nvPr/>
            </p:nvSpPr>
            <p:spPr bwMode="auto">
              <a:xfrm>
                <a:off x="6251906" y="6086706"/>
                <a:ext cx="4954573" cy="499650"/>
              </a:xfrm>
              <a:prstGeom prst="rect">
                <a:avLst/>
              </a:prstGeom>
              <a:noFill/>
              <a:ln w="9525">
                <a:no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fontAlgn="base" hangingPunct="1">
                  <a:lnSpc>
                    <a:spcPts val="2500"/>
                  </a:lnSpc>
                  <a:spcBef>
                    <a:spcPct val="0"/>
                  </a:spcBef>
                  <a:spcAft>
                    <a:spcPct val="0"/>
                  </a:spcAft>
                  <a:buNone/>
                </a:pPr>
                <a:r>
                  <a:rPr lang="en-US" altLang="zh-CN" sz="22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200" dirty="0">
                    <a:solidFill>
                      <a:srgbClr val="FF0000"/>
                    </a:solidFill>
                    <a:latin typeface="微软雅黑" panose="020B0503020204020204" pitchFamily="34" charset="-122"/>
                    <a:ea typeface="微软雅黑" panose="020B0503020204020204" pitchFamily="34" charset="-122"/>
                  </a:rPr>
                  <a:t>对</a:t>
                </a:r>
                <a14:m>
                  <m:oMath xmlns:m="http://schemas.openxmlformats.org/officeDocument/2006/math">
                    <m:sSubSup>
                      <m:sSubSupPr>
                        <m:ctrlPr>
                          <a:rPr lang="en-US" altLang="zh-CN" sz="2200" i="1" smtClean="0">
                            <a:solidFill>
                              <a:srgbClr val="FF0000"/>
                            </a:solidFill>
                            <a:latin typeface="Cambria Math" panose="02040503050406030204" pitchFamily="18" charset="0"/>
                          </a:rPr>
                        </m:ctrlPr>
                      </m:sSubSupPr>
                      <m:e>
                        <m:r>
                          <a:rPr lang="en-US" altLang="zh-CN" sz="2200" b="0" i="1">
                            <a:solidFill>
                              <a:srgbClr val="FF0000"/>
                            </a:solidFill>
                            <a:latin typeface="Cambria Math" panose="02040503050406030204" pitchFamily="18" charset="0"/>
                          </a:rPr>
                          <m:t>𝐷</m:t>
                        </m:r>
                      </m:e>
                      <m:sub>
                        <m:r>
                          <a:rPr lang="en-US" altLang="zh-CN" sz="2200" b="0" i="1">
                            <a:solidFill>
                              <a:srgbClr val="FF0000"/>
                            </a:solidFill>
                            <a:latin typeface="Cambria Math" panose="02040503050406030204" pitchFamily="18" charset="0"/>
                          </a:rPr>
                          <m:t>𝑠</m:t>
                        </m:r>
                      </m:sub>
                      <m:sup>
                        <m:r>
                          <a:rPr lang="en-US" altLang="zh-CN" sz="2200" b="0">
                            <a:solidFill>
                              <a:srgbClr val="FF0000"/>
                            </a:solidFill>
                            <a:latin typeface="Cambria Math" panose="02040503050406030204" pitchFamily="18" charset="0"/>
                          </a:rPr>
                          <m:t>∗+</m:t>
                        </m:r>
                      </m:sup>
                    </m:sSubSup>
                  </m:oMath>
                </a14:m>
                <a:r>
                  <a:rPr lang="zh-CN" altLang="en-US" sz="2200" dirty="0">
                    <a:solidFill>
                      <a:srgbClr val="FF0000"/>
                    </a:solidFill>
                    <a:latin typeface="微软雅黑" panose="020B0503020204020204" pitchFamily="34" charset="-122"/>
                    <a:ea typeface="微软雅黑" panose="020B0503020204020204" pitchFamily="34" charset="-122"/>
                  </a:rPr>
                  <a:t>宽度上限的约束改进</a:t>
                </a:r>
                <a:r>
                  <a:rPr lang="en-US" altLang="zh-CN" sz="2200" dirty="0">
                    <a:solidFill>
                      <a:srgbClr val="FF0000"/>
                    </a:solidFill>
                    <a:latin typeface="微软雅黑" panose="020B0503020204020204" pitchFamily="34" charset="-122"/>
                    <a:ea typeface="微软雅黑" panose="020B0503020204020204" pitchFamily="34" charset="-122"/>
                  </a:rPr>
                  <a:t>3</a:t>
                </a:r>
                <a:r>
                  <a:rPr lang="zh-CN" altLang="en-US" sz="2200" dirty="0">
                    <a:solidFill>
                      <a:srgbClr val="FF0000"/>
                    </a:solidFill>
                    <a:latin typeface="微软雅黑" panose="020B0503020204020204" pitchFamily="34" charset="-122"/>
                    <a:ea typeface="微软雅黑" panose="020B0503020204020204" pitchFamily="34" charset="-122"/>
                  </a:rPr>
                  <a:t>个量级</a:t>
                </a:r>
              </a:p>
            </p:txBody>
          </p:sp>
        </mc:Choice>
        <mc:Fallback xmlns="">
          <p:sp>
            <p:nvSpPr>
              <p:cNvPr id="4" name="TextBox 24">
                <a:extLst>
                  <a:ext uri="{FF2B5EF4-FFF2-40B4-BE49-F238E27FC236}">
                    <a16:creationId xmlns:a16="http://schemas.microsoft.com/office/drawing/2014/main" id="{CC10C513-215A-D585-E161-3793E3192255}"/>
                  </a:ext>
                </a:extLst>
              </p:cNvPr>
              <p:cNvSpPr txBox="1">
                <a:spLocks noRot="1" noChangeAspect="1" noMove="1" noResize="1" noEditPoints="1" noAdjustHandles="1" noChangeArrowheads="1" noChangeShapeType="1" noTextEdit="1"/>
              </p:cNvSpPr>
              <p:nvPr/>
            </p:nvSpPr>
            <p:spPr bwMode="auto">
              <a:xfrm>
                <a:off x="6251906" y="6086706"/>
                <a:ext cx="4954573" cy="499650"/>
              </a:xfrm>
              <a:prstGeom prst="rect">
                <a:avLst/>
              </a:prstGeom>
              <a:blipFill>
                <a:blip r:embed="rId4"/>
                <a:stretch>
                  <a:fillRect l="-1601" t="-10976" b="-7317"/>
                </a:stretch>
              </a:blipFill>
              <a:ln w="9525">
                <a:noFill/>
                <a:miter lim="800000"/>
                <a:headEnd/>
                <a:tailEnd/>
              </a:ln>
            </p:spPr>
            <p:txBody>
              <a:bodyPr/>
              <a:lstStyle/>
              <a:p>
                <a:r>
                  <a:rPr lang="zh-CN" altLang="en-US">
                    <a:noFill/>
                  </a:rPr>
                  <a:t> </a:t>
                </a:r>
              </a:p>
            </p:txBody>
          </p:sp>
        </mc:Fallback>
      </mc:AlternateContent>
      <p:sp>
        <p:nvSpPr>
          <p:cNvPr id="5" name="TextBox 24">
            <a:extLst>
              <a:ext uri="{FF2B5EF4-FFF2-40B4-BE49-F238E27FC236}">
                <a16:creationId xmlns:a16="http://schemas.microsoft.com/office/drawing/2014/main" id="{D8BC5262-4C81-609B-D31E-5B10FC409C53}"/>
              </a:ext>
            </a:extLst>
          </p:cNvPr>
          <p:cNvSpPr txBox="1">
            <a:spLocks noChangeArrowheads="1"/>
          </p:cNvSpPr>
          <p:nvPr/>
        </p:nvSpPr>
        <p:spPr bwMode="auto">
          <a:xfrm>
            <a:off x="1452998" y="1311535"/>
            <a:ext cx="3073816" cy="387735"/>
          </a:xfrm>
          <a:prstGeom prst="rect">
            <a:avLst/>
          </a:prstGeom>
          <a:noFill/>
          <a:ln w="9525">
            <a:noFill/>
            <a:miter lim="800000"/>
            <a:headEnd/>
            <a:tailEnd/>
          </a:ln>
        </p:spPr>
        <p:txBody>
          <a:bodyPr wrap="square">
            <a:spAutoFit/>
          </a:bodyP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eaLnBrk="1" fontAlgn="base" hangingPunct="1">
              <a:lnSpc>
                <a:spcPts val="2500"/>
              </a:lnSpc>
              <a:spcBef>
                <a:spcPct val="0"/>
              </a:spcBef>
              <a:spcAft>
                <a:spcPct val="0"/>
              </a:spcAft>
              <a:buNone/>
            </a:pPr>
            <a:r>
              <a:rPr lang="en-US" altLang="zh-CN" sz="1800" b="1" dirty="0">
                <a:solidFill>
                  <a:schemeClr val="tx1"/>
                </a:solidFill>
                <a:latin typeface="微软雅黑" panose="020B0503020204020204" pitchFamily="34" charset="-122"/>
                <a:ea typeface="微软雅黑" panose="020B0503020204020204" pitchFamily="34" charset="-122"/>
              </a:rPr>
              <a:t>7.33 fb</a:t>
            </a:r>
            <a:r>
              <a:rPr lang="en-US" altLang="zh-CN" sz="1800" b="1" baseline="30000" dirty="0">
                <a:solidFill>
                  <a:schemeClr val="tx1"/>
                </a:solidFill>
                <a:latin typeface="微软雅黑" panose="020B0503020204020204" pitchFamily="34" charset="-122"/>
                <a:ea typeface="微软雅黑" panose="020B0503020204020204" pitchFamily="34" charset="-122"/>
              </a:rPr>
              <a:t>-1</a:t>
            </a:r>
            <a:r>
              <a:rPr lang="en-US" altLang="zh-CN" sz="1800" b="1" dirty="0">
                <a:solidFill>
                  <a:schemeClr val="tx1"/>
                </a:solidFill>
                <a:latin typeface="微软雅黑" panose="020B0503020204020204" pitchFamily="34" charset="-122"/>
                <a:ea typeface="微软雅黑" panose="020B0503020204020204" pitchFamily="34" charset="-122"/>
              </a:rPr>
              <a:t>@4.13-4.23 GeV</a:t>
            </a:r>
            <a:endParaRPr lang="zh-CN" altLang="en-US" sz="1800" b="1" baseline="30000" dirty="0">
              <a:solidFill>
                <a:schemeClr val="tx1"/>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45">
                <a:extLst>
                  <a:ext uri="{FF2B5EF4-FFF2-40B4-BE49-F238E27FC236}">
                    <a16:creationId xmlns:a16="http://schemas.microsoft.com/office/drawing/2014/main" id="{FDCF970F-777A-0EA5-4F4E-AB6E0C376D59}"/>
                  </a:ext>
                </a:extLst>
              </p:cNvPr>
              <p:cNvSpPr>
                <a:spLocks noChangeArrowheads="1"/>
              </p:cNvSpPr>
              <p:nvPr/>
            </p:nvSpPr>
            <p:spPr bwMode="auto">
              <a:xfrm>
                <a:off x="6241747" y="5076611"/>
                <a:ext cx="4737877"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22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lang="zh-CN" altLang="en-US" sz="2200" dirty="0">
                    <a:solidFill>
                      <a:srgbClr val="FF0000"/>
                    </a:solidFill>
                    <a:latin typeface="微软雅黑" panose="020B0503020204020204" pitchFamily="34" charset="-122"/>
                    <a:ea typeface="微软雅黑" panose="020B0503020204020204" pitchFamily="34" charset="-122"/>
                  </a:rPr>
                  <a:t>为约束格点</a:t>
                </a:r>
                <a:r>
                  <a:rPr lang="en-US" altLang="zh-CN" sz="2200" dirty="0">
                    <a:solidFill>
                      <a:srgbClr val="FF0000"/>
                    </a:solidFill>
                    <a:latin typeface="微软雅黑" panose="020B0503020204020204" pitchFamily="34" charset="-122"/>
                    <a:ea typeface="微软雅黑" panose="020B0503020204020204" pitchFamily="34" charset="-122"/>
                  </a:rPr>
                  <a:t>QCD</a:t>
                </a:r>
                <a:r>
                  <a:rPr lang="zh-CN" altLang="en-US" sz="2200" dirty="0">
                    <a:solidFill>
                      <a:srgbClr val="FF0000"/>
                    </a:solidFill>
                    <a:latin typeface="微软雅黑" panose="020B0503020204020204" pitchFamily="34" charset="-122"/>
                    <a:ea typeface="微软雅黑" panose="020B0503020204020204" pitchFamily="34" charset="-122"/>
                  </a:rPr>
                  <a:t>计算的</a:t>
                </a:r>
                <a14:m>
                  <m:oMath xmlns:m="http://schemas.openxmlformats.org/officeDocument/2006/math">
                    <m:sSubSup>
                      <m:sSubSupPr>
                        <m:ctrlPr>
                          <a:rPr lang="en-US" altLang="zh-CN" sz="2200" i="1">
                            <a:solidFill>
                              <a:srgbClr val="FF0000"/>
                            </a:solidFill>
                            <a:latin typeface="Cambria Math" panose="02040503050406030204" pitchFamily="18" charset="0"/>
                          </a:rPr>
                        </m:ctrlPr>
                      </m:sSubSupPr>
                      <m:e>
                        <m:r>
                          <a:rPr lang="en-US" altLang="zh-CN" sz="2200" i="1">
                            <a:solidFill>
                              <a:srgbClr val="FF0000"/>
                            </a:solidFill>
                            <a:latin typeface="Cambria Math" panose="02040503050406030204" pitchFamily="18" charset="0"/>
                          </a:rPr>
                          <m:t>𝐷</m:t>
                        </m:r>
                      </m:e>
                      <m:sub>
                        <m:r>
                          <a:rPr lang="en-US" altLang="zh-CN" sz="2200" i="1">
                            <a:solidFill>
                              <a:srgbClr val="FF0000"/>
                            </a:solidFill>
                            <a:latin typeface="Cambria Math" panose="02040503050406030204" pitchFamily="18" charset="0"/>
                          </a:rPr>
                          <m:t>𝑠</m:t>
                        </m:r>
                      </m:sub>
                      <m:sup>
                        <m:r>
                          <a:rPr lang="en-US" altLang="zh-CN" sz="2200">
                            <a:solidFill>
                              <a:srgbClr val="FF0000"/>
                            </a:solidFill>
                            <a:latin typeface="Cambria Math" panose="02040503050406030204" pitchFamily="18" charset="0"/>
                          </a:rPr>
                          <m:t>∗+</m:t>
                        </m:r>
                      </m:sup>
                    </m:sSubSup>
                  </m:oMath>
                </a14:m>
                <a:r>
                  <a:rPr lang="zh-CN" altLang="en-US" sz="2200" dirty="0">
                    <a:solidFill>
                      <a:srgbClr val="FF0000"/>
                    </a:solidFill>
                    <a:latin typeface="微软雅黑" panose="020B0503020204020204" pitchFamily="34" charset="-122"/>
                    <a:ea typeface="微软雅黑" panose="020B0503020204020204" pitchFamily="34" charset="-122"/>
                  </a:rPr>
                  <a:t>衰变常数首次提供实验依据</a:t>
                </a:r>
                <a:endParaRPr lang="en-US" altLang="zh-CN" sz="22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7" name="矩形 45">
                <a:extLst>
                  <a:ext uri="{FF2B5EF4-FFF2-40B4-BE49-F238E27FC236}">
                    <a16:creationId xmlns:a16="http://schemas.microsoft.com/office/drawing/2014/main" id="{FDCF970F-777A-0EA5-4F4E-AB6E0C376D59}"/>
                  </a:ext>
                </a:extLst>
              </p:cNvPr>
              <p:cNvSpPr>
                <a:spLocks noRot="1" noChangeAspect="1" noMove="1" noResize="1" noEditPoints="1" noAdjustHandles="1" noChangeArrowheads="1" noChangeShapeType="1" noTextEdit="1"/>
              </p:cNvSpPr>
              <p:nvPr/>
            </p:nvSpPr>
            <p:spPr bwMode="auto">
              <a:xfrm>
                <a:off x="6241747" y="5076611"/>
                <a:ext cx="4737877" cy="769441"/>
              </a:xfrm>
              <a:prstGeom prst="rect">
                <a:avLst/>
              </a:prstGeom>
              <a:blipFill>
                <a:blip r:embed="rId5"/>
                <a:stretch>
                  <a:fillRect l="-1673" t="-5556" r="-1030" b="-150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B8B4117B-BA42-4A41-6C5D-3C18463E213A}"/>
              </a:ext>
            </a:extLst>
          </p:cNvPr>
          <p:cNvPicPr>
            <a:picLocks noChangeAspect="1"/>
          </p:cNvPicPr>
          <p:nvPr/>
        </p:nvPicPr>
        <p:blipFill>
          <a:blip r:embed="rId6"/>
          <a:stretch>
            <a:fillRect/>
          </a:stretch>
        </p:blipFill>
        <p:spPr>
          <a:xfrm>
            <a:off x="331180" y="1763320"/>
            <a:ext cx="4707659" cy="3088979"/>
          </a:xfrm>
          <a:prstGeom prst="rect">
            <a:avLst/>
          </a:prstGeom>
        </p:spPr>
      </p:pic>
      <p:pic>
        <p:nvPicPr>
          <p:cNvPr id="12" name="图片 11">
            <a:extLst>
              <a:ext uri="{FF2B5EF4-FFF2-40B4-BE49-F238E27FC236}">
                <a16:creationId xmlns:a16="http://schemas.microsoft.com/office/drawing/2014/main" id="{A5F8C2DC-B2A8-FB0F-CF9D-93177FA98A12}"/>
              </a:ext>
            </a:extLst>
          </p:cNvPr>
          <p:cNvPicPr>
            <a:picLocks noChangeAspect="1"/>
          </p:cNvPicPr>
          <p:nvPr/>
        </p:nvPicPr>
        <p:blipFill>
          <a:blip r:embed="rId7"/>
          <a:stretch>
            <a:fillRect/>
          </a:stretch>
        </p:blipFill>
        <p:spPr>
          <a:xfrm>
            <a:off x="6312884" y="1909254"/>
            <a:ext cx="4707659" cy="3017063"/>
          </a:xfrm>
          <a:prstGeom prst="rect">
            <a:avLst/>
          </a:prstGeom>
        </p:spPr>
      </p:pic>
      <p:sp>
        <p:nvSpPr>
          <p:cNvPr id="13" name="TextBox 18">
            <a:extLst>
              <a:ext uri="{FF2B5EF4-FFF2-40B4-BE49-F238E27FC236}">
                <a16:creationId xmlns:a16="http://schemas.microsoft.com/office/drawing/2014/main" id="{262C701A-DF42-2881-969B-C84AFF7A0D99}"/>
              </a:ext>
            </a:extLst>
          </p:cNvPr>
          <p:cNvSpPr txBox="1"/>
          <p:nvPr/>
        </p:nvSpPr>
        <p:spPr>
          <a:xfrm>
            <a:off x="1072359" y="2068319"/>
            <a:ext cx="697558" cy="369332"/>
          </a:xfrm>
          <a:prstGeom prst="rect">
            <a:avLst/>
          </a:prstGeom>
          <a:noFill/>
        </p:spPr>
        <p:txBody>
          <a:bodyPr wrap="square" rtlCol="0">
            <a:spAutoFit/>
          </a:bodyPr>
          <a:lstStyle/>
          <a:p>
            <a:pPr>
              <a:spcBef>
                <a:spcPct val="0"/>
              </a:spcBef>
              <a:buFontTx/>
              <a:buNone/>
            </a:pPr>
            <a:r>
              <a:rPr lang="en-US" altLang="zh-CN" sz="1800" b="1" dirty="0">
                <a:solidFill>
                  <a:srgbClr val="FF0000"/>
                </a:solidFill>
                <a:latin typeface="Arial" panose="020B0604020202020204" pitchFamily="34" charset="0"/>
              </a:rPr>
              <a:t>2.9</a:t>
            </a:r>
            <a:r>
              <a:rPr lang="en-US" altLang="zh-CN" sz="1800" b="1" dirty="0">
                <a:solidFill>
                  <a:srgbClr val="FF0000"/>
                </a:solidFill>
                <a:latin typeface="Symbol" panose="05050102010706020507" pitchFamily="18" charset="2"/>
              </a:rPr>
              <a:t>s</a:t>
            </a:r>
          </a:p>
        </p:txBody>
      </p:sp>
      <p:pic>
        <p:nvPicPr>
          <p:cNvPr id="17" name="图片 16">
            <a:extLst>
              <a:ext uri="{FF2B5EF4-FFF2-40B4-BE49-F238E27FC236}">
                <a16:creationId xmlns:a16="http://schemas.microsoft.com/office/drawing/2014/main" id="{31DC029C-95FB-04DF-4F37-8A27B8C95F8B}"/>
              </a:ext>
            </a:extLst>
          </p:cNvPr>
          <p:cNvPicPr>
            <a:picLocks noChangeAspect="1"/>
          </p:cNvPicPr>
          <p:nvPr/>
        </p:nvPicPr>
        <p:blipFill>
          <a:blip r:embed="rId8"/>
          <a:stretch>
            <a:fillRect/>
          </a:stretch>
        </p:blipFill>
        <p:spPr>
          <a:xfrm>
            <a:off x="773270" y="5570775"/>
            <a:ext cx="4012089" cy="1168154"/>
          </a:xfrm>
          <a:prstGeom prst="rect">
            <a:avLst/>
          </a:prstGeom>
        </p:spPr>
      </p:pic>
      <p:pic>
        <p:nvPicPr>
          <p:cNvPr id="21" name="图片 20">
            <a:extLst>
              <a:ext uri="{FF2B5EF4-FFF2-40B4-BE49-F238E27FC236}">
                <a16:creationId xmlns:a16="http://schemas.microsoft.com/office/drawing/2014/main" id="{605FA681-317E-F418-809A-B5680C0365EA}"/>
              </a:ext>
            </a:extLst>
          </p:cNvPr>
          <p:cNvPicPr>
            <a:picLocks noChangeAspect="1"/>
          </p:cNvPicPr>
          <p:nvPr/>
        </p:nvPicPr>
        <p:blipFill>
          <a:blip r:embed="rId9"/>
          <a:stretch>
            <a:fillRect/>
          </a:stretch>
        </p:blipFill>
        <p:spPr>
          <a:xfrm>
            <a:off x="626939" y="4920139"/>
            <a:ext cx="1836579" cy="449619"/>
          </a:xfrm>
          <a:prstGeom prst="rect">
            <a:avLst/>
          </a:prstGeom>
        </p:spPr>
      </p:pic>
      <p:pic>
        <p:nvPicPr>
          <p:cNvPr id="25" name="图片 24">
            <a:extLst>
              <a:ext uri="{FF2B5EF4-FFF2-40B4-BE49-F238E27FC236}">
                <a16:creationId xmlns:a16="http://schemas.microsoft.com/office/drawing/2014/main" id="{559A0B1F-7939-B27D-9072-8AEF24354FF0}"/>
              </a:ext>
            </a:extLst>
          </p:cNvPr>
          <p:cNvPicPr>
            <a:picLocks noChangeAspect="1"/>
          </p:cNvPicPr>
          <p:nvPr/>
        </p:nvPicPr>
        <p:blipFill>
          <a:blip r:embed="rId10"/>
          <a:stretch>
            <a:fillRect/>
          </a:stretch>
        </p:blipFill>
        <p:spPr>
          <a:xfrm>
            <a:off x="2473678" y="4884579"/>
            <a:ext cx="2484335" cy="449619"/>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BD95CDF1-170B-EA23-0289-78EE0528F660}"/>
                  </a:ext>
                </a:extLst>
              </p:cNvPr>
              <p:cNvSpPr txBox="1"/>
              <p:nvPr/>
            </p:nvSpPr>
            <p:spPr>
              <a:xfrm>
                <a:off x="6320970" y="1048601"/>
                <a:ext cx="4394445" cy="769441"/>
              </a:xfrm>
              <a:prstGeom prst="rect">
                <a:avLst/>
              </a:prstGeom>
              <a:noFill/>
            </p:spPr>
            <p:txBody>
              <a:bodyPr wrap="square">
                <a:spAutoFit/>
              </a:bodyPr>
              <a:lstStyle/>
              <a:p>
                <a:r>
                  <a:rPr lang="zh-CN" altLang="en-US" sz="2200" dirty="0">
                    <a:solidFill>
                      <a:srgbClr val="FF0000"/>
                    </a:solidFill>
                    <a:latin typeface="微软雅黑" panose="020B0503020204020204" pitchFamily="34" charset="-122"/>
                    <a:ea typeface="微软雅黑" panose="020B0503020204020204" pitchFamily="34" charset="-122"/>
                  </a:rPr>
                  <a:t>联合格点</a:t>
                </a:r>
                <a:r>
                  <a:rPr lang="en-US" altLang="zh-CN" sz="2200" dirty="0">
                    <a:solidFill>
                      <a:srgbClr val="FF0000"/>
                    </a:solidFill>
                    <a:latin typeface="微软雅黑" panose="020B0503020204020204" pitchFamily="34" charset="-122"/>
                    <a:ea typeface="微软雅黑" panose="020B0503020204020204" pitchFamily="34" charset="-122"/>
                  </a:rPr>
                  <a:t>QCD</a:t>
                </a:r>
                <a:r>
                  <a:rPr lang="zh-CN" altLang="en-US" sz="2200" dirty="0">
                    <a:solidFill>
                      <a:srgbClr val="FF0000"/>
                    </a:solidFill>
                    <a:latin typeface="微软雅黑" panose="020B0503020204020204" pitchFamily="34" charset="-122"/>
                    <a:ea typeface="微软雅黑" panose="020B0503020204020204" pitchFamily="34" charset="-122"/>
                  </a:rPr>
                  <a:t>计算的</a:t>
                </a:r>
                <a14:m>
                  <m:oMath xmlns:m="http://schemas.openxmlformats.org/officeDocument/2006/math">
                    <m:sSubSup>
                      <m:sSubSupPr>
                        <m:ctrlPr>
                          <a:rPr lang="en-US" altLang="zh-CN" sz="2200" i="1">
                            <a:solidFill>
                              <a:srgbClr val="FF0000"/>
                            </a:solidFill>
                            <a:latin typeface="Cambria Math" panose="02040503050406030204" pitchFamily="18" charset="0"/>
                          </a:rPr>
                        </m:ctrlPr>
                      </m:sSubSupPr>
                      <m:e>
                        <m:r>
                          <a:rPr lang="en-US" altLang="zh-CN" sz="2200" i="1">
                            <a:solidFill>
                              <a:srgbClr val="FF0000"/>
                            </a:solidFill>
                            <a:latin typeface="Cambria Math" panose="02040503050406030204" pitchFamily="18" charset="0"/>
                          </a:rPr>
                          <m:t>𝐷</m:t>
                        </m:r>
                      </m:e>
                      <m:sub>
                        <m:r>
                          <a:rPr lang="en-US" altLang="zh-CN" sz="2200" i="1">
                            <a:solidFill>
                              <a:srgbClr val="FF0000"/>
                            </a:solidFill>
                            <a:latin typeface="Cambria Math" panose="02040503050406030204" pitchFamily="18" charset="0"/>
                          </a:rPr>
                          <m:t>𝑠</m:t>
                        </m:r>
                      </m:sub>
                      <m:sup>
                        <m:r>
                          <a:rPr lang="en-US" altLang="zh-CN" sz="2200">
                            <a:solidFill>
                              <a:srgbClr val="FF0000"/>
                            </a:solidFill>
                            <a:latin typeface="Cambria Math" panose="02040503050406030204" pitchFamily="18" charset="0"/>
                          </a:rPr>
                          <m:t>∗+</m:t>
                        </m:r>
                      </m:sup>
                    </m:sSubSup>
                  </m:oMath>
                </a14:m>
                <a:r>
                  <a:rPr lang="zh-CN" altLang="en-US" sz="2200" dirty="0">
                    <a:solidFill>
                      <a:srgbClr val="FF0000"/>
                    </a:solidFill>
                    <a:latin typeface="微软雅黑" panose="020B0503020204020204" pitchFamily="34" charset="-122"/>
                    <a:ea typeface="微软雅黑" panose="020B0503020204020204" pitchFamily="34" charset="-122"/>
                  </a:rPr>
                  <a:t>总宽度，首次抽取</a:t>
                </a:r>
                <a14:m>
                  <m:oMath xmlns:m="http://schemas.openxmlformats.org/officeDocument/2006/math">
                    <m:sSubSup>
                      <m:sSubSupPr>
                        <m:ctrlPr>
                          <a:rPr lang="en-US" altLang="zh-CN" sz="2200" i="1" smtClean="0">
                            <a:solidFill>
                              <a:srgbClr val="FF0000"/>
                            </a:solidFill>
                            <a:latin typeface="Cambria Math" panose="02040503050406030204" pitchFamily="18" charset="0"/>
                          </a:rPr>
                        </m:ctrlPr>
                      </m:sSubSupPr>
                      <m:e>
                        <m:r>
                          <a:rPr lang="en-US" altLang="zh-CN" sz="2200" b="0" i="1">
                            <a:solidFill>
                              <a:srgbClr val="FF0000"/>
                            </a:solidFill>
                            <a:latin typeface="Cambria Math" panose="02040503050406030204" pitchFamily="18" charset="0"/>
                          </a:rPr>
                          <m:t>𝐷</m:t>
                        </m:r>
                      </m:e>
                      <m:sub>
                        <m:r>
                          <a:rPr lang="en-US" altLang="zh-CN" sz="2200" b="0" i="1">
                            <a:solidFill>
                              <a:srgbClr val="FF0000"/>
                            </a:solidFill>
                            <a:latin typeface="Cambria Math" panose="02040503050406030204" pitchFamily="18" charset="0"/>
                          </a:rPr>
                          <m:t>𝑠</m:t>
                        </m:r>
                      </m:sub>
                      <m:sup>
                        <m:r>
                          <a:rPr lang="en-US" altLang="zh-CN" sz="2200" b="0">
                            <a:solidFill>
                              <a:srgbClr val="FF0000"/>
                            </a:solidFill>
                            <a:latin typeface="Cambria Math" panose="02040503050406030204" pitchFamily="18" charset="0"/>
                          </a:rPr>
                          <m:t>∗+</m:t>
                        </m:r>
                      </m:sup>
                    </m:sSubSup>
                  </m:oMath>
                </a14:m>
                <a:r>
                  <a:rPr lang="zh-CN" altLang="en-US" sz="2200" dirty="0">
                    <a:solidFill>
                      <a:srgbClr val="FF0000"/>
                    </a:solidFill>
                    <a:latin typeface="微软雅黑" panose="020B0503020204020204" pitchFamily="34" charset="-122"/>
                    <a:ea typeface="微软雅黑" panose="020B0503020204020204" pitchFamily="34" charset="-122"/>
                  </a:rPr>
                  <a:t>衰变常数</a:t>
                </a:r>
                <a:endParaRPr lang="zh-CN" altLang="en-US" sz="2200" dirty="0"/>
              </a:p>
            </p:txBody>
          </p:sp>
        </mc:Choice>
        <mc:Fallback xmlns="">
          <p:sp>
            <p:nvSpPr>
              <p:cNvPr id="27" name="文本框 26">
                <a:extLst>
                  <a:ext uri="{FF2B5EF4-FFF2-40B4-BE49-F238E27FC236}">
                    <a16:creationId xmlns:a16="http://schemas.microsoft.com/office/drawing/2014/main" id="{BD95CDF1-170B-EA23-0289-78EE0528F660}"/>
                  </a:ext>
                </a:extLst>
              </p:cNvPr>
              <p:cNvSpPr txBox="1">
                <a:spLocks noRot="1" noChangeAspect="1" noMove="1" noResize="1" noEditPoints="1" noAdjustHandles="1" noChangeArrowheads="1" noChangeShapeType="1" noTextEdit="1"/>
              </p:cNvSpPr>
              <p:nvPr/>
            </p:nvSpPr>
            <p:spPr>
              <a:xfrm>
                <a:off x="6320970" y="1048601"/>
                <a:ext cx="4394445" cy="769441"/>
              </a:xfrm>
              <a:prstGeom prst="rect">
                <a:avLst/>
              </a:prstGeom>
              <a:blipFill>
                <a:blip r:embed="rId11"/>
                <a:stretch>
                  <a:fillRect l="-1803" t="-5556" r="-832" b="-1507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45166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B192844-3CA0-4D18-CE60-441642330EDD}"/>
              </a:ext>
            </a:extLst>
          </p:cNvPr>
          <p:cNvSpPr>
            <a:spLocks noChangeArrowheads="1"/>
          </p:cNvSpPr>
          <p:nvPr/>
        </p:nvSpPr>
        <p:spPr bwMode="auto">
          <a:xfrm>
            <a:off x="2140084" y="2165005"/>
            <a:ext cx="4982075" cy="635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rgbClr val="FF0000"/>
                </a:solidFill>
                <a:latin typeface="微软雅黑" panose="020B0503020204020204" pitchFamily="34" charset="-122"/>
                <a:ea typeface="微软雅黑" panose="020B0503020204020204" pitchFamily="34" charset="-122"/>
              </a:rPr>
              <a:t>Form factor parameterizations:</a:t>
            </a:r>
            <a:endParaRPr lang="el-GR" altLang="zh-CN" sz="2400" baseline="-25000" dirty="0">
              <a:solidFill>
                <a:srgbClr val="FF0000"/>
              </a:solidFill>
              <a:latin typeface="微软雅黑" panose="020B0503020204020204" pitchFamily="34" charset="-122"/>
              <a:ea typeface="微软雅黑" panose="020B0503020204020204" pitchFamily="34" charset="-122"/>
            </a:endParaRPr>
          </a:p>
        </p:txBody>
      </p:sp>
      <p:sp>
        <p:nvSpPr>
          <p:cNvPr id="4" name="TextBox 35">
            <a:extLst>
              <a:ext uri="{FF2B5EF4-FFF2-40B4-BE49-F238E27FC236}">
                <a16:creationId xmlns:a16="http://schemas.microsoft.com/office/drawing/2014/main" id="{587EC5D4-F91B-E9F4-436B-1D0FCC7869D9}"/>
              </a:ext>
            </a:extLst>
          </p:cNvPr>
          <p:cNvSpPr txBox="1">
            <a:spLocks noChangeArrowheads="1"/>
          </p:cNvSpPr>
          <p:nvPr/>
        </p:nvSpPr>
        <p:spPr bwMode="auto">
          <a:xfrm>
            <a:off x="1872831" y="2970446"/>
            <a:ext cx="331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Times New Roman" panose="02020603050405020304" pitchFamily="18" charset="0"/>
              <a:buChar char="−"/>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 Single pole form</a:t>
            </a:r>
          </a:p>
        </p:txBody>
      </p:sp>
      <p:sp>
        <p:nvSpPr>
          <p:cNvPr id="5" name="TextBox 35">
            <a:extLst>
              <a:ext uri="{FF2B5EF4-FFF2-40B4-BE49-F238E27FC236}">
                <a16:creationId xmlns:a16="http://schemas.microsoft.com/office/drawing/2014/main" id="{BCF91416-3FEA-C798-6093-617A3A45A0C5}"/>
              </a:ext>
            </a:extLst>
          </p:cNvPr>
          <p:cNvSpPr txBox="1">
            <a:spLocks noChangeArrowheads="1"/>
          </p:cNvSpPr>
          <p:nvPr/>
        </p:nvSpPr>
        <p:spPr bwMode="auto">
          <a:xfrm>
            <a:off x="1862999" y="3851599"/>
            <a:ext cx="29131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Times New Roman" panose="02020603050405020304" pitchFamily="18" charset="0"/>
              <a:buChar char="−"/>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Modified pole</a:t>
            </a:r>
          </a:p>
        </p:txBody>
      </p:sp>
      <p:sp>
        <p:nvSpPr>
          <p:cNvPr id="6" name="TextBox 35">
            <a:extLst>
              <a:ext uri="{FF2B5EF4-FFF2-40B4-BE49-F238E27FC236}">
                <a16:creationId xmlns:a16="http://schemas.microsoft.com/office/drawing/2014/main" id="{FB1115D0-6126-276D-C4B2-40825CE5C4C8}"/>
              </a:ext>
            </a:extLst>
          </p:cNvPr>
          <p:cNvSpPr txBox="1">
            <a:spLocks noChangeArrowheads="1"/>
          </p:cNvSpPr>
          <p:nvPr/>
        </p:nvSpPr>
        <p:spPr bwMode="auto">
          <a:xfrm>
            <a:off x="1907733" y="4795794"/>
            <a:ext cx="33189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Times New Roman" panose="02020603050405020304" pitchFamily="18" charset="0"/>
              <a:buChar char="−"/>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ISGW2</a:t>
            </a:r>
          </a:p>
        </p:txBody>
      </p:sp>
      <p:sp>
        <p:nvSpPr>
          <p:cNvPr id="7" name="TextBox 35">
            <a:extLst>
              <a:ext uri="{FF2B5EF4-FFF2-40B4-BE49-F238E27FC236}">
                <a16:creationId xmlns:a16="http://schemas.microsoft.com/office/drawing/2014/main" id="{29AE94A5-9469-54D8-49B0-8B4274203227}"/>
              </a:ext>
            </a:extLst>
          </p:cNvPr>
          <p:cNvSpPr txBox="1">
            <a:spLocks noChangeArrowheads="1"/>
          </p:cNvSpPr>
          <p:nvPr/>
        </p:nvSpPr>
        <p:spPr bwMode="auto">
          <a:xfrm>
            <a:off x="1907733" y="5688840"/>
            <a:ext cx="4900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Times New Roman" panose="02020603050405020304" pitchFamily="18" charset="0"/>
              <a:buChar char="−"/>
            </a:pP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Series expansion</a:t>
            </a:r>
          </a:p>
        </p:txBody>
      </p:sp>
      <p:pic>
        <p:nvPicPr>
          <p:cNvPr id="8" name="Picture 13">
            <a:extLst>
              <a:ext uri="{FF2B5EF4-FFF2-40B4-BE49-F238E27FC236}">
                <a16:creationId xmlns:a16="http://schemas.microsoft.com/office/drawing/2014/main" id="{ECF67D73-2FEF-8F31-5618-4CD30DFF5D6F}"/>
              </a:ext>
            </a:extLst>
          </p:cNvPr>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3201" y="2884323"/>
            <a:ext cx="2264904" cy="74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a:extLst>
              <a:ext uri="{FF2B5EF4-FFF2-40B4-BE49-F238E27FC236}">
                <a16:creationId xmlns:a16="http://schemas.microsoft.com/office/drawing/2014/main" id="{C056E3A9-3F55-E6BD-364B-D3BA5AEAC520}"/>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673" y="5532464"/>
            <a:ext cx="4865832" cy="741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a:extLst>
              <a:ext uri="{FF2B5EF4-FFF2-40B4-BE49-F238E27FC236}">
                <a16:creationId xmlns:a16="http://schemas.microsoft.com/office/drawing/2014/main" id="{5B26EB0C-3F3C-E572-48D9-05231C7D7ADA}"/>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7355" y="4704096"/>
            <a:ext cx="3453245"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9">
            <a:extLst>
              <a:ext uri="{FF2B5EF4-FFF2-40B4-BE49-F238E27FC236}">
                <a16:creationId xmlns:a16="http://schemas.microsoft.com/office/drawing/2014/main" id="{977B8E7B-8C42-6A4E-30D0-5499E548DDAF}"/>
              </a:ext>
            </a:extLst>
          </p:cNvPr>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9478" y="3779864"/>
            <a:ext cx="271235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Object 5">
                <a:extLst>
                  <a:ext uri="{FF2B5EF4-FFF2-40B4-BE49-F238E27FC236}">
                    <a16:creationId xmlns:a16="http://schemas.microsoft.com/office/drawing/2014/main" id="{9FF954BB-B83E-D57C-BF0A-81E93FDF5AE3}"/>
                  </a:ext>
                </a:extLst>
              </p:cNvPr>
              <p:cNvSpPr txBox="1"/>
              <p:nvPr/>
            </p:nvSpPr>
            <p:spPr bwMode="auto">
              <a:xfrm>
                <a:off x="7668105" y="1407160"/>
                <a:ext cx="2286000" cy="4191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2400" b="1" i="1" smtClean="0">
                              <a:solidFill>
                                <a:srgbClr val="FF0000"/>
                              </a:solidFill>
                              <a:effectLst/>
                              <a:latin typeface="Cambria Math" panose="02040503050406030204" pitchFamily="18" charset="0"/>
                            </a:rPr>
                          </m:ctrlPr>
                        </m:sSubSupPr>
                        <m:e>
                          <m:r>
                            <a:rPr lang="zh-CN" altLang="en-US" sz="2400" b="1" i="0">
                              <a:solidFill>
                                <a:srgbClr val="FF0000"/>
                              </a:solidFill>
                              <a:effectLst/>
                              <a:latin typeface="Cambria Math" panose="02040503050406030204" pitchFamily="18" charset="0"/>
                            </a:rPr>
                            <m:t>𝐟</m:t>
                          </m:r>
                        </m:e>
                        <m:sub>
                          <m:r>
                            <a:rPr lang="zh-CN" altLang="en-US" sz="2400" b="1" i="1">
                              <a:solidFill>
                                <a:srgbClr val="FF0000"/>
                              </a:solidFill>
                              <a:effectLst/>
                              <a:latin typeface="Cambria Math" panose="02040503050406030204" pitchFamily="18" charset="0"/>
                            </a:rPr>
                            <m:t>+</m:t>
                          </m:r>
                        </m:sub>
                        <m:sup>
                          <m:r>
                            <a:rPr lang="en-US" altLang="zh-CN" sz="2400" b="1" i="1" smtClean="0">
                              <a:solidFill>
                                <a:srgbClr val="FF0000"/>
                              </a:solidFill>
                              <a:effectLst/>
                              <a:latin typeface="Cambria Math" panose="02040503050406030204" pitchFamily="18" charset="0"/>
                            </a:rPr>
                            <m:t>𝑫</m:t>
                          </m:r>
                          <m:r>
                            <a:rPr lang="zh-CN" altLang="en-US" sz="2400" b="1" i="1">
                              <a:solidFill>
                                <a:srgbClr val="FF0000"/>
                              </a:solidFill>
                              <a:effectLst/>
                              <a:latin typeface="Cambria Math" panose="02040503050406030204" pitchFamily="18" charset="0"/>
                            </a:rPr>
                            <m:t>→</m:t>
                          </m:r>
                          <m:r>
                            <a:rPr lang="en-US" altLang="zh-CN" sz="2400" b="1" i="1">
                              <a:solidFill>
                                <a:srgbClr val="FF0000"/>
                              </a:solidFill>
                              <a:effectLst/>
                              <a:latin typeface="Cambria Math" panose="02040503050406030204" pitchFamily="18" charset="0"/>
                            </a:rPr>
                            <m:t>𝑷</m:t>
                          </m:r>
                        </m:sup>
                      </m:sSubSup>
                      <m:r>
                        <a:rPr lang="zh-CN" altLang="en-US" sz="2400" b="1" i="1">
                          <a:solidFill>
                            <a:srgbClr val="FF0000"/>
                          </a:solidFill>
                          <a:effectLst/>
                          <a:latin typeface="Cambria Math" panose="02040503050406030204" pitchFamily="18" charset="0"/>
                        </a:rPr>
                        <m:t>(</m:t>
                      </m:r>
                      <m:r>
                        <a:rPr lang="zh-CN" altLang="en-US" sz="2400" b="1" i="1">
                          <a:solidFill>
                            <a:srgbClr val="FF0000"/>
                          </a:solidFill>
                          <a:effectLst/>
                          <a:latin typeface="Cambria Math" panose="02040503050406030204" pitchFamily="18" charset="0"/>
                        </a:rPr>
                        <m:t>𝟎</m:t>
                      </m:r>
                      <m:r>
                        <a:rPr lang="zh-CN" altLang="en-US" sz="2400" b="1" i="1">
                          <a:solidFill>
                            <a:srgbClr val="FF0000"/>
                          </a:solidFill>
                          <a:effectLst/>
                          <a:latin typeface="Cambria Math" panose="02040503050406030204" pitchFamily="18" charset="0"/>
                        </a:rPr>
                        <m:t>)|</m:t>
                      </m:r>
                      <m:sSub>
                        <m:sSubPr>
                          <m:ctrlPr>
                            <a:rPr lang="zh-CN" altLang="en-US" sz="2400" b="1" i="1">
                              <a:solidFill>
                                <a:srgbClr val="FF0000"/>
                              </a:solidFill>
                              <a:effectLst/>
                              <a:latin typeface="Cambria Math" panose="02040503050406030204" pitchFamily="18" charset="0"/>
                            </a:rPr>
                          </m:ctrlPr>
                        </m:sSubPr>
                        <m:e>
                          <m:r>
                            <a:rPr lang="zh-CN" altLang="en-US" sz="2400" b="1" i="1">
                              <a:solidFill>
                                <a:srgbClr val="FF0000"/>
                              </a:solidFill>
                              <a:effectLst/>
                              <a:latin typeface="Cambria Math" panose="02040503050406030204" pitchFamily="18" charset="0"/>
                            </a:rPr>
                            <m:t>𝑽</m:t>
                          </m:r>
                        </m:e>
                        <m:sub>
                          <m:r>
                            <a:rPr lang="en-US" altLang="zh-CN" sz="2400" b="1" i="1">
                              <a:solidFill>
                                <a:srgbClr val="FF0000"/>
                              </a:solidFill>
                              <a:effectLst/>
                              <a:latin typeface="Cambria Math" panose="02040503050406030204" pitchFamily="18" charset="0"/>
                            </a:rPr>
                            <m:t>𝒄𝒔</m:t>
                          </m:r>
                          <m:r>
                            <a:rPr lang="en-US" altLang="zh-CN" sz="2400" b="1" i="1" smtClean="0">
                              <a:solidFill>
                                <a:srgbClr val="FF0000"/>
                              </a:solidFill>
                              <a:effectLst/>
                              <a:latin typeface="Cambria Math" panose="02040503050406030204" pitchFamily="18" charset="0"/>
                            </a:rPr>
                            <m:t>(</m:t>
                          </m:r>
                          <m:r>
                            <a:rPr lang="en-US" altLang="zh-CN" sz="2400" b="1" i="1" smtClean="0">
                              <a:solidFill>
                                <a:srgbClr val="FF0000"/>
                              </a:solidFill>
                              <a:effectLst/>
                              <a:latin typeface="Cambria Math" panose="02040503050406030204" pitchFamily="18" charset="0"/>
                            </a:rPr>
                            <m:t>𝒅</m:t>
                          </m:r>
                          <m:r>
                            <a:rPr lang="en-US" altLang="zh-CN" sz="2400" b="1" i="1" smtClean="0">
                              <a:solidFill>
                                <a:srgbClr val="FF0000"/>
                              </a:solidFill>
                              <a:effectLst/>
                              <a:latin typeface="Cambria Math" panose="02040503050406030204" pitchFamily="18" charset="0"/>
                            </a:rPr>
                            <m:t>)</m:t>
                          </m:r>
                        </m:sub>
                      </m:sSub>
                      <m:r>
                        <a:rPr lang="zh-CN" altLang="en-US" sz="2400" b="1" i="1">
                          <a:solidFill>
                            <a:srgbClr val="FF0000"/>
                          </a:solidFill>
                          <a:effectLst/>
                          <a:latin typeface="Cambria Math" panose="02040503050406030204" pitchFamily="18" charset="0"/>
                        </a:rPr>
                        <m:t>|</m:t>
                      </m:r>
                    </m:oMath>
                  </m:oMathPara>
                </a14:m>
                <a:endParaRPr lang="zh-CN" altLang="en-US" sz="2400" b="1" dirty="0">
                  <a:solidFill>
                    <a:srgbClr val="FF0000"/>
                  </a:solidFill>
                  <a:effectLst/>
                </a:endParaRPr>
              </a:p>
            </p:txBody>
          </p:sp>
        </mc:Choice>
        <mc:Fallback xmlns="">
          <p:sp>
            <p:nvSpPr>
              <p:cNvPr id="12" name="Object 5">
                <a:extLst>
                  <a:ext uri="{FF2B5EF4-FFF2-40B4-BE49-F238E27FC236}">
                    <a16:creationId xmlns:a16="http://schemas.microsoft.com/office/drawing/2014/main" id="{9FF954BB-B83E-D57C-BF0A-81E93FDF5AE3}"/>
                  </a:ext>
                </a:extLst>
              </p:cNvPr>
              <p:cNvSpPr txBox="1">
                <a:spLocks noRot="1" noChangeAspect="1" noMove="1" noResize="1" noEditPoints="1" noAdjustHandles="1" noChangeArrowheads="1" noChangeShapeType="1" noTextEdit="1"/>
              </p:cNvSpPr>
              <p:nvPr/>
            </p:nvSpPr>
            <p:spPr bwMode="auto">
              <a:xfrm>
                <a:off x="7668105" y="1407160"/>
                <a:ext cx="2286000" cy="419100"/>
              </a:xfrm>
              <a:prstGeom prst="rect">
                <a:avLst/>
              </a:prstGeom>
              <a:blipFill>
                <a:blip r:embed="rId7"/>
                <a:stretch>
                  <a:fillRect b="-10145"/>
                </a:stretch>
              </a:blipFill>
              <a:ln>
                <a:noFill/>
              </a:ln>
              <a:effectLst/>
            </p:spPr>
            <p:txBody>
              <a:bodyPr/>
              <a:lstStyle/>
              <a:p>
                <a:r>
                  <a:rPr lang="zh-CN" altLang="en-US">
                    <a:noFill/>
                  </a:rPr>
                  <a:t> </a:t>
                </a:r>
              </a:p>
            </p:txBody>
          </p:sp>
        </mc:Fallback>
      </mc:AlternateContent>
      <p:pic>
        <p:nvPicPr>
          <p:cNvPr id="13" name="Picture 2">
            <a:extLst>
              <a:ext uri="{FF2B5EF4-FFF2-40B4-BE49-F238E27FC236}">
                <a16:creationId xmlns:a16="http://schemas.microsoft.com/office/drawing/2014/main" id="{1FC8D51B-52F3-32A7-8063-65EC0D72AF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3421" y="1407160"/>
            <a:ext cx="3747819" cy="546557"/>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14" name="直接箭头连接符 13">
            <a:extLst>
              <a:ext uri="{FF2B5EF4-FFF2-40B4-BE49-F238E27FC236}">
                <a16:creationId xmlns:a16="http://schemas.microsoft.com/office/drawing/2014/main" id="{80670FC3-26AD-4949-F1C9-4B1C8584DC31}"/>
              </a:ext>
            </a:extLst>
          </p:cNvPr>
          <p:cNvCxnSpPr>
            <a:cxnSpLocks/>
          </p:cNvCxnSpPr>
          <p:nvPr/>
        </p:nvCxnSpPr>
        <p:spPr>
          <a:xfrm>
            <a:off x="5996451" y="1668995"/>
            <a:ext cx="150813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2">
            <a:extLst>
              <a:ext uri="{FF2B5EF4-FFF2-40B4-BE49-F238E27FC236}">
                <a16:creationId xmlns:a16="http://schemas.microsoft.com/office/drawing/2014/main" id="{E9C8CA2E-A716-40D3-D66F-FAB63B1A4A30}"/>
              </a:ext>
            </a:extLst>
          </p:cNvPr>
          <p:cNvSpPr>
            <a:spLocks noChangeArrowheads="1"/>
          </p:cNvSpPr>
          <p:nvPr/>
        </p:nvSpPr>
        <p:spPr bwMode="auto">
          <a:xfrm>
            <a:off x="5511276" y="1001403"/>
            <a:ext cx="247848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dirty="0">
                <a:solidFill>
                  <a:srgbClr val="FF0000"/>
                </a:solidFill>
                <a:latin typeface="微软雅黑" panose="020B0503020204020204" pitchFamily="34" charset="-122"/>
                <a:ea typeface="微软雅黑" panose="020B0503020204020204" pitchFamily="34" charset="-122"/>
              </a:rPr>
              <a:t>Dynamic study</a:t>
            </a:r>
            <a:endParaRPr lang="el-GR" altLang="zh-CN" sz="2400" dirty="0">
              <a:solidFill>
                <a:srgbClr val="FF000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6" name="Text Box 36">
                <a:extLst>
                  <a:ext uri="{FF2B5EF4-FFF2-40B4-BE49-F238E27FC236}">
                    <a16:creationId xmlns:a16="http://schemas.microsoft.com/office/drawing/2014/main" id="{60A7C6D5-619C-F3AD-D195-A5B777461BC5}"/>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Studies of </a:t>
                </a:r>
                <a14:m>
                  <m:oMath xmlns:m="http://schemas.openxmlformats.org/officeDocument/2006/math">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𝑷</m:t>
                    </m:r>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𝒍</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𝒍</m:t>
                        </m:r>
                      </m:sub>
                    </m:sSub>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 dynamics</a:t>
                </a:r>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6" name="Text Box 36">
                <a:extLst>
                  <a:ext uri="{FF2B5EF4-FFF2-40B4-BE49-F238E27FC236}">
                    <a16:creationId xmlns:a16="http://schemas.microsoft.com/office/drawing/2014/main" id="{60A7C6D5-619C-F3AD-D195-A5B777461BC5}"/>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9"/>
                <a:stretch>
                  <a:fillRect t="-15741" b="-38889"/>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416699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Box 36">
                <a:extLst>
                  <a:ext uri="{FF2B5EF4-FFF2-40B4-BE49-F238E27FC236}">
                    <a16:creationId xmlns:a16="http://schemas.microsoft.com/office/drawing/2014/main" id="{0B652E3A-0D0B-A969-ECEF-95678D8AD9CD}"/>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Studies of </a:t>
                </a:r>
                <a14:m>
                  <m:oMath xmlns:m="http://schemas.openxmlformats.org/officeDocument/2006/math">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𝒄</m:t>
                    </m:r>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𝒔</m:t>
                    </m:r>
                    <m:sSup>
                      <m:s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𝒍</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𝒍</m:t>
                        </m:r>
                      </m:sub>
                    </m:sSub>
                    <m:r>
                      <a:rPr lang="en-US" altLang="zh-CN" sz="3600" b="1" i="0" smtClean="0">
                        <a:solidFill>
                          <a:srgbClr val="FFFF00"/>
                        </a:solidFill>
                        <a:effectLst>
                          <a:outerShdw blurRad="38100" dist="38100" dir="2700000" algn="tl">
                            <a:srgbClr val="000000">
                              <a:alpha val="43137"/>
                            </a:srgbClr>
                          </a:outerShdw>
                        </a:effectLst>
                        <a:latin typeface="Cambria Math" panose="02040503050406030204" pitchFamily="18" charset="0"/>
                      </a:rPr>
                      <m:t> </m:t>
                    </m:r>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semileptonic decays</a:t>
                </a:r>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3" name="Text Box 36">
                <a:extLst>
                  <a:ext uri="{FF2B5EF4-FFF2-40B4-BE49-F238E27FC236}">
                    <a16:creationId xmlns:a16="http://schemas.microsoft.com/office/drawing/2014/main" id="{0B652E3A-0D0B-A969-ECEF-95678D8AD9CD}"/>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3"/>
                <a:stretch>
                  <a:fillRect t="-16038" b="-41509"/>
                </a:stretch>
              </a:blipFill>
              <a:ln>
                <a:noFill/>
              </a:ln>
            </p:spPr>
            <p:txBody>
              <a:bodyPr/>
              <a:lstStyle/>
              <a:p>
                <a:r>
                  <a:rPr lang="zh-CN" altLang="en-US">
                    <a:noFill/>
                  </a:rPr>
                  <a:t> </a:t>
                </a:r>
              </a:p>
            </p:txBody>
          </p:sp>
        </mc:Fallback>
      </mc:AlternateContent>
      <p:sp>
        <p:nvSpPr>
          <p:cNvPr id="4" name="Text Box 10">
            <a:extLst>
              <a:ext uri="{FF2B5EF4-FFF2-40B4-BE49-F238E27FC236}">
                <a16:creationId xmlns:a16="http://schemas.microsoft.com/office/drawing/2014/main" id="{B44BCC6E-94B4-B74D-F773-4C081DCD9F41}"/>
              </a:ext>
            </a:extLst>
          </p:cNvPr>
          <p:cNvSpPr txBox="1">
            <a:spLocks noChangeArrowheads="1"/>
          </p:cNvSpPr>
          <p:nvPr/>
        </p:nvSpPr>
        <p:spPr bwMode="auto">
          <a:xfrm>
            <a:off x="1548860" y="820214"/>
            <a:ext cx="2602925" cy="292709"/>
          </a:xfrm>
          <a:prstGeom prst="rect">
            <a:avLst/>
          </a:prstGeom>
          <a:noFill/>
          <a:ln w="9525">
            <a:noFill/>
            <a:miter lim="800000"/>
            <a:headEnd/>
            <a:tailEnd/>
          </a:ln>
        </p:spPr>
        <p:txBody>
          <a:bodyPr wrap="square">
            <a:spAutoFit/>
          </a:bodyPr>
          <a:lstStyle/>
          <a:p>
            <a:pPr eaLnBrk="1" hangingPunct="1">
              <a:lnSpc>
                <a:spcPct val="70000"/>
              </a:lnSpc>
              <a:defRPr/>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PRD92(2015)072012</a:t>
            </a:r>
          </a:p>
        </p:txBody>
      </p:sp>
      <p:pic>
        <p:nvPicPr>
          <p:cNvPr id="5" name="Picture 91">
            <a:extLst>
              <a:ext uri="{FF2B5EF4-FFF2-40B4-BE49-F238E27FC236}">
                <a16:creationId xmlns:a16="http://schemas.microsoft.com/office/drawing/2014/main" id="{33D76366-6D49-CE1E-92FA-2F4F1A1C5ABF}"/>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676" y="1170129"/>
            <a:ext cx="3356951" cy="205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565E5D0C-F30A-9016-80E7-2EDE40BCC58D}"/>
              </a:ext>
            </a:extLst>
          </p:cNvPr>
          <p:cNvSpPr txBox="1">
            <a:spLocks noChangeArrowheads="1"/>
          </p:cNvSpPr>
          <p:nvPr/>
        </p:nvSpPr>
        <p:spPr bwMode="auto">
          <a:xfrm>
            <a:off x="4999888" y="844635"/>
            <a:ext cx="2602925"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700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PRD96(2017)012002</a:t>
            </a:r>
          </a:p>
        </p:txBody>
      </p:sp>
      <p:sp>
        <p:nvSpPr>
          <p:cNvPr id="7" name="矩形 19">
            <a:extLst>
              <a:ext uri="{FF2B5EF4-FFF2-40B4-BE49-F238E27FC236}">
                <a16:creationId xmlns:a16="http://schemas.microsoft.com/office/drawing/2014/main" id="{B51A31ED-0438-7BFD-A845-FF3D36D77554}"/>
              </a:ext>
            </a:extLst>
          </p:cNvPr>
          <p:cNvSpPr>
            <a:spLocks noChangeArrowheads="1"/>
          </p:cNvSpPr>
          <p:nvPr/>
        </p:nvSpPr>
        <p:spPr bwMode="auto">
          <a:xfrm>
            <a:off x="9012076" y="781532"/>
            <a:ext cx="25731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PRD92(2015)112008</a:t>
            </a:r>
            <a:endParaRPr lang="zh-CN" altLang="en-US" dirty="0">
              <a:latin typeface="微软雅黑" panose="020B0503020204020204" pitchFamily="34" charset="-122"/>
              <a:ea typeface="微软雅黑" panose="020B0503020204020204" pitchFamily="34" charset="-122"/>
              <a:cs typeface="Arial" panose="020B0604020202020204" pitchFamily="34" charset="0"/>
            </a:endParaRPr>
          </a:p>
        </p:txBody>
      </p:sp>
      <p:pic>
        <p:nvPicPr>
          <p:cNvPr id="8" name="Picture 44">
            <a:extLst>
              <a:ext uri="{FF2B5EF4-FFF2-40B4-BE49-F238E27FC236}">
                <a16:creationId xmlns:a16="http://schemas.microsoft.com/office/drawing/2014/main" id="{A443A6E5-1AD3-114B-F00D-3D7C65C6840D}"/>
              </a:ext>
            </a:extLst>
          </p:cNvPr>
          <p:cNvPicPr>
            <a:picLocks noChangeAspect="1"/>
          </p:cNvPicPr>
          <p:nvPr/>
        </p:nvPicPr>
        <p:blipFill>
          <a:blip r:embed="rId5"/>
          <a:stretch>
            <a:fillRect/>
          </a:stretch>
        </p:blipFill>
        <p:spPr>
          <a:xfrm>
            <a:off x="2972607" y="1301548"/>
            <a:ext cx="782334" cy="104122"/>
          </a:xfrm>
          <a:prstGeom prst="rect">
            <a:avLst/>
          </a:prstGeom>
        </p:spPr>
      </p:pic>
      <p:pic>
        <p:nvPicPr>
          <p:cNvPr id="9" name="Picture 46">
            <a:extLst>
              <a:ext uri="{FF2B5EF4-FFF2-40B4-BE49-F238E27FC236}">
                <a16:creationId xmlns:a16="http://schemas.microsoft.com/office/drawing/2014/main" id="{FD15729B-8173-93EC-A056-B96CE8197229}"/>
              </a:ext>
            </a:extLst>
          </p:cNvPr>
          <p:cNvPicPr>
            <a:picLocks noChangeAspect="1"/>
          </p:cNvPicPr>
          <p:nvPr/>
        </p:nvPicPr>
        <p:blipFill>
          <a:blip r:embed="rId5"/>
          <a:stretch>
            <a:fillRect/>
          </a:stretch>
        </p:blipFill>
        <p:spPr>
          <a:xfrm>
            <a:off x="2597681" y="1270003"/>
            <a:ext cx="1157259" cy="817418"/>
          </a:xfrm>
          <a:prstGeom prst="rect">
            <a:avLst/>
          </a:prstGeom>
        </p:spPr>
      </p:pic>
      <mc:AlternateContent xmlns:mc="http://schemas.openxmlformats.org/markup-compatibility/2006" xmlns:a14="http://schemas.microsoft.com/office/drawing/2010/main">
        <mc:Choice Requires="a14">
          <p:sp>
            <p:nvSpPr>
              <p:cNvPr id="10" name="Object 5">
                <a:extLst>
                  <a:ext uri="{FF2B5EF4-FFF2-40B4-BE49-F238E27FC236}">
                    <a16:creationId xmlns:a16="http://schemas.microsoft.com/office/drawing/2014/main" id="{B853B3FE-17C4-F108-67F2-CC4106B7ECCA}"/>
                  </a:ext>
                </a:extLst>
              </p:cNvPr>
              <p:cNvSpPr txBox="1"/>
              <p:nvPr/>
            </p:nvSpPr>
            <p:spPr bwMode="auto">
              <a:xfrm>
                <a:off x="1024102" y="3298407"/>
                <a:ext cx="2919525" cy="309562"/>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a:solidFill>
                                <a:srgbClr val="000000"/>
                              </a:solidFill>
                              <a:latin typeface="Cambria Math" panose="02040503050406030204" pitchFamily="18" charset="0"/>
                            </a:rPr>
                          </m:ctrlPr>
                        </m:sSubSupPr>
                        <m:e>
                          <m:r>
                            <m:rPr>
                              <m:sty m:val="p"/>
                            </m:rPr>
                            <a:rPr lang="zh-CN" altLang="en-US" sz="1600">
                              <a:solidFill>
                                <a:srgbClr val="000000"/>
                              </a:solidFill>
                              <a:latin typeface="Cambria Math" panose="02040503050406030204" pitchFamily="18" charset="0"/>
                            </a:rPr>
                            <m:t>f</m:t>
                          </m:r>
                        </m:e>
                        <m:sub>
                          <m:r>
                            <a:rPr lang="zh-CN" altLang="en-US" sz="1600" i="1">
                              <a:solidFill>
                                <a:srgbClr val="000000"/>
                              </a:solidFill>
                              <a:latin typeface="Cambria Math" panose="02040503050406030204" pitchFamily="18" charset="0"/>
                            </a:rPr>
                            <m:t>+</m:t>
                          </m:r>
                        </m:sub>
                        <m:sup>
                          <m:r>
                            <a:rPr lang="en-US" altLang="zh-CN" sz="1600" i="1">
                              <a:solidFill>
                                <a:srgbClr val="000000"/>
                              </a:solidFill>
                              <a:latin typeface="Cambria Math" panose="02040503050406030204" pitchFamily="18" charset="0"/>
                            </a:rPr>
                            <m:t>𝐷</m:t>
                          </m:r>
                          <m:r>
                            <a:rPr lang="zh-CN" altLang="en-US" sz="1600" i="1">
                              <a:latin typeface="Cambria Math" panose="02040503050406030204" pitchFamily="18" charset="0"/>
                            </a:rPr>
                            <m:t>→</m:t>
                          </m:r>
                          <m:r>
                            <a:rPr lang="zh-CN" altLang="en-US" sz="1600" i="1">
                              <a:solidFill>
                                <a:srgbClr val="000000"/>
                              </a:solidFill>
                              <a:latin typeface="Cambria Math" panose="02040503050406030204" pitchFamily="18" charset="0"/>
                            </a:rPr>
                            <m:t>𝐾</m:t>
                          </m:r>
                        </m:sup>
                      </m:sSubSup>
                      <m:r>
                        <a:rPr lang="zh-CN" altLang="en-US" sz="1600" i="1">
                          <a:solidFill>
                            <a:srgbClr val="000000"/>
                          </a:solidFill>
                          <a:latin typeface="Cambria Math" panose="02040503050406030204" pitchFamily="18" charset="0"/>
                        </a:rPr>
                        <m:t>(0)|</m:t>
                      </m:r>
                      <m:sSub>
                        <m:sSubPr>
                          <m:ctrlPr>
                            <a:rPr lang="zh-CN" altLang="en-US" sz="1600" i="1">
                              <a:solidFill>
                                <a:srgbClr val="000000"/>
                              </a:solidFill>
                              <a:latin typeface="Cambria Math" panose="02040503050406030204" pitchFamily="18" charset="0"/>
                            </a:rPr>
                          </m:ctrlPr>
                        </m:sSubPr>
                        <m:e>
                          <m:r>
                            <m:rPr>
                              <m:sty m:val="p"/>
                            </m:rPr>
                            <a:rPr lang="zh-CN" altLang="en-US" sz="1600">
                              <a:solidFill>
                                <a:srgbClr val="000000"/>
                              </a:solidFill>
                              <a:latin typeface="Cambria Math" panose="02040503050406030204" pitchFamily="18" charset="0"/>
                            </a:rPr>
                            <m:t>V</m:t>
                          </m:r>
                        </m:e>
                        <m:sub>
                          <m:r>
                            <m:rPr>
                              <m:sty m:val="p"/>
                            </m:rPr>
                            <a:rPr lang="en-US" altLang="zh-CN" sz="1600" i="1">
                              <a:solidFill>
                                <a:srgbClr val="000000"/>
                              </a:solidFill>
                              <a:latin typeface="Cambria Math" panose="02040503050406030204" pitchFamily="18" charset="0"/>
                            </a:rPr>
                            <m:t>cs</m:t>
                          </m:r>
                        </m:sub>
                      </m:sSub>
                      <m:r>
                        <a:rPr lang="zh-CN" altLang="en-US" sz="1600" i="1">
                          <a:solidFill>
                            <a:srgbClr val="000000"/>
                          </a:solidFill>
                          <a:latin typeface="Cambria Math" panose="02040503050406030204" pitchFamily="18" charset="0"/>
                        </a:rPr>
                        <m:t>|=0.717(03)(04)</m:t>
                      </m:r>
                    </m:oMath>
                  </m:oMathPara>
                </a14:m>
                <a:endParaRPr lang="zh-CN" altLang="en-US" sz="1600" dirty="0"/>
              </a:p>
            </p:txBody>
          </p:sp>
        </mc:Choice>
        <mc:Fallback xmlns="">
          <p:sp>
            <p:nvSpPr>
              <p:cNvPr id="10" name="Object 5">
                <a:extLst>
                  <a:ext uri="{FF2B5EF4-FFF2-40B4-BE49-F238E27FC236}">
                    <a16:creationId xmlns:a16="http://schemas.microsoft.com/office/drawing/2014/main" id="{B853B3FE-17C4-F108-67F2-CC4106B7ECCA}"/>
                  </a:ext>
                </a:extLst>
              </p:cNvPr>
              <p:cNvSpPr txBox="1">
                <a:spLocks noRot="1" noChangeAspect="1" noMove="1" noResize="1" noEditPoints="1" noAdjustHandles="1" noChangeArrowheads="1" noChangeShapeType="1" noTextEdit="1"/>
              </p:cNvSpPr>
              <p:nvPr/>
            </p:nvSpPr>
            <p:spPr bwMode="auto">
              <a:xfrm>
                <a:off x="1024102" y="3298407"/>
                <a:ext cx="2919525" cy="309562"/>
              </a:xfrm>
              <a:prstGeom prst="rect">
                <a:avLst/>
              </a:prstGeom>
              <a:blipFill>
                <a:blip r:embed="rId6"/>
                <a:stretch>
                  <a:fillRect b="-19608"/>
                </a:stretch>
              </a:blipFill>
              <a:ln>
                <a:noFill/>
              </a:ln>
              <a:effectLst/>
            </p:spPr>
            <p:txBody>
              <a:bodyPr/>
              <a:lstStyle/>
              <a:p>
                <a:r>
                  <a:rPr lang="zh-CN" altLang="en-US">
                    <a:noFill/>
                  </a:rPr>
                  <a:t> </a:t>
                </a:r>
              </a:p>
            </p:txBody>
          </p:sp>
        </mc:Fallback>
      </mc:AlternateContent>
      <p:sp>
        <p:nvSpPr>
          <p:cNvPr id="11" name="TextBox 18">
            <a:extLst>
              <a:ext uri="{FF2B5EF4-FFF2-40B4-BE49-F238E27FC236}">
                <a16:creationId xmlns:a16="http://schemas.microsoft.com/office/drawing/2014/main" id="{0A81F75F-A6EA-1BB6-8112-10F8CB550AC7}"/>
              </a:ext>
            </a:extLst>
          </p:cNvPr>
          <p:cNvSpPr txBox="1"/>
          <p:nvPr/>
        </p:nvSpPr>
        <p:spPr>
          <a:xfrm>
            <a:off x="1127701" y="3707197"/>
            <a:ext cx="2732959" cy="369332"/>
          </a:xfrm>
          <a:prstGeom prst="rect">
            <a:avLst/>
          </a:prstGeom>
          <a:noFill/>
        </p:spPr>
        <p:txBody>
          <a:bodyPr wrap="square" rtlCol="0">
            <a:spAutoFit/>
          </a:bodyPr>
          <a:lstStyle/>
          <a:p>
            <a:r>
              <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PRL122(2019)011804</a:t>
            </a:r>
          </a:p>
        </p:txBody>
      </p:sp>
      <mc:AlternateContent xmlns:mc="http://schemas.openxmlformats.org/markup-compatibility/2006" xmlns:a14="http://schemas.microsoft.com/office/drawing/2010/main">
        <mc:Choice Requires="a14">
          <p:sp>
            <p:nvSpPr>
              <p:cNvPr id="12" name="Object 5">
                <a:extLst>
                  <a:ext uri="{FF2B5EF4-FFF2-40B4-BE49-F238E27FC236}">
                    <a16:creationId xmlns:a16="http://schemas.microsoft.com/office/drawing/2014/main" id="{CBCC4BCF-2DE6-4042-F4BB-27EF664BDCB7}"/>
                  </a:ext>
                </a:extLst>
              </p:cNvPr>
              <p:cNvSpPr txBox="1"/>
              <p:nvPr/>
            </p:nvSpPr>
            <p:spPr bwMode="auto">
              <a:xfrm>
                <a:off x="832733" y="6340480"/>
                <a:ext cx="3355975" cy="366496"/>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i="1">
                              <a:solidFill>
                                <a:srgbClr val="000000"/>
                              </a:solidFill>
                              <a:latin typeface="Cambria Math" panose="02040503050406030204" pitchFamily="18" charset="0"/>
                            </a:rPr>
                          </m:ctrlPr>
                        </m:sSubSupPr>
                        <m:e>
                          <m:r>
                            <m:rPr>
                              <m:sty m:val="p"/>
                            </m:rPr>
                            <a:rPr lang="zh-CN" altLang="en-US" i="0">
                              <a:solidFill>
                                <a:srgbClr val="000000"/>
                              </a:solidFill>
                              <a:latin typeface="Cambria Math" panose="02040503050406030204" pitchFamily="18" charset="0"/>
                            </a:rPr>
                            <m:t>f</m:t>
                          </m:r>
                        </m:e>
                        <m:sub>
                          <m:r>
                            <a:rPr lang="zh-CN" altLang="en-US" i="1">
                              <a:solidFill>
                                <a:srgbClr val="000000"/>
                              </a:solidFill>
                              <a:latin typeface="Cambria Math" panose="02040503050406030204" pitchFamily="18" charset="0"/>
                            </a:rPr>
                            <m:t>+</m:t>
                          </m:r>
                        </m:sub>
                        <m:sup>
                          <m:r>
                            <a:rPr lang="en-US" altLang="zh-CN" i="1">
                              <a:solidFill>
                                <a:srgbClr val="000000"/>
                              </a:solidFill>
                              <a:latin typeface="Cambria Math" panose="02040503050406030204" pitchFamily="18" charset="0"/>
                            </a:rPr>
                            <m:t>𝐷</m:t>
                          </m:r>
                          <m:r>
                            <a:rPr lang="zh-CN" altLang="en-US" i="1">
                              <a:latin typeface="Cambria Math" panose="02040503050406030204" pitchFamily="18" charset="0"/>
                            </a:rPr>
                            <m:t>→</m:t>
                          </m:r>
                          <m:r>
                            <a:rPr lang="zh-CN" altLang="en-US" i="1">
                              <a:solidFill>
                                <a:srgbClr val="000000"/>
                              </a:solidFill>
                              <a:latin typeface="Cambria Math" panose="02040503050406030204" pitchFamily="18" charset="0"/>
                            </a:rPr>
                            <m:t>𝐾</m:t>
                          </m:r>
                        </m:sup>
                      </m:sSubSup>
                      <m:r>
                        <a:rPr lang="zh-CN" altLang="en-US" i="1">
                          <a:solidFill>
                            <a:srgbClr val="000000"/>
                          </a:solidFill>
                          <a:latin typeface="Cambria Math" panose="02040503050406030204" pitchFamily="18" charset="0"/>
                        </a:rPr>
                        <m:t>(0)|</m:t>
                      </m:r>
                      <m:sSub>
                        <m:sSubPr>
                          <m:ctrlPr>
                            <a:rPr lang="zh-CN" altLang="en-US" i="1">
                              <a:solidFill>
                                <a:srgbClr val="000000"/>
                              </a:solidFill>
                              <a:latin typeface="Cambria Math" panose="02040503050406030204" pitchFamily="18" charset="0"/>
                            </a:rPr>
                          </m:ctrlPr>
                        </m:sSubPr>
                        <m:e>
                          <m:r>
                            <m:rPr>
                              <m:sty m:val="p"/>
                            </m:rPr>
                            <a:rPr lang="zh-CN" altLang="en-US" i="0">
                              <a:solidFill>
                                <a:srgbClr val="000000"/>
                              </a:solidFill>
                              <a:latin typeface="Cambria Math" panose="02040503050406030204" pitchFamily="18" charset="0"/>
                            </a:rPr>
                            <m:t>V</m:t>
                          </m:r>
                        </m:e>
                        <m:sub>
                          <m:r>
                            <m:rPr>
                              <m:sty m:val="p"/>
                            </m:rPr>
                            <a:rPr lang="en-US" altLang="zh-CN" i="1">
                              <a:solidFill>
                                <a:srgbClr val="000000"/>
                              </a:solidFill>
                              <a:latin typeface="Cambria Math" panose="02040503050406030204" pitchFamily="18" charset="0"/>
                            </a:rPr>
                            <m:t>cs</m:t>
                          </m:r>
                        </m:sub>
                      </m:sSub>
                      <m:r>
                        <a:rPr lang="zh-CN" altLang="en-US" i="1">
                          <a:solidFill>
                            <a:srgbClr val="000000"/>
                          </a:solidFill>
                          <a:latin typeface="Cambria Math" panose="02040503050406030204" pitchFamily="18" charset="0"/>
                        </a:rPr>
                        <m:t>|=0.7148(38)(29)</m:t>
                      </m:r>
                    </m:oMath>
                  </m:oMathPara>
                </a14:m>
                <a:endParaRPr lang="zh-CN" altLang="en-US" dirty="0"/>
              </a:p>
            </p:txBody>
          </p:sp>
        </mc:Choice>
        <mc:Fallback xmlns="">
          <p:sp>
            <p:nvSpPr>
              <p:cNvPr id="12" name="Object 5">
                <a:extLst>
                  <a:ext uri="{FF2B5EF4-FFF2-40B4-BE49-F238E27FC236}">
                    <a16:creationId xmlns:a16="http://schemas.microsoft.com/office/drawing/2014/main" id="{CBCC4BCF-2DE6-4042-F4BB-27EF664BDCB7}"/>
                  </a:ext>
                </a:extLst>
              </p:cNvPr>
              <p:cNvSpPr txBox="1">
                <a:spLocks noRot="1" noChangeAspect="1" noMove="1" noResize="1" noEditPoints="1" noAdjustHandles="1" noChangeArrowheads="1" noChangeShapeType="1" noTextEdit="1"/>
              </p:cNvSpPr>
              <p:nvPr/>
            </p:nvSpPr>
            <p:spPr bwMode="auto">
              <a:xfrm>
                <a:off x="832733" y="6340480"/>
                <a:ext cx="3355975" cy="366496"/>
              </a:xfrm>
              <a:prstGeom prst="rect">
                <a:avLst/>
              </a:prstGeom>
              <a:blipFill>
                <a:blip r:embed="rId7"/>
                <a:stretch>
                  <a:fillRect b="-15000"/>
                </a:stretch>
              </a:blipFill>
              <a:ln>
                <a:noFill/>
              </a:ln>
              <a:effectLst/>
            </p:spPr>
            <p:txBody>
              <a:bodyPr/>
              <a:lstStyle/>
              <a:p>
                <a:r>
                  <a:rPr lang="zh-CN" altLang="en-US">
                    <a:noFill/>
                  </a:rPr>
                  <a:t> </a:t>
                </a:r>
              </a:p>
            </p:txBody>
          </p:sp>
        </mc:Fallback>
      </mc:AlternateContent>
      <p:pic>
        <p:nvPicPr>
          <p:cNvPr id="13" name="图片 12">
            <a:extLst>
              <a:ext uri="{FF2B5EF4-FFF2-40B4-BE49-F238E27FC236}">
                <a16:creationId xmlns:a16="http://schemas.microsoft.com/office/drawing/2014/main" id="{33978E2B-7845-1115-071E-5FB0DE980263}"/>
              </a:ext>
            </a:extLst>
          </p:cNvPr>
          <p:cNvPicPr>
            <a:picLocks noChangeAspect="1"/>
          </p:cNvPicPr>
          <p:nvPr/>
        </p:nvPicPr>
        <p:blipFill>
          <a:blip r:embed="rId8"/>
          <a:stretch>
            <a:fillRect/>
          </a:stretch>
        </p:blipFill>
        <p:spPr>
          <a:xfrm>
            <a:off x="373661" y="4138181"/>
            <a:ext cx="3569966" cy="2252847"/>
          </a:xfrm>
          <a:prstGeom prst="rect">
            <a:avLst/>
          </a:prstGeom>
        </p:spPr>
      </p:pic>
      <mc:AlternateContent xmlns:mc="http://schemas.openxmlformats.org/markup-compatibility/2006" xmlns:a14="http://schemas.microsoft.com/office/drawing/2010/main">
        <mc:Choice Requires="a14">
          <p:sp>
            <p:nvSpPr>
              <p:cNvPr id="14" name="Object 5">
                <a:extLst>
                  <a:ext uri="{FF2B5EF4-FFF2-40B4-BE49-F238E27FC236}">
                    <a16:creationId xmlns:a16="http://schemas.microsoft.com/office/drawing/2014/main" id="{6241B28D-4446-8B9A-F1CC-0EBC0DB452F1}"/>
                  </a:ext>
                </a:extLst>
              </p:cNvPr>
              <p:cNvSpPr txBox="1"/>
              <p:nvPr/>
            </p:nvSpPr>
            <p:spPr bwMode="auto">
              <a:xfrm>
                <a:off x="4856734" y="5983442"/>
                <a:ext cx="3002772" cy="4191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smtClean="0">
                              <a:solidFill>
                                <a:schemeClr val="tx1"/>
                              </a:solidFill>
                              <a:latin typeface="Cambria Math" panose="02040503050406030204" pitchFamily="18" charset="0"/>
                            </a:rPr>
                          </m:ctrlPr>
                        </m:sSubSupPr>
                        <m:e>
                          <m:r>
                            <m:rPr>
                              <m:sty m:val="p"/>
                            </m:rPr>
                            <a:rPr lang="zh-CN" altLang="en-US" sz="1600" i="0">
                              <a:solidFill>
                                <a:schemeClr val="tx1"/>
                              </a:solidFill>
                              <a:latin typeface="Cambria Math" panose="02040503050406030204" pitchFamily="18" charset="0"/>
                            </a:rPr>
                            <m:t>f</m:t>
                          </m:r>
                        </m:e>
                        <m:sub>
                          <m:r>
                            <a:rPr lang="zh-CN" altLang="en-US" sz="1600" i="1">
                              <a:solidFill>
                                <a:schemeClr val="tx1"/>
                              </a:solidFill>
                              <a:latin typeface="Cambria Math" panose="02040503050406030204" pitchFamily="18" charset="0"/>
                            </a:rPr>
                            <m:t>+</m:t>
                          </m:r>
                        </m:sub>
                        <m:sup>
                          <m:sSub>
                            <m:sSubPr>
                              <m:ctrlPr>
                                <a:rPr lang="zh-CN" altLang="en-US"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𝐷</m:t>
                              </m:r>
                            </m:e>
                            <m:sub>
                              <m:r>
                                <a:rPr lang="zh-CN" altLang="en-US" sz="1600" i="1">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m:t>
                          </m:r>
                          <m:r>
                            <a:rPr lang="zh-CN" altLang="en-US" sz="1600" i="1">
                              <a:solidFill>
                                <a:schemeClr val="tx1"/>
                              </a:solidFill>
                              <a:latin typeface="Cambria Math" panose="02040503050406030204" pitchFamily="18" charset="0"/>
                            </a:rPr>
                            <m:t>𝜂</m:t>
                          </m:r>
                        </m:sup>
                      </m:sSubSup>
                      <m:r>
                        <a:rPr lang="zh-CN" altLang="en-US" sz="160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m:rPr>
                              <m:sty m:val="p"/>
                            </m:rPr>
                            <a:rPr lang="zh-CN" altLang="en-US" sz="1600">
                              <a:solidFill>
                                <a:schemeClr val="tx1"/>
                              </a:solidFill>
                              <a:latin typeface="Cambria Math" panose="02040503050406030204" pitchFamily="18" charset="0"/>
                            </a:rPr>
                            <m:t>V</m:t>
                          </m:r>
                        </m:e>
                        <m:sub>
                          <m:r>
                            <m:rPr>
                              <m:sty m:val="p"/>
                            </m:rPr>
                            <a:rPr lang="en-US" altLang="zh-CN" sz="1600" i="1">
                              <a:solidFill>
                                <a:schemeClr val="tx1"/>
                              </a:solidFill>
                              <a:latin typeface="Cambria Math" panose="02040503050406030204" pitchFamily="18" charset="0"/>
                            </a:rPr>
                            <m:t>cs</m:t>
                          </m:r>
                        </m:sub>
                      </m:sSub>
                      <m:r>
                        <a:rPr lang="zh-CN" altLang="en-US" sz="1600" i="1">
                          <a:solidFill>
                            <a:schemeClr val="tx1"/>
                          </a:solidFill>
                          <a:latin typeface="Cambria Math" panose="02040503050406030204" pitchFamily="18" charset="0"/>
                        </a:rPr>
                        <m:t>|=0.4</m:t>
                      </m:r>
                      <m:r>
                        <a:rPr lang="en-US" altLang="zh-CN" sz="1600" b="0" i="1" smtClean="0">
                          <a:solidFill>
                            <a:schemeClr val="tx1"/>
                          </a:solidFill>
                          <a:latin typeface="Cambria Math" panose="02040503050406030204" pitchFamily="18" charset="0"/>
                        </a:rPr>
                        <m:t>52(</m:t>
                      </m:r>
                      <m:r>
                        <a:rPr lang="zh-CN" altLang="en-US" sz="160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7)(</m:t>
                      </m:r>
                      <m:r>
                        <a:rPr lang="zh-CN" altLang="en-US" sz="160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7)</m:t>
                      </m:r>
                    </m:oMath>
                  </m:oMathPara>
                </a14:m>
                <a:endParaRPr lang="zh-CN" altLang="en-US" sz="1600" dirty="0">
                  <a:solidFill>
                    <a:schemeClr val="tx1"/>
                  </a:solidFill>
                </a:endParaRPr>
              </a:p>
            </p:txBody>
          </p:sp>
        </mc:Choice>
        <mc:Fallback xmlns="">
          <p:sp>
            <p:nvSpPr>
              <p:cNvPr id="14" name="Object 5">
                <a:extLst>
                  <a:ext uri="{FF2B5EF4-FFF2-40B4-BE49-F238E27FC236}">
                    <a16:creationId xmlns:a16="http://schemas.microsoft.com/office/drawing/2014/main" id="{6241B28D-4446-8B9A-F1CC-0EBC0DB452F1}"/>
                  </a:ext>
                </a:extLst>
              </p:cNvPr>
              <p:cNvSpPr txBox="1">
                <a:spLocks noRot="1" noChangeAspect="1" noMove="1" noResize="1" noEditPoints="1" noAdjustHandles="1" noChangeArrowheads="1" noChangeShapeType="1" noTextEdit="1"/>
              </p:cNvSpPr>
              <p:nvPr/>
            </p:nvSpPr>
            <p:spPr bwMode="auto">
              <a:xfrm>
                <a:off x="4856734" y="5983442"/>
                <a:ext cx="3002772" cy="419100"/>
              </a:xfrm>
              <a:prstGeom prst="rect">
                <a:avLst/>
              </a:prstGeom>
              <a:blipFill>
                <a:blip r:embed="rId9"/>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Object 5">
                <a:extLst>
                  <a:ext uri="{FF2B5EF4-FFF2-40B4-BE49-F238E27FC236}">
                    <a16:creationId xmlns:a16="http://schemas.microsoft.com/office/drawing/2014/main" id="{8BFB8CCB-9F04-5BA6-2663-04F2BDA7A81F}"/>
                  </a:ext>
                </a:extLst>
              </p:cNvPr>
              <p:cNvSpPr txBox="1"/>
              <p:nvPr/>
            </p:nvSpPr>
            <p:spPr bwMode="auto">
              <a:xfrm>
                <a:off x="4809390" y="6322896"/>
                <a:ext cx="3011696" cy="4889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p>
                        <m:sSupPr>
                          <m:ctrlPr>
                            <a:rPr lang="zh-CN" altLang="en-US" sz="1600" i="1" smtClean="0">
                              <a:solidFill>
                                <a:schemeClr val="tx1"/>
                              </a:solidFill>
                              <a:latin typeface="Cambria Math" panose="02040503050406030204" pitchFamily="18" charset="0"/>
                            </a:rPr>
                          </m:ctrlPr>
                        </m:sSupPr>
                        <m:e>
                          <m:sSubSup>
                            <m:sSubSupPr>
                              <m:ctrlPr>
                                <a:rPr lang="zh-CN" altLang="en-US" sz="1600" i="1">
                                  <a:solidFill>
                                    <a:schemeClr val="tx1"/>
                                  </a:solidFill>
                                  <a:latin typeface="Cambria Math" panose="02040503050406030204" pitchFamily="18" charset="0"/>
                                </a:rPr>
                              </m:ctrlPr>
                            </m:sSubSupPr>
                            <m:e>
                              <m:r>
                                <m:rPr>
                                  <m:sty m:val="p"/>
                                </m:rPr>
                                <a:rPr lang="zh-CN" altLang="en-US" sz="1600" i="0">
                                  <a:solidFill>
                                    <a:schemeClr val="tx1"/>
                                  </a:solidFill>
                                  <a:latin typeface="Cambria Math" panose="02040503050406030204" pitchFamily="18" charset="0"/>
                                </a:rPr>
                                <m:t>f</m:t>
                              </m:r>
                            </m:e>
                            <m:sub>
                              <m:r>
                                <a:rPr lang="zh-CN" altLang="en-US" sz="1600" i="1">
                                  <a:solidFill>
                                    <a:schemeClr val="tx1"/>
                                  </a:solidFill>
                                  <a:latin typeface="Cambria Math" panose="02040503050406030204" pitchFamily="18" charset="0"/>
                                </a:rPr>
                                <m:t>+</m:t>
                              </m:r>
                            </m:sub>
                            <m:sup>
                              <m:sSub>
                                <m:sSubPr>
                                  <m:ctrlPr>
                                    <a:rPr lang="zh-CN" altLang="en-US"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𝐷</m:t>
                                  </m:r>
                                </m:e>
                                <m:sub>
                                  <m:r>
                                    <a:rPr lang="zh-CN" altLang="en-US" sz="1600" i="1">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m:t>
                              </m:r>
                              <m:r>
                                <a:rPr lang="zh-CN" altLang="en-US" sz="1600" i="1">
                                  <a:solidFill>
                                    <a:schemeClr val="tx1"/>
                                  </a:solidFill>
                                  <a:latin typeface="Cambria Math" panose="02040503050406030204" pitchFamily="18" charset="0"/>
                                </a:rPr>
                                <m:t>𝜂</m:t>
                              </m:r>
                            </m:sup>
                          </m:sSubSup>
                        </m:e>
                        <m:sup>
                          <m:r>
                            <a:rPr lang="zh-CN" altLang="en-US" sz="1600" i="1">
                              <a:solidFill>
                                <a:schemeClr val="tx1"/>
                              </a:solidFill>
                              <a:latin typeface="Cambria Math" panose="02040503050406030204" pitchFamily="18" charset="0"/>
                            </a:rPr>
                            <m:t>′</m:t>
                          </m:r>
                        </m:sup>
                      </m:sSup>
                      <m:r>
                        <a:rPr lang="zh-CN" altLang="en-US" sz="160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m:rPr>
                              <m:sty m:val="p"/>
                            </m:rPr>
                            <a:rPr lang="zh-CN" altLang="en-US" sz="1600">
                              <a:solidFill>
                                <a:schemeClr val="tx1"/>
                              </a:solidFill>
                              <a:latin typeface="Cambria Math" panose="02040503050406030204" pitchFamily="18" charset="0"/>
                            </a:rPr>
                            <m:t>V</m:t>
                          </m:r>
                        </m:e>
                        <m:sub>
                          <m:r>
                            <m:rPr>
                              <m:sty m:val="p"/>
                            </m:rPr>
                            <a:rPr lang="en-US" altLang="zh-CN" sz="1600" i="1">
                              <a:solidFill>
                                <a:schemeClr val="tx1"/>
                              </a:solidFill>
                              <a:latin typeface="Cambria Math" panose="02040503050406030204" pitchFamily="18" charset="0"/>
                            </a:rPr>
                            <m:t>c</m:t>
                          </m:r>
                          <m:r>
                            <a:rPr lang="en-US" altLang="zh-CN" sz="1600" b="0" i="1" smtClean="0">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525(24)(09)</m:t>
                      </m:r>
                    </m:oMath>
                  </m:oMathPara>
                </a14:m>
                <a:endParaRPr lang="zh-CN" altLang="en-US" sz="1600" dirty="0">
                  <a:solidFill>
                    <a:schemeClr val="tx1"/>
                  </a:solidFill>
                </a:endParaRPr>
              </a:p>
            </p:txBody>
          </p:sp>
        </mc:Choice>
        <mc:Fallback xmlns="">
          <p:sp>
            <p:nvSpPr>
              <p:cNvPr id="15" name="Object 5">
                <a:extLst>
                  <a:ext uri="{FF2B5EF4-FFF2-40B4-BE49-F238E27FC236}">
                    <a16:creationId xmlns:a16="http://schemas.microsoft.com/office/drawing/2014/main" id="{8BFB8CCB-9F04-5BA6-2663-04F2BDA7A81F}"/>
                  </a:ext>
                </a:extLst>
              </p:cNvPr>
              <p:cNvSpPr txBox="1">
                <a:spLocks noRot="1" noChangeAspect="1" noMove="1" noResize="1" noEditPoints="1" noAdjustHandles="1" noChangeArrowheads="1" noChangeShapeType="1" noTextEdit="1"/>
              </p:cNvSpPr>
              <p:nvPr/>
            </p:nvSpPr>
            <p:spPr bwMode="auto">
              <a:xfrm>
                <a:off x="4809390" y="6322896"/>
                <a:ext cx="3011696" cy="488950"/>
              </a:xfrm>
              <a:prstGeom prst="rect">
                <a:avLst/>
              </a:prstGeom>
              <a:blipFill>
                <a:blip r:embed="rId10"/>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B9A05C5-7F2C-DD8E-4EE9-8900B6B37692}"/>
                  </a:ext>
                </a:extLst>
              </p:cNvPr>
              <p:cNvSpPr txBox="1"/>
              <p:nvPr/>
            </p:nvSpPr>
            <p:spPr>
              <a:xfrm>
                <a:off x="2355843" y="4201232"/>
                <a:ext cx="1476467" cy="36971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600" b="1" i="1">
                              <a:effectLst>
                                <a:outerShdw blurRad="38100" dist="38100" dir="2700000" algn="tl">
                                  <a:srgbClr val="000000">
                                    <a:alpha val="43137"/>
                                  </a:srgbClr>
                                </a:outerShdw>
                              </a:effectLst>
                              <a:latin typeface="Cambria Math" panose="02040503050406030204" pitchFamily="18" charset="0"/>
                            </a:rPr>
                            <m:t>𝟎</m:t>
                          </m:r>
                        </m:sup>
                      </m:sSup>
                      <m: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1600" b="1" i="1">
                              <a:effectLst>
                                <a:outerShdw blurRad="38100" dist="38100" dir="2700000" algn="tl">
                                  <a:srgbClr val="000000">
                                    <a:alpha val="43137"/>
                                  </a:srgbClr>
                                </a:outerShdw>
                              </a:effectLst>
                              <a:latin typeface="Cambria Math" panose="02040503050406030204" pitchFamily="18" charset="0"/>
                            </a:rPr>
                          </m:ctrlPr>
                        </m:sSupPr>
                        <m:e>
                          <m:r>
                            <a:rPr lang="en-US" altLang="zh-CN" sz="1600" b="1" i="1" smtClean="0">
                              <a:effectLst>
                                <a:outerShdw blurRad="38100" dist="38100" dir="2700000" algn="tl">
                                  <a:srgbClr val="000000">
                                    <a:alpha val="43137"/>
                                  </a:srgbClr>
                                </a:outerShdw>
                              </a:effectLst>
                              <a:latin typeface="Cambria Math" panose="02040503050406030204" pitchFamily="18" charset="0"/>
                            </a:rPr>
                            <m:t>𝑲</m:t>
                          </m:r>
                        </m:e>
                        <m:sup>
                          <m:r>
                            <a:rPr lang="en-US" altLang="zh-CN" sz="1600" b="1" i="1">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𝝁</m:t>
                          </m:r>
                        </m:e>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𝝁</m:t>
                          </m:r>
                        </m:sub>
                      </m:sSub>
                    </m:oMath>
                  </m:oMathPara>
                </a14:m>
                <a:endParaRPr lang="zh-CN" altLang="en-US" sz="1600" i="1" dirty="0">
                  <a:solidFill>
                    <a:schemeClr val="tx1"/>
                  </a:solidFill>
                </a:endParaRPr>
              </a:p>
            </p:txBody>
          </p:sp>
        </mc:Choice>
        <mc:Fallback xmlns="">
          <p:sp>
            <p:nvSpPr>
              <p:cNvPr id="20" name="文本框 19">
                <a:extLst>
                  <a:ext uri="{FF2B5EF4-FFF2-40B4-BE49-F238E27FC236}">
                    <a16:creationId xmlns:a16="http://schemas.microsoft.com/office/drawing/2014/main" id="{6B9A05C5-7F2C-DD8E-4EE9-8900B6B37692}"/>
                  </a:ext>
                </a:extLst>
              </p:cNvPr>
              <p:cNvSpPr txBox="1">
                <a:spLocks noRot="1" noChangeAspect="1" noMove="1" noResize="1" noEditPoints="1" noAdjustHandles="1" noChangeArrowheads="1" noChangeShapeType="1" noTextEdit="1"/>
              </p:cNvSpPr>
              <p:nvPr/>
            </p:nvSpPr>
            <p:spPr>
              <a:xfrm>
                <a:off x="2355843" y="4201232"/>
                <a:ext cx="1476467" cy="369717"/>
              </a:xfrm>
              <a:prstGeom prst="rect">
                <a:avLst/>
              </a:prstGeom>
              <a:blipFill>
                <a:blip r:embed="rId13"/>
                <a:stretch>
                  <a:fillRect b="-98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7139C492-F374-1E5F-D0AE-0E0A7C52AB92}"/>
                  </a:ext>
                </a:extLst>
              </p:cNvPr>
              <p:cNvSpPr txBox="1"/>
              <p:nvPr/>
            </p:nvSpPr>
            <p:spPr>
              <a:xfrm>
                <a:off x="2355842" y="1322999"/>
                <a:ext cx="1457577" cy="344133"/>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600" b="1" i="1">
                              <a:effectLst>
                                <a:outerShdw blurRad="38100" dist="38100" dir="2700000" algn="tl">
                                  <a:srgbClr val="000000">
                                    <a:alpha val="43137"/>
                                  </a:srgbClr>
                                </a:outerShdw>
                              </a:effectLst>
                              <a:latin typeface="Cambria Math" panose="02040503050406030204" pitchFamily="18" charset="0"/>
                            </a:rPr>
                            <m:t>𝟎</m:t>
                          </m:r>
                        </m:sup>
                      </m:sSup>
                      <m: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1600" b="1" i="1">
                              <a:effectLst>
                                <a:outerShdw blurRad="38100" dist="38100" dir="2700000" algn="tl">
                                  <a:srgbClr val="000000">
                                    <a:alpha val="43137"/>
                                  </a:srgbClr>
                                </a:outerShdw>
                              </a:effectLst>
                              <a:latin typeface="Cambria Math" panose="02040503050406030204" pitchFamily="18" charset="0"/>
                            </a:rPr>
                          </m:ctrlPr>
                        </m:sSupPr>
                        <m:e>
                          <m:r>
                            <a:rPr lang="en-US" altLang="zh-CN" sz="1600" b="1" i="1" smtClean="0">
                              <a:effectLst>
                                <a:outerShdw blurRad="38100" dist="38100" dir="2700000" algn="tl">
                                  <a:srgbClr val="000000">
                                    <a:alpha val="43137"/>
                                  </a:srgbClr>
                                </a:outerShdw>
                              </a:effectLst>
                              <a:latin typeface="Cambria Math" panose="02040503050406030204" pitchFamily="18" charset="0"/>
                            </a:rPr>
                            <m:t>𝑲</m:t>
                          </m:r>
                        </m:e>
                        <m:sup>
                          <m:r>
                            <a:rPr lang="en-US" altLang="zh-CN" sz="1600" b="1" i="1">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sz="1600" b="1" i="1">
                              <a:effectLst>
                                <a:outerShdw blurRad="38100" dist="38100" dir="2700000" algn="tl">
                                  <a:srgbClr val="000000">
                                    <a:alpha val="43137"/>
                                  </a:srgbClr>
                                </a:outerShdw>
                              </a:effectLst>
                              <a:latin typeface="Cambria Math" panose="02040503050406030204" pitchFamily="18" charset="0"/>
                            </a:rPr>
                          </m:ctrlPr>
                        </m:sSupPr>
                        <m:e>
                          <m:r>
                            <a:rPr lang="en-US" altLang="zh-CN" sz="1600" b="1" i="1">
                              <a:effectLst>
                                <a:outerShdw blurRad="38100" dist="38100" dir="2700000" algn="tl">
                                  <a:srgbClr val="000000">
                                    <a:alpha val="43137"/>
                                  </a:srgbClr>
                                </a:outerShdw>
                              </a:effectLst>
                              <a:latin typeface="Cambria Math" panose="02040503050406030204" pitchFamily="18" charset="0"/>
                            </a:rPr>
                            <m:t>𝒆</m:t>
                          </m:r>
                        </m:e>
                        <m:sup>
                          <m:r>
                            <a:rPr lang="en-US" altLang="zh-CN" sz="1600" b="1" i="1">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effectLst>
                                <a:outerShdw blurRad="38100" dist="38100" dir="2700000" algn="tl">
                                  <a:srgbClr val="000000">
                                    <a:alpha val="43137"/>
                                  </a:srgbClr>
                                </a:outerShdw>
                              </a:effectLst>
                              <a:latin typeface="Cambria Math" panose="02040503050406030204" pitchFamily="18" charset="0"/>
                            </a:rPr>
                          </m:ctrlPr>
                        </m:sSubPr>
                        <m:e>
                          <m:r>
                            <a:rPr lang="en-US" altLang="zh-CN" sz="1600" b="1" i="1">
                              <a:effectLst>
                                <a:outerShdw blurRad="38100" dist="38100" dir="2700000" algn="tl">
                                  <a:srgbClr val="000000">
                                    <a:alpha val="43137"/>
                                  </a:srgbClr>
                                </a:outerShdw>
                              </a:effectLst>
                              <a:latin typeface="Cambria Math" panose="02040503050406030204" pitchFamily="18" charset="0"/>
                            </a:rPr>
                            <m:t>𝝂</m:t>
                          </m:r>
                        </m:e>
                        <m:sub>
                          <m:r>
                            <a:rPr lang="en-US" altLang="zh-CN" sz="1600" b="1" i="1">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sz="1600" i="1" dirty="0">
                  <a:solidFill>
                    <a:schemeClr val="tx1"/>
                  </a:solidFill>
                </a:endParaRPr>
              </a:p>
            </p:txBody>
          </p:sp>
        </mc:Choice>
        <mc:Fallback xmlns="">
          <p:sp>
            <p:nvSpPr>
              <p:cNvPr id="21" name="文本框 20">
                <a:extLst>
                  <a:ext uri="{FF2B5EF4-FFF2-40B4-BE49-F238E27FC236}">
                    <a16:creationId xmlns:a16="http://schemas.microsoft.com/office/drawing/2014/main" id="{7139C492-F374-1E5F-D0AE-0E0A7C52AB92}"/>
                  </a:ext>
                </a:extLst>
              </p:cNvPr>
              <p:cNvSpPr txBox="1">
                <a:spLocks noRot="1" noChangeAspect="1" noMove="1" noResize="1" noEditPoints="1" noAdjustHandles="1" noChangeArrowheads="1" noChangeShapeType="1" noTextEdit="1"/>
              </p:cNvSpPr>
              <p:nvPr/>
            </p:nvSpPr>
            <p:spPr>
              <a:xfrm>
                <a:off x="2355842" y="1322999"/>
                <a:ext cx="1457577" cy="344133"/>
              </a:xfrm>
              <a:prstGeom prst="rect">
                <a:avLst/>
              </a:prstGeom>
              <a:blipFill>
                <a:blip r:embed="rId14"/>
                <a:stretch>
                  <a:fillRect b="-1786"/>
                </a:stretch>
              </a:blipFill>
            </p:spPr>
            <p:txBody>
              <a:bodyPr/>
              <a:lstStyle/>
              <a:p>
                <a:r>
                  <a:rPr lang="zh-CN" altLang="en-US">
                    <a:noFill/>
                  </a:rPr>
                  <a:t> </a:t>
                </a:r>
              </a:p>
            </p:txBody>
          </p:sp>
        </mc:Fallback>
      </mc:AlternateContent>
      <p:pic>
        <p:nvPicPr>
          <p:cNvPr id="22" name="图片 21">
            <a:extLst>
              <a:ext uri="{FF2B5EF4-FFF2-40B4-BE49-F238E27FC236}">
                <a16:creationId xmlns:a16="http://schemas.microsoft.com/office/drawing/2014/main" id="{93A1F1FF-C160-B034-0254-1CA3A8C18C98}"/>
              </a:ext>
            </a:extLst>
          </p:cNvPr>
          <p:cNvPicPr>
            <a:picLocks noChangeAspect="1"/>
          </p:cNvPicPr>
          <p:nvPr/>
        </p:nvPicPr>
        <p:blipFill>
          <a:blip r:embed="rId15"/>
          <a:stretch>
            <a:fillRect/>
          </a:stretch>
        </p:blipFill>
        <p:spPr>
          <a:xfrm>
            <a:off x="4489796" y="1202761"/>
            <a:ext cx="3212407" cy="2021296"/>
          </a:xfrm>
          <a:prstGeom prst="rect">
            <a:avLst/>
          </a:prstGeom>
        </p:spPr>
      </p:pic>
      <p:pic>
        <p:nvPicPr>
          <p:cNvPr id="23" name="Picture 46">
            <a:extLst>
              <a:ext uri="{FF2B5EF4-FFF2-40B4-BE49-F238E27FC236}">
                <a16:creationId xmlns:a16="http://schemas.microsoft.com/office/drawing/2014/main" id="{C3F6968E-4669-3D19-531F-052113E61F58}"/>
              </a:ext>
            </a:extLst>
          </p:cNvPr>
          <p:cNvPicPr>
            <a:picLocks noChangeAspect="1"/>
          </p:cNvPicPr>
          <p:nvPr/>
        </p:nvPicPr>
        <p:blipFill>
          <a:blip r:embed="rId5"/>
          <a:stretch>
            <a:fillRect/>
          </a:stretch>
        </p:blipFill>
        <p:spPr>
          <a:xfrm>
            <a:off x="6219229" y="1272668"/>
            <a:ext cx="1383584" cy="769472"/>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9FCE7B91-BAD9-203F-0638-68B8F659115F}"/>
                  </a:ext>
                </a:extLst>
              </p:cNvPr>
              <p:cNvSpPr txBox="1"/>
              <p:nvPr/>
            </p:nvSpPr>
            <p:spPr>
              <a:xfrm>
                <a:off x="6239217" y="1285921"/>
                <a:ext cx="1425121" cy="34413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acc>
                            <m:accPr>
                              <m:chr m:val="̅"/>
                              <m:ctrlP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acc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𝑲</m:t>
                              </m:r>
                            </m:e>
                          </m:acc>
                        </m:e>
                        <m:sup>
                          <m:r>
                            <a:rPr lang="en-US" altLang="zh-CN" sz="1600" b="1" i="1" dirty="0" smtClean="0">
                              <a:solidFill>
                                <a:schemeClr val="tx1"/>
                              </a:solidFill>
                              <a:effectLst>
                                <a:outerShdw blurRad="38100" dist="38100" dir="2700000" algn="tl">
                                  <a:srgbClr val="000000"/>
                                </a:outerShdw>
                              </a:effectLst>
                              <a:latin typeface="Cambria Math" panose="02040503050406030204" pitchFamily="18" charset="0"/>
                              <a:sym typeface="Wingdings" panose="05000000000000000000" pitchFamily="2" charset="2"/>
                            </a:rPr>
                            <m:t>𝟎</m:t>
                          </m:r>
                        </m:sup>
                      </m:sSup>
                      <m:sSup>
                        <m:sSup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sz="1600" dirty="0">
                  <a:solidFill>
                    <a:schemeClr val="tx1"/>
                  </a:solidFill>
                </a:endParaRPr>
              </a:p>
            </p:txBody>
          </p:sp>
        </mc:Choice>
        <mc:Fallback xmlns="">
          <p:sp>
            <p:nvSpPr>
              <p:cNvPr id="24" name="文本框 23">
                <a:extLst>
                  <a:ext uri="{FF2B5EF4-FFF2-40B4-BE49-F238E27FC236}">
                    <a16:creationId xmlns:a16="http://schemas.microsoft.com/office/drawing/2014/main" id="{9FCE7B91-BAD9-203F-0638-68B8F659115F}"/>
                  </a:ext>
                </a:extLst>
              </p:cNvPr>
              <p:cNvSpPr txBox="1">
                <a:spLocks noRot="1" noChangeAspect="1" noMove="1" noResize="1" noEditPoints="1" noAdjustHandles="1" noChangeArrowheads="1" noChangeShapeType="1" noTextEdit="1"/>
              </p:cNvSpPr>
              <p:nvPr/>
            </p:nvSpPr>
            <p:spPr>
              <a:xfrm>
                <a:off x="6239217" y="1285921"/>
                <a:ext cx="1425121" cy="344133"/>
              </a:xfrm>
              <a:prstGeom prst="rect">
                <a:avLst/>
              </a:prstGeom>
              <a:blipFill>
                <a:blip r:embed="rId16"/>
                <a:stretch>
                  <a:fillRect b="-1786"/>
                </a:stretch>
              </a:blipFill>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37E71413-C9A5-B20A-9808-BA66ED25BE23}"/>
              </a:ext>
            </a:extLst>
          </p:cNvPr>
          <p:cNvPicPr>
            <a:picLocks noChangeAspect="1"/>
          </p:cNvPicPr>
          <p:nvPr/>
        </p:nvPicPr>
        <p:blipFill>
          <a:blip r:embed="rId17"/>
          <a:stretch>
            <a:fillRect/>
          </a:stretch>
        </p:blipFill>
        <p:spPr>
          <a:xfrm>
            <a:off x="8392917" y="1207237"/>
            <a:ext cx="3212407" cy="1981455"/>
          </a:xfrm>
          <a:prstGeom prst="rect">
            <a:avLst/>
          </a:prstGeom>
        </p:spPr>
      </p:pic>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74BF03A7-B386-42FB-F705-376895F3800C}"/>
                  </a:ext>
                </a:extLst>
              </p:cNvPr>
              <p:cNvSpPr txBox="1"/>
              <p:nvPr/>
            </p:nvSpPr>
            <p:spPr>
              <a:xfrm>
                <a:off x="9392575" y="1303289"/>
                <a:ext cx="1899823" cy="354456"/>
              </a:xfrm>
              <a:prstGeom prst="rect">
                <a:avLst/>
              </a:prstGeom>
              <a:solidFill>
                <a:schemeClr val="bg1"/>
              </a:solidFill>
            </p:spPr>
            <p:txBody>
              <a:bodyPr wrap="square">
                <a:spAutoFit/>
              </a:bodyPr>
              <a:lstStyle/>
              <a:p>
                <a:pPr/>
                <a14:m>
                  <m:oMathPara xmlns:m="http://schemas.openxmlformats.org/officeDocument/2006/math">
                    <m:oMathParaPr>
                      <m:jc m:val="center"/>
                    </m:oMathParaPr>
                    <m:oMath xmlns:m="http://schemas.openxmlformats.org/officeDocument/2006/math">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SubSup>
                        <m:sSubSupPr>
                          <m:ctrlP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𝑲</m:t>
                          </m:r>
                        </m:e>
                        <m:sub>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𝑳</m:t>
                          </m:r>
                        </m:sub>
                        <m:sup>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𝟎</m:t>
                          </m:r>
                        </m:sup>
                      </m:sSubSup>
                      <m:sSup>
                        <m:sSup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sz="1600" i="1" dirty="0">
                  <a:solidFill>
                    <a:schemeClr val="tx1"/>
                  </a:solidFill>
                </a:endParaRPr>
              </a:p>
            </p:txBody>
          </p:sp>
        </mc:Choice>
        <mc:Fallback xmlns="">
          <p:sp>
            <p:nvSpPr>
              <p:cNvPr id="26" name="文本框 25">
                <a:extLst>
                  <a:ext uri="{FF2B5EF4-FFF2-40B4-BE49-F238E27FC236}">
                    <a16:creationId xmlns:a16="http://schemas.microsoft.com/office/drawing/2014/main" id="{74BF03A7-B386-42FB-F705-376895F3800C}"/>
                  </a:ext>
                </a:extLst>
              </p:cNvPr>
              <p:cNvSpPr txBox="1">
                <a:spLocks noRot="1" noChangeAspect="1" noMove="1" noResize="1" noEditPoints="1" noAdjustHandles="1" noChangeArrowheads="1" noChangeShapeType="1" noTextEdit="1"/>
              </p:cNvSpPr>
              <p:nvPr/>
            </p:nvSpPr>
            <p:spPr>
              <a:xfrm>
                <a:off x="9392575" y="1303289"/>
                <a:ext cx="1899823" cy="354456"/>
              </a:xfrm>
              <a:prstGeom prst="rect">
                <a:avLst/>
              </a:prstGeom>
              <a:blipFill>
                <a:blip r:embed="rId18"/>
                <a:stretch>
                  <a:fillRect b="-689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Object 5">
                <a:extLst>
                  <a:ext uri="{FF2B5EF4-FFF2-40B4-BE49-F238E27FC236}">
                    <a16:creationId xmlns:a16="http://schemas.microsoft.com/office/drawing/2014/main" id="{E41BE066-E040-7E94-95C6-98B96C79BF95}"/>
                  </a:ext>
                </a:extLst>
              </p:cNvPr>
              <p:cNvSpPr txBox="1"/>
              <p:nvPr/>
            </p:nvSpPr>
            <p:spPr bwMode="auto">
              <a:xfrm>
                <a:off x="4897514" y="3205942"/>
                <a:ext cx="2845246" cy="309562"/>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a:solidFill>
                                <a:srgbClr val="000000"/>
                              </a:solidFill>
                              <a:latin typeface="Cambria Math" panose="02040503050406030204" pitchFamily="18" charset="0"/>
                            </a:rPr>
                          </m:ctrlPr>
                        </m:sSubSupPr>
                        <m:e>
                          <m:r>
                            <m:rPr>
                              <m:sty m:val="p"/>
                            </m:rPr>
                            <a:rPr lang="zh-CN" altLang="en-US" sz="1600">
                              <a:solidFill>
                                <a:srgbClr val="000000"/>
                              </a:solidFill>
                              <a:latin typeface="Cambria Math" panose="02040503050406030204" pitchFamily="18" charset="0"/>
                            </a:rPr>
                            <m:t>f</m:t>
                          </m:r>
                        </m:e>
                        <m:sub>
                          <m:r>
                            <a:rPr lang="zh-CN" altLang="en-US" sz="1600" i="1">
                              <a:solidFill>
                                <a:srgbClr val="000000"/>
                              </a:solidFill>
                              <a:latin typeface="Cambria Math" panose="02040503050406030204" pitchFamily="18" charset="0"/>
                            </a:rPr>
                            <m:t>+</m:t>
                          </m:r>
                        </m:sub>
                        <m:sup>
                          <m:r>
                            <a:rPr lang="en-US" altLang="zh-CN" sz="1600" i="1">
                              <a:solidFill>
                                <a:srgbClr val="000000"/>
                              </a:solidFill>
                              <a:latin typeface="Cambria Math" panose="02040503050406030204" pitchFamily="18" charset="0"/>
                            </a:rPr>
                            <m:t>𝐷</m:t>
                          </m:r>
                          <m:r>
                            <a:rPr lang="zh-CN" altLang="en-US" sz="1600" i="1">
                              <a:latin typeface="Cambria Math" panose="02040503050406030204" pitchFamily="18" charset="0"/>
                            </a:rPr>
                            <m:t>→</m:t>
                          </m:r>
                          <m:r>
                            <a:rPr lang="zh-CN" altLang="en-US" sz="1600" i="1">
                              <a:solidFill>
                                <a:srgbClr val="000000"/>
                              </a:solidFill>
                              <a:latin typeface="Cambria Math" panose="02040503050406030204" pitchFamily="18" charset="0"/>
                            </a:rPr>
                            <m:t>𝐾</m:t>
                          </m:r>
                        </m:sup>
                      </m:sSubSup>
                      <m:r>
                        <a:rPr lang="zh-CN" altLang="en-US" sz="1600" i="1">
                          <a:solidFill>
                            <a:srgbClr val="000000"/>
                          </a:solidFill>
                          <a:latin typeface="Cambria Math" panose="02040503050406030204" pitchFamily="18" charset="0"/>
                        </a:rPr>
                        <m:t>(0)|</m:t>
                      </m:r>
                      <m:sSub>
                        <m:sSubPr>
                          <m:ctrlPr>
                            <a:rPr lang="zh-CN" altLang="en-US" sz="1600" i="1">
                              <a:solidFill>
                                <a:srgbClr val="000000"/>
                              </a:solidFill>
                              <a:latin typeface="Cambria Math" panose="02040503050406030204" pitchFamily="18" charset="0"/>
                            </a:rPr>
                          </m:ctrlPr>
                        </m:sSubPr>
                        <m:e>
                          <m:r>
                            <m:rPr>
                              <m:sty m:val="p"/>
                            </m:rPr>
                            <a:rPr lang="zh-CN" altLang="en-US" sz="1600">
                              <a:solidFill>
                                <a:srgbClr val="000000"/>
                              </a:solidFill>
                              <a:latin typeface="Cambria Math" panose="02040503050406030204" pitchFamily="18" charset="0"/>
                            </a:rPr>
                            <m:t>V</m:t>
                          </m:r>
                        </m:e>
                        <m:sub>
                          <m:r>
                            <m:rPr>
                              <m:sty m:val="p"/>
                            </m:rPr>
                            <a:rPr lang="en-US" altLang="zh-CN" sz="1600" i="1">
                              <a:solidFill>
                                <a:srgbClr val="000000"/>
                              </a:solidFill>
                              <a:latin typeface="Cambria Math" panose="02040503050406030204" pitchFamily="18" charset="0"/>
                            </a:rPr>
                            <m:t>cs</m:t>
                          </m:r>
                        </m:sub>
                      </m:sSub>
                      <m:r>
                        <a:rPr lang="zh-CN" altLang="en-US" sz="1600" i="1">
                          <a:solidFill>
                            <a:srgbClr val="000000"/>
                          </a:solidFill>
                          <a:latin typeface="Cambria Math" panose="02040503050406030204" pitchFamily="18" charset="0"/>
                        </a:rPr>
                        <m:t>|=0.705(04)(11)</m:t>
                      </m:r>
                    </m:oMath>
                  </m:oMathPara>
                </a14:m>
                <a:endParaRPr lang="zh-CN" altLang="en-US" sz="1600" dirty="0"/>
              </a:p>
            </p:txBody>
          </p:sp>
        </mc:Choice>
        <mc:Fallback xmlns="">
          <p:sp>
            <p:nvSpPr>
              <p:cNvPr id="27" name="Object 5">
                <a:extLst>
                  <a:ext uri="{FF2B5EF4-FFF2-40B4-BE49-F238E27FC236}">
                    <a16:creationId xmlns:a16="http://schemas.microsoft.com/office/drawing/2014/main" id="{E41BE066-E040-7E94-95C6-98B96C79BF95}"/>
                  </a:ext>
                </a:extLst>
              </p:cNvPr>
              <p:cNvSpPr txBox="1">
                <a:spLocks noRot="1" noChangeAspect="1" noMove="1" noResize="1" noEditPoints="1" noAdjustHandles="1" noChangeArrowheads="1" noChangeShapeType="1" noTextEdit="1"/>
              </p:cNvSpPr>
              <p:nvPr/>
            </p:nvSpPr>
            <p:spPr bwMode="auto">
              <a:xfrm>
                <a:off x="4897514" y="3205942"/>
                <a:ext cx="2845246" cy="309562"/>
              </a:xfrm>
              <a:prstGeom prst="rect">
                <a:avLst/>
              </a:prstGeom>
              <a:blipFill>
                <a:blip r:embed="rId19"/>
                <a:stretch>
                  <a:fillRect b="-19608"/>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Object 5">
                <a:extLst>
                  <a:ext uri="{FF2B5EF4-FFF2-40B4-BE49-F238E27FC236}">
                    <a16:creationId xmlns:a16="http://schemas.microsoft.com/office/drawing/2014/main" id="{C852E883-F573-8B9A-C4E1-3E750894B151}"/>
                  </a:ext>
                </a:extLst>
              </p:cNvPr>
              <p:cNvSpPr txBox="1"/>
              <p:nvPr/>
            </p:nvSpPr>
            <p:spPr bwMode="auto">
              <a:xfrm>
                <a:off x="8885947" y="3221938"/>
                <a:ext cx="2842981" cy="311150"/>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a:solidFill>
                                <a:srgbClr val="000000"/>
                              </a:solidFill>
                              <a:latin typeface="Cambria Math" panose="02040503050406030204" pitchFamily="18" charset="0"/>
                            </a:rPr>
                          </m:ctrlPr>
                        </m:sSubSupPr>
                        <m:e>
                          <m:r>
                            <m:rPr>
                              <m:sty m:val="p"/>
                            </m:rPr>
                            <a:rPr lang="zh-CN" altLang="en-US" sz="1600">
                              <a:solidFill>
                                <a:srgbClr val="000000"/>
                              </a:solidFill>
                              <a:latin typeface="Cambria Math" panose="02040503050406030204" pitchFamily="18" charset="0"/>
                            </a:rPr>
                            <m:t>f</m:t>
                          </m:r>
                        </m:e>
                        <m:sub>
                          <m:r>
                            <a:rPr lang="zh-CN" altLang="en-US" sz="1600" i="1">
                              <a:solidFill>
                                <a:srgbClr val="000000"/>
                              </a:solidFill>
                              <a:latin typeface="Cambria Math" panose="02040503050406030204" pitchFamily="18" charset="0"/>
                            </a:rPr>
                            <m:t>+</m:t>
                          </m:r>
                        </m:sub>
                        <m:sup>
                          <m:r>
                            <a:rPr lang="en-US" altLang="zh-CN" sz="1600" i="1">
                              <a:solidFill>
                                <a:srgbClr val="000000"/>
                              </a:solidFill>
                              <a:latin typeface="Cambria Math" panose="02040503050406030204" pitchFamily="18" charset="0"/>
                            </a:rPr>
                            <m:t>𝐷</m:t>
                          </m:r>
                          <m:r>
                            <a:rPr lang="zh-CN" altLang="en-US" sz="1600" i="1">
                              <a:latin typeface="Cambria Math" panose="02040503050406030204" pitchFamily="18" charset="0"/>
                            </a:rPr>
                            <m:t>→</m:t>
                          </m:r>
                          <m:r>
                            <a:rPr lang="zh-CN" altLang="en-US" sz="1600" i="1">
                              <a:solidFill>
                                <a:srgbClr val="000000"/>
                              </a:solidFill>
                              <a:latin typeface="Cambria Math" panose="02040503050406030204" pitchFamily="18" charset="0"/>
                            </a:rPr>
                            <m:t>𝐾</m:t>
                          </m:r>
                        </m:sup>
                      </m:sSubSup>
                      <m:r>
                        <a:rPr lang="zh-CN" altLang="en-US" sz="1600" i="1">
                          <a:solidFill>
                            <a:srgbClr val="000000"/>
                          </a:solidFill>
                          <a:latin typeface="Cambria Math" panose="02040503050406030204" pitchFamily="18" charset="0"/>
                        </a:rPr>
                        <m:t>(0)|</m:t>
                      </m:r>
                      <m:sSub>
                        <m:sSubPr>
                          <m:ctrlPr>
                            <a:rPr lang="zh-CN" altLang="en-US" sz="1600" i="1">
                              <a:solidFill>
                                <a:srgbClr val="000000"/>
                              </a:solidFill>
                              <a:latin typeface="Cambria Math" panose="02040503050406030204" pitchFamily="18" charset="0"/>
                            </a:rPr>
                          </m:ctrlPr>
                        </m:sSubPr>
                        <m:e>
                          <m:r>
                            <m:rPr>
                              <m:sty m:val="p"/>
                            </m:rPr>
                            <a:rPr lang="zh-CN" altLang="en-US" sz="1600">
                              <a:solidFill>
                                <a:srgbClr val="000000"/>
                              </a:solidFill>
                              <a:latin typeface="Cambria Math" panose="02040503050406030204" pitchFamily="18" charset="0"/>
                            </a:rPr>
                            <m:t>V</m:t>
                          </m:r>
                        </m:e>
                        <m:sub>
                          <m:r>
                            <m:rPr>
                              <m:sty m:val="p"/>
                            </m:rPr>
                            <a:rPr lang="en-US" altLang="zh-CN" sz="1600" i="1">
                              <a:solidFill>
                                <a:srgbClr val="000000"/>
                              </a:solidFill>
                              <a:latin typeface="Cambria Math" panose="02040503050406030204" pitchFamily="18" charset="0"/>
                            </a:rPr>
                            <m:t>cs</m:t>
                          </m:r>
                        </m:sub>
                      </m:sSub>
                      <m:r>
                        <a:rPr lang="zh-CN" altLang="en-US" sz="1600" i="1">
                          <a:solidFill>
                            <a:srgbClr val="000000"/>
                          </a:solidFill>
                          <a:latin typeface="Cambria Math" panose="02040503050406030204" pitchFamily="18" charset="0"/>
                        </a:rPr>
                        <m:t>|=0.728(06)(11)</m:t>
                      </m:r>
                    </m:oMath>
                  </m:oMathPara>
                </a14:m>
                <a:endParaRPr lang="zh-CN" altLang="en-US" sz="1600" dirty="0"/>
              </a:p>
            </p:txBody>
          </p:sp>
        </mc:Choice>
        <mc:Fallback xmlns="">
          <p:sp>
            <p:nvSpPr>
              <p:cNvPr id="28" name="Object 5">
                <a:extLst>
                  <a:ext uri="{FF2B5EF4-FFF2-40B4-BE49-F238E27FC236}">
                    <a16:creationId xmlns:a16="http://schemas.microsoft.com/office/drawing/2014/main" id="{C852E883-F573-8B9A-C4E1-3E750894B151}"/>
                  </a:ext>
                </a:extLst>
              </p:cNvPr>
              <p:cNvSpPr txBox="1">
                <a:spLocks noRot="1" noChangeAspect="1" noMove="1" noResize="1" noEditPoints="1" noAdjustHandles="1" noChangeArrowheads="1" noChangeShapeType="1" noTextEdit="1"/>
              </p:cNvSpPr>
              <p:nvPr/>
            </p:nvSpPr>
            <p:spPr bwMode="auto">
              <a:xfrm>
                <a:off x="8885947" y="3221938"/>
                <a:ext cx="2842981" cy="311150"/>
              </a:xfrm>
              <a:prstGeom prst="rect">
                <a:avLst/>
              </a:prstGeom>
              <a:blipFill>
                <a:blip r:embed="rId20"/>
                <a:stretch>
                  <a:fillRect b="-19608"/>
                </a:stretch>
              </a:blipFill>
              <a:ln>
                <a:noFill/>
              </a:ln>
              <a:effectLst/>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0B1387FF-9A46-C715-56F2-9BF1409C8289}"/>
              </a:ext>
            </a:extLst>
          </p:cNvPr>
          <p:cNvPicPr>
            <a:picLocks noChangeAspect="1"/>
          </p:cNvPicPr>
          <p:nvPr/>
        </p:nvPicPr>
        <p:blipFill>
          <a:blip r:embed="rId21"/>
          <a:stretch>
            <a:fillRect/>
          </a:stretch>
        </p:blipFill>
        <p:spPr>
          <a:xfrm>
            <a:off x="4776965" y="4026174"/>
            <a:ext cx="3002772" cy="2021296"/>
          </a:xfrm>
          <a:prstGeom prst="rect">
            <a:avLst/>
          </a:prstGeom>
        </p:spPr>
      </p:pic>
      <p:sp>
        <p:nvSpPr>
          <p:cNvPr id="32" name="TextBox 18">
            <a:extLst>
              <a:ext uri="{FF2B5EF4-FFF2-40B4-BE49-F238E27FC236}">
                <a16:creationId xmlns:a16="http://schemas.microsoft.com/office/drawing/2014/main" id="{3FDF0B07-5064-5095-8DF7-20722CC0D435}"/>
              </a:ext>
            </a:extLst>
          </p:cNvPr>
          <p:cNvSpPr txBox="1"/>
          <p:nvPr/>
        </p:nvSpPr>
        <p:spPr>
          <a:xfrm>
            <a:off x="5236294" y="3566354"/>
            <a:ext cx="2418717" cy="553998"/>
          </a:xfrm>
          <a:prstGeom prst="rect">
            <a:avLst/>
          </a:prstGeom>
          <a:noFill/>
        </p:spPr>
        <p:txBody>
          <a:bodyPr wrap="square" rtlCol="0">
            <a:spAutoFit/>
          </a:bodyPr>
          <a:lstStyle/>
          <a:p>
            <a:r>
              <a:rPr lang="en-US" sz="1500" b="1" dirty="0">
                <a:latin typeface="微软雅黑" panose="020B0503020204020204" pitchFamily="34" charset="-122"/>
                <a:ea typeface="微软雅黑" panose="020B0503020204020204" pitchFamily="34" charset="-122"/>
                <a:cs typeface="Arial" panose="020B0604020202020204" pitchFamily="34" charset="0"/>
              </a:rPr>
              <a:t>PRL123(2019)121801</a:t>
            </a:r>
            <a:r>
              <a:rPr lang="en-US" sz="15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p>
          <a:p>
            <a:r>
              <a:rPr lang="en-US"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PRD108(2023)092003</a:t>
            </a:r>
            <a:endParaRPr lang="en-US"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pic>
        <p:nvPicPr>
          <p:cNvPr id="35" name="图片 34">
            <a:extLst>
              <a:ext uri="{FF2B5EF4-FFF2-40B4-BE49-F238E27FC236}">
                <a16:creationId xmlns:a16="http://schemas.microsoft.com/office/drawing/2014/main" id="{CD4902E9-880F-04FF-53B3-D49C4691CFAE}"/>
              </a:ext>
            </a:extLst>
          </p:cNvPr>
          <p:cNvPicPr>
            <a:picLocks noChangeAspect="1"/>
          </p:cNvPicPr>
          <p:nvPr/>
        </p:nvPicPr>
        <p:blipFill>
          <a:blip r:embed="rId22"/>
          <a:stretch>
            <a:fillRect/>
          </a:stretch>
        </p:blipFill>
        <p:spPr>
          <a:xfrm>
            <a:off x="8780766" y="4047550"/>
            <a:ext cx="2793941" cy="2021296"/>
          </a:xfrm>
          <a:prstGeom prst="rect">
            <a:avLst/>
          </a:prstGeom>
        </p:spPr>
      </p:pic>
      <p:sp>
        <p:nvSpPr>
          <p:cNvPr id="38" name="文本框 37">
            <a:extLst>
              <a:ext uri="{FF2B5EF4-FFF2-40B4-BE49-F238E27FC236}">
                <a16:creationId xmlns:a16="http://schemas.microsoft.com/office/drawing/2014/main" id="{8CC288EC-4EA0-FDA9-F325-C12D0B855134}"/>
              </a:ext>
            </a:extLst>
          </p:cNvPr>
          <p:cNvSpPr txBox="1"/>
          <p:nvPr/>
        </p:nvSpPr>
        <p:spPr>
          <a:xfrm>
            <a:off x="8941840" y="3689933"/>
            <a:ext cx="2386084" cy="307135"/>
          </a:xfrm>
          <a:prstGeom prst="rect">
            <a:avLst/>
          </a:prstGeom>
          <a:noFill/>
        </p:spPr>
        <p:txBody>
          <a:bodyPr wrap="square">
            <a:spAutoFit/>
          </a:bodyPr>
          <a:lstStyle/>
          <a:p>
            <a:pPr marL="0" marR="0" lvl="0" indent="0" algn="ctr" defTabSz="914400" rtl="0" eaLnBrk="0" fontAlgn="base" latinLnBrk="0" hangingPunct="0">
              <a:lnSpc>
                <a:spcPts val="1600"/>
              </a:lnSpc>
              <a:spcBef>
                <a:spcPct val="20000"/>
              </a:spcBef>
              <a:spcAft>
                <a:spcPct val="0"/>
              </a:spcAft>
              <a:buClr>
                <a:schemeClr val="accent1"/>
              </a:buClr>
              <a:buSzPct val="65000"/>
              <a:buFont typeface="Wingdings" panose="05000000000000000000" pitchFamily="2" charset="2"/>
              <a:buNone/>
              <a:tabLst/>
              <a:defRPr/>
            </a:pPr>
            <a:r>
              <a:rPr kumimoji="0" lang="en-US" altLang="zh-CN" sz="1800" b="1" dirty="0">
                <a:solidFill>
                  <a:srgbClr val="FF0000"/>
                </a:solidFill>
                <a:effectLst/>
                <a:latin typeface="Calibri (正文)"/>
                <a:cs typeface="Arial" panose="020B0604020202020204" pitchFamily="34" charset="0"/>
              </a:rPr>
              <a:t>PRL 132(2024), 091802 </a:t>
            </a:r>
          </a:p>
        </p:txBody>
      </p:sp>
      <p:sp>
        <p:nvSpPr>
          <p:cNvPr id="39" name="TextBox 11">
            <a:extLst>
              <a:ext uri="{FF2B5EF4-FFF2-40B4-BE49-F238E27FC236}">
                <a16:creationId xmlns:a16="http://schemas.microsoft.com/office/drawing/2014/main" id="{D9827691-AD75-F0A2-873C-C6DA3F68E0FE}"/>
              </a:ext>
            </a:extLst>
          </p:cNvPr>
          <p:cNvSpPr txBox="1">
            <a:spLocks noChangeArrowheads="1"/>
          </p:cNvSpPr>
          <p:nvPr/>
        </p:nvSpPr>
        <p:spPr bwMode="auto">
          <a:xfrm>
            <a:off x="7277050" y="4839092"/>
            <a:ext cx="22317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extraction</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40" name="Object 5">
                <a:extLst>
                  <a:ext uri="{FF2B5EF4-FFF2-40B4-BE49-F238E27FC236}">
                    <a16:creationId xmlns:a16="http://schemas.microsoft.com/office/drawing/2014/main" id="{B0DF36A3-64ED-9E0E-20B4-EB859D544C5C}"/>
                  </a:ext>
                </a:extLst>
              </p:cNvPr>
              <p:cNvSpPr txBox="1"/>
              <p:nvPr/>
            </p:nvSpPr>
            <p:spPr bwMode="auto">
              <a:xfrm>
                <a:off x="8788090" y="5988803"/>
                <a:ext cx="3002772" cy="4191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smtClean="0">
                              <a:solidFill>
                                <a:schemeClr val="tx1"/>
                              </a:solidFill>
                              <a:latin typeface="Cambria Math" panose="02040503050406030204" pitchFamily="18" charset="0"/>
                            </a:rPr>
                          </m:ctrlPr>
                        </m:sSubSupPr>
                        <m:e>
                          <m:r>
                            <m:rPr>
                              <m:sty m:val="p"/>
                            </m:rPr>
                            <a:rPr lang="zh-CN" altLang="en-US" sz="1600" i="0">
                              <a:solidFill>
                                <a:schemeClr val="tx1"/>
                              </a:solidFill>
                              <a:latin typeface="Cambria Math" panose="02040503050406030204" pitchFamily="18" charset="0"/>
                            </a:rPr>
                            <m:t>f</m:t>
                          </m:r>
                        </m:e>
                        <m:sub>
                          <m:r>
                            <a:rPr lang="zh-CN" altLang="en-US" sz="1600" i="1">
                              <a:solidFill>
                                <a:schemeClr val="tx1"/>
                              </a:solidFill>
                              <a:latin typeface="Cambria Math" panose="02040503050406030204" pitchFamily="18" charset="0"/>
                            </a:rPr>
                            <m:t>+</m:t>
                          </m:r>
                        </m:sub>
                        <m:sup>
                          <m:sSub>
                            <m:sSubPr>
                              <m:ctrlPr>
                                <a:rPr lang="zh-CN" altLang="en-US"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𝐷</m:t>
                              </m:r>
                            </m:e>
                            <m:sub>
                              <m:r>
                                <a:rPr lang="zh-CN" altLang="en-US" sz="1600" i="1">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m:t>
                          </m:r>
                          <m:r>
                            <a:rPr lang="zh-CN" altLang="en-US" sz="1600" i="1">
                              <a:solidFill>
                                <a:schemeClr val="tx1"/>
                              </a:solidFill>
                              <a:latin typeface="Cambria Math" panose="02040503050406030204" pitchFamily="18" charset="0"/>
                            </a:rPr>
                            <m:t>𝜂</m:t>
                          </m:r>
                        </m:sup>
                      </m:sSubSup>
                      <m:r>
                        <a:rPr lang="zh-CN" altLang="en-US" sz="160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m:rPr>
                              <m:sty m:val="p"/>
                            </m:rPr>
                            <a:rPr lang="zh-CN" altLang="en-US" sz="1600">
                              <a:solidFill>
                                <a:schemeClr val="tx1"/>
                              </a:solidFill>
                              <a:latin typeface="Cambria Math" panose="02040503050406030204" pitchFamily="18" charset="0"/>
                            </a:rPr>
                            <m:t>V</m:t>
                          </m:r>
                        </m:e>
                        <m:sub>
                          <m:r>
                            <m:rPr>
                              <m:sty m:val="p"/>
                            </m:rPr>
                            <a:rPr lang="en-US" altLang="zh-CN" sz="1600" i="1">
                              <a:solidFill>
                                <a:schemeClr val="tx1"/>
                              </a:solidFill>
                              <a:latin typeface="Cambria Math" panose="02040503050406030204" pitchFamily="18" charset="0"/>
                            </a:rPr>
                            <m:t>cs</m:t>
                          </m:r>
                        </m:sub>
                      </m:sSub>
                      <m:r>
                        <a:rPr lang="zh-CN" altLang="en-US" sz="1600" i="1">
                          <a:solidFill>
                            <a:schemeClr val="tx1"/>
                          </a:solidFill>
                          <a:latin typeface="Cambria Math" panose="02040503050406030204" pitchFamily="18" charset="0"/>
                        </a:rPr>
                        <m:t>|=0.4</m:t>
                      </m:r>
                      <m:r>
                        <a:rPr lang="en-US" altLang="zh-CN" sz="1600" b="0" i="1" smtClean="0">
                          <a:solidFill>
                            <a:schemeClr val="tx1"/>
                          </a:solidFill>
                          <a:latin typeface="Cambria Math" panose="02040503050406030204" pitchFamily="18" charset="0"/>
                        </a:rPr>
                        <m:t>51(10)(</m:t>
                      </m:r>
                      <m:r>
                        <a:rPr lang="zh-CN" altLang="en-US" sz="160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8)</m:t>
                      </m:r>
                    </m:oMath>
                  </m:oMathPara>
                </a14:m>
                <a:endParaRPr lang="zh-CN" altLang="en-US" sz="1600" dirty="0">
                  <a:solidFill>
                    <a:schemeClr val="tx1"/>
                  </a:solidFill>
                </a:endParaRPr>
              </a:p>
            </p:txBody>
          </p:sp>
        </mc:Choice>
        <mc:Fallback xmlns="">
          <p:sp>
            <p:nvSpPr>
              <p:cNvPr id="40" name="Object 5">
                <a:extLst>
                  <a:ext uri="{FF2B5EF4-FFF2-40B4-BE49-F238E27FC236}">
                    <a16:creationId xmlns:a16="http://schemas.microsoft.com/office/drawing/2014/main" id="{B0DF36A3-64ED-9E0E-20B4-EB859D544C5C}"/>
                  </a:ext>
                </a:extLst>
              </p:cNvPr>
              <p:cNvSpPr txBox="1">
                <a:spLocks noRot="1" noChangeAspect="1" noMove="1" noResize="1" noEditPoints="1" noAdjustHandles="1" noChangeArrowheads="1" noChangeShapeType="1" noTextEdit="1"/>
              </p:cNvSpPr>
              <p:nvPr/>
            </p:nvSpPr>
            <p:spPr bwMode="auto">
              <a:xfrm>
                <a:off x="8788090" y="5988803"/>
                <a:ext cx="3002772" cy="419100"/>
              </a:xfrm>
              <a:prstGeom prst="rect">
                <a:avLst/>
              </a:prstGeom>
              <a:blipFill>
                <a:blip r:embed="rId23"/>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1" name="Object 5">
                <a:extLst>
                  <a:ext uri="{FF2B5EF4-FFF2-40B4-BE49-F238E27FC236}">
                    <a16:creationId xmlns:a16="http://schemas.microsoft.com/office/drawing/2014/main" id="{0D19E629-75F8-7D69-31BA-173328C5B7D6}"/>
                  </a:ext>
                </a:extLst>
              </p:cNvPr>
              <p:cNvSpPr txBox="1"/>
              <p:nvPr/>
            </p:nvSpPr>
            <p:spPr bwMode="auto">
              <a:xfrm>
                <a:off x="8740746" y="6301881"/>
                <a:ext cx="3011696" cy="4889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p>
                        <m:sSupPr>
                          <m:ctrlPr>
                            <a:rPr lang="zh-CN" altLang="en-US" sz="1600" i="1" smtClean="0">
                              <a:solidFill>
                                <a:schemeClr val="tx1"/>
                              </a:solidFill>
                              <a:latin typeface="Cambria Math" panose="02040503050406030204" pitchFamily="18" charset="0"/>
                            </a:rPr>
                          </m:ctrlPr>
                        </m:sSupPr>
                        <m:e>
                          <m:sSubSup>
                            <m:sSubSupPr>
                              <m:ctrlPr>
                                <a:rPr lang="zh-CN" altLang="en-US" sz="1600" i="1">
                                  <a:solidFill>
                                    <a:schemeClr val="tx1"/>
                                  </a:solidFill>
                                  <a:latin typeface="Cambria Math" panose="02040503050406030204" pitchFamily="18" charset="0"/>
                                </a:rPr>
                              </m:ctrlPr>
                            </m:sSubSupPr>
                            <m:e>
                              <m:r>
                                <m:rPr>
                                  <m:sty m:val="p"/>
                                </m:rPr>
                                <a:rPr lang="zh-CN" altLang="en-US" sz="1600" i="0">
                                  <a:solidFill>
                                    <a:schemeClr val="tx1"/>
                                  </a:solidFill>
                                  <a:latin typeface="Cambria Math" panose="02040503050406030204" pitchFamily="18" charset="0"/>
                                </a:rPr>
                                <m:t>f</m:t>
                              </m:r>
                            </m:e>
                            <m:sub>
                              <m:r>
                                <a:rPr lang="zh-CN" altLang="en-US" sz="1600" i="1">
                                  <a:solidFill>
                                    <a:schemeClr val="tx1"/>
                                  </a:solidFill>
                                  <a:latin typeface="Cambria Math" panose="02040503050406030204" pitchFamily="18" charset="0"/>
                                </a:rPr>
                                <m:t>+</m:t>
                              </m:r>
                            </m:sub>
                            <m:sup>
                              <m:sSub>
                                <m:sSubPr>
                                  <m:ctrlPr>
                                    <a:rPr lang="zh-CN" altLang="en-US"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𝐷</m:t>
                                  </m:r>
                                </m:e>
                                <m:sub>
                                  <m:r>
                                    <a:rPr lang="zh-CN" altLang="en-US" sz="1600" i="1">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m:t>
                              </m:r>
                              <m:r>
                                <a:rPr lang="zh-CN" altLang="en-US" sz="1600" i="1">
                                  <a:solidFill>
                                    <a:schemeClr val="tx1"/>
                                  </a:solidFill>
                                  <a:latin typeface="Cambria Math" panose="02040503050406030204" pitchFamily="18" charset="0"/>
                                </a:rPr>
                                <m:t>𝜂</m:t>
                              </m:r>
                            </m:sup>
                          </m:sSubSup>
                        </m:e>
                        <m:sup>
                          <m:r>
                            <a:rPr lang="zh-CN" altLang="en-US" sz="1600" i="1">
                              <a:solidFill>
                                <a:schemeClr val="tx1"/>
                              </a:solidFill>
                              <a:latin typeface="Cambria Math" panose="02040503050406030204" pitchFamily="18" charset="0"/>
                            </a:rPr>
                            <m:t>′</m:t>
                          </m:r>
                        </m:sup>
                      </m:sSup>
                      <m:r>
                        <a:rPr lang="zh-CN" altLang="en-US" sz="160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m:rPr>
                              <m:sty m:val="p"/>
                            </m:rPr>
                            <a:rPr lang="zh-CN" altLang="en-US" sz="1600">
                              <a:solidFill>
                                <a:schemeClr val="tx1"/>
                              </a:solidFill>
                              <a:latin typeface="Cambria Math" panose="02040503050406030204" pitchFamily="18" charset="0"/>
                            </a:rPr>
                            <m:t>V</m:t>
                          </m:r>
                        </m:e>
                        <m:sub>
                          <m:r>
                            <m:rPr>
                              <m:sty m:val="p"/>
                            </m:rPr>
                            <a:rPr lang="en-US" altLang="zh-CN" sz="1600" i="1">
                              <a:solidFill>
                                <a:schemeClr val="tx1"/>
                              </a:solidFill>
                              <a:latin typeface="Cambria Math" panose="02040503050406030204" pitchFamily="18" charset="0"/>
                            </a:rPr>
                            <m:t>c</m:t>
                          </m:r>
                          <m:r>
                            <a:rPr lang="en-US" altLang="zh-CN" sz="1600" b="0" i="1" smtClean="0">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506(37)(11)</m:t>
                      </m:r>
                    </m:oMath>
                  </m:oMathPara>
                </a14:m>
                <a:endParaRPr lang="zh-CN" altLang="en-US" sz="1600" dirty="0">
                  <a:solidFill>
                    <a:schemeClr val="tx1"/>
                  </a:solidFill>
                </a:endParaRPr>
              </a:p>
            </p:txBody>
          </p:sp>
        </mc:Choice>
        <mc:Fallback xmlns="">
          <p:sp>
            <p:nvSpPr>
              <p:cNvPr id="41" name="Object 5">
                <a:extLst>
                  <a:ext uri="{FF2B5EF4-FFF2-40B4-BE49-F238E27FC236}">
                    <a16:creationId xmlns:a16="http://schemas.microsoft.com/office/drawing/2014/main" id="{0D19E629-75F8-7D69-31BA-173328C5B7D6}"/>
                  </a:ext>
                </a:extLst>
              </p:cNvPr>
              <p:cNvSpPr txBox="1">
                <a:spLocks noRot="1" noChangeAspect="1" noMove="1" noResize="1" noEditPoints="1" noAdjustHandles="1" noChangeArrowheads="1" noChangeShapeType="1" noTextEdit="1"/>
              </p:cNvSpPr>
              <p:nvPr/>
            </p:nvSpPr>
            <p:spPr bwMode="auto">
              <a:xfrm>
                <a:off x="8740746" y="6301881"/>
                <a:ext cx="3011696" cy="488950"/>
              </a:xfrm>
              <a:prstGeom prst="rect">
                <a:avLst/>
              </a:prstGeom>
              <a:blipFill>
                <a:blip r:embed="rId24"/>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E1284087-9FAB-FF00-472E-5E3F0BB6D7E5}"/>
                  </a:ext>
                </a:extLst>
              </p:cNvPr>
              <p:cNvSpPr txBox="1"/>
              <p:nvPr/>
            </p:nvSpPr>
            <p:spPr>
              <a:xfrm>
                <a:off x="5424889" y="4037687"/>
                <a:ext cx="1873557" cy="34881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1600" b="1" i="1" dirty="0">
                              <a:solidFill>
                                <a:schemeClr val="tx1"/>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bSup>
                      <m: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sz="1600" b="1" i="1" dirty="0">
                              <a:solidFill>
                                <a:schemeClr val="tx1"/>
                              </a:solidFill>
                              <a:effectLst>
                                <a:outerShdw blurRad="38100" dist="38100" dir="2700000" algn="tl">
                                  <a:srgbClr val="000000"/>
                                </a:outerShdw>
                              </a:effectLst>
                              <a:latin typeface="Symbol" panose="05050102010706020507" pitchFamily="18" charset="2"/>
                              <a:sym typeface="Wingdings" panose="05000000000000000000" pitchFamily="2" charset="2"/>
                            </a:rPr>
                            <m:t>h</m:t>
                          </m:r>
                        </m:e>
                        <m:sup>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 </m:t>
                      </m:r>
                    </m:oMath>
                  </m:oMathPara>
                </a14:m>
                <a:endParaRPr lang="zh-CN" altLang="en-US" sz="1600" dirty="0">
                  <a:solidFill>
                    <a:schemeClr val="tx1"/>
                  </a:solidFill>
                </a:endParaRPr>
              </a:p>
            </p:txBody>
          </p:sp>
        </mc:Choice>
        <mc:Fallback xmlns="">
          <p:sp>
            <p:nvSpPr>
              <p:cNvPr id="42" name="文本框 41">
                <a:extLst>
                  <a:ext uri="{FF2B5EF4-FFF2-40B4-BE49-F238E27FC236}">
                    <a16:creationId xmlns:a16="http://schemas.microsoft.com/office/drawing/2014/main" id="{E1284087-9FAB-FF00-472E-5E3F0BB6D7E5}"/>
                  </a:ext>
                </a:extLst>
              </p:cNvPr>
              <p:cNvSpPr txBox="1">
                <a:spLocks noRot="1" noChangeAspect="1" noMove="1" noResize="1" noEditPoints="1" noAdjustHandles="1" noChangeArrowheads="1" noChangeShapeType="1" noTextEdit="1"/>
              </p:cNvSpPr>
              <p:nvPr/>
            </p:nvSpPr>
            <p:spPr>
              <a:xfrm>
                <a:off x="5424889" y="4037687"/>
                <a:ext cx="1873557" cy="348813"/>
              </a:xfrm>
              <a:prstGeom prst="rect">
                <a:avLst/>
              </a:prstGeom>
              <a:blipFill>
                <a:blip r:embed="rId25"/>
                <a:stretch>
                  <a:fillRect b="-206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9F7C0040-F598-C70C-B712-7117E67ADDD6}"/>
                  </a:ext>
                </a:extLst>
              </p:cNvPr>
              <p:cNvSpPr txBox="1"/>
              <p:nvPr/>
            </p:nvSpPr>
            <p:spPr>
              <a:xfrm>
                <a:off x="9517469" y="3996898"/>
                <a:ext cx="1524000" cy="37439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Sup>
                        <m:sSub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1600" b="1" i="1" dirty="0">
                              <a:solidFill>
                                <a:schemeClr val="tx1"/>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bSup>
                      <m: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sz="1600" b="1" i="1" dirty="0">
                              <a:solidFill>
                                <a:schemeClr val="tx1"/>
                              </a:solidFill>
                              <a:effectLst>
                                <a:outerShdw blurRad="38100" dist="38100" dir="2700000" algn="tl">
                                  <a:srgbClr val="000000"/>
                                </a:outerShdw>
                              </a:effectLst>
                              <a:latin typeface="Symbol" panose="05050102010706020507" pitchFamily="18" charset="2"/>
                              <a:sym typeface="Wingdings" panose="05000000000000000000" pitchFamily="2" charset="2"/>
                            </a:rPr>
                            <m:t>h</m:t>
                          </m:r>
                        </m:e>
                        <m:sup>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sz="1600" b="1" i="1">
                              <a:effectLst>
                                <a:outerShdw blurRad="38100" dist="38100" dir="2700000" algn="tl">
                                  <a:srgbClr val="000000">
                                    <a:alpha val="43137"/>
                                  </a:srgbClr>
                                </a:outerShdw>
                              </a:effectLst>
                              <a:latin typeface="Cambria Math" panose="02040503050406030204" pitchFamily="18" charset="0"/>
                            </a:rPr>
                          </m:ctrlPr>
                        </m:sSupPr>
                        <m:e>
                          <m:r>
                            <a:rPr lang="en-US" altLang="zh-CN" sz="1600" b="1" i="1">
                              <a:effectLst>
                                <a:outerShdw blurRad="38100" dist="38100" dir="2700000" algn="tl">
                                  <a:srgbClr val="000000">
                                    <a:alpha val="43137"/>
                                  </a:srgbClr>
                                </a:outerShdw>
                              </a:effectLst>
                              <a:latin typeface="Cambria Math" panose="02040503050406030204" pitchFamily="18" charset="0"/>
                            </a:rPr>
                            <m:t>𝝁</m:t>
                          </m:r>
                        </m:e>
                        <m:sup>
                          <m:r>
                            <a:rPr lang="en-US" altLang="zh-CN" sz="1600" b="1" i="1">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effectLst>
                                <a:outerShdw blurRad="38100" dist="38100" dir="2700000" algn="tl">
                                  <a:srgbClr val="000000">
                                    <a:alpha val="43137"/>
                                  </a:srgbClr>
                                </a:outerShdw>
                              </a:effectLst>
                              <a:latin typeface="Cambria Math" panose="02040503050406030204" pitchFamily="18" charset="0"/>
                            </a:rPr>
                          </m:ctrlPr>
                        </m:sSubPr>
                        <m:e>
                          <m:r>
                            <a:rPr lang="en-US" altLang="zh-CN" sz="1600" b="1" i="1">
                              <a:effectLst>
                                <a:outerShdw blurRad="38100" dist="38100" dir="2700000" algn="tl">
                                  <a:srgbClr val="000000">
                                    <a:alpha val="43137"/>
                                  </a:srgbClr>
                                </a:outerShdw>
                              </a:effectLst>
                              <a:latin typeface="Cambria Math" panose="02040503050406030204" pitchFamily="18" charset="0"/>
                            </a:rPr>
                            <m:t>𝝂</m:t>
                          </m:r>
                        </m:e>
                        <m:sub>
                          <m:r>
                            <a:rPr lang="en-US" altLang="zh-CN" sz="1600" b="1" i="1">
                              <a:effectLst>
                                <a:outerShdw blurRad="38100" dist="38100" dir="2700000" algn="tl">
                                  <a:srgbClr val="000000">
                                    <a:alpha val="43137"/>
                                  </a:srgbClr>
                                </a:outerShdw>
                              </a:effectLst>
                              <a:latin typeface="Cambria Math" panose="02040503050406030204" pitchFamily="18" charset="0"/>
                            </a:rPr>
                            <m:t>𝝁</m:t>
                          </m:r>
                        </m:sub>
                      </m:sSub>
                    </m:oMath>
                  </m:oMathPara>
                </a14:m>
                <a:endParaRPr lang="zh-CN" altLang="en-US" sz="1600" dirty="0"/>
              </a:p>
            </p:txBody>
          </p:sp>
        </mc:Choice>
        <mc:Fallback xmlns="">
          <p:sp>
            <p:nvSpPr>
              <p:cNvPr id="43" name="文本框 42">
                <a:extLst>
                  <a:ext uri="{FF2B5EF4-FFF2-40B4-BE49-F238E27FC236}">
                    <a16:creationId xmlns:a16="http://schemas.microsoft.com/office/drawing/2014/main" id="{9F7C0040-F598-C70C-B712-7117E67ADDD6}"/>
                  </a:ext>
                </a:extLst>
              </p:cNvPr>
              <p:cNvSpPr txBox="1">
                <a:spLocks noRot="1" noChangeAspect="1" noMove="1" noResize="1" noEditPoints="1" noAdjustHandles="1" noChangeArrowheads="1" noChangeShapeType="1" noTextEdit="1"/>
              </p:cNvSpPr>
              <p:nvPr/>
            </p:nvSpPr>
            <p:spPr>
              <a:xfrm>
                <a:off x="9517469" y="3996898"/>
                <a:ext cx="1524000" cy="374398"/>
              </a:xfrm>
              <a:prstGeom prst="rect">
                <a:avLst/>
              </a:prstGeom>
              <a:blipFill>
                <a:blip r:embed="rId26"/>
                <a:stretch>
                  <a:fillRect b="-81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03049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Box 36">
                <a:extLst>
                  <a:ext uri="{FF2B5EF4-FFF2-40B4-BE49-F238E27FC236}">
                    <a16:creationId xmlns:a16="http://schemas.microsoft.com/office/drawing/2014/main" id="{94724F3A-D9BF-C550-3B19-FE1C62DC2D9E}"/>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Studies of </a:t>
                </a:r>
                <a14:m>
                  <m:oMath xmlns:m="http://schemas.openxmlformats.org/officeDocument/2006/math">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𝒄</m:t>
                    </m:r>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𝒅</m:t>
                    </m:r>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𝒍</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𝒍</m:t>
                        </m:r>
                      </m:sub>
                    </m:sSub>
                    <m:r>
                      <a:rPr lang="en-US" altLang="zh-CN" sz="3600" b="1">
                        <a:solidFill>
                          <a:srgbClr val="FFFF00"/>
                        </a:solidFill>
                        <a:effectLst>
                          <a:outerShdw blurRad="38100" dist="38100" dir="2700000" algn="tl">
                            <a:srgbClr val="000000">
                              <a:alpha val="43137"/>
                            </a:srgbClr>
                          </a:outerShdw>
                        </a:effectLst>
                        <a:latin typeface="Cambria Math" panose="02040503050406030204" pitchFamily="18" charset="0"/>
                      </a:rPr>
                      <m:t> </m:t>
                    </m:r>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semileptonic decays</a:t>
                </a:r>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3" name="Text Box 36">
                <a:extLst>
                  <a:ext uri="{FF2B5EF4-FFF2-40B4-BE49-F238E27FC236}">
                    <a16:creationId xmlns:a16="http://schemas.microsoft.com/office/drawing/2014/main" id="{94724F3A-D9BF-C550-3B19-FE1C62DC2D9E}"/>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3"/>
                <a:stretch>
                  <a:fillRect t="-16038" b="-41509"/>
                </a:stretch>
              </a:blipFill>
              <a:ln>
                <a:noFill/>
              </a:ln>
            </p:spPr>
            <p:txBody>
              <a:bodyPr/>
              <a:lstStyle/>
              <a:p>
                <a:r>
                  <a:rPr lang="zh-CN" altLang="en-US">
                    <a:noFill/>
                  </a:rPr>
                  <a:t> </a:t>
                </a:r>
              </a:p>
            </p:txBody>
          </p:sp>
        </mc:Fallback>
      </mc:AlternateContent>
      <p:sp>
        <p:nvSpPr>
          <p:cNvPr id="4" name="Text Box 10">
            <a:extLst>
              <a:ext uri="{FF2B5EF4-FFF2-40B4-BE49-F238E27FC236}">
                <a16:creationId xmlns:a16="http://schemas.microsoft.com/office/drawing/2014/main" id="{9820DEA8-0EE5-32A0-F156-41814CB65A65}"/>
              </a:ext>
            </a:extLst>
          </p:cNvPr>
          <p:cNvSpPr txBox="1">
            <a:spLocks noChangeArrowheads="1"/>
          </p:cNvSpPr>
          <p:nvPr/>
        </p:nvSpPr>
        <p:spPr bwMode="auto">
          <a:xfrm>
            <a:off x="1424917" y="928416"/>
            <a:ext cx="2651374" cy="292709"/>
          </a:xfrm>
          <a:prstGeom prst="rect">
            <a:avLst/>
          </a:prstGeom>
          <a:noFill/>
          <a:ln w="9525">
            <a:noFill/>
            <a:miter lim="800000"/>
            <a:headEnd/>
            <a:tailEnd/>
          </a:ln>
        </p:spPr>
        <p:txBody>
          <a:bodyPr wrap="square">
            <a:spAutoFit/>
          </a:bodyPr>
          <a:lstStyle/>
          <a:p>
            <a:pPr eaLnBrk="1" hangingPunct="1">
              <a:lnSpc>
                <a:spcPct val="70000"/>
              </a:lnSpc>
              <a:defRPr/>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PRD92(2015)072012</a:t>
            </a:r>
          </a:p>
        </p:txBody>
      </p:sp>
      <p:pic>
        <p:nvPicPr>
          <p:cNvPr id="5" name="Picture 92">
            <a:extLst>
              <a:ext uri="{FF2B5EF4-FFF2-40B4-BE49-F238E27FC236}">
                <a16:creationId xmlns:a16="http://schemas.microsoft.com/office/drawing/2014/main" id="{620C7A46-5CAE-5FEA-9274-12A66B4EC979}"/>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363" y="1292958"/>
            <a:ext cx="3305971" cy="204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C4DC1591-08E8-0FDC-F53B-098A8C656F78}"/>
              </a:ext>
            </a:extLst>
          </p:cNvPr>
          <p:cNvSpPr txBox="1">
            <a:spLocks noChangeArrowheads="1"/>
          </p:cNvSpPr>
          <p:nvPr/>
        </p:nvSpPr>
        <p:spPr bwMode="auto">
          <a:xfrm>
            <a:off x="4751793" y="938011"/>
            <a:ext cx="2549332" cy="292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700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PRD96(2017)012002</a:t>
            </a:r>
          </a:p>
        </p:txBody>
      </p:sp>
      <p:pic>
        <p:nvPicPr>
          <p:cNvPr id="7" name="Picture 46">
            <a:extLst>
              <a:ext uri="{FF2B5EF4-FFF2-40B4-BE49-F238E27FC236}">
                <a16:creationId xmlns:a16="http://schemas.microsoft.com/office/drawing/2014/main" id="{10DD224A-0992-2532-7135-AB5EB36D07E9}"/>
              </a:ext>
            </a:extLst>
          </p:cNvPr>
          <p:cNvPicPr>
            <a:picLocks noChangeAspect="1"/>
          </p:cNvPicPr>
          <p:nvPr/>
        </p:nvPicPr>
        <p:blipFill>
          <a:blip r:embed="rId5"/>
          <a:stretch>
            <a:fillRect/>
          </a:stretch>
        </p:blipFill>
        <p:spPr>
          <a:xfrm>
            <a:off x="2078257" y="1433003"/>
            <a:ext cx="1331772" cy="817418"/>
          </a:xfrm>
          <a:prstGeom prst="rect">
            <a:avLst/>
          </a:prstGeom>
        </p:spPr>
      </p:pic>
      <mc:AlternateContent xmlns:mc="http://schemas.openxmlformats.org/markup-compatibility/2006" xmlns:a14="http://schemas.microsoft.com/office/drawing/2010/main">
        <mc:Choice Requires="a14">
          <p:sp>
            <p:nvSpPr>
              <p:cNvPr id="8" name="Object 5">
                <a:extLst>
                  <a:ext uri="{FF2B5EF4-FFF2-40B4-BE49-F238E27FC236}">
                    <a16:creationId xmlns:a16="http://schemas.microsoft.com/office/drawing/2014/main" id="{2BEB18DB-A8A8-C3B6-7BD3-C86C334DCCC3}"/>
                  </a:ext>
                </a:extLst>
              </p:cNvPr>
              <p:cNvSpPr txBox="1"/>
              <p:nvPr/>
            </p:nvSpPr>
            <p:spPr bwMode="auto">
              <a:xfrm>
                <a:off x="478148" y="3449790"/>
                <a:ext cx="2946400" cy="3111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a:solidFill>
                                <a:srgbClr val="000000"/>
                              </a:solidFill>
                              <a:latin typeface="Cambria Math" panose="02040503050406030204" pitchFamily="18" charset="0"/>
                            </a:rPr>
                          </m:ctrlPr>
                        </m:sSubSupPr>
                        <m:e>
                          <m:r>
                            <m:rPr>
                              <m:sty m:val="p"/>
                            </m:rPr>
                            <a:rPr lang="zh-CN" altLang="en-US" sz="1600" i="0">
                              <a:solidFill>
                                <a:srgbClr val="000000"/>
                              </a:solidFill>
                              <a:latin typeface="Cambria Math" panose="02040503050406030204" pitchFamily="18" charset="0"/>
                            </a:rPr>
                            <m:t>f</m:t>
                          </m:r>
                        </m:e>
                        <m:sub>
                          <m:r>
                            <a:rPr lang="zh-CN" altLang="en-US" sz="1600" i="1">
                              <a:solidFill>
                                <a:srgbClr val="000000"/>
                              </a:solidFill>
                              <a:latin typeface="Cambria Math" panose="02040503050406030204" pitchFamily="18" charset="0"/>
                            </a:rPr>
                            <m:t>+</m:t>
                          </m:r>
                        </m:sub>
                        <m:sup>
                          <m:r>
                            <a:rPr lang="en-US" altLang="zh-CN" sz="1600" i="1">
                              <a:solidFill>
                                <a:srgbClr val="000000"/>
                              </a:solidFill>
                              <a:latin typeface="Cambria Math" panose="02040503050406030204" pitchFamily="18" charset="0"/>
                            </a:rPr>
                            <m:t>𝐷</m:t>
                          </m:r>
                          <m:r>
                            <a:rPr lang="zh-CN" altLang="en-US" sz="1600" i="1">
                              <a:solidFill>
                                <a:srgbClr val="000000"/>
                              </a:solidFill>
                              <a:latin typeface="Cambria Math" panose="02040503050406030204" pitchFamily="18" charset="0"/>
                            </a:rPr>
                            <m:t>→</m:t>
                          </m:r>
                          <m:r>
                            <a:rPr lang="zh-CN" altLang="en-US" sz="1600" i="1">
                              <a:solidFill>
                                <a:srgbClr val="000000"/>
                              </a:solidFill>
                              <a:latin typeface="Cambria Math" panose="02040503050406030204" pitchFamily="18" charset="0"/>
                            </a:rPr>
                            <m:t>𝜋</m:t>
                          </m:r>
                        </m:sup>
                      </m:sSubSup>
                      <m:r>
                        <a:rPr lang="zh-CN" altLang="en-US" sz="1600" i="1">
                          <a:solidFill>
                            <a:srgbClr val="000000"/>
                          </a:solidFill>
                          <a:latin typeface="Cambria Math" panose="02040503050406030204" pitchFamily="18" charset="0"/>
                        </a:rPr>
                        <m:t>(0)|</m:t>
                      </m:r>
                      <m:sSub>
                        <m:sSubPr>
                          <m:ctrlPr>
                            <a:rPr lang="zh-CN" altLang="en-US" sz="1600" i="1">
                              <a:solidFill>
                                <a:srgbClr val="000000"/>
                              </a:solidFill>
                              <a:latin typeface="Cambria Math" panose="02040503050406030204" pitchFamily="18" charset="0"/>
                            </a:rPr>
                          </m:ctrlPr>
                        </m:sSubPr>
                        <m:e>
                          <m:r>
                            <m:rPr>
                              <m:sty m:val="p"/>
                            </m:rPr>
                            <a:rPr lang="zh-CN" altLang="en-US" sz="1600" i="0">
                              <a:solidFill>
                                <a:srgbClr val="000000"/>
                              </a:solidFill>
                              <a:latin typeface="Cambria Math" panose="02040503050406030204" pitchFamily="18" charset="0"/>
                            </a:rPr>
                            <m:t>V</m:t>
                          </m:r>
                        </m:e>
                        <m:sub>
                          <m:r>
                            <m:rPr>
                              <m:nor/>
                            </m:rPr>
                            <a:rPr lang="zh-CN" altLang="en-US" sz="1600" i="0">
                              <a:solidFill>
                                <a:srgbClr val="000000"/>
                              </a:solidFill>
                              <a:latin typeface="Cambria Math" panose="02040503050406030204" pitchFamily="18" charset="0"/>
                            </a:rPr>
                            <m:t>cd</m:t>
                          </m:r>
                        </m:sub>
                      </m:sSub>
                      <m:r>
                        <a:rPr lang="zh-CN" altLang="en-US" sz="1600" i="1">
                          <a:solidFill>
                            <a:srgbClr val="000000"/>
                          </a:solidFill>
                          <a:latin typeface="Cambria Math" panose="02040503050406030204" pitchFamily="18" charset="0"/>
                        </a:rPr>
                        <m:t>|=0.144(02)(01)</m:t>
                      </m:r>
                    </m:oMath>
                  </m:oMathPara>
                </a14:m>
                <a:endParaRPr lang="zh-CN" altLang="en-US" sz="1600" dirty="0"/>
              </a:p>
            </p:txBody>
          </p:sp>
        </mc:Choice>
        <mc:Fallback xmlns="">
          <p:sp>
            <p:nvSpPr>
              <p:cNvPr id="8" name="Object 5">
                <a:extLst>
                  <a:ext uri="{FF2B5EF4-FFF2-40B4-BE49-F238E27FC236}">
                    <a16:creationId xmlns:a16="http://schemas.microsoft.com/office/drawing/2014/main" id="{2BEB18DB-A8A8-C3B6-7BD3-C86C334DCCC3}"/>
                  </a:ext>
                </a:extLst>
              </p:cNvPr>
              <p:cNvSpPr txBox="1">
                <a:spLocks noRot="1" noChangeAspect="1" noMove="1" noResize="1" noEditPoints="1" noAdjustHandles="1" noChangeArrowheads="1" noChangeShapeType="1" noTextEdit="1"/>
              </p:cNvSpPr>
              <p:nvPr/>
            </p:nvSpPr>
            <p:spPr bwMode="auto">
              <a:xfrm>
                <a:off x="478148" y="3449790"/>
                <a:ext cx="2946400" cy="311150"/>
              </a:xfrm>
              <a:prstGeom prst="rect">
                <a:avLst/>
              </a:prstGeom>
              <a:blipFill>
                <a:blip r:embed="rId6"/>
                <a:stretch>
                  <a:fillRect b="-23529"/>
                </a:stretch>
              </a:blipFill>
              <a:ln>
                <a:noFill/>
              </a:ln>
              <a:effectLst/>
            </p:spPr>
            <p:txBody>
              <a:bodyPr/>
              <a:lstStyle/>
              <a:p>
                <a:r>
                  <a:rPr lang="zh-CN" altLang="en-US">
                    <a:noFill/>
                  </a:rPr>
                  <a:t> </a:t>
                </a:r>
              </a:p>
            </p:txBody>
          </p:sp>
        </mc:Fallback>
      </mc:AlternateContent>
      <p:sp>
        <p:nvSpPr>
          <p:cNvPr id="9" name="矩形 45">
            <a:extLst>
              <a:ext uri="{FF2B5EF4-FFF2-40B4-BE49-F238E27FC236}">
                <a16:creationId xmlns:a16="http://schemas.microsoft.com/office/drawing/2014/main" id="{C0C56E6B-7BB5-1BC4-EF1F-E59AE3A93D59}"/>
              </a:ext>
            </a:extLst>
          </p:cNvPr>
          <p:cNvSpPr>
            <a:spLocks noChangeArrowheads="1"/>
          </p:cNvSpPr>
          <p:nvPr/>
        </p:nvSpPr>
        <p:spPr bwMode="auto">
          <a:xfrm>
            <a:off x="8698134" y="891389"/>
            <a:ext cx="2659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PRL122(2019)061801</a:t>
            </a:r>
          </a:p>
        </p:txBody>
      </p:sp>
      <p:pic>
        <p:nvPicPr>
          <p:cNvPr id="10" name="图片 9">
            <a:extLst>
              <a:ext uri="{FF2B5EF4-FFF2-40B4-BE49-F238E27FC236}">
                <a16:creationId xmlns:a16="http://schemas.microsoft.com/office/drawing/2014/main" id="{36D54288-165E-56C1-5488-AAC9687891E1}"/>
              </a:ext>
            </a:extLst>
          </p:cNvPr>
          <p:cNvPicPr>
            <a:picLocks noChangeAspect="1"/>
          </p:cNvPicPr>
          <p:nvPr/>
        </p:nvPicPr>
        <p:blipFill>
          <a:blip r:embed="rId7"/>
          <a:stretch>
            <a:fillRect/>
          </a:stretch>
        </p:blipFill>
        <p:spPr>
          <a:xfrm>
            <a:off x="8111997" y="1334236"/>
            <a:ext cx="3437852" cy="2029009"/>
          </a:xfrm>
          <a:prstGeom prst="rect">
            <a:avLst/>
          </a:prstGeom>
        </p:spPr>
      </p:pic>
      <mc:AlternateContent xmlns:mc="http://schemas.openxmlformats.org/markup-compatibility/2006" xmlns:a14="http://schemas.microsoft.com/office/drawing/2010/main">
        <mc:Choice Requires="a14">
          <p:sp>
            <p:nvSpPr>
              <p:cNvPr id="11" name="Object 3">
                <a:extLst>
                  <a:ext uri="{FF2B5EF4-FFF2-40B4-BE49-F238E27FC236}">
                    <a16:creationId xmlns:a16="http://schemas.microsoft.com/office/drawing/2014/main" id="{C920D5FE-488E-2218-F115-2B432C90B45A}"/>
                  </a:ext>
                </a:extLst>
              </p:cNvPr>
              <p:cNvSpPr txBox="1"/>
              <p:nvPr/>
            </p:nvSpPr>
            <p:spPr bwMode="auto">
              <a:xfrm>
                <a:off x="8357266" y="3334962"/>
                <a:ext cx="3029602" cy="369332"/>
              </a:xfrm>
              <a:prstGeom prst="rect">
                <a:avLst/>
              </a:prstGeom>
              <a:solidFill>
                <a:schemeClr val="bg1"/>
              </a:solidFill>
              <a:ln>
                <a:noFill/>
              </a:ln>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smtClean="0">
                              <a:solidFill>
                                <a:schemeClr val="tx1"/>
                              </a:solidFill>
                              <a:latin typeface="Cambria Math" panose="02040503050406030204" pitchFamily="18" charset="0"/>
                            </a:rPr>
                          </m:ctrlPr>
                        </m:sSubSupPr>
                        <m:e>
                          <m:r>
                            <a:rPr lang="zh-CN" altLang="en-US" sz="1600" i="1">
                              <a:solidFill>
                                <a:schemeClr val="tx1"/>
                              </a:solidFill>
                              <a:latin typeface="Cambria Math" panose="02040503050406030204" pitchFamily="18" charset="0"/>
                            </a:rPr>
                            <m:t>𝑓</m:t>
                          </m:r>
                        </m:e>
                        <m:sub>
                          <m:r>
                            <a:rPr lang="zh-CN" altLang="en-US" sz="1600" i="1">
                              <a:solidFill>
                                <a:schemeClr val="tx1"/>
                              </a:solidFill>
                              <a:latin typeface="Cambria Math" panose="02040503050406030204" pitchFamily="18" charset="0"/>
                            </a:rPr>
                            <m:t>+</m:t>
                          </m:r>
                        </m:sub>
                        <m:sup>
                          <m:sSub>
                            <m:sSubPr>
                              <m:ctrlPr>
                                <a:rPr lang="zh-CN" altLang="en-US"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𝐷</m:t>
                              </m:r>
                            </m:e>
                            <m:sub>
                              <m:r>
                                <a:rPr lang="zh-CN" altLang="en-US" sz="1600" i="1">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m:t>
                          </m:r>
                          <m:r>
                            <a:rPr lang="zh-CN" altLang="en-US" sz="1600" i="1">
                              <a:solidFill>
                                <a:schemeClr val="tx1"/>
                              </a:solidFill>
                              <a:latin typeface="Cambria Math" panose="02040503050406030204" pitchFamily="18" charset="0"/>
                            </a:rPr>
                            <m:t>𝐾</m:t>
                          </m:r>
                        </m:sup>
                      </m:sSubSup>
                      <m:r>
                        <a:rPr lang="zh-CN" altLang="en-US" sz="160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m:rPr>
                              <m:sty m:val="p"/>
                            </m:rPr>
                            <a:rPr lang="zh-CN" altLang="en-US" sz="1600">
                              <a:solidFill>
                                <a:schemeClr val="tx1"/>
                              </a:solidFill>
                              <a:latin typeface="Cambria Math" panose="02040503050406030204" pitchFamily="18" charset="0"/>
                            </a:rPr>
                            <m:t>V</m:t>
                          </m:r>
                        </m:e>
                        <m:sub>
                          <m:r>
                            <m:rPr>
                              <m:sty m:val="p"/>
                            </m:rPr>
                            <a:rPr lang="en-US" altLang="zh-CN" sz="1600" i="1">
                              <a:solidFill>
                                <a:schemeClr val="tx1"/>
                              </a:solidFill>
                              <a:latin typeface="Cambria Math" panose="02040503050406030204" pitchFamily="18" charset="0"/>
                            </a:rPr>
                            <m:t>cd</m:t>
                          </m:r>
                        </m:sub>
                      </m:sSub>
                      <m:r>
                        <a:rPr lang="zh-CN" altLang="en-US" sz="160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162(19)( 03)</m:t>
                      </m:r>
                    </m:oMath>
                  </m:oMathPara>
                </a14:m>
                <a:endParaRPr lang="zh-CN" altLang="en-US" sz="1600" dirty="0">
                  <a:solidFill>
                    <a:schemeClr val="tx1"/>
                  </a:solidFill>
                </a:endParaRPr>
              </a:p>
            </p:txBody>
          </p:sp>
        </mc:Choice>
        <mc:Fallback xmlns="">
          <p:sp>
            <p:nvSpPr>
              <p:cNvPr id="11" name="Object 3">
                <a:extLst>
                  <a:ext uri="{FF2B5EF4-FFF2-40B4-BE49-F238E27FC236}">
                    <a16:creationId xmlns:a16="http://schemas.microsoft.com/office/drawing/2014/main" id="{C920D5FE-488E-2218-F115-2B432C90B45A}"/>
                  </a:ext>
                </a:extLst>
              </p:cNvPr>
              <p:cNvSpPr txBox="1">
                <a:spLocks noRot="1" noChangeAspect="1" noMove="1" noResize="1" noEditPoints="1" noAdjustHandles="1" noChangeArrowheads="1" noChangeShapeType="1" noTextEdit="1"/>
              </p:cNvSpPr>
              <p:nvPr/>
            </p:nvSpPr>
            <p:spPr bwMode="auto">
              <a:xfrm>
                <a:off x="8357266" y="3334962"/>
                <a:ext cx="3029602" cy="369332"/>
              </a:xfrm>
              <a:prstGeom prst="rect">
                <a:avLst/>
              </a:prstGeom>
              <a:blipFill>
                <a:blip r:embed="rId8"/>
                <a:stretch>
                  <a:fillRect l="-201" b="-11475"/>
                </a:stretch>
              </a:blipFill>
              <a:ln>
                <a:noFill/>
              </a:ln>
            </p:spPr>
            <p:txBody>
              <a:bodyPr/>
              <a:lstStyle/>
              <a:p>
                <a:r>
                  <a:rPr lang="zh-CN" altLang="en-US">
                    <a:noFill/>
                  </a:rPr>
                  <a:t> </a:t>
                </a:r>
              </a:p>
            </p:txBody>
          </p:sp>
        </mc:Fallback>
      </mc:AlternateContent>
      <p:pic>
        <p:nvPicPr>
          <p:cNvPr id="12" name="图片 11">
            <a:extLst>
              <a:ext uri="{FF2B5EF4-FFF2-40B4-BE49-F238E27FC236}">
                <a16:creationId xmlns:a16="http://schemas.microsoft.com/office/drawing/2014/main" id="{399EAED6-A41A-497E-91D1-5C86C5476CC6}"/>
              </a:ext>
            </a:extLst>
          </p:cNvPr>
          <p:cNvPicPr>
            <a:picLocks noChangeAspect="1"/>
          </p:cNvPicPr>
          <p:nvPr/>
        </p:nvPicPr>
        <p:blipFill>
          <a:blip r:embed="rId9"/>
          <a:stretch>
            <a:fillRect/>
          </a:stretch>
        </p:blipFill>
        <p:spPr>
          <a:xfrm>
            <a:off x="8786119" y="1473507"/>
            <a:ext cx="422441" cy="291685"/>
          </a:xfrm>
          <a:prstGeom prst="rect">
            <a:avLst/>
          </a:prstGeom>
        </p:spPr>
      </p:pic>
      <p:sp>
        <p:nvSpPr>
          <p:cNvPr id="13" name="矩形 45">
            <a:extLst>
              <a:ext uri="{FF2B5EF4-FFF2-40B4-BE49-F238E27FC236}">
                <a16:creationId xmlns:a16="http://schemas.microsoft.com/office/drawing/2014/main" id="{2194F6C1-330B-604D-DE44-EF47227C3A62}"/>
              </a:ext>
            </a:extLst>
          </p:cNvPr>
          <p:cNvSpPr>
            <a:spLocks noChangeArrowheads="1"/>
          </p:cNvSpPr>
          <p:nvPr/>
        </p:nvSpPr>
        <p:spPr bwMode="auto">
          <a:xfrm>
            <a:off x="7157126" y="3830298"/>
            <a:ext cx="2659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PRL124(2020)231801</a:t>
            </a:r>
          </a:p>
        </p:txBody>
      </p:sp>
      <p:pic>
        <p:nvPicPr>
          <p:cNvPr id="14" name="图片 13">
            <a:extLst>
              <a:ext uri="{FF2B5EF4-FFF2-40B4-BE49-F238E27FC236}">
                <a16:creationId xmlns:a16="http://schemas.microsoft.com/office/drawing/2014/main" id="{6C63DCBB-2AE6-6089-CB34-01D6F7063343}"/>
              </a:ext>
            </a:extLst>
          </p:cNvPr>
          <p:cNvPicPr>
            <a:picLocks noChangeAspect="1"/>
          </p:cNvPicPr>
          <p:nvPr/>
        </p:nvPicPr>
        <p:blipFill>
          <a:blip r:embed="rId10"/>
          <a:stretch>
            <a:fillRect/>
          </a:stretch>
        </p:blipFill>
        <p:spPr>
          <a:xfrm>
            <a:off x="6096000" y="4171114"/>
            <a:ext cx="4051177" cy="2046457"/>
          </a:xfrm>
          <a:prstGeom prst="rect">
            <a:avLst/>
          </a:prstGeom>
        </p:spPr>
      </p:pic>
      <mc:AlternateContent xmlns:mc="http://schemas.openxmlformats.org/markup-compatibility/2006" xmlns:a14="http://schemas.microsoft.com/office/drawing/2010/main">
        <mc:Choice Requires="a14">
          <p:sp>
            <p:nvSpPr>
              <p:cNvPr id="15" name="Object 3">
                <a:extLst>
                  <a:ext uri="{FF2B5EF4-FFF2-40B4-BE49-F238E27FC236}">
                    <a16:creationId xmlns:a16="http://schemas.microsoft.com/office/drawing/2014/main" id="{4BC909A5-A679-8209-759C-3CDE38AA2228}"/>
                  </a:ext>
                </a:extLst>
              </p:cNvPr>
              <p:cNvSpPr txBox="1"/>
              <p:nvPr/>
            </p:nvSpPr>
            <p:spPr bwMode="auto">
              <a:xfrm>
                <a:off x="7005509" y="6256411"/>
                <a:ext cx="3277686" cy="369333"/>
              </a:xfrm>
              <a:prstGeom prst="rect">
                <a:avLst/>
              </a:prstGeom>
              <a:solidFill>
                <a:schemeClr val="bg1"/>
              </a:solidFill>
              <a:ln>
                <a:noFill/>
              </a:ln>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i="1" smtClean="0">
                              <a:solidFill>
                                <a:srgbClr val="000000"/>
                              </a:solidFill>
                              <a:effectLst/>
                              <a:latin typeface="Cambria Math" panose="02040503050406030204" pitchFamily="18" charset="0"/>
                            </a:rPr>
                          </m:ctrlPr>
                        </m:sSubSupPr>
                        <m:e>
                          <m:r>
                            <a:rPr lang="zh-CN" altLang="en-US" i="1">
                              <a:solidFill>
                                <a:srgbClr val="000000"/>
                              </a:solidFill>
                              <a:effectLst/>
                              <a:latin typeface="Cambria Math" panose="02040503050406030204" pitchFamily="18" charset="0"/>
                            </a:rPr>
                            <m:t>𝑓</m:t>
                          </m:r>
                        </m:e>
                        <m:sub>
                          <m:r>
                            <a:rPr lang="zh-CN" altLang="en-US" i="1">
                              <a:solidFill>
                                <a:srgbClr val="000000"/>
                              </a:solidFill>
                              <a:effectLst/>
                              <a:latin typeface="Cambria Math" panose="02040503050406030204" pitchFamily="18" charset="0"/>
                            </a:rPr>
                            <m:t>+</m:t>
                          </m:r>
                        </m:sub>
                        <m:sup>
                          <m:r>
                            <a:rPr lang="en-US" altLang="zh-CN" b="0" i="1" smtClean="0">
                              <a:solidFill>
                                <a:srgbClr val="000000"/>
                              </a:solidFill>
                              <a:effectLst/>
                              <a:latin typeface="Cambria Math" panose="02040503050406030204" pitchFamily="18" charset="0"/>
                            </a:rPr>
                            <m:t>𝐷</m:t>
                          </m:r>
                          <m:r>
                            <a:rPr lang="zh-CN" altLang="en-US" i="1">
                              <a:solidFill>
                                <a:srgbClr val="000000"/>
                              </a:solidFill>
                              <a:effectLst/>
                              <a:latin typeface="Cambria Math" panose="02040503050406030204" pitchFamily="18" charset="0"/>
                            </a:rPr>
                            <m:t>→</m:t>
                          </m:r>
                          <m:r>
                            <m:rPr>
                              <m:nor/>
                            </m:rPr>
                            <a:rPr lang="en-US" altLang="zh-CN" i="1" dirty="0" smtClean="0">
                              <a:effectLst/>
                              <a:latin typeface="Symbol" panose="05050102010706020507" pitchFamily="18" charset="2"/>
                              <a:sym typeface="Wingdings" panose="05000000000000000000" pitchFamily="2" charset="2"/>
                            </a:rPr>
                            <m:t>h</m:t>
                          </m:r>
                        </m:sup>
                      </m:sSubSup>
                      <m:d>
                        <m:dPr>
                          <m:ctrlPr>
                            <a:rPr lang="zh-CN" altLang="en-US" i="1">
                              <a:solidFill>
                                <a:srgbClr val="000000"/>
                              </a:solidFill>
                              <a:effectLst/>
                              <a:latin typeface="Cambria Math" panose="02040503050406030204" pitchFamily="18" charset="0"/>
                            </a:rPr>
                          </m:ctrlPr>
                        </m:dPr>
                        <m:e>
                          <m:r>
                            <a:rPr lang="zh-CN" altLang="en-US" i="1">
                              <a:solidFill>
                                <a:srgbClr val="000000"/>
                              </a:solidFill>
                              <a:effectLst/>
                              <a:latin typeface="Cambria Math" panose="02040503050406030204" pitchFamily="18" charset="0"/>
                            </a:rPr>
                            <m:t>0</m:t>
                          </m:r>
                        </m:e>
                      </m:d>
                      <m:r>
                        <a:rPr lang="zh-CN" altLang="en-US" i="1">
                          <a:solidFill>
                            <a:srgbClr val="000000"/>
                          </a:solidFill>
                          <a:effectLst/>
                          <a:latin typeface="Cambria Math" panose="02040503050406030204" pitchFamily="18" charset="0"/>
                        </a:rPr>
                        <m:t>|</m:t>
                      </m:r>
                      <m:sSub>
                        <m:sSubPr>
                          <m:ctrlPr>
                            <a:rPr lang="zh-CN" altLang="en-US" i="1">
                              <a:solidFill>
                                <a:srgbClr val="000000"/>
                              </a:solidFill>
                              <a:effectLst/>
                              <a:latin typeface="Cambria Math" panose="02040503050406030204" pitchFamily="18" charset="0"/>
                            </a:rPr>
                          </m:ctrlPr>
                        </m:sSubPr>
                        <m:e>
                          <m:r>
                            <m:rPr>
                              <m:sty m:val="p"/>
                            </m:rPr>
                            <a:rPr lang="zh-CN" altLang="en-US">
                              <a:solidFill>
                                <a:srgbClr val="000000"/>
                              </a:solidFill>
                              <a:effectLst/>
                              <a:latin typeface="Cambria Math" panose="02040503050406030204" pitchFamily="18" charset="0"/>
                            </a:rPr>
                            <m:t>V</m:t>
                          </m:r>
                        </m:e>
                        <m:sub>
                          <m:r>
                            <m:rPr>
                              <m:sty m:val="p"/>
                            </m:rPr>
                            <a:rPr lang="en-US" altLang="zh-CN" i="1">
                              <a:solidFill>
                                <a:srgbClr val="000000"/>
                              </a:solidFill>
                              <a:effectLst/>
                              <a:latin typeface="Cambria Math" panose="02040503050406030204" pitchFamily="18" charset="0"/>
                            </a:rPr>
                            <m:t>cd</m:t>
                          </m:r>
                        </m:sub>
                      </m:sSub>
                      <m:r>
                        <a:rPr lang="zh-CN" altLang="en-US" i="1">
                          <a:solidFill>
                            <a:srgbClr val="000000"/>
                          </a:solidFill>
                          <a:effectLst/>
                          <a:latin typeface="Cambria Math" panose="02040503050406030204" pitchFamily="18" charset="0"/>
                        </a:rPr>
                        <m:t>|=0.</m:t>
                      </m:r>
                      <m:r>
                        <a:rPr lang="en-US" altLang="zh-CN" b="0" i="1" smtClean="0">
                          <a:solidFill>
                            <a:srgbClr val="000000"/>
                          </a:solidFill>
                          <a:effectLst/>
                          <a:latin typeface="Cambria Math" panose="02040503050406030204" pitchFamily="18" charset="0"/>
                        </a:rPr>
                        <m:t>087(08)(02)</m:t>
                      </m:r>
                    </m:oMath>
                  </m:oMathPara>
                </a14:m>
                <a:endParaRPr lang="zh-CN" altLang="en-US" dirty="0">
                  <a:effectLst/>
                </a:endParaRPr>
              </a:p>
            </p:txBody>
          </p:sp>
        </mc:Choice>
        <mc:Fallback xmlns="">
          <p:sp>
            <p:nvSpPr>
              <p:cNvPr id="15" name="Object 3">
                <a:extLst>
                  <a:ext uri="{FF2B5EF4-FFF2-40B4-BE49-F238E27FC236}">
                    <a16:creationId xmlns:a16="http://schemas.microsoft.com/office/drawing/2014/main" id="{4BC909A5-A679-8209-759C-3CDE38AA2228}"/>
                  </a:ext>
                </a:extLst>
              </p:cNvPr>
              <p:cNvSpPr txBox="1">
                <a:spLocks noRot="1" noChangeAspect="1" noMove="1" noResize="1" noEditPoints="1" noAdjustHandles="1" noChangeArrowheads="1" noChangeShapeType="1" noTextEdit="1"/>
              </p:cNvSpPr>
              <p:nvPr/>
            </p:nvSpPr>
            <p:spPr bwMode="auto">
              <a:xfrm>
                <a:off x="7005509" y="6256411"/>
                <a:ext cx="3277686" cy="369333"/>
              </a:xfrm>
              <a:prstGeom prst="rect">
                <a:avLst/>
              </a:prstGeom>
              <a:blipFill>
                <a:blip r:embed="rId11"/>
                <a:stretch>
                  <a:fillRect l="-558" b="-29508"/>
                </a:stretch>
              </a:blipFill>
              <a:ln>
                <a:noFill/>
              </a:ln>
            </p:spPr>
            <p:txBody>
              <a:bodyPr/>
              <a:lstStyle/>
              <a:p>
                <a:r>
                  <a:rPr lang="zh-CN" altLang="en-US">
                    <a:noFill/>
                  </a:rPr>
                  <a:t> </a:t>
                </a:r>
              </a:p>
            </p:txBody>
          </p:sp>
        </mc:Fallback>
      </mc:AlternateContent>
      <p:sp>
        <p:nvSpPr>
          <p:cNvPr id="16" name="Text Box 10">
            <a:extLst>
              <a:ext uri="{FF2B5EF4-FFF2-40B4-BE49-F238E27FC236}">
                <a16:creationId xmlns:a16="http://schemas.microsoft.com/office/drawing/2014/main" id="{0E42DB4E-D668-4006-1A81-89D334C5BB0B}"/>
              </a:ext>
            </a:extLst>
          </p:cNvPr>
          <p:cNvSpPr txBox="1">
            <a:spLocks noChangeArrowheads="1"/>
          </p:cNvSpPr>
          <p:nvPr/>
        </p:nvSpPr>
        <p:spPr bwMode="auto">
          <a:xfrm>
            <a:off x="1926454" y="3959896"/>
            <a:ext cx="2654634" cy="292709"/>
          </a:xfrm>
          <a:prstGeom prst="rect">
            <a:avLst/>
          </a:prstGeom>
          <a:noFill/>
          <a:ln w="9525">
            <a:noFill/>
            <a:miter lim="800000"/>
            <a:headEnd/>
            <a:tailEnd/>
          </a:ln>
        </p:spPr>
        <p:txBody>
          <a:bodyPr wrap="square">
            <a:spAutoFit/>
          </a:bodyPr>
          <a:lstStyle/>
          <a:p>
            <a:pPr eaLnBrk="1" hangingPunct="1">
              <a:lnSpc>
                <a:spcPct val="70000"/>
              </a:lnSpc>
              <a:defRPr/>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PRD97(2018)092009</a:t>
            </a:r>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696821CE-1F78-2E28-51CF-09859DD86A0C}"/>
                  </a:ext>
                </a:extLst>
              </p:cNvPr>
              <p:cNvSpPr txBox="1"/>
              <p:nvPr/>
            </p:nvSpPr>
            <p:spPr>
              <a:xfrm>
                <a:off x="1852787" y="1417722"/>
                <a:ext cx="15679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0</m:t>
                          </m:r>
                        </m:sup>
                      </m:sSup>
                      <m: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b="1" dirty="0">
                              <a:solidFill>
                                <a:schemeClr val="tx1"/>
                              </a:solidFill>
                              <a:latin typeface="Symbol" panose="05050102010706020507" pitchFamily="18" charset="2"/>
                              <a:sym typeface="Wingdings" panose="05000000000000000000" pitchFamily="2" charset="2"/>
                            </a:rPr>
                            <m:t>p</m:t>
                          </m:r>
                        </m:e>
                        <m:sup>
                          <m:r>
                            <a:rPr lang="en-US" altLang="zh-CN" b="1" i="1" dirty="0" smtClean="0">
                              <a:solidFill>
                                <a:schemeClr val="tx1"/>
                              </a:solidFill>
                              <a:latin typeface="Cambria Math" panose="02040503050406030204" pitchFamily="18" charset="0"/>
                              <a:sym typeface="Wingdings" panose="05000000000000000000" pitchFamily="2" charset="2"/>
                            </a:rPr>
                            <m:t>−</m:t>
                          </m:r>
                        </m:sup>
                      </m:sSup>
                      <m:sSup>
                        <m:sSupPr>
                          <m:ctrlP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dirty="0">
                  <a:solidFill>
                    <a:schemeClr val="tx1"/>
                  </a:solidFill>
                </a:endParaRPr>
              </a:p>
            </p:txBody>
          </p:sp>
        </mc:Choice>
        <mc:Fallback xmlns="">
          <p:sp>
            <p:nvSpPr>
              <p:cNvPr id="17" name="文本框 16">
                <a:extLst>
                  <a:ext uri="{FF2B5EF4-FFF2-40B4-BE49-F238E27FC236}">
                    <a16:creationId xmlns:a16="http://schemas.microsoft.com/office/drawing/2014/main" id="{696821CE-1F78-2E28-51CF-09859DD86A0C}"/>
                  </a:ext>
                </a:extLst>
              </p:cNvPr>
              <p:cNvSpPr txBox="1">
                <a:spLocks noRot="1" noChangeAspect="1" noMove="1" noResize="1" noEditPoints="1" noAdjustHandles="1" noChangeArrowheads="1" noChangeShapeType="1" noTextEdit="1"/>
              </p:cNvSpPr>
              <p:nvPr/>
            </p:nvSpPr>
            <p:spPr>
              <a:xfrm>
                <a:off x="1852787" y="1417722"/>
                <a:ext cx="1567939" cy="369332"/>
              </a:xfrm>
              <a:prstGeom prst="rect">
                <a:avLst/>
              </a:prstGeom>
              <a:blipFill>
                <a:blip r:embed="rId12"/>
                <a:stretch>
                  <a:fillRect b="-3333"/>
                </a:stretch>
              </a:blipFill>
            </p:spPr>
            <p:txBody>
              <a:bodyPr/>
              <a:lstStyle/>
              <a:p>
                <a:r>
                  <a:rPr lang="zh-CN" altLang="en-US">
                    <a:noFill/>
                  </a:rPr>
                  <a:t> </a:t>
                </a:r>
              </a:p>
            </p:txBody>
          </p:sp>
        </mc:Fallback>
      </mc:AlternateContent>
      <p:pic>
        <p:nvPicPr>
          <p:cNvPr id="18" name="Picture 46">
            <a:extLst>
              <a:ext uri="{FF2B5EF4-FFF2-40B4-BE49-F238E27FC236}">
                <a16:creationId xmlns:a16="http://schemas.microsoft.com/office/drawing/2014/main" id="{82242284-CDEB-BD4C-5075-6EAB9C159549}"/>
              </a:ext>
            </a:extLst>
          </p:cNvPr>
          <p:cNvPicPr>
            <a:picLocks noChangeAspect="1"/>
          </p:cNvPicPr>
          <p:nvPr/>
        </p:nvPicPr>
        <p:blipFill>
          <a:blip r:embed="rId5"/>
          <a:stretch>
            <a:fillRect/>
          </a:stretch>
        </p:blipFill>
        <p:spPr>
          <a:xfrm>
            <a:off x="8761520" y="4298890"/>
            <a:ext cx="1000541" cy="817418"/>
          </a:xfrm>
          <a:prstGeom prst="rect">
            <a:avLst/>
          </a:prstGeom>
        </p:spPr>
      </p:pic>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D45C1712-2CFA-5CC3-DD7D-5EE5FA1078AB}"/>
                  </a:ext>
                </a:extLst>
              </p:cNvPr>
              <p:cNvSpPr txBox="1"/>
              <p:nvPr/>
            </p:nvSpPr>
            <p:spPr>
              <a:xfrm>
                <a:off x="8486977" y="4350249"/>
                <a:ext cx="1502825" cy="3918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r>
                        <m:rPr>
                          <m:nor/>
                        </m:rPr>
                        <a:rPr lang="en-US" altLang="zh-CN" sz="1800" b="1" i="1" dirty="0">
                          <a:solidFill>
                            <a:schemeClr val="tx1"/>
                          </a:solidFill>
                          <a:effectLst>
                            <a:outerShdw blurRad="38100" dist="38100" dir="2700000" algn="tl">
                              <a:srgbClr val="000000"/>
                            </a:outerShdw>
                          </a:effectLst>
                          <a:latin typeface="Symbol" panose="05050102010706020507" pitchFamily="18" charset="2"/>
                          <a:sym typeface="Wingdings" panose="05000000000000000000" pitchFamily="2" charset="2"/>
                        </a:rPr>
                        <m:t>h</m:t>
                      </m:r>
                      <m:sSup>
                        <m:sSup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𝝁</m:t>
                          </m:r>
                        </m:e>
                        <m:sup>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𝝁</m:t>
                          </m:r>
                        </m:sub>
                      </m:sSub>
                    </m:oMath>
                  </m:oMathPara>
                </a14:m>
                <a:endParaRPr lang="zh-CN" altLang="en-US" dirty="0">
                  <a:solidFill>
                    <a:schemeClr val="tx1"/>
                  </a:solidFill>
                </a:endParaRPr>
              </a:p>
            </p:txBody>
          </p:sp>
        </mc:Choice>
        <mc:Fallback xmlns="">
          <p:sp>
            <p:nvSpPr>
              <p:cNvPr id="19" name="文本框 18">
                <a:extLst>
                  <a:ext uri="{FF2B5EF4-FFF2-40B4-BE49-F238E27FC236}">
                    <a16:creationId xmlns:a16="http://schemas.microsoft.com/office/drawing/2014/main" id="{D45C1712-2CFA-5CC3-DD7D-5EE5FA1078AB}"/>
                  </a:ext>
                </a:extLst>
              </p:cNvPr>
              <p:cNvSpPr txBox="1">
                <a:spLocks noRot="1" noChangeAspect="1" noMove="1" noResize="1" noEditPoints="1" noAdjustHandles="1" noChangeArrowheads="1" noChangeShapeType="1" noTextEdit="1"/>
              </p:cNvSpPr>
              <p:nvPr/>
            </p:nvSpPr>
            <p:spPr>
              <a:xfrm>
                <a:off x="8486977" y="4350249"/>
                <a:ext cx="1502825" cy="391839"/>
              </a:xfrm>
              <a:prstGeom prst="rect">
                <a:avLst/>
              </a:prstGeom>
              <a:blipFill>
                <a:blip r:embed="rId13"/>
                <a:stretch>
                  <a:fillRect b="-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581B949A-787D-5DFE-6E0D-66A027ADDAF4}"/>
                  </a:ext>
                </a:extLst>
              </p:cNvPr>
              <p:cNvSpPr txBox="1"/>
              <p:nvPr/>
            </p:nvSpPr>
            <p:spPr>
              <a:xfrm>
                <a:off x="8516819" y="1321223"/>
                <a:ext cx="1502825" cy="3441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zh-CN" sz="1600" b="1" i="1">
                              <a:effectLst>
                                <a:outerShdw blurRad="38100" dist="38100" dir="2700000" algn="tl">
                                  <a:srgbClr val="000000">
                                    <a:alpha val="43137"/>
                                  </a:srgbClr>
                                </a:outerShdw>
                              </a:effectLst>
                              <a:latin typeface="Cambria Math" panose="02040503050406030204" pitchFamily="18" charset="0"/>
                            </a:rPr>
                          </m:ctrlPr>
                        </m:sSubSupPr>
                        <m:e>
                          <m:r>
                            <a:rPr lang="en-US" altLang="zh-CN" sz="1600" b="1" i="1">
                              <a:effectLst>
                                <a:outerShdw blurRad="38100" dist="38100" dir="2700000" algn="tl">
                                  <a:srgbClr val="000000">
                                    <a:alpha val="43137"/>
                                  </a:srgbClr>
                                </a:outerShdw>
                              </a:effectLst>
                              <a:latin typeface="Cambria Math" panose="02040503050406030204" pitchFamily="18" charset="0"/>
                            </a:rPr>
                            <m:t>𝑫</m:t>
                          </m:r>
                        </m:e>
                        <m:sub>
                          <m:r>
                            <a:rPr lang="en-US" altLang="zh-CN" sz="1600" b="1" i="1" dirty="0">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1600" b="1" i="1">
                              <a:effectLst>
                                <a:outerShdw blurRad="38100" dist="38100" dir="2700000" algn="tl">
                                  <a:srgbClr val="000000">
                                    <a:alpha val="43137"/>
                                  </a:srgbClr>
                                </a:outerShdw>
                              </a:effectLst>
                              <a:latin typeface="Cambria Math" panose="02040503050406030204" pitchFamily="18" charset="0"/>
                            </a:rPr>
                            <m:t>+</m:t>
                          </m:r>
                        </m:sup>
                      </m:sSubSup>
                      <m:r>
                        <a:rPr lang="zh-CN" altLang="zh-CN" sz="1600" b="1" i="1">
                          <a:effectLst>
                            <a:outerShdw blurRad="38100" dist="38100" dir="2700000" algn="tl">
                              <a:srgbClr val="000000">
                                <a:alpha val="43137"/>
                              </a:srgbClr>
                            </a:outerShdw>
                          </a:effectLst>
                          <a:latin typeface="Cambria Math" panose="02040503050406030204" pitchFamily="18" charset="0"/>
                        </a:rPr>
                        <m:t>→</m:t>
                      </m:r>
                      <m:sSup>
                        <m:sSupPr>
                          <m:ctrlPr>
                            <a:rPr lang="zh-CN"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K</m:t>
                          </m:r>
                        </m:e>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𝟎</m:t>
                          </m:r>
                        </m:sup>
                      </m:sSup>
                      <m:sSup>
                        <m:sSup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 </m:t>
                      </m:r>
                    </m:oMath>
                  </m:oMathPara>
                </a14:m>
                <a:endParaRPr lang="zh-CN" altLang="en-US" sz="1600" i="1" dirty="0">
                  <a:solidFill>
                    <a:schemeClr val="tx1"/>
                  </a:solidFill>
                </a:endParaRPr>
              </a:p>
            </p:txBody>
          </p:sp>
        </mc:Choice>
        <mc:Fallback xmlns="">
          <p:sp>
            <p:nvSpPr>
              <p:cNvPr id="20" name="文本框 19">
                <a:extLst>
                  <a:ext uri="{FF2B5EF4-FFF2-40B4-BE49-F238E27FC236}">
                    <a16:creationId xmlns:a16="http://schemas.microsoft.com/office/drawing/2014/main" id="{581B949A-787D-5DFE-6E0D-66A027ADDAF4}"/>
                  </a:ext>
                </a:extLst>
              </p:cNvPr>
              <p:cNvSpPr txBox="1">
                <a:spLocks noRot="1" noChangeAspect="1" noMove="1" noResize="1" noEditPoints="1" noAdjustHandles="1" noChangeArrowheads="1" noChangeShapeType="1" noTextEdit="1"/>
              </p:cNvSpPr>
              <p:nvPr/>
            </p:nvSpPr>
            <p:spPr>
              <a:xfrm>
                <a:off x="8516819" y="1321223"/>
                <a:ext cx="1502825" cy="344133"/>
              </a:xfrm>
              <a:prstGeom prst="rect">
                <a:avLst/>
              </a:prstGeom>
              <a:blipFill>
                <a:blip r:embed="rId14"/>
                <a:stretch>
                  <a:fillRect b="-1786"/>
                </a:stretch>
              </a:blipFill>
            </p:spPr>
            <p:txBody>
              <a:bodyPr/>
              <a:lstStyle/>
              <a:p>
                <a:r>
                  <a:rPr lang="zh-CN" altLang="en-US">
                    <a:noFill/>
                  </a:rPr>
                  <a:t> </a:t>
                </a:r>
              </a:p>
            </p:txBody>
          </p:sp>
        </mc:Fallback>
      </mc:AlternateContent>
      <p:pic>
        <p:nvPicPr>
          <p:cNvPr id="21" name="图片 20">
            <a:extLst>
              <a:ext uri="{FF2B5EF4-FFF2-40B4-BE49-F238E27FC236}">
                <a16:creationId xmlns:a16="http://schemas.microsoft.com/office/drawing/2014/main" id="{13D28BE5-BF6C-BF4E-DDD9-5A6558520955}"/>
              </a:ext>
            </a:extLst>
          </p:cNvPr>
          <p:cNvPicPr>
            <a:picLocks noChangeAspect="1"/>
          </p:cNvPicPr>
          <p:nvPr/>
        </p:nvPicPr>
        <p:blipFill>
          <a:blip r:embed="rId15"/>
          <a:stretch>
            <a:fillRect/>
          </a:stretch>
        </p:blipFill>
        <p:spPr>
          <a:xfrm>
            <a:off x="1083076" y="4246203"/>
            <a:ext cx="3760060" cy="1929993"/>
          </a:xfrm>
          <a:prstGeom prst="rect">
            <a:avLst/>
          </a:prstGeom>
        </p:spPr>
      </p:pic>
      <p:pic>
        <p:nvPicPr>
          <p:cNvPr id="22" name="Picture 46">
            <a:extLst>
              <a:ext uri="{FF2B5EF4-FFF2-40B4-BE49-F238E27FC236}">
                <a16:creationId xmlns:a16="http://schemas.microsoft.com/office/drawing/2014/main" id="{081862B0-25A0-A5C7-F901-B502ED78CBA0}"/>
              </a:ext>
            </a:extLst>
          </p:cNvPr>
          <p:cNvPicPr>
            <a:picLocks noChangeAspect="1"/>
          </p:cNvPicPr>
          <p:nvPr/>
        </p:nvPicPr>
        <p:blipFill>
          <a:blip r:embed="rId5"/>
          <a:stretch>
            <a:fillRect/>
          </a:stretch>
        </p:blipFill>
        <p:spPr>
          <a:xfrm>
            <a:off x="3056140" y="4402846"/>
            <a:ext cx="1524948" cy="512618"/>
          </a:xfrm>
          <a:prstGeom prst="rect">
            <a:avLst/>
          </a:prstGeom>
        </p:spPr>
      </p:pic>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8A29CD5C-625A-C063-1FB5-13942A0E5BEA}"/>
                  </a:ext>
                </a:extLst>
              </p:cNvPr>
              <p:cNvSpPr txBox="1"/>
              <p:nvPr/>
            </p:nvSpPr>
            <p:spPr>
              <a:xfrm>
                <a:off x="3160530" y="4359901"/>
                <a:ext cx="15249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r>
                        <m:rPr>
                          <m:nor/>
                        </m:rPr>
                        <a:rPr lang="en-US" altLang="zh-CN" sz="1800" b="1" i="1" dirty="0">
                          <a:solidFill>
                            <a:schemeClr val="tx1"/>
                          </a:solidFill>
                          <a:effectLst>
                            <a:outerShdw blurRad="38100" dist="38100" dir="2700000" algn="tl">
                              <a:srgbClr val="000000"/>
                            </a:outerShdw>
                          </a:effectLst>
                          <a:latin typeface="Symbol" panose="05050102010706020507" pitchFamily="18" charset="2"/>
                          <a:sym typeface="Wingdings" panose="05000000000000000000" pitchFamily="2" charset="2"/>
                        </a:rPr>
                        <m:t>h</m:t>
                      </m:r>
                      <m:sSup>
                        <m:sSupPr>
                          <m:ctrlP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 </m:t>
                      </m:r>
                    </m:oMath>
                  </m:oMathPara>
                </a14:m>
                <a:endParaRPr lang="zh-CN" altLang="en-US" dirty="0">
                  <a:solidFill>
                    <a:schemeClr val="tx1"/>
                  </a:solidFill>
                </a:endParaRPr>
              </a:p>
            </p:txBody>
          </p:sp>
        </mc:Choice>
        <mc:Fallback xmlns="">
          <p:sp>
            <p:nvSpPr>
              <p:cNvPr id="23" name="文本框 22">
                <a:extLst>
                  <a:ext uri="{FF2B5EF4-FFF2-40B4-BE49-F238E27FC236}">
                    <a16:creationId xmlns:a16="http://schemas.microsoft.com/office/drawing/2014/main" id="{8A29CD5C-625A-C063-1FB5-13942A0E5BEA}"/>
                  </a:ext>
                </a:extLst>
              </p:cNvPr>
              <p:cNvSpPr txBox="1">
                <a:spLocks noRot="1" noChangeAspect="1" noMove="1" noResize="1" noEditPoints="1" noAdjustHandles="1" noChangeArrowheads="1" noChangeShapeType="1" noTextEdit="1"/>
              </p:cNvSpPr>
              <p:nvPr/>
            </p:nvSpPr>
            <p:spPr>
              <a:xfrm>
                <a:off x="3160530" y="4359901"/>
                <a:ext cx="1524948" cy="369332"/>
              </a:xfrm>
              <a:prstGeom prst="rect">
                <a:avLst/>
              </a:prstGeom>
              <a:blipFill>
                <a:blip r:embed="rId16"/>
                <a:stretch>
                  <a:fillRect b="-114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Object 3">
                <a:extLst>
                  <a:ext uri="{FF2B5EF4-FFF2-40B4-BE49-F238E27FC236}">
                    <a16:creationId xmlns:a16="http://schemas.microsoft.com/office/drawing/2014/main" id="{B24D3EA9-F0A0-B455-00C3-E75FDCB30EB8}"/>
                  </a:ext>
                </a:extLst>
              </p:cNvPr>
              <p:cNvSpPr txBox="1"/>
              <p:nvPr/>
            </p:nvSpPr>
            <p:spPr bwMode="auto">
              <a:xfrm>
                <a:off x="1815426" y="6264275"/>
                <a:ext cx="3277686" cy="457200"/>
              </a:xfrm>
              <a:prstGeom prst="rect">
                <a:avLst/>
              </a:prstGeom>
              <a:solidFill>
                <a:schemeClr val="bg1"/>
              </a:solidFill>
              <a:ln>
                <a:noFill/>
              </a:ln>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i="1" smtClean="0">
                              <a:solidFill>
                                <a:srgbClr val="000000"/>
                              </a:solidFill>
                              <a:effectLst/>
                              <a:latin typeface="Cambria Math" panose="02040503050406030204" pitchFamily="18" charset="0"/>
                            </a:rPr>
                          </m:ctrlPr>
                        </m:sSubSupPr>
                        <m:e>
                          <m:r>
                            <a:rPr lang="zh-CN" altLang="en-US" i="1">
                              <a:solidFill>
                                <a:srgbClr val="000000"/>
                              </a:solidFill>
                              <a:effectLst/>
                              <a:latin typeface="Cambria Math" panose="02040503050406030204" pitchFamily="18" charset="0"/>
                            </a:rPr>
                            <m:t>𝑓</m:t>
                          </m:r>
                        </m:e>
                        <m:sub>
                          <m:r>
                            <a:rPr lang="zh-CN" altLang="en-US" i="1">
                              <a:solidFill>
                                <a:srgbClr val="000000"/>
                              </a:solidFill>
                              <a:effectLst/>
                              <a:latin typeface="Cambria Math" panose="02040503050406030204" pitchFamily="18" charset="0"/>
                            </a:rPr>
                            <m:t>+</m:t>
                          </m:r>
                        </m:sub>
                        <m:sup>
                          <m:r>
                            <a:rPr lang="en-US" altLang="zh-CN" i="1">
                              <a:solidFill>
                                <a:srgbClr val="000000"/>
                              </a:solidFill>
                              <a:effectLst/>
                              <a:latin typeface="Cambria Math" panose="02040503050406030204" pitchFamily="18" charset="0"/>
                            </a:rPr>
                            <m:t>𝐷</m:t>
                          </m:r>
                          <m:r>
                            <a:rPr lang="zh-CN" altLang="en-US" i="1">
                              <a:solidFill>
                                <a:srgbClr val="000000"/>
                              </a:solidFill>
                              <a:effectLst/>
                              <a:latin typeface="Cambria Math" panose="02040503050406030204" pitchFamily="18" charset="0"/>
                            </a:rPr>
                            <m:t>→</m:t>
                          </m:r>
                          <m:r>
                            <m:rPr>
                              <m:nor/>
                            </m:rPr>
                            <a:rPr lang="en-US" altLang="zh-CN" i="1" dirty="0">
                              <a:effectLst/>
                              <a:latin typeface="Symbol" panose="05050102010706020507" pitchFamily="18" charset="2"/>
                              <a:sym typeface="Wingdings" panose="05000000000000000000" pitchFamily="2" charset="2"/>
                            </a:rPr>
                            <m:t>h</m:t>
                          </m:r>
                        </m:sup>
                      </m:sSubSup>
                      <m:d>
                        <m:dPr>
                          <m:ctrlPr>
                            <a:rPr lang="zh-CN" altLang="en-US" i="1">
                              <a:solidFill>
                                <a:srgbClr val="000000"/>
                              </a:solidFill>
                              <a:latin typeface="Cambria Math" panose="02040503050406030204" pitchFamily="18" charset="0"/>
                            </a:rPr>
                          </m:ctrlPr>
                        </m:dPr>
                        <m:e>
                          <m:r>
                            <a:rPr lang="zh-CN" altLang="en-US" i="1">
                              <a:solidFill>
                                <a:srgbClr val="000000"/>
                              </a:solidFill>
                              <a:latin typeface="Cambria Math" panose="02040503050406030204" pitchFamily="18" charset="0"/>
                            </a:rPr>
                            <m:t>0</m:t>
                          </m:r>
                        </m:e>
                      </m:d>
                      <m:r>
                        <a:rPr lang="zh-CN" altLang="en-US" i="1">
                          <a:solidFill>
                            <a:srgbClr val="000000"/>
                          </a:solidFill>
                          <a:latin typeface="Cambria Math" panose="02040503050406030204" pitchFamily="18" charset="0"/>
                        </a:rPr>
                        <m:t>|</m:t>
                      </m:r>
                      <m:sSub>
                        <m:sSubPr>
                          <m:ctrlPr>
                            <a:rPr lang="zh-CN" altLang="en-US" i="1">
                              <a:solidFill>
                                <a:srgbClr val="000000"/>
                              </a:solidFill>
                              <a:latin typeface="Cambria Math" panose="02040503050406030204" pitchFamily="18" charset="0"/>
                            </a:rPr>
                          </m:ctrlPr>
                        </m:sSubPr>
                        <m:e>
                          <m:r>
                            <m:rPr>
                              <m:sty m:val="p"/>
                            </m:rPr>
                            <a:rPr lang="zh-CN" altLang="en-US">
                              <a:solidFill>
                                <a:srgbClr val="000000"/>
                              </a:solidFill>
                              <a:latin typeface="Cambria Math" panose="02040503050406030204" pitchFamily="18" charset="0"/>
                            </a:rPr>
                            <m:t>V</m:t>
                          </m:r>
                        </m:e>
                        <m:sub>
                          <m:r>
                            <m:rPr>
                              <m:sty m:val="p"/>
                            </m:rPr>
                            <a:rPr lang="en-US" altLang="zh-CN" i="1">
                              <a:solidFill>
                                <a:srgbClr val="000000"/>
                              </a:solidFill>
                              <a:latin typeface="Cambria Math" panose="02040503050406030204" pitchFamily="18" charset="0"/>
                            </a:rPr>
                            <m:t>cd</m:t>
                          </m:r>
                        </m:sub>
                      </m:sSub>
                      <m:r>
                        <a:rPr lang="zh-CN" altLang="en-US" i="1">
                          <a:solidFill>
                            <a:srgbClr val="000000"/>
                          </a:solidFill>
                          <a:latin typeface="Cambria Math" panose="02040503050406030204" pitchFamily="18" charset="0"/>
                        </a:rPr>
                        <m:t>|=0.</m:t>
                      </m:r>
                      <m:r>
                        <a:rPr lang="en-US" altLang="zh-CN" b="0" i="1" smtClean="0">
                          <a:solidFill>
                            <a:srgbClr val="000000"/>
                          </a:solidFill>
                          <a:latin typeface="Cambria Math" panose="02040503050406030204" pitchFamily="18" charset="0"/>
                        </a:rPr>
                        <m:t>0</m:t>
                      </m:r>
                      <m:r>
                        <a:rPr lang="en-US" altLang="zh-CN" i="1">
                          <a:solidFill>
                            <a:srgbClr val="000000"/>
                          </a:solidFill>
                          <a:latin typeface="Cambria Math" panose="02040503050406030204" pitchFamily="18" charset="0"/>
                        </a:rPr>
                        <m:t>7</m:t>
                      </m:r>
                      <m:r>
                        <a:rPr lang="en-US" altLang="zh-CN" b="0" i="1" smtClean="0">
                          <a:solidFill>
                            <a:srgbClr val="000000"/>
                          </a:solidFill>
                          <a:latin typeface="Cambria Math" panose="02040503050406030204" pitchFamily="18" charset="0"/>
                        </a:rPr>
                        <m:t>9(06)(02)</m:t>
                      </m:r>
                    </m:oMath>
                  </m:oMathPara>
                </a14:m>
                <a:endParaRPr lang="zh-CN" altLang="en-US" dirty="0"/>
              </a:p>
            </p:txBody>
          </p:sp>
        </mc:Choice>
        <mc:Fallback xmlns="">
          <p:sp>
            <p:nvSpPr>
              <p:cNvPr id="24" name="Object 3">
                <a:extLst>
                  <a:ext uri="{FF2B5EF4-FFF2-40B4-BE49-F238E27FC236}">
                    <a16:creationId xmlns:a16="http://schemas.microsoft.com/office/drawing/2014/main" id="{B24D3EA9-F0A0-B455-00C3-E75FDCB30EB8}"/>
                  </a:ext>
                </a:extLst>
              </p:cNvPr>
              <p:cNvSpPr txBox="1">
                <a:spLocks noRot="1" noChangeAspect="1" noMove="1" noResize="1" noEditPoints="1" noAdjustHandles="1" noChangeArrowheads="1" noChangeShapeType="1" noTextEdit="1"/>
              </p:cNvSpPr>
              <p:nvPr/>
            </p:nvSpPr>
            <p:spPr bwMode="auto">
              <a:xfrm>
                <a:off x="1815426" y="6264275"/>
                <a:ext cx="3277686" cy="457200"/>
              </a:xfrm>
              <a:prstGeom prst="rect">
                <a:avLst/>
              </a:prstGeom>
              <a:blipFill>
                <a:blip r:embed="rId17"/>
                <a:stretch>
                  <a:fillRect l="-559" r="-186" b="-4000"/>
                </a:stretch>
              </a:blipFill>
              <a:ln>
                <a:noFill/>
              </a:ln>
            </p:spPr>
            <p:txBody>
              <a:bodyPr/>
              <a:lstStyle/>
              <a:p>
                <a:r>
                  <a:rPr lang="zh-CN" altLang="en-US">
                    <a:noFill/>
                  </a:rPr>
                  <a:t> </a:t>
                </a:r>
              </a:p>
            </p:txBody>
          </p:sp>
        </mc:Fallback>
      </mc:AlternateContent>
      <p:pic>
        <p:nvPicPr>
          <p:cNvPr id="25" name="图片 24">
            <a:extLst>
              <a:ext uri="{FF2B5EF4-FFF2-40B4-BE49-F238E27FC236}">
                <a16:creationId xmlns:a16="http://schemas.microsoft.com/office/drawing/2014/main" id="{5C66F5AA-E7A2-B808-D1F9-46DF6E311911}"/>
              </a:ext>
            </a:extLst>
          </p:cNvPr>
          <p:cNvPicPr>
            <a:picLocks noChangeAspect="1"/>
          </p:cNvPicPr>
          <p:nvPr/>
        </p:nvPicPr>
        <p:blipFill>
          <a:blip r:embed="rId18"/>
          <a:stretch>
            <a:fillRect/>
          </a:stretch>
        </p:blipFill>
        <p:spPr>
          <a:xfrm>
            <a:off x="4114240" y="1242982"/>
            <a:ext cx="3300130" cy="2120263"/>
          </a:xfrm>
          <a:prstGeom prst="rect">
            <a:avLst/>
          </a:prstGeom>
        </p:spPr>
      </p:pic>
      <p:pic>
        <p:nvPicPr>
          <p:cNvPr id="26" name="Picture 46">
            <a:extLst>
              <a:ext uri="{FF2B5EF4-FFF2-40B4-BE49-F238E27FC236}">
                <a16:creationId xmlns:a16="http://schemas.microsoft.com/office/drawing/2014/main" id="{F78DAFFF-5BE6-D5CE-EAFF-7EE519F15B16}"/>
              </a:ext>
            </a:extLst>
          </p:cNvPr>
          <p:cNvPicPr>
            <a:picLocks noChangeAspect="1"/>
          </p:cNvPicPr>
          <p:nvPr/>
        </p:nvPicPr>
        <p:blipFill>
          <a:blip r:embed="rId5"/>
          <a:stretch>
            <a:fillRect/>
          </a:stretch>
        </p:blipFill>
        <p:spPr>
          <a:xfrm>
            <a:off x="5921407" y="1359466"/>
            <a:ext cx="1369625" cy="748507"/>
          </a:xfrm>
          <a:prstGeom prst="rect">
            <a:avLst/>
          </a:prstGeom>
        </p:spPr>
      </p:pic>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CF0AF4A6-037E-788D-BBD0-E169225070D1}"/>
                  </a:ext>
                </a:extLst>
              </p:cNvPr>
              <p:cNvSpPr txBox="1"/>
              <p:nvPr/>
            </p:nvSpPr>
            <p:spPr>
              <a:xfrm>
                <a:off x="5694995" y="1334943"/>
                <a:ext cx="155264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m:rPr>
                              <m:nor/>
                            </m:rPr>
                            <a:rPr lang="en-US" altLang="zh-CN" b="1" dirty="0">
                              <a:solidFill>
                                <a:schemeClr val="tx1"/>
                              </a:solidFill>
                              <a:latin typeface="Symbol" panose="05050102010706020507" pitchFamily="18" charset="2"/>
                              <a:sym typeface="Wingdings" panose="05000000000000000000" pitchFamily="2" charset="2"/>
                            </a:rPr>
                            <m:t>p</m:t>
                          </m:r>
                        </m:e>
                        <m:sup>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0</m:t>
                          </m:r>
                        </m:sup>
                      </m:sSup>
                      <m:sSup>
                        <m:sSupPr>
                          <m:ctrlP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dirty="0">
                  <a:solidFill>
                    <a:schemeClr val="tx1"/>
                  </a:solidFill>
                </a:endParaRPr>
              </a:p>
            </p:txBody>
          </p:sp>
        </mc:Choice>
        <mc:Fallback xmlns="">
          <p:sp>
            <p:nvSpPr>
              <p:cNvPr id="27" name="文本框 26">
                <a:extLst>
                  <a:ext uri="{FF2B5EF4-FFF2-40B4-BE49-F238E27FC236}">
                    <a16:creationId xmlns:a16="http://schemas.microsoft.com/office/drawing/2014/main" id="{CF0AF4A6-037E-788D-BBD0-E169225070D1}"/>
                  </a:ext>
                </a:extLst>
              </p:cNvPr>
              <p:cNvSpPr txBox="1">
                <a:spLocks noRot="1" noChangeAspect="1" noMove="1" noResize="1" noEditPoints="1" noAdjustHandles="1" noChangeArrowheads="1" noChangeShapeType="1" noTextEdit="1"/>
              </p:cNvSpPr>
              <p:nvPr/>
            </p:nvSpPr>
            <p:spPr>
              <a:xfrm>
                <a:off x="5694995" y="1334943"/>
                <a:ext cx="1552649" cy="369332"/>
              </a:xfrm>
              <a:prstGeom prst="rect">
                <a:avLst/>
              </a:prstGeom>
              <a:blipFill>
                <a:blip r:embed="rId19"/>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Object 5">
                <a:extLst>
                  <a:ext uri="{FF2B5EF4-FFF2-40B4-BE49-F238E27FC236}">
                    <a16:creationId xmlns:a16="http://schemas.microsoft.com/office/drawing/2014/main" id="{D7B048B2-3014-2867-6F0C-7C65C4F7D55C}"/>
                  </a:ext>
                </a:extLst>
              </p:cNvPr>
              <p:cNvSpPr txBox="1"/>
              <p:nvPr/>
            </p:nvSpPr>
            <p:spPr bwMode="auto">
              <a:xfrm>
                <a:off x="4593695" y="3389948"/>
                <a:ext cx="2946400" cy="311150"/>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a:solidFill>
                                <a:srgbClr val="000000"/>
                              </a:solidFill>
                              <a:latin typeface="Cambria Math" panose="02040503050406030204" pitchFamily="18" charset="0"/>
                            </a:rPr>
                          </m:ctrlPr>
                        </m:sSubSupPr>
                        <m:e>
                          <m:r>
                            <m:rPr>
                              <m:sty m:val="p"/>
                            </m:rPr>
                            <a:rPr lang="zh-CN" altLang="en-US" sz="1600" i="0">
                              <a:solidFill>
                                <a:srgbClr val="000000"/>
                              </a:solidFill>
                              <a:latin typeface="Cambria Math" panose="02040503050406030204" pitchFamily="18" charset="0"/>
                            </a:rPr>
                            <m:t>f</m:t>
                          </m:r>
                        </m:e>
                        <m:sub>
                          <m:r>
                            <a:rPr lang="zh-CN" altLang="en-US" sz="1600" i="1">
                              <a:solidFill>
                                <a:srgbClr val="000000"/>
                              </a:solidFill>
                              <a:latin typeface="Cambria Math" panose="02040503050406030204" pitchFamily="18" charset="0"/>
                            </a:rPr>
                            <m:t>+</m:t>
                          </m:r>
                        </m:sub>
                        <m:sup>
                          <m:r>
                            <a:rPr lang="en-US" altLang="zh-CN" sz="1600" i="1">
                              <a:solidFill>
                                <a:srgbClr val="000000"/>
                              </a:solidFill>
                              <a:latin typeface="Cambria Math" panose="02040503050406030204" pitchFamily="18" charset="0"/>
                            </a:rPr>
                            <m:t>𝐷</m:t>
                          </m:r>
                          <m:r>
                            <a:rPr lang="zh-CN" altLang="en-US" sz="1600" i="1">
                              <a:solidFill>
                                <a:srgbClr val="000000"/>
                              </a:solidFill>
                              <a:latin typeface="Cambria Math" panose="02040503050406030204" pitchFamily="18" charset="0"/>
                            </a:rPr>
                            <m:t>→</m:t>
                          </m:r>
                          <m:r>
                            <a:rPr lang="zh-CN" altLang="en-US" sz="1600" i="1">
                              <a:solidFill>
                                <a:srgbClr val="000000"/>
                              </a:solidFill>
                              <a:latin typeface="Cambria Math" panose="02040503050406030204" pitchFamily="18" charset="0"/>
                            </a:rPr>
                            <m:t>𝜋</m:t>
                          </m:r>
                        </m:sup>
                      </m:sSubSup>
                      <m:r>
                        <a:rPr lang="zh-CN" altLang="en-US" sz="1600" i="1">
                          <a:solidFill>
                            <a:srgbClr val="000000"/>
                          </a:solidFill>
                          <a:latin typeface="Cambria Math" panose="02040503050406030204" pitchFamily="18" charset="0"/>
                        </a:rPr>
                        <m:t>(0)|</m:t>
                      </m:r>
                      <m:sSub>
                        <m:sSubPr>
                          <m:ctrlPr>
                            <a:rPr lang="zh-CN" altLang="en-US" sz="1600" i="1">
                              <a:solidFill>
                                <a:srgbClr val="000000"/>
                              </a:solidFill>
                              <a:latin typeface="Cambria Math" panose="02040503050406030204" pitchFamily="18" charset="0"/>
                            </a:rPr>
                          </m:ctrlPr>
                        </m:sSubPr>
                        <m:e>
                          <m:r>
                            <m:rPr>
                              <m:sty m:val="p"/>
                            </m:rPr>
                            <a:rPr lang="zh-CN" altLang="en-US" sz="1600" i="0">
                              <a:solidFill>
                                <a:srgbClr val="000000"/>
                              </a:solidFill>
                              <a:latin typeface="Cambria Math" panose="02040503050406030204" pitchFamily="18" charset="0"/>
                            </a:rPr>
                            <m:t>V</m:t>
                          </m:r>
                        </m:e>
                        <m:sub>
                          <m:r>
                            <m:rPr>
                              <m:nor/>
                            </m:rPr>
                            <a:rPr lang="zh-CN" altLang="en-US" sz="1600" i="0">
                              <a:solidFill>
                                <a:srgbClr val="000000"/>
                              </a:solidFill>
                              <a:latin typeface="Cambria Math" panose="02040503050406030204" pitchFamily="18" charset="0"/>
                            </a:rPr>
                            <m:t>cd</m:t>
                          </m:r>
                        </m:sub>
                      </m:sSub>
                      <m:r>
                        <a:rPr lang="zh-CN" altLang="en-US" sz="1600" i="1">
                          <a:solidFill>
                            <a:srgbClr val="000000"/>
                          </a:solidFill>
                          <a:latin typeface="Cambria Math" panose="02040503050406030204" pitchFamily="18" charset="0"/>
                        </a:rPr>
                        <m:t>|=0.140(03)(01)</m:t>
                      </m:r>
                    </m:oMath>
                  </m:oMathPara>
                </a14:m>
                <a:endParaRPr lang="zh-CN" altLang="en-US" sz="1600" dirty="0"/>
              </a:p>
            </p:txBody>
          </p:sp>
        </mc:Choice>
        <mc:Fallback xmlns="">
          <p:sp>
            <p:nvSpPr>
              <p:cNvPr id="28" name="Object 5">
                <a:extLst>
                  <a:ext uri="{FF2B5EF4-FFF2-40B4-BE49-F238E27FC236}">
                    <a16:creationId xmlns:a16="http://schemas.microsoft.com/office/drawing/2014/main" id="{D7B048B2-3014-2867-6F0C-7C65C4F7D55C}"/>
                  </a:ext>
                </a:extLst>
              </p:cNvPr>
              <p:cNvSpPr txBox="1">
                <a:spLocks noRot="1" noChangeAspect="1" noMove="1" noResize="1" noEditPoints="1" noAdjustHandles="1" noChangeArrowheads="1" noChangeShapeType="1" noTextEdit="1"/>
              </p:cNvSpPr>
              <p:nvPr/>
            </p:nvSpPr>
            <p:spPr bwMode="auto">
              <a:xfrm>
                <a:off x="4593695" y="3389948"/>
                <a:ext cx="2946400" cy="311150"/>
              </a:xfrm>
              <a:prstGeom prst="rect">
                <a:avLst/>
              </a:prstGeom>
              <a:blipFill>
                <a:blip r:embed="rId20"/>
                <a:stretch>
                  <a:fillRect b="-25490"/>
                </a:stretch>
              </a:blipFill>
              <a:ln>
                <a:noFill/>
              </a:ln>
              <a:effectLst/>
            </p:spPr>
            <p:txBody>
              <a:bodyPr/>
              <a:lstStyle/>
              <a:p>
                <a:r>
                  <a:rPr lang="zh-CN" altLang="en-US">
                    <a:noFill/>
                  </a:rPr>
                  <a:t> </a:t>
                </a:r>
              </a:p>
            </p:txBody>
          </p:sp>
        </mc:Fallback>
      </mc:AlternateContent>
      <p:sp>
        <p:nvSpPr>
          <p:cNvPr id="29" name="TextBox 11">
            <a:extLst>
              <a:ext uri="{FF2B5EF4-FFF2-40B4-BE49-F238E27FC236}">
                <a16:creationId xmlns:a16="http://schemas.microsoft.com/office/drawing/2014/main" id="{F5444CEE-3F83-F469-97B5-3F0CD78C66AD}"/>
              </a:ext>
            </a:extLst>
          </p:cNvPr>
          <p:cNvSpPr txBox="1">
            <a:spLocks noChangeArrowheads="1"/>
          </p:cNvSpPr>
          <p:nvPr/>
        </p:nvSpPr>
        <p:spPr bwMode="auto">
          <a:xfrm>
            <a:off x="8572523" y="1675894"/>
            <a:ext cx="1502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extraction</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0" name="TextBox 11">
            <a:extLst>
              <a:ext uri="{FF2B5EF4-FFF2-40B4-BE49-F238E27FC236}">
                <a16:creationId xmlns:a16="http://schemas.microsoft.com/office/drawing/2014/main" id="{9086E312-3472-61F6-77DB-BE2921DD6D92}"/>
              </a:ext>
            </a:extLst>
          </p:cNvPr>
          <p:cNvSpPr txBox="1">
            <a:spLocks noChangeArrowheads="1"/>
          </p:cNvSpPr>
          <p:nvPr/>
        </p:nvSpPr>
        <p:spPr bwMode="auto">
          <a:xfrm>
            <a:off x="8644352" y="4730798"/>
            <a:ext cx="1502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extraction</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245938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Text Box 36">
                <a:extLst>
                  <a:ext uri="{FF2B5EF4-FFF2-40B4-BE49-F238E27FC236}">
                    <a16:creationId xmlns:a16="http://schemas.microsoft.com/office/drawing/2014/main" id="{A009BA64-20F0-4EB3-91E6-06EAAA896E97}"/>
                  </a:ext>
                </a:extLst>
              </p:cNvPr>
              <p:cNvSpPr txBox="1">
                <a:spLocks noChangeArrowheads="1"/>
              </p:cNvSpPr>
              <p:nvPr/>
            </p:nvSpPr>
            <p:spPr bwMode="auto">
              <a:xfrm>
                <a:off x="0" y="1"/>
                <a:ext cx="12192000" cy="662233"/>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Comparisons of </a:t>
                </a:r>
                <a14:m>
                  <m:oMath xmlns:m="http://schemas.openxmlformats.org/officeDocument/2006/math">
                    <m:sSubSup>
                      <m:sSubSupPr>
                        <m:ctrlP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𝒇</m:t>
                        </m:r>
                      </m:e>
                      <m:sub>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𝑲</m:t>
                        </m:r>
                      </m:sup>
                    </m:sSubSup>
                    <m:d>
                      <m:dPr>
                        <m:ctrlP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ctrlPr>
                      </m:dPr>
                      <m:e>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𝟎</m:t>
                        </m:r>
                      </m:e>
                    </m:d>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and </a:t>
                </a:r>
                <a14:m>
                  <m:oMath xmlns:m="http://schemas.openxmlformats.org/officeDocument/2006/math">
                    <m:sSubSup>
                      <m:sSubSupPr>
                        <m:ctrlP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𝒇</m:t>
                        </m:r>
                      </m:e>
                      <m:sub>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en-US" sz="3600" b="1" i="1" smtClean="0">
                            <a:solidFill>
                              <a:srgbClr val="FFFF00"/>
                            </a:solidFill>
                            <a:effectLst>
                              <a:outerShdw blurRad="38100" dist="38100" dir="2700000" algn="tl">
                                <a:srgbClr val="000000">
                                  <a:alpha val="43137"/>
                                </a:srgbClr>
                              </a:outerShdw>
                            </a:effectLst>
                            <a:latin typeface="Cambria Math" panose="02040503050406030204" pitchFamily="18" charset="0"/>
                          </a:rPr>
                          <m:t>→</m:t>
                        </m:r>
                        <m:r>
                          <a:rPr lang="el-GR"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𝝅</m:t>
                        </m:r>
                      </m:sup>
                    </m:sSubSup>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𝟎</m:t>
                    </m:r>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3" name="Text Box 36">
                <a:extLst>
                  <a:ext uri="{FF2B5EF4-FFF2-40B4-BE49-F238E27FC236}">
                    <a16:creationId xmlns:a16="http://schemas.microsoft.com/office/drawing/2014/main" id="{A009BA64-20F0-4EB3-91E6-06EAAA896E97}"/>
                  </a:ext>
                </a:extLst>
              </p:cNvPr>
              <p:cNvSpPr txBox="1">
                <a:spLocks noRot="1" noChangeAspect="1" noMove="1" noResize="1" noEditPoints="1" noAdjustHandles="1" noChangeArrowheads="1" noChangeShapeType="1" noTextEdit="1"/>
              </p:cNvSpPr>
              <p:nvPr/>
            </p:nvSpPr>
            <p:spPr bwMode="auto">
              <a:xfrm>
                <a:off x="0" y="1"/>
                <a:ext cx="12192000" cy="662233"/>
              </a:xfrm>
              <a:prstGeom prst="rect">
                <a:avLst/>
              </a:prstGeom>
              <a:blipFill>
                <a:blip r:embed="rId2"/>
                <a:stretch>
                  <a:fillRect t="-12844" b="-40367"/>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TextBox 6">
                <a:extLst>
                  <a:ext uri="{FF2B5EF4-FFF2-40B4-BE49-F238E27FC236}">
                    <a16:creationId xmlns:a16="http://schemas.microsoft.com/office/drawing/2014/main" id="{A3F388A6-27CC-0C2B-E402-A91EE15E192F}"/>
                  </a:ext>
                </a:extLst>
              </p:cNvPr>
              <p:cNvSpPr txBox="1"/>
              <p:nvPr/>
            </p:nvSpPr>
            <p:spPr>
              <a:xfrm>
                <a:off x="6565999" y="5675577"/>
                <a:ext cx="5458361" cy="716735"/>
              </a:xfrm>
              <a:prstGeom prst="rect">
                <a:avLst/>
              </a:prstGeom>
              <a:noFill/>
            </p:spPr>
            <p:txBody>
              <a:bodyPr wrap="square" rtlCol="0">
                <a:spAutoFit/>
              </a:bodyPr>
              <a:lstStyle/>
              <a:p>
                <a:pPr lvl="0" defTabSz="914400">
                  <a:defRPr/>
                </a:pPr>
                <a:r>
                  <a:rPr kumimoji="1" lang="en-US" altLang="zh-CN" sz="2000" dirty="0">
                    <a:latin typeface="微软雅黑" panose="020B0503020204020204" pitchFamily="34" charset="-122"/>
                    <a:ea typeface="微软雅黑" panose="020B0503020204020204" pitchFamily="34" charset="-122"/>
                  </a:rPr>
                  <a:t>Experimental</a:t>
                </a:r>
                <a:r>
                  <a:rPr kumimoji="1" lang="en-US" altLang="zh-CN" sz="2000" dirty="0">
                    <a:solidFill>
                      <a:schemeClr val="tx1"/>
                    </a:solidFill>
                    <a:effectLst/>
                    <a:latin typeface="微软雅黑" panose="020B0503020204020204" pitchFamily="34" charset="-122"/>
                    <a:ea typeface="微软雅黑" panose="020B0503020204020204" pitchFamily="34" charset="-122"/>
                  </a:rPr>
                  <a:t> </a:t>
                </a:r>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precision of </a:t>
                </a:r>
                <a14:m>
                  <m:oMath xmlns:m="http://schemas.openxmlformats.org/officeDocument/2006/math">
                    <m:sSubSup>
                      <m:sSubSupPr>
                        <m:ctrlPr>
                          <a:rPr lang="zh-CN" altLang="en-US" sz="2000" b="1" i="1" smtClean="0">
                            <a:solidFill>
                              <a:schemeClr val="tx1"/>
                            </a:solidFill>
                            <a:effectLst/>
                            <a:latin typeface="Cambria Math" panose="02040503050406030204" pitchFamily="18" charset="0"/>
                          </a:rPr>
                        </m:ctrlPr>
                      </m:sSubSupPr>
                      <m:e>
                        <m:r>
                          <a:rPr lang="zh-CN" altLang="en-US" sz="2000" b="1" i="1">
                            <a:solidFill>
                              <a:schemeClr val="tx1"/>
                            </a:solidFill>
                            <a:effectLst/>
                            <a:latin typeface="Cambria Math" panose="02040503050406030204" pitchFamily="18" charset="0"/>
                          </a:rPr>
                          <m:t>𝒇</m:t>
                        </m:r>
                      </m:e>
                      <m:sub>
                        <m:r>
                          <a:rPr lang="zh-CN" altLang="en-US" sz="2000" b="1" i="1">
                            <a:solidFill>
                              <a:schemeClr val="tx1"/>
                            </a:solidFill>
                            <a:effectLst/>
                            <a:latin typeface="Cambria Math" panose="02040503050406030204" pitchFamily="18" charset="0"/>
                          </a:rPr>
                          <m:t>+</m:t>
                        </m:r>
                      </m:sub>
                      <m:sup>
                        <m:r>
                          <a:rPr lang="en-US" altLang="zh-CN" sz="2000" b="1" i="1">
                            <a:solidFill>
                              <a:schemeClr val="tx1"/>
                            </a:solidFill>
                            <a:effectLst/>
                            <a:latin typeface="Cambria Math" panose="02040503050406030204" pitchFamily="18" charset="0"/>
                          </a:rPr>
                          <m:t>𝑫</m:t>
                        </m:r>
                        <m:r>
                          <a:rPr lang="zh-CN" altLang="en-US" sz="2000" b="1" i="1" smtClean="0">
                            <a:solidFill>
                              <a:schemeClr val="tx1"/>
                            </a:solidFill>
                            <a:effectLst/>
                            <a:latin typeface="Cambria Math" panose="02040503050406030204" pitchFamily="18" charset="0"/>
                          </a:rPr>
                          <m:t>→</m:t>
                        </m:r>
                        <m:r>
                          <a:rPr lang="el-GR" altLang="zh-CN" sz="2000" b="1" i="1" smtClean="0">
                            <a:solidFill>
                              <a:schemeClr val="tx1"/>
                            </a:solidFill>
                            <a:effectLst/>
                            <a:latin typeface="Cambria Math" panose="02040503050406030204" pitchFamily="18" charset="0"/>
                          </a:rPr>
                          <m:t>𝝅</m:t>
                        </m:r>
                      </m:sup>
                    </m:sSubSup>
                    <m:r>
                      <a:rPr lang="zh-CN" altLang="en-US" sz="2000" b="1" i="1">
                        <a:solidFill>
                          <a:schemeClr val="tx1"/>
                        </a:solidFill>
                        <a:effectLst/>
                        <a:latin typeface="Cambria Math" panose="02040503050406030204" pitchFamily="18" charset="0"/>
                      </a:rPr>
                      <m:t>(</m:t>
                    </m:r>
                    <m:r>
                      <a:rPr lang="zh-CN" altLang="en-US" sz="2000" b="1" i="1">
                        <a:solidFill>
                          <a:schemeClr val="tx1"/>
                        </a:solidFill>
                        <a:effectLst/>
                        <a:latin typeface="Cambria Math" panose="02040503050406030204" pitchFamily="18" charset="0"/>
                      </a:rPr>
                      <m:t>𝟎</m:t>
                    </m:r>
                    <m:r>
                      <a:rPr lang="zh-CN" altLang="en-US" sz="2000" b="1" i="1">
                        <a:solidFill>
                          <a:schemeClr val="tx1"/>
                        </a:solidFill>
                        <a:effectLst/>
                        <a:latin typeface="Cambria Math" panose="02040503050406030204" pitchFamily="18" charset="0"/>
                      </a:rPr>
                      <m:t>)</m:t>
                    </m:r>
                  </m:oMath>
                </a14:m>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is still dominated by statistical uncertainties</a:t>
                </a:r>
                <a:endParaRPr kumimoji="1" lang="en-US"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mc:Choice>
        <mc:Fallback xmlns="">
          <p:sp>
            <p:nvSpPr>
              <p:cNvPr id="9" name="TextBox 6">
                <a:extLst>
                  <a:ext uri="{FF2B5EF4-FFF2-40B4-BE49-F238E27FC236}">
                    <a16:creationId xmlns:a16="http://schemas.microsoft.com/office/drawing/2014/main" id="{A3F388A6-27CC-0C2B-E402-A91EE15E192F}"/>
                  </a:ext>
                </a:extLst>
              </p:cNvPr>
              <p:cNvSpPr txBox="1">
                <a:spLocks noRot="1" noChangeAspect="1" noMove="1" noResize="1" noEditPoints="1" noAdjustHandles="1" noChangeArrowheads="1" noChangeShapeType="1" noTextEdit="1"/>
              </p:cNvSpPr>
              <p:nvPr/>
            </p:nvSpPr>
            <p:spPr>
              <a:xfrm>
                <a:off x="6565999" y="5675577"/>
                <a:ext cx="5458361" cy="716735"/>
              </a:xfrm>
              <a:prstGeom prst="rect">
                <a:avLst/>
              </a:prstGeom>
              <a:blipFill>
                <a:blip r:embed="rId3"/>
                <a:stretch>
                  <a:fillRect l="-1116" t="-2542" b="-144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Box 6">
                <a:extLst>
                  <a:ext uri="{FF2B5EF4-FFF2-40B4-BE49-F238E27FC236}">
                    <a16:creationId xmlns:a16="http://schemas.microsoft.com/office/drawing/2014/main" id="{3EC7DC60-2DFA-F720-6B7F-D0B7473CD691}"/>
                  </a:ext>
                </a:extLst>
              </p:cNvPr>
              <p:cNvSpPr txBox="1"/>
              <p:nvPr/>
            </p:nvSpPr>
            <p:spPr>
              <a:xfrm>
                <a:off x="440727" y="5679678"/>
                <a:ext cx="5152232" cy="7134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Experimental precision of </a:t>
                </a:r>
                <a14:m>
                  <m:oMath xmlns:m="http://schemas.openxmlformats.org/officeDocument/2006/math">
                    <m:sSubSup>
                      <m:sSubSupPr>
                        <m:ctrlPr>
                          <a:rPr lang="zh-CN" altLang="en-US" sz="2000" b="1" i="1" smtClean="0">
                            <a:solidFill>
                              <a:schemeClr val="tx1"/>
                            </a:solidFill>
                            <a:effectLst/>
                            <a:latin typeface="Cambria Math" panose="02040503050406030204" pitchFamily="18" charset="0"/>
                          </a:rPr>
                        </m:ctrlPr>
                      </m:sSubSupPr>
                      <m:e>
                        <m:r>
                          <a:rPr lang="zh-CN" altLang="en-US" sz="2000" b="1" i="1">
                            <a:solidFill>
                              <a:schemeClr val="tx1"/>
                            </a:solidFill>
                            <a:effectLst/>
                            <a:latin typeface="Cambria Math" panose="02040503050406030204" pitchFamily="18" charset="0"/>
                          </a:rPr>
                          <m:t>𝒇</m:t>
                        </m:r>
                      </m:e>
                      <m:sub>
                        <m:r>
                          <a:rPr lang="zh-CN" altLang="en-US" sz="2000" b="1" i="1">
                            <a:solidFill>
                              <a:schemeClr val="tx1"/>
                            </a:solidFill>
                            <a:effectLst/>
                            <a:latin typeface="Cambria Math" panose="02040503050406030204" pitchFamily="18" charset="0"/>
                          </a:rPr>
                          <m:t>+</m:t>
                        </m:r>
                      </m:sub>
                      <m:sup>
                        <m:r>
                          <a:rPr lang="en-US" altLang="zh-CN" sz="2000" b="1" i="1">
                            <a:solidFill>
                              <a:schemeClr val="tx1"/>
                            </a:solidFill>
                            <a:effectLst/>
                            <a:latin typeface="Cambria Math" panose="02040503050406030204" pitchFamily="18" charset="0"/>
                          </a:rPr>
                          <m:t>𝑫</m:t>
                        </m:r>
                        <m:r>
                          <a:rPr lang="zh-CN" altLang="en-US" sz="2000" b="1" i="1">
                            <a:solidFill>
                              <a:schemeClr val="tx1"/>
                            </a:solidFill>
                            <a:effectLst/>
                            <a:latin typeface="Cambria Math" panose="02040503050406030204" pitchFamily="18" charset="0"/>
                          </a:rPr>
                          <m:t>→</m:t>
                        </m:r>
                        <m:r>
                          <a:rPr lang="zh-CN" altLang="en-US" sz="2000" b="1" i="1">
                            <a:solidFill>
                              <a:schemeClr val="tx1"/>
                            </a:solidFill>
                            <a:effectLst/>
                            <a:latin typeface="Cambria Math" panose="02040503050406030204" pitchFamily="18" charset="0"/>
                          </a:rPr>
                          <m:t>𝑲</m:t>
                        </m:r>
                      </m:sup>
                    </m:sSubSup>
                    <m:d>
                      <m:dPr>
                        <m:ctrlPr>
                          <a:rPr lang="zh-CN" altLang="en-US" sz="2000" b="1" i="1">
                            <a:solidFill>
                              <a:schemeClr val="tx1"/>
                            </a:solidFill>
                            <a:effectLst/>
                            <a:latin typeface="Cambria Math" panose="02040503050406030204" pitchFamily="18" charset="0"/>
                          </a:rPr>
                        </m:ctrlPr>
                      </m:dPr>
                      <m:e>
                        <m:r>
                          <a:rPr lang="zh-CN" altLang="en-US" sz="2000" b="1" i="1">
                            <a:solidFill>
                              <a:schemeClr val="tx1"/>
                            </a:solidFill>
                            <a:effectLst/>
                            <a:latin typeface="Cambria Math" panose="02040503050406030204" pitchFamily="18" charset="0"/>
                          </a:rPr>
                          <m:t>𝟎</m:t>
                        </m:r>
                      </m:e>
                    </m:d>
                  </m:oMath>
                </a14:m>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is</a:t>
                </a:r>
                <a:r>
                  <a:rPr kumimoji="1" lang="zh-CN" altLang="en-US"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a:t>
                </a:r>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comparable to the latest</a:t>
                </a:r>
                <a:r>
                  <a:rPr kumimoji="1" lang="zh-CN" altLang="en-US"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a:t>
                </a:r>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LQCD</a:t>
                </a:r>
                <a:r>
                  <a:rPr kumimoji="1" lang="zh-CN" altLang="en-US"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 </a:t>
                </a:r>
                <a:r>
                  <a:rPr kumimoji="1" lang="en-US" altLang="zh-CN"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rPr>
                  <a:t>precision</a:t>
                </a:r>
                <a:endParaRPr kumimoji="1" lang="en-US" sz="200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endParaRPr>
              </a:p>
            </p:txBody>
          </p:sp>
        </mc:Choice>
        <mc:Fallback xmlns="">
          <p:sp>
            <p:nvSpPr>
              <p:cNvPr id="19" name="TextBox 6">
                <a:extLst>
                  <a:ext uri="{FF2B5EF4-FFF2-40B4-BE49-F238E27FC236}">
                    <a16:creationId xmlns:a16="http://schemas.microsoft.com/office/drawing/2014/main" id="{3EC7DC60-2DFA-F720-6B7F-D0B7473CD691}"/>
                  </a:ext>
                </a:extLst>
              </p:cNvPr>
              <p:cNvSpPr txBox="1">
                <a:spLocks noRot="1" noChangeAspect="1" noMove="1" noResize="1" noEditPoints="1" noAdjustHandles="1" noChangeArrowheads="1" noChangeShapeType="1" noTextEdit="1"/>
              </p:cNvSpPr>
              <p:nvPr/>
            </p:nvSpPr>
            <p:spPr>
              <a:xfrm>
                <a:off x="440727" y="5679678"/>
                <a:ext cx="5152232" cy="713400"/>
              </a:xfrm>
              <a:prstGeom prst="rect">
                <a:avLst/>
              </a:prstGeom>
              <a:blipFill>
                <a:blip r:embed="rId4"/>
                <a:stretch>
                  <a:fillRect l="-1183" t="-4274" r="-237" b="-14530"/>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3B134765-F5C1-AE5E-9232-01E8891F433B}"/>
              </a:ext>
            </a:extLst>
          </p:cNvPr>
          <p:cNvPicPr>
            <a:picLocks noChangeAspect="1"/>
          </p:cNvPicPr>
          <p:nvPr/>
        </p:nvPicPr>
        <p:blipFill>
          <a:blip r:embed="rId5"/>
          <a:stretch>
            <a:fillRect/>
          </a:stretch>
        </p:blipFill>
        <p:spPr>
          <a:xfrm>
            <a:off x="653831" y="1033553"/>
            <a:ext cx="4463687" cy="4642024"/>
          </a:xfrm>
          <a:prstGeom prst="rect">
            <a:avLst/>
          </a:prstGeom>
        </p:spPr>
      </p:pic>
      <p:sp>
        <p:nvSpPr>
          <p:cNvPr id="4" name="TextBox 11">
            <a:extLst>
              <a:ext uri="{FF2B5EF4-FFF2-40B4-BE49-F238E27FC236}">
                <a16:creationId xmlns:a16="http://schemas.microsoft.com/office/drawing/2014/main" id="{827AEF38-792C-D9DE-25FB-BD52BCBC3F17}"/>
              </a:ext>
            </a:extLst>
          </p:cNvPr>
          <p:cNvSpPr txBox="1">
            <a:spLocks noChangeArrowheads="1"/>
          </p:cNvSpPr>
          <p:nvPr/>
        </p:nvSpPr>
        <p:spPr bwMode="auto">
          <a:xfrm>
            <a:off x="4372645" y="2303226"/>
            <a:ext cx="828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0.7</a:t>
            </a: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p>
        </p:txBody>
      </p:sp>
      <p:sp>
        <p:nvSpPr>
          <p:cNvPr id="5" name="TextBox 11">
            <a:extLst>
              <a:ext uri="{FF2B5EF4-FFF2-40B4-BE49-F238E27FC236}">
                <a16:creationId xmlns:a16="http://schemas.microsoft.com/office/drawing/2014/main" id="{60740717-915E-062A-C16E-261A2607097A}"/>
              </a:ext>
            </a:extLst>
          </p:cNvPr>
          <p:cNvSpPr txBox="1">
            <a:spLocks noChangeArrowheads="1"/>
          </p:cNvSpPr>
          <p:nvPr/>
        </p:nvSpPr>
        <p:spPr bwMode="auto">
          <a:xfrm>
            <a:off x="4778994" y="4294799"/>
            <a:ext cx="13343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2.4%</a:t>
            </a: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r>
              <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0.4</a:t>
            </a:r>
            <a:r>
              <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p>
        </p:txBody>
      </p:sp>
      <p:sp>
        <p:nvSpPr>
          <p:cNvPr id="6" name="TextBox 11">
            <a:extLst>
              <a:ext uri="{FF2B5EF4-FFF2-40B4-BE49-F238E27FC236}">
                <a16:creationId xmlns:a16="http://schemas.microsoft.com/office/drawing/2014/main" id="{4DE6AE44-3440-E8E6-9860-A89732401522}"/>
              </a:ext>
            </a:extLst>
          </p:cNvPr>
          <p:cNvSpPr txBox="1">
            <a:spLocks noChangeArrowheads="1"/>
          </p:cNvSpPr>
          <p:nvPr/>
        </p:nvSpPr>
        <p:spPr bwMode="auto">
          <a:xfrm>
            <a:off x="4719850" y="4038249"/>
            <a:ext cx="13343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2010</a:t>
            </a: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r>
              <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2023</a:t>
            </a:r>
            <a:endPar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endParaRPr>
          </a:p>
        </p:txBody>
      </p:sp>
      <p:pic>
        <p:nvPicPr>
          <p:cNvPr id="7" name="图片 6">
            <a:extLst>
              <a:ext uri="{FF2B5EF4-FFF2-40B4-BE49-F238E27FC236}">
                <a16:creationId xmlns:a16="http://schemas.microsoft.com/office/drawing/2014/main" id="{48A3231C-C3E8-C737-5DDA-90E210DBE8D1}"/>
              </a:ext>
            </a:extLst>
          </p:cNvPr>
          <p:cNvPicPr>
            <a:picLocks noChangeAspect="1"/>
          </p:cNvPicPr>
          <p:nvPr/>
        </p:nvPicPr>
        <p:blipFill>
          <a:blip r:embed="rId6"/>
          <a:stretch>
            <a:fillRect/>
          </a:stretch>
        </p:blipFill>
        <p:spPr>
          <a:xfrm>
            <a:off x="6830548" y="1000749"/>
            <a:ext cx="4587677" cy="4715705"/>
          </a:xfrm>
          <a:prstGeom prst="rect">
            <a:avLst/>
          </a:prstGeom>
        </p:spPr>
      </p:pic>
      <p:sp>
        <p:nvSpPr>
          <p:cNvPr id="10" name="TextBox 11">
            <a:extLst>
              <a:ext uri="{FF2B5EF4-FFF2-40B4-BE49-F238E27FC236}">
                <a16:creationId xmlns:a16="http://schemas.microsoft.com/office/drawing/2014/main" id="{E1D65F39-EFFD-8D18-457C-03890B2B466E}"/>
              </a:ext>
            </a:extLst>
          </p:cNvPr>
          <p:cNvSpPr txBox="1">
            <a:spLocks noChangeArrowheads="1"/>
          </p:cNvSpPr>
          <p:nvPr/>
        </p:nvSpPr>
        <p:spPr bwMode="auto">
          <a:xfrm>
            <a:off x="10625483" y="4313551"/>
            <a:ext cx="13343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4.4%</a:t>
            </a: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r>
              <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0.8</a:t>
            </a:r>
            <a:r>
              <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p>
        </p:txBody>
      </p:sp>
      <p:sp>
        <p:nvSpPr>
          <p:cNvPr id="11" name="TextBox 11">
            <a:extLst>
              <a:ext uri="{FF2B5EF4-FFF2-40B4-BE49-F238E27FC236}">
                <a16:creationId xmlns:a16="http://schemas.microsoft.com/office/drawing/2014/main" id="{9B74B926-2672-45E7-9014-CEFEF4CEF781}"/>
              </a:ext>
            </a:extLst>
          </p:cNvPr>
          <p:cNvSpPr txBox="1">
            <a:spLocks noChangeArrowheads="1"/>
          </p:cNvSpPr>
          <p:nvPr/>
        </p:nvSpPr>
        <p:spPr bwMode="auto">
          <a:xfrm>
            <a:off x="10566339" y="4057001"/>
            <a:ext cx="133432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2011</a:t>
            </a:r>
            <a:r>
              <a:rPr lang="en-US" altLang="zh-CN" sz="15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a:t>
            </a:r>
            <a:r>
              <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2023</a:t>
            </a:r>
            <a:endParaRPr lang="en-US" altLang="zh-CN" sz="15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endParaRPr>
          </a:p>
        </p:txBody>
      </p:sp>
      <p:sp>
        <p:nvSpPr>
          <p:cNvPr id="12" name="TextBox 11">
            <a:extLst>
              <a:ext uri="{FF2B5EF4-FFF2-40B4-BE49-F238E27FC236}">
                <a16:creationId xmlns:a16="http://schemas.microsoft.com/office/drawing/2014/main" id="{75D96085-92D6-400A-98E2-A34BBDC23680}"/>
              </a:ext>
            </a:extLst>
          </p:cNvPr>
          <p:cNvSpPr txBox="1">
            <a:spLocks noChangeArrowheads="1"/>
          </p:cNvSpPr>
          <p:nvPr/>
        </p:nvSpPr>
        <p:spPr bwMode="auto">
          <a:xfrm>
            <a:off x="10464129" y="2614907"/>
            <a:ext cx="8285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1.6</a:t>
            </a: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a:t>
            </a:r>
          </a:p>
        </p:txBody>
      </p:sp>
    </p:spTree>
    <p:extLst>
      <p:ext uri="{BB962C8B-B14F-4D97-AF65-F5344CB8AC3E}">
        <p14:creationId xmlns:p14="http://schemas.microsoft.com/office/powerpoint/2010/main" val="3343344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5" name="Text Box 36">
                <a:extLst>
                  <a:ext uri="{FF2B5EF4-FFF2-40B4-BE49-F238E27FC236}">
                    <a16:creationId xmlns:a16="http://schemas.microsoft.com/office/drawing/2014/main" id="{BE9D816D-ECAF-4D35-A6A1-D560BE643CC8}"/>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Comparisons of </a:t>
                </a:r>
                <a14:m>
                  <m:oMath xmlns:m="http://schemas.openxmlformats.org/officeDocument/2006/math">
                    <m:r>
                      <a:rPr lang="en-US" altLang="zh-CN" sz="3600" b="1" i="0" smtClean="0">
                        <a:solidFill>
                          <a:srgbClr val="FFFF00"/>
                        </a:solidFill>
                        <a:effectLst>
                          <a:outerShdw blurRad="38100" dist="38100" dir="2700000" algn="tl">
                            <a:srgbClr val="000000">
                              <a:alpha val="43137"/>
                            </a:srgbClr>
                          </a:outerShdw>
                        </a:effectLst>
                        <a:latin typeface="Cambria Math" panose="02040503050406030204" pitchFamily="18" charset="0"/>
                      </a:rPr>
                      <m:t>|</m:t>
                    </m:r>
                    <m:sSub>
                      <m:sSub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𝑽</m:t>
                        </m:r>
                      </m:e>
                      <m:sub>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𝒄𝒔</m:t>
                        </m:r>
                      </m:sub>
                    </m:sSub>
                    <m:r>
                      <a:rPr lang="en-US" altLang="zh-CN" sz="3600" b="1" smtClean="0">
                        <a:solidFill>
                          <a:srgbClr val="FFFF00"/>
                        </a:solidFill>
                        <a:effectLst>
                          <a:outerShdw blurRad="38100" dist="38100" dir="2700000" algn="tl">
                            <a:srgbClr val="000000">
                              <a:alpha val="43137"/>
                            </a:srgbClr>
                          </a:outerShdw>
                        </a:effectLst>
                        <a:latin typeface="Cambria Math" panose="02040503050406030204" pitchFamily="18" charset="0"/>
                      </a:rPr>
                      <m:t>|</m:t>
                    </m:r>
                  </m:oMath>
                </a14:m>
                <a:r>
                  <a:rPr lang="zh-CN" altLang="en-US"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r>
                  <a:rPr lang="en-US" altLang="zh-CN"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and</a:t>
                </a:r>
                <a:r>
                  <a:rPr lang="zh-CN" altLang="en-US"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rPr>
                  <a:t> </a:t>
                </a:r>
                <a14:m>
                  <m:oMath xmlns:m="http://schemas.openxmlformats.org/officeDocument/2006/math">
                    <m:r>
                      <a:rPr lang="en-US" altLang="zh-CN" sz="3600" b="1">
                        <a:solidFill>
                          <a:srgbClr val="FFFF00"/>
                        </a:solidFill>
                        <a:effectLst>
                          <a:outerShdw blurRad="38100" dist="38100" dir="2700000" algn="tl">
                            <a:srgbClr val="000000">
                              <a:alpha val="43137"/>
                            </a:srgbClr>
                          </a:outerShdw>
                        </a:effectLst>
                        <a:latin typeface="Cambria Math" panose="02040503050406030204" pitchFamily="18" charset="0"/>
                      </a:rPr>
                      <m:t>|</m:t>
                    </m:r>
                    <m:sSub>
                      <m:sSub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𝑽</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𝒄</m:t>
                        </m:r>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𝒅</m:t>
                        </m:r>
                      </m:sub>
                    </m:sSub>
                    <m:r>
                      <a:rPr lang="en-US" altLang="zh-CN" sz="3600" b="1">
                        <a:solidFill>
                          <a:srgbClr val="FFFF00"/>
                        </a:solidFill>
                        <a:effectLst>
                          <a:outerShdw blurRad="38100" dist="38100" dir="2700000" algn="tl">
                            <a:srgbClr val="000000">
                              <a:alpha val="43137"/>
                            </a:srgbClr>
                          </a:outerShdw>
                        </a:effectLst>
                        <a:latin typeface="Cambria Math" panose="02040503050406030204" pitchFamily="18" charset="0"/>
                      </a:rPr>
                      <m:t>|</m:t>
                    </m:r>
                  </m:oMath>
                </a14:m>
                <a:endParaRPr lang="en-US" altLang="zh-CN"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mc:Choice>
        <mc:Fallback xmlns="">
          <p:sp>
            <p:nvSpPr>
              <p:cNvPr id="35" name="Text Box 36">
                <a:extLst>
                  <a:ext uri="{FF2B5EF4-FFF2-40B4-BE49-F238E27FC236}">
                    <a16:creationId xmlns:a16="http://schemas.microsoft.com/office/drawing/2014/main" id="{BE9D816D-ECAF-4D35-A6A1-D560BE643CC8}"/>
                  </a:ext>
                </a:extLst>
              </p:cNvPr>
              <p:cNvSpPr txBox="1">
                <a:spLocks noRot="1" noChangeAspect="1" noMove="1" noResize="1" noEditPoints="1" noAdjustHandles="1" noChangeArrowheads="1" noChangeShapeType="1" noTextEdit="1"/>
              </p:cNvSpPr>
              <p:nvPr/>
            </p:nvSpPr>
            <p:spPr bwMode="auto">
              <a:xfrm>
                <a:off x="0" y="1"/>
                <a:ext cx="12192000" cy="646331"/>
              </a:xfrm>
              <a:prstGeom prst="rect">
                <a:avLst/>
              </a:prstGeom>
              <a:blipFill>
                <a:blip r:embed="rId2"/>
                <a:stretch>
                  <a:fillRect t="-16038" b="-41509"/>
                </a:stretch>
              </a:blipFill>
              <a:ln>
                <a:noFill/>
              </a:ln>
            </p:spPr>
            <p:txBody>
              <a:bodyPr/>
              <a:lstStyle/>
              <a:p>
                <a:r>
                  <a:rPr lang="zh-CN" altLang="en-US">
                    <a:noFill/>
                  </a:rPr>
                  <a:t> </a:t>
                </a:r>
              </a:p>
            </p:txBody>
          </p:sp>
        </mc:Fallback>
      </mc:AlternateContent>
      <p:pic>
        <p:nvPicPr>
          <p:cNvPr id="46" name="图片 45">
            <a:extLst>
              <a:ext uri="{FF2B5EF4-FFF2-40B4-BE49-F238E27FC236}">
                <a16:creationId xmlns:a16="http://schemas.microsoft.com/office/drawing/2014/main" id="{F828840F-D951-404D-BC32-A8276C5A462B}"/>
              </a:ext>
            </a:extLst>
          </p:cNvPr>
          <p:cNvPicPr>
            <a:picLocks noChangeAspect="1"/>
          </p:cNvPicPr>
          <p:nvPr/>
        </p:nvPicPr>
        <p:blipFill>
          <a:blip r:embed="rId3"/>
          <a:stretch>
            <a:fillRect/>
          </a:stretch>
        </p:blipFill>
        <p:spPr>
          <a:xfrm>
            <a:off x="3896360" y="4211089"/>
            <a:ext cx="1841500" cy="899238"/>
          </a:xfrm>
          <a:prstGeom prst="rect">
            <a:avLst/>
          </a:prstGeom>
        </p:spPr>
      </p:pic>
      <p:sp>
        <p:nvSpPr>
          <p:cNvPr id="14" name="灯片编号占位符 5">
            <a:extLst>
              <a:ext uri="{FF2B5EF4-FFF2-40B4-BE49-F238E27FC236}">
                <a16:creationId xmlns:a16="http://schemas.microsoft.com/office/drawing/2014/main" id="{1BAD4CF4-90CC-E30B-A161-639057A5E65F}"/>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18</a:t>
            </a:fld>
            <a:endParaRPr lang="en-US" altLang="zh-CN" sz="1200" dirty="0">
              <a:solidFill>
                <a:srgbClr val="898989"/>
              </a:solidFill>
              <a:latin typeface="Arial" panose="020B0604020202020204" pitchFamily="34" charset="0"/>
            </a:endParaRPr>
          </a:p>
        </p:txBody>
      </p:sp>
      <p:pic>
        <p:nvPicPr>
          <p:cNvPr id="5" name="图片 4">
            <a:extLst>
              <a:ext uri="{FF2B5EF4-FFF2-40B4-BE49-F238E27FC236}">
                <a16:creationId xmlns:a16="http://schemas.microsoft.com/office/drawing/2014/main" id="{3C13AB20-18AD-15D9-A560-346AFF7B7649}"/>
              </a:ext>
            </a:extLst>
          </p:cNvPr>
          <p:cNvPicPr>
            <a:picLocks noChangeAspect="1"/>
          </p:cNvPicPr>
          <p:nvPr/>
        </p:nvPicPr>
        <p:blipFill>
          <a:blip r:embed="rId4"/>
          <a:stretch>
            <a:fillRect/>
          </a:stretch>
        </p:blipFill>
        <p:spPr>
          <a:xfrm>
            <a:off x="900690" y="1174272"/>
            <a:ext cx="1212590" cy="549098"/>
          </a:xfrm>
          <a:prstGeom prst="rect">
            <a:avLst/>
          </a:prstGeom>
        </p:spPr>
      </p:pic>
      <p:pic>
        <p:nvPicPr>
          <p:cNvPr id="8" name="图片 7">
            <a:extLst>
              <a:ext uri="{FF2B5EF4-FFF2-40B4-BE49-F238E27FC236}">
                <a16:creationId xmlns:a16="http://schemas.microsoft.com/office/drawing/2014/main" id="{262C9E0A-FACE-5E1E-A929-051555A351FB}"/>
              </a:ext>
            </a:extLst>
          </p:cNvPr>
          <p:cNvPicPr>
            <a:picLocks noChangeAspect="1"/>
          </p:cNvPicPr>
          <p:nvPr/>
        </p:nvPicPr>
        <p:blipFill>
          <a:blip r:embed="rId4"/>
          <a:stretch>
            <a:fillRect/>
          </a:stretch>
        </p:blipFill>
        <p:spPr>
          <a:xfrm>
            <a:off x="6610610" y="1214912"/>
            <a:ext cx="1212590" cy="549098"/>
          </a:xfrm>
          <a:prstGeom prst="rect">
            <a:avLst/>
          </a:prstGeom>
        </p:spPr>
      </p:pic>
      <p:pic>
        <p:nvPicPr>
          <p:cNvPr id="2" name="图片 1">
            <a:extLst>
              <a:ext uri="{FF2B5EF4-FFF2-40B4-BE49-F238E27FC236}">
                <a16:creationId xmlns:a16="http://schemas.microsoft.com/office/drawing/2014/main" id="{9218D4B7-EB2E-533E-658B-ECC1BAB8FE0F}"/>
              </a:ext>
            </a:extLst>
          </p:cNvPr>
          <p:cNvPicPr>
            <a:picLocks noChangeAspect="1"/>
          </p:cNvPicPr>
          <p:nvPr/>
        </p:nvPicPr>
        <p:blipFill>
          <a:blip r:embed="rId5"/>
          <a:stretch>
            <a:fillRect/>
          </a:stretch>
        </p:blipFill>
        <p:spPr>
          <a:xfrm>
            <a:off x="404440" y="841263"/>
            <a:ext cx="5378950" cy="5431685"/>
          </a:xfrm>
          <a:prstGeom prst="rect">
            <a:avLst/>
          </a:prstGeom>
        </p:spPr>
      </p:pic>
      <p:pic>
        <p:nvPicPr>
          <p:cNvPr id="4" name="图片 3">
            <a:extLst>
              <a:ext uri="{FF2B5EF4-FFF2-40B4-BE49-F238E27FC236}">
                <a16:creationId xmlns:a16="http://schemas.microsoft.com/office/drawing/2014/main" id="{98D456D7-CAD9-3D27-FD9C-526B90F6034F}"/>
              </a:ext>
            </a:extLst>
          </p:cNvPr>
          <p:cNvPicPr>
            <a:picLocks noChangeAspect="1"/>
          </p:cNvPicPr>
          <p:nvPr/>
        </p:nvPicPr>
        <p:blipFill>
          <a:blip r:embed="rId6"/>
          <a:stretch>
            <a:fillRect/>
          </a:stretch>
        </p:blipFill>
        <p:spPr>
          <a:xfrm>
            <a:off x="6201029" y="841262"/>
            <a:ext cx="5468611" cy="5312957"/>
          </a:xfrm>
          <a:prstGeom prst="rect">
            <a:avLst/>
          </a:prstGeom>
        </p:spPr>
      </p:pic>
    </p:spTree>
    <p:extLst>
      <p:ext uri="{BB962C8B-B14F-4D97-AF65-F5344CB8AC3E}">
        <p14:creationId xmlns:p14="http://schemas.microsoft.com/office/powerpoint/2010/main" val="2749102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BEF5FE1F-D1E4-B235-3371-15D7B07922F9}"/>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19</a:t>
            </a:fld>
            <a:endParaRPr lang="en-US" altLang="zh-CN" sz="1200" dirty="0">
              <a:solidFill>
                <a:srgbClr val="898989"/>
              </a:solidFill>
              <a:latin typeface="Arial" panose="020B0604020202020204" pitchFamily="34" charset="0"/>
            </a:endParaRPr>
          </a:p>
        </p:txBody>
      </p:sp>
      <p:pic>
        <p:nvPicPr>
          <p:cNvPr id="8" name="Picture 4">
            <a:extLst>
              <a:ext uri="{FF2B5EF4-FFF2-40B4-BE49-F238E27FC236}">
                <a16:creationId xmlns:a16="http://schemas.microsoft.com/office/drawing/2014/main" id="{6FDC5A66-3F87-3E2E-D45E-DCB3795C48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466" y="658898"/>
            <a:ext cx="9857094" cy="6064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Text Box 36">
                <a:extLst>
                  <a:ext uri="{FF2B5EF4-FFF2-40B4-BE49-F238E27FC236}">
                    <a16:creationId xmlns:a16="http://schemas.microsoft.com/office/drawing/2014/main" id="{2C7CFF4D-CB76-4D2A-6129-CA4753892EBC}"/>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Studies of </a:t>
                </a:r>
                <a14:m>
                  <m:oMath xmlns:m="http://schemas.openxmlformats.org/officeDocument/2006/math">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smtClean="0">
                        <a:solidFill>
                          <a:srgbClr val="FFFF00"/>
                        </a:solidFill>
                        <a:effectLst/>
                        <a:latin typeface="Cambria Math" panose="02040503050406030204" pitchFamily="18" charset="0"/>
                      </a:rPr>
                      <m:t>𝑽</m:t>
                    </m:r>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sub>
                    </m:sSub>
                  </m:oMath>
                </a14:m>
                <a:r>
                  <a:rPr lang="zh-CN" altLang="en-US"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 </a:t>
                </a: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dynamics</a:t>
                </a:r>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3" name="Text Box 36">
                <a:extLst>
                  <a:ext uri="{FF2B5EF4-FFF2-40B4-BE49-F238E27FC236}">
                    <a16:creationId xmlns:a16="http://schemas.microsoft.com/office/drawing/2014/main" id="{2C7CFF4D-CB76-4D2A-6129-CA4753892EBC}"/>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3"/>
                <a:stretch>
                  <a:fillRect t="-15741" b="-38889"/>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3703459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ext Box 7">
                <a:extLst>
                  <a:ext uri="{FF2B5EF4-FFF2-40B4-BE49-F238E27FC236}">
                    <a16:creationId xmlns:a16="http://schemas.microsoft.com/office/drawing/2014/main" id="{7D8DC459-9A9C-92C7-3400-C366DA786DAC}"/>
                  </a:ext>
                </a:extLst>
              </p:cNvPr>
              <p:cNvSpPr txBox="1">
                <a:spLocks noChangeArrowheads="1"/>
              </p:cNvSpPr>
              <p:nvPr/>
            </p:nvSpPr>
            <p:spPr bwMode="auto">
              <a:xfrm>
                <a:off x="558229" y="2024251"/>
                <a:ext cx="10911840" cy="32635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4500"/>
                  </a:lnSpc>
                  <a:buClr>
                    <a:srgbClr val="FF0000"/>
                  </a:buClr>
                  <a:buSzPct val="65000"/>
                  <a:buFont typeface="Wingdings" panose="05000000000000000000" pitchFamily="2" charset="2"/>
                  <a:buChar char="n"/>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Introduction</a:t>
                </a:r>
              </a:p>
              <a:p>
                <a:pPr eaLnBrk="1" hangingPunct="1">
                  <a:lnSpc>
                    <a:spcPts val="4500"/>
                  </a:lnSpc>
                  <a:buClr>
                    <a:srgbClr val="FF0000"/>
                  </a:buClr>
                  <a:buSzPct val="65000"/>
                  <a:buFont typeface="Wingdings" panose="05000000000000000000" pitchFamily="2" charset="2"/>
                  <a:buChar char="n"/>
                </a:pP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(Semi)leptonic </a:t>
                </a:r>
                <a14:m>
                  <m:oMath xmlns:m="http://schemas.openxmlformats.org/officeDocument/2006/math">
                    <m:r>
                      <a:rPr lang="en-US" altLang="zh-CN" sz="2800" b="1" i="1" smtClean="0">
                        <a:solidFill>
                          <a:schemeClr val="tx1"/>
                        </a:solidFill>
                        <a:effectLst>
                          <a:outerShdw blurRad="38100" dist="38100" dir="2700000" algn="tl">
                            <a:srgbClr val="000000">
                              <a:alpha val="43137"/>
                            </a:srgbClr>
                          </a:outerShdw>
                        </a:effectLst>
                        <a:latin typeface="Cambria Math" panose="02040503050406030204" pitchFamily="18" charset="0"/>
                      </a:rPr>
                      <m:t>𝑫</m:t>
                    </m:r>
                  </m:oMath>
                </a14:m>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decays</a:t>
                </a:r>
              </a:p>
              <a:p>
                <a:pPr eaLnBrk="1" hangingPunct="1">
                  <a:lnSpc>
                    <a:spcPts val="4500"/>
                  </a:lnSpc>
                  <a:buClr>
                    <a:srgbClr val="FF0000"/>
                  </a:buClr>
                  <a:buSzPct val="65000"/>
                  <a:buFont typeface="Wingdings" panose="05000000000000000000" pitchFamily="2" charset="2"/>
                  <a:buChar char="n"/>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Hadronic </a:t>
                </a:r>
                <a14:m>
                  <m:oMath xmlns:m="http://schemas.openxmlformats.org/officeDocument/2006/math">
                    <m:r>
                      <a:rPr lang="en-US" altLang="zh-CN" sz="2800" b="1" i="1" smtClean="0">
                        <a:solidFill>
                          <a:schemeClr val="tx1"/>
                        </a:solidFill>
                        <a:effectLst>
                          <a:outerShdw blurRad="38100" dist="38100" dir="2700000" algn="tl">
                            <a:srgbClr val="000000">
                              <a:alpha val="43137"/>
                            </a:srgbClr>
                          </a:outerShdw>
                        </a:effectLst>
                        <a:latin typeface="Cambria Math" panose="02040503050406030204" pitchFamily="18" charset="0"/>
                      </a:rPr>
                      <m:t>𝑫</m:t>
                    </m:r>
                  </m:oMath>
                </a14:m>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decays</a:t>
                </a:r>
              </a:p>
              <a:p>
                <a:pPr>
                  <a:lnSpc>
                    <a:spcPts val="4500"/>
                  </a:lnSpc>
                  <a:buClr>
                    <a:srgbClr val="FF0000"/>
                  </a:buClr>
                  <a:buSzPct val="65000"/>
                  <a:buFont typeface="Wingdings" panose="05000000000000000000" pitchFamily="2" charset="2"/>
                  <a:buChar char="n"/>
                </a:pP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Charmed baryon </a:t>
                </a:r>
                <a14:m>
                  <m:oMath xmlns:m="http://schemas.openxmlformats.org/officeDocument/2006/math">
                    <m:sSubSup>
                      <m:sSubSupPr>
                        <m:ctrlPr>
                          <a:rPr lang="en-US" altLang="zh-CN" sz="28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SupPr>
                      <m:e>
                        <m:r>
                          <a:rPr lang="zh-CN" altLang="en-US" sz="2800" b="1" i="1">
                            <a:solidFill>
                              <a:schemeClr val="tx1"/>
                            </a:solidFill>
                            <a:effectLst>
                              <a:outerShdw blurRad="38100" dist="38100" dir="2700000" algn="tl">
                                <a:srgbClr val="000000">
                                  <a:alpha val="43137"/>
                                </a:srgbClr>
                              </a:outerShdw>
                            </a:effectLst>
                            <a:latin typeface="Cambria Math"/>
                          </a:rPr>
                          <m:t>𝜦</m:t>
                        </m:r>
                      </m:e>
                      <m:sub>
                        <m:r>
                          <a:rPr lang="en-US" altLang="zh-CN" sz="2800" b="1" i="1">
                            <a:solidFill>
                              <a:schemeClr val="tx1"/>
                            </a:solidFill>
                            <a:effectLst>
                              <a:outerShdw blurRad="38100" dist="38100" dir="2700000" algn="tl">
                                <a:srgbClr val="000000">
                                  <a:alpha val="43137"/>
                                </a:srgbClr>
                              </a:outerShdw>
                            </a:effectLst>
                            <a:latin typeface="Cambria Math" charset="0"/>
                          </a:rPr>
                          <m:t>𝒄</m:t>
                        </m:r>
                      </m:sub>
                      <m:sup>
                        <m:r>
                          <a:rPr lang="en-US" altLang="zh-CN" sz="2800" b="1" i="1">
                            <a:solidFill>
                              <a:schemeClr val="tx1"/>
                            </a:solidFill>
                            <a:effectLst>
                              <a:outerShdw blurRad="38100" dist="38100" dir="2700000" algn="tl">
                                <a:srgbClr val="000000">
                                  <a:alpha val="43137"/>
                                </a:srgbClr>
                              </a:outerShdw>
                            </a:effectLst>
                            <a:latin typeface="Cambria Math"/>
                          </a:rPr>
                          <m:t>+</m:t>
                        </m:r>
                      </m:sup>
                    </m:sSubSup>
                  </m:oMath>
                </a14:m>
                <a:r>
                  <a:rPr lang="en-US" altLang="zh-CN" sz="28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 </a:t>
                </a: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decays</a:t>
                </a:r>
              </a:p>
              <a:p>
                <a:pPr>
                  <a:lnSpc>
                    <a:spcPts val="4500"/>
                  </a:lnSpc>
                  <a:buClr>
                    <a:srgbClr val="FF0000"/>
                  </a:buClr>
                  <a:buSzPct val="65000"/>
                  <a:buFont typeface="Wingdings" panose="05000000000000000000" pitchFamily="2" charset="2"/>
                  <a:buChar char="n"/>
                </a:pPr>
                <a:r>
                  <a:rPr lang="zh-CN" altLang="en-US"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Summary</a:t>
                </a:r>
              </a:p>
            </p:txBody>
          </p:sp>
        </mc:Choice>
        <mc:Fallback xmlns="">
          <p:sp>
            <p:nvSpPr>
              <p:cNvPr id="5" name="Text Box 7">
                <a:extLst>
                  <a:ext uri="{FF2B5EF4-FFF2-40B4-BE49-F238E27FC236}">
                    <a16:creationId xmlns:a16="http://schemas.microsoft.com/office/drawing/2014/main" id="{7D8DC459-9A9C-92C7-3400-C366DA786DAC}"/>
                  </a:ext>
                </a:extLst>
              </p:cNvPr>
              <p:cNvSpPr txBox="1">
                <a:spLocks noRot="1" noChangeAspect="1" noMove="1" noResize="1" noEditPoints="1" noAdjustHandles="1" noChangeArrowheads="1" noChangeShapeType="1" noTextEdit="1"/>
              </p:cNvSpPr>
              <p:nvPr/>
            </p:nvSpPr>
            <p:spPr bwMode="auto">
              <a:xfrm>
                <a:off x="558229" y="2024251"/>
                <a:ext cx="10911840" cy="3263586"/>
              </a:xfrm>
              <a:prstGeom prst="rect">
                <a:avLst/>
              </a:prstGeom>
              <a:blipFill>
                <a:blip r:embed="rId2"/>
                <a:stretch>
                  <a:fillRect l="-465" b="-581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51" name="Text Box 36">
            <a:extLst>
              <a:ext uri="{FF2B5EF4-FFF2-40B4-BE49-F238E27FC236}">
                <a16:creationId xmlns:a16="http://schemas.microsoft.com/office/drawing/2014/main" id="{DA26995C-59E3-6E24-19FA-C73DEF4B8F7A}"/>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buNone/>
              <a:defRPr/>
            </a:pPr>
            <a:r>
              <a:rPr kumimoji="0"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Outline</a:t>
            </a:r>
            <a:endParaRPr kumimoji="0" lang="el-GR"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219176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36">
                <a:extLst>
                  <a:ext uri="{FF2B5EF4-FFF2-40B4-BE49-F238E27FC236}">
                    <a16:creationId xmlns:a16="http://schemas.microsoft.com/office/drawing/2014/main" id="{C9411839-221B-4843-A73E-144F5CD331DA}"/>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defRPr/>
                </a:pPr>
                <a:r>
                  <a:rPr lang="en-US" altLang="zh-CN"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Wingdings" panose="05000000000000000000" pitchFamily="2" charset="2"/>
                  </a:rPr>
                  <a:t>Analyses of </a:t>
                </a:r>
                <a14:m>
                  <m:oMath xmlns:m="http://schemas.openxmlformats.org/officeDocument/2006/math">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𝑽</m:t>
                    </m:r>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sub>
                    </m:sSub>
                  </m:oMath>
                </a14:m>
                <a:r>
                  <a:rPr lang="zh-CN" altLang="en-US"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Wingdings" panose="05000000000000000000" pitchFamily="2" charset="2"/>
                  </a:rPr>
                  <a:t> </a:t>
                </a:r>
                <a:r>
                  <a:rPr lang="en-US" altLang="zh-CN"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sym typeface="Wingdings" panose="05000000000000000000" pitchFamily="2" charset="2"/>
                  </a:rPr>
                  <a:t>dynamics</a:t>
                </a:r>
                <a:endParaRPr lang="en-US" altLang="zh-CN" sz="3600" b="1" dirty="0">
                  <a:solidFill>
                    <a:srgbClr val="FFFF00"/>
                  </a:solidFill>
                  <a:effectLst>
                    <a:outerShdw blurRad="38100" dist="38100" dir="2700000" algn="tl">
                      <a:srgbClr val="000000"/>
                    </a:outerShdw>
                  </a:effectLst>
                  <a:latin typeface="微软雅黑" panose="020B0503020204020204" pitchFamily="34" charset="-122"/>
                  <a:ea typeface="微软雅黑" panose="020B0503020204020204" pitchFamily="34" charset="-122"/>
                </a:endParaRPr>
              </a:p>
            </p:txBody>
          </p:sp>
        </mc:Choice>
        <mc:Fallback xmlns="">
          <p:sp>
            <p:nvSpPr>
              <p:cNvPr id="4" name="Text Box 36">
                <a:extLst>
                  <a:ext uri="{FF2B5EF4-FFF2-40B4-BE49-F238E27FC236}">
                    <a16:creationId xmlns:a16="http://schemas.microsoft.com/office/drawing/2014/main" id="{C9411839-221B-4843-A73E-144F5CD331DA}"/>
                  </a:ext>
                </a:extLst>
              </p:cNvPr>
              <p:cNvSpPr txBox="1">
                <a:spLocks noRot="1" noChangeAspect="1" noMove="1" noResize="1" noEditPoints="1" noAdjustHandles="1" noChangeArrowheads="1" noChangeShapeType="1" noTextEdit="1"/>
              </p:cNvSpPr>
              <p:nvPr/>
            </p:nvSpPr>
            <p:spPr bwMode="auto">
              <a:xfrm>
                <a:off x="0" y="1"/>
                <a:ext cx="12192000" cy="646331"/>
              </a:xfrm>
              <a:prstGeom prst="rect">
                <a:avLst/>
              </a:prstGeom>
              <a:blipFill>
                <a:blip r:embed="rId2"/>
                <a:stretch>
                  <a:fillRect t="-17647" b="-43137"/>
                </a:stretch>
              </a:blipFill>
              <a:ln>
                <a:noFill/>
              </a:ln>
            </p:spPr>
            <p:txBody>
              <a:bodyPr/>
              <a:lstStyle/>
              <a:p>
                <a:r>
                  <a:rPr lang="zh-CN" altLang="en-US">
                    <a:noFill/>
                  </a:rPr>
                  <a:t> </a:t>
                </a:r>
              </a:p>
            </p:txBody>
          </p:sp>
        </mc:Fallback>
      </mc:AlternateContent>
      <p:sp>
        <p:nvSpPr>
          <p:cNvPr id="35844" name="矩形 19">
            <a:extLst>
              <a:ext uri="{FF2B5EF4-FFF2-40B4-BE49-F238E27FC236}">
                <a16:creationId xmlns:a16="http://schemas.microsoft.com/office/drawing/2014/main" id="{F3F34FB4-29E8-45A2-A574-4C88C68CCCBD}"/>
              </a:ext>
            </a:extLst>
          </p:cNvPr>
          <p:cNvSpPr>
            <a:spLocks noChangeArrowheads="1"/>
          </p:cNvSpPr>
          <p:nvPr/>
        </p:nvSpPr>
        <p:spPr bwMode="auto">
          <a:xfrm>
            <a:off x="1722825" y="766140"/>
            <a:ext cx="2414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PRD94(2016)032001</a:t>
            </a:r>
            <a:endParaRPr kumimoji="0" lang="zh-CN" altLang="en-US" sz="1800" dirty="0">
              <a:latin typeface="Arial" panose="020B0604020202020204" pitchFamily="34" charset="0"/>
              <a:ea typeface="Arial Unicode MS" panose="020B0604020202020204" pitchFamily="34" charset="-122"/>
              <a:cs typeface="Arial" panose="020B0604020202020204" pitchFamily="34" charset="0"/>
            </a:endParaRPr>
          </a:p>
        </p:txBody>
      </p:sp>
      <p:pic>
        <p:nvPicPr>
          <p:cNvPr id="35845" name="Picture 18">
            <a:extLst>
              <a:ext uri="{FF2B5EF4-FFF2-40B4-BE49-F238E27FC236}">
                <a16:creationId xmlns:a16="http://schemas.microsoft.com/office/drawing/2014/main" id="{962ECBB8-4C61-4FB4-8BA9-4E45F7AB0A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06" y="1110402"/>
            <a:ext cx="2859088" cy="22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 Box 10">
            <a:extLst>
              <a:ext uri="{FF2B5EF4-FFF2-40B4-BE49-F238E27FC236}">
                <a16:creationId xmlns:a16="http://schemas.microsoft.com/office/drawing/2014/main" id="{ED21C116-E82E-40EC-81F9-2C32015A8508}"/>
              </a:ext>
            </a:extLst>
          </p:cNvPr>
          <p:cNvSpPr txBox="1">
            <a:spLocks noChangeArrowheads="1"/>
          </p:cNvSpPr>
          <p:nvPr/>
        </p:nvSpPr>
        <p:spPr bwMode="auto">
          <a:xfrm>
            <a:off x="1439523" y="3815609"/>
            <a:ext cx="23622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nSpc>
                <a:spcPct val="70000"/>
              </a:lnSpc>
              <a:spcBef>
                <a:spcPct val="0"/>
              </a:spcBef>
              <a:buFontTx/>
              <a:buNone/>
            </a:pPr>
            <a:r>
              <a:rPr kumimoji="0" lang="en-US" altLang="zh-CN" sz="18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PRD92(2015)071101</a:t>
            </a:r>
          </a:p>
        </p:txBody>
      </p:sp>
      <p:pic>
        <p:nvPicPr>
          <p:cNvPr id="35847" name="Picture 2">
            <a:extLst>
              <a:ext uri="{FF2B5EF4-FFF2-40B4-BE49-F238E27FC236}">
                <a16:creationId xmlns:a16="http://schemas.microsoft.com/office/drawing/2014/main" id="{1CEF6F4C-DC2C-4015-8605-6467015EF3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369" y="4143157"/>
            <a:ext cx="2711450" cy="2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
            <a:extLst>
              <a:ext uri="{FF2B5EF4-FFF2-40B4-BE49-F238E27FC236}">
                <a16:creationId xmlns:a16="http://schemas.microsoft.com/office/drawing/2014/main" id="{E1DD2604-AFF4-4A9A-946C-152CDD18CE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89334" y="1157058"/>
            <a:ext cx="2700338" cy="22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51" name="矩形 19">
            <a:extLst>
              <a:ext uri="{FF2B5EF4-FFF2-40B4-BE49-F238E27FC236}">
                <a16:creationId xmlns:a16="http://schemas.microsoft.com/office/drawing/2014/main" id="{02A0CCD8-144B-49E8-8F39-5CFE91D47001}"/>
              </a:ext>
            </a:extLst>
          </p:cNvPr>
          <p:cNvSpPr>
            <a:spLocks noChangeArrowheads="1"/>
          </p:cNvSpPr>
          <p:nvPr/>
        </p:nvSpPr>
        <p:spPr bwMode="auto">
          <a:xfrm>
            <a:off x="5800687" y="781317"/>
            <a:ext cx="2414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PRD99(2018)011103</a:t>
            </a:r>
            <a:endParaRPr kumimoji="0" lang="zh-CN" altLang="en-US" sz="1800" dirty="0">
              <a:latin typeface="Arial" panose="020B0604020202020204" pitchFamily="34" charset="0"/>
              <a:ea typeface="Arial Unicode MS" panose="020B0604020202020204" pitchFamily="34" charset="-122"/>
              <a:cs typeface="Arial" panose="020B0604020202020204" pitchFamily="34" charset="0"/>
            </a:endParaRPr>
          </a:p>
        </p:txBody>
      </p:sp>
      <p:graphicFrame>
        <p:nvGraphicFramePr>
          <p:cNvPr id="35859" name="Object 3">
            <a:extLst>
              <a:ext uri="{FF2B5EF4-FFF2-40B4-BE49-F238E27FC236}">
                <a16:creationId xmlns:a16="http://schemas.microsoft.com/office/drawing/2014/main" id="{CF2E7BCE-FA92-49AB-BF4B-8841147AA2E1}"/>
              </a:ext>
            </a:extLst>
          </p:cNvPr>
          <p:cNvGraphicFramePr>
            <a:graphicFrameLocks noChangeAspect="1"/>
          </p:cNvGraphicFramePr>
          <p:nvPr/>
        </p:nvGraphicFramePr>
        <p:xfrm>
          <a:off x="63859" y="3336019"/>
          <a:ext cx="1920875" cy="293687"/>
        </p:xfrm>
        <a:graphic>
          <a:graphicData uri="http://schemas.openxmlformats.org/presentationml/2006/ole">
            <mc:AlternateContent xmlns:mc="http://schemas.openxmlformats.org/markup-compatibility/2006">
              <mc:Choice xmlns:v="urn:schemas-microsoft-com:vml" Requires="v">
                <p:oleObj name="Equation" r:id="rId6" imgW="1587500" imgH="228600" progId="Equation.3">
                  <p:embed/>
                </p:oleObj>
              </mc:Choice>
              <mc:Fallback>
                <p:oleObj name="Equation" r:id="rId6" imgW="1587500" imgH="228600" progId="Equation.3">
                  <p:embed/>
                  <p:pic>
                    <p:nvPicPr>
                      <p:cNvPr id="35859" name="Object 3">
                        <a:extLst>
                          <a:ext uri="{FF2B5EF4-FFF2-40B4-BE49-F238E27FC236}">
                            <a16:creationId xmlns:a16="http://schemas.microsoft.com/office/drawing/2014/main" id="{CF2E7BCE-FA92-49AB-BF4B-8841147AA2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59" y="3336019"/>
                        <a:ext cx="1920875" cy="29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60" name="Object 3">
            <a:extLst>
              <a:ext uri="{FF2B5EF4-FFF2-40B4-BE49-F238E27FC236}">
                <a16:creationId xmlns:a16="http://schemas.microsoft.com/office/drawing/2014/main" id="{A9CDF195-FD92-4A4F-8F4B-007A54E23E2B}"/>
              </a:ext>
            </a:extLst>
          </p:cNvPr>
          <p:cNvGraphicFramePr>
            <a:graphicFrameLocks noChangeAspect="1"/>
          </p:cNvGraphicFramePr>
          <p:nvPr/>
        </p:nvGraphicFramePr>
        <p:xfrm>
          <a:off x="2091201" y="3315073"/>
          <a:ext cx="1936750" cy="279400"/>
        </p:xfrm>
        <a:graphic>
          <a:graphicData uri="http://schemas.openxmlformats.org/presentationml/2006/ole">
            <mc:AlternateContent xmlns:mc="http://schemas.openxmlformats.org/markup-compatibility/2006">
              <mc:Choice xmlns:v="urn:schemas-microsoft-com:vml" Requires="v">
                <p:oleObj name="Equation" r:id="rId8" imgW="1600200" imgH="215900" progId="Equation.3">
                  <p:embed/>
                </p:oleObj>
              </mc:Choice>
              <mc:Fallback>
                <p:oleObj name="Equation" r:id="rId8" imgW="1600200" imgH="215900" progId="Equation.3">
                  <p:embed/>
                  <p:pic>
                    <p:nvPicPr>
                      <p:cNvPr id="35860" name="Object 3">
                        <a:extLst>
                          <a:ext uri="{FF2B5EF4-FFF2-40B4-BE49-F238E27FC236}">
                            <a16:creationId xmlns:a16="http://schemas.microsoft.com/office/drawing/2014/main" id="{A9CDF195-FD92-4A4F-8F4B-007A54E23E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91201" y="3315073"/>
                        <a:ext cx="193675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63" name="Object 3">
            <a:extLst>
              <a:ext uri="{FF2B5EF4-FFF2-40B4-BE49-F238E27FC236}">
                <a16:creationId xmlns:a16="http://schemas.microsoft.com/office/drawing/2014/main" id="{B17ED3CB-9C13-43E5-B89B-A8F519E5CD1F}"/>
              </a:ext>
            </a:extLst>
          </p:cNvPr>
          <p:cNvGraphicFramePr>
            <a:graphicFrameLocks noChangeAspect="1"/>
          </p:cNvGraphicFramePr>
          <p:nvPr/>
        </p:nvGraphicFramePr>
        <p:xfrm>
          <a:off x="4350626" y="3440695"/>
          <a:ext cx="1660525" cy="293687"/>
        </p:xfrm>
        <a:graphic>
          <a:graphicData uri="http://schemas.openxmlformats.org/presentationml/2006/ole">
            <mc:AlternateContent xmlns:mc="http://schemas.openxmlformats.org/markup-compatibility/2006">
              <mc:Choice xmlns:v="urn:schemas-microsoft-com:vml" Requires="v">
                <p:oleObj name="Equation" r:id="rId10" imgW="1371600" imgH="228600" progId="Equation.3">
                  <p:embed/>
                </p:oleObj>
              </mc:Choice>
              <mc:Fallback>
                <p:oleObj name="Equation" r:id="rId10" imgW="1371600" imgH="228600" progId="Equation.3">
                  <p:embed/>
                  <p:pic>
                    <p:nvPicPr>
                      <p:cNvPr id="35863" name="Object 3">
                        <a:extLst>
                          <a:ext uri="{FF2B5EF4-FFF2-40B4-BE49-F238E27FC236}">
                            <a16:creationId xmlns:a16="http://schemas.microsoft.com/office/drawing/2014/main" id="{B17ED3CB-9C13-43E5-B89B-A8F519E5CD1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50626" y="3440695"/>
                        <a:ext cx="1660525" cy="2936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5864" name="Object 3">
            <a:extLst>
              <a:ext uri="{FF2B5EF4-FFF2-40B4-BE49-F238E27FC236}">
                <a16:creationId xmlns:a16="http://schemas.microsoft.com/office/drawing/2014/main" id="{CF9193E3-3357-48B7-9957-744A27ABA09A}"/>
              </a:ext>
            </a:extLst>
          </p:cNvPr>
          <p:cNvGraphicFramePr>
            <a:graphicFrameLocks noChangeAspect="1"/>
          </p:cNvGraphicFramePr>
          <p:nvPr/>
        </p:nvGraphicFramePr>
        <p:xfrm>
          <a:off x="6346457" y="3413125"/>
          <a:ext cx="1644650" cy="279400"/>
        </p:xfrm>
        <a:graphic>
          <a:graphicData uri="http://schemas.openxmlformats.org/presentationml/2006/ole">
            <mc:AlternateContent xmlns:mc="http://schemas.openxmlformats.org/markup-compatibility/2006">
              <mc:Choice xmlns:v="urn:schemas-microsoft-com:vml" Requires="v">
                <p:oleObj name="Equation" r:id="rId12" imgW="1358310" imgH="215806" progId="Equation.3">
                  <p:embed/>
                </p:oleObj>
              </mc:Choice>
              <mc:Fallback>
                <p:oleObj name="Equation" r:id="rId12" imgW="1358310" imgH="215806" progId="Equation.3">
                  <p:embed/>
                  <p:pic>
                    <p:nvPicPr>
                      <p:cNvPr id="35864" name="Object 3">
                        <a:extLst>
                          <a:ext uri="{FF2B5EF4-FFF2-40B4-BE49-F238E27FC236}">
                            <a16:creationId xmlns:a16="http://schemas.microsoft.com/office/drawing/2014/main" id="{CF9193E3-3357-48B7-9957-744A27ABA09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46457" y="3413125"/>
                        <a:ext cx="1644650" cy="279400"/>
                      </a:xfrm>
                      <a:prstGeom prst="rect">
                        <a:avLst/>
                      </a:prstGeom>
                      <a:solidFill>
                        <a:schemeClr val="bg1"/>
                      </a:solidFill>
                      <a:ln>
                        <a:noFill/>
                      </a:ln>
                    </p:spPr>
                  </p:pic>
                </p:oleObj>
              </mc:Fallback>
            </mc:AlternateContent>
          </a:graphicData>
        </a:graphic>
      </p:graphicFrame>
      <p:graphicFrame>
        <p:nvGraphicFramePr>
          <p:cNvPr id="35866" name="Object 3">
            <a:extLst>
              <a:ext uri="{FF2B5EF4-FFF2-40B4-BE49-F238E27FC236}">
                <a16:creationId xmlns:a16="http://schemas.microsoft.com/office/drawing/2014/main" id="{09CE9EDE-DC16-4D26-B754-B3FB9D635204}"/>
              </a:ext>
            </a:extLst>
          </p:cNvPr>
          <p:cNvGraphicFramePr>
            <a:graphicFrameLocks noChangeAspect="1"/>
          </p:cNvGraphicFramePr>
          <p:nvPr/>
        </p:nvGraphicFramePr>
        <p:xfrm>
          <a:off x="163571" y="6397584"/>
          <a:ext cx="1660525" cy="293688"/>
        </p:xfrm>
        <a:graphic>
          <a:graphicData uri="http://schemas.openxmlformats.org/presentationml/2006/ole">
            <mc:AlternateContent xmlns:mc="http://schemas.openxmlformats.org/markup-compatibility/2006">
              <mc:Choice xmlns:v="urn:schemas-microsoft-com:vml" Requires="v">
                <p:oleObj name="Equation" r:id="rId14" imgW="1371600" imgH="228600" progId="Equation.3">
                  <p:embed/>
                </p:oleObj>
              </mc:Choice>
              <mc:Fallback>
                <p:oleObj name="Equation" r:id="rId14" imgW="1371600" imgH="228600" progId="Equation.3">
                  <p:embed/>
                  <p:pic>
                    <p:nvPicPr>
                      <p:cNvPr id="35866" name="Object 3">
                        <a:extLst>
                          <a:ext uri="{FF2B5EF4-FFF2-40B4-BE49-F238E27FC236}">
                            <a16:creationId xmlns:a16="http://schemas.microsoft.com/office/drawing/2014/main" id="{09CE9EDE-DC16-4D26-B754-B3FB9D6352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3571" y="6397584"/>
                        <a:ext cx="1660525" cy="293688"/>
                      </a:xfrm>
                      <a:prstGeom prst="rect">
                        <a:avLst/>
                      </a:prstGeom>
                      <a:solidFill>
                        <a:schemeClr val="bg1"/>
                      </a:solidFill>
                      <a:ln>
                        <a:noFill/>
                      </a:ln>
                    </p:spPr>
                  </p:pic>
                </p:oleObj>
              </mc:Fallback>
            </mc:AlternateContent>
          </a:graphicData>
        </a:graphic>
      </p:graphicFrame>
      <p:graphicFrame>
        <p:nvGraphicFramePr>
          <p:cNvPr id="35867" name="Object 3">
            <a:extLst>
              <a:ext uri="{FF2B5EF4-FFF2-40B4-BE49-F238E27FC236}">
                <a16:creationId xmlns:a16="http://schemas.microsoft.com/office/drawing/2014/main" id="{89CE1CCE-09FE-4DA5-B0F3-C058F3C270CF}"/>
              </a:ext>
            </a:extLst>
          </p:cNvPr>
          <p:cNvGraphicFramePr>
            <a:graphicFrameLocks noChangeAspect="1"/>
          </p:cNvGraphicFramePr>
          <p:nvPr/>
        </p:nvGraphicFramePr>
        <p:xfrm>
          <a:off x="1937484" y="6385622"/>
          <a:ext cx="1644650" cy="279400"/>
        </p:xfrm>
        <a:graphic>
          <a:graphicData uri="http://schemas.openxmlformats.org/presentationml/2006/ole">
            <mc:AlternateContent xmlns:mc="http://schemas.openxmlformats.org/markup-compatibility/2006">
              <mc:Choice xmlns:v="urn:schemas-microsoft-com:vml" Requires="v">
                <p:oleObj name="Equation" r:id="rId16" imgW="1358310" imgH="215806" progId="Equation.3">
                  <p:embed/>
                </p:oleObj>
              </mc:Choice>
              <mc:Fallback>
                <p:oleObj name="Equation" r:id="rId16" imgW="1358310" imgH="215806" progId="Equation.3">
                  <p:embed/>
                  <p:pic>
                    <p:nvPicPr>
                      <p:cNvPr id="35867" name="Object 3">
                        <a:extLst>
                          <a:ext uri="{FF2B5EF4-FFF2-40B4-BE49-F238E27FC236}">
                            <a16:creationId xmlns:a16="http://schemas.microsoft.com/office/drawing/2014/main" id="{89CE1CCE-09FE-4DA5-B0F3-C058F3C270C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7484" y="6385622"/>
                        <a:ext cx="1644650" cy="279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5870" name="Picture 31">
            <a:extLst>
              <a:ext uri="{FF2B5EF4-FFF2-40B4-BE49-F238E27FC236}">
                <a16:creationId xmlns:a16="http://schemas.microsoft.com/office/drawing/2014/main" id="{0DDF6E33-8D2A-484B-9BE4-6121E00F44A3}"/>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81550" y="1154420"/>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1" name="Picture 41">
            <a:extLst>
              <a:ext uri="{FF2B5EF4-FFF2-40B4-BE49-F238E27FC236}">
                <a16:creationId xmlns:a16="http://schemas.microsoft.com/office/drawing/2014/main" id="{1B714E97-ECDF-4A04-979A-893CBB176D6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83752" y="1917034"/>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2" name="Picture 42">
            <a:extLst>
              <a:ext uri="{FF2B5EF4-FFF2-40B4-BE49-F238E27FC236}">
                <a16:creationId xmlns:a16="http://schemas.microsoft.com/office/drawing/2014/main" id="{BB3ACA2C-6B43-479C-8296-5516CE3ACE0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74653" y="2670800"/>
            <a:ext cx="193258" cy="1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3" name="Picture 43">
            <a:extLst>
              <a:ext uri="{FF2B5EF4-FFF2-40B4-BE49-F238E27FC236}">
                <a16:creationId xmlns:a16="http://schemas.microsoft.com/office/drawing/2014/main" id="{2B99333D-335A-4707-B86E-F60D0B41835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44599" y="1154420"/>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4" name="Picture 44">
            <a:extLst>
              <a:ext uri="{FF2B5EF4-FFF2-40B4-BE49-F238E27FC236}">
                <a16:creationId xmlns:a16="http://schemas.microsoft.com/office/drawing/2014/main" id="{541F2A8A-C304-483C-A338-A2FFF6FFF70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56632" y="1917034"/>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5" name="Picture 45">
            <a:extLst>
              <a:ext uri="{FF2B5EF4-FFF2-40B4-BE49-F238E27FC236}">
                <a16:creationId xmlns:a16="http://schemas.microsoft.com/office/drawing/2014/main" id="{BBF88904-E104-4A96-BC8A-BBEE3F9ACA4E}"/>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736960" y="2667001"/>
            <a:ext cx="104837" cy="89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6" name="Picture 46">
            <a:extLst>
              <a:ext uri="{FF2B5EF4-FFF2-40B4-BE49-F238E27FC236}">
                <a16:creationId xmlns:a16="http://schemas.microsoft.com/office/drawing/2014/main" id="{DAF0F0E1-9F94-4E9B-A520-852FCC1DFE7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63191" y="4911480"/>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7" name="Picture 47">
            <a:extLst>
              <a:ext uri="{FF2B5EF4-FFF2-40B4-BE49-F238E27FC236}">
                <a16:creationId xmlns:a16="http://schemas.microsoft.com/office/drawing/2014/main" id="{AFF68534-A3AA-4BAF-A2F9-645453A67CDC}"/>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33153" y="4892430"/>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8" name="Picture 48">
            <a:extLst>
              <a:ext uri="{FF2B5EF4-FFF2-40B4-BE49-F238E27FC236}">
                <a16:creationId xmlns:a16="http://schemas.microsoft.com/office/drawing/2014/main" id="{9DCE613A-8123-4752-AECE-B2E3904AB93D}"/>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48903" y="6257680"/>
            <a:ext cx="200025"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79" name="Picture 49">
            <a:extLst>
              <a:ext uri="{FF2B5EF4-FFF2-40B4-BE49-F238E27FC236}">
                <a16:creationId xmlns:a16="http://schemas.microsoft.com/office/drawing/2014/main" id="{C1454571-2C3F-4583-8AA7-6CE998E8E7A9}"/>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607752" y="6240218"/>
            <a:ext cx="166688"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80" name="Picture 50">
            <a:extLst>
              <a:ext uri="{FF2B5EF4-FFF2-40B4-BE49-F238E27FC236}">
                <a16:creationId xmlns:a16="http://schemas.microsoft.com/office/drawing/2014/main" id="{483DF3DB-023F-43C0-B45D-556103FEC9DA}"/>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574541" y="4930530"/>
            <a:ext cx="149225"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E83FC9A0-8FDC-4843-B6E3-2225E4564680}"/>
                  </a:ext>
                </a:extLst>
              </p:cNvPr>
              <p:cNvSpPr txBox="1"/>
              <p:nvPr/>
            </p:nvSpPr>
            <p:spPr>
              <a:xfrm>
                <a:off x="7186" y="3706105"/>
                <a:ext cx="158855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𝑫</m:t>
                          </m:r>
                        </m:e>
                        <m:sup>
                          <m:r>
                            <a:rPr lang="en-US" altLang="zh-CN" b="1" i="1">
                              <a:effectLst>
                                <a:outerShdw blurRad="38100" dist="38100" dir="2700000" algn="tl">
                                  <a:srgbClr val="000000">
                                    <a:alpha val="43137"/>
                                  </a:srgbClr>
                                </a:outerShdw>
                              </a:effectLst>
                              <a:latin typeface="Cambria Math" panose="02040503050406030204" pitchFamily="18" charset="0"/>
                            </a:rPr>
                            <m:t>+</m:t>
                          </m:r>
                        </m:sup>
                      </m:sSup>
                      <m:r>
                        <a:rPr lang="zh-CN" altLang="zh-CN" b="1" i="1">
                          <a:effectLst>
                            <a:outerShdw blurRad="38100" dist="38100" dir="2700000" algn="tl">
                              <a:srgbClr val="000000">
                                <a:alpha val="43137"/>
                              </a:srgbClr>
                            </a:outerShdw>
                          </a:effectLst>
                          <a:latin typeface="Cambria Math" panose="02040503050406030204" pitchFamily="18" charset="0"/>
                        </a:rPr>
                        <m:t>→</m:t>
                      </m:r>
                      <m:r>
                        <a:rPr lang="zh-CN" altLang="en-US" b="1" i="1">
                          <a:effectLst>
                            <a:outerShdw blurRad="38100" dist="38100" dir="2700000" algn="tl">
                              <a:srgbClr val="000000">
                                <a:alpha val="43137"/>
                              </a:srgbClr>
                            </a:outerShdw>
                          </a:effectLst>
                          <a:latin typeface="Cambria Math" panose="02040503050406030204" pitchFamily="18" charset="0"/>
                        </a:rPr>
                        <m:t>𝜔</m:t>
                      </m:r>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𝒆</m:t>
                          </m:r>
                        </m:e>
                        <m:sup>
                          <m:r>
                            <a:rPr lang="en-US" altLang="zh-CN" b="1" i="1">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effectLst>
                                <a:outerShdw blurRad="38100" dist="38100" dir="2700000" algn="tl">
                                  <a:srgbClr val="000000">
                                    <a:alpha val="43137"/>
                                  </a:srgbClr>
                                </a:outerShdw>
                              </a:effectLst>
                              <a:latin typeface="Cambria Math" panose="02040503050406030204" pitchFamily="18" charset="0"/>
                            </a:rPr>
                          </m:ctrlPr>
                        </m:sSubPr>
                        <m:e>
                          <m:r>
                            <a:rPr lang="en-US" altLang="zh-CN" b="1" i="1">
                              <a:effectLst>
                                <a:outerShdw blurRad="38100" dist="38100" dir="2700000" algn="tl">
                                  <a:srgbClr val="000000">
                                    <a:alpha val="43137"/>
                                  </a:srgbClr>
                                </a:outerShdw>
                              </a:effectLst>
                              <a:latin typeface="Cambria Math" panose="02040503050406030204" pitchFamily="18" charset="0"/>
                            </a:rPr>
                            <m:t>𝝂</m:t>
                          </m:r>
                        </m:e>
                        <m:sub>
                          <m:r>
                            <a:rPr lang="en-US" altLang="zh-CN" b="1" i="1">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dirty="0"/>
              </a:p>
            </p:txBody>
          </p:sp>
        </mc:Choice>
        <mc:Fallback xmlns="">
          <p:sp>
            <p:nvSpPr>
              <p:cNvPr id="42" name="文本框 41">
                <a:extLst>
                  <a:ext uri="{FF2B5EF4-FFF2-40B4-BE49-F238E27FC236}">
                    <a16:creationId xmlns:a16="http://schemas.microsoft.com/office/drawing/2014/main" id="{E83FC9A0-8FDC-4843-B6E3-2225E4564680}"/>
                  </a:ext>
                </a:extLst>
              </p:cNvPr>
              <p:cNvSpPr txBox="1">
                <a:spLocks noRot="1" noChangeAspect="1" noMove="1" noResize="1" noEditPoints="1" noAdjustHandles="1" noChangeArrowheads="1" noChangeShapeType="1" noTextEdit="1"/>
              </p:cNvSpPr>
              <p:nvPr/>
            </p:nvSpPr>
            <p:spPr>
              <a:xfrm>
                <a:off x="7186" y="3706105"/>
                <a:ext cx="1588558" cy="369332"/>
              </a:xfrm>
              <a:prstGeom prst="rect">
                <a:avLst/>
              </a:prstGeom>
              <a:blipFill>
                <a:blip r:embed="rId19"/>
                <a:stretch>
                  <a:fillRect b="-16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6627E995-9961-4B30-9704-B7DDDB869B00}"/>
                  </a:ext>
                </a:extLst>
              </p:cNvPr>
              <p:cNvSpPr txBox="1"/>
              <p:nvPr/>
            </p:nvSpPr>
            <p:spPr>
              <a:xfrm>
                <a:off x="4120463" y="766140"/>
                <a:ext cx="1825546" cy="3843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𝑫</m:t>
                          </m:r>
                        </m:e>
                        <m:sup>
                          <m:r>
                            <a:rPr lang="en-US" altLang="zh-CN" b="1" i="1">
                              <a:effectLst>
                                <a:outerShdw blurRad="38100" dist="38100" dir="2700000" algn="tl">
                                  <a:srgbClr val="000000">
                                    <a:alpha val="43137"/>
                                  </a:srgbClr>
                                </a:outerShdw>
                              </a:effectLst>
                              <a:latin typeface="Cambria Math" panose="02040503050406030204" pitchFamily="18" charset="0"/>
                            </a:rPr>
                            <m:t>𝟎</m:t>
                          </m:r>
                        </m:sup>
                      </m:sSup>
                      <m:r>
                        <a:rPr lang="zh-CN" altLang="zh-CN" b="1" i="1">
                          <a:effectLst>
                            <a:outerShdw blurRad="38100" dist="38100" dir="2700000" algn="tl">
                              <a:srgbClr val="000000">
                                <a:alpha val="43137"/>
                              </a:srgbClr>
                            </a:outerShdw>
                          </a:effectLst>
                          <a:latin typeface="Cambria Math" panose="02040503050406030204" pitchFamily="18" charset="0"/>
                        </a:rPr>
                        <m:t>→</m:t>
                      </m:r>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𝑲</m:t>
                          </m:r>
                        </m:e>
                        <m:sup>
                          <m:r>
                            <a:rPr lang="en-US" altLang="zh-CN" b="1" i="1">
                              <a:effectLst>
                                <a:outerShdw blurRad="38100" dist="38100" dir="2700000" algn="tl">
                                  <a:srgbClr val="000000">
                                    <a:alpha val="43137"/>
                                  </a:srgbClr>
                                </a:outerShdw>
                              </a:effectLst>
                              <a:latin typeface="Cambria Math" panose="02040503050406030204" pitchFamily="18" charset="0"/>
                            </a:rPr>
                            <m:t>∗−</m:t>
                          </m:r>
                        </m:sup>
                      </m:sSup>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𝒆</m:t>
                          </m:r>
                        </m:e>
                        <m:sup>
                          <m:r>
                            <a:rPr lang="en-US" altLang="zh-CN" b="1" i="1">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effectLst>
                                <a:outerShdw blurRad="38100" dist="38100" dir="2700000" algn="tl">
                                  <a:srgbClr val="000000">
                                    <a:alpha val="43137"/>
                                  </a:srgbClr>
                                </a:outerShdw>
                              </a:effectLst>
                              <a:latin typeface="Cambria Math" panose="02040503050406030204" pitchFamily="18" charset="0"/>
                            </a:rPr>
                          </m:ctrlPr>
                        </m:sSubPr>
                        <m:e>
                          <m:r>
                            <a:rPr lang="en-US" altLang="zh-CN" b="1" i="1">
                              <a:effectLst>
                                <a:outerShdw blurRad="38100" dist="38100" dir="2700000" algn="tl">
                                  <a:srgbClr val="000000">
                                    <a:alpha val="43137"/>
                                  </a:srgbClr>
                                </a:outerShdw>
                              </a:effectLst>
                              <a:latin typeface="Cambria Math" panose="02040503050406030204" pitchFamily="18" charset="0"/>
                            </a:rPr>
                            <m:t>𝝂</m:t>
                          </m:r>
                        </m:e>
                        <m:sub>
                          <m:r>
                            <a:rPr lang="en-US" altLang="zh-CN" b="1" i="1">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dirty="0"/>
              </a:p>
            </p:txBody>
          </p:sp>
        </mc:Choice>
        <mc:Fallback xmlns="">
          <p:sp>
            <p:nvSpPr>
              <p:cNvPr id="44" name="文本框 43">
                <a:extLst>
                  <a:ext uri="{FF2B5EF4-FFF2-40B4-BE49-F238E27FC236}">
                    <a16:creationId xmlns:a16="http://schemas.microsoft.com/office/drawing/2014/main" id="{6627E995-9961-4B30-9704-B7DDDB869B00}"/>
                  </a:ext>
                </a:extLst>
              </p:cNvPr>
              <p:cNvSpPr txBox="1">
                <a:spLocks noRot="1" noChangeAspect="1" noMove="1" noResize="1" noEditPoints="1" noAdjustHandles="1" noChangeArrowheads="1" noChangeShapeType="1" noTextEdit="1"/>
              </p:cNvSpPr>
              <p:nvPr/>
            </p:nvSpPr>
            <p:spPr>
              <a:xfrm>
                <a:off x="4120463" y="766140"/>
                <a:ext cx="1825546" cy="384336"/>
              </a:xfrm>
              <a:prstGeom prst="rect">
                <a:avLst/>
              </a:prstGeom>
              <a:blipFill>
                <a:blip r:embed="rId2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CB245E0D-FE4D-4B1F-B16F-36C5C47F0ED7}"/>
                  </a:ext>
                </a:extLst>
              </p:cNvPr>
              <p:cNvSpPr txBox="1"/>
              <p:nvPr/>
            </p:nvSpPr>
            <p:spPr>
              <a:xfrm>
                <a:off x="18794" y="738730"/>
                <a:ext cx="2040234"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𝑫</m:t>
                          </m:r>
                        </m:e>
                        <m:sup>
                          <m:r>
                            <a:rPr lang="en-US" altLang="zh-CN" b="1" i="1">
                              <a:effectLst>
                                <a:outerShdw blurRad="38100" dist="38100" dir="2700000" algn="tl">
                                  <a:srgbClr val="000000">
                                    <a:alpha val="43137"/>
                                  </a:srgbClr>
                                </a:outerShdw>
                              </a:effectLst>
                              <a:latin typeface="Cambria Math" panose="02040503050406030204" pitchFamily="18" charset="0"/>
                            </a:rPr>
                            <m:t>+</m:t>
                          </m:r>
                        </m:sup>
                      </m:sSup>
                      <m:r>
                        <a:rPr lang="zh-CN" altLang="zh-CN" b="1" i="1">
                          <a:effectLst>
                            <a:outerShdw blurRad="38100" dist="38100" dir="2700000" algn="tl">
                              <a:srgbClr val="000000">
                                <a:alpha val="43137"/>
                              </a:srgbClr>
                            </a:outerShdw>
                          </a:effectLst>
                          <a:latin typeface="Cambria Math" panose="02040503050406030204" pitchFamily="18" charset="0"/>
                        </a:rPr>
                        <m:t>→</m:t>
                      </m:r>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acc>
                            <m:accPr>
                              <m:chr m:val="̅"/>
                              <m:ctrlPr>
                                <a:rPr lang="en-US" altLang="zh-CN" b="1" i="1">
                                  <a:effectLst>
                                    <a:outerShdw blurRad="38100" dist="38100" dir="2700000" algn="tl">
                                      <a:srgbClr val="000000">
                                        <a:alpha val="43137"/>
                                      </a:srgbClr>
                                    </a:outerShdw>
                                  </a:effectLst>
                                  <a:latin typeface="Cambria Math" panose="02040503050406030204" pitchFamily="18" charset="0"/>
                                </a:rPr>
                              </m:ctrlPr>
                            </m:accPr>
                            <m:e>
                              <m:r>
                                <a:rPr lang="en-US" altLang="zh-CN" b="1" i="1">
                                  <a:effectLst>
                                    <a:outerShdw blurRad="38100" dist="38100" dir="2700000" algn="tl">
                                      <a:srgbClr val="000000">
                                        <a:alpha val="43137"/>
                                      </a:srgbClr>
                                    </a:outerShdw>
                                  </a:effectLst>
                                  <a:latin typeface="Cambria Math" panose="02040503050406030204" pitchFamily="18" charset="0"/>
                                </a:rPr>
                                <m:t>𝑲</m:t>
                              </m:r>
                            </m:e>
                          </m:acc>
                        </m:e>
                        <m:sup>
                          <m:r>
                            <a:rPr lang="en-US" altLang="zh-CN" b="1" i="1">
                              <a:effectLst>
                                <a:outerShdw blurRad="38100" dist="38100" dir="2700000" algn="tl">
                                  <a:srgbClr val="000000">
                                    <a:alpha val="43137"/>
                                  </a:srgbClr>
                                </a:outerShdw>
                              </a:effectLst>
                              <a:latin typeface="Cambria Math" panose="02040503050406030204" pitchFamily="18" charset="0"/>
                            </a:rPr>
                            <m:t>∗</m:t>
                          </m:r>
                          <m:r>
                            <a:rPr lang="en-US" altLang="zh-CN" b="1" i="1">
                              <a:effectLst>
                                <a:outerShdw blurRad="38100" dist="38100" dir="2700000" algn="tl">
                                  <a:srgbClr val="000000">
                                    <a:alpha val="43137"/>
                                  </a:srgbClr>
                                </a:outerShdw>
                              </a:effectLst>
                              <a:latin typeface="Cambria Math" panose="02040503050406030204" pitchFamily="18" charset="0"/>
                            </a:rPr>
                            <m:t>𝟎</m:t>
                          </m:r>
                        </m:sup>
                      </m:sSup>
                      <m:sSup>
                        <m:sSupPr>
                          <m:ctrlPr>
                            <a:rPr lang="zh-CN" altLang="zh-CN" b="1" i="1">
                              <a:effectLst>
                                <a:outerShdw blurRad="38100" dist="38100" dir="2700000" algn="tl">
                                  <a:srgbClr val="000000">
                                    <a:alpha val="43137"/>
                                  </a:srgbClr>
                                </a:outerShdw>
                              </a:effectLst>
                              <a:latin typeface="Cambria Math" panose="02040503050406030204" pitchFamily="18" charset="0"/>
                            </a:rPr>
                          </m:ctrlPr>
                        </m:sSupPr>
                        <m:e>
                          <m:r>
                            <a:rPr lang="en-US" altLang="zh-CN" b="1" i="1">
                              <a:effectLst>
                                <a:outerShdw blurRad="38100" dist="38100" dir="2700000" algn="tl">
                                  <a:srgbClr val="000000">
                                    <a:alpha val="43137"/>
                                  </a:srgbClr>
                                </a:outerShdw>
                              </a:effectLst>
                              <a:latin typeface="Cambria Math" panose="02040503050406030204" pitchFamily="18" charset="0"/>
                            </a:rPr>
                            <m:t>𝒆</m:t>
                          </m:r>
                        </m:e>
                        <m:sup>
                          <m:r>
                            <a:rPr lang="en-US" altLang="zh-CN" b="1" i="1">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effectLst>
                                <a:outerShdw blurRad="38100" dist="38100" dir="2700000" algn="tl">
                                  <a:srgbClr val="000000">
                                    <a:alpha val="43137"/>
                                  </a:srgbClr>
                                </a:outerShdw>
                              </a:effectLst>
                              <a:latin typeface="Cambria Math" panose="02040503050406030204" pitchFamily="18" charset="0"/>
                            </a:rPr>
                          </m:ctrlPr>
                        </m:sSubPr>
                        <m:e>
                          <m:r>
                            <a:rPr lang="en-US" altLang="zh-CN" b="1" i="1">
                              <a:effectLst>
                                <a:outerShdw blurRad="38100" dist="38100" dir="2700000" algn="tl">
                                  <a:srgbClr val="000000">
                                    <a:alpha val="43137"/>
                                  </a:srgbClr>
                                </a:outerShdw>
                              </a:effectLst>
                              <a:latin typeface="Cambria Math" panose="02040503050406030204" pitchFamily="18" charset="0"/>
                            </a:rPr>
                            <m:t>𝝂</m:t>
                          </m:r>
                        </m:e>
                        <m:sub>
                          <m:r>
                            <a:rPr lang="en-US" altLang="zh-CN" b="1" i="1">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dirty="0"/>
              </a:p>
            </p:txBody>
          </p:sp>
        </mc:Choice>
        <mc:Fallback xmlns="">
          <p:sp>
            <p:nvSpPr>
              <p:cNvPr id="33" name="文本框 32">
                <a:extLst>
                  <a:ext uri="{FF2B5EF4-FFF2-40B4-BE49-F238E27FC236}">
                    <a16:creationId xmlns:a16="http://schemas.microsoft.com/office/drawing/2014/main" id="{CB245E0D-FE4D-4B1F-B16F-36C5C47F0ED7}"/>
                  </a:ext>
                </a:extLst>
              </p:cNvPr>
              <p:cNvSpPr txBox="1">
                <a:spLocks noRot="1" noChangeAspect="1" noMove="1" noResize="1" noEditPoints="1" noAdjustHandles="1" noChangeArrowheads="1" noChangeShapeType="1" noTextEdit="1"/>
              </p:cNvSpPr>
              <p:nvPr/>
            </p:nvSpPr>
            <p:spPr>
              <a:xfrm>
                <a:off x="18794" y="738730"/>
                <a:ext cx="2040234" cy="375552"/>
              </a:xfrm>
              <a:prstGeom prst="rect">
                <a:avLst/>
              </a:prstGeom>
              <a:blipFill>
                <a:blip r:embed="rId21"/>
                <a:stretch>
                  <a:fillRect b="-3226"/>
                </a:stretch>
              </a:blipFill>
            </p:spPr>
            <p:txBody>
              <a:bodyPr/>
              <a:lstStyle/>
              <a:p>
                <a:r>
                  <a:rPr lang="zh-CN" altLang="en-US">
                    <a:noFill/>
                  </a:rPr>
                  <a:t> </a:t>
                </a:r>
              </a:p>
            </p:txBody>
          </p:sp>
        </mc:Fallback>
      </mc:AlternateContent>
      <p:pic>
        <p:nvPicPr>
          <p:cNvPr id="35" name="图片 34">
            <a:extLst>
              <a:ext uri="{FF2B5EF4-FFF2-40B4-BE49-F238E27FC236}">
                <a16:creationId xmlns:a16="http://schemas.microsoft.com/office/drawing/2014/main" id="{0AB088E7-0A6E-4065-9F84-55FAB500F85C}"/>
              </a:ext>
            </a:extLst>
          </p:cNvPr>
          <p:cNvPicPr>
            <a:picLocks noChangeAspect="1"/>
          </p:cNvPicPr>
          <p:nvPr/>
        </p:nvPicPr>
        <p:blipFill>
          <a:blip r:embed="rId22"/>
          <a:stretch>
            <a:fillRect/>
          </a:stretch>
        </p:blipFill>
        <p:spPr>
          <a:xfrm>
            <a:off x="4134955" y="4188759"/>
            <a:ext cx="3582989" cy="2140377"/>
          </a:xfrm>
          <a:prstGeom prst="rect">
            <a:avLst/>
          </a:prstGeom>
        </p:spPr>
      </p:pic>
      <p:graphicFrame>
        <p:nvGraphicFramePr>
          <p:cNvPr id="36" name="Object 3">
            <a:extLst>
              <a:ext uri="{FF2B5EF4-FFF2-40B4-BE49-F238E27FC236}">
                <a16:creationId xmlns:a16="http://schemas.microsoft.com/office/drawing/2014/main" id="{95CF9384-911F-401D-A898-7997A36511F2}"/>
              </a:ext>
            </a:extLst>
          </p:cNvPr>
          <p:cNvGraphicFramePr>
            <a:graphicFrameLocks noChangeAspect="1"/>
          </p:cNvGraphicFramePr>
          <p:nvPr/>
        </p:nvGraphicFramePr>
        <p:xfrm>
          <a:off x="4338218" y="6378437"/>
          <a:ext cx="1659415" cy="293771"/>
        </p:xfrm>
        <a:graphic>
          <a:graphicData uri="http://schemas.openxmlformats.org/presentationml/2006/ole">
            <mc:AlternateContent xmlns:mc="http://schemas.openxmlformats.org/markup-compatibility/2006">
              <mc:Choice xmlns:v="urn:schemas-microsoft-com:vml" Requires="v">
                <p:oleObj name="Equation" r:id="rId23" imgW="1371600" imgH="228600" progId="Equation.3">
                  <p:embed/>
                </p:oleObj>
              </mc:Choice>
              <mc:Fallback>
                <p:oleObj name="Equation" r:id="rId23" imgW="1371600" imgH="228600" progId="Equation.3">
                  <p:embed/>
                  <p:pic>
                    <p:nvPicPr>
                      <p:cNvPr id="36" name="Object 3">
                        <a:extLst>
                          <a:ext uri="{FF2B5EF4-FFF2-40B4-BE49-F238E27FC236}">
                            <a16:creationId xmlns:a16="http://schemas.microsoft.com/office/drawing/2014/main" id="{95CF9384-911F-401D-A898-7997A36511F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8218" y="6378437"/>
                        <a:ext cx="1659415" cy="293771"/>
                      </a:xfrm>
                      <a:prstGeom prst="rect">
                        <a:avLst/>
                      </a:prstGeom>
                      <a:solidFill>
                        <a:schemeClr val="bg1"/>
                      </a:solidFill>
                      <a:ln>
                        <a:noFill/>
                      </a:ln>
                    </p:spPr>
                  </p:pic>
                </p:oleObj>
              </mc:Fallback>
            </mc:AlternateContent>
          </a:graphicData>
        </a:graphic>
      </p:graphicFrame>
      <p:graphicFrame>
        <p:nvGraphicFramePr>
          <p:cNvPr id="37" name="Object 3">
            <a:extLst>
              <a:ext uri="{FF2B5EF4-FFF2-40B4-BE49-F238E27FC236}">
                <a16:creationId xmlns:a16="http://schemas.microsoft.com/office/drawing/2014/main" id="{16725662-0EA5-4CD0-912D-48A9AF5EC9B0}"/>
              </a:ext>
            </a:extLst>
          </p:cNvPr>
          <p:cNvGraphicFramePr>
            <a:graphicFrameLocks noChangeAspect="1"/>
          </p:cNvGraphicFramePr>
          <p:nvPr/>
        </p:nvGraphicFramePr>
        <p:xfrm>
          <a:off x="6325819" y="6337300"/>
          <a:ext cx="1746250" cy="293688"/>
        </p:xfrm>
        <a:graphic>
          <a:graphicData uri="http://schemas.openxmlformats.org/presentationml/2006/ole">
            <mc:AlternateContent xmlns:mc="http://schemas.openxmlformats.org/markup-compatibility/2006">
              <mc:Choice xmlns:v="urn:schemas-microsoft-com:vml" Requires="v">
                <p:oleObj name="Equation" r:id="rId25" imgW="1371600" imgH="215900" progId="Equation.3">
                  <p:embed/>
                </p:oleObj>
              </mc:Choice>
              <mc:Fallback>
                <p:oleObj name="Equation" r:id="rId25" imgW="1371600" imgH="215900" progId="Equation.3">
                  <p:embed/>
                  <p:pic>
                    <p:nvPicPr>
                      <p:cNvPr id="37" name="Object 3">
                        <a:extLst>
                          <a:ext uri="{FF2B5EF4-FFF2-40B4-BE49-F238E27FC236}">
                            <a16:creationId xmlns:a16="http://schemas.microsoft.com/office/drawing/2014/main" id="{16725662-0EA5-4CD0-912D-48A9AF5EC9B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25819" y="6337300"/>
                        <a:ext cx="1746250" cy="293688"/>
                      </a:xfrm>
                      <a:prstGeom prst="rect">
                        <a:avLst/>
                      </a:prstGeom>
                      <a:solidFill>
                        <a:schemeClr val="bg1"/>
                      </a:solidFill>
                      <a:ln>
                        <a:noFill/>
                      </a:ln>
                    </p:spPr>
                  </p:pic>
                </p:oleObj>
              </mc:Fallback>
            </mc:AlternateContent>
          </a:graphicData>
        </a:graphic>
      </p:graphicFrame>
      <p:pic>
        <p:nvPicPr>
          <p:cNvPr id="41" name="图片 40">
            <a:extLst>
              <a:ext uri="{FF2B5EF4-FFF2-40B4-BE49-F238E27FC236}">
                <a16:creationId xmlns:a16="http://schemas.microsoft.com/office/drawing/2014/main" id="{9D318755-6776-4CA4-9E1F-403010BA837E}"/>
              </a:ext>
            </a:extLst>
          </p:cNvPr>
          <p:cNvPicPr>
            <a:picLocks noChangeAspect="1"/>
          </p:cNvPicPr>
          <p:nvPr/>
        </p:nvPicPr>
        <p:blipFill>
          <a:blip r:embed="rId27"/>
          <a:stretch>
            <a:fillRect/>
          </a:stretch>
        </p:blipFill>
        <p:spPr>
          <a:xfrm>
            <a:off x="4517543" y="4977779"/>
            <a:ext cx="187220" cy="129271"/>
          </a:xfrm>
          <a:prstGeom prst="rect">
            <a:avLst/>
          </a:prstGeom>
        </p:spPr>
      </p:pic>
      <p:pic>
        <p:nvPicPr>
          <p:cNvPr id="45" name="图片 44">
            <a:extLst>
              <a:ext uri="{FF2B5EF4-FFF2-40B4-BE49-F238E27FC236}">
                <a16:creationId xmlns:a16="http://schemas.microsoft.com/office/drawing/2014/main" id="{555B7ED4-E7B0-45B5-A5D9-5C0224B92F2D}"/>
              </a:ext>
            </a:extLst>
          </p:cNvPr>
          <p:cNvPicPr>
            <a:picLocks noChangeAspect="1"/>
          </p:cNvPicPr>
          <p:nvPr/>
        </p:nvPicPr>
        <p:blipFill>
          <a:blip r:embed="rId27"/>
          <a:stretch>
            <a:fillRect/>
          </a:stretch>
        </p:blipFill>
        <p:spPr>
          <a:xfrm>
            <a:off x="4507383" y="5723002"/>
            <a:ext cx="187220" cy="129271"/>
          </a:xfrm>
          <a:prstGeom prst="rect">
            <a:avLst/>
          </a:prstGeom>
        </p:spPr>
      </p:pic>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7FD223CE-7353-483A-A7C7-4BEB29A8DE11}"/>
                  </a:ext>
                </a:extLst>
              </p:cNvPr>
              <p:cNvSpPr txBox="1"/>
              <p:nvPr/>
            </p:nvSpPr>
            <p:spPr>
              <a:xfrm>
                <a:off x="4234778" y="3775792"/>
                <a:ext cx="1745942" cy="375552"/>
              </a:xfrm>
              <a:prstGeom prst="rect">
                <a:avLst/>
              </a:prstGeom>
              <a:noFill/>
            </p:spPr>
            <p:txBody>
              <a:bodyPr wrap="square">
                <a:spAutoFit/>
              </a:bodyPr>
              <a:lstStyle/>
              <a:p>
                <a:pPr algn="ctr" eaLnBrk="1" hangingPunct="1">
                  <a:buNone/>
                  <a:defRPr/>
                </a:pPr>
                <a14:m>
                  <m:oMathPara xmlns:m="http://schemas.openxmlformats.org/officeDocument/2006/math">
                    <m:oMathParaPr>
                      <m:jc m:val="centerGroup"/>
                    </m:oMathParaPr>
                    <m:oMath xmlns:m="http://schemas.openxmlformats.org/officeDocument/2006/math">
                      <m:sSubSup>
                        <m:sSubSupPr>
                          <m:ctrlPr>
                            <a:rPr lang="zh-CN" altLang="zh-CN" b="1" i="1">
                              <a:latin typeface="Cambria Math" panose="02040503050406030204" pitchFamily="18" charset="0"/>
                            </a:rPr>
                          </m:ctrlPr>
                        </m:sSubSupPr>
                        <m:e>
                          <m:r>
                            <a:rPr lang="en-US" altLang="zh-CN" b="1" i="1">
                              <a:latin typeface="Cambria Math" panose="02040503050406030204" pitchFamily="18" charset="0"/>
                            </a:rPr>
                            <m:t>𝑫</m:t>
                          </m:r>
                        </m:e>
                        <m:sub>
                          <m:r>
                            <a:rPr lang="en-US" altLang="zh-CN" b="1" i="1" dirty="0">
                              <a:latin typeface="Cambria Math" panose="02040503050406030204" pitchFamily="18" charset="0"/>
                              <a:cs typeface="Times New Roman" panose="02020603050405020304" pitchFamily="18" charset="0"/>
                            </a:rPr>
                            <m:t>𝒔</m:t>
                          </m:r>
                        </m:sub>
                        <m:sup>
                          <m:r>
                            <a:rPr lang="en-US" altLang="zh-CN" b="1" i="1">
                              <a:latin typeface="Cambria Math" panose="02040503050406030204" pitchFamily="18" charset="0"/>
                            </a:rPr>
                            <m:t>+</m:t>
                          </m:r>
                        </m:sup>
                      </m:sSubSup>
                      <m:r>
                        <a:rPr lang="zh-CN" altLang="zh-CN" b="1" i="1">
                          <a:latin typeface="Cambria Math" panose="02040503050406030204" pitchFamily="18" charset="0"/>
                        </a:rPr>
                        <m:t>→</m:t>
                      </m:r>
                      <m:sSup>
                        <m:sSupPr>
                          <m:ctrlPr>
                            <a:rPr lang="zh-CN" altLang="zh-CN" b="1" i="1">
                              <a:latin typeface="Cambria Math" panose="02040503050406030204" pitchFamily="18" charset="0"/>
                            </a:rPr>
                          </m:ctrlPr>
                        </m:sSupPr>
                        <m:e>
                          <m:r>
                            <a:rPr lang="en-US" altLang="zh-CN" b="1" i="1">
                              <a:latin typeface="Cambria Math" panose="02040503050406030204" pitchFamily="18" charset="0"/>
                            </a:rPr>
                            <m:t>𝑲</m:t>
                          </m:r>
                        </m:e>
                        <m:sup>
                          <m:r>
                            <a:rPr lang="en-US" altLang="zh-CN" b="1" i="1">
                              <a:latin typeface="Cambria Math" panose="02040503050406030204" pitchFamily="18" charset="0"/>
                            </a:rPr>
                            <m:t>∗</m:t>
                          </m:r>
                          <m:r>
                            <a:rPr lang="en-US" altLang="zh-CN" b="1" i="1">
                              <a:latin typeface="Cambria Math" panose="02040503050406030204" pitchFamily="18" charset="0"/>
                            </a:rPr>
                            <m:t>𝟎</m:t>
                          </m:r>
                        </m:sup>
                      </m:sSup>
                      <m:sSup>
                        <m:sSupPr>
                          <m:ctrlPr>
                            <a:rPr lang="zh-CN" altLang="zh-CN" b="1" i="1">
                              <a:latin typeface="Cambria Math" panose="02040503050406030204" pitchFamily="18" charset="0"/>
                            </a:rPr>
                          </m:ctrlPr>
                        </m:sSupPr>
                        <m:e>
                          <m:r>
                            <a:rPr lang="en-US" altLang="zh-CN" b="1" i="1">
                              <a:latin typeface="Cambria Math" panose="02040503050406030204" pitchFamily="18" charset="0"/>
                            </a:rPr>
                            <m:t>𝒆</m:t>
                          </m:r>
                        </m:e>
                        <m:sup>
                          <m:r>
                            <a:rPr lang="en-US" altLang="zh-CN" b="1" i="1">
                              <a:latin typeface="Cambria Math" panose="02040503050406030204" pitchFamily="18" charset="0"/>
                            </a:rPr>
                            <m:t>+</m:t>
                          </m:r>
                        </m:sup>
                      </m:sSup>
                      <m:sSub>
                        <m:sSubPr>
                          <m:ctrlPr>
                            <a:rPr lang="zh-CN" altLang="zh-CN" b="1" i="1">
                              <a:latin typeface="Cambria Math" panose="02040503050406030204" pitchFamily="18" charset="0"/>
                            </a:rPr>
                          </m:ctrlPr>
                        </m:sSubPr>
                        <m:e>
                          <m:r>
                            <a:rPr lang="en-US" altLang="zh-CN" b="1" i="1">
                              <a:latin typeface="Cambria Math" panose="02040503050406030204" pitchFamily="18" charset="0"/>
                            </a:rPr>
                            <m:t>𝝂</m:t>
                          </m:r>
                        </m:e>
                        <m:sub>
                          <m:r>
                            <a:rPr lang="en-US" altLang="zh-CN" b="1" i="1">
                              <a:latin typeface="Cambria Math" panose="02040503050406030204" pitchFamily="18" charset="0"/>
                            </a:rPr>
                            <m:t>𝒆</m:t>
                          </m:r>
                        </m:sub>
                      </m:sSub>
                    </m:oMath>
                  </m:oMathPara>
                </a14:m>
                <a:endParaRPr lang="en-US" altLang="zh-CN" b="1" dirty="0">
                  <a:latin typeface="黑体" panose="02010609060101010101" pitchFamily="49" charset="-122"/>
                  <a:ea typeface="黑体" panose="02010609060101010101" pitchFamily="49" charset="-122"/>
                </a:endParaRPr>
              </a:p>
            </p:txBody>
          </p:sp>
        </mc:Choice>
        <mc:Fallback xmlns="">
          <p:sp>
            <p:nvSpPr>
              <p:cNvPr id="46" name="文本框 45">
                <a:extLst>
                  <a:ext uri="{FF2B5EF4-FFF2-40B4-BE49-F238E27FC236}">
                    <a16:creationId xmlns:a16="http://schemas.microsoft.com/office/drawing/2014/main" id="{7FD223CE-7353-483A-A7C7-4BEB29A8DE11}"/>
                  </a:ext>
                </a:extLst>
              </p:cNvPr>
              <p:cNvSpPr txBox="1">
                <a:spLocks noRot="1" noChangeAspect="1" noMove="1" noResize="1" noEditPoints="1" noAdjustHandles="1" noChangeArrowheads="1" noChangeShapeType="1" noTextEdit="1"/>
              </p:cNvSpPr>
              <p:nvPr/>
            </p:nvSpPr>
            <p:spPr>
              <a:xfrm>
                <a:off x="4234778" y="3775792"/>
                <a:ext cx="1745942" cy="375552"/>
              </a:xfrm>
              <a:prstGeom prst="rect">
                <a:avLst/>
              </a:prstGeom>
              <a:blipFill>
                <a:blip r:embed="rId28"/>
                <a:stretch>
                  <a:fillRect l="-350"/>
                </a:stretch>
              </a:blipFill>
            </p:spPr>
            <p:txBody>
              <a:bodyPr/>
              <a:lstStyle/>
              <a:p>
                <a:r>
                  <a:rPr lang="zh-CN" altLang="en-US">
                    <a:noFill/>
                  </a:rPr>
                  <a:t> </a:t>
                </a:r>
              </a:p>
            </p:txBody>
          </p:sp>
        </mc:Fallback>
      </mc:AlternateContent>
      <p:sp>
        <p:nvSpPr>
          <p:cNvPr id="47" name="矩形 45">
            <a:extLst>
              <a:ext uri="{FF2B5EF4-FFF2-40B4-BE49-F238E27FC236}">
                <a16:creationId xmlns:a16="http://schemas.microsoft.com/office/drawing/2014/main" id="{89AD4346-D26E-4875-AC5D-75D4EDECBBF7}"/>
              </a:ext>
            </a:extLst>
          </p:cNvPr>
          <p:cNvSpPr>
            <a:spLocks noChangeArrowheads="1"/>
          </p:cNvSpPr>
          <p:nvPr/>
        </p:nvSpPr>
        <p:spPr bwMode="auto">
          <a:xfrm>
            <a:off x="5793420" y="3781672"/>
            <a:ext cx="25361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Arial" panose="020B0604020202020204" pitchFamily="34" charset="0"/>
                <a:cs typeface="Arial" panose="020B0604020202020204" pitchFamily="34" charset="0"/>
              </a:rPr>
              <a:t>PRL122(2019)061801</a:t>
            </a:r>
          </a:p>
        </p:txBody>
      </p:sp>
      <p:pic>
        <p:nvPicPr>
          <p:cNvPr id="48" name="图片 47">
            <a:extLst>
              <a:ext uri="{FF2B5EF4-FFF2-40B4-BE49-F238E27FC236}">
                <a16:creationId xmlns:a16="http://schemas.microsoft.com/office/drawing/2014/main" id="{9ABE11D9-ED7D-4668-AACE-858AE926A706}"/>
              </a:ext>
            </a:extLst>
          </p:cNvPr>
          <p:cNvPicPr>
            <a:picLocks noChangeAspect="1"/>
          </p:cNvPicPr>
          <p:nvPr/>
        </p:nvPicPr>
        <p:blipFill>
          <a:blip r:embed="rId27"/>
          <a:stretch>
            <a:fillRect/>
          </a:stretch>
        </p:blipFill>
        <p:spPr>
          <a:xfrm>
            <a:off x="6350098" y="4257994"/>
            <a:ext cx="187220" cy="129271"/>
          </a:xfrm>
          <a:prstGeom prst="rect">
            <a:avLst/>
          </a:prstGeom>
        </p:spPr>
      </p:pic>
      <p:pic>
        <p:nvPicPr>
          <p:cNvPr id="49" name="图片 48">
            <a:extLst>
              <a:ext uri="{FF2B5EF4-FFF2-40B4-BE49-F238E27FC236}">
                <a16:creationId xmlns:a16="http://schemas.microsoft.com/office/drawing/2014/main" id="{36C7AB31-6BAF-40F7-85CA-72E4D0473B33}"/>
              </a:ext>
            </a:extLst>
          </p:cNvPr>
          <p:cNvPicPr>
            <a:picLocks noChangeAspect="1"/>
          </p:cNvPicPr>
          <p:nvPr/>
        </p:nvPicPr>
        <p:blipFill>
          <a:blip r:embed="rId27"/>
          <a:stretch>
            <a:fillRect/>
          </a:stretch>
        </p:blipFill>
        <p:spPr>
          <a:xfrm>
            <a:off x="4517543" y="4245025"/>
            <a:ext cx="187220" cy="129271"/>
          </a:xfrm>
          <a:prstGeom prst="rect">
            <a:avLst/>
          </a:prstGeom>
        </p:spPr>
      </p:pic>
      <p:pic>
        <p:nvPicPr>
          <p:cNvPr id="50" name="图片 49">
            <a:extLst>
              <a:ext uri="{FF2B5EF4-FFF2-40B4-BE49-F238E27FC236}">
                <a16:creationId xmlns:a16="http://schemas.microsoft.com/office/drawing/2014/main" id="{53E39072-641E-4355-A1DE-4260C7CB1B8F}"/>
              </a:ext>
            </a:extLst>
          </p:cNvPr>
          <p:cNvPicPr>
            <a:picLocks noChangeAspect="1"/>
          </p:cNvPicPr>
          <p:nvPr/>
        </p:nvPicPr>
        <p:blipFill>
          <a:blip r:embed="rId27"/>
          <a:stretch>
            <a:fillRect/>
          </a:stretch>
        </p:blipFill>
        <p:spPr>
          <a:xfrm>
            <a:off x="6346343" y="4990498"/>
            <a:ext cx="187220" cy="129271"/>
          </a:xfrm>
          <a:prstGeom prst="rect">
            <a:avLst/>
          </a:prstGeom>
        </p:spPr>
      </p:pic>
      <p:sp>
        <p:nvSpPr>
          <p:cNvPr id="3" name="TextBox 11">
            <a:extLst>
              <a:ext uri="{FF2B5EF4-FFF2-40B4-BE49-F238E27FC236}">
                <a16:creationId xmlns:a16="http://schemas.microsoft.com/office/drawing/2014/main" id="{ADE97053-989A-E848-199B-BC39D23D9AD4}"/>
              </a:ext>
            </a:extLst>
          </p:cNvPr>
          <p:cNvSpPr txBox="1">
            <a:spLocks noChangeArrowheads="1"/>
          </p:cNvSpPr>
          <p:nvPr/>
        </p:nvSpPr>
        <p:spPr bwMode="auto">
          <a:xfrm>
            <a:off x="6346343" y="5627285"/>
            <a:ext cx="15432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extraction</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5" name="TextBox 11">
            <a:extLst>
              <a:ext uri="{FF2B5EF4-FFF2-40B4-BE49-F238E27FC236}">
                <a16:creationId xmlns:a16="http://schemas.microsoft.com/office/drawing/2014/main" id="{286349B1-B9FD-31C0-BE9D-46F0CB4FD5C6}"/>
              </a:ext>
            </a:extLst>
          </p:cNvPr>
          <p:cNvSpPr txBox="1">
            <a:spLocks noChangeArrowheads="1"/>
          </p:cNvSpPr>
          <p:nvPr/>
        </p:nvSpPr>
        <p:spPr bwMode="auto">
          <a:xfrm>
            <a:off x="6504031" y="2535400"/>
            <a:ext cx="15086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extraction</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6" name="TextBox 11">
            <a:extLst>
              <a:ext uri="{FF2B5EF4-FFF2-40B4-BE49-F238E27FC236}">
                <a16:creationId xmlns:a16="http://schemas.microsoft.com/office/drawing/2014/main" id="{10F7E195-1B4A-9A3B-401B-842824D74170}"/>
              </a:ext>
            </a:extLst>
          </p:cNvPr>
          <p:cNvSpPr txBox="1">
            <a:spLocks noChangeArrowheads="1"/>
          </p:cNvSpPr>
          <p:nvPr/>
        </p:nvSpPr>
        <p:spPr bwMode="auto">
          <a:xfrm>
            <a:off x="2193071" y="5593887"/>
            <a:ext cx="15432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extraction</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 name="灯片编号占位符 5">
            <a:extLst>
              <a:ext uri="{FF2B5EF4-FFF2-40B4-BE49-F238E27FC236}">
                <a16:creationId xmlns:a16="http://schemas.microsoft.com/office/drawing/2014/main" id="{926BE732-33CB-039A-B087-4766AEB656DB}"/>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20</a:t>
            </a:fld>
            <a:endParaRPr lang="en-US" altLang="zh-CN" sz="1200" dirty="0">
              <a:solidFill>
                <a:srgbClr val="898989"/>
              </a:solidFill>
              <a:latin typeface="Arial" panose="020B0604020202020204" pitchFamily="34" charset="0"/>
            </a:endParaRPr>
          </a:p>
        </p:txBody>
      </p:sp>
      <p:pic>
        <p:nvPicPr>
          <p:cNvPr id="8" name="图片 7">
            <a:extLst>
              <a:ext uri="{FF2B5EF4-FFF2-40B4-BE49-F238E27FC236}">
                <a16:creationId xmlns:a16="http://schemas.microsoft.com/office/drawing/2014/main" id="{BA6D5050-B538-B5A2-E657-3C4BCCB03A42}"/>
              </a:ext>
            </a:extLst>
          </p:cNvPr>
          <p:cNvPicPr>
            <a:picLocks noChangeAspect="1"/>
          </p:cNvPicPr>
          <p:nvPr/>
        </p:nvPicPr>
        <p:blipFill>
          <a:blip r:embed="rId29"/>
          <a:stretch>
            <a:fillRect/>
          </a:stretch>
        </p:blipFill>
        <p:spPr>
          <a:xfrm>
            <a:off x="8488430" y="2088484"/>
            <a:ext cx="3547468" cy="2140376"/>
          </a:xfrm>
          <a:prstGeom prst="rect">
            <a:avLst/>
          </a:prstGeom>
        </p:spPr>
      </p:pic>
      <p:sp>
        <p:nvSpPr>
          <p:cNvPr id="9" name="矩形 19">
            <a:extLst>
              <a:ext uri="{FF2B5EF4-FFF2-40B4-BE49-F238E27FC236}">
                <a16:creationId xmlns:a16="http://schemas.microsoft.com/office/drawing/2014/main" id="{82206B49-EB81-53EA-6BD1-5915F11D82D9}"/>
              </a:ext>
            </a:extLst>
          </p:cNvPr>
          <p:cNvSpPr>
            <a:spLocks noChangeArrowheads="1"/>
          </p:cNvSpPr>
          <p:nvPr/>
        </p:nvSpPr>
        <p:spPr bwMode="auto">
          <a:xfrm>
            <a:off x="9319433" y="1648318"/>
            <a:ext cx="214004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Arial" panose="020B0604020202020204" pitchFamily="34" charset="0"/>
                <a:ea typeface="Arial Unicode MS" panose="020B0604020202020204" pitchFamily="34" charset="-122"/>
                <a:cs typeface="Arial" panose="020B0604020202020204" pitchFamily="34" charset="0"/>
              </a:rPr>
              <a:t>JHEP12(2023)072</a:t>
            </a:r>
            <a:endParaRPr kumimoji="0" lang="zh-CN" altLang="en-US" sz="1800" dirty="0">
              <a:latin typeface="Arial" panose="020B0604020202020204" pitchFamily="34" charset="0"/>
              <a:ea typeface="Arial Unicode MS" panose="020B0604020202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E5B715A-3FC3-9041-C81C-9312413D9C24}"/>
                  </a:ext>
                </a:extLst>
              </p:cNvPr>
              <p:cNvSpPr txBox="1"/>
              <p:nvPr/>
            </p:nvSpPr>
            <p:spPr>
              <a:xfrm>
                <a:off x="9442525" y="1178157"/>
                <a:ext cx="1719361" cy="3881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zh-CN" sz="1800"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SupPr>
                        <m:e>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𝑫</m:t>
                          </m:r>
                        </m:e>
                        <m:sub>
                          <m:r>
                            <a:rPr kumimoji="0" lang="en-US" altLang="zh-CN" sz="1800" b="1" i="1" dirty="0">
                              <a:solidFill>
                                <a:schemeClr val="tx1"/>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up>
                      </m:sSubSup>
                      <m:r>
                        <a:rPr lang="zh-CN" altLang="zh-CN" sz="1800" b="1" i="1">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l-GR"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t>𝝓</m:t>
                          </m:r>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𝝁</m:t>
                          </m:r>
                        </m:e>
                        <m:sup>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𝝁</m:t>
                          </m:r>
                        </m:sub>
                      </m:sSub>
                    </m:oMath>
                  </m:oMathPara>
                </a14:m>
                <a:endParaRPr lang="zh-CN" altLang="en-US" i="1" dirty="0">
                  <a:solidFill>
                    <a:schemeClr val="tx1"/>
                  </a:solidFill>
                </a:endParaRPr>
              </a:p>
            </p:txBody>
          </p:sp>
        </mc:Choice>
        <mc:Fallback xmlns="">
          <p:sp>
            <p:nvSpPr>
              <p:cNvPr id="11" name="文本框 10">
                <a:extLst>
                  <a:ext uri="{FF2B5EF4-FFF2-40B4-BE49-F238E27FC236}">
                    <a16:creationId xmlns:a16="http://schemas.microsoft.com/office/drawing/2014/main" id="{CE5B715A-3FC3-9041-C81C-9312413D9C24}"/>
                  </a:ext>
                </a:extLst>
              </p:cNvPr>
              <p:cNvSpPr txBox="1">
                <a:spLocks noRot="1" noChangeAspect="1" noMove="1" noResize="1" noEditPoints="1" noAdjustHandles="1" noChangeArrowheads="1" noChangeShapeType="1" noTextEdit="1"/>
              </p:cNvSpPr>
              <p:nvPr/>
            </p:nvSpPr>
            <p:spPr>
              <a:xfrm>
                <a:off x="9442525" y="1178157"/>
                <a:ext cx="1719361" cy="388120"/>
              </a:xfrm>
              <a:prstGeom prst="rect">
                <a:avLst/>
              </a:prstGeom>
              <a:blipFill>
                <a:blip r:embed="rId30"/>
                <a:stretch>
                  <a:fillRect b="-156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53DD1AA3-A4C4-D56F-1143-3205D87F84BB}"/>
                  </a:ext>
                </a:extLst>
              </p:cNvPr>
              <p:cNvSpPr txBox="1"/>
              <p:nvPr/>
            </p:nvSpPr>
            <p:spPr bwMode="auto">
              <a:xfrm>
                <a:off x="9081927" y="4360889"/>
                <a:ext cx="2598700" cy="464345"/>
              </a:xfrm>
              <a:prstGeom prst="rect">
                <a:avLst/>
              </a:prstGeom>
              <a:solidFill>
                <a:schemeClr val="bg1"/>
              </a:solidFill>
              <a:ln>
                <a:noFill/>
              </a:ln>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i="1" smtClean="0">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𝑟</m:t>
                          </m:r>
                        </m:e>
                        <m:sub>
                          <m:r>
                            <a:rPr lang="zh-CN" altLang="en-US" i="1">
                              <a:solidFill>
                                <a:srgbClr val="000000"/>
                              </a:solidFill>
                              <a:latin typeface="Cambria Math" panose="02040503050406030204" pitchFamily="18" charset="0"/>
                            </a:rPr>
                            <m:t>𝑉</m:t>
                          </m:r>
                        </m:sub>
                      </m:sSub>
                      <m:r>
                        <a:rPr lang="zh-CN" altLang="en-US" i="1">
                          <a:solidFill>
                            <a:srgbClr val="000000"/>
                          </a:solidFill>
                          <a:latin typeface="Cambria Math" panose="02040503050406030204" pitchFamily="18" charset="0"/>
                        </a:rPr>
                        <m:t>=1.</m:t>
                      </m:r>
                      <m:r>
                        <a:rPr lang="en-US" altLang="zh-CN" b="0" i="1" smtClean="0">
                          <a:solidFill>
                            <a:srgbClr val="000000"/>
                          </a:solidFill>
                          <a:latin typeface="Cambria Math" panose="02040503050406030204" pitchFamily="18" charset="0"/>
                        </a:rPr>
                        <m:t>58</m:t>
                      </m:r>
                      <m:r>
                        <a:rPr lang="zh-CN" altLang="en-US" i="1">
                          <a:solidFill>
                            <a:srgbClr val="000000"/>
                          </a:solidFill>
                          <a:latin typeface="Cambria Math" panose="02040503050406030204" pitchFamily="18" charset="0"/>
                        </a:rPr>
                        <m:t>±0.</m:t>
                      </m:r>
                      <m:r>
                        <a:rPr lang="en-US" altLang="zh-CN" b="0" i="1" smtClean="0">
                          <a:solidFill>
                            <a:srgbClr val="000000"/>
                          </a:solidFill>
                          <a:latin typeface="Cambria Math" panose="02040503050406030204" pitchFamily="18" charset="0"/>
                        </a:rPr>
                        <m:t>1</m:t>
                      </m:r>
                      <m:r>
                        <a:rPr lang="zh-CN" altLang="en-US" i="1">
                          <a:solidFill>
                            <a:srgbClr val="000000"/>
                          </a:solidFill>
                          <a:latin typeface="Cambria Math" panose="02040503050406030204" pitchFamily="18" charset="0"/>
                        </a:rPr>
                        <m:t>7±0.02</m:t>
                      </m:r>
                    </m:oMath>
                  </m:oMathPara>
                </a14:m>
                <a:endParaRPr lang="zh-CN" altLang="en-US" dirty="0"/>
              </a:p>
            </p:txBody>
          </p:sp>
        </mc:Choice>
        <mc:Fallback xmlns="">
          <p:sp>
            <p:nvSpPr>
              <p:cNvPr id="12" name="Object 3">
                <a:extLst>
                  <a:ext uri="{FF2B5EF4-FFF2-40B4-BE49-F238E27FC236}">
                    <a16:creationId xmlns:a16="http://schemas.microsoft.com/office/drawing/2014/main" id="{53DD1AA3-A4C4-D56F-1143-3205D87F84BB}"/>
                  </a:ext>
                </a:extLst>
              </p:cNvPr>
              <p:cNvSpPr txBox="1">
                <a:spLocks noRot="1" noChangeAspect="1" noMove="1" noResize="1" noEditPoints="1" noAdjustHandles="1" noChangeArrowheads="1" noChangeShapeType="1" noTextEdit="1"/>
              </p:cNvSpPr>
              <p:nvPr/>
            </p:nvSpPr>
            <p:spPr bwMode="auto">
              <a:xfrm>
                <a:off x="9081927" y="4360889"/>
                <a:ext cx="2598700" cy="464345"/>
              </a:xfrm>
              <a:prstGeom prst="rect">
                <a:avLst/>
              </a:prstGeom>
              <a:blipFill>
                <a:blip r:embed="rId31"/>
                <a:stretch>
                  <a:fillRect/>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Object 3">
                <a:extLst>
                  <a:ext uri="{FF2B5EF4-FFF2-40B4-BE49-F238E27FC236}">
                    <a16:creationId xmlns:a16="http://schemas.microsoft.com/office/drawing/2014/main" id="{FF8BD637-B279-AE0A-3AAB-34DD30F608E1}"/>
                  </a:ext>
                </a:extLst>
              </p:cNvPr>
              <p:cNvSpPr txBox="1"/>
              <p:nvPr/>
            </p:nvSpPr>
            <p:spPr bwMode="auto">
              <a:xfrm>
                <a:off x="9169235" y="4723873"/>
                <a:ext cx="2598700" cy="365125"/>
              </a:xfrm>
              <a:prstGeom prst="rect">
                <a:avLst/>
              </a:prstGeom>
              <a:solidFill>
                <a:schemeClr val="bg1"/>
              </a:solidFill>
              <a:ln>
                <a:noFill/>
              </a:ln>
            </p:spPr>
            <p:txBody>
              <a:bodyPr>
                <a:normAutofit fontScale="92500"/>
              </a:bodyPr>
              <a:lstStyle/>
              <a:p>
                <a:pPr/>
                <a14:m>
                  <m:oMathPara xmlns:m="http://schemas.openxmlformats.org/officeDocument/2006/math">
                    <m:oMathParaPr>
                      <m:jc m:val="left"/>
                    </m:oMathParaPr>
                    <m:oMath xmlns:m="http://schemas.openxmlformats.org/officeDocument/2006/math">
                      <m:sSub>
                        <m:sSubPr>
                          <m:ctrlPr>
                            <a:rPr lang="zh-CN" altLang="en-US" i="1" smtClean="0">
                              <a:solidFill>
                                <a:srgbClr val="000000"/>
                              </a:solidFill>
                              <a:latin typeface="Cambria Math" panose="02040503050406030204" pitchFamily="18" charset="0"/>
                            </a:rPr>
                          </m:ctrlPr>
                        </m:sSubPr>
                        <m:e>
                          <m:r>
                            <a:rPr lang="zh-CN" altLang="en-US" i="1">
                              <a:solidFill>
                                <a:srgbClr val="000000"/>
                              </a:solidFill>
                              <a:latin typeface="Cambria Math" panose="02040503050406030204" pitchFamily="18" charset="0"/>
                            </a:rPr>
                            <m:t>𝑟</m:t>
                          </m:r>
                        </m:e>
                        <m:sub>
                          <m:r>
                            <a:rPr lang="zh-CN" altLang="en-US" i="1">
                              <a:solidFill>
                                <a:srgbClr val="000000"/>
                              </a:solidFill>
                              <a:latin typeface="Cambria Math" panose="02040503050406030204" pitchFamily="18" charset="0"/>
                            </a:rPr>
                            <m:t>2</m:t>
                          </m:r>
                        </m:sub>
                      </m:sSub>
                      <m:r>
                        <a:rPr lang="zh-CN" altLang="en-US" i="1">
                          <a:solidFill>
                            <a:srgbClr val="000000"/>
                          </a:solidFill>
                          <a:latin typeface="Cambria Math" panose="02040503050406030204" pitchFamily="18" charset="0"/>
                        </a:rPr>
                        <m:t>=0.</m:t>
                      </m:r>
                      <m:r>
                        <a:rPr lang="en-US" altLang="zh-CN" b="0" i="1" smtClean="0">
                          <a:solidFill>
                            <a:srgbClr val="000000"/>
                          </a:solidFill>
                          <a:latin typeface="Cambria Math" panose="02040503050406030204" pitchFamily="18" charset="0"/>
                        </a:rPr>
                        <m:t>71</m:t>
                      </m:r>
                      <m:r>
                        <a:rPr lang="zh-CN" altLang="en-US" i="1">
                          <a:solidFill>
                            <a:srgbClr val="000000"/>
                          </a:solidFill>
                          <a:latin typeface="Cambria Math" panose="02040503050406030204" pitchFamily="18" charset="0"/>
                        </a:rPr>
                        <m:t>±0.</m:t>
                      </m:r>
                      <m:r>
                        <a:rPr lang="en-US" altLang="zh-CN" b="0" i="1" smtClean="0">
                          <a:solidFill>
                            <a:srgbClr val="000000"/>
                          </a:solidFill>
                          <a:latin typeface="Cambria Math" panose="02040503050406030204" pitchFamily="18" charset="0"/>
                        </a:rPr>
                        <m:t>14</m:t>
                      </m:r>
                      <m:r>
                        <a:rPr lang="zh-CN" altLang="en-US" i="1">
                          <a:solidFill>
                            <a:srgbClr val="000000"/>
                          </a:solidFill>
                          <a:latin typeface="Cambria Math" panose="02040503050406030204" pitchFamily="18" charset="0"/>
                        </a:rPr>
                        <m:t>±0.0</m:t>
                      </m:r>
                      <m:r>
                        <a:rPr lang="en-US" altLang="zh-CN" b="0" i="1" smtClean="0">
                          <a:solidFill>
                            <a:srgbClr val="000000"/>
                          </a:solidFill>
                          <a:latin typeface="Cambria Math" panose="02040503050406030204" pitchFamily="18" charset="0"/>
                        </a:rPr>
                        <m:t>2</m:t>
                      </m:r>
                    </m:oMath>
                  </m:oMathPara>
                </a14:m>
                <a:endParaRPr lang="zh-CN" altLang="en-US" dirty="0"/>
              </a:p>
            </p:txBody>
          </p:sp>
        </mc:Choice>
        <mc:Fallback xmlns="">
          <p:sp>
            <p:nvSpPr>
              <p:cNvPr id="13" name="Object 3">
                <a:extLst>
                  <a:ext uri="{FF2B5EF4-FFF2-40B4-BE49-F238E27FC236}">
                    <a16:creationId xmlns:a16="http://schemas.microsoft.com/office/drawing/2014/main" id="{FF8BD637-B279-AE0A-3AAB-34DD30F608E1}"/>
                  </a:ext>
                </a:extLst>
              </p:cNvPr>
              <p:cNvSpPr txBox="1">
                <a:spLocks noRot="1" noChangeAspect="1" noMove="1" noResize="1" noEditPoints="1" noAdjustHandles="1" noChangeArrowheads="1" noChangeShapeType="1" noTextEdit="1"/>
              </p:cNvSpPr>
              <p:nvPr/>
            </p:nvSpPr>
            <p:spPr bwMode="auto">
              <a:xfrm>
                <a:off x="9169235" y="4723873"/>
                <a:ext cx="2598700" cy="365125"/>
              </a:xfrm>
              <a:prstGeom prst="rect">
                <a:avLst/>
              </a:prstGeom>
              <a:blipFill>
                <a:blip r:embed="rId32"/>
                <a:stretch>
                  <a:fillRect/>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4065386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36">
                <a:extLst>
                  <a:ext uri="{FF2B5EF4-FFF2-40B4-BE49-F238E27FC236}">
                    <a16:creationId xmlns:a16="http://schemas.microsoft.com/office/drawing/2014/main" id="{BDDBC58A-CFF2-48EE-BE39-16ABF226CC6F}"/>
                  </a:ext>
                </a:extLst>
              </p:cNvPr>
              <p:cNvSpPr txBox="1">
                <a:spLocks noChangeArrowheads="1"/>
              </p:cNvSpPr>
              <p:nvPr/>
            </p:nvSpPr>
            <p:spPr bwMode="auto">
              <a:xfrm>
                <a:off x="0" y="-79425"/>
                <a:ext cx="12192000" cy="605294"/>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Analysis of </a:t>
                </a:r>
                <a14:m>
                  <m:oMath xmlns:m="http://schemas.openxmlformats.org/officeDocument/2006/math">
                    <m:sSup>
                      <m:sSupPr>
                        <m:ctrlPr>
                          <a:rPr lang="zh-CN" altLang="zh-CN" b="1" i="1" smtClean="0">
                            <a:solidFill>
                              <a:srgbClr val="FFFF00"/>
                            </a:solidFill>
                            <a:effectLst/>
                            <a:latin typeface="Cambria Math" panose="02040503050406030204" pitchFamily="18" charset="0"/>
                            <a:ea typeface="+mn-ea"/>
                          </a:rPr>
                        </m:ctrlPr>
                      </m:sSupPr>
                      <m:e>
                        <m:r>
                          <a:rPr lang="en-US" altLang="zh-CN" b="1" i="1">
                            <a:solidFill>
                              <a:srgbClr val="FFFF00"/>
                            </a:solidFill>
                            <a:effectLst/>
                            <a:latin typeface="Cambria Math" panose="02040503050406030204" pitchFamily="18" charset="0"/>
                            <a:ea typeface="+mn-ea"/>
                          </a:rPr>
                          <m:t>𝑫</m:t>
                        </m:r>
                      </m:e>
                      <m:sup>
                        <m:r>
                          <a:rPr lang="en-US" altLang="zh-CN" b="1" i="1">
                            <a:solidFill>
                              <a:srgbClr val="FFFF00"/>
                            </a:solidFill>
                            <a:effectLst/>
                            <a:latin typeface="Cambria Math" panose="02040503050406030204" pitchFamily="18" charset="0"/>
                            <a:ea typeface="+mn-ea"/>
                          </a:rPr>
                          <m:t>𝟎</m:t>
                        </m:r>
                        <m:r>
                          <a:rPr lang="en-US" altLang="zh-CN" b="1" i="1">
                            <a:solidFill>
                              <a:srgbClr val="FFFF00"/>
                            </a:solidFill>
                            <a:effectLst/>
                            <a:latin typeface="Cambria Math" panose="02040503050406030204" pitchFamily="18" charset="0"/>
                            <a:ea typeface="+mn-ea"/>
                          </a:rPr>
                          <m:t>(+)</m:t>
                        </m:r>
                      </m:sup>
                    </m:sSup>
                    <m:r>
                      <a:rPr lang="zh-CN" altLang="zh-CN" b="1" i="1">
                        <a:solidFill>
                          <a:srgbClr val="FFFF00"/>
                        </a:solidFill>
                        <a:effectLst/>
                        <a:latin typeface="Cambria Math" panose="02040503050406030204" pitchFamily="18" charset="0"/>
                        <a:ea typeface="+mn-ea"/>
                      </a:rPr>
                      <m:t>→</m:t>
                    </m:r>
                    <m:r>
                      <m:rPr>
                        <m:nor/>
                      </m:rPr>
                      <a:rPr lang="en-US" altLang="zh-CN" b="1" i="1" dirty="0">
                        <a:solidFill>
                          <a:srgbClr val="FFFF00"/>
                        </a:solidFill>
                        <a:effectLst/>
                        <a:latin typeface="Symbol" panose="05050102010706020507" pitchFamily="18" charset="2"/>
                        <a:ea typeface="黑体" panose="02010609060101010101" pitchFamily="49" charset="-122"/>
                        <a:sym typeface="Wingdings" panose="05000000000000000000" pitchFamily="2" charset="2"/>
                      </a:rPr>
                      <m:t>pp</m:t>
                    </m:r>
                    <m:sSup>
                      <m:sSupPr>
                        <m:ctrlPr>
                          <a:rPr lang="zh-CN" altLang="zh-CN" b="1" i="1">
                            <a:solidFill>
                              <a:srgbClr val="FFFF00"/>
                            </a:solidFill>
                            <a:effectLst/>
                            <a:latin typeface="Cambria Math" panose="02040503050406030204" pitchFamily="18" charset="0"/>
                            <a:ea typeface="+mn-ea"/>
                          </a:rPr>
                        </m:ctrlPr>
                      </m:sSupPr>
                      <m:e>
                        <m:r>
                          <a:rPr lang="en-US" altLang="zh-CN" b="1" i="1">
                            <a:solidFill>
                              <a:srgbClr val="FFFF00"/>
                            </a:solidFill>
                            <a:effectLst/>
                            <a:latin typeface="Cambria Math" panose="02040503050406030204" pitchFamily="18" charset="0"/>
                            <a:ea typeface="+mn-ea"/>
                          </a:rPr>
                          <m:t>𝒆</m:t>
                        </m:r>
                      </m:e>
                      <m:sup>
                        <m:r>
                          <a:rPr lang="en-US" altLang="zh-CN" b="1" i="1">
                            <a:solidFill>
                              <a:srgbClr val="FFFF00"/>
                            </a:solidFill>
                            <a:effectLst/>
                            <a:latin typeface="Cambria Math" panose="02040503050406030204" pitchFamily="18" charset="0"/>
                            <a:ea typeface="+mn-ea"/>
                          </a:rPr>
                          <m:t>+</m:t>
                        </m:r>
                      </m:sup>
                    </m:sSup>
                    <m:sSub>
                      <m:sSubPr>
                        <m:ctrlPr>
                          <a:rPr lang="zh-CN" altLang="zh-CN" b="1" i="1">
                            <a:solidFill>
                              <a:srgbClr val="FFFF00"/>
                            </a:solidFill>
                            <a:effectLst/>
                            <a:latin typeface="Cambria Math" panose="02040503050406030204" pitchFamily="18" charset="0"/>
                            <a:ea typeface="+mn-ea"/>
                          </a:rPr>
                        </m:ctrlPr>
                      </m:sSubPr>
                      <m:e>
                        <m:r>
                          <a:rPr lang="en-US" altLang="zh-CN" b="1" i="1">
                            <a:solidFill>
                              <a:srgbClr val="FFFF00"/>
                            </a:solidFill>
                            <a:effectLst/>
                            <a:latin typeface="Cambria Math" panose="02040503050406030204" pitchFamily="18" charset="0"/>
                            <a:ea typeface="+mn-ea"/>
                          </a:rPr>
                          <m:t>𝝂</m:t>
                        </m:r>
                      </m:e>
                      <m:sub>
                        <m:r>
                          <a:rPr lang="en-US" altLang="zh-CN" b="1" i="1">
                            <a:solidFill>
                              <a:srgbClr val="FFFF00"/>
                            </a:solidFill>
                            <a:effectLst/>
                            <a:latin typeface="Cambria Math" panose="02040503050406030204" pitchFamily="18" charset="0"/>
                            <a:ea typeface="+mn-ea"/>
                          </a:rPr>
                          <m:t>𝒆</m:t>
                        </m:r>
                      </m:sub>
                    </m:sSub>
                    <m:r>
                      <a:rPr lang="en-US" altLang="zh-CN" b="1" i="0" smtClean="0">
                        <a:solidFill>
                          <a:srgbClr val="FFFF00"/>
                        </a:solidFill>
                        <a:effectLst/>
                        <a:latin typeface="Cambria Math" panose="02040503050406030204" pitchFamily="18" charset="0"/>
                        <a:ea typeface="+mn-ea"/>
                      </a:rPr>
                      <m:t> </m:t>
                    </m:r>
                  </m:oMath>
                </a14:m>
                <a:r>
                  <a:rPr lang="en-US" altLang="zh-CN"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and observation of </a:t>
                </a:r>
                <a14:m>
                  <m:oMath xmlns:m="http://schemas.openxmlformats.org/officeDocument/2006/math">
                    <m:r>
                      <a:rPr lang="en-US" altLang="zh-CN" b="1" i="1">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zh-CN"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b="1" i="1">
                        <a:solidFill>
                          <a:srgbClr val="FFFF00"/>
                        </a:solidFill>
                        <a:effectLst>
                          <a:outerShdw blurRad="38100" dist="38100" dir="2700000" algn="tl">
                            <a:srgbClr val="000000">
                              <a:alpha val="43137"/>
                            </a:srgbClr>
                          </a:outerShdw>
                        </a:effectLst>
                        <a:latin typeface="Cambria Math" panose="02040503050406030204" pitchFamily="18" charset="0"/>
                      </a:rPr>
                      <m:t>𝑺</m:t>
                    </m:r>
                    <m:sSup>
                      <m:sSupPr>
                        <m:ctrlPr>
                          <a:rPr lang="zh-CN" altLang="zh-CN"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b="1" i="1">
                            <a:solidFill>
                              <a:srgbClr val="FFFF00"/>
                            </a:solidFill>
                            <a:effectLst>
                              <a:outerShdw blurRad="38100" dist="38100" dir="2700000" algn="tl">
                                <a:srgbClr val="000000">
                                  <a:alpha val="43137"/>
                                </a:srgbClr>
                              </a:outerShdw>
                            </a:effectLst>
                            <a:latin typeface="Cambria Math" panose="02040503050406030204" pitchFamily="18" charset="0"/>
                          </a:rPr>
                          <m:t>𝒆</m:t>
                        </m:r>
                      </m:e>
                      <m:sup>
                        <m:r>
                          <a:rPr lang="en-US" altLang="zh-CN"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rgbClr val="FFFF00"/>
                            </a:solidFill>
                            <a:effectLst>
                              <a:outerShdw blurRad="38100" dist="38100" dir="2700000" algn="tl">
                                <a:srgbClr val="000000">
                                  <a:alpha val="43137"/>
                                </a:srgbClr>
                              </a:outerShdw>
                            </a:effectLst>
                            <a:latin typeface="Cambria Math" panose="02040503050406030204" pitchFamily="18" charset="0"/>
                          </a:rPr>
                          <m:t>𝒆</m:t>
                        </m:r>
                      </m:sub>
                    </m:sSub>
                  </m:oMath>
                </a14:m>
                <a:endParaRPr lang="en-US" altLang="zh-CN" b="1" dirty="0">
                  <a:solidFill>
                    <a:srgbClr val="FFFF00"/>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mc:Choice>
        <mc:Fallback xmlns="">
          <p:sp>
            <p:nvSpPr>
              <p:cNvPr id="4" name="Text Box 36">
                <a:extLst>
                  <a:ext uri="{FF2B5EF4-FFF2-40B4-BE49-F238E27FC236}">
                    <a16:creationId xmlns:a16="http://schemas.microsoft.com/office/drawing/2014/main" id="{BDDBC58A-CFF2-48EE-BE39-16ABF226CC6F}"/>
                  </a:ext>
                </a:extLst>
              </p:cNvPr>
              <p:cNvSpPr txBox="1">
                <a:spLocks noRot="1" noChangeAspect="1" noMove="1" noResize="1" noEditPoints="1" noAdjustHandles="1" noChangeArrowheads="1" noChangeShapeType="1" noTextEdit="1"/>
              </p:cNvSpPr>
              <p:nvPr/>
            </p:nvSpPr>
            <p:spPr bwMode="auto">
              <a:xfrm>
                <a:off x="0" y="-79425"/>
                <a:ext cx="12192000" cy="605294"/>
              </a:xfrm>
              <a:prstGeom prst="rect">
                <a:avLst/>
              </a:prstGeom>
              <a:blipFill>
                <a:blip r:embed="rId2"/>
                <a:stretch>
                  <a:fillRect t="-10101" b="-39394"/>
                </a:stretch>
              </a:blipFill>
              <a:ln>
                <a:noFill/>
              </a:ln>
            </p:spPr>
            <p:txBody>
              <a:bodyPr/>
              <a:lstStyle/>
              <a:p>
                <a:r>
                  <a:rPr lang="zh-CN" altLang="en-US">
                    <a:noFill/>
                  </a:rPr>
                  <a:t> </a:t>
                </a:r>
              </a:p>
            </p:txBody>
          </p:sp>
        </mc:Fallback>
      </mc:AlternateContent>
      <p:pic>
        <p:nvPicPr>
          <p:cNvPr id="34820" name="Picture 5">
            <a:extLst>
              <a:ext uri="{FF2B5EF4-FFF2-40B4-BE49-F238E27FC236}">
                <a16:creationId xmlns:a16="http://schemas.microsoft.com/office/drawing/2014/main" id="{CE15613F-07A7-4379-B28A-9DD8214D30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1400" y="4849792"/>
            <a:ext cx="4730566" cy="180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8">
            <a:extLst>
              <a:ext uri="{FF2B5EF4-FFF2-40B4-BE49-F238E27FC236}">
                <a16:creationId xmlns:a16="http://schemas.microsoft.com/office/drawing/2014/main" id="{8F8B6935-6BE2-4921-A718-FA9C501D6A0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0409" y="952048"/>
            <a:ext cx="6313431" cy="3217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矩形 45">
            <a:extLst>
              <a:ext uri="{FF2B5EF4-FFF2-40B4-BE49-F238E27FC236}">
                <a16:creationId xmlns:a16="http://schemas.microsoft.com/office/drawing/2014/main" id="{19803674-E751-40E3-B1E0-20CB25F4012E}"/>
              </a:ext>
            </a:extLst>
          </p:cNvPr>
          <p:cNvSpPr>
            <a:spLocks noChangeArrowheads="1"/>
          </p:cNvSpPr>
          <p:nvPr/>
        </p:nvSpPr>
        <p:spPr bwMode="auto">
          <a:xfrm>
            <a:off x="2107273" y="635298"/>
            <a:ext cx="2659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rPr>
              <a:t>PRL122(2019)062001</a:t>
            </a:r>
          </a:p>
        </p:txBody>
      </p:sp>
      <p:pic>
        <p:nvPicPr>
          <p:cNvPr id="34824" name="Picture 16">
            <a:extLst>
              <a:ext uri="{FF2B5EF4-FFF2-40B4-BE49-F238E27FC236}">
                <a16:creationId xmlns:a16="http://schemas.microsoft.com/office/drawing/2014/main" id="{A687F6AD-BFBD-4F22-A4B2-813CA6860F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3217" y="1173897"/>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17">
            <a:extLst>
              <a:ext uri="{FF2B5EF4-FFF2-40B4-BE49-F238E27FC236}">
                <a16:creationId xmlns:a16="http://schemas.microsoft.com/office/drawing/2014/main" id="{690912D8-18E2-420E-A093-ED3ACDC753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92899" y="2715042"/>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826" name="Object 3">
            <a:extLst>
              <a:ext uri="{FF2B5EF4-FFF2-40B4-BE49-F238E27FC236}">
                <a16:creationId xmlns:a16="http://schemas.microsoft.com/office/drawing/2014/main" id="{A3DBF73C-85EC-42B8-B5A9-915BB520C7DB}"/>
              </a:ext>
            </a:extLst>
          </p:cNvPr>
          <p:cNvGraphicFramePr>
            <a:graphicFrameLocks noChangeAspect="1"/>
          </p:cNvGraphicFramePr>
          <p:nvPr/>
        </p:nvGraphicFramePr>
        <p:xfrm>
          <a:off x="1111738" y="2607885"/>
          <a:ext cx="965200" cy="214313"/>
        </p:xfrm>
        <a:graphic>
          <a:graphicData uri="http://schemas.openxmlformats.org/presentationml/2006/ole">
            <mc:AlternateContent xmlns:mc="http://schemas.openxmlformats.org/markup-compatibility/2006">
              <mc:Choice xmlns:v="urn:schemas-microsoft-com:vml" Requires="v">
                <p:oleObj name="Equation" r:id="rId6" imgW="977476" imgH="203112" progId="Equation.3">
                  <p:embed/>
                </p:oleObj>
              </mc:Choice>
              <mc:Fallback>
                <p:oleObj name="Equation" r:id="rId6" imgW="977476" imgH="203112" progId="Equation.3">
                  <p:embed/>
                  <p:pic>
                    <p:nvPicPr>
                      <p:cNvPr id="34826" name="Object 3">
                        <a:extLst>
                          <a:ext uri="{FF2B5EF4-FFF2-40B4-BE49-F238E27FC236}">
                            <a16:creationId xmlns:a16="http://schemas.microsoft.com/office/drawing/2014/main" id="{A3DBF73C-85EC-42B8-B5A9-915BB520C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738" y="2607885"/>
                        <a:ext cx="965200" cy="214313"/>
                      </a:xfrm>
                      <a:prstGeom prst="rect">
                        <a:avLst/>
                      </a:prstGeom>
                      <a:solidFill>
                        <a:schemeClr val="bg1"/>
                      </a:solidFill>
                      <a:ln w="9525">
                        <a:solidFill>
                          <a:srgbClr val="FF33CC"/>
                        </a:solidFill>
                        <a:miter lim="800000"/>
                        <a:headEnd/>
                        <a:tailEnd/>
                      </a:ln>
                    </p:spPr>
                  </p:pic>
                </p:oleObj>
              </mc:Fallback>
            </mc:AlternateContent>
          </a:graphicData>
        </a:graphic>
      </p:graphicFrame>
      <p:graphicFrame>
        <p:nvGraphicFramePr>
          <p:cNvPr id="34827" name="Object 3">
            <a:extLst>
              <a:ext uri="{FF2B5EF4-FFF2-40B4-BE49-F238E27FC236}">
                <a16:creationId xmlns:a16="http://schemas.microsoft.com/office/drawing/2014/main" id="{B5FF94A3-974F-4F79-AAAD-426D72F6F513}"/>
              </a:ext>
            </a:extLst>
          </p:cNvPr>
          <p:cNvGraphicFramePr>
            <a:graphicFrameLocks noChangeAspect="1"/>
          </p:cNvGraphicFramePr>
          <p:nvPr/>
        </p:nvGraphicFramePr>
        <p:xfrm>
          <a:off x="1063364" y="1066664"/>
          <a:ext cx="952500" cy="214314"/>
        </p:xfrm>
        <a:graphic>
          <a:graphicData uri="http://schemas.openxmlformats.org/presentationml/2006/ole">
            <mc:AlternateContent xmlns:mc="http://schemas.openxmlformats.org/markup-compatibility/2006">
              <mc:Choice xmlns:v="urn:schemas-microsoft-com:vml" Requires="v">
                <p:oleObj name="Equation" r:id="rId8" imgW="965200" imgH="203200" progId="Equation.3">
                  <p:embed/>
                </p:oleObj>
              </mc:Choice>
              <mc:Fallback>
                <p:oleObj name="Equation" r:id="rId8" imgW="965200" imgH="203200" progId="Equation.3">
                  <p:embed/>
                  <p:pic>
                    <p:nvPicPr>
                      <p:cNvPr id="34827" name="Object 3">
                        <a:extLst>
                          <a:ext uri="{FF2B5EF4-FFF2-40B4-BE49-F238E27FC236}">
                            <a16:creationId xmlns:a16="http://schemas.microsoft.com/office/drawing/2014/main" id="{B5FF94A3-974F-4F79-AAAD-426D72F6F5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3364" y="1066664"/>
                        <a:ext cx="952500" cy="214314"/>
                      </a:xfrm>
                      <a:prstGeom prst="rect">
                        <a:avLst/>
                      </a:prstGeom>
                      <a:solidFill>
                        <a:schemeClr val="bg1"/>
                      </a:solidFill>
                      <a:ln w="9525">
                        <a:solidFill>
                          <a:srgbClr val="FF33CC"/>
                        </a:solidFill>
                        <a:miter lim="800000"/>
                        <a:headEnd/>
                        <a:tailEnd/>
                      </a:ln>
                    </p:spPr>
                  </p:pic>
                </p:oleObj>
              </mc:Fallback>
            </mc:AlternateContent>
          </a:graphicData>
        </a:graphic>
      </p:graphicFrame>
      <p:pic>
        <p:nvPicPr>
          <p:cNvPr id="34828" name="Picture 49">
            <a:extLst>
              <a:ext uri="{FF2B5EF4-FFF2-40B4-BE49-F238E27FC236}">
                <a16:creationId xmlns:a16="http://schemas.microsoft.com/office/drawing/2014/main" id="{E720C14A-ECCA-4CCB-8477-8380CB66C05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1159" y="1132304"/>
            <a:ext cx="1905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50">
            <a:extLst>
              <a:ext uri="{FF2B5EF4-FFF2-40B4-BE49-F238E27FC236}">
                <a16:creationId xmlns:a16="http://schemas.microsoft.com/office/drawing/2014/main" id="{4AA6C493-6B8F-4028-A1D9-C2EB57AC39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03222" y="2690277"/>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51">
            <a:extLst>
              <a:ext uri="{FF2B5EF4-FFF2-40B4-BE49-F238E27FC236}">
                <a16:creationId xmlns:a16="http://schemas.microsoft.com/office/drawing/2014/main" id="{E60B91A4-AB3D-42D6-A63D-891A6515CF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0999" y="1128177"/>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52">
            <a:extLst>
              <a:ext uri="{FF2B5EF4-FFF2-40B4-BE49-F238E27FC236}">
                <a16:creationId xmlns:a16="http://schemas.microsoft.com/office/drawing/2014/main" id="{EF1C3455-60B8-45C6-98EF-621A3EA0C67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63062" y="2702024"/>
            <a:ext cx="1905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2" name="Picture 53">
            <a:extLst>
              <a:ext uri="{FF2B5EF4-FFF2-40B4-BE49-F238E27FC236}">
                <a16:creationId xmlns:a16="http://schemas.microsoft.com/office/drawing/2014/main" id="{B83D06EF-658E-421F-9E86-1B4375ABB0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36457" y="1354237"/>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3" name="Picture 54">
            <a:extLst>
              <a:ext uri="{FF2B5EF4-FFF2-40B4-BE49-F238E27FC236}">
                <a16:creationId xmlns:a16="http://schemas.microsoft.com/office/drawing/2014/main" id="{ECC96B53-3730-460F-B001-1947A480826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28520" y="2587724"/>
            <a:ext cx="190500" cy="16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4835" name="Object 3">
                <a:extLst>
                  <a:ext uri="{FF2B5EF4-FFF2-40B4-BE49-F238E27FC236}">
                    <a16:creationId xmlns:a16="http://schemas.microsoft.com/office/drawing/2014/main" id="{2578FF5D-8642-4A9E-B78A-D9AB2F22A88B}"/>
                  </a:ext>
                </a:extLst>
              </p:cNvPr>
              <p:cNvSpPr txBox="1"/>
              <p:nvPr/>
            </p:nvSpPr>
            <p:spPr bwMode="auto">
              <a:xfrm>
                <a:off x="454978" y="4113205"/>
                <a:ext cx="2614612" cy="382586"/>
              </a:xfrm>
              <a:prstGeom prst="rect">
                <a:avLst/>
              </a:prstGeom>
              <a:solidFill>
                <a:schemeClr val="bg1"/>
              </a:solid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sz="1600" i="1">
                              <a:solidFill>
                                <a:srgbClr val="000000"/>
                              </a:solidFill>
                              <a:latin typeface="Cambria Math" panose="02040503050406030204" pitchFamily="18" charset="0"/>
                            </a:rPr>
                          </m:ctrlPr>
                        </m:sSubPr>
                        <m:e>
                          <m:r>
                            <a:rPr lang="zh-CN" altLang="en-US" sz="1600" i="1">
                              <a:solidFill>
                                <a:srgbClr val="000000"/>
                              </a:solidFill>
                              <a:latin typeface="Cambria Math" panose="02040503050406030204" pitchFamily="18" charset="0"/>
                            </a:rPr>
                            <m:t>𝑟</m:t>
                          </m:r>
                        </m:e>
                        <m:sub>
                          <m:r>
                            <a:rPr lang="zh-CN" altLang="en-US" sz="1600" i="1">
                              <a:solidFill>
                                <a:srgbClr val="000000"/>
                              </a:solidFill>
                              <a:latin typeface="Cambria Math" panose="02040503050406030204" pitchFamily="18" charset="0"/>
                            </a:rPr>
                            <m:t>𝑉</m:t>
                          </m:r>
                        </m:sub>
                      </m:sSub>
                      <m:r>
                        <a:rPr lang="zh-CN" altLang="en-US" sz="1600" i="1">
                          <a:solidFill>
                            <a:srgbClr val="000000"/>
                          </a:solidFill>
                          <a:latin typeface="Cambria Math" panose="02040503050406030204" pitchFamily="18" charset="0"/>
                        </a:rPr>
                        <m:t>=1.695±0.083±0.051</m:t>
                      </m:r>
                    </m:oMath>
                  </m:oMathPara>
                </a14:m>
                <a:endParaRPr lang="zh-CN" altLang="en-US" sz="1600" dirty="0"/>
              </a:p>
            </p:txBody>
          </p:sp>
        </mc:Choice>
        <mc:Fallback xmlns="">
          <p:sp>
            <p:nvSpPr>
              <p:cNvPr id="34835" name="Object 3">
                <a:extLst>
                  <a:ext uri="{FF2B5EF4-FFF2-40B4-BE49-F238E27FC236}">
                    <a16:creationId xmlns:a16="http://schemas.microsoft.com/office/drawing/2014/main" id="{2578FF5D-8642-4A9E-B78A-D9AB2F22A88B}"/>
                  </a:ext>
                </a:extLst>
              </p:cNvPr>
              <p:cNvSpPr txBox="1">
                <a:spLocks noRot="1" noChangeAspect="1" noMove="1" noResize="1" noEditPoints="1" noAdjustHandles="1" noChangeArrowheads="1" noChangeShapeType="1" noTextEdit="1"/>
              </p:cNvSpPr>
              <p:nvPr/>
            </p:nvSpPr>
            <p:spPr bwMode="auto">
              <a:xfrm>
                <a:off x="454978" y="4113205"/>
                <a:ext cx="2614612" cy="382586"/>
              </a:xfrm>
              <a:prstGeom prst="rect">
                <a:avLst/>
              </a:prstGeom>
              <a:blipFill>
                <a:blip r:embed="rId10"/>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836" name="Object 3">
                <a:extLst>
                  <a:ext uri="{FF2B5EF4-FFF2-40B4-BE49-F238E27FC236}">
                    <a16:creationId xmlns:a16="http://schemas.microsoft.com/office/drawing/2014/main" id="{9AF150E0-6EB0-48AF-9E0B-4CAB10BDE85E}"/>
                  </a:ext>
                </a:extLst>
              </p:cNvPr>
              <p:cNvSpPr txBox="1"/>
              <p:nvPr/>
            </p:nvSpPr>
            <p:spPr bwMode="auto">
              <a:xfrm>
                <a:off x="3524409" y="4116661"/>
                <a:ext cx="2614612" cy="377825"/>
              </a:xfrm>
              <a:prstGeom prst="rect">
                <a:avLst/>
              </a:prstGeom>
              <a:solidFill>
                <a:schemeClr val="bg1"/>
              </a:solid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b>
                        <m:sSubPr>
                          <m:ctrlPr>
                            <a:rPr lang="zh-CN" altLang="en-US" sz="1600" i="1">
                              <a:solidFill>
                                <a:srgbClr val="000000"/>
                              </a:solidFill>
                              <a:latin typeface="Cambria Math" panose="02040503050406030204" pitchFamily="18" charset="0"/>
                            </a:rPr>
                          </m:ctrlPr>
                        </m:sSubPr>
                        <m:e>
                          <m:r>
                            <a:rPr lang="zh-CN" altLang="en-US" sz="1600" i="1">
                              <a:solidFill>
                                <a:srgbClr val="000000"/>
                              </a:solidFill>
                              <a:latin typeface="Cambria Math" panose="02040503050406030204" pitchFamily="18" charset="0"/>
                            </a:rPr>
                            <m:t>𝑟</m:t>
                          </m:r>
                        </m:e>
                        <m:sub>
                          <m:r>
                            <a:rPr lang="zh-CN" altLang="en-US" sz="1600" i="1">
                              <a:solidFill>
                                <a:srgbClr val="000000"/>
                              </a:solidFill>
                              <a:latin typeface="Cambria Math" panose="02040503050406030204" pitchFamily="18" charset="0"/>
                            </a:rPr>
                            <m:t>2</m:t>
                          </m:r>
                        </m:sub>
                      </m:sSub>
                      <m:r>
                        <a:rPr lang="zh-CN" altLang="en-US" sz="1600" i="1">
                          <a:solidFill>
                            <a:srgbClr val="000000"/>
                          </a:solidFill>
                          <a:latin typeface="Cambria Math" panose="02040503050406030204" pitchFamily="18" charset="0"/>
                        </a:rPr>
                        <m:t>=0.845±0.056±0.039</m:t>
                      </m:r>
                    </m:oMath>
                  </m:oMathPara>
                </a14:m>
                <a:endParaRPr lang="zh-CN" altLang="en-US" sz="1600" dirty="0"/>
              </a:p>
            </p:txBody>
          </p:sp>
        </mc:Choice>
        <mc:Fallback xmlns="">
          <p:sp>
            <p:nvSpPr>
              <p:cNvPr id="34836" name="Object 3">
                <a:extLst>
                  <a:ext uri="{FF2B5EF4-FFF2-40B4-BE49-F238E27FC236}">
                    <a16:creationId xmlns:a16="http://schemas.microsoft.com/office/drawing/2014/main" id="{9AF150E0-6EB0-48AF-9E0B-4CAB10BDE85E}"/>
                  </a:ext>
                </a:extLst>
              </p:cNvPr>
              <p:cNvSpPr txBox="1">
                <a:spLocks noRot="1" noChangeAspect="1" noMove="1" noResize="1" noEditPoints="1" noAdjustHandles="1" noChangeArrowheads="1" noChangeShapeType="1" noTextEdit="1"/>
              </p:cNvSpPr>
              <p:nvPr/>
            </p:nvSpPr>
            <p:spPr bwMode="auto">
              <a:xfrm>
                <a:off x="3524409" y="4116661"/>
                <a:ext cx="2614612" cy="377825"/>
              </a:xfrm>
              <a:prstGeom prst="rect">
                <a:avLst/>
              </a:prstGeom>
              <a:blipFill>
                <a:blip r:embed="rId11"/>
                <a:stretch>
                  <a:fillRect/>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 name="矩形 45">
                <a:extLst>
                  <a:ext uri="{FF2B5EF4-FFF2-40B4-BE49-F238E27FC236}">
                    <a16:creationId xmlns:a16="http://schemas.microsoft.com/office/drawing/2014/main" id="{4FB292CA-4FD2-D6B1-10BB-0D0336C231DF}"/>
                  </a:ext>
                </a:extLst>
              </p:cNvPr>
              <p:cNvSpPr>
                <a:spLocks noChangeArrowheads="1"/>
              </p:cNvSpPr>
              <p:nvPr/>
            </p:nvSpPr>
            <p:spPr bwMode="auto">
              <a:xfrm>
                <a:off x="6727809" y="5937288"/>
                <a:ext cx="5271643" cy="8403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nSpc>
                    <a:spcPts val="2000"/>
                  </a:lnSpc>
                  <a:spcBef>
                    <a:spcPct val="0"/>
                  </a:spcBef>
                  <a:buNone/>
                </a:pPr>
                <a:r>
                  <a:rPr kumimoji="0" lang="en-US" altLang="zh-CN" sz="2000" b="1" dirty="0">
                    <a:solidFill>
                      <a:srgbClr val="FF0000"/>
                    </a:solidFill>
                    <a:effectLst/>
                    <a:latin typeface="微软雅黑" panose="020B0503020204020204" pitchFamily="34" charset="-122"/>
                    <a:ea typeface="微软雅黑" panose="020B0503020204020204" pitchFamily="34" charset="-122"/>
                  </a:rPr>
                  <a:t>Supports tetraquark assumption for</a:t>
                </a:r>
                <a:r>
                  <a:rPr kumimoji="0" lang="zh-CN" altLang="en-US" sz="2000" b="1" dirty="0">
                    <a:solidFill>
                      <a:srgbClr val="FF0000"/>
                    </a:solidFill>
                    <a:effectLst/>
                    <a:latin typeface="微软雅黑" panose="020B0503020204020204" pitchFamily="34" charset="-122"/>
                    <a:ea typeface="微软雅黑" panose="020B0503020204020204" pitchFamily="34" charset="-122"/>
                  </a:rPr>
                  <a:t> </a:t>
                </a:r>
                <a:r>
                  <a:rPr kumimoji="0" lang="en-US" altLang="zh-CN" sz="2000" b="1" dirty="0">
                    <a:solidFill>
                      <a:srgbClr val="FF0000"/>
                    </a:solidFill>
                    <a:effectLst/>
                    <a:latin typeface="微软雅黑" panose="020B0503020204020204" pitchFamily="34" charset="-122"/>
                    <a:ea typeface="微软雅黑" panose="020B0503020204020204" pitchFamily="34" charset="-122"/>
                  </a:rPr>
                  <a:t>light</a:t>
                </a:r>
                <a:r>
                  <a:rPr kumimoji="0" lang="zh-CN" altLang="en-US" sz="2000" b="1" dirty="0">
                    <a:solidFill>
                      <a:srgbClr val="FF0000"/>
                    </a:solidFill>
                    <a:effectLst/>
                    <a:latin typeface="微软雅黑" panose="020B0503020204020204" pitchFamily="34" charset="-122"/>
                    <a:ea typeface="微软雅黑" panose="020B0503020204020204" pitchFamily="34" charset="-122"/>
                  </a:rPr>
                  <a:t> </a:t>
                </a:r>
                <a:r>
                  <a:rPr kumimoji="0" lang="en-US" altLang="zh-CN" sz="2000" b="1" dirty="0">
                    <a:solidFill>
                      <a:srgbClr val="FF0000"/>
                    </a:solidFill>
                    <a:effectLst/>
                    <a:latin typeface="微软雅黑" panose="020B0503020204020204" pitchFamily="34" charset="-122"/>
                    <a:ea typeface="微软雅黑" panose="020B0503020204020204" pitchFamily="34" charset="-122"/>
                  </a:rPr>
                  <a:t>mesons of </a:t>
                </a:r>
                <a14:m>
                  <m:oMath xmlns:m="http://schemas.openxmlformats.org/officeDocument/2006/math">
                    <m:sSub>
                      <m:sSubPr>
                        <m:ctrlPr>
                          <a:rPr lang="zh-CN" altLang="en-US" sz="2000" b="1" i="1" smtClean="0">
                            <a:solidFill>
                              <a:srgbClr val="FF0000"/>
                            </a:solidFill>
                            <a:effectLst/>
                            <a:latin typeface="Cambria Math" panose="02040503050406030204" pitchFamily="18" charset="0"/>
                          </a:rPr>
                        </m:ctrlPr>
                      </m:sSubPr>
                      <m:e>
                        <m:r>
                          <a:rPr lang="en-US" altLang="zh-CN" sz="2000" b="1" i="1" smtClean="0">
                            <a:solidFill>
                              <a:srgbClr val="FF0000"/>
                            </a:solidFill>
                            <a:effectLst/>
                            <a:latin typeface="Cambria Math" panose="02040503050406030204" pitchFamily="18" charset="0"/>
                          </a:rPr>
                          <m:t>𝒂</m:t>
                        </m:r>
                      </m:e>
                      <m:sub>
                        <m:r>
                          <a:rPr lang="zh-CN" altLang="en-US" sz="2000" b="1" i="1">
                            <a:solidFill>
                              <a:srgbClr val="FF0000"/>
                            </a:solidFill>
                            <a:effectLst/>
                            <a:latin typeface="Cambria Math" panose="02040503050406030204" pitchFamily="18" charset="0"/>
                          </a:rPr>
                          <m:t>𝟎</m:t>
                        </m:r>
                      </m:sub>
                    </m:sSub>
                  </m:oMath>
                </a14:m>
                <a:r>
                  <a:rPr kumimoji="0" lang="en-US" altLang="zh-CN" sz="2000" b="1" dirty="0">
                    <a:solidFill>
                      <a:srgbClr val="FF0000"/>
                    </a:solidFill>
                    <a:effectLst/>
                    <a:latin typeface="微软雅黑" panose="020B0503020204020204" pitchFamily="34" charset="-122"/>
                    <a:ea typeface="微软雅黑" panose="020B0503020204020204" pitchFamily="34" charset="-122"/>
                  </a:rPr>
                  <a:t> and </a:t>
                </a:r>
                <a14:m>
                  <m:oMath xmlns:m="http://schemas.openxmlformats.org/officeDocument/2006/math">
                    <m:sSub>
                      <m:sSubPr>
                        <m:ctrlPr>
                          <a:rPr lang="zh-CN" altLang="en-US" sz="2000" b="1" i="1" smtClean="0">
                            <a:solidFill>
                              <a:srgbClr val="FF0000"/>
                            </a:solidFill>
                            <a:effectLst/>
                            <a:latin typeface="Cambria Math" panose="02040503050406030204" pitchFamily="18" charset="0"/>
                          </a:rPr>
                        </m:ctrlPr>
                      </m:sSubPr>
                      <m:e>
                        <m:r>
                          <a:rPr lang="en-US" altLang="zh-CN" sz="2000" b="1" i="1" smtClean="0">
                            <a:solidFill>
                              <a:srgbClr val="FF0000"/>
                            </a:solidFill>
                            <a:effectLst/>
                            <a:latin typeface="Cambria Math" panose="02040503050406030204" pitchFamily="18" charset="0"/>
                          </a:rPr>
                          <m:t>𝒇</m:t>
                        </m:r>
                      </m:e>
                      <m:sub>
                        <m:r>
                          <a:rPr lang="zh-CN" altLang="en-US" sz="2000" b="1" i="1">
                            <a:solidFill>
                              <a:srgbClr val="FF0000"/>
                            </a:solidFill>
                            <a:effectLst/>
                            <a:latin typeface="Cambria Math" panose="02040503050406030204" pitchFamily="18" charset="0"/>
                          </a:rPr>
                          <m:t>𝟎</m:t>
                        </m:r>
                      </m:sub>
                    </m:sSub>
                    <m:r>
                      <a:rPr lang="en-US" altLang="zh-CN" sz="2000" b="1" i="0" smtClean="0">
                        <a:solidFill>
                          <a:srgbClr val="FF0000"/>
                        </a:solidFill>
                        <a:effectLst/>
                        <a:latin typeface="Cambria Math" panose="02040503050406030204" pitchFamily="18" charset="0"/>
                      </a:rPr>
                      <m:t> ?</m:t>
                    </m:r>
                  </m:oMath>
                </a14:m>
                <a:r>
                  <a:rPr kumimoji="0" lang="en-US" altLang="zh-CN" sz="2000" b="1" baseline="-25000" dirty="0">
                    <a:solidFill>
                      <a:srgbClr val="FF0000"/>
                    </a:solidFill>
                    <a:effectLst/>
                    <a:latin typeface="微软雅黑" panose="020B0503020204020204" pitchFamily="34" charset="-122"/>
                    <a:ea typeface="微软雅黑" panose="020B0503020204020204" pitchFamily="34" charset="-122"/>
                  </a:rPr>
                  <a:t> </a:t>
                </a:r>
              </a:p>
              <a:p>
                <a:pPr>
                  <a:lnSpc>
                    <a:spcPts val="2000"/>
                  </a:lnSpc>
                  <a:spcBef>
                    <a:spcPct val="0"/>
                  </a:spcBef>
                  <a:buNone/>
                </a:pPr>
                <a:r>
                  <a:rPr lang="en" altLang="zh-CN" sz="1400" dirty="0">
                    <a:solidFill>
                      <a:srgbClr val="211E1E"/>
                    </a:solidFill>
                    <a:effectLst/>
                    <a:latin typeface="Microsoft YaHei" panose="020B0503020204020204" pitchFamily="34" charset="-122"/>
                    <a:ea typeface="Microsoft YaHei" panose="020B0503020204020204" pitchFamily="34" charset="-122"/>
                  </a:rPr>
                  <a:t>W. Wang and C. D. Lu, </a:t>
                </a:r>
                <a:r>
                  <a:rPr lang="en" altLang="zh-CN" sz="1400" dirty="0">
                    <a:solidFill>
                      <a:srgbClr val="2D2D91"/>
                    </a:solidFill>
                    <a:effectLst/>
                    <a:latin typeface="Microsoft YaHei" panose="020B0503020204020204" pitchFamily="34" charset="-122"/>
                    <a:ea typeface="Microsoft YaHei" panose="020B0503020204020204" pitchFamily="34" charset="-122"/>
                  </a:rPr>
                  <a:t>Phys. Rev. D 82, 034016 (2010)</a:t>
                </a:r>
                <a:r>
                  <a:rPr lang="en" altLang="zh-CN" sz="1400" dirty="0">
                    <a:solidFill>
                      <a:srgbClr val="211E1E"/>
                    </a:solidFill>
                    <a:effectLst/>
                    <a:latin typeface="Microsoft YaHei" panose="020B0503020204020204" pitchFamily="34" charset="-122"/>
                    <a:ea typeface="Microsoft YaHei" panose="020B0503020204020204" pitchFamily="34" charset="-122"/>
                  </a:rPr>
                  <a:t>. </a:t>
                </a:r>
                <a:endParaRPr lang="en" altLang="zh-CN" sz="1400" dirty="0">
                  <a:effectLst/>
                  <a:latin typeface="Microsoft YaHei" panose="020B0503020204020204" pitchFamily="34" charset="-122"/>
                  <a:ea typeface="Microsoft YaHei" panose="020B0503020204020204" pitchFamily="34" charset="-122"/>
                </a:endParaRPr>
              </a:p>
            </p:txBody>
          </p:sp>
        </mc:Choice>
        <mc:Fallback>
          <p:sp>
            <p:nvSpPr>
              <p:cNvPr id="6" name="矩形 45">
                <a:extLst>
                  <a:ext uri="{FF2B5EF4-FFF2-40B4-BE49-F238E27FC236}">
                    <a16:creationId xmlns:a16="http://schemas.microsoft.com/office/drawing/2014/main" id="{4FB292CA-4FD2-D6B1-10BB-0D0336C231DF}"/>
                  </a:ext>
                </a:extLst>
              </p:cNvPr>
              <p:cNvSpPr>
                <a:spLocks noRot="1" noChangeAspect="1" noMove="1" noResize="1" noEditPoints="1" noAdjustHandles="1" noChangeArrowheads="1" noChangeShapeType="1" noTextEdit="1"/>
              </p:cNvSpPr>
              <p:nvPr/>
            </p:nvSpPr>
            <p:spPr bwMode="auto">
              <a:xfrm>
                <a:off x="6727809" y="5937288"/>
                <a:ext cx="5271643" cy="840358"/>
              </a:xfrm>
              <a:prstGeom prst="rect">
                <a:avLst/>
              </a:prstGeom>
              <a:blipFill>
                <a:blip r:embed="rId12"/>
                <a:stretch>
                  <a:fillRect l="-1202" t="-10448" b="-746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Object 3">
                <a:extLst>
                  <a:ext uri="{FF2B5EF4-FFF2-40B4-BE49-F238E27FC236}">
                    <a16:creationId xmlns:a16="http://schemas.microsoft.com/office/drawing/2014/main" id="{ED78E5D7-FB9C-AF4E-81A3-F24FBF4BA532}"/>
                  </a:ext>
                </a:extLst>
              </p:cNvPr>
              <p:cNvSpPr txBox="1"/>
              <p:nvPr/>
            </p:nvSpPr>
            <p:spPr bwMode="auto">
              <a:xfrm>
                <a:off x="6533981" y="5382788"/>
                <a:ext cx="5494357" cy="411476"/>
              </a:xfrm>
              <a:prstGeom prst="rect">
                <a:avLst/>
              </a:prstGeom>
              <a:solidFill>
                <a:schemeClr val="bg1">
                  <a:alpha val="0"/>
                </a:schemeClr>
              </a:solidFill>
              <a:ln w="9525">
                <a:noFill/>
                <a:miter lim="800000"/>
                <a:headEnd/>
                <a:tailEnd/>
              </a:ln>
            </p:spPr>
            <p:txBody>
              <a:bodyPr>
                <a:noAutofit/>
              </a:bodyPr>
              <a:lstStyle/>
              <a:p>
                <a:r>
                  <a:rPr lang="en-US" altLang="zh-CN" b="1" spc="-100" dirty="0">
                    <a:solidFill>
                      <a:srgbClr val="0000FF"/>
                    </a:solidFill>
                    <a:effectLst>
                      <a:outerShdw blurRad="38100" dist="38100" dir="2700000" algn="tl">
                        <a:srgbClr val="000000">
                          <a:alpha val="43137"/>
                        </a:srgbClr>
                      </a:outerShdw>
                    </a:effectLst>
                  </a:rPr>
                  <a:t>[</a:t>
                </a:r>
                <a14:m>
                  <m:oMath xmlns:m="http://schemas.openxmlformats.org/officeDocument/2006/math">
                    <m:sSub>
                      <m:sSub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b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𝑩</m:t>
                        </m:r>
                      </m:e>
                      <m:sub>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𝑫</m:t>
                            </m:r>
                          </m:e>
                          <m:sup>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sSub>
                          <m:sSubPr>
                            <m:ctrlPr>
                              <a:rPr lang="zh-CN"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ctrlPr>
                          </m:sSubPr>
                          <m:e>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𝒇</m:t>
                            </m:r>
                          </m:e>
                          <m: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𝟎</m:t>
                            </m:r>
                          </m:sub>
                        </m:s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𝟓𝟎𝟎</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𝒗</m:t>
                        </m:r>
                      </m:sub>
                    </m:s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b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𝑩</m:t>
                        </m:r>
                      </m:e>
                      <m:sub>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𝑫</m:t>
                            </m:r>
                          </m:e>
                          <m:sup>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sSub>
                          <m:sSubPr>
                            <m:ctrlPr>
                              <a:rPr lang="zh-CN"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ctrlPr>
                          </m:sSubPr>
                          <m:e>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𝒇</m:t>
                            </m:r>
                          </m:e>
                          <m: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𝟎</m:t>
                            </m:r>
                          </m:sub>
                        </m:s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𝟗𝟖𝟎</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𝒗</m:t>
                        </m:r>
                      </m:sub>
                    </m:s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b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𝑩</m:t>
                        </m:r>
                      </m:e>
                      <m:sub>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𝑫</m:t>
                            </m:r>
                          </m:e>
                          <m:sup>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b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𝒂</m:t>
                            </m:r>
                          </m:e>
                          <m:sub>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𝟎</m:t>
                            </m:r>
                          </m:sub>
                        </m:sSub>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𝟗𝟖𝟎</m:t>
                        </m:r>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e>
                          <m: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𝟎</m:t>
                            </m:r>
                          </m:sup>
                        </m:sSup>
                        <m:sSup>
                          <m:sSupPr>
                            <m:ctrlP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rgbClr val="0000FF"/>
                            </a:solidFill>
                            <a:effectLst>
                              <a:outerShdw blurRad="38100" dist="38100" dir="2700000" algn="tl">
                                <a:srgbClr val="000000">
                                  <a:alpha val="43137"/>
                                </a:srgbClr>
                              </a:outerShdw>
                            </a:effectLst>
                            <a:latin typeface="Cambria Math" panose="02040503050406030204" pitchFamily="18" charset="0"/>
                          </a:rPr>
                          <m:t>𝒗</m:t>
                        </m:r>
                      </m:sub>
                    </m:sSub>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&gt;</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𝟐</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m:t>
                    </m:r>
                    <m:r>
                      <a:rPr lang="en-US" altLang="zh-CN" b="1" i="1" spc="-100">
                        <a:solidFill>
                          <a:srgbClr val="0000FF"/>
                        </a:solidFill>
                        <a:effectLst>
                          <a:outerShdw blurRad="38100" dist="38100" dir="2700000" algn="tl">
                            <a:srgbClr val="000000">
                              <a:alpha val="43137"/>
                            </a:srgbClr>
                          </a:outerShdw>
                        </a:effectLst>
                        <a:latin typeface="Cambria Math" panose="02040503050406030204" pitchFamily="18" charset="0"/>
                      </a:rPr>
                      <m:t>𝟕</m:t>
                    </m:r>
                  </m:oMath>
                </a14:m>
                <a:endParaRPr lang="zh-CN" altLang="en-US" b="1" spc="-100" dirty="0">
                  <a:solidFill>
                    <a:srgbClr val="0000FF"/>
                  </a:solidFill>
                  <a:effectLst>
                    <a:outerShdw blurRad="38100" dist="38100" dir="2700000" algn="tl">
                      <a:srgbClr val="000000">
                        <a:alpha val="43137"/>
                      </a:srgbClr>
                    </a:outerShdw>
                  </a:effectLst>
                </a:endParaRPr>
              </a:p>
            </p:txBody>
          </p:sp>
        </mc:Choice>
        <mc:Fallback xmlns="">
          <p:sp>
            <p:nvSpPr>
              <p:cNvPr id="8" name="Object 3">
                <a:extLst>
                  <a:ext uri="{FF2B5EF4-FFF2-40B4-BE49-F238E27FC236}">
                    <a16:creationId xmlns:a16="http://schemas.microsoft.com/office/drawing/2014/main" id="{ED78E5D7-FB9C-AF4E-81A3-F24FBF4BA532}"/>
                  </a:ext>
                </a:extLst>
              </p:cNvPr>
              <p:cNvSpPr txBox="1">
                <a:spLocks noRot="1" noChangeAspect="1" noMove="1" noResize="1" noEditPoints="1" noAdjustHandles="1" noChangeArrowheads="1" noChangeShapeType="1" noTextEdit="1"/>
              </p:cNvSpPr>
              <p:nvPr/>
            </p:nvSpPr>
            <p:spPr bwMode="auto">
              <a:xfrm>
                <a:off x="6533981" y="5382788"/>
                <a:ext cx="5494357" cy="411476"/>
              </a:xfrm>
              <a:prstGeom prst="rect">
                <a:avLst/>
              </a:prstGeom>
              <a:blipFill>
                <a:blip r:embed="rId13"/>
                <a:stretch>
                  <a:fillRect l="-999" t="-7353" b="-19118"/>
                </a:stretch>
              </a:blipFill>
              <a:ln w="9525">
                <a:noFill/>
                <a:miter lim="800000"/>
                <a:headEnd/>
                <a:tailEnd/>
              </a:ln>
            </p:spPr>
            <p:txBody>
              <a:bodyPr/>
              <a:lstStyle/>
              <a:p>
                <a:r>
                  <a:rPr lang="zh-CN" altLang="en-US">
                    <a:noFill/>
                  </a:rPr>
                  <a:t> </a:t>
                </a:r>
              </a:p>
            </p:txBody>
          </p:sp>
        </mc:Fallback>
      </mc:AlternateContent>
      <p:sp>
        <p:nvSpPr>
          <p:cNvPr id="9" name="灯片编号占位符 5">
            <a:extLst>
              <a:ext uri="{FF2B5EF4-FFF2-40B4-BE49-F238E27FC236}">
                <a16:creationId xmlns:a16="http://schemas.microsoft.com/office/drawing/2014/main" id="{C5B19AEA-6C85-A75B-556C-EE35F33B1A06}"/>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21</a:t>
            </a:fld>
            <a:endParaRPr lang="en-US" altLang="zh-CN" sz="1200" dirty="0">
              <a:solidFill>
                <a:srgbClr val="898989"/>
              </a:solidFill>
              <a:latin typeface="Arial" panose="020B0604020202020204" pitchFamily="34" charset="0"/>
            </a:endParaRPr>
          </a:p>
        </p:txBody>
      </p:sp>
      <p:pic>
        <p:nvPicPr>
          <p:cNvPr id="7" name="Picture 1">
            <a:extLst>
              <a:ext uri="{FF2B5EF4-FFF2-40B4-BE49-F238E27FC236}">
                <a16:creationId xmlns:a16="http://schemas.microsoft.com/office/drawing/2014/main" id="{35529889-783B-41F0-429E-2857F8DEE6CF}"/>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095076" y="1455122"/>
            <a:ext cx="4589608" cy="262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Object 3">
                <a:extLst>
                  <a:ext uri="{FF2B5EF4-FFF2-40B4-BE49-F238E27FC236}">
                    <a16:creationId xmlns:a16="http://schemas.microsoft.com/office/drawing/2014/main" id="{A11681A3-CD4A-04AA-F352-2E866C142C5A}"/>
                  </a:ext>
                </a:extLst>
              </p:cNvPr>
              <p:cNvSpPr txBox="1"/>
              <p:nvPr/>
            </p:nvSpPr>
            <p:spPr bwMode="auto">
              <a:xfrm>
                <a:off x="9647780" y="1004630"/>
                <a:ext cx="2241486" cy="400050"/>
              </a:xfrm>
              <a:prstGeom prst="rect">
                <a:avLst/>
              </a:prstGeom>
              <a:solidFill>
                <a:schemeClr val="bg1"/>
              </a:solid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p>
                        <m:sSupPr>
                          <m:ctrlPr>
                            <a:rPr lang="zh-CN" altLang="en-US"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p>
                      </m:s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𝒂</m:t>
                          </m:r>
                        </m:e>
                        <m: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b>
                      </m:s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𝟗𝟖𝟎</m:t>
                      </m:r>
                      <m:sSup>
                        <m:sSup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up>
                      </m:sSup>
                      <m:sSup>
                        <m:sSup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b="1" dirty="0">
                  <a:solidFill>
                    <a:schemeClr val="tx1"/>
                  </a:solidFill>
                  <a:effectLst>
                    <a:outerShdw blurRad="38100" dist="38100" dir="2700000" algn="tl">
                      <a:srgbClr val="000000">
                        <a:alpha val="43137"/>
                      </a:srgbClr>
                    </a:outerShdw>
                  </a:effectLst>
                </a:endParaRPr>
              </a:p>
            </p:txBody>
          </p:sp>
        </mc:Choice>
        <mc:Fallback xmlns="">
          <p:sp>
            <p:nvSpPr>
              <p:cNvPr id="12" name="Object 3">
                <a:extLst>
                  <a:ext uri="{FF2B5EF4-FFF2-40B4-BE49-F238E27FC236}">
                    <a16:creationId xmlns:a16="http://schemas.microsoft.com/office/drawing/2014/main" id="{A11681A3-CD4A-04AA-F352-2E866C142C5A}"/>
                  </a:ext>
                </a:extLst>
              </p:cNvPr>
              <p:cNvSpPr txBox="1">
                <a:spLocks noRot="1" noChangeAspect="1" noMove="1" noResize="1" noEditPoints="1" noAdjustHandles="1" noChangeArrowheads="1" noChangeShapeType="1" noTextEdit="1"/>
              </p:cNvSpPr>
              <p:nvPr/>
            </p:nvSpPr>
            <p:spPr bwMode="auto">
              <a:xfrm>
                <a:off x="9647780" y="1004630"/>
                <a:ext cx="2241486" cy="400050"/>
              </a:xfrm>
              <a:prstGeom prst="rect">
                <a:avLst/>
              </a:prstGeom>
              <a:blipFill>
                <a:blip r:embed="rId15"/>
                <a:stretch>
                  <a:fillRect b="-13846"/>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Object 3">
                <a:extLst>
                  <a:ext uri="{FF2B5EF4-FFF2-40B4-BE49-F238E27FC236}">
                    <a16:creationId xmlns:a16="http://schemas.microsoft.com/office/drawing/2014/main" id="{E87312E5-6AAA-43E0-8EEF-DB43BB13C3C8}"/>
                  </a:ext>
                </a:extLst>
              </p:cNvPr>
              <p:cNvSpPr txBox="1"/>
              <p:nvPr/>
            </p:nvSpPr>
            <p:spPr bwMode="auto">
              <a:xfrm>
                <a:off x="7189542" y="991871"/>
                <a:ext cx="2241486" cy="401638"/>
              </a:xfrm>
              <a:prstGeom prst="rect">
                <a:avLst/>
              </a:prstGeom>
              <a:solidFill>
                <a:schemeClr val="bg1"/>
              </a:solid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p>
                        <m:sSupPr>
                          <m:ctrlPr>
                            <a:rPr lang="zh-CN" altLang="en-US"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𝒂</m:t>
                          </m:r>
                        </m:e>
                        <m: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b>
                      </m:s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𝟗𝟖𝟎</m:t>
                      </m:r>
                      <m:sSup>
                        <m:sSup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p>
                      </m:sSup>
                      <m:sSup>
                        <m:sSup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b="1" dirty="0">
                  <a:solidFill>
                    <a:schemeClr val="tx1"/>
                  </a:solidFill>
                  <a:effectLst>
                    <a:outerShdw blurRad="38100" dist="38100" dir="2700000" algn="tl">
                      <a:srgbClr val="000000">
                        <a:alpha val="43137"/>
                      </a:srgbClr>
                    </a:outerShdw>
                  </a:effectLst>
                </a:endParaRPr>
              </a:p>
            </p:txBody>
          </p:sp>
        </mc:Choice>
        <mc:Fallback xmlns="">
          <p:sp>
            <p:nvSpPr>
              <p:cNvPr id="14" name="Object 3">
                <a:extLst>
                  <a:ext uri="{FF2B5EF4-FFF2-40B4-BE49-F238E27FC236}">
                    <a16:creationId xmlns:a16="http://schemas.microsoft.com/office/drawing/2014/main" id="{E87312E5-6AAA-43E0-8EEF-DB43BB13C3C8}"/>
                  </a:ext>
                </a:extLst>
              </p:cNvPr>
              <p:cNvSpPr txBox="1">
                <a:spLocks noRot="1" noChangeAspect="1" noMove="1" noResize="1" noEditPoints="1" noAdjustHandles="1" noChangeArrowheads="1" noChangeShapeType="1" noTextEdit="1"/>
              </p:cNvSpPr>
              <p:nvPr/>
            </p:nvSpPr>
            <p:spPr bwMode="auto">
              <a:xfrm>
                <a:off x="7189542" y="991871"/>
                <a:ext cx="2241486" cy="401638"/>
              </a:xfrm>
              <a:prstGeom prst="rect">
                <a:avLst/>
              </a:prstGeom>
              <a:blipFill>
                <a:blip r:embed="rId16"/>
                <a:stretch>
                  <a:fillRect b="-12121"/>
                </a:stretch>
              </a:blipFill>
              <a:ln w="9525">
                <a:noFill/>
                <a:miter lim="800000"/>
                <a:headEnd/>
                <a:tailEnd/>
              </a:ln>
            </p:spPr>
            <p:txBody>
              <a:bodyPr/>
              <a:lstStyle/>
              <a:p>
                <a:r>
                  <a:rPr lang="zh-CN" altLang="en-US">
                    <a:noFill/>
                  </a:rPr>
                  <a:t> </a:t>
                </a:r>
              </a:p>
            </p:txBody>
          </p:sp>
        </mc:Fallback>
      </mc:AlternateContent>
      <p:sp>
        <p:nvSpPr>
          <p:cNvPr id="16" name="矩形 45">
            <a:extLst>
              <a:ext uri="{FF2B5EF4-FFF2-40B4-BE49-F238E27FC236}">
                <a16:creationId xmlns:a16="http://schemas.microsoft.com/office/drawing/2014/main" id="{E5D863CA-DF82-98F0-044B-A86CEA415741}"/>
              </a:ext>
            </a:extLst>
          </p:cNvPr>
          <p:cNvSpPr>
            <a:spLocks noChangeArrowheads="1"/>
          </p:cNvSpPr>
          <p:nvPr/>
        </p:nvSpPr>
        <p:spPr bwMode="auto">
          <a:xfrm>
            <a:off x="8390187" y="597623"/>
            <a:ext cx="26597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rPr>
              <a:t>PRL121(2018)081802</a:t>
            </a:r>
          </a:p>
        </p:txBody>
      </p:sp>
      <p:pic>
        <p:nvPicPr>
          <p:cNvPr id="18" name="Picture 43">
            <a:extLst>
              <a:ext uri="{FF2B5EF4-FFF2-40B4-BE49-F238E27FC236}">
                <a16:creationId xmlns:a16="http://schemas.microsoft.com/office/drawing/2014/main" id="{61EFAC2A-2DBB-504A-5BB7-837AF1536ED6}"/>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821022" y="1545993"/>
            <a:ext cx="412167" cy="39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3">
            <a:extLst>
              <a:ext uri="{FF2B5EF4-FFF2-40B4-BE49-F238E27FC236}">
                <a16:creationId xmlns:a16="http://schemas.microsoft.com/office/drawing/2014/main" id="{BC35F0AC-9428-BD33-6D22-48989059039D}"/>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436722" y="1520593"/>
            <a:ext cx="414620" cy="39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3">
            <a:extLst>
              <a:ext uri="{FF2B5EF4-FFF2-40B4-BE49-F238E27FC236}">
                <a16:creationId xmlns:a16="http://schemas.microsoft.com/office/drawing/2014/main" id="{7D101402-D7A2-1D07-EC82-E88F99522AEE}"/>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9778135" y="2664125"/>
            <a:ext cx="412167" cy="39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3">
            <a:extLst>
              <a:ext uri="{FF2B5EF4-FFF2-40B4-BE49-F238E27FC236}">
                <a16:creationId xmlns:a16="http://schemas.microsoft.com/office/drawing/2014/main" id="{ECE566C0-5B9F-8F83-D775-82EC78D68C53}"/>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8386453" y="2667693"/>
            <a:ext cx="414620" cy="39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3">
                <a:extLst>
                  <a:ext uri="{FF2B5EF4-FFF2-40B4-BE49-F238E27FC236}">
                    <a16:creationId xmlns:a16="http://schemas.microsoft.com/office/drawing/2014/main" id="{E9597FB3-01D0-E0AA-625A-E0B2D7D01065}"/>
                  </a:ext>
                </a:extLst>
              </p:cNvPr>
              <p:cNvSpPr txBox="1"/>
              <p:nvPr/>
            </p:nvSpPr>
            <p:spPr bwMode="auto">
              <a:xfrm>
                <a:off x="6924019" y="4575565"/>
                <a:ext cx="4978418" cy="349250"/>
              </a:xfrm>
              <a:prstGeom prst="rect">
                <a:avLst/>
              </a:prstGeom>
              <a:solidFill>
                <a:schemeClr val="bg1"/>
              </a:solidFill>
              <a:ln w="952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600" b="1" i="1" spc="-100" smtClean="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𝑩</m:t>
                          </m:r>
                        </m:e>
                        <m:sub>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𝑫</m:t>
                              </m:r>
                            </m:e>
                            <m:sup>
                              <m:r>
                                <a:rPr lang="zh-CN" altLang="en-US" sz="1600" b="1" i="1" spc="-100">
                                  <a:solidFill>
                                    <a:srgbClr val="000000"/>
                                  </a:solidFill>
                                  <a:effectLst/>
                                  <a:latin typeface="Cambria Math" panose="02040503050406030204" pitchFamily="18" charset="0"/>
                                </a:rPr>
                                <m:t>+</m:t>
                              </m:r>
                            </m:sup>
                          </m:sSup>
                          <m:r>
                            <a:rPr lang="zh-CN" altLang="en-US" sz="1600" b="1" i="1" spc="-100">
                              <a:solidFill>
                                <a:srgbClr val="000000"/>
                              </a:solidFill>
                              <a:effectLst/>
                              <a:latin typeface="Cambria Math" panose="02040503050406030204" pitchFamily="18" charset="0"/>
                            </a:rPr>
                            <m:t>→</m:t>
                          </m:r>
                          <m:sSub>
                            <m:sSubPr>
                              <m:ctrlPr>
                                <a:rPr lang="zh-CN" altLang="en-US" sz="1600" b="1" i="1" spc="-10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𝒂</m:t>
                              </m:r>
                            </m:e>
                            <m:sub>
                              <m:r>
                                <a:rPr lang="zh-CN" altLang="en-US" sz="1600" b="1" i="1" spc="-100">
                                  <a:solidFill>
                                    <a:srgbClr val="000000"/>
                                  </a:solidFill>
                                  <a:effectLst/>
                                  <a:latin typeface="Cambria Math" panose="02040503050406030204" pitchFamily="18" charset="0"/>
                                </a:rPr>
                                <m:t>𝟎</m:t>
                              </m:r>
                            </m:sub>
                          </m:s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𝟗𝟖𝟎</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m:t>
                              </m:r>
                            </m:e>
                            <m:sup>
                              <m:r>
                                <a:rPr lang="zh-CN" altLang="en-US" sz="1600" b="1" i="1" spc="-100">
                                  <a:solidFill>
                                    <a:srgbClr val="000000"/>
                                  </a:solidFill>
                                  <a:effectLst/>
                                  <a:latin typeface="Cambria Math" panose="02040503050406030204" pitchFamily="18" charset="0"/>
                                </a:rPr>
                                <m:t>𝟎</m:t>
                              </m:r>
                            </m:sup>
                          </m:sSup>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𝒆</m:t>
                              </m:r>
                            </m:e>
                            <m:sup>
                              <m:r>
                                <a:rPr lang="zh-CN" altLang="en-US" sz="1600" b="1" i="1" spc="-100">
                                  <a:solidFill>
                                    <a:srgbClr val="000000"/>
                                  </a:solidFill>
                                  <a:effectLst/>
                                  <a:latin typeface="Cambria Math" panose="02040503050406030204" pitchFamily="18" charset="0"/>
                                </a:rPr>
                                <m:t>+</m:t>
                              </m:r>
                            </m:sup>
                          </m:sSup>
                          <m:r>
                            <a:rPr lang="zh-CN" altLang="en-US" sz="1600" b="1" i="1" spc="-100">
                              <a:solidFill>
                                <a:srgbClr val="000000"/>
                              </a:solidFill>
                              <a:effectLst/>
                              <a:latin typeface="Cambria Math" panose="02040503050406030204" pitchFamily="18" charset="0"/>
                            </a:rPr>
                            <m:t>𝒗</m:t>
                          </m:r>
                        </m:sub>
                      </m:sSub>
                      <m:sSub>
                        <m:sSubPr>
                          <m:ctrlPr>
                            <a:rPr lang="zh-CN" altLang="en-US" sz="1600" b="1" i="1" spc="-10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𝑩</m:t>
                          </m:r>
                        </m:e>
                        <m:sub>
                          <m:sSub>
                            <m:sSubPr>
                              <m:ctrlPr>
                                <a:rPr lang="zh-CN" altLang="en-US" sz="1600" b="1" i="1" spc="-10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𝒂</m:t>
                              </m:r>
                            </m:e>
                            <m:sub>
                              <m:r>
                                <a:rPr lang="zh-CN" altLang="en-US" sz="1600" b="1" i="1" spc="-100">
                                  <a:solidFill>
                                    <a:srgbClr val="000000"/>
                                  </a:solidFill>
                                  <a:effectLst/>
                                  <a:latin typeface="Cambria Math" panose="02040503050406030204" pitchFamily="18" charset="0"/>
                                </a:rPr>
                                <m:t>𝟎</m:t>
                              </m:r>
                            </m:sub>
                          </m:s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𝟗𝟖𝟎</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m:t>
                              </m:r>
                            </m:e>
                            <m:sup>
                              <m:r>
                                <a:rPr lang="zh-CN" altLang="en-US" sz="1600" b="1" i="1" spc="-100">
                                  <a:solidFill>
                                    <a:srgbClr val="000000"/>
                                  </a:solidFill>
                                  <a:effectLst/>
                                  <a:latin typeface="Cambria Math" panose="02040503050406030204" pitchFamily="18" charset="0"/>
                                </a:rPr>
                                <m:t>𝟎</m:t>
                              </m:r>
                            </m:sup>
                          </m:s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𝜼</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𝝅</m:t>
                              </m:r>
                            </m:e>
                            <m:sup>
                              <m:r>
                                <a:rPr lang="zh-CN" altLang="en-US" sz="1600" b="1" i="1" spc="-100">
                                  <a:solidFill>
                                    <a:srgbClr val="000000"/>
                                  </a:solidFill>
                                  <a:effectLst/>
                                  <a:latin typeface="Cambria Math" panose="02040503050406030204" pitchFamily="18" charset="0"/>
                                </a:rPr>
                                <m:t>𝟎</m:t>
                              </m:r>
                            </m:sup>
                          </m:sSup>
                        </m:sub>
                      </m:s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𝟏</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𝟔</m:t>
                      </m:r>
                      <m:sSubSup>
                        <m:sSubSupPr>
                          <m:ctrlPr>
                            <a:rPr lang="zh-CN" altLang="en-US" sz="1600" b="1" i="1" spc="-100">
                              <a:solidFill>
                                <a:srgbClr val="000000"/>
                              </a:solidFill>
                              <a:effectLst/>
                              <a:latin typeface="Cambria Math" panose="02040503050406030204" pitchFamily="18" charset="0"/>
                            </a:rPr>
                          </m:ctrlPr>
                        </m:sSubSupPr>
                        <m:e>
                          <m:r>
                            <a:rPr lang="zh-CN" altLang="en-US" sz="1600" b="1" i="1" spc="-100">
                              <a:solidFill>
                                <a:srgbClr val="000000"/>
                              </a:solidFill>
                              <a:effectLst/>
                              <a:latin typeface="Cambria Math" panose="02040503050406030204" pitchFamily="18" charset="0"/>
                            </a:rPr>
                            <m:t>𝟔</m:t>
                          </m:r>
                        </m:e>
                        <m: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𝟔𝟔</m:t>
                          </m:r>
                        </m:sub>
                        <m: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𝟖𝟏</m:t>
                          </m:r>
                        </m:sup>
                      </m:sSub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𝟏𝟏</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𝟏</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𝟎</m:t>
                          </m:r>
                        </m:e>
                        <m: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𝟒</m:t>
                          </m:r>
                        </m:sup>
                      </m:sSup>
                    </m:oMath>
                  </m:oMathPara>
                </a14:m>
                <a:endParaRPr lang="zh-CN" altLang="en-US" sz="1600" b="1" spc="-100" dirty="0">
                  <a:effectLst/>
                </a:endParaRPr>
              </a:p>
            </p:txBody>
          </p:sp>
        </mc:Choice>
        <mc:Fallback xmlns="">
          <p:sp>
            <p:nvSpPr>
              <p:cNvPr id="27" name="Object 3">
                <a:extLst>
                  <a:ext uri="{FF2B5EF4-FFF2-40B4-BE49-F238E27FC236}">
                    <a16:creationId xmlns:a16="http://schemas.microsoft.com/office/drawing/2014/main" id="{E9597FB3-01D0-E0AA-625A-E0B2D7D01065}"/>
                  </a:ext>
                </a:extLst>
              </p:cNvPr>
              <p:cNvSpPr txBox="1">
                <a:spLocks noRot="1" noChangeAspect="1" noMove="1" noResize="1" noEditPoints="1" noAdjustHandles="1" noChangeArrowheads="1" noChangeShapeType="1" noTextEdit="1"/>
              </p:cNvSpPr>
              <p:nvPr/>
            </p:nvSpPr>
            <p:spPr bwMode="auto">
              <a:xfrm>
                <a:off x="6924019" y="4575565"/>
                <a:ext cx="4978418" cy="349250"/>
              </a:xfrm>
              <a:prstGeom prst="rect">
                <a:avLst/>
              </a:prstGeom>
              <a:blipFill>
                <a:blip r:embed="rId18"/>
                <a:stretch>
                  <a:fillRect b="-21053"/>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Object 3">
                <a:extLst>
                  <a:ext uri="{FF2B5EF4-FFF2-40B4-BE49-F238E27FC236}">
                    <a16:creationId xmlns:a16="http://schemas.microsoft.com/office/drawing/2014/main" id="{B4BCE40E-00A6-A4A0-9BF0-7C023F6C08A6}"/>
                  </a:ext>
                </a:extLst>
              </p:cNvPr>
              <p:cNvSpPr txBox="1"/>
              <p:nvPr/>
            </p:nvSpPr>
            <p:spPr bwMode="auto">
              <a:xfrm>
                <a:off x="6900671" y="4139164"/>
                <a:ext cx="4978418" cy="333375"/>
              </a:xfrm>
              <a:prstGeom prst="rect">
                <a:avLst/>
              </a:prstGeom>
              <a:solidFill>
                <a:schemeClr val="bg1"/>
              </a:solidFill>
              <a:ln w="952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600" b="1" i="1" spc="-100" smtClean="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𝑩</m:t>
                          </m:r>
                        </m:e>
                        <m:sub>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𝑫</m:t>
                              </m:r>
                            </m:e>
                            <m:sup>
                              <m:r>
                                <a:rPr lang="zh-CN" altLang="en-US" sz="1600" b="1" i="1" spc="-100">
                                  <a:solidFill>
                                    <a:srgbClr val="000000"/>
                                  </a:solidFill>
                                  <a:effectLst/>
                                  <a:latin typeface="Cambria Math" panose="02040503050406030204" pitchFamily="18" charset="0"/>
                                </a:rPr>
                                <m:t>𝟎</m:t>
                              </m:r>
                            </m:sup>
                          </m:sSup>
                          <m:r>
                            <a:rPr lang="zh-CN" altLang="en-US" sz="1600" b="1" i="1" spc="-100">
                              <a:solidFill>
                                <a:srgbClr val="000000"/>
                              </a:solidFill>
                              <a:effectLst/>
                              <a:latin typeface="Cambria Math" panose="02040503050406030204" pitchFamily="18" charset="0"/>
                            </a:rPr>
                            <m:t>→</m:t>
                          </m:r>
                          <m:sSub>
                            <m:sSubPr>
                              <m:ctrlPr>
                                <a:rPr lang="zh-CN" altLang="en-US" sz="1600" b="1" i="1" spc="-10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𝒂</m:t>
                              </m:r>
                            </m:e>
                            <m:sub>
                              <m:r>
                                <a:rPr lang="zh-CN" altLang="en-US" sz="1600" b="1" i="1" spc="-100">
                                  <a:solidFill>
                                    <a:srgbClr val="000000"/>
                                  </a:solidFill>
                                  <a:effectLst/>
                                  <a:latin typeface="Cambria Math" panose="02040503050406030204" pitchFamily="18" charset="0"/>
                                </a:rPr>
                                <m:t>𝟎</m:t>
                              </m:r>
                            </m:sub>
                          </m:s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𝟗𝟖𝟎</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m:t>
                              </m:r>
                            </m:e>
                            <m:sup>
                              <m:r>
                                <a:rPr lang="zh-CN" altLang="en-US" sz="1600" b="1" i="1" spc="-100">
                                  <a:solidFill>
                                    <a:srgbClr val="000000"/>
                                  </a:solidFill>
                                  <a:effectLst/>
                                  <a:latin typeface="Cambria Math" panose="02040503050406030204" pitchFamily="18" charset="0"/>
                                </a:rPr>
                                <m:t>−</m:t>
                              </m:r>
                            </m:sup>
                          </m:sSup>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𝒆</m:t>
                              </m:r>
                            </m:e>
                            <m:sup>
                              <m:r>
                                <a:rPr lang="zh-CN" altLang="en-US" sz="1600" b="1" i="1" spc="-100">
                                  <a:solidFill>
                                    <a:srgbClr val="000000"/>
                                  </a:solidFill>
                                  <a:effectLst/>
                                  <a:latin typeface="Cambria Math" panose="02040503050406030204" pitchFamily="18" charset="0"/>
                                </a:rPr>
                                <m:t>+</m:t>
                              </m:r>
                            </m:sup>
                          </m:sSup>
                          <m:r>
                            <a:rPr lang="zh-CN" altLang="en-US" sz="1600" b="1" i="1" spc="-100">
                              <a:solidFill>
                                <a:srgbClr val="000000"/>
                              </a:solidFill>
                              <a:effectLst/>
                              <a:latin typeface="Cambria Math" panose="02040503050406030204" pitchFamily="18" charset="0"/>
                            </a:rPr>
                            <m:t>𝒗</m:t>
                          </m:r>
                        </m:sub>
                      </m:sSub>
                      <m:sSub>
                        <m:sSubPr>
                          <m:ctrlPr>
                            <a:rPr lang="zh-CN" altLang="en-US" sz="1600" b="1" i="1" spc="-10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𝑩</m:t>
                          </m:r>
                        </m:e>
                        <m:sub>
                          <m:sSub>
                            <m:sSubPr>
                              <m:ctrlPr>
                                <a:rPr lang="zh-CN" altLang="en-US" sz="1600" b="1" i="1" spc="-100">
                                  <a:solidFill>
                                    <a:srgbClr val="000000"/>
                                  </a:solidFill>
                                  <a:effectLst/>
                                  <a:latin typeface="Cambria Math" panose="02040503050406030204" pitchFamily="18" charset="0"/>
                                </a:rPr>
                              </m:ctrlPr>
                            </m:sSubPr>
                            <m:e>
                              <m:r>
                                <a:rPr lang="zh-CN" altLang="en-US" sz="1600" b="1" i="1" spc="-100">
                                  <a:solidFill>
                                    <a:srgbClr val="000000"/>
                                  </a:solidFill>
                                  <a:effectLst/>
                                  <a:latin typeface="Cambria Math" panose="02040503050406030204" pitchFamily="18" charset="0"/>
                                </a:rPr>
                                <m:t>𝒂</m:t>
                              </m:r>
                            </m:e>
                            <m:sub>
                              <m:r>
                                <a:rPr lang="zh-CN" altLang="en-US" sz="1600" b="1" i="1" spc="-100">
                                  <a:solidFill>
                                    <a:srgbClr val="000000"/>
                                  </a:solidFill>
                                  <a:effectLst/>
                                  <a:latin typeface="Cambria Math" panose="02040503050406030204" pitchFamily="18" charset="0"/>
                                </a:rPr>
                                <m:t>𝟎</m:t>
                              </m:r>
                            </m:sub>
                          </m:s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𝟗𝟖𝟎</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m:t>
                              </m:r>
                            </m:e>
                            <m:sup>
                              <m:r>
                                <a:rPr lang="zh-CN" altLang="en-US" sz="1600" b="1" i="1" spc="-100">
                                  <a:solidFill>
                                    <a:srgbClr val="000000"/>
                                  </a:solidFill>
                                  <a:effectLst/>
                                  <a:latin typeface="Cambria Math" panose="02040503050406030204" pitchFamily="18" charset="0"/>
                                </a:rPr>
                                <m:t>−</m:t>
                              </m:r>
                            </m:sup>
                          </m:s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𝜼</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𝝅</m:t>
                              </m:r>
                            </m:e>
                            <m:sup>
                              <m:r>
                                <a:rPr lang="zh-CN" altLang="en-US" sz="1600" b="1" i="1" spc="-100">
                                  <a:solidFill>
                                    <a:srgbClr val="000000"/>
                                  </a:solidFill>
                                  <a:effectLst/>
                                  <a:latin typeface="Cambria Math" panose="02040503050406030204" pitchFamily="18" charset="0"/>
                                </a:rPr>
                                <m:t>−</m:t>
                              </m:r>
                            </m:sup>
                          </m:sSup>
                        </m:sub>
                      </m:s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𝟏</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𝟑</m:t>
                      </m:r>
                      <m:sSubSup>
                        <m:sSubSupPr>
                          <m:ctrlPr>
                            <a:rPr lang="zh-CN" altLang="en-US" sz="1600" b="1" i="1" spc="-100">
                              <a:solidFill>
                                <a:srgbClr val="000000"/>
                              </a:solidFill>
                              <a:effectLst/>
                              <a:latin typeface="Cambria Math" panose="02040503050406030204" pitchFamily="18" charset="0"/>
                            </a:rPr>
                          </m:ctrlPr>
                        </m:sSubSupPr>
                        <m:e>
                          <m:r>
                            <a:rPr lang="zh-CN" altLang="en-US" sz="1600" b="1" i="1" spc="-100">
                              <a:solidFill>
                                <a:srgbClr val="000000"/>
                              </a:solidFill>
                              <a:effectLst/>
                              <a:latin typeface="Cambria Math" panose="02040503050406030204" pitchFamily="18" charset="0"/>
                            </a:rPr>
                            <m:t>𝟑</m:t>
                          </m:r>
                        </m:e>
                        <m:sub>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𝟐𝟗</m:t>
                          </m:r>
                        </m:sub>
                        <m: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𝟑𝟑</m:t>
                          </m:r>
                        </m:sup>
                      </m:sSub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𝟎𝟗</m:t>
                      </m:r>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𝟏</m:t>
                      </m:r>
                      <m:sSup>
                        <m:sSupPr>
                          <m:ctrlPr>
                            <a:rPr lang="zh-CN" altLang="en-US" sz="1600" b="1" i="1" spc="-100">
                              <a:solidFill>
                                <a:srgbClr val="000000"/>
                              </a:solidFill>
                              <a:effectLst/>
                              <a:latin typeface="Cambria Math" panose="02040503050406030204" pitchFamily="18" charset="0"/>
                            </a:rPr>
                          </m:ctrlPr>
                        </m:sSupPr>
                        <m:e>
                          <m:r>
                            <a:rPr lang="zh-CN" altLang="en-US" sz="1600" b="1" i="1" spc="-100">
                              <a:solidFill>
                                <a:srgbClr val="000000"/>
                              </a:solidFill>
                              <a:effectLst/>
                              <a:latin typeface="Cambria Math" panose="02040503050406030204" pitchFamily="18" charset="0"/>
                            </a:rPr>
                            <m:t>𝟎</m:t>
                          </m:r>
                        </m:e>
                        <m:sup>
                          <m:r>
                            <a:rPr lang="zh-CN" altLang="en-US" sz="1600" b="1" i="1" spc="-100">
                              <a:solidFill>
                                <a:srgbClr val="000000"/>
                              </a:solidFill>
                              <a:effectLst/>
                              <a:latin typeface="Cambria Math" panose="02040503050406030204" pitchFamily="18" charset="0"/>
                            </a:rPr>
                            <m:t>−</m:t>
                          </m:r>
                          <m:r>
                            <a:rPr lang="zh-CN" altLang="en-US" sz="1600" b="1" i="1" spc="-100">
                              <a:solidFill>
                                <a:srgbClr val="000000"/>
                              </a:solidFill>
                              <a:effectLst/>
                              <a:latin typeface="Cambria Math" panose="02040503050406030204" pitchFamily="18" charset="0"/>
                            </a:rPr>
                            <m:t>𝟒</m:t>
                          </m:r>
                        </m:sup>
                      </m:sSup>
                    </m:oMath>
                  </m:oMathPara>
                </a14:m>
                <a:endParaRPr lang="zh-CN" altLang="en-US" sz="1600" b="1" spc="-100" dirty="0">
                  <a:effectLst/>
                </a:endParaRPr>
              </a:p>
            </p:txBody>
          </p:sp>
        </mc:Choice>
        <mc:Fallback xmlns="">
          <p:sp>
            <p:nvSpPr>
              <p:cNvPr id="29" name="Object 3">
                <a:extLst>
                  <a:ext uri="{FF2B5EF4-FFF2-40B4-BE49-F238E27FC236}">
                    <a16:creationId xmlns:a16="http://schemas.microsoft.com/office/drawing/2014/main" id="{B4BCE40E-00A6-A4A0-9BF0-7C023F6C08A6}"/>
                  </a:ext>
                </a:extLst>
              </p:cNvPr>
              <p:cNvSpPr txBox="1">
                <a:spLocks noRot="1" noChangeAspect="1" noMove="1" noResize="1" noEditPoints="1" noAdjustHandles="1" noChangeArrowheads="1" noChangeShapeType="1" noTextEdit="1"/>
              </p:cNvSpPr>
              <p:nvPr/>
            </p:nvSpPr>
            <p:spPr bwMode="auto">
              <a:xfrm>
                <a:off x="6900671" y="4139164"/>
                <a:ext cx="4978418" cy="333375"/>
              </a:xfrm>
              <a:prstGeom prst="rect">
                <a:avLst/>
              </a:prstGeom>
              <a:blipFill>
                <a:blip r:embed="rId19"/>
                <a:stretch>
                  <a:fillRect b="-25455"/>
                </a:stretch>
              </a:blipFill>
              <a:ln w="9525">
                <a:noFill/>
                <a:miter lim="800000"/>
                <a:headEnd/>
                <a:tailEnd/>
              </a:ln>
            </p:spPr>
            <p:txBody>
              <a:bodyPr/>
              <a:lstStyle/>
              <a:p>
                <a:r>
                  <a:rPr lang="zh-CN" altLang="en-US">
                    <a:noFill/>
                  </a:rPr>
                  <a:t> </a:t>
                </a:r>
              </a:p>
            </p:txBody>
          </p:sp>
        </mc:Fallback>
      </mc:AlternateContent>
      <p:sp>
        <p:nvSpPr>
          <p:cNvPr id="31" name="矩形 26">
            <a:extLst>
              <a:ext uri="{FF2B5EF4-FFF2-40B4-BE49-F238E27FC236}">
                <a16:creationId xmlns:a16="http://schemas.microsoft.com/office/drawing/2014/main" id="{B52C7776-AD63-32CB-1A5B-73278EB107B0}"/>
              </a:ext>
            </a:extLst>
          </p:cNvPr>
          <p:cNvSpPr>
            <a:spLocks noChangeArrowheads="1"/>
          </p:cNvSpPr>
          <p:nvPr/>
        </p:nvSpPr>
        <p:spPr bwMode="auto">
          <a:xfrm>
            <a:off x="10786229" y="1520593"/>
            <a:ext cx="629238" cy="323165"/>
          </a:xfrm>
          <a:prstGeom prst="rect">
            <a:avLst/>
          </a:prstGeom>
          <a:noFill/>
          <a:ln w="9525">
            <a:noFill/>
            <a:miter lim="800000"/>
            <a:headEnd/>
            <a:tailEnd/>
          </a:ln>
        </p:spPr>
        <p:txBody>
          <a:bodyPr wrap="square">
            <a:spAutoFit/>
          </a:bodyPr>
          <a:lstStyle/>
          <a:p>
            <a:pPr marL="457200" indent="-457200"/>
            <a:r>
              <a:rPr lang="en-US" altLang="zh-CN" sz="1500" b="1" dirty="0">
                <a:solidFill>
                  <a:srgbClr val="FF0000"/>
                </a:solidFill>
                <a:latin typeface="微软雅黑" panose="020B0503020204020204" pitchFamily="34" charset="-122"/>
                <a:ea typeface="微软雅黑" panose="020B0503020204020204" pitchFamily="34" charset="-122"/>
              </a:rPr>
              <a:t>6.5</a:t>
            </a:r>
            <a:r>
              <a:rPr lang="en-US" altLang="zh-CN" sz="1500" b="1" dirty="0">
                <a:solidFill>
                  <a:srgbClr val="FF0000"/>
                </a:solidFill>
                <a:latin typeface="Symbol" panose="05050102010706020507" pitchFamily="18" charset="2"/>
                <a:ea typeface="微软雅黑" panose="020B0503020204020204" pitchFamily="34" charset="-122"/>
              </a:rPr>
              <a:t>s</a:t>
            </a:r>
            <a:endParaRPr lang="zh-CN" altLang="en-US" sz="1500" b="1" dirty="0">
              <a:solidFill>
                <a:srgbClr val="FF0000"/>
              </a:solidFill>
              <a:latin typeface="Symbol" panose="05050102010706020507" pitchFamily="18" charset="2"/>
              <a:ea typeface="微软雅黑" panose="020B0503020204020204" pitchFamily="34" charset="-122"/>
            </a:endParaRPr>
          </a:p>
        </p:txBody>
      </p:sp>
      <p:sp>
        <p:nvSpPr>
          <p:cNvPr id="33" name="矩形 26">
            <a:extLst>
              <a:ext uri="{FF2B5EF4-FFF2-40B4-BE49-F238E27FC236}">
                <a16:creationId xmlns:a16="http://schemas.microsoft.com/office/drawing/2014/main" id="{A491919D-2EE4-F775-6EF2-56B81E8BC75A}"/>
              </a:ext>
            </a:extLst>
          </p:cNvPr>
          <p:cNvSpPr>
            <a:spLocks noChangeArrowheads="1"/>
          </p:cNvSpPr>
          <p:nvPr/>
        </p:nvSpPr>
        <p:spPr bwMode="auto">
          <a:xfrm>
            <a:off x="8593763" y="1564427"/>
            <a:ext cx="629238" cy="323165"/>
          </a:xfrm>
          <a:prstGeom prst="rect">
            <a:avLst/>
          </a:prstGeom>
          <a:noFill/>
          <a:ln w="9525">
            <a:noFill/>
            <a:miter lim="800000"/>
            <a:headEnd/>
            <a:tailEnd/>
          </a:ln>
        </p:spPr>
        <p:txBody>
          <a:bodyPr wrap="square">
            <a:spAutoFit/>
          </a:bodyPr>
          <a:lstStyle/>
          <a:p>
            <a:pPr marL="457200" indent="-457200"/>
            <a:r>
              <a:rPr lang="en-US" altLang="zh-CN" sz="1500" b="1" dirty="0">
                <a:solidFill>
                  <a:srgbClr val="FF0000"/>
                </a:solidFill>
                <a:latin typeface="微软雅黑" panose="020B0503020204020204" pitchFamily="34" charset="-122"/>
                <a:ea typeface="微软雅黑" panose="020B0503020204020204" pitchFamily="34" charset="-122"/>
              </a:rPr>
              <a:t>3.0</a:t>
            </a:r>
            <a:r>
              <a:rPr lang="en-US" altLang="zh-CN" sz="1500" b="1" dirty="0">
                <a:solidFill>
                  <a:srgbClr val="FF0000"/>
                </a:solidFill>
                <a:latin typeface="Symbol" panose="05050102010706020507" pitchFamily="18" charset="2"/>
                <a:ea typeface="微软雅黑" panose="020B0503020204020204" pitchFamily="34" charset="-122"/>
              </a:rPr>
              <a:t>s</a:t>
            </a:r>
            <a:endParaRPr lang="zh-CN" altLang="en-US" sz="1500" b="1" dirty="0">
              <a:solidFill>
                <a:srgbClr val="FF0000"/>
              </a:solidFill>
              <a:latin typeface="Symbol" panose="05050102010706020507" pitchFamily="18" charset="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081C8485-4F92-D5B0-AFC1-9B83AFD5B783}"/>
                  </a:ext>
                </a:extLst>
              </p:cNvPr>
              <p:cNvSpPr txBox="1"/>
              <p:nvPr/>
            </p:nvSpPr>
            <p:spPr>
              <a:xfrm>
                <a:off x="1521572" y="4523743"/>
                <a:ext cx="3594631" cy="338554"/>
              </a:xfrm>
              <a:prstGeom prst="rect">
                <a:avLst/>
              </a:prstGeom>
              <a:noFill/>
            </p:spPr>
            <p:txBody>
              <a:bodyPr wrap="square">
                <a:spAutoFit/>
              </a:bodyPr>
              <a:lstStyle/>
              <a:p>
                <a:r>
                  <a:rPr lang="en-US" altLang="zh-CN" sz="1600" b="1" dirty="0">
                    <a:solidFill>
                      <a:schemeClr val="tx1"/>
                    </a:solidFill>
                    <a:latin typeface="微软雅黑" panose="020B0503020204020204" pitchFamily="34" charset="-122"/>
                    <a:ea typeface="微软雅黑" panose="020B0503020204020204" pitchFamily="34" charset="-122"/>
                  </a:rPr>
                  <a:t>O</a:t>
                </a:r>
                <a:r>
                  <a:rPr kumimoji="0" lang="en-US" altLang="zh-CN" sz="1600" b="1" dirty="0">
                    <a:solidFill>
                      <a:schemeClr val="tx1"/>
                    </a:solidFill>
                    <a:latin typeface="微软雅黑" panose="020B0503020204020204" pitchFamily="34" charset="-122"/>
                    <a:ea typeface="微软雅黑" panose="020B0503020204020204" pitchFamily="34" charset="-122"/>
                  </a:rPr>
                  <a:t>bservation of </a:t>
                </a:r>
                <a14:m>
                  <m:oMath xmlns:m="http://schemas.openxmlformats.org/officeDocument/2006/math">
                    <m:sSub>
                      <m:sSubPr>
                        <m:ctrlPr>
                          <a:rPr lang="zh-CN" altLang="en-US"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sSup>
                          <m:sSupPr>
                            <m:ctrlPr>
                              <a:rPr lang="zh-CN" altLang="en-US" sz="1600"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sz="1600"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zh-CN" altLang="en-US" sz="1600" b="1" i="1">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en-US" sz="1600" b="1"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𝒇</m:t>
                        </m:r>
                      </m:e>
                      <m:sub>
                        <m:r>
                          <a:rPr lang="zh-CN" altLang="en-US" sz="1600" b="1" i="1">
                            <a:solidFill>
                              <a:schemeClr val="tx1"/>
                            </a:solidFill>
                            <a:effectLst>
                              <a:outerShdw blurRad="38100" dist="38100" dir="2700000" algn="tl">
                                <a:srgbClr val="000000">
                                  <a:alpha val="43137"/>
                                </a:srgbClr>
                              </a:outerShdw>
                            </a:effectLst>
                            <a:latin typeface="Cambria Math" panose="02040503050406030204" pitchFamily="18" charset="0"/>
                          </a:rPr>
                          <m:t>𝟎</m:t>
                        </m:r>
                      </m:sub>
                    </m:sSub>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𝟓𝟎𝟎</m:t>
                    </m:r>
                    <m:r>
                      <a:rPr lang="en-US" altLang="zh-CN" sz="1600" b="1" i="1" smtClean="0">
                        <a:solidFill>
                          <a:schemeClr val="tx1"/>
                        </a:solidFill>
                        <a:effectLst>
                          <a:outerShdw blurRad="38100" dist="38100" dir="2700000" algn="tl">
                            <a:srgbClr val="000000">
                              <a:alpha val="43137"/>
                            </a:srgbClr>
                          </a:outerShdw>
                        </a:effectLst>
                        <a:latin typeface="Cambria Math" panose="02040503050406030204" pitchFamily="18" charset="0"/>
                      </a:rPr>
                      <m:t>) </m:t>
                    </m:r>
                    <m:sSup>
                      <m:sSupPr>
                        <m:ctrlPr>
                          <a:rPr lang="zh-CN" altLang="en-US" sz="1600"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sz="1600"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zh-CN" altLang="en-US" sz="1600"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1600"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sz="1600"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a14:m>
                <a:endParaRPr lang="zh-CN" altLang="en-US" sz="1600" dirty="0">
                  <a:solidFill>
                    <a:schemeClr val="tx1"/>
                  </a:solidFill>
                </a:endParaRPr>
              </a:p>
            </p:txBody>
          </p:sp>
        </mc:Choice>
        <mc:Fallback xmlns="">
          <p:sp>
            <p:nvSpPr>
              <p:cNvPr id="37" name="文本框 36">
                <a:extLst>
                  <a:ext uri="{FF2B5EF4-FFF2-40B4-BE49-F238E27FC236}">
                    <a16:creationId xmlns:a16="http://schemas.microsoft.com/office/drawing/2014/main" id="{081C8485-4F92-D5B0-AFC1-9B83AFD5B783}"/>
                  </a:ext>
                </a:extLst>
              </p:cNvPr>
              <p:cNvSpPr txBox="1">
                <a:spLocks noRot="1" noChangeAspect="1" noMove="1" noResize="1" noEditPoints="1" noAdjustHandles="1" noChangeArrowheads="1" noChangeShapeType="1" noTextEdit="1"/>
              </p:cNvSpPr>
              <p:nvPr/>
            </p:nvSpPr>
            <p:spPr>
              <a:xfrm>
                <a:off x="1521572" y="4523743"/>
                <a:ext cx="3594631" cy="338554"/>
              </a:xfrm>
              <a:prstGeom prst="rect">
                <a:avLst/>
              </a:prstGeom>
              <a:blipFill>
                <a:blip r:embed="rId21"/>
                <a:stretch>
                  <a:fillRect l="-1019" t="-7143" b="-19643"/>
                </a:stretch>
              </a:blipFill>
            </p:spPr>
            <p:txBody>
              <a:bodyPr/>
              <a:lstStyle/>
              <a:p>
                <a:r>
                  <a:rPr lang="zh-CN" altLang="en-US">
                    <a:noFill/>
                  </a:rPr>
                  <a:t> </a:t>
                </a:r>
              </a:p>
            </p:txBody>
          </p:sp>
        </mc:Fallback>
      </mc:AlternateContent>
      <p:pic>
        <p:nvPicPr>
          <p:cNvPr id="43" name="Picture 16">
            <a:extLst>
              <a:ext uri="{FF2B5EF4-FFF2-40B4-BE49-F238E27FC236}">
                <a16:creationId xmlns:a16="http://schemas.microsoft.com/office/drawing/2014/main" id="{EC4844EC-3F6F-DB64-8DB7-5C06A818DF5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5093" y="1175376"/>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17">
            <a:extLst>
              <a:ext uri="{FF2B5EF4-FFF2-40B4-BE49-F238E27FC236}">
                <a16:creationId xmlns:a16="http://schemas.microsoft.com/office/drawing/2014/main" id="{C0409828-7168-F661-D22F-69293A35086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4775" y="2716521"/>
            <a:ext cx="19050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椭圆 46">
            <a:extLst>
              <a:ext uri="{FF2B5EF4-FFF2-40B4-BE49-F238E27FC236}">
                <a16:creationId xmlns:a16="http://schemas.microsoft.com/office/drawing/2014/main" id="{0DD1ED0C-ED00-33AA-4073-9E88F9CBDB5B}"/>
              </a:ext>
            </a:extLst>
          </p:cNvPr>
          <p:cNvSpPr/>
          <p:nvPr/>
        </p:nvSpPr>
        <p:spPr>
          <a:xfrm>
            <a:off x="3582578" y="6189376"/>
            <a:ext cx="2081435" cy="165992"/>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a:extLst>
              <a:ext uri="{FF2B5EF4-FFF2-40B4-BE49-F238E27FC236}">
                <a16:creationId xmlns:a16="http://schemas.microsoft.com/office/drawing/2014/main" id="{9B34E951-B4F5-EA10-8EBC-609F45B40812}"/>
              </a:ext>
            </a:extLst>
          </p:cNvPr>
          <p:cNvSpPr/>
          <p:nvPr/>
        </p:nvSpPr>
        <p:spPr>
          <a:xfrm>
            <a:off x="6743213" y="4589902"/>
            <a:ext cx="5265082" cy="411475"/>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箭头连接符 48">
            <a:extLst>
              <a:ext uri="{FF2B5EF4-FFF2-40B4-BE49-F238E27FC236}">
                <a16:creationId xmlns:a16="http://schemas.microsoft.com/office/drawing/2014/main" id="{8EDF4684-4A36-3E50-9874-D753ECE07126}"/>
              </a:ext>
            </a:extLst>
          </p:cNvPr>
          <p:cNvCxnSpPr>
            <a:cxnSpLocks/>
          </p:cNvCxnSpPr>
          <p:nvPr/>
        </p:nvCxnSpPr>
        <p:spPr>
          <a:xfrm flipV="1">
            <a:off x="5682420" y="5713663"/>
            <a:ext cx="1542284" cy="522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66757EE1-0728-EC9C-744A-38DD80C9EF8C}"/>
              </a:ext>
            </a:extLst>
          </p:cNvPr>
          <p:cNvCxnSpPr>
            <a:cxnSpLocks/>
          </p:cNvCxnSpPr>
          <p:nvPr/>
        </p:nvCxnSpPr>
        <p:spPr>
          <a:xfrm>
            <a:off x="7679235" y="4813603"/>
            <a:ext cx="2304983" cy="6439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直接箭头连接符 56">
            <a:extLst>
              <a:ext uri="{FF2B5EF4-FFF2-40B4-BE49-F238E27FC236}">
                <a16:creationId xmlns:a16="http://schemas.microsoft.com/office/drawing/2014/main" id="{4C3C1779-173B-D089-801E-9EA83B33B6F4}"/>
              </a:ext>
            </a:extLst>
          </p:cNvPr>
          <p:cNvCxnSpPr>
            <a:cxnSpLocks/>
          </p:cNvCxnSpPr>
          <p:nvPr/>
        </p:nvCxnSpPr>
        <p:spPr>
          <a:xfrm flipV="1">
            <a:off x="5664013" y="5699026"/>
            <a:ext cx="3041083" cy="721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接箭头连接符 58">
            <a:extLst>
              <a:ext uri="{FF2B5EF4-FFF2-40B4-BE49-F238E27FC236}">
                <a16:creationId xmlns:a16="http://schemas.microsoft.com/office/drawing/2014/main" id="{2FC60365-5DE5-B021-C0A8-54DCF2EA3A04}"/>
              </a:ext>
            </a:extLst>
          </p:cNvPr>
          <p:cNvCxnSpPr>
            <a:cxnSpLocks/>
          </p:cNvCxnSpPr>
          <p:nvPr/>
        </p:nvCxnSpPr>
        <p:spPr>
          <a:xfrm flipH="1" flipV="1">
            <a:off x="970824" y="3767798"/>
            <a:ext cx="3075165" cy="7977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052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36">
                <a:extLst>
                  <a:ext uri="{FF2B5EF4-FFF2-40B4-BE49-F238E27FC236}">
                    <a16:creationId xmlns:a16="http://schemas.microsoft.com/office/drawing/2014/main" id="{BDDBC58A-CFF2-48EE-BE39-16ABF226CC6F}"/>
                  </a:ext>
                </a:extLst>
              </p:cNvPr>
              <p:cNvSpPr txBox="1">
                <a:spLocks noChangeArrowheads="1"/>
              </p:cNvSpPr>
              <p:nvPr/>
            </p:nvSpPr>
            <p:spPr bwMode="auto">
              <a:xfrm>
                <a:off x="0" y="-79425"/>
                <a:ext cx="12192000" cy="809773"/>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4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First studies of </a:t>
                </a:r>
                <a14:m>
                  <m:oMath xmlns:m="http://schemas.openxmlformats.org/officeDocument/2006/math">
                    <m:sSubSup>
                      <m:sSubSupPr>
                        <m:ctrlPr>
                          <a:rPr lang="zh-CN" altLang="zh-CN" sz="40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n-US" altLang="zh-CN" sz="40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b>
                        <m:r>
                          <a:rPr lang="en-US" altLang="zh-CN" sz="4000" b="1" i="1" smtClean="0">
                            <a:solidFill>
                              <a:srgbClr val="FFFF00"/>
                            </a:solidFill>
                            <a:effectLst>
                              <a:outerShdw blurRad="38100" dist="38100" dir="2700000" algn="tl">
                                <a:srgbClr val="000000">
                                  <a:alpha val="43137"/>
                                </a:srgbClr>
                              </a:outerShdw>
                            </a:effectLst>
                            <a:latin typeface="Cambria Math" panose="02040503050406030204" pitchFamily="18" charset="0"/>
                          </a:rPr>
                          <m:t>(</m:t>
                        </m:r>
                        <m:r>
                          <a:rPr kumimoji="0" lang="en-US" altLang="zh-CN" sz="4000" b="1" i="1" dirty="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r>
                          <a:rPr kumimoji="0" lang="en-US" altLang="zh-CN" sz="4000" b="1" i="1" dirty="0" smtClean="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m:t>
                        </m:r>
                      </m:sub>
                      <m:sup>
                        <m:r>
                          <a:rPr lang="en-US" altLang="zh-CN" sz="40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zh-CN" sz="4000" b="1" i="1">
                        <a:solidFill>
                          <a:srgbClr val="FFFF00"/>
                        </a:solidFill>
                        <a:effectLst>
                          <a:outerShdw blurRad="38100" dist="38100" dir="2700000" algn="tl">
                            <a:srgbClr val="000000">
                              <a:alpha val="43137"/>
                            </a:srgbClr>
                          </a:outerShdw>
                        </a:effectLst>
                        <a:latin typeface="Cambria Math" panose="02040503050406030204" pitchFamily="18" charset="0"/>
                      </a:rPr>
                      <m:t>→</m:t>
                    </m:r>
                    <m:sSub>
                      <m:sSubPr>
                        <m:ctrlPr>
                          <a:rPr lang="zh-CN" altLang="zh-CN" sz="4000" b="1" i="1" smtClean="0">
                            <a:solidFill>
                              <a:srgbClr val="FFFF00"/>
                            </a:solidFill>
                            <a:latin typeface="Cambria Math" panose="02040503050406030204" pitchFamily="18" charset="0"/>
                          </a:rPr>
                        </m:ctrlPr>
                      </m:sSubPr>
                      <m:e>
                        <m:r>
                          <a:rPr lang="en-US" altLang="zh-CN" sz="4000" b="1" i="1" smtClean="0">
                            <a:solidFill>
                              <a:srgbClr val="FFFF00"/>
                            </a:solidFill>
                            <a:latin typeface="Cambria Math" panose="02040503050406030204" pitchFamily="18" charset="0"/>
                          </a:rPr>
                          <m:t>𝒇</m:t>
                        </m:r>
                      </m:e>
                      <m:sub>
                        <m:r>
                          <a:rPr lang="en-US" altLang="zh-CN" sz="4000" b="1" i="1" smtClean="0">
                            <a:solidFill>
                              <a:srgbClr val="FFFF00"/>
                            </a:solidFill>
                            <a:latin typeface="Cambria Math" panose="02040503050406030204" pitchFamily="18" charset="0"/>
                          </a:rPr>
                          <m:t>𝟎</m:t>
                        </m:r>
                      </m:sub>
                    </m:sSub>
                    <m:sSup>
                      <m:sSupPr>
                        <m:ctrlPr>
                          <a:rPr lang="zh-CN" altLang="zh-CN" sz="4000" b="1" i="1">
                            <a:solidFill>
                              <a:srgbClr val="FFFF00"/>
                            </a:solidFill>
                            <a:effectLst/>
                            <a:latin typeface="Cambria Math" panose="02040503050406030204" pitchFamily="18" charset="0"/>
                            <a:ea typeface="+mn-ea"/>
                          </a:rPr>
                        </m:ctrlPr>
                      </m:sSupPr>
                      <m:e>
                        <m:r>
                          <a:rPr lang="en-US" altLang="zh-CN" sz="4000" b="1" i="1" smtClean="0">
                            <a:solidFill>
                              <a:srgbClr val="FFFF00"/>
                            </a:solidFill>
                            <a:effectLst/>
                            <a:latin typeface="Cambria Math" panose="02040503050406030204" pitchFamily="18" charset="0"/>
                            <a:ea typeface="+mn-ea"/>
                          </a:rPr>
                          <m:t>𝒍</m:t>
                        </m:r>
                      </m:e>
                      <m:sup>
                        <m:r>
                          <a:rPr lang="en-US" altLang="zh-CN" sz="4000" b="1" i="1">
                            <a:solidFill>
                              <a:srgbClr val="FFFF00"/>
                            </a:solidFill>
                            <a:effectLst/>
                            <a:latin typeface="Cambria Math" panose="02040503050406030204" pitchFamily="18" charset="0"/>
                            <a:ea typeface="+mn-ea"/>
                          </a:rPr>
                          <m:t>+</m:t>
                        </m:r>
                      </m:sup>
                    </m:sSup>
                    <m:sSub>
                      <m:sSubPr>
                        <m:ctrlPr>
                          <a:rPr lang="zh-CN" altLang="zh-CN" sz="4000" b="1" i="1">
                            <a:solidFill>
                              <a:srgbClr val="FFFF00"/>
                            </a:solidFill>
                            <a:effectLst/>
                            <a:latin typeface="Cambria Math" panose="02040503050406030204" pitchFamily="18" charset="0"/>
                            <a:ea typeface="+mn-ea"/>
                          </a:rPr>
                        </m:ctrlPr>
                      </m:sSubPr>
                      <m:e>
                        <m:r>
                          <a:rPr lang="en-US" altLang="zh-CN" sz="4000" b="1" i="1">
                            <a:solidFill>
                              <a:srgbClr val="FFFF00"/>
                            </a:solidFill>
                            <a:effectLst/>
                            <a:latin typeface="Cambria Math" panose="02040503050406030204" pitchFamily="18" charset="0"/>
                            <a:ea typeface="+mn-ea"/>
                          </a:rPr>
                          <m:t>𝝂</m:t>
                        </m:r>
                      </m:e>
                      <m:sub>
                        <m:r>
                          <a:rPr lang="en-US" altLang="zh-CN" sz="4000" b="1" i="1" smtClean="0">
                            <a:solidFill>
                              <a:srgbClr val="FFFF00"/>
                            </a:solidFill>
                            <a:effectLst/>
                            <a:latin typeface="Cambria Math" panose="02040503050406030204" pitchFamily="18" charset="0"/>
                            <a:ea typeface="+mn-ea"/>
                          </a:rPr>
                          <m:t>𝒍</m:t>
                        </m:r>
                      </m:sub>
                    </m:sSub>
                  </m:oMath>
                </a14:m>
                <a:r>
                  <a:rPr lang="en-US" altLang="zh-CN" sz="40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 dynamics</a:t>
                </a:r>
              </a:p>
            </p:txBody>
          </p:sp>
        </mc:Choice>
        <mc:Fallback xmlns="">
          <p:sp>
            <p:nvSpPr>
              <p:cNvPr id="4" name="Text Box 36">
                <a:extLst>
                  <a:ext uri="{FF2B5EF4-FFF2-40B4-BE49-F238E27FC236}">
                    <a16:creationId xmlns:a16="http://schemas.microsoft.com/office/drawing/2014/main" id="{BDDBC58A-CFF2-48EE-BE39-16ABF226CC6F}"/>
                  </a:ext>
                </a:extLst>
              </p:cNvPr>
              <p:cNvSpPr txBox="1">
                <a:spLocks noRot="1" noChangeAspect="1" noMove="1" noResize="1" noEditPoints="1" noAdjustHandles="1" noChangeArrowheads="1" noChangeShapeType="1" noTextEdit="1"/>
              </p:cNvSpPr>
              <p:nvPr/>
            </p:nvSpPr>
            <p:spPr bwMode="auto">
              <a:xfrm>
                <a:off x="0" y="-79425"/>
                <a:ext cx="12192000" cy="809773"/>
              </a:xfrm>
              <a:prstGeom prst="rect">
                <a:avLst/>
              </a:prstGeom>
              <a:blipFill>
                <a:blip r:embed="rId2"/>
                <a:stretch>
                  <a:fillRect t="-12782" b="-25564"/>
                </a:stretch>
              </a:blipFill>
              <a:ln>
                <a:noFill/>
              </a:ln>
            </p:spPr>
            <p:txBody>
              <a:bodyPr/>
              <a:lstStyle/>
              <a:p>
                <a:r>
                  <a:rPr lang="zh-CN" altLang="en-US">
                    <a:noFill/>
                  </a:rPr>
                  <a:t> </a:t>
                </a:r>
              </a:p>
            </p:txBody>
          </p:sp>
        </mc:Fallback>
      </mc:AlternateContent>
      <p:sp>
        <p:nvSpPr>
          <p:cNvPr id="34822" name="矩形 45">
            <a:extLst>
              <a:ext uri="{FF2B5EF4-FFF2-40B4-BE49-F238E27FC236}">
                <a16:creationId xmlns:a16="http://schemas.microsoft.com/office/drawing/2014/main" id="{19803674-E751-40E3-B1E0-20CB25F4012E}"/>
              </a:ext>
            </a:extLst>
          </p:cNvPr>
          <p:cNvSpPr>
            <a:spLocks noChangeArrowheads="1"/>
          </p:cNvSpPr>
          <p:nvPr/>
        </p:nvSpPr>
        <p:spPr bwMode="auto">
          <a:xfrm>
            <a:off x="3290559" y="1273454"/>
            <a:ext cx="2195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rPr>
              <a:t>arXiv:2303.12927</a:t>
            </a:r>
          </a:p>
        </p:txBody>
      </p:sp>
      <p:sp>
        <p:nvSpPr>
          <p:cNvPr id="9" name="灯片编号占位符 5">
            <a:extLst>
              <a:ext uri="{FF2B5EF4-FFF2-40B4-BE49-F238E27FC236}">
                <a16:creationId xmlns:a16="http://schemas.microsoft.com/office/drawing/2014/main" id="{C5B19AEA-6C85-A75B-556C-EE35F33B1A06}"/>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22</a:t>
            </a:fld>
            <a:endParaRPr lang="en-US" altLang="zh-CN" sz="1200" dirty="0">
              <a:solidFill>
                <a:srgbClr val="898989"/>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4" name="Object 3">
                <a:extLst>
                  <a:ext uri="{FF2B5EF4-FFF2-40B4-BE49-F238E27FC236}">
                    <a16:creationId xmlns:a16="http://schemas.microsoft.com/office/drawing/2014/main" id="{E87312E5-6AAA-43E0-8EEF-DB43BB13C3C8}"/>
                  </a:ext>
                </a:extLst>
              </p:cNvPr>
              <p:cNvSpPr txBox="1"/>
              <p:nvPr/>
            </p:nvSpPr>
            <p:spPr bwMode="auto">
              <a:xfrm>
                <a:off x="6944738" y="1249702"/>
                <a:ext cx="2241486" cy="401638"/>
              </a:xfrm>
              <a:prstGeom prst="rect">
                <a:avLst/>
              </a:prstGeom>
              <a:solidFill>
                <a:schemeClr val="bg1"/>
              </a:solid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p>
                        <m:sSupPr>
                          <m:ctrlPr>
                            <a:rPr lang="zh-CN" altLang="en-US"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t>𝒇</m:t>
                          </m:r>
                        </m:e>
                        <m: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b>
                      </m:s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t>𝟓𝟎</m:t>
                      </m:r>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Sup>
                        <m:sSup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p>
                      </m:sSup>
                      <m:sSup>
                        <m:sSup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b="1" dirty="0">
                  <a:solidFill>
                    <a:schemeClr val="tx1"/>
                  </a:solidFill>
                  <a:effectLst>
                    <a:outerShdw blurRad="38100" dist="38100" dir="2700000" algn="tl">
                      <a:srgbClr val="000000">
                        <a:alpha val="43137"/>
                      </a:srgbClr>
                    </a:outerShdw>
                  </a:effectLst>
                </a:endParaRPr>
              </a:p>
            </p:txBody>
          </p:sp>
        </mc:Choice>
        <mc:Fallback xmlns="">
          <p:sp>
            <p:nvSpPr>
              <p:cNvPr id="14" name="Object 3">
                <a:extLst>
                  <a:ext uri="{FF2B5EF4-FFF2-40B4-BE49-F238E27FC236}">
                    <a16:creationId xmlns:a16="http://schemas.microsoft.com/office/drawing/2014/main" id="{E87312E5-6AAA-43E0-8EEF-DB43BB13C3C8}"/>
                  </a:ext>
                </a:extLst>
              </p:cNvPr>
              <p:cNvSpPr txBox="1">
                <a:spLocks noRot="1" noChangeAspect="1" noMove="1" noResize="1" noEditPoints="1" noAdjustHandles="1" noChangeArrowheads="1" noChangeShapeType="1" noTextEdit="1"/>
              </p:cNvSpPr>
              <p:nvPr/>
            </p:nvSpPr>
            <p:spPr bwMode="auto">
              <a:xfrm>
                <a:off x="6944738" y="1249702"/>
                <a:ext cx="2241486" cy="401638"/>
              </a:xfrm>
              <a:prstGeom prst="rect">
                <a:avLst/>
              </a:prstGeom>
              <a:blipFill>
                <a:blip r:embed="rId3"/>
                <a:stretch>
                  <a:fillRect b="-12121"/>
                </a:stretch>
              </a:blipFill>
              <a:ln w="9525">
                <a:noFill/>
                <a:miter lim="800000"/>
                <a:headEnd/>
                <a:tailEnd/>
              </a:ln>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3DC5CEE5-9C45-C5D3-D5D3-02E16F076C7F}"/>
              </a:ext>
            </a:extLst>
          </p:cNvPr>
          <p:cNvPicPr>
            <a:picLocks noChangeAspect="1"/>
          </p:cNvPicPr>
          <p:nvPr/>
        </p:nvPicPr>
        <p:blipFill>
          <a:blip r:embed="rId4"/>
          <a:stretch>
            <a:fillRect/>
          </a:stretch>
        </p:blipFill>
        <p:spPr>
          <a:xfrm>
            <a:off x="607962" y="1653588"/>
            <a:ext cx="4874844" cy="2116708"/>
          </a:xfrm>
          <a:prstGeom prst="rect">
            <a:avLst/>
          </a:prstGeom>
        </p:spPr>
      </p:pic>
      <p:sp>
        <p:nvSpPr>
          <p:cNvPr id="11" name="矩形 45">
            <a:extLst>
              <a:ext uri="{FF2B5EF4-FFF2-40B4-BE49-F238E27FC236}">
                <a16:creationId xmlns:a16="http://schemas.microsoft.com/office/drawing/2014/main" id="{078B6194-825F-4F38-1A40-17419BAD28CB}"/>
              </a:ext>
            </a:extLst>
          </p:cNvPr>
          <p:cNvSpPr>
            <a:spLocks noChangeArrowheads="1"/>
          </p:cNvSpPr>
          <p:nvPr/>
        </p:nvSpPr>
        <p:spPr bwMode="auto">
          <a:xfrm>
            <a:off x="9616434" y="1249702"/>
            <a:ext cx="2195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rPr>
              <a:t>arXiv:2401.13225</a:t>
            </a:r>
          </a:p>
        </p:txBody>
      </p:sp>
      <mc:AlternateContent xmlns:mc="http://schemas.openxmlformats.org/markup-compatibility/2006" xmlns:a14="http://schemas.microsoft.com/office/drawing/2010/main">
        <mc:Choice Requires="a14">
          <p:sp>
            <p:nvSpPr>
              <p:cNvPr id="13" name="Object 3">
                <a:extLst>
                  <a:ext uri="{FF2B5EF4-FFF2-40B4-BE49-F238E27FC236}">
                    <a16:creationId xmlns:a16="http://schemas.microsoft.com/office/drawing/2014/main" id="{04C5F43A-21F0-E920-5EE7-2804350FB097}"/>
                  </a:ext>
                </a:extLst>
              </p:cNvPr>
              <p:cNvSpPr txBox="1"/>
              <p:nvPr/>
            </p:nvSpPr>
            <p:spPr bwMode="auto">
              <a:xfrm>
                <a:off x="803898" y="1255870"/>
                <a:ext cx="2241486" cy="401638"/>
              </a:xfrm>
              <a:prstGeom prst="rect">
                <a:avLst/>
              </a:prstGeom>
              <a:solidFill>
                <a:schemeClr val="bg1"/>
              </a:solidFill>
              <a:ln w="9525">
                <a:noFill/>
                <a:miter lim="800000"/>
                <a:headEnd/>
                <a:tailEnd/>
              </a:ln>
            </p:spPr>
            <p:txBody>
              <a:bodyPr>
                <a:normAutofit/>
              </a:bodyPr>
              <a:lstStyle/>
              <a:p>
                <a:pPr/>
                <a14:m>
                  <m:oMathPara xmlns:m="http://schemas.openxmlformats.org/officeDocument/2006/math">
                    <m:oMathParaPr>
                      <m:jc m:val="left"/>
                    </m:oMathParaPr>
                    <m:oMath xmlns:m="http://schemas.openxmlformats.org/officeDocument/2006/math">
                      <m:sSubSup>
                        <m:sSubSupPr>
                          <m:ctrlPr>
                            <a:rPr lang="zh-CN"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Sup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𝑫</m:t>
                          </m:r>
                        </m:e>
                        <m:sub>
                          <m:r>
                            <a:rPr lang="en-US" altLang="zh-CN" b="1" i="1" dirty="0">
                              <a:solidFill>
                                <a:schemeClr val="tx1"/>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m:t>
                          </m:r>
                        </m:sup>
                      </m:sSub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t>𝒇</m:t>
                          </m:r>
                        </m:e>
                        <m: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b>
                      </m:sSub>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t>𝟗𝟖</m:t>
                      </m:r>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Sup>
                        <m:sSupPr>
                          <m:ctrlP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m:t>
                          </m:r>
                        </m:e>
                        <m:sup>
                          <m:r>
                            <a:rPr lang="zh-CN" altLang="en-US" b="1" i="1">
                              <a:solidFill>
                                <a:schemeClr val="tx1"/>
                              </a:solidFill>
                              <a:effectLst>
                                <a:outerShdw blurRad="38100" dist="38100" dir="2700000" algn="tl">
                                  <a:srgbClr val="000000">
                                    <a:alpha val="43137"/>
                                  </a:srgbClr>
                                </a:outerShdw>
                              </a:effectLst>
                              <a:latin typeface="Cambria Math" panose="02040503050406030204" pitchFamily="18" charset="0"/>
                            </a:rPr>
                            <m:t>𝟎</m:t>
                          </m:r>
                        </m:sup>
                      </m:sSup>
                      <m:sSup>
                        <m:sSup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b="1" dirty="0">
                  <a:solidFill>
                    <a:schemeClr val="tx1"/>
                  </a:solidFill>
                  <a:effectLst>
                    <a:outerShdw blurRad="38100" dist="38100" dir="2700000" algn="tl">
                      <a:srgbClr val="000000">
                        <a:alpha val="43137"/>
                      </a:srgbClr>
                    </a:outerShdw>
                  </a:effectLst>
                </a:endParaRPr>
              </a:p>
            </p:txBody>
          </p:sp>
        </mc:Choice>
        <mc:Fallback xmlns="">
          <p:sp>
            <p:nvSpPr>
              <p:cNvPr id="13" name="Object 3">
                <a:extLst>
                  <a:ext uri="{FF2B5EF4-FFF2-40B4-BE49-F238E27FC236}">
                    <a16:creationId xmlns:a16="http://schemas.microsoft.com/office/drawing/2014/main" id="{04C5F43A-21F0-E920-5EE7-2804350FB097}"/>
                  </a:ext>
                </a:extLst>
              </p:cNvPr>
              <p:cNvSpPr txBox="1">
                <a:spLocks noRot="1" noChangeAspect="1" noMove="1" noResize="1" noEditPoints="1" noAdjustHandles="1" noChangeArrowheads="1" noChangeShapeType="1" noTextEdit="1"/>
              </p:cNvSpPr>
              <p:nvPr/>
            </p:nvSpPr>
            <p:spPr bwMode="auto">
              <a:xfrm>
                <a:off x="803898" y="1255870"/>
                <a:ext cx="2241486" cy="401638"/>
              </a:xfrm>
              <a:prstGeom prst="rect">
                <a:avLst/>
              </a:prstGeom>
              <a:blipFill>
                <a:blip r:embed="rId5"/>
                <a:stretch>
                  <a:fillRect b="-12121"/>
                </a:stretch>
              </a:blipFill>
              <a:ln w="9525">
                <a:noFill/>
                <a:miter lim="800000"/>
                <a:headEnd/>
                <a:tailEnd/>
              </a:ln>
            </p:spPr>
            <p:txBody>
              <a:bodyPr/>
              <a:lstStyle/>
              <a:p>
                <a:r>
                  <a:rPr lang="zh-CN" altLang="en-US">
                    <a:noFill/>
                  </a:rPr>
                  <a:t> </a:t>
                </a:r>
              </a:p>
            </p:txBody>
          </p:sp>
        </mc:Fallback>
      </mc:AlternateContent>
      <p:pic>
        <p:nvPicPr>
          <p:cNvPr id="17" name="图片 16">
            <a:extLst>
              <a:ext uri="{FF2B5EF4-FFF2-40B4-BE49-F238E27FC236}">
                <a16:creationId xmlns:a16="http://schemas.microsoft.com/office/drawing/2014/main" id="{E57B7B52-50C8-24B5-CC57-15D26DE9D95D}"/>
              </a:ext>
            </a:extLst>
          </p:cNvPr>
          <p:cNvPicPr>
            <a:picLocks noChangeAspect="1"/>
          </p:cNvPicPr>
          <p:nvPr/>
        </p:nvPicPr>
        <p:blipFill>
          <a:blip r:embed="rId6"/>
          <a:stretch>
            <a:fillRect/>
          </a:stretch>
        </p:blipFill>
        <p:spPr>
          <a:xfrm>
            <a:off x="6601249" y="1636002"/>
            <a:ext cx="5187534" cy="1939070"/>
          </a:xfrm>
          <a:prstGeom prst="rect">
            <a:avLst/>
          </a:prstGeom>
        </p:spPr>
      </p:pic>
      <p:pic>
        <p:nvPicPr>
          <p:cNvPr id="21" name="图片 20">
            <a:extLst>
              <a:ext uri="{FF2B5EF4-FFF2-40B4-BE49-F238E27FC236}">
                <a16:creationId xmlns:a16="http://schemas.microsoft.com/office/drawing/2014/main" id="{03E76835-A2C9-60E3-B42A-359B491AD9BF}"/>
              </a:ext>
            </a:extLst>
          </p:cNvPr>
          <p:cNvPicPr>
            <a:picLocks noChangeAspect="1"/>
          </p:cNvPicPr>
          <p:nvPr/>
        </p:nvPicPr>
        <p:blipFill>
          <a:blip r:embed="rId7"/>
          <a:stretch>
            <a:fillRect/>
          </a:stretch>
        </p:blipFill>
        <p:spPr>
          <a:xfrm>
            <a:off x="6944738" y="4068605"/>
            <a:ext cx="4458159" cy="2104583"/>
          </a:xfrm>
          <a:prstGeom prst="rect">
            <a:avLst/>
          </a:prstGeom>
        </p:spPr>
      </p:pic>
      <p:sp>
        <p:nvSpPr>
          <p:cNvPr id="22" name="矩形 45">
            <a:extLst>
              <a:ext uri="{FF2B5EF4-FFF2-40B4-BE49-F238E27FC236}">
                <a16:creationId xmlns:a16="http://schemas.microsoft.com/office/drawing/2014/main" id="{6EF25F03-23D9-B3CE-BA9B-F85115AEC078}"/>
              </a:ext>
            </a:extLst>
          </p:cNvPr>
          <p:cNvSpPr>
            <a:spLocks noChangeArrowheads="1"/>
          </p:cNvSpPr>
          <p:nvPr/>
        </p:nvSpPr>
        <p:spPr bwMode="auto">
          <a:xfrm>
            <a:off x="1012409" y="873018"/>
            <a:ext cx="9951599" cy="34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lnSpc>
                <a:spcPts val="2000"/>
              </a:lnSpc>
              <a:spcBef>
                <a:spcPct val="0"/>
              </a:spcBef>
              <a:buNone/>
            </a:pPr>
            <a:r>
              <a:rPr kumimoji="0" lang="zh-CN" altLang="en-US" sz="2000" b="1" dirty="0">
                <a:solidFill>
                  <a:srgbClr val="FF0000"/>
                </a:solidFill>
                <a:effectLst/>
                <a:latin typeface="微软雅黑" panose="020B0503020204020204" pitchFamily="34" charset="-122"/>
                <a:ea typeface="微软雅黑" panose="020B0503020204020204" pitchFamily="34" charset="-122"/>
              </a:rPr>
              <a:t>首次开展末态为标量介子动力学研究</a:t>
            </a:r>
            <a:endParaRPr kumimoji="0" lang="en-US" altLang="zh-CN" sz="2000" b="1" baseline="-25000" dirty="0">
              <a:solidFill>
                <a:srgbClr val="FF0000"/>
              </a:solidFill>
              <a:effectLst/>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24" name="Object 5">
                <a:extLst>
                  <a:ext uri="{FF2B5EF4-FFF2-40B4-BE49-F238E27FC236}">
                    <a16:creationId xmlns:a16="http://schemas.microsoft.com/office/drawing/2014/main" id="{84F65532-9C25-8BB7-FF6F-39C9F99B580B}"/>
                  </a:ext>
                </a:extLst>
              </p:cNvPr>
              <p:cNvSpPr txBox="1"/>
              <p:nvPr/>
            </p:nvSpPr>
            <p:spPr bwMode="auto">
              <a:xfrm>
                <a:off x="1472718" y="3705798"/>
                <a:ext cx="3635681" cy="4191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smtClean="0">
                              <a:solidFill>
                                <a:schemeClr val="tx1"/>
                              </a:solidFill>
                              <a:latin typeface="Cambria Math" panose="02040503050406030204" pitchFamily="18" charset="0"/>
                            </a:rPr>
                          </m:ctrlPr>
                        </m:sSubSupPr>
                        <m:e>
                          <m:r>
                            <m:rPr>
                              <m:sty m:val="p"/>
                            </m:rPr>
                            <a:rPr lang="zh-CN" altLang="en-US" sz="1600" i="0">
                              <a:solidFill>
                                <a:schemeClr val="tx1"/>
                              </a:solidFill>
                              <a:latin typeface="Cambria Math" panose="02040503050406030204" pitchFamily="18" charset="0"/>
                            </a:rPr>
                            <m:t>f</m:t>
                          </m:r>
                        </m:e>
                        <m:sub>
                          <m:r>
                            <a:rPr lang="zh-CN" altLang="en-US" sz="1600" i="1">
                              <a:solidFill>
                                <a:schemeClr val="tx1"/>
                              </a:solidFill>
                              <a:latin typeface="Cambria Math" panose="02040503050406030204" pitchFamily="18" charset="0"/>
                            </a:rPr>
                            <m:t>+</m:t>
                          </m:r>
                        </m:sub>
                        <m:sup>
                          <m:sSub>
                            <m:sSubPr>
                              <m:ctrlPr>
                                <a:rPr lang="zh-CN" altLang="en-US" sz="1600" i="1">
                                  <a:solidFill>
                                    <a:schemeClr val="tx1"/>
                                  </a:solidFill>
                                  <a:latin typeface="Cambria Math" panose="02040503050406030204" pitchFamily="18" charset="0"/>
                                </a:rPr>
                              </m:ctrlPr>
                            </m:sSubPr>
                            <m:e>
                              <m:r>
                                <a:rPr lang="zh-CN" altLang="en-US" sz="1600" i="1">
                                  <a:solidFill>
                                    <a:schemeClr val="tx1"/>
                                  </a:solidFill>
                                  <a:latin typeface="Cambria Math" panose="02040503050406030204" pitchFamily="18" charset="0"/>
                                </a:rPr>
                                <m:t>𝐷</m:t>
                              </m:r>
                            </m:e>
                            <m:sub>
                              <m:r>
                                <a:rPr lang="zh-CN" altLang="en-US" sz="1600" i="1">
                                  <a:solidFill>
                                    <a:schemeClr val="tx1"/>
                                  </a:solidFill>
                                  <a:latin typeface="Cambria Math" panose="02040503050406030204" pitchFamily="18" charset="0"/>
                                </a:rPr>
                                <m:t>𝑠</m:t>
                              </m:r>
                            </m:sub>
                          </m:sSub>
                          <m:r>
                            <a:rPr lang="zh-CN" altLang="en-US" sz="1600" i="1">
                              <a:solidFill>
                                <a:schemeClr val="tx1"/>
                              </a:solidFill>
                              <a:latin typeface="Cambria Math" panose="02040503050406030204" pitchFamily="18" charset="0"/>
                            </a:rPr>
                            <m:t>→</m:t>
                          </m:r>
                          <m:r>
                            <a:rPr lang="en-US" altLang="zh-CN" sz="1600" b="0" i="1" smtClean="0">
                              <a:solidFill>
                                <a:schemeClr val="tx1"/>
                              </a:solidFill>
                              <a:latin typeface="Cambria Math" panose="02040503050406030204" pitchFamily="18" charset="0"/>
                            </a:rPr>
                            <m:t>𝑓</m:t>
                          </m:r>
                          <m:r>
                            <a:rPr lang="en-US" altLang="zh-CN" sz="1600" b="0" i="1" baseline="-25000" smtClean="0">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(980)</m:t>
                          </m:r>
                        </m:sup>
                      </m:sSubSup>
                      <m:r>
                        <a:rPr lang="zh-CN" altLang="en-US" sz="160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m:rPr>
                              <m:sty m:val="p"/>
                            </m:rPr>
                            <a:rPr lang="zh-CN" altLang="en-US" sz="1600">
                              <a:solidFill>
                                <a:schemeClr val="tx1"/>
                              </a:solidFill>
                              <a:latin typeface="Cambria Math" panose="02040503050406030204" pitchFamily="18" charset="0"/>
                            </a:rPr>
                            <m:t>V</m:t>
                          </m:r>
                        </m:e>
                        <m:sub>
                          <m:r>
                            <m:rPr>
                              <m:sty m:val="p"/>
                            </m:rPr>
                            <a:rPr lang="en-US" altLang="zh-CN" sz="1600" i="1">
                              <a:solidFill>
                                <a:schemeClr val="tx1"/>
                              </a:solidFill>
                              <a:latin typeface="Cambria Math" panose="02040503050406030204" pitchFamily="18" charset="0"/>
                            </a:rPr>
                            <m:t>cs</m:t>
                          </m:r>
                        </m:sub>
                      </m:sSub>
                      <m:r>
                        <a:rPr lang="zh-CN" altLang="en-US" sz="1600" i="1">
                          <a:solidFill>
                            <a:schemeClr val="tx1"/>
                          </a:solidFill>
                          <a:latin typeface="Cambria Math" panose="02040503050406030204" pitchFamily="18" charset="0"/>
                        </a:rPr>
                        <m:t>|=0.</m:t>
                      </m:r>
                      <m:r>
                        <a:rPr lang="en-US" altLang="zh-CN" sz="1600" i="1" smtClean="0">
                          <a:solidFill>
                            <a:schemeClr val="tx1"/>
                          </a:solidFill>
                          <a:latin typeface="Cambria Math" panose="02040503050406030204" pitchFamily="18" charset="0"/>
                        </a:rPr>
                        <m:t>5</m:t>
                      </m:r>
                      <m:r>
                        <a:rPr lang="en-US" altLang="zh-CN" sz="1600" b="0" i="1" smtClean="0">
                          <a:solidFill>
                            <a:schemeClr val="tx1"/>
                          </a:solidFill>
                          <a:latin typeface="Cambria Math" panose="02040503050406030204" pitchFamily="18" charset="0"/>
                        </a:rPr>
                        <m:t>04(17)(35)</m:t>
                      </m:r>
                    </m:oMath>
                  </m:oMathPara>
                </a14:m>
                <a:endParaRPr lang="zh-CN" altLang="en-US" sz="1600" dirty="0">
                  <a:solidFill>
                    <a:schemeClr val="tx1"/>
                  </a:solidFill>
                </a:endParaRPr>
              </a:p>
            </p:txBody>
          </p:sp>
        </mc:Choice>
        <mc:Fallback xmlns="">
          <p:sp>
            <p:nvSpPr>
              <p:cNvPr id="24" name="Object 5">
                <a:extLst>
                  <a:ext uri="{FF2B5EF4-FFF2-40B4-BE49-F238E27FC236}">
                    <a16:creationId xmlns:a16="http://schemas.microsoft.com/office/drawing/2014/main" id="{84F65532-9C25-8BB7-FF6F-39C9F99B580B}"/>
                  </a:ext>
                </a:extLst>
              </p:cNvPr>
              <p:cNvSpPr txBox="1">
                <a:spLocks noRot="1" noChangeAspect="1" noMove="1" noResize="1" noEditPoints="1" noAdjustHandles="1" noChangeArrowheads="1" noChangeShapeType="1" noTextEdit="1"/>
              </p:cNvSpPr>
              <p:nvPr/>
            </p:nvSpPr>
            <p:spPr bwMode="auto">
              <a:xfrm>
                <a:off x="1472718" y="3705798"/>
                <a:ext cx="3635681" cy="419100"/>
              </a:xfrm>
              <a:prstGeom prst="rect">
                <a:avLst/>
              </a:prstGeom>
              <a:blipFill>
                <a:blip r:embed="rId8"/>
                <a:stretch>
                  <a:fillRect b="-1449"/>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Object 5">
                <a:extLst>
                  <a:ext uri="{FF2B5EF4-FFF2-40B4-BE49-F238E27FC236}">
                    <a16:creationId xmlns:a16="http://schemas.microsoft.com/office/drawing/2014/main" id="{00D54243-9E14-805E-5B37-48C19E4AC3ED}"/>
                  </a:ext>
                </a:extLst>
              </p:cNvPr>
              <p:cNvSpPr txBox="1"/>
              <p:nvPr/>
            </p:nvSpPr>
            <p:spPr bwMode="auto">
              <a:xfrm>
                <a:off x="7416160" y="3595597"/>
                <a:ext cx="3547848" cy="48895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Sup>
                        <m:sSubSupPr>
                          <m:ctrlPr>
                            <a:rPr lang="zh-CN" altLang="en-US" sz="1600" i="1" smtClean="0">
                              <a:effectLst/>
                              <a:latin typeface="Cambria Math" panose="02040503050406030204" pitchFamily="18" charset="0"/>
                            </a:rPr>
                          </m:ctrlPr>
                        </m:sSubSupPr>
                        <m:e>
                          <m:r>
                            <a:rPr lang="zh-CN" altLang="en-US" sz="1600" b="0" i="1">
                              <a:effectLst/>
                              <a:latin typeface="Cambria Math" panose="02040503050406030204" pitchFamily="18" charset="0"/>
                            </a:rPr>
                            <m:t>𝑓</m:t>
                          </m:r>
                        </m:e>
                        <m:sub>
                          <m:r>
                            <a:rPr lang="zh-CN" altLang="en-US" sz="1600" b="0" i="1">
                              <a:effectLst/>
                              <a:latin typeface="Cambria Math" panose="02040503050406030204" pitchFamily="18" charset="0"/>
                            </a:rPr>
                            <m:t>+</m:t>
                          </m:r>
                        </m:sub>
                        <m:sup>
                          <m:sSup>
                            <m:sSupPr>
                              <m:ctrlPr>
                                <a:rPr lang="zh-CN" altLang="en-US" sz="1600" i="1">
                                  <a:effectLst/>
                                  <a:latin typeface="Cambria Math" panose="02040503050406030204" pitchFamily="18" charset="0"/>
                                </a:rPr>
                              </m:ctrlPr>
                            </m:sSupPr>
                            <m:e>
                              <m:r>
                                <a:rPr lang="zh-CN" altLang="en-US" sz="1600" b="0" i="1">
                                  <a:effectLst/>
                                  <a:latin typeface="Cambria Math" panose="02040503050406030204" pitchFamily="18" charset="0"/>
                                </a:rPr>
                                <m:t>𝐷</m:t>
                              </m:r>
                            </m:e>
                            <m:sup>
                              <m:r>
                                <a:rPr lang="zh-CN" altLang="en-US" sz="1600" b="0" i="1">
                                  <a:effectLst/>
                                  <a:latin typeface="Cambria Math" panose="02040503050406030204" pitchFamily="18" charset="0"/>
                                </a:rPr>
                                <m:t>+</m:t>
                              </m:r>
                            </m:sup>
                          </m:sSup>
                          <m:r>
                            <a:rPr lang="zh-CN" altLang="en-US" sz="1600" b="0" i="1">
                              <a:effectLst/>
                              <a:latin typeface="Cambria Math" panose="02040503050406030204" pitchFamily="18" charset="0"/>
                            </a:rPr>
                            <m:t>→</m:t>
                          </m:r>
                          <m:r>
                            <a:rPr lang="en-US" altLang="zh-CN" sz="1600" b="0" i="1">
                              <a:effectLst/>
                              <a:latin typeface="Cambria Math" panose="02040503050406030204" pitchFamily="18" charset="0"/>
                            </a:rPr>
                            <m:t>𝑓</m:t>
                          </m:r>
                          <m:r>
                            <a:rPr lang="en-US" altLang="zh-CN" sz="1600" b="0" i="1" baseline="-25000">
                              <a:effectLst/>
                              <a:latin typeface="Cambria Math" panose="02040503050406030204" pitchFamily="18" charset="0"/>
                            </a:rPr>
                            <m:t>0</m:t>
                          </m:r>
                          <m:r>
                            <a:rPr lang="en-US" altLang="zh-CN" sz="1600" b="0" i="1" smtClean="0">
                              <a:effectLst/>
                              <a:latin typeface="Cambria Math" panose="02040503050406030204" pitchFamily="18" charset="0"/>
                            </a:rPr>
                            <m:t>(500)</m:t>
                          </m:r>
                        </m:sup>
                      </m:sSubSup>
                      <m:r>
                        <a:rPr lang="zh-CN" altLang="en-US" sz="1600" b="0" i="1">
                          <a:solidFill>
                            <a:schemeClr val="tx1"/>
                          </a:solidFill>
                          <a:latin typeface="Cambria Math" panose="02040503050406030204" pitchFamily="18" charset="0"/>
                        </a:rPr>
                        <m:t>(0)|</m:t>
                      </m:r>
                      <m:sSub>
                        <m:sSubPr>
                          <m:ctrlPr>
                            <a:rPr lang="zh-CN" altLang="en-US" sz="1600" i="1">
                              <a:solidFill>
                                <a:schemeClr val="tx1"/>
                              </a:solidFill>
                              <a:latin typeface="Cambria Math" panose="02040503050406030204" pitchFamily="18" charset="0"/>
                            </a:rPr>
                          </m:ctrlPr>
                        </m:sSubPr>
                        <m:e>
                          <m:r>
                            <a:rPr lang="zh-CN" altLang="en-US" sz="1600" b="0" i="1">
                              <a:solidFill>
                                <a:schemeClr val="tx1"/>
                              </a:solidFill>
                              <a:latin typeface="Cambria Math" panose="02040503050406030204" pitchFamily="18" charset="0"/>
                            </a:rPr>
                            <m:t>𝑉</m:t>
                          </m:r>
                        </m:e>
                        <m:sub>
                          <m:r>
                            <a:rPr lang="en-US" altLang="zh-CN" sz="1600" b="0" i="1">
                              <a:solidFill>
                                <a:schemeClr val="tx1"/>
                              </a:solidFill>
                              <a:latin typeface="Cambria Math" panose="02040503050406030204" pitchFamily="18" charset="0"/>
                            </a:rPr>
                            <m:t>𝑐</m:t>
                          </m:r>
                          <m:r>
                            <a:rPr lang="en-US" altLang="zh-CN" sz="1600" b="0" i="1" smtClean="0">
                              <a:solidFill>
                                <a:schemeClr val="tx1"/>
                              </a:solidFill>
                              <a:latin typeface="Cambria Math" panose="02040503050406030204" pitchFamily="18" charset="0"/>
                            </a:rPr>
                            <m:t>𝑑</m:t>
                          </m:r>
                        </m:sub>
                      </m:sSub>
                      <m:r>
                        <a:rPr lang="zh-CN" altLang="en-US" sz="1600" b="0" i="1">
                          <a:solidFill>
                            <a:schemeClr val="tx1"/>
                          </a:solidFill>
                          <a:latin typeface="Cambria Math" panose="02040503050406030204" pitchFamily="18" charset="0"/>
                        </a:rPr>
                        <m:t>|=0.</m:t>
                      </m:r>
                      <m:r>
                        <a:rPr lang="en-US" altLang="zh-CN" sz="1600" b="0" i="1" smtClean="0">
                          <a:solidFill>
                            <a:schemeClr val="tx1"/>
                          </a:solidFill>
                          <a:latin typeface="Cambria Math" panose="02040503050406030204" pitchFamily="18" charset="0"/>
                        </a:rPr>
                        <m:t>0787(60)(33)</m:t>
                      </m:r>
                    </m:oMath>
                  </m:oMathPara>
                </a14:m>
                <a:endParaRPr lang="zh-CN" altLang="en-US" sz="1600" dirty="0">
                  <a:solidFill>
                    <a:schemeClr val="tx1"/>
                  </a:solidFill>
                </a:endParaRPr>
              </a:p>
            </p:txBody>
          </p:sp>
        </mc:Choice>
        <mc:Fallback xmlns="">
          <p:sp>
            <p:nvSpPr>
              <p:cNvPr id="26" name="Object 5">
                <a:extLst>
                  <a:ext uri="{FF2B5EF4-FFF2-40B4-BE49-F238E27FC236}">
                    <a16:creationId xmlns:a16="http://schemas.microsoft.com/office/drawing/2014/main" id="{00D54243-9E14-805E-5B37-48C19E4AC3ED}"/>
                  </a:ext>
                </a:extLst>
              </p:cNvPr>
              <p:cNvSpPr txBox="1">
                <a:spLocks noRot="1" noChangeAspect="1" noMove="1" noResize="1" noEditPoints="1" noAdjustHandles="1" noChangeArrowheads="1" noChangeShapeType="1" noTextEdit="1"/>
              </p:cNvSpPr>
              <p:nvPr/>
            </p:nvSpPr>
            <p:spPr bwMode="auto">
              <a:xfrm>
                <a:off x="7416160" y="3595597"/>
                <a:ext cx="3547848" cy="488950"/>
              </a:xfrm>
              <a:prstGeom prst="rect">
                <a:avLst/>
              </a:prstGeom>
              <a:blipFill>
                <a:blip r:embed="rId9"/>
                <a:stretch>
                  <a:fillRect l="-172"/>
                </a:stretch>
              </a:blipFill>
              <a:ln>
                <a:noFill/>
              </a:ln>
              <a:effectLst/>
            </p:spPr>
            <p:txBody>
              <a:bodyPr/>
              <a:lstStyle/>
              <a:p>
                <a:r>
                  <a:rPr lang="zh-CN" altLang="en-US">
                    <a:noFill/>
                  </a:rPr>
                  <a:t> </a:t>
                </a:r>
              </a:p>
            </p:txBody>
          </p:sp>
        </mc:Fallback>
      </mc:AlternateContent>
      <p:pic>
        <p:nvPicPr>
          <p:cNvPr id="30" name="图片 29">
            <a:extLst>
              <a:ext uri="{FF2B5EF4-FFF2-40B4-BE49-F238E27FC236}">
                <a16:creationId xmlns:a16="http://schemas.microsoft.com/office/drawing/2014/main" id="{F5371FC4-B1D4-D2B3-62CF-424D8589A004}"/>
              </a:ext>
            </a:extLst>
          </p:cNvPr>
          <p:cNvPicPr>
            <a:picLocks noChangeAspect="1"/>
          </p:cNvPicPr>
          <p:nvPr/>
        </p:nvPicPr>
        <p:blipFill>
          <a:blip r:embed="rId10"/>
          <a:stretch>
            <a:fillRect/>
          </a:stretch>
        </p:blipFill>
        <p:spPr>
          <a:xfrm>
            <a:off x="1283542" y="4202053"/>
            <a:ext cx="3434503" cy="2247070"/>
          </a:xfrm>
          <a:prstGeom prst="rect">
            <a:avLst/>
          </a:prstGeom>
        </p:spPr>
      </p:pic>
      <mc:AlternateContent xmlns:mc="http://schemas.openxmlformats.org/markup-compatibility/2006" xmlns:a14="http://schemas.microsoft.com/office/drawing/2010/main">
        <mc:Choice Requires="a14">
          <p:sp>
            <p:nvSpPr>
              <p:cNvPr id="32" name="矩形 45">
                <a:extLst>
                  <a:ext uri="{FF2B5EF4-FFF2-40B4-BE49-F238E27FC236}">
                    <a16:creationId xmlns:a16="http://schemas.microsoft.com/office/drawing/2014/main" id="{4FB292CA-4FD2-D6B1-10BB-0D0336C231DF}"/>
                  </a:ext>
                </a:extLst>
              </p:cNvPr>
              <p:cNvSpPr>
                <a:spLocks noChangeArrowheads="1"/>
              </p:cNvSpPr>
              <p:nvPr/>
            </p:nvSpPr>
            <p:spPr bwMode="auto">
              <a:xfrm>
                <a:off x="4709253" y="6095035"/>
                <a:ext cx="5911855" cy="60529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nSpc>
                    <a:spcPts val="2000"/>
                  </a:lnSpc>
                  <a:spcBef>
                    <a:spcPct val="0"/>
                  </a:spcBef>
                  <a:buNone/>
                </a:pPr>
                <a:r>
                  <a:rPr kumimoji="0" lang="zh-CN" altLang="en-US" sz="2000" b="1" dirty="0">
                    <a:solidFill>
                      <a:srgbClr val="FF0000"/>
                    </a:solidFill>
                    <a:effectLst/>
                    <a:latin typeface="微软雅黑" panose="020B0503020204020204" pitchFamily="34" charset="-122"/>
                    <a:ea typeface="微软雅黑" panose="020B0503020204020204" pitchFamily="34" charset="-122"/>
                  </a:rPr>
                  <a:t>实验</a:t>
                </a:r>
                <a:r>
                  <a:rPr kumimoji="0" lang="zh-CN" altLang="en-US" sz="2000" b="1" dirty="0">
                    <a:solidFill>
                      <a:srgbClr val="FF0000"/>
                    </a:solidFill>
                    <a:latin typeface="微软雅黑" panose="020B0503020204020204" pitchFamily="34" charset="-122"/>
                    <a:ea typeface="微软雅黑" panose="020B0503020204020204" pitchFamily="34" charset="-122"/>
                  </a:rPr>
                  <a:t>测量值</a:t>
                </a:r>
                <a:r>
                  <a:rPr kumimoji="0" lang="zh-CN" altLang="en-US" sz="2000" b="1" dirty="0">
                    <a:solidFill>
                      <a:srgbClr val="FF0000"/>
                    </a:solidFill>
                    <a:effectLst/>
                    <a:latin typeface="微软雅黑" panose="020B0503020204020204" pitchFamily="34" charset="-122"/>
                    <a:ea typeface="微软雅黑" panose="020B0503020204020204" pitchFamily="34" charset="-122"/>
                  </a:rPr>
                  <a:t>与理论基于</a:t>
                </a:r>
                <a14:m>
                  <m:oMath xmlns:m="http://schemas.openxmlformats.org/officeDocument/2006/math">
                    <m:sSub>
                      <m:sSubPr>
                        <m:ctrlPr>
                          <a:rPr lang="zh-CN" altLang="en-US" sz="2000" b="1" i="1" smtClean="0">
                            <a:solidFill>
                              <a:srgbClr val="FF0000"/>
                            </a:solidFill>
                            <a:effectLst/>
                            <a:latin typeface="Cambria Math" panose="02040503050406030204" pitchFamily="18" charset="0"/>
                          </a:rPr>
                        </m:ctrlPr>
                      </m:sSubPr>
                      <m:e>
                        <m:r>
                          <a:rPr lang="en-US" altLang="zh-CN" sz="2000" b="1" i="1" smtClean="0">
                            <a:solidFill>
                              <a:srgbClr val="FF0000"/>
                            </a:solidFill>
                            <a:effectLst/>
                            <a:latin typeface="Cambria Math" panose="02040503050406030204" pitchFamily="18" charset="0"/>
                          </a:rPr>
                          <m:t>𝒇</m:t>
                        </m:r>
                      </m:e>
                      <m:sub>
                        <m:r>
                          <a:rPr lang="zh-CN" altLang="en-US" sz="2000" b="1" i="1">
                            <a:solidFill>
                              <a:srgbClr val="FF0000"/>
                            </a:solidFill>
                            <a:effectLst/>
                            <a:latin typeface="Cambria Math" panose="02040503050406030204" pitchFamily="18" charset="0"/>
                          </a:rPr>
                          <m:t>𝟎</m:t>
                        </m:r>
                      </m:sub>
                    </m:sSub>
                  </m:oMath>
                </a14:m>
                <a:r>
                  <a:rPr kumimoji="0" lang="zh-CN" altLang="en-US" sz="2000" b="1" dirty="0">
                    <a:solidFill>
                      <a:srgbClr val="FF0000"/>
                    </a:solidFill>
                    <a:latin typeface="微软雅黑" panose="020B0503020204020204" pitchFamily="34" charset="-122"/>
                    <a:ea typeface="微软雅黑" panose="020B0503020204020204" pitchFamily="34" charset="-122"/>
                  </a:rPr>
                  <a:t>是两夸克成分假定时的理论计算明显偏离，暗示它们可能含有四夸克态成分</a:t>
                </a:r>
                <a:endParaRPr kumimoji="0" lang="en-US" altLang="zh-CN" sz="2000" b="1" baseline="-25000" dirty="0">
                  <a:solidFill>
                    <a:srgbClr val="FF0000"/>
                  </a:solidFill>
                  <a:effectLst/>
                  <a:latin typeface="微软雅黑" panose="020B0503020204020204" pitchFamily="34" charset="-122"/>
                  <a:ea typeface="微软雅黑" panose="020B0503020204020204" pitchFamily="34" charset="-122"/>
                </a:endParaRPr>
              </a:p>
            </p:txBody>
          </p:sp>
        </mc:Choice>
        <mc:Fallback xmlns="">
          <p:sp>
            <p:nvSpPr>
              <p:cNvPr id="32" name="矩形 45">
                <a:extLst>
                  <a:ext uri="{FF2B5EF4-FFF2-40B4-BE49-F238E27FC236}">
                    <a16:creationId xmlns:a16="http://schemas.microsoft.com/office/drawing/2014/main" id="{4FB292CA-4FD2-D6B1-10BB-0D0336C231DF}"/>
                  </a:ext>
                </a:extLst>
              </p:cNvPr>
              <p:cNvSpPr>
                <a:spLocks noRot="1" noChangeAspect="1" noMove="1" noResize="1" noEditPoints="1" noAdjustHandles="1" noChangeArrowheads="1" noChangeShapeType="1" noTextEdit="1"/>
              </p:cNvSpPr>
              <p:nvPr/>
            </p:nvSpPr>
            <p:spPr bwMode="auto">
              <a:xfrm>
                <a:off x="4709253" y="6095035"/>
                <a:ext cx="5911855" cy="605294"/>
              </a:xfrm>
              <a:prstGeom prst="rect">
                <a:avLst/>
              </a:prstGeom>
              <a:blipFill>
                <a:blip r:embed="rId11"/>
                <a:stretch>
                  <a:fillRect l="-1135" t="-14141" b="-171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2841313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1">
            <a:extLst>
              <a:ext uri="{FF2B5EF4-FFF2-40B4-BE49-F238E27FC236}">
                <a16:creationId xmlns:a16="http://schemas.microsoft.com/office/drawing/2014/main" id="{B6DB6424-643C-4F7A-A5BE-23B29B3132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5105" y="1246264"/>
            <a:ext cx="4034574" cy="2056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0" name="Object 3">
                <a:extLst>
                  <a:ext uri="{FF2B5EF4-FFF2-40B4-BE49-F238E27FC236}">
                    <a16:creationId xmlns:a16="http://schemas.microsoft.com/office/drawing/2014/main" id="{DEDEB54E-A4C7-4347-872C-04FCA2FC895F}"/>
                  </a:ext>
                </a:extLst>
              </p:cNvPr>
              <p:cNvSpPr txBox="1"/>
              <p:nvPr/>
            </p:nvSpPr>
            <p:spPr bwMode="auto">
              <a:xfrm>
                <a:off x="1335105" y="3348268"/>
                <a:ext cx="4262190" cy="297973"/>
              </a:xfrm>
              <a:prstGeom prst="rect">
                <a:avLst/>
              </a:prstGeom>
              <a:solidFill>
                <a:schemeClr val="bg1">
                  <a:alpha val="0"/>
                </a:schemeClr>
              </a:solidFill>
              <a:ln w="952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500" i="1" spc="-100">
                              <a:solidFill>
                                <a:srgbClr val="000000"/>
                              </a:solidFill>
                              <a:latin typeface="Cambria Math" panose="02040503050406030204" pitchFamily="18" charset="0"/>
                            </a:rPr>
                          </m:ctrlPr>
                        </m:sSubPr>
                        <m:e>
                          <m:r>
                            <a:rPr lang="zh-CN" altLang="en-US" sz="1500" i="1" spc="-100">
                              <a:solidFill>
                                <a:srgbClr val="000000"/>
                              </a:solidFill>
                              <a:latin typeface="Cambria Math" panose="02040503050406030204" pitchFamily="18" charset="0"/>
                            </a:rPr>
                            <m:t>𝐵</m:t>
                          </m:r>
                        </m:e>
                        <m:sub>
                          <m:sSup>
                            <m:sSupPr>
                              <m:ctrlPr>
                                <a:rPr lang="zh-CN" altLang="en-US" sz="1500" i="1" spc="-100">
                                  <a:solidFill>
                                    <a:srgbClr val="000000"/>
                                  </a:solidFill>
                                  <a:latin typeface="Cambria Math" panose="02040503050406030204" pitchFamily="18" charset="0"/>
                                </a:rPr>
                              </m:ctrlPr>
                            </m:sSupPr>
                            <m:e>
                              <m:r>
                                <a:rPr lang="zh-CN" altLang="en-US" sz="1500" i="1" spc="-100">
                                  <a:solidFill>
                                    <a:srgbClr val="000000"/>
                                  </a:solidFill>
                                  <a:latin typeface="Cambria Math" panose="02040503050406030204" pitchFamily="18" charset="0"/>
                                </a:rPr>
                                <m:t>𝐷</m:t>
                              </m:r>
                            </m:e>
                            <m:sup>
                              <m:r>
                                <a:rPr lang="zh-CN" altLang="en-US" sz="1500" i="1" spc="-100">
                                  <a:solidFill>
                                    <a:srgbClr val="000000"/>
                                  </a:solidFill>
                                  <a:latin typeface="Cambria Math" panose="02040503050406030204" pitchFamily="18" charset="0"/>
                                </a:rPr>
                                <m:t>+</m:t>
                              </m:r>
                            </m:sup>
                          </m:sSup>
                          <m:r>
                            <a:rPr lang="zh-CN" altLang="en-US" sz="1500" i="1" spc="-100">
                              <a:solidFill>
                                <a:srgbClr val="000000"/>
                              </a:solidFill>
                              <a:latin typeface="Cambria Math" panose="02040503050406030204" pitchFamily="18" charset="0"/>
                            </a:rPr>
                            <m:t>→</m:t>
                          </m:r>
                          <m:sSubSup>
                            <m:sSubSupPr>
                              <m:ctrlPr>
                                <a:rPr lang="en-US" altLang="zh-CN" sz="1500" i="1" spc="-100">
                                  <a:latin typeface="Cambria Math" panose="02040503050406030204" pitchFamily="18" charset="0"/>
                                </a:rPr>
                              </m:ctrlPr>
                            </m:sSubSupPr>
                            <m:e>
                              <m:acc>
                                <m:accPr>
                                  <m:chr m:val="̅"/>
                                  <m:ctrlPr>
                                    <a:rPr lang="en-US" altLang="zh-CN" sz="1500" i="1" spc="-100">
                                      <a:latin typeface="Cambria Math" panose="02040503050406030204" pitchFamily="18" charset="0"/>
                                    </a:rPr>
                                  </m:ctrlPr>
                                </m:accPr>
                                <m:e>
                                  <m:r>
                                    <a:rPr lang="en-US" altLang="zh-CN" sz="1500" i="1" spc="-100">
                                      <a:latin typeface="Cambria Math" panose="02040503050406030204" pitchFamily="18" charset="0"/>
                                    </a:rPr>
                                    <m:t>𝐾</m:t>
                                  </m:r>
                                </m:e>
                              </m:acc>
                            </m:e>
                            <m:sub>
                              <m:r>
                                <a:rPr lang="en-US" altLang="zh-CN" sz="1500" i="1" spc="-100">
                                  <a:latin typeface="Cambria Math" panose="02040503050406030204" pitchFamily="18" charset="0"/>
                                </a:rPr>
                                <m:t>1</m:t>
                              </m:r>
                            </m:sub>
                            <m:sup>
                              <m:r>
                                <a:rPr lang="en-US" altLang="zh-CN" sz="1500" i="1" spc="-100">
                                  <a:latin typeface="Cambria Math" panose="02040503050406030204" pitchFamily="18" charset="0"/>
                                </a:rPr>
                                <m:t>0</m:t>
                              </m:r>
                            </m:sup>
                          </m:sSubSup>
                          <m:r>
                            <a:rPr lang="en-US" altLang="zh-CN" sz="1500" i="1" spc="-100">
                              <a:latin typeface="Cambria Math" panose="02040503050406030204" pitchFamily="18" charset="0"/>
                            </a:rPr>
                            <m:t>(1270)</m:t>
                          </m:r>
                          <m:sSup>
                            <m:sSupPr>
                              <m:ctrlPr>
                                <a:rPr lang="zh-CN" altLang="zh-CN" sz="1500" i="1" spc="-100">
                                  <a:latin typeface="Cambria Math" panose="02040503050406030204" pitchFamily="18" charset="0"/>
                                </a:rPr>
                              </m:ctrlPr>
                            </m:sSupPr>
                            <m:e>
                              <m:r>
                                <a:rPr lang="en-US" altLang="zh-CN" sz="1500" i="1" spc="-100">
                                  <a:latin typeface="Cambria Math" panose="02040503050406030204" pitchFamily="18" charset="0"/>
                                </a:rPr>
                                <m:t>𝑒</m:t>
                              </m:r>
                            </m:e>
                            <m:sup>
                              <m:r>
                                <a:rPr lang="en-US" altLang="zh-CN" sz="1500" i="1" spc="-100">
                                  <a:latin typeface="Cambria Math" panose="02040503050406030204" pitchFamily="18" charset="0"/>
                                </a:rPr>
                                <m:t>+</m:t>
                              </m:r>
                            </m:sup>
                          </m:sSup>
                          <m:r>
                            <a:rPr lang="zh-CN" altLang="en-US" sz="1500" i="1" spc="-100">
                              <a:solidFill>
                                <a:srgbClr val="000000"/>
                              </a:solidFill>
                              <a:latin typeface="Cambria Math" panose="02040503050406030204" pitchFamily="18" charset="0"/>
                            </a:rPr>
                            <m:t>𝑣</m:t>
                          </m:r>
                        </m:sub>
                      </m:sSub>
                      <m:r>
                        <a:rPr lang="zh-CN" altLang="en-US" sz="1500" i="1" spc="-100">
                          <a:solidFill>
                            <a:srgbClr val="000000"/>
                          </a:solidFill>
                          <a:latin typeface="Cambria Math" panose="02040503050406030204" pitchFamily="18" charset="0"/>
                        </a:rPr>
                        <m:t>=(2.30±0.26±0.18±0.25)×1</m:t>
                      </m:r>
                      <m:sSup>
                        <m:sSupPr>
                          <m:ctrlPr>
                            <a:rPr lang="zh-CN" altLang="en-US" sz="1500" i="1" spc="-100">
                              <a:solidFill>
                                <a:srgbClr val="000000"/>
                              </a:solidFill>
                              <a:latin typeface="Cambria Math" panose="02040503050406030204" pitchFamily="18" charset="0"/>
                            </a:rPr>
                          </m:ctrlPr>
                        </m:sSupPr>
                        <m:e>
                          <m:r>
                            <a:rPr lang="zh-CN" altLang="en-US" sz="1500" i="1" spc="-100">
                              <a:solidFill>
                                <a:srgbClr val="000000"/>
                              </a:solidFill>
                              <a:latin typeface="Cambria Math" panose="02040503050406030204" pitchFamily="18" charset="0"/>
                            </a:rPr>
                            <m:t>0</m:t>
                          </m:r>
                        </m:e>
                        <m:sup>
                          <m:r>
                            <a:rPr lang="zh-CN" altLang="en-US" sz="1500" i="1" spc="-100">
                              <a:solidFill>
                                <a:srgbClr val="000000"/>
                              </a:solidFill>
                              <a:latin typeface="Cambria Math" panose="02040503050406030204" pitchFamily="18" charset="0"/>
                            </a:rPr>
                            <m:t>−</m:t>
                          </m:r>
                          <m:r>
                            <a:rPr lang="en-US" altLang="zh-CN" sz="1500" i="1" spc="-100">
                              <a:solidFill>
                                <a:srgbClr val="000000"/>
                              </a:solidFill>
                              <a:latin typeface="Cambria Math" panose="02040503050406030204" pitchFamily="18" charset="0"/>
                            </a:rPr>
                            <m:t>3</m:t>
                          </m:r>
                        </m:sup>
                      </m:sSup>
                    </m:oMath>
                  </m:oMathPara>
                </a14:m>
                <a:endParaRPr lang="zh-CN" altLang="en-US" sz="1500" spc="-100" dirty="0"/>
              </a:p>
            </p:txBody>
          </p:sp>
        </mc:Choice>
        <mc:Fallback xmlns="">
          <p:sp>
            <p:nvSpPr>
              <p:cNvPr id="40" name="Object 3">
                <a:extLst>
                  <a:ext uri="{FF2B5EF4-FFF2-40B4-BE49-F238E27FC236}">
                    <a16:creationId xmlns:a16="http://schemas.microsoft.com/office/drawing/2014/main" id="{DEDEB54E-A4C7-4347-872C-04FCA2FC895F}"/>
                  </a:ext>
                </a:extLst>
              </p:cNvPr>
              <p:cNvSpPr txBox="1">
                <a:spLocks noRot="1" noChangeAspect="1" noMove="1" noResize="1" noEditPoints="1" noAdjustHandles="1" noChangeArrowheads="1" noChangeShapeType="1" noTextEdit="1"/>
              </p:cNvSpPr>
              <p:nvPr/>
            </p:nvSpPr>
            <p:spPr bwMode="auto">
              <a:xfrm>
                <a:off x="1335105" y="3348268"/>
                <a:ext cx="4262190" cy="297973"/>
              </a:xfrm>
              <a:prstGeom prst="rect">
                <a:avLst/>
              </a:prstGeom>
              <a:blipFill>
                <a:blip r:embed="rId4"/>
                <a:stretch>
                  <a:fillRect b="-28571"/>
                </a:stretch>
              </a:blipFill>
              <a:ln w="9525">
                <a:noFill/>
                <a:miter lim="800000"/>
                <a:headEnd/>
                <a:tailEnd/>
              </a:ln>
            </p:spPr>
            <p:txBody>
              <a:bodyPr/>
              <a:lstStyle/>
              <a:p>
                <a:r>
                  <a:rPr lang="zh-CN" altLang="en-US">
                    <a:noFill/>
                  </a:rPr>
                  <a:t> </a:t>
                </a:r>
              </a:p>
            </p:txBody>
          </p:sp>
        </mc:Fallback>
      </mc:AlternateContent>
      <p:pic>
        <p:nvPicPr>
          <p:cNvPr id="41" name="图片 40">
            <a:extLst>
              <a:ext uri="{FF2B5EF4-FFF2-40B4-BE49-F238E27FC236}">
                <a16:creationId xmlns:a16="http://schemas.microsoft.com/office/drawing/2014/main" id="{95606693-EF71-427F-AC49-12A360019937}"/>
              </a:ext>
            </a:extLst>
          </p:cNvPr>
          <p:cNvPicPr>
            <a:picLocks noChangeAspect="1"/>
          </p:cNvPicPr>
          <p:nvPr/>
        </p:nvPicPr>
        <p:blipFill>
          <a:blip r:embed="rId5"/>
          <a:stretch>
            <a:fillRect/>
          </a:stretch>
        </p:blipFill>
        <p:spPr>
          <a:xfrm>
            <a:off x="6974340" y="1351063"/>
            <a:ext cx="3944162" cy="1811251"/>
          </a:xfrm>
          <a:prstGeom prst="rect">
            <a:avLst/>
          </a:prstGeom>
        </p:spPr>
      </p:pic>
      <mc:AlternateContent xmlns:mc="http://schemas.openxmlformats.org/markup-compatibility/2006" xmlns:a14="http://schemas.microsoft.com/office/drawing/2010/main">
        <mc:Choice Requires="a14">
          <p:sp>
            <p:nvSpPr>
              <p:cNvPr id="42" name="Object 3">
                <a:extLst>
                  <a:ext uri="{FF2B5EF4-FFF2-40B4-BE49-F238E27FC236}">
                    <a16:creationId xmlns:a16="http://schemas.microsoft.com/office/drawing/2014/main" id="{2734151C-4850-4EF2-9E3B-4847B087F581}"/>
                  </a:ext>
                </a:extLst>
              </p:cNvPr>
              <p:cNvSpPr txBox="1"/>
              <p:nvPr/>
            </p:nvSpPr>
            <p:spPr bwMode="auto">
              <a:xfrm>
                <a:off x="6974340" y="3295023"/>
                <a:ext cx="4216006" cy="411476"/>
              </a:xfrm>
              <a:prstGeom prst="rect">
                <a:avLst/>
              </a:prstGeom>
              <a:solidFill>
                <a:schemeClr val="bg1">
                  <a:alpha val="0"/>
                </a:schemeClr>
              </a:solidFill>
              <a:ln w="952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500" i="1" spc="-100">
                              <a:solidFill>
                                <a:srgbClr val="000000"/>
                              </a:solidFill>
                              <a:latin typeface="Cambria Math" panose="02040503050406030204" pitchFamily="18" charset="0"/>
                            </a:rPr>
                          </m:ctrlPr>
                        </m:sSubPr>
                        <m:e>
                          <m:r>
                            <a:rPr lang="zh-CN" altLang="en-US" sz="1500" i="1" spc="-100">
                              <a:solidFill>
                                <a:srgbClr val="000000"/>
                              </a:solidFill>
                              <a:latin typeface="Cambria Math" panose="02040503050406030204" pitchFamily="18" charset="0"/>
                            </a:rPr>
                            <m:t>𝐵</m:t>
                          </m:r>
                        </m:e>
                        <m:sub>
                          <m:sSup>
                            <m:sSupPr>
                              <m:ctrlPr>
                                <a:rPr lang="zh-CN" altLang="en-US" sz="1500" i="1" spc="-100">
                                  <a:solidFill>
                                    <a:srgbClr val="000000"/>
                                  </a:solidFill>
                                  <a:latin typeface="Cambria Math" panose="02040503050406030204" pitchFamily="18" charset="0"/>
                                </a:rPr>
                              </m:ctrlPr>
                            </m:sSupPr>
                            <m:e>
                              <m:r>
                                <a:rPr lang="zh-CN" altLang="en-US" sz="1500" i="1" spc="-100">
                                  <a:solidFill>
                                    <a:srgbClr val="000000"/>
                                  </a:solidFill>
                                  <a:latin typeface="Cambria Math" panose="02040503050406030204" pitchFamily="18" charset="0"/>
                                </a:rPr>
                                <m:t>𝐷</m:t>
                              </m:r>
                            </m:e>
                            <m:sup>
                              <m:r>
                                <a:rPr lang="en-US" altLang="zh-CN" sz="1500" i="1" spc="-100">
                                  <a:solidFill>
                                    <a:srgbClr val="000000"/>
                                  </a:solidFill>
                                  <a:latin typeface="Cambria Math" panose="02040503050406030204" pitchFamily="18" charset="0"/>
                                </a:rPr>
                                <m:t>0</m:t>
                              </m:r>
                            </m:sup>
                          </m:sSup>
                          <m:r>
                            <a:rPr lang="zh-CN" altLang="en-US" sz="1500" i="1" spc="-100">
                              <a:solidFill>
                                <a:srgbClr val="000000"/>
                              </a:solidFill>
                              <a:latin typeface="Cambria Math" panose="02040503050406030204" pitchFamily="18" charset="0"/>
                            </a:rPr>
                            <m:t>→</m:t>
                          </m:r>
                          <m:sSub>
                            <m:sSubPr>
                              <m:ctrlPr>
                                <a:rPr lang="zh-CN" altLang="en-US" sz="1500" i="1" spc="-100">
                                  <a:solidFill>
                                    <a:srgbClr val="000000"/>
                                  </a:solidFill>
                                  <a:latin typeface="Cambria Math" panose="02040503050406030204" pitchFamily="18" charset="0"/>
                                </a:rPr>
                              </m:ctrlPr>
                            </m:sSubPr>
                            <m:e>
                              <m:r>
                                <a:rPr lang="zh-CN" altLang="en-US" sz="1500" i="1" spc="-100">
                                  <a:solidFill>
                                    <a:srgbClr val="000000"/>
                                  </a:solidFill>
                                  <a:latin typeface="Cambria Math" panose="02040503050406030204" pitchFamily="18" charset="0"/>
                                </a:rPr>
                                <m:t>𝐾</m:t>
                              </m:r>
                            </m:e>
                            <m:sub>
                              <m:r>
                                <a:rPr lang="zh-CN" altLang="en-US" sz="1500" i="1" spc="-100">
                                  <a:solidFill>
                                    <a:srgbClr val="000000"/>
                                  </a:solidFill>
                                  <a:latin typeface="Cambria Math" panose="02040503050406030204" pitchFamily="18" charset="0"/>
                                </a:rPr>
                                <m:t>1</m:t>
                              </m:r>
                            </m:sub>
                          </m:sSub>
                          <m:r>
                            <a:rPr lang="zh-CN" altLang="en-US" sz="1500" i="1" spc="-100">
                              <a:solidFill>
                                <a:srgbClr val="000000"/>
                              </a:solidFill>
                              <a:latin typeface="Cambria Math" panose="02040503050406030204" pitchFamily="18" charset="0"/>
                            </a:rPr>
                            <m:t>(1270</m:t>
                          </m:r>
                          <m:sSup>
                            <m:sSupPr>
                              <m:ctrlPr>
                                <a:rPr lang="zh-CN" altLang="en-US" sz="1500" i="1" spc="-100">
                                  <a:solidFill>
                                    <a:srgbClr val="000000"/>
                                  </a:solidFill>
                                  <a:latin typeface="Cambria Math" panose="02040503050406030204" pitchFamily="18" charset="0"/>
                                </a:rPr>
                              </m:ctrlPr>
                            </m:sSupPr>
                            <m:e>
                              <m:r>
                                <a:rPr lang="zh-CN" altLang="en-US" sz="1500" i="1" spc="-100">
                                  <a:solidFill>
                                    <a:srgbClr val="000000"/>
                                  </a:solidFill>
                                  <a:latin typeface="Cambria Math" panose="02040503050406030204" pitchFamily="18" charset="0"/>
                                </a:rPr>
                                <m:t>)</m:t>
                              </m:r>
                            </m:e>
                            <m:sup>
                              <m:r>
                                <a:rPr lang="zh-CN" altLang="en-US" sz="1500" i="1" spc="-100">
                                  <a:solidFill>
                                    <a:srgbClr val="000000"/>
                                  </a:solidFill>
                                  <a:latin typeface="Cambria Math" panose="02040503050406030204" pitchFamily="18" charset="0"/>
                                </a:rPr>
                                <m:t>−</m:t>
                              </m:r>
                            </m:sup>
                          </m:sSup>
                          <m:sSup>
                            <m:sSupPr>
                              <m:ctrlPr>
                                <a:rPr lang="zh-CN" altLang="en-US" sz="1500" i="1" spc="-100">
                                  <a:solidFill>
                                    <a:srgbClr val="000000"/>
                                  </a:solidFill>
                                  <a:latin typeface="Cambria Math" panose="02040503050406030204" pitchFamily="18" charset="0"/>
                                </a:rPr>
                              </m:ctrlPr>
                            </m:sSupPr>
                            <m:e>
                              <m:r>
                                <a:rPr lang="zh-CN" altLang="en-US" sz="1500" i="1" spc="-100">
                                  <a:solidFill>
                                    <a:srgbClr val="000000"/>
                                  </a:solidFill>
                                  <a:latin typeface="Cambria Math" panose="02040503050406030204" pitchFamily="18" charset="0"/>
                                </a:rPr>
                                <m:t>𝑒</m:t>
                              </m:r>
                            </m:e>
                            <m:sup>
                              <m:r>
                                <a:rPr lang="zh-CN" altLang="en-US" sz="1500" i="1" spc="-100">
                                  <a:solidFill>
                                    <a:srgbClr val="000000"/>
                                  </a:solidFill>
                                  <a:latin typeface="Cambria Math" panose="02040503050406030204" pitchFamily="18" charset="0"/>
                                </a:rPr>
                                <m:t>+</m:t>
                              </m:r>
                            </m:sup>
                          </m:sSup>
                          <m:r>
                            <a:rPr lang="zh-CN" altLang="en-US" sz="1500" i="1" spc="-100">
                              <a:solidFill>
                                <a:srgbClr val="000000"/>
                              </a:solidFill>
                              <a:latin typeface="Cambria Math" panose="02040503050406030204" pitchFamily="18" charset="0"/>
                            </a:rPr>
                            <m:t>𝑣</m:t>
                          </m:r>
                        </m:sub>
                      </m:sSub>
                      <m:r>
                        <a:rPr lang="zh-CN" altLang="en-US" sz="1500" i="1" spc="-100">
                          <a:solidFill>
                            <a:srgbClr val="000000"/>
                          </a:solidFill>
                          <a:latin typeface="Cambria Math" panose="02040503050406030204" pitchFamily="18" charset="0"/>
                        </a:rPr>
                        <m:t>=(</m:t>
                      </m:r>
                      <m:r>
                        <a:rPr lang="en-US" altLang="zh-CN" sz="1500" i="1" spc="-100">
                          <a:solidFill>
                            <a:srgbClr val="000000"/>
                          </a:solidFill>
                          <a:latin typeface="Cambria Math" panose="02040503050406030204" pitchFamily="18" charset="0"/>
                        </a:rPr>
                        <m:t>1.09</m:t>
                      </m:r>
                      <m:r>
                        <a:rPr lang="zh-CN" altLang="en-US" sz="1500" i="1" spc="-100">
                          <a:solidFill>
                            <a:srgbClr val="000000"/>
                          </a:solidFill>
                          <a:latin typeface="Cambria Math" panose="02040503050406030204" pitchFamily="18" charset="0"/>
                        </a:rPr>
                        <m:t>±0.</m:t>
                      </m:r>
                      <m:r>
                        <a:rPr lang="en-US" altLang="zh-CN" sz="1500" i="1" spc="-100">
                          <a:solidFill>
                            <a:srgbClr val="000000"/>
                          </a:solidFill>
                          <a:latin typeface="Cambria Math" panose="02040503050406030204" pitchFamily="18" charset="0"/>
                        </a:rPr>
                        <m:t>13</m:t>
                      </m:r>
                      <m:r>
                        <a:rPr lang="zh-CN" altLang="en-US" sz="1500" i="1" spc="-100">
                          <a:solidFill>
                            <a:srgbClr val="000000"/>
                          </a:solidFill>
                          <a:latin typeface="Cambria Math" panose="02040503050406030204" pitchFamily="18" charset="0"/>
                        </a:rPr>
                        <m:t>±0.13±0.</m:t>
                      </m:r>
                      <m:r>
                        <a:rPr lang="en-US" altLang="zh-CN" sz="1500" i="1" spc="-100">
                          <a:solidFill>
                            <a:srgbClr val="000000"/>
                          </a:solidFill>
                          <a:latin typeface="Cambria Math" panose="02040503050406030204" pitchFamily="18" charset="0"/>
                        </a:rPr>
                        <m:t>12</m:t>
                      </m:r>
                      <m:r>
                        <a:rPr lang="zh-CN" altLang="en-US" sz="1500" i="1" spc="-100">
                          <a:solidFill>
                            <a:srgbClr val="000000"/>
                          </a:solidFill>
                          <a:latin typeface="Cambria Math" panose="02040503050406030204" pitchFamily="18" charset="0"/>
                        </a:rPr>
                        <m:t>)×1</m:t>
                      </m:r>
                      <m:sSup>
                        <m:sSupPr>
                          <m:ctrlPr>
                            <a:rPr lang="zh-CN" altLang="en-US" sz="1500" i="1" spc="-100">
                              <a:solidFill>
                                <a:srgbClr val="000000"/>
                              </a:solidFill>
                              <a:latin typeface="Cambria Math" panose="02040503050406030204" pitchFamily="18" charset="0"/>
                            </a:rPr>
                          </m:ctrlPr>
                        </m:sSupPr>
                        <m:e>
                          <m:r>
                            <a:rPr lang="zh-CN" altLang="en-US" sz="1500" i="1" spc="-100">
                              <a:solidFill>
                                <a:srgbClr val="000000"/>
                              </a:solidFill>
                              <a:latin typeface="Cambria Math" panose="02040503050406030204" pitchFamily="18" charset="0"/>
                            </a:rPr>
                            <m:t>0</m:t>
                          </m:r>
                        </m:e>
                        <m:sup>
                          <m:r>
                            <a:rPr lang="zh-CN" altLang="en-US" sz="1500" i="1" spc="-100">
                              <a:solidFill>
                                <a:srgbClr val="000000"/>
                              </a:solidFill>
                              <a:latin typeface="Cambria Math" panose="02040503050406030204" pitchFamily="18" charset="0"/>
                            </a:rPr>
                            <m:t>−</m:t>
                          </m:r>
                          <m:r>
                            <a:rPr lang="en-US" altLang="zh-CN" sz="1500" i="1" spc="-100">
                              <a:solidFill>
                                <a:srgbClr val="000000"/>
                              </a:solidFill>
                              <a:latin typeface="Cambria Math" panose="02040503050406030204" pitchFamily="18" charset="0"/>
                            </a:rPr>
                            <m:t>3</m:t>
                          </m:r>
                        </m:sup>
                      </m:sSup>
                    </m:oMath>
                  </m:oMathPara>
                </a14:m>
                <a:endParaRPr lang="zh-CN" altLang="en-US" sz="1500" spc="-100" dirty="0"/>
              </a:p>
            </p:txBody>
          </p:sp>
        </mc:Choice>
        <mc:Fallback xmlns="">
          <p:sp>
            <p:nvSpPr>
              <p:cNvPr id="42" name="Object 3">
                <a:extLst>
                  <a:ext uri="{FF2B5EF4-FFF2-40B4-BE49-F238E27FC236}">
                    <a16:creationId xmlns:a16="http://schemas.microsoft.com/office/drawing/2014/main" id="{2734151C-4850-4EF2-9E3B-4847B087F581}"/>
                  </a:ext>
                </a:extLst>
              </p:cNvPr>
              <p:cNvSpPr txBox="1">
                <a:spLocks noRot="1" noChangeAspect="1" noMove="1" noResize="1" noEditPoints="1" noAdjustHandles="1" noChangeArrowheads="1" noChangeShapeType="1" noTextEdit="1"/>
              </p:cNvSpPr>
              <p:nvPr/>
            </p:nvSpPr>
            <p:spPr bwMode="auto">
              <a:xfrm>
                <a:off x="6974340" y="3295023"/>
                <a:ext cx="4216006" cy="411476"/>
              </a:xfrm>
              <a:prstGeom prst="rect">
                <a:avLst/>
              </a:prstGeom>
              <a:blipFill>
                <a:blip r:embed="rId6"/>
                <a:stretch>
                  <a:fillRect/>
                </a:stretch>
              </a:blipFill>
              <a:ln w="9525">
                <a:noFill/>
                <a:miter lim="800000"/>
                <a:headEnd/>
                <a:tailEnd/>
              </a:ln>
            </p:spPr>
            <p:txBody>
              <a:bodyPr/>
              <a:lstStyle/>
              <a:p>
                <a:r>
                  <a:rPr lang="zh-CN" altLang="en-US">
                    <a:noFill/>
                  </a:rPr>
                  <a:t> </a:t>
                </a:r>
              </a:p>
            </p:txBody>
          </p:sp>
        </mc:Fallback>
      </mc:AlternateContent>
      <p:pic>
        <p:nvPicPr>
          <p:cNvPr id="43" name="图片 42">
            <a:extLst>
              <a:ext uri="{FF2B5EF4-FFF2-40B4-BE49-F238E27FC236}">
                <a16:creationId xmlns:a16="http://schemas.microsoft.com/office/drawing/2014/main" id="{1DCB644F-CB3D-45C7-87C2-9C0943938F4C}"/>
              </a:ext>
            </a:extLst>
          </p:cNvPr>
          <p:cNvPicPr>
            <a:picLocks noChangeAspect="1"/>
          </p:cNvPicPr>
          <p:nvPr/>
        </p:nvPicPr>
        <p:blipFill>
          <a:blip r:embed="rId7"/>
          <a:stretch>
            <a:fillRect/>
          </a:stretch>
        </p:blipFill>
        <p:spPr>
          <a:xfrm>
            <a:off x="8409642" y="1563630"/>
            <a:ext cx="320068" cy="220999"/>
          </a:xfrm>
          <a:prstGeom prst="rect">
            <a:avLst/>
          </a:prstGeom>
        </p:spPr>
      </p:pic>
      <p:pic>
        <p:nvPicPr>
          <p:cNvPr id="44" name="图片 43">
            <a:extLst>
              <a:ext uri="{FF2B5EF4-FFF2-40B4-BE49-F238E27FC236}">
                <a16:creationId xmlns:a16="http://schemas.microsoft.com/office/drawing/2014/main" id="{8D24F6E5-734C-47B4-BE81-D437F5487FFC}"/>
              </a:ext>
            </a:extLst>
          </p:cNvPr>
          <p:cNvPicPr>
            <a:picLocks noChangeAspect="1"/>
          </p:cNvPicPr>
          <p:nvPr/>
        </p:nvPicPr>
        <p:blipFill>
          <a:blip r:embed="rId7"/>
          <a:stretch>
            <a:fillRect/>
          </a:stretch>
        </p:blipFill>
        <p:spPr>
          <a:xfrm>
            <a:off x="10354817" y="1534134"/>
            <a:ext cx="320068" cy="220999"/>
          </a:xfrm>
          <a:prstGeom prst="rect">
            <a:avLst/>
          </a:prstGeom>
        </p:spPr>
      </p:pic>
      <p:pic>
        <p:nvPicPr>
          <p:cNvPr id="45" name="图片 44">
            <a:extLst>
              <a:ext uri="{FF2B5EF4-FFF2-40B4-BE49-F238E27FC236}">
                <a16:creationId xmlns:a16="http://schemas.microsoft.com/office/drawing/2014/main" id="{104E5D03-D533-431A-A4AA-1E7AA808D108}"/>
              </a:ext>
            </a:extLst>
          </p:cNvPr>
          <p:cNvPicPr>
            <a:picLocks noChangeAspect="1"/>
          </p:cNvPicPr>
          <p:nvPr/>
        </p:nvPicPr>
        <p:blipFill>
          <a:blip r:embed="rId7"/>
          <a:stretch>
            <a:fillRect/>
          </a:stretch>
        </p:blipFill>
        <p:spPr>
          <a:xfrm>
            <a:off x="2767051" y="1482804"/>
            <a:ext cx="320068" cy="220999"/>
          </a:xfrm>
          <a:prstGeom prst="rect">
            <a:avLst/>
          </a:prstGeom>
        </p:spPr>
      </p:pic>
      <p:pic>
        <p:nvPicPr>
          <p:cNvPr id="46" name="图片 45">
            <a:extLst>
              <a:ext uri="{FF2B5EF4-FFF2-40B4-BE49-F238E27FC236}">
                <a16:creationId xmlns:a16="http://schemas.microsoft.com/office/drawing/2014/main" id="{9CD12A26-4C9F-4463-B13D-4F501BF95BFB}"/>
              </a:ext>
            </a:extLst>
          </p:cNvPr>
          <p:cNvPicPr>
            <a:picLocks noChangeAspect="1"/>
          </p:cNvPicPr>
          <p:nvPr/>
        </p:nvPicPr>
        <p:blipFill>
          <a:blip r:embed="rId7"/>
          <a:stretch>
            <a:fillRect/>
          </a:stretch>
        </p:blipFill>
        <p:spPr>
          <a:xfrm>
            <a:off x="4821011" y="1453308"/>
            <a:ext cx="320068" cy="220999"/>
          </a:xfrm>
          <a:prstGeom prst="rect">
            <a:avLst/>
          </a:prstGeom>
        </p:spPr>
      </p:pic>
      <p:sp>
        <p:nvSpPr>
          <p:cNvPr id="47" name="矩形 46">
            <a:extLst>
              <a:ext uri="{FF2B5EF4-FFF2-40B4-BE49-F238E27FC236}">
                <a16:creationId xmlns:a16="http://schemas.microsoft.com/office/drawing/2014/main" id="{E13DD311-6F98-45EC-A719-C84EC43ACC21}"/>
              </a:ext>
            </a:extLst>
          </p:cNvPr>
          <p:cNvSpPr>
            <a:spLocks noChangeArrowheads="1"/>
          </p:cNvSpPr>
          <p:nvPr/>
        </p:nvSpPr>
        <p:spPr bwMode="auto">
          <a:xfrm>
            <a:off x="3479589" y="855948"/>
            <a:ext cx="2812277" cy="36933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PRL123(2019)231801</a:t>
            </a:r>
            <a:endParaRPr kumimoji="0" lang="zh-CN" altLang="en-US" sz="18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48" name="矩形 47">
            <a:extLst>
              <a:ext uri="{FF2B5EF4-FFF2-40B4-BE49-F238E27FC236}">
                <a16:creationId xmlns:a16="http://schemas.microsoft.com/office/drawing/2014/main" id="{32E1D658-FBED-40F3-825F-7214580BB64E}"/>
              </a:ext>
            </a:extLst>
          </p:cNvPr>
          <p:cNvSpPr>
            <a:spLocks noChangeArrowheads="1"/>
          </p:cNvSpPr>
          <p:nvPr/>
        </p:nvSpPr>
        <p:spPr bwMode="auto">
          <a:xfrm>
            <a:off x="9104190" y="930200"/>
            <a:ext cx="2743200" cy="369332"/>
          </a:xfrm>
          <a:prstGeom prst="rect">
            <a:avLst/>
          </a:prstGeom>
          <a:no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PRL127(2021)131801</a:t>
            </a:r>
            <a:endParaRPr kumimoji="0" lang="zh-CN" altLang="en-US" sz="1800" dirty="0">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9" name="文本框 58">
                <a:extLst>
                  <a:ext uri="{FF2B5EF4-FFF2-40B4-BE49-F238E27FC236}">
                    <a16:creationId xmlns:a16="http://schemas.microsoft.com/office/drawing/2014/main" id="{5A506894-7A2C-46CA-AA15-466149DB35C5}"/>
                  </a:ext>
                </a:extLst>
              </p:cNvPr>
              <p:cNvSpPr txBox="1"/>
              <p:nvPr/>
            </p:nvSpPr>
            <p:spPr>
              <a:xfrm>
                <a:off x="1359159" y="839957"/>
                <a:ext cx="2443410" cy="3885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b="1" i="1" spc="-100"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SubSup>
                        <m:sSubSupPr>
                          <m:ctrlP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ctrlPr>
                        </m:sSubSupPr>
                        <m:e>
                          <m:acc>
                            <m:accPr>
                              <m:chr m:val="̅"/>
                              <m:ctrlP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ctrlPr>
                            </m:accPr>
                            <m:e>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𝑲</m:t>
                              </m:r>
                            </m:e>
                          </m:acc>
                        </m:e>
                        <m:sub>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𝟏</m:t>
                          </m:r>
                        </m:sub>
                        <m:sup>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𝟎</m:t>
                          </m:r>
                        </m:sup>
                      </m:sSubSup>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𝟏𝟐𝟕𝟎</m:t>
                      </m:r>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b="1" dirty="0">
                  <a:solidFill>
                    <a:schemeClr val="tx1"/>
                  </a:solidFill>
                  <a:effectLst>
                    <a:outerShdw blurRad="38100" dist="38100" dir="2700000" algn="tl">
                      <a:srgbClr val="000000">
                        <a:alpha val="43137"/>
                      </a:srgbClr>
                    </a:outerShdw>
                  </a:effectLst>
                </a:endParaRPr>
              </a:p>
            </p:txBody>
          </p:sp>
        </mc:Choice>
        <mc:Fallback xmlns="">
          <p:sp>
            <p:nvSpPr>
              <p:cNvPr id="59" name="文本框 58">
                <a:extLst>
                  <a:ext uri="{FF2B5EF4-FFF2-40B4-BE49-F238E27FC236}">
                    <a16:creationId xmlns:a16="http://schemas.microsoft.com/office/drawing/2014/main" id="{5A506894-7A2C-46CA-AA15-466149DB35C5}"/>
                  </a:ext>
                </a:extLst>
              </p:cNvPr>
              <p:cNvSpPr txBox="1">
                <a:spLocks noRot="1" noChangeAspect="1" noMove="1" noResize="1" noEditPoints="1" noAdjustHandles="1" noChangeArrowheads="1" noChangeShapeType="1" noTextEdit="1"/>
              </p:cNvSpPr>
              <p:nvPr/>
            </p:nvSpPr>
            <p:spPr>
              <a:xfrm>
                <a:off x="1359159" y="839957"/>
                <a:ext cx="2443410" cy="388504"/>
              </a:xfrm>
              <a:prstGeom prst="rect">
                <a:avLst/>
              </a:prstGeom>
              <a:blipFill>
                <a:blip r:embed="rId8"/>
                <a:stretch>
                  <a:fillRect b="-187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D1742EB0-09C1-41E6-A1B3-7162F85ABB17}"/>
                  </a:ext>
                </a:extLst>
              </p:cNvPr>
              <p:cNvSpPr txBox="1"/>
              <p:nvPr/>
            </p:nvSpPr>
            <p:spPr>
              <a:xfrm>
                <a:off x="6638062" y="880048"/>
                <a:ext cx="2444863" cy="3755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b="1" i="1" spc="-100"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𝑫</m:t>
                          </m:r>
                        </m:e>
                        <m:sup>
                          <m:r>
                            <a:rPr lang="en-US" altLang="zh-CN" b="1" i="1" spc="-100">
                              <a:solidFill>
                                <a:schemeClr val="tx1"/>
                              </a:solidFill>
                              <a:effectLst>
                                <a:outerShdw blurRad="38100" dist="38100" dir="2700000" algn="tl">
                                  <a:srgbClr val="000000">
                                    <a:alpha val="43137"/>
                                  </a:srgbClr>
                                </a:outerShdw>
                              </a:effectLst>
                              <a:latin typeface="Cambria Math" panose="02040503050406030204" pitchFamily="18" charset="0"/>
                            </a:rPr>
                            <m:t>𝟎</m:t>
                          </m:r>
                        </m:sup>
                      </m:s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𝑲</m:t>
                          </m:r>
                        </m:e>
                        <m:sub>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𝟏</m:t>
                          </m:r>
                        </m:sub>
                      </m:sSub>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𝟏𝟐𝟕𝟎</m:t>
                      </m:r>
                      <m:sSup>
                        <m:sSup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p>
                        <m:sSupPr>
                          <m:ctrlP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𝒆</m:t>
                          </m:r>
                        </m:e>
                        <m:sup>
                          <m:r>
                            <a:rPr lang="zh-CN" altLang="en-US" b="1" i="1" spc="-100">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b="1" i="1" smtClean="0">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𝝂</m:t>
                          </m:r>
                        </m:e>
                        <m:sub>
                          <m:r>
                            <a:rPr lang="en-US" altLang="zh-CN" b="1" i="1">
                              <a:solidFill>
                                <a:schemeClr val="tx1"/>
                              </a:solidFill>
                              <a:effectLst>
                                <a:outerShdw blurRad="38100" dist="38100" dir="2700000" algn="tl">
                                  <a:srgbClr val="000000">
                                    <a:alpha val="43137"/>
                                  </a:srgbClr>
                                </a:outerShdw>
                              </a:effectLst>
                              <a:latin typeface="Cambria Math" panose="02040503050406030204" pitchFamily="18" charset="0"/>
                            </a:rPr>
                            <m:t>𝒆</m:t>
                          </m:r>
                        </m:sub>
                      </m:sSub>
                    </m:oMath>
                  </m:oMathPara>
                </a14:m>
                <a:endParaRPr lang="zh-CN" altLang="en-US" b="1" dirty="0">
                  <a:solidFill>
                    <a:schemeClr val="tx1"/>
                  </a:solidFill>
                  <a:effectLst>
                    <a:outerShdw blurRad="38100" dist="38100" dir="2700000" algn="tl">
                      <a:srgbClr val="000000">
                        <a:alpha val="43137"/>
                      </a:srgbClr>
                    </a:outerShdw>
                  </a:effectLst>
                </a:endParaRPr>
              </a:p>
            </p:txBody>
          </p:sp>
        </mc:Choice>
        <mc:Fallback xmlns="">
          <p:sp>
            <p:nvSpPr>
              <p:cNvPr id="60" name="文本框 59">
                <a:extLst>
                  <a:ext uri="{FF2B5EF4-FFF2-40B4-BE49-F238E27FC236}">
                    <a16:creationId xmlns:a16="http://schemas.microsoft.com/office/drawing/2014/main" id="{D1742EB0-09C1-41E6-A1B3-7162F85ABB17}"/>
                  </a:ext>
                </a:extLst>
              </p:cNvPr>
              <p:cNvSpPr txBox="1">
                <a:spLocks noRot="1" noChangeAspect="1" noMove="1" noResize="1" noEditPoints="1" noAdjustHandles="1" noChangeArrowheads="1" noChangeShapeType="1" noTextEdit="1"/>
              </p:cNvSpPr>
              <p:nvPr/>
            </p:nvSpPr>
            <p:spPr>
              <a:xfrm>
                <a:off x="6638062" y="880048"/>
                <a:ext cx="2444863" cy="375552"/>
              </a:xfrm>
              <a:prstGeom prst="rect">
                <a:avLst/>
              </a:prstGeom>
              <a:blipFill>
                <a:blip r:embed="rId9"/>
                <a:stretch>
                  <a:fillRect b="-1935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矩形 45">
                <a:extLst>
                  <a:ext uri="{FF2B5EF4-FFF2-40B4-BE49-F238E27FC236}">
                    <a16:creationId xmlns:a16="http://schemas.microsoft.com/office/drawing/2014/main" id="{83499383-845E-4DC1-8EB8-FEB6A4B19269}"/>
                  </a:ext>
                </a:extLst>
              </p:cNvPr>
              <p:cNvSpPr>
                <a:spLocks noChangeArrowheads="1"/>
              </p:cNvSpPr>
              <p:nvPr/>
            </p:nvSpPr>
            <p:spPr bwMode="auto">
              <a:xfrm>
                <a:off x="1631917" y="4013668"/>
                <a:ext cx="8913555" cy="34881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nSpc>
                    <a:spcPts val="2000"/>
                  </a:lnSpc>
                  <a:spcBef>
                    <a:spcPct val="0"/>
                  </a:spcBef>
                  <a:buNone/>
                </a:pPr>
                <a:r>
                  <a:rPr kumimoji="0" lang="en-US" altLang="zh-CN" sz="1900" dirty="0">
                    <a:solidFill>
                      <a:srgbClr val="FF0000"/>
                    </a:solidFill>
                    <a:latin typeface="微软雅黑" panose="020B0503020204020204" pitchFamily="34" charset="-122"/>
                    <a:ea typeface="微软雅黑" panose="020B0503020204020204" pitchFamily="34" charset="-122"/>
                  </a:rPr>
                  <a:t>New window to explore the property and nature of </a:t>
                </a:r>
                <a14:m>
                  <m:oMath xmlns:m="http://schemas.openxmlformats.org/officeDocument/2006/math">
                    <m:sSub>
                      <m:sSubPr>
                        <m:ctrlPr>
                          <a:rPr lang="zh-CN" altLang="en-US" sz="2000" i="1">
                            <a:solidFill>
                              <a:srgbClr val="FF0000"/>
                            </a:solidFill>
                            <a:latin typeface="Cambria Math" panose="02040503050406030204" pitchFamily="18" charset="0"/>
                          </a:rPr>
                        </m:ctrlPr>
                      </m:sSubPr>
                      <m:e>
                        <m:r>
                          <a:rPr lang="en-US" altLang="zh-CN" sz="2000" i="1">
                            <a:solidFill>
                              <a:srgbClr val="FF0000"/>
                            </a:solidFill>
                            <a:latin typeface="Cambria Math" panose="02040503050406030204" pitchFamily="18" charset="0"/>
                          </a:rPr>
                          <m:t>𝐾</m:t>
                        </m:r>
                      </m:e>
                      <m:sub>
                        <m:r>
                          <a:rPr lang="en-US" altLang="zh-CN" sz="2000" i="1">
                            <a:solidFill>
                              <a:srgbClr val="FF0000"/>
                            </a:solidFill>
                            <a:latin typeface="Cambria Math" panose="02040503050406030204" pitchFamily="18" charset="0"/>
                          </a:rPr>
                          <m:t>1</m:t>
                        </m:r>
                      </m:sub>
                    </m:sSub>
                    <m:r>
                      <a:rPr lang="en-US" altLang="zh-CN" sz="2000" i="1">
                        <a:solidFill>
                          <a:srgbClr val="FF0000"/>
                        </a:solidFill>
                        <a:latin typeface="Cambria Math" panose="02040503050406030204" pitchFamily="18" charset="0"/>
                      </a:rPr>
                      <m:t> </m:t>
                    </m:r>
                  </m:oMath>
                </a14:m>
                <a:r>
                  <a:rPr kumimoji="0" lang="en-US" altLang="zh-CN" sz="1900" dirty="0">
                    <a:solidFill>
                      <a:srgbClr val="FF0000"/>
                    </a:solidFill>
                    <a:latin typeface="微软雅黑" panose="020B0503020204020204" pitchFamily="34" charset="-122"/>
                    <a:ea typeface="微软雅黑" panose="020B0503020204020204" pitchFamily="34" charset="-122"/>
                  </a:rPr>
                  <a:t>and </a:t>
                </a:r>
                <a14:m>
                  <m:oMath xmlns:m="http://schemas.openxmlformats.org/officeDocument/2006/math">
                    <m:sSub>
                      <m:sSubPr>
                        <m:ctrlPr>
                          <a:rPr lang="zh-CN" altLang="en-US" sz="1800" i="1" smtClean="0">
                            <a:solidFill>
                              <a:srgbClr val="FF0000"/>
                            </a:solidFill>
                            <a:effectLst/>
                            <a:latin typeface="Cambria Math" panose="02040503050406030204" pitchFamily="18" charset="0"/>
                          </a:rPr>
                        </m:ctrlPr>
                      </m:sSubPr>
                      <m:e>
                        <m:r>
                          <a:rPr lang="en-US" altLang="zh-CN" sz="1800" b="0" i="1" smtClean="0">
                            <a:solidFill>
                              <a:srgbClr val="FF0000"/>
                            </a:solidFill>
                            <a:effectLst/>
                            <a:latin typeface="Cambria Math" panose="02040503050406030204" pitchFamily="18" charset="0"/>
                          </a:rPr>
                          <m:t>𝐾</m:t>
                        </m:r>
                      </m:e>
                      <m:sub>
                        <m:r>
                          <a:rPr lang="en-US" altLang="zh-CN" sz="1800" b="0" i="1" smtClean="0">
                            <a:solidFill>
                              <a:srgbClr val="FF0000"/>
                            </a:solidFill>
                            <a:effectLst/>
                            <a:latin typeface="Cambria Math" panose="02040503050406030204" pitchFamily="18" charset="0"/>
                          </a:rPr>
                          <m:t>1</m:t>
                        </m:r>
                      </m:sub>
                    </m:sSub>
                  </m:oMath>
                </a14:m>
                <a:r>
                  <a:rPr kumimoji="0" lang="en-US" altLang="zh-CN" sz="1900" dirty="0">
                    <a:solidFill>
                      <a:srgbClr val="FF0000"/>
                    </a:solidFill>
                    <a:effectLst/>
                    <a:latin typeface="微软雅黑" panose="020B0503020204020204" pitchFamily="34" charset="-122"/>
                    <a:ea typeface="微软雅黑" panose="020B0503020204020204" pitchFamily="34" charset="-122"/>
                  </a:rPr>
                  <a:t> </a:t>
                </a:r>
                <a:r>
                  <a:rPr kumimoji="0" lang="en-US" altLang="zh-CN" sz="1900" dirty="0">
                    <a:solidFill>
                      <a:srgbClr val="FF0000"/>
                    </a:solidFill>
                    <a:latin typeface="微软雅黑" panose="020B0503020204020204" pitchFamily="34" charset="-122"/>
                    <a:ea typeface="微软雅黑" panose="020B0503020204020204" pitchFamily="34" charset="-122"/>
                  </a:rPr>
                  <a:t>mixing angle</a:t>
                </a:r>
              </a:p>
            </p:txBody>
          </p:sp>
        </mc:Choice>
        <mc:Fallback xmlns="">
          <p:sp>
            <p:nvSpPr>
              <p:cNvPr id="32" name="矩形 45">
                <a:extLst>
                  <a:ext uri="{FF2B5EF4-FFF2-40B4-BE49-F238E27FC236}">
                    <a16:creationId xmlns:a16="http://schemas.microsoft.com/office/drawing/2014/main" id="{83499383-845E-4DC1-8EB8-FEB6A4B19269}"/>
                  </a:ext>
                </a:extLst>
              </p:cNvPr>
              <p:cNvSpPr>
                <a:spLocks noRot="1" noChangeAspect="1" noMove="1" noResize="1" noEditPoints="1" noAdjustHandles="1" noChangeArrowheads="1" noChangeShapeType="1" noTextEdit="1"/>
              </p:cNvSpPr>
              <p:nvPr/>
            </p:nvSpPr>
            <p:spPr bwMode="auto">
              <a:xfrm>
                <a:off x="1631917" y="4013668"/>
                <a:ext cx="8913555" cy="348813"/>
              </a:xfrm>
              <a:prstGeom prst="rect">
                <a:avLst/>
              </a:prstGeom>
              <a:blipFill>
                <a:blip r:embed="rId10"/>
                <a:stretch>
                  <a:fillRect l="-711" t="-17241"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Text Box 36">
                <a:extLst>
                  <a:ext uri="{FF2B5EF4-FFF2-40B4-BE49-F238E27FC236}">
                    <a16:creationId xmlns:a16="http://schemas.microsoft.com/office/drawing/2014/main" id="{75911278-A5B8-507F-EEB0-A8B53EC35ADC}"/>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Observation of </a:t>
                </a:r>
                <a14:m>
                  <m:oMath xmlns:m="http://schemas.openxmlformats.org/officeDocument/2006/math">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𝑫</m:t>
                    </m:r>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𝑨</m:t>
                    </m:r>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sub>
                    </m:sSub>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4" name="Text Box 36">
                <a:extLst>
                  <a:ext uri="{FF2B5EF4-FFF2-40B4-BE49-F238E27FC236}">
                    <a16:creationId xmlns:a16="http://schemas.microsoft.com/office/drawing/2014/main" id="{75911278-A5B8-507F-EEB0-A8B53EC35ADC}"/>
                  </a:ext>
                </a:extLst>
              </p:cNvPr>
              <p:cNvSpPr txBox="1">
                <a:spLocks noRot="1" noChangeAspect="1" noMove="1" noResize="1" noEditPoints="1" noAdjustHandles="1" noChangeArrowheads="1" noChangeShapeType="1" noTextEdit="1"/>
              </p:cNvSpPr>
              <p:nvPr/>
            </p:nvSpPr>
            <p:spPr bwMode="auto">
              <a:xfrm>
                <a:off x="0" y="1"/>
                <a:ext cx="12192000" cy="646331"/>
              </a:xfrm>
              <a:prstGeom prst="rect">
                <a:avLst/>
              </a:prstGeom>
              <a:blipFill>
                <a:blip r:embed="rId11"/>
                <a:stretch>
                  <a:fillRect t="-16038" b="-41509"/>
                </a:stretch>
              </a:blipFill>
              <a:ln>
                <a:noFill/>
              </a:ln>
            </p:spPr>
            <p:txBody>
              <a:bodyPr/>
              <a:lstStyle/>
              <a:p>
                <a:r>
                  <a:rPr lang="zh-CN" altLang="en-US">
                    <a:noFill/>
                  </a:rPr>
                  <a:t> </a:t>
                </a:r>
              </a:p>
            </p:txBody>
          </p:sp>
        </mc:Fallback>
      </mc:AlternateContent>
      <p:sp>
        <p:nvSpPr>
          <p:cNvPr id="6" name="灯片编号占位符 5">
            <a:extLst>
              <a:ext uri="{FF2B5EF4-FFF2-40B4-BE49-F238E27FC236}">
                <a16:creationId xmlns:a16="http://schemas.microsoft.com/office/drawing/2014/main" id="{163254D6-5F32-A600-5087-C417990EC131}"/>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23</a:t>
            </a:fld>
            <a:endParaRPr lang="en-US" altLang="zh-CN" sz="1200" dirty="0">
              <a:solidFill>
                <a:srgbClr val="898989"/>
              </a:solidFill>
              <a:latin typeface="Arial" panose="020B0604020202020204" pitchFamily="34" charset="0"/>
            </a:endParaRPr>
          </a:p>
        </p:txBody>
      </p:sp>
      <p:sp>
        <p:nvSpPr>
          <p:cNvPr id="11" name="Rectangle 7">
            <a:extLst>
              <a:ext uri="{FF2B5EF4-FFF2-40B4-BE49-F238E27FC236}">
                <a16:creationId xmlns:a16="http://schemas.microsoft.com/office/drawing/2014/main" id="{7EDCE0A0-840D-0882-EB17-E1225A3ED449}"/>
              </a:ext>
            </a:extLst>
          </p:cNvPr>
          <p:cNvSpPr>
            <a:spLocks noChangeArrowheads="1"/>
          </p:cNvSpPr>
          <p:nvPr/>
        </p:nvSpPr>
        <p:spPr bwMode="auto">
          <a:xfrm>
            <a:off x="7656337" y="5605628"/>
            <a:ext cx="362581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kumimoji="0" lang="en-US" altLang="zh-CN" sz="1500" dirty="0">
                <a:latin typeface="微软雅黑" panose="020B0503020204020204" pitchFamily="34" charset="-122"/>
                <a:ea typeface="微软雅黑" panose="020B0503020204020204" pitchFamily="34" charset="-122"/>
              </a:rPr>
              <a:t>Wei Wang et al. PRL125(2020)051802</a:t>
            </a:r>
            <a:endParaRPr kumimoji="0" lang="zh-CN" altLang="en-US" sz="1500"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13" name="Rectangle 7">
                <a:extLst>
                  <a:ext uri="{FF2B5EF4-FFF2-40B4-BE49-F238E27FC236}">
                    <a16:creationId xmlns:a16="http://schemas.microsoft.com/office/drawing/2014/main" id="{A9CFC77B-638E-A175-9346-6B6DAD845F4B}"/>
                  </a:ext>
                </a:extLst>
              </p:cNvPr>
              <p:cNvSpPr>
                <a:spLocks noChangeArrowheads="1"/>
              </p:cNvSpPr>
              <p:nvPr/>
            </p:nvSpPr>
            <p:spPr bwMode="auto">
              <a:xfrm>
                <a:off x="5944380" y="4569223"/>
                <a:ext cx="5821680" cy="99886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kumimoji="0" lang="en-US" altLang="zh-CN" sz="1900" dirty="0">
                    <a:solidFill>
                      <a:srgbClr val="FF0000"/>
                    </a:solidFill>
                    <a:latin typeface="微软雅黑" panose="020B0503020204020204" pitchFamily="34" charset="-122"/>
                    <a:ea typeface="微软雅黑" panose="020B0503020204020204" pitchFamily="34" charset="-122"/>
                  </a:rPr>
                  <a:t>Combined analysis of </a:t>
                </a:r>
                <a14:m>
                  <m:oMath xmlns:m="http://schemas.openxmlformats.org/officeDocument/2006/math">
                    <m:r>
                      <a:rPr lang="zh-CN" altLang="en-US" sz="1900" b="0" i="1">
                        <a:solidFill>
                          <a:srgbClr val="FF0000"/>
                        </a:solidFill>
                        <a:latin typeface="Cambria Math" panose="02040503050406030204" pitchFamily="18" charset="0"/>
                      </a:rPr>
                      <m:t>𝐷</m:t>
                    </m:r>
                    <m:r>
                      <a:rPr lang="zh-CN" altLang="en-US" sz="1900" b="0" i="1">
                        <a:solidFill>
                          <a:srgbClr val="FF0000"/>
                        </a:solidFill>
                        <a:latin typeface="Cambria Math" panose="02040503050406030204" pitchFamily="18" charset="0"/>
                      </a:rPr>
                      <m:t>→</m:t>
                    </m:r>
                    <m:acc>
                      <m:accPr>
                        <m:chr m:val="̅"/>
                        <m:ctrlPr>
                          <a:rPr lang="en-US" altLang="zh-CN" sz="1900" i="1">
                            <a:solidFill>
                              <a:srgbClr val="FF0000"/>
                            </a:solidFill>
                            <a:latin typeface="Cambria Math" panose="02040503050406030204" pitchFamily="18" charset="0"/>
                          </a:rPr>
                        </m:ctrlPr>
                      </m:accPr>
                      <m:e>
                        <m:r>
                          <a:rPr lang="en-US" altLang="zh-CN" sz="1900" i="1">
                            <a:solidFill>
                              <a:srgbClr val="FF0000"/>
                            </a:solidFill>
                            <a:latin typeface="Cambria Math" panose="02040503050406030204" pitchFamily="18" charset="0"/>
                          </a:rPr>
                          <m:t>𝐾</m:t>
                        </m:r>
                      </m:e>
                    </m:acc>
                    <m:r>
                      <m:rPr>
                        <m:nor/>
                      </m:rPr>
                      <a:rPr kumimoji="0" lang="en-US" altLang="zh-CN" sz="1900" baseline="-250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m:t>1</m:t>
                    </m:r>
                    <m:sSup>
                      <m:sSupPr>
                        <m:ctrlPr>
                          <a:rPr lang="zh-CN" altLang="en-US" sz="1900" i="1">
                            <a:solidFill>
                              <a:srgbClr val="FF0000"/>
                            </a:solidFill>
                            <a:latin typeface="Cambria Math" panose="02040503050406030204" pitchFamily="18" charset="0"/>
                          </a:rPr>
                        </m:ctrlPr>
                      </m:sSupPr>
                      <m:e>
                        <m:r>
                          <a:rPr lang="zh-CN" altLang="en-US" sz="1900" b="0" i="1">
                            <a:solidFill>
                              <a:srgbClr val="FF0000"/>
                            </a:solidFill>
                            <a:latin typeface="Cambria Math" panose="02040503050406030204" pitchFamily="18" charset="0"/>
                          </a:rPr>
                          <m:t>𝑒</m:t>
                        </m:r>
                      </m:e>
                      <m:sup>
                        <m:r>
                          <a:rPr lang="zh-CN" altLang="en-US" sz="1900" b="0" i="1">
                            <a:solidFill>
                              <a:srgbClr val="FF0000"/>
                            </a:solidFill>
                            <a:latin typeface="Cambria Math" panose="02040503050406030204" pitchFamily="18" charset="0"/>
                          </a:rPr>
                          <m:t>+</m:t>
                        </m:r>
                      </m:sup>
                    </m:sSup>
                    <m:r>
                      <a:rPr lang="zh-CN" altLang="en-US" sz="1900" b="0" i="1">
                        <a:solidFill>
                          <a:srgbClr val="FF0000"/>
                        </a:solidFill>
                        <a:latin typeface="Cambria Math" panose="02040503050406030204" pitchFamily="18" charset="0"/>
                      </a:rPr>
                      <m:t>𝑣</m:t>
                    </m:r>
                    <m:r>
                      <a:rPr lang="en-US" altLang="zh-CN" sz="1900" b="0" i="0" smtClean="0">
                        <a:solidFill>
                          <a:srgbClr val="FF0000"/>
                        </a:solidFill>
                        <a:latin typeface="Cambria Math" panose="02040503050406030204" pitchFamily="18" charset="0"/>
                      </a:rPr>
                      <m:t> </m:t>
                    </m:r>
                  </m:oMath>
                </a14:m>
                <a:r>
                  <a:rPr kumimoji="0" lang="en-US" altLang="zh-CN" sz="19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and </a:t>
                </a:r>
                <a14:m>
                  <m:oMath xmlns:m="http://schemas.openxmlformats.org/officeDocument/2006/math">
                    <m:r>
                      <a:rPr lang="en-US" altLang="zh-CN" sz="1900" b="0" i="1" smtClean="0">
                        <a:solidFill>
                          <a:srgbClr val="FF0000"/>
                        </a:solidFill>
                        <a:latin typeface="Cambria Math" panose="02040503050406030204" pitchFamily="18" charset="0"/>
                      </a:rPr>
                      <m:t>𝐵</m:t>
                    </m:r>
                    <m:r>
                      <a:rPr lang="zh-CN" altLang="en-US" sz="1900" b="0" i="1">
                        <a:solidFill>
                          <a:srgbClr val="FF0000"/>
                        </a:solidFill>
                        <a:latin typeface="Cambria Math" panose="02040503050406030204" pitchFamily="18" charset="0"/>
                      </a:rPr>
                      <m:t>→</m:t>
                    </m:r>
                    <m:r>
                      <a:rPr lang="el-GR" altLang="zh-CN" sz="1900" b="0" i="1" smtClean="0">
                        <a:solidFill>
                          <a:srgbClr val="FF0000"/>
                        </a:solidFill>
                        <a:latin typeface="Cambria Math" panose="02040503050406030204" pitchFamily="18" charset="0"/>
                      </a:rPr>
                      <m:t>𝛾</m:t>
                    </m:r>
                    <m:acc>
                      <m:accPr>
                        <m:chr m:val="̅"/>
                        <m:ctrlPr>
                          <a:rPr lang="en-US" altLang="zh-CN" sz="1900" i="1">
                            <a:solidFill>
                              <a:srgbClr val="FF0000"/>
                            </a:solidFill>
                            <a:latin typeface="Cambria Math" panose="02040503050406030204" pitchFamily="18" charset="0"/>
                          </a:rPr>
                        </m:ctrlPr>
                      </m:accPr>
                      <m:e>
                        <m:r>
                          <a:rPr lang="en-US" altLang="zh-CN" sz="1900" b="0" i="1">
                            <a:solidFill>
                              <a:srgbClr val="FF0000"/>
                            </a:solidFill>
                            <a:latin typeface="Cambria Math" panose="02040503050406030204" pitchFamily="18" charset="0"/>
                          </a:rPr>
                          <m:t>𝐾</m:t>
                        </m:r>
                      </m:e>
                    </m:acc>
                  </m:oMath>
                </a14:m>
                <a:r>
                  <a:rPr kumimoji="0" lang="en-US" altLang="zh-CN" sz="1900" baseline="-250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1 </a:t>
                </a:r>
                <a:r>
                  <a:rPr kumimoji="0" lang="en-US" altLang="zh-CN" sz="19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helps to constrain new physics effect in the studies of photon polarization in </a:t>
                </a:r>
                <a14:m>
                  <m:oMath xmlns:m="http://schemas.openxmlformats.org/officeDocument/2006/math">
                    <m:r>
                      <a:rPr lang="en-US" altLang="zh-CN" sz="1900" b="0" i="1" smtClean="0">
                        <a:solidFill>
                          <a:srgbClr val="FF0000"/>
                        </a:solidFill>
                        <a:latin typeface="Cambria Math" panose="02040503050406030204" pitchFamily="18" charset="0"/>
                      </a:rPr>
                      <m:t>𝑏</m:t>
                    </m:r>
                    <m:r>
                      <a:rPr lang="zh-CN" altLang="en-US" sz="1900" b="0" i="1">
                        <a:solidFill>
                          <a:srgbClr val="FF0000"/>
                        </a:solidFill>
                        <a:latin typeface="Cambria Math" panose="02040503050406030204" pitchFamily="18" charset="0"/>
                      </a:rPr>
                      <m:t>→</m:t>
                    </m:r>
                    <m:r>
                      <a:rPr lang="en-US" altLang="zh-CN" sz="1900" b="0" i="1" smtClean="0">
                        <a:solidFill>
                          <a:srgbClr val="FF0000"/>
                        </a:solidFill>
                        <a:latin typeface="Cambria Math" panose="02040503050406030204" pitchFamily="18" charset="0"/>
                      </a:rPr>
                      <m:t>𝑠</m:t>
                    </m:r>
                    <m:r>
                      <a:rPr lang="el-GR" altLang="zh-CN" sz="1900" b="0" i="1">
                        <a:solidFill>
                          <a:srgbClr val="FF0000"/>
                        </a:solidFill>
                        <a:latin typeface="Cambria Math" panose="02040503050406030204" pitchFamily="18" charset="0"/>
                      </a:rPr>
                      <m:t>𝛾</m:t>
                    </m:r>
                  </m:oMath>
                </a14:m>
                <a:r>
                  <a:rPr kumimoji="0" lang="zh-CN" altLang="en-US" sz="19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 </a:t>
                </a:r>
                <a:r>
                  <a:rPr kumimoji="0" lang="en-US" altLang="zh-CN" sz="19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process</a:t>
                </a:r>
                <a:endParaRPr kumimoji="0" lang="zh-CN" altLang="en-US" sz="19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13" name="Rectangle 7">
                <a:extLst>
                  <a:ext uri="{FF2B5EF4-FFF2-40B4-BE49-F238E27FC236}">
                    <a16:creationId xmlns:a16="http://schemas.microsoft.com/office/drawing/2014/main" id="{A9CFC77B-638E-A175-9346-6B6DAD845F4B}"/>
                  </a:ext>
                </a:extLst>
              </p:cNvPr>
              <p:cNvSpPr>
                <a:spLocks noRot="1" noChangeAspect="1" noMove="1" noResize="1" noEditPoints="1" noAdjustHandles="1" noChangeArrowheads="1" noChangeShapeType="1" noTextEdit="1"/>
              </p:cNvSpPr>
              <p:nvPr/>
            </p:nvSpPr>
            <p:spPr bwMode="auto">
              <a:xfrm>
                <a:off x="5944380" y="4569223"/>
                <a:ext cx="5821680" cy="998863"/>
              </a:xfrm>
              <a:prstGeom prst="rect">
                <a:avLst/>
              </a:prstGeom>
              <a:blipFill>
                <a:blip r:embed="rId13"/>
                <a:stretch>
                  <a:fillRect l="-942" t="-3681" b="-674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24" name="Picture 6">
            <a:extLst>
              <a:ext uri="{FF2B5EF4-FFF2-40B4-BE49-F238E27FC236}">
                <a16:creationId xmlns:a16="http://schemas.microsoft.com/office/drawing/2014/main" id="{AD801F0A-7665-9564-E2C7-CD918D462FC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87526" y="4555658"/>
            <a:ext cx="4130010" cy="22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7">
            <a:extLst>
              <a:ext uri="{FF2B5EF4-FFF2-40B4-BE49-F238E27FC236}">
                <a16:creationId xmlns:a16="http://schemas.microsoft.com/office/drawing/2014/main" id="{17FA2E78-86EC-71D7-8125-7975B76EC44D}"/>
              </a:ext>
            </a:extLst>
          </p:cNvPr>
          <p:cNvSpPr>
            <a:spLocks noChangeArrowheads="1"/>
          </p:cNvSpPr>
          <p:nvPr/>
        </p:nvSpPr>
        <p:spPr bwMode="auto">
          <a:xfrm>
            <a:off x="3604856" y="4567431"/>
            <a:ext cx="20883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kumimoji="0" lang="en-US" altLang="zh-CN" sz="1500" dirty="0">
                <a:latin typeface="微软雅黑" panose="020B0503020204020204" pitchFamily="34" charset="-122"/>
                <a:ea typeface="微软雅黑" panose="020B0503020204020204" pitchFamily="34" charset="-122"/>
              </a:rPr>
              <a:t>S. </a:t>
            </a:r>
            <a:r>
              <a:rPr kumimoji="0" lang="en-US" altLang="zh-CN" sz="1500" dirty="0" err="1">
                <a:latin typeface="微软雅黑" panose="020B0503020204020204" pitchFamily="34" charset="-122"/>
                <a:ea typeface="微软雅黑" panose="020B0503020204020204" pitchFamily="34" charset="-122"/>
              </a:rPr>
              <a:t>Momeni</a:t>
            </a:r>
            <a:r>
              <a:rPr kumimoji="0" lang="en-US" altLang="zh-CN" sz="1500" dirty="0">
                <a:latin typeface="微软雅黑" panose="020B0503020204020204" pitchFamily="34" charset="-122"/>
                <a:ea typeface="微软雅黑" panose="020B0503020204020204" pitchFamily="34" charset="-122"/>
              </a:rPr>
              <a:t>, JPG46(2019)105006</a:t>
            </a:r>
            <a:endParaRPr kumimoji="0" lang="zh-CN" altLang="en-US" sz="1500" dirty="0">
              <a:latin typeface="微软雅黑" panose="020B0503020204020204" pitchFamily="34" charset="-122"/>
              <a:ea typeface="微软雅黑" panose="020B0503020204020204" pitchFamily="34" charset="-122"/>
            </a:endParaRPr>
          </a:p>
        </p:txBody>
      </p:sp>
      <p:sp>
        <p:nvSpPr>
          <p:cNvPr id="35" name="矩形 26">
            <a:extLst>
              <a:ext uri="{FF2B5EF4-FFF2-40B4-BE49-F238E27FC236}">
                <a16:creationId xmlns:a16="http://schemas.microsoft.com/office/drawing/2014/main" id="{E8BEA87B-7F19-2B40-BC1F-1C4D8727D5F1}"/>
              </a:ext>
            </a:extLst>
          </p:cNvPr>
          <p:cNvSpPr>
            <a:spLocks noChangeArrowheads="1"/>
          </p:cNvSpPr>
          <p:nvPr/>
        </p:nvSpPr>
        <p:spPr bwMode="auto">
          <a:xfrm>
            <a:off x="4478666" y="1385144"/>
            <a:ext cx="695994" cy="323165"/>
          </a:xfrm>
          <a:prstGeom prst="rect">
            <a:avLst/>
          </a:prstGeom>
          <a:noFill/>
          <a:ln w="9525">
            <a:noFill/>
            <a:miter lim="800000"/>
            <a:headEnd/>
            <a:tailEnd/>
          </a:ln>
        </p:spPr>
        <p:txBody>
          <a:bodyPr wrap="square">
            <a:spAutoFit/>
          </a:bodyPr>
          <a:lstStyle/>
          <a:p>
            <a:pPr marL="457200" indent="-457200"/>
            <a:r>
              <a:rPr lang="en-US" altLang="zh-CN" sz="1500" b="1" dirty="0">
                <a:solidFill>
                  <a:srgbClr val="FF0000"/>
                </a:solidFill>
                <a:latin typeface="微软雅黑" panose="020B0503020204020204" pitchFamily="34" charset="-122"/>
                <a:ea typeface="微软雅黑" panose="020B0503020204020204" pitchFamily="34" charset="-122"/>
              </a:rPr>
              <a:t>&gt;10</a:t>
            </a:r>
            <a:r>
              <a:rPr lang="en-US" altLang="zh-CN" sz="1500" b="1" dirty="0">
                <a:solidFill>
                  <a:srgbClr val="FF0000"/>
                </a:solidFill>
                <a:latin typeface="Symbol" panose="05050102010706020507" pitchFamily="18" charset="2"/>
                <a:ea typeface="微软雅黑" panose="020B0503020204020204" pitchFamily="34" charset="-122"/>
              </a:rPr>
              <a:t>s</a:t>
            </a:r>
            <a:endParaRPr lang="zh-CN" altLang="en-US" sz="1500" b="1" dirty="0">
              <a:solidFill>
                <a:srgbClr val="FF0000"/>
              </a:solidFill>
              <a:latin typeface="Symbol" panose="05050102010706020507" pitchFamily="18" charset="2"/>
              <a:ea typeface="微软雅黑" panose="020B0503020204020204" pitchFamily="34" charset="-122"/>
            </a:endParaRPr>
          </a:p>
        </p:txBody>
      </p:sp>
      <p:sp>
        <p:nvSpPr>
          <p:cNvPr id="36" name="矩形 26">
            <a:extLst>
              <a:ext uri="{FF2B5EF4-FFF2-40B4-BE49-F238E27FC236}">
                <a16:creationId xmlns:a16="http://schemas.microsoft.com/office/drawing/2014/main" id="{EF983B11-66E7-9B0B-857C-D9029A78A0C4}"/>
              </a:ext>
            </a:extLst>
          </p:cNvPr>
          <p:cNvSpPr>
            <a:spLocks noChangeArrowheads="1"/>
          </p:cNvSpPr>
          <p:nvPr/>
        </p:nvSpPr>
        <p:spPr bwMode="auto">
          <a:xfrm>
            <a:off x="10166854" y="1431968"/>
            <a:ext cx="695994" cy="323165"/>
          </a:xfrm>
          <a:prstGeom prst="rect">
            <a:avLst/>
          </a:prstGeom>
          <a:noFill/>
          <a:ln w="9525">
            <a:noFill/>
            <a:miter lim="800000"/>
            <a:headEnd/>
            <a:tailEnd/>
          </a:ln>
        </p:spPr>
        <p:txBody>
          <a:bodyPr wrap="square">
            <a:spAutoFit/>
          </a:bodyPr>
          <a:lstStyle/>
          <a:p>
            <a:pPr marL="457200" indent="-457200"/>
            <a:r>
              <a:rPr lang="en-US" altLang="zh-CN" sz="1500" b="1" dirty="0">
                <a:solidFill>
                  <a:srgbClr val="FF0000"/>
                </a:solidFill>
                <a:latin typeface="微软雅黑" panose="020B0503020204020204" pitchFamily="34" charset="-122"/>
                <a:ea typeface="微软雅黑" panose="020B0503020204020204" pitchFamily="34" charset="-122"/>
              </a:rPr>
              <a:t>&gt;10</a:t>
            </a:r>
            <a:r>
              <a:rPr lang="en-US" altLang="zh-CN" sz="1500" b="1" dirty="0">
                <a:solidFill>
                  <a:srgbClr val="FF0000"/>
                </a:solidFill>
                <a:latin typeface="Symbol" panose="05050102010706020507" pitchFamily="18" charset="2"/>
                <a:ea typeface="微软雅黑" panose="020B0503020204020204" pitchFamily="34" charset="-122"/>
              </a:rPr>
              <a:t>s</a:t>
            </a:r>
            <a:endParaRPr lang="zh-CN" altLang="en-US" sz="1500" b="1" dirty="0">
              <a:solidFill>
                <a:srgbClr val="FF0000"/>
              </a:solidFill>
              <a:latin typeface="Symbol" panose="05050102010706020507" pitchFamily="18" charset="2"/>
              <a:ea typeface="微软雅黑" panose="020B0503020204020204" pitchFamily="34" charset="-122"/>
            </a:endParaRPr>
          </a:p>
        </p:txBody>
      </p:sp>
    </p:spTree>
    <p:extLst>
      <p:ext uri="{BB962C8B-B14F-4D97-AF65-F5344CB8AC3E}">
        <p14:creationId xmlns:p14="http://schemas.microsoft.com/office/powerpoint/2010/main" val="3631120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D0B4A8F7-1384-4965-A51F-AB45CCB50B39}"/>
                  </a:ext>
                </a:extLst>
              </p:cNvPr>
              <p:cNvSpPr>
                <a:spLocks noChangeArrowheads="1"/>
              </p:cNvSpPr>
              <p:nvPr/>
            </p:nvSpPr>
            <p:spPr bwMode="auto">
              <a:xfrm>
                <a:off x="2317072" y="1250815"/>
                <a:ext cx="7031114"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Hadronic </a:t>
                </a:r>
                <a14:m>
                  <m:oMath xmlns:m="http://schemas.openxmlformats.org/officeDocument/2006/math">
                    <m:r>
                      <a:rPr lang="en-US" altLang="zh-CN" sz="4400" b="1" i="1" smtClean="0">
                        <a:solidFill>
                          <a:srgbClr val="FF0000"/>
                        </a:solidFill>
                        <a:effectLst>
                          <a:outerShdw blurRad="38100" dist="38100" dir="2700000" algn="tl">
                            <a:srgbClr val="000000">
                              <a:alpha val="43137"/>
                            </a:srgbClr>
                          </a:outerShdw>
                        </a:effectLst>
                        <a:latin typeface="Cambria Math" panose="02040503050406030204" pitchFamily="18" charset="0"/>
                      </a:rPr>
                      <m:t>𝑫</m:t>
                    </m:r>
                  </m:oMath>
                </a14:m>
                <a:r>
                  <a:rPr kumimoji="0"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 decays</a:t>
                </a:r>
                <a:endParaRPr kumimoji="0" lang="zh-CN" altLang="en-US" sz="4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11" name="矩形 10">
                <a:extLst>
                  <a:ext uri="{FF2B5EF4-FFF2-40B4-BE49-F238E27FC236}">
                    <a16:creationId xmlns:a16="http://schemas.microsoft.com/office/drawing/2014/main" id="{D0B4A8F7-1384-4965-A51F-AB45CCB50B39}"/>
                  </a:ext>
                </a:extLst>
              </p:cNvPr>
              <p:cNvSpPr>
                <a:spLocks noRot="1" noChangeAspect="1" noMove="1" noResize="1" noEditPoints="1" noAdjustHandles="1" noChangeArrowheads="1" noChangeShapeType="1" noTextEdit="1"/>
              </p:cNvSpPr>
              <p:nvPr/>
            </p:nvSpPr>
            <p:spPr bwMode="auto">
              <a:xfrm>
                <a:off x="2317072" y="1250815"/>
                <a:ext cx="7031114" cy="769441"/>
              </a:xfrm>
              <a:prstGeom prst="rect">
                <a:avLst/>
              </a:prstGeom>
              <a:blipFill>
                <a:blip r:embed="rId3"/>
                <a:stretch>
                  <a:fillRect t="-17460" b="-4365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9" name="灯片编号占位符 5">
            <a:extLst>
              <a:ext uri="{FF2B5EF4-FFF2-40B4-BE49-F238E27FC236}">
                <a16:creationId xmlns:a16="http://schemas.microsoft.com/office/drawing/2014/main" id="{A54E91B9-0580-26C4-B9C0-EC6FF9EB3732}"/>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24</a:t>
            </a:fld>
            <a:endParaRPr lang="en-US" altLang="zh-CN" sz="1200" dirty="0">
              <a:solidFill>
                <a:srgbClr val="898989"/>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38A7B499-0F73-BE34-D035-75A2FDCE3414}"/>
                  </a:ext>
                </a:extLst>
              </p:cNvPr>
              <p:cNvSpPr txBox="1">
                <a:spLocks noChangeArrowheads="1"/>
              </p:cNvSpPr>
              <p:nvPr/>
            </p:nvSpPr>
            <p:spPr bwMode="auto">
              <a:xfrm>
                <a:off x="1627176" y="2343535"/>
                <a:ext cx="8588528" cy="190026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Strong phase difference in neutral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oMath>
                </a14:m>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decays</a:t>
                </a:r>
              </a:p>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Two-body decays </a:t>
                </a:r>
                <a14:m>
                  <m:oMath xmlns:m="http://schemas.openxmlformats.org/officeDocument/2006/math">
                    <m:sSup>
                      <m:sSupPr>
                        <m:ctrlPr>
                          <a:rPr lang="zh-CN" altLang="en-US" sz="2400" i="1" smtClean="0">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zh-CN" altLang="en-US" sz="2400" b="0" i="1">
                            <a:solidFill>
                              <a:schemeClr val="tx1"/>
                            </a:solidFill>
                            <a:effectLst>
                              <a:outerShdw blurRad="38100" dist="38100" dir="2700000" algn="tl">
                                <a:srgbClr val="000000">
                                  <a:alpha val="43137"/>
                                </a:srgbClr>
                              </a:outerShdw>
                            </a:effectLst>
                            <a:latin typeface="Cambria Math" panose="02040503050406030204" pitchFamily="18" charset="0"/>
                          </a:rPr>
                          <m:t>𝐷</m:t>
                        </m:r>
                      </m:e>
                      <m:sup>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0</m:t>
                        </m:r>
                      </m:sup>
                    </m:sSup>
                    <m:r>
                      <a:rPr lang="zh-CN" altLang="en-US" sz="2400" b="0"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𝑃𝑃</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 </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𝑉𝑃</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 </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𝑉𝑉</m:t>
                    </m:r>
                  </m:oMath>
                </a14:m>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Amplitude analyses of multi-body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oMath>
                </a14:m>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decays</a:t>
                </a:r>
              </a:p>
            </p:txBody>
          </p:sp>
        </mc:Choice>
        <mc:Fallback xmlns="">
          <p:sp>
            <p:nvSpPr>
              <p:cNvPr id="3" name="Text Box 7">
                <a:extLst>
                  <a:ext uri="{FF2B5EF4-FFF2-40B4-BE49-F238E27FC236}">
                    <a16:creationId xmlns:a16="http://schemas.microsoft.com/office/drawing/2014/main" id="{38A7B499-0F73-BE34-D035-75A2FDCE3414}"/>
                  </a:ext>
                </a:extLst>
              </p:cNvPr>
              <p:cNvSpPr txBox="1">
                <a:spLocks noRot="1" noChangeAspect="1" noMove="1" noResize="1" noEditPoints="1" noAdjustHandles="1" noChangeArrowheads="1" noChangeShapeType="1" noTextEdit="1"/>
              </p:cNvSpPr>
              <p:nvPr/>
            </p:nvSpPr>
            <p:spPr bwMode="auto">
              <a:xfrm>
                <a:off x="1627176" y="2343535"/>
                <a:ext cx="8588528" cy="1900264"/>
              </a:xfrm>
              <a:prstGeom prst="rect">
                <a:avLst/>
              </a:prstGeom>
              <a:blipFill>
                <a:blip r:embed="rId4"/>
                <a:stretch>
                  <a:fillRect l="-295" b="-79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866342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D8B45140-5A1F-40BC-B130-A5EC94821BD1}"/>
                  </a:ext>
                </a:extLst>
              </p:cNvPr>
              <p:cNvSpPr txBox="1">
                <a:spLocks noChangeArrowheads="1"/>
              </p:cNvSpPr>
              <p:nvPr/>
            </p:nvSpPr>
            <p:spPr bwMode="auto">
              <a:xfrm>
                <a:off x="2263097" y="818274"/>
                <a:ext cx="1643591" cy="3974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defTabSz="685800">
                  <a:lnSpc>
                    <a:spcPts val="2250"/>
                  </a:lnSpc>
                  <a:buClr>
                    <a:srgbClr val="FF0000"/>
                  </a:buClr>
                  <a:buSzPct val="65000"/>
                  <a:buNone/>
                  <a:defRPr/>
                </a:pPr>
                <a14:m>
                  <m:oMathPara xmlns:m="http://schemas.openxmlformats.org/officeDocument/2006/math">
                    <m:oMathParaPr>
                      <m:jc m:val="left"/>
                    </m:oMathParaPr>
                    <m:oMath xmlns:m="http://schemas.openxmlformats.org/officeDocument/2006/math">
                      <m:sSubSup>
                        <m:sSubSupPr>
                          <m:ctrlPr>
                            <a:rPr lang="zh-CN" altLang="zh-CN" sz="1800" b="1" i="1" smtClean="0">
                              <a:effectLst/>
                              <a:latin typeface="Cambria Math" panose="02040503050406030204" pitchFamily="18" charset="0"/>
                            </a:rPr>
                          </m:ctrlPr>
                        </m:sSubSupPr>
                        <m:e>
                          <m:r>
                            <a:rPr lang="en-US" altLang="zh-CN" sz="1800" b="1" i="1">
                              <a:effectLst/>
                              <a:latin typeface="Cambria Math" panose="02040503050406030204" pitchFamily="18" charset="0"/>
                            </a:rPr>
                            <m:t>𝑫</m:t>
                          </m:r>
                          <m:r>
                            <a:rPr lang="en-US" altLang="zh-CN" sz="1800" b="1">
                              <a:effectLst/>
                              <a:latin typeface="Cambria Math" panose="02040503050406030204" pitchFamily="18" charset="0"/>
                            </a:rPr>
                            <m:t>→</m:t>
                          </m:r>
                          <m:r>
                            <a:rPr lang="en-US" altLang="zh-CN" sz="1800" b="1" i="1">
                              <a:effectLst/>
                              <a:latin typeface="Cambria Math" panose="02040503050406030204" pitchFamily="18" charset="0"/>
                            </a:rPr>
                            <m:t>𝑲</m:t>
                          </m:r>
                        </m:e>
                        <m:sub>
                          <m:r>
                            <a:rPr lang="en-US" altLang="zh-CN" sz="1800" b="1" i="1">
                              <a:effectLst/>
                              <a:latin typeface="Cambria Math" panose="02040503050406030204" pitchFamily="18" charset="0"/>
                            </a:rPr>
                            <m:t>𝑺</m:t>
                          </m:r>
                          <m:r>
                            <a:rPr lang="en-US" altLang="zh-CN" sz="1800" b="1" i="1">
                              <a:effectLst/>
                              <a:latin typeface="Cambria Math" panose="02040503050406030204" pitchFamily="18" charset="0"/>
                            </a:rPr>
                            <m:t>/</m:t>
                          </m:r>
                          <m:r>
                            <a:rPr lang="en-US" altLang="zh-CN" sz="1800" b="1" i="1">
                              <a:effectLst/>
                              <a:latin typeface="Cambria Math" panose="02040503050406030204" pitchFamily="18" charset="0"/>
                            </a:rPr>
                            <m:t>𝑳</m:t>
                          </m:r>
                        </m:sub>
                        <m:sup>
                          <m:r>
                            <a:rPr lang="en-US" altLang="zh-CN" sz="1800" b="1" i="1">
                              <a:effectLst/>
                              <a:latin typeface="Cambria Math" panose="02040503050406030204" pitchFamily="18" charset="0"/>
                            </a:rPr>
                            <m:t>𝟎</m:t>
                          </m:r>
                        </m:sup>
                      </m:sSub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m:t>
                          </m:r>
                        </m:sup>
                      </m:sSup>
                    </m:oMath>
                  </m:oMathPara>
                </a14:m>
                <a:endParaRPr kumimoji="0" lang="en-US" altLang="zh-CN" sz="1800" b="1" dirty="0">
                  <a:effectLst/>
                  <a:latin typeface="等线" panose="02010600030101010101" pitchFamily="2" charset="-122"/>
                  <a:ea typeface="等线" panose="02010600030101010101" pitchFamily="2" charset="-122"/>
                  <a:cs typeface="Arial" panose="020B0604020202020204" pitchFamily="34" charset="0"/>
                </a:endParaRPr>
              </a:p>
            </p:txBody>
          </p:sp>
        </mc:Choice>
        <mc:Fallback xmlns="">
          <p:sp>
            <p:nvSpPr>
              <p:cNvPr id="3" name="Text Box 7">
                <a:extLst>
                  <a:ext uri="{FF2B5EF4-FFF2-40B4-BE49-F238E27FC236}">
                    <a16:creationId xmlns:a16="http://schemas.microsoft.com/office/drawing/2014/main" id="{D8B45140-5A1F-40BC-B130-A5EC94821BD1}"/>
                  </a:ext>
                </a:extLst>
              </p:cNvPr>
              <p:cNvSpPr txBox="1">
                <a:spLocks noRot="1" noChangeAspect="1" noMove="1" noResize="1" noEditPoints="1" noAdjustHandles="1" noChangeArrowheads="1" noChangeShapeType="1" noTextEdit="1"/>
              </p:cNvSpPr>
              <p:nvPr/>
            </p:nvSpPr>
            <p:spPr bwMode="auto">
              <a:xfrm>
                <a:off x="2263097" y="818274"/>
                <a:ext cx="1643591" cy="397416"/>
              </a:xfrm>
              <a:prstGeom prst="rect">
                <a:avLst/>
              </a:prstGeom>
              <a:blipFill>
                <a:blip r:embed="rId3"/>
                <a:stretch>
                  <a:fillRect b="-923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7398FD99-5663-4053-8C70-66A1ABF999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5942" y="1249636"/>
            <a:ext cx="6886313" cy="2177998"/>
          </a:xfrm>
          <a:prstGeom prst="rect">
            <a:avLst/>
          </a:prstGeom>
        </p:spPr>
      </p:pic>
      <p:sp>
        <p:nvSpPr>
          <p:cNvPr id="6" name="矩形 5">
            <a:extLst>
              <a:ext uri="{FF2B5EF4-FFF2-40B4-BE49-F238E27FC236}">
                <a16:creationId xmlns:a16="http://schemas.microsoft.com/office/drawing/2014/main" id="{C85B699B-CB96-45FB-8314-41C31269DC82}"/>
              </a:ext>
            </a:extLst>
          </p:cNvPr>
          <p:cNvSpPr/>
          <p:nvPr/>
        </p:nvSpPr>
        <p:spPr>
          <a:xfrm>
            <a:off x="7169676" y="1922897"/>
            <a:ext cx="3939248" cy="314381"/>
          </a:xfrm>
          <a:prstGeom prst="rect">
            <a:avLst/>
          </a:prstGeom>
        </p:spPr>
        <p:txBody>
          <a:bodyPr wrap="square">
            <a:spAutoFit/>
          </a:bodyPr>
          <a:lstStyle/>
          <a:p>
            <a:pPr algn="ctr" defTabSz="685800">
              <a:lnSpc>
                <a:spcPts val="1650"/>
              </a:lnSpc>
              <a:defRPr/>
            </a:pP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rPr>
              <a:t>Constraint on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sym typeface="Symbol" panose="05050102010706020507" pitchFamily="18" charset="2"/>
              </a:rPr>
              <a:t></a:t>
            </a:r>
            <a:r>
              <a:rPr lang="zh-CN" altLang="en-US"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rPr>
              <a:t>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rPr>
              <a:t> measurement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sym typeface="Symbol" panose="05050102010706020507" pitchFamily="18" charset="2"/>
              </a:rPr>
              <a:t>~ 0.9</a:t>
            </a:r>
            <a:r>
              <a:rPr lang="en-US" altLang="zh-CN" b="1" dirty="0">
                <a:solidFill>
                  <a:srgbClr val="0000FF"/>
                </a:solidFill>
                <a:effectLst>
                  <a:outerShdw blurRad="38100" dist="38100" dir="2700000" algn="tl">
                    <a:srgbClr val="000000">
                      <a:alpha val="43137"/>
                    </a:srgbClr>
                  </a:outerShdw>
                </a:effectLst>
                <a:latin typeface="Calibri (标题)"/>
                <a:ea typeface="微软雅黑" panose="020B0503020204020204" pitchFamily="34" charset="-122"/>
                <a:cs typeface="Times New Roman" panose="02020603050405020304" pitchFamily="18" charset="0"/>
              </a:rPr>
              <a:t>°</a:t>
            </a:r>
            <a:endParaRPr lang="en-US" altLang="zh-CN" b="1" baseline="30000"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sym typeface="Symbol" panose="05050102010706020507" pitchFamily="18" charset="2"/>
            </a:endParaRPr>
          </a:p>
        </p:txBody>
      </p:sp>
      <p:sp>
        <p:nvSpPr>
          <p:cNvPr id="7" name="文本框 6">
            <a:extLst>
              <a:ext uri="{FF2B5EF4-FFF2-40B4-BE49-F238E27FC236}">
                <a16:creationId xmlns:a16="http://schemas.microsoft.com/office/drawing/2014/main" id="{5F309D7F-FAF7-487F-A441-B7BC911E685B}"/>
              </a:ext>
            </a:extLst>
          </p:cNvPr>
          <p:cNvSpPr txBox="1"/>
          <p:nvPr/>
        </p:nvSpPr>
        <p:spPr>
          <a:xfrm>
            <a:off x="4167174" y="813797"/>
            <a:ext cx="2660346" cy="369332"/>
          </a:xfrm>
          <a:prstGeom prst="rect">
            <a:avLst/>
          </a:prstGeom>
          <a:noFill/>
        </p:spPr>
        <p:txBody>
          <a:bodyPr wrap="square" rtlCol="0">
            <a:spAutoFit/>
          </a:bodyPr>
          <a:lstStyle/>
          <a:p>
            <a:pPr defTabSz="685800">
              <a:defRPr/>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PRL124(2020)241802</a:t>
            </a:r>
            <a:endPar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9" name="Text Box 7">
                <a:extLst>
                  <a:ext uri="{FF2B5EF4-FFF2-40B4-BE49-F238E27FC236}">
                    <a16:creationId xmlns:a16="http://schemas.microsoft.com/office/drawing/2014/main" id="{9DA7E465-34C5-4EB6-9903-1BDC6AAAD15A}"/>
                  </a:ext>
                </a:extLst>
              </p:cNvPr>
              <p:cNvSpPr txBox="1">
                <a:spLocks noChangeArrowheads="1"/>
              </p:cNvSpPr>
              <p:nvPr/>
            </p:nvSpPr>
            <p:spPr bwMode="auto">
              <a:xfrm>
                <a:off x="1901708" y="3531391"/>
                <a:ext cx="1674111" cy="3904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defTabSz="685800">
                  <a:lnSpc>
                    <a:spcPts val="2250"/>
                  </a:lnSpc>
                  <a:buClr>
                    <a:srgbClr val="FF0000"/>
                  </a:buClr>
                  <a:buSzPct val="65000"/>
                  <a:buNone/>
                  <a:defRPr/>
                </a:pPr>
                <a14:m>
                  <m:oMathPara xmlns:m="http://schemas.openxmlformats.org/officeDocument/2006/math">
                    <m:oMathParaPr>
                      <m:jc m:val="left"/>
                    </m:oMathParaPr>
                    <m:oMath xmlns:m="http://schemas.openxmlformats.org/officeDocument/2006/math">
                      <m:sSubSup>
                        <m:sSubSupPr>
                          <m:ctrlPr>
                            <a:rPr lang="zh-CN" altLang="zh-CN" sz="1800" b="1" i="1" smtClean="0">
                              <a:effectLst/>
                              <a:latin typeface="Cambria Math" panose="02040503050406030204" pitchFamily="18" charset="0"/>
                            </a:rPr>
                          </m:ctrlPr>
                        </m:sSubSupPr>
                        <m:e>
                          <m:r>
                            <a:rPr lang="en-US" altLang="zh-CN" sz="1800" b="1" i="1">
                              <a:effectLst/>
                              <a:latin typeface="Cambria Math" panose="02040503050406030204" pitchFamily="18" charset="0"/>
                            </a:rPr>
                            <m:t>𝑫</m:t>
                          </m:r>
                          <m:r>
                            <a:rPr lang="en-US" altLang="zh-CN" sz="1800" b="1">
                              <a:effectLst/>
                              <a:latin typeface="Cambria Math" panose="02040503050406030204" pitchFamily="18" charset="0"/>
                            </a:rPr>
                            <m:t>→</m:t>
                          </m:r>
                          <m:r>
                            <a:rPr lang="en-US" altLang="zh-CN" sz="1800" b="1" i="1">
                              <a:effectLst/>
                              <a:latin typeface="Cambria Math" panose="02040503050406030204" pitchFamily="18" charset="0"/>
                            </a:rPr>
                            <m:t>𝑲</m:t>
                          </m:r>
                        </m:e>
                        <m:sub>
                          <m:r>
                            <a:rPr lang="en-US" altLang="zh-CN" sz="1800" b="1" i="1">
                              <a:effectLst/>
                              <a:latin typeface="Cambria Math" panose="02040503050406030204" pitchFamily="18" charset="0"/>
                            </a:rPr>
                            <m:t>𝑺</m:t>
                          </m:r>
                          <m:r>
                            <a:rPr lang="en-US" altLang="zh-CN" sz="1800" b="1" i="1">
                              <a:effectLst/>
                              <a:latin typeface="Cambria Math" panose="02040503050406030204" pitchFamily="18" charset="0"/>
                            </a:rPr>
                            <m:t>/</m:t>
                          </m:r>
                          <m:r>
                            <a:rPr lang="en-US" altLang="zh-CN" sz="1800" b="1" i="1">
                              <a:effectLst/>
                              <a:latin typeface="Cambria Math" panose="02040503050406030204" pitchFamily="18" charset="0"/>
                            </a:rPr>
                            <m:t>𝑳</m:t>
                          </m:r>
                        </m:sub>
                        <m:sup>
                          <m:r>
                            <a:rPr lang="en-US" altLang="zh-CN" sz="1800" b="1" i="1">
                              <a:effectLst/>
                              <a:latin typeface="Cambria Math" panose="02040503050406030204" pitchFamily="18" charset="0"/>
                            </a:rPr>
                            <m:t>𝟎</m:t>
                          </m:r>
                        </m:sup>
                      </m:sSub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𝑲</m:t>
                          </m:r>
                        </m:e>
                        <m:sup>
                          <m:r>
                            <a:rPr lang="en-US" altLang="zh-CN" sz="1800" b="1" i="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𝑲</m:t>
                          </m:r>
                        </m:e>
                        <m:sup>
                          <m:r>
                            <a:rPr lang="en-US" altLang="zh-CN" sz="1800" b="1" i="1">
                              <a:effectLst/>
                              <a:latin typeface="Cambria Math" panose="02040503050406030204" pitchFamily="18" charset="0"/>
                            </a:rPr>
                            <m:t>−</m:t>
                          </m:r>
                        </m:sup>
                      </m:sSup>
                    </m:oMath>
                  </m:oMathPara>
                </a14:m>
                <a:endParaRPr kumimoji="0" lang="en-US" altLang="zh-CN" sz="1800" b="1" dirty="0">
                  <a:effectLst/>
                  <a:latin typeface="等线" panose="02010600030101010101" pitchFamily="2" charset="-122"/>
                  <a:ea typeface="等线" panose="02010600030101010101" pitchFamily="2" charset="-122"/>
                  <a:cs typeface="Arial" panose="020B0604020202020204" pitchFamily="34" charset="0"/>
                </a:endParaRPr>
              </a:p>
            </p:txBody>
          </p:sp>
        </mc:Choice>
        <mc:Fallback xmlns="">
          <p:sp>
            <p:nvSpPr>
              <p:cNvPr id="9" name="Text Box 7">
                <a:extLst>
                  <a:ext uri="{FF2B5EF4-FFF2-40B4-BE49-F238E27FC236}">
                    <a16:creationId xmlns:a16="http://schemas.microsoft.com/office/drawing/2014/main" id="{9DA7E465-34C5-4EB6-9903-1BDC6AAAD15A}"/>
                  </a:ext>
                </a:extLst>
              </p:cNvPr>
              <p:cNvSpPr txBox="1">
                <a:spLocks noRot="1" noChangeAspect="1" noMove="1" noResize="1" noEditPoints="1" noAdjustHandles="1" noChangeArrowheads="1" noChangeShapeType="1" noTextEdit="1"/>
              </p:cNvSpPr>
              <p:nvPr/>
            </p:nvSpPr>
            <p:spPr bwMode="auto">
              <a:xfrm>
                <a:off x="1901708" y="3531391"/>
                <a:ext cx="1674111" cy="390428"/>
              </a:xfrm>
              <a:prstGeom prst="rect">
                <a:avLst/>
              </a:prstGeom>
              <a:blipFill>
                <a:blip r:embed="rId5"/>
                <a:stretch>
                  <a:fillRect b="-109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5AD5BA5B-79E8-4074-9E97-EF626535FD6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8779" y="4245086"/>
            <a:ext cx="4670648" cy="2111263"/>
          </a:xfrm>
          <a:prstGeom prst="rect">
            <a:avLst/>
          </a:prstGeom>
        </p:spPr>
      </p:pic>
      <p:sp>
        <p:nvSpPr>
          <p:cNvPr id="11" name="矩形 10">
            <a:extLst>
              <a:ext uri="{FF2B5EF4-FFF2-40B4-BE49-F238E27FC236}">
                <a16:creationId xmlns:a16="http://schemas.microsoft.com/office/drawing/2014/main" id="{0D0D9CC4-4CA0-4A7B-8CC5-3B23C683B75B}"/>
              </a:ext>
            </a:extLst>
          </p:cNvPr>
          <p:cNvSpPr/>
          <p:nvPr/>
        </p:nvSpPr>
        <p:spPr>
          <a:xfrm>
            <a:off x="955089" y="6371675"/>
            <a:ext cx="3810000" cy="314381"/>
          </a:xfrm>
          <a:prstGeom prst="rect">
            <a:avLst/>
          </a:prstGeom>
        </p:spPr>
        <p:txBody>
          <a:bodyPr wrap="square">
            <a:spAutoFit/>
          </a:bodyPr>
          <a:lstStyle/>
          <a:p>
            <a:pPr algn="ctr" defTabSz="685800">
              <a:lnSpc>
                <a:spcPts val="1650"/>
              </a:lnSpc>
              <a:defRPr/>
            </a:pP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rPr>
              <a:t>Constraint on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sym typeface="Symbol" panose="05050102010706020507" pitchFamily="18" charset="2"/>
              </a:rPr>
              <a:t></a:t>
            </a:r>
            <a:r>
              <a:rPr lang="zh-CN" altLang="en-US"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rPr>
              <a:t>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rPr>
              <a:t> measurement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sym typeface="Symbol" panose="05050102010706020507" pitchFamily="18" charset="2"/>
              </a:rPr>
              <a:t>~ 1.3</a:t>
            </a:r>
            <a:r>
              <a:rPr lang="en-US" altLang="zh-CN" b="1" dirty="0">
                <a:solidFill>
                  <a:srgbClr val="0000FF"/>
                </a:solidFill>
                <a:effectLst>
                  <a:outerShdw blurRad="38100" dist="38100" dir="2700000" algn="tl">
                    <a:srgbClr val="000000">
                      <a:alpha val="43137"/>
                    </a:srgbClr>
                  </a:outerShdw>
                </a:effectLst>
                <a:latin typeface="Calibri (标题)"/>
                <a:ea typeface="微软雅黑" panose="020B0503020204020204" pitchFamily="34" charset="-122"/>
                <a:cs typeface="Times New Roman" panose="02020603050405020304" pitchFamily="18" charset="0"/>
              </a:rPr>
              <a:t>°</a:t>
            </a:r>
            <a:endParaRPr lang="en-US" altLang="zh-CN" b="1" baseline="30000"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sym typeface="Symbol" panose="05050102010706020507" pitchFamily="18" charset="2"/>
            </a:endParaRPr>
          </a:p>
        </p:txBody>
      </p:sp>
      <p:sp>
        <p:nvSpPr>
          <p:cNvPr id="12" name="文本框 11">
            <a:extLst>
              <a:ext uri="{FF2B5EF4-FFF2-40B4-BE49-F238E27FC236}">
                <a16:creationId xmlns:a16="http://schemas.microsoft.com/office/drawing/2014/main" id="{522B69C9-35E2-4532-9B82-291807067504}"/>
              </a:ext>
            </a:extLst>
          </p:cNvPr>
          <p:cNvSpPr txBox="1"/>
          <p:nvPr/>
        </p:nvSpPr>
        <p:spPr>
          <a:xfrm>
            <a:off x="1517299" y="3890666"/>
            <a:ext cx="2692256" cy="369332"/>
          </a:xfrm>
          <a:prstGeom prst="rect">
            <a:avLst/>
          </a:prstGeom>
          <a:noFill/>
        </p:spPr>
        <p:txBody>
          <a:bodyPr wrap="square" rtlCol="0">
            <a:spAutoFit/>
          </a:bodyPr>
          <a:lstStyle/>
          <a:p>
            <a:pPr defTabSz="685800">
              <a:defRPr/>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PRD102(2020)052008</a:t>
            </a:r>
            <a:endPar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 Box 7">
                <a:extLst>
                  <a:ext uri="{FF2B5EF4-FFF2-40B4-BE49-F238E27FC236}">
                    <a16:creationId xmlns:a16="http://schemas.microsoft.com/office/drawing/2014/main" id="{F01DE36C-0974-42A3-B3A7-EA15A27018A4}"/>
                  </a:ext>
                </a:extLst>
              </p:cNvPr>
              <p:cNvSpPr txBox="1">
                <a:spLocks noChangeArrowheads="1"/>
              </p:cNvSpPr>
              <p:nvPr/>
            </p:nvSpPr>
            <p:spPr bwMode="auto">
              <a:xfrm>
                <a:off x="7390356" y="3539750"/>
                <a:ext cx="3306495" cy="3872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defTabSz="685800">
                  <a:lnSpc>
                    <a:spcPts val="2250"/>
                  </a:lnSpc>
                  <a:buClr>
                    <a:srgbClr val="FF0000"/>
                  </a:buClr>
                  <a:buSzPct val="65000"/>
                  <a:buNone/>
                  <a:defRPr/>
                </a:pPr>
                <a14:m>
                  <m:oMathPara xmlns:m="http://schemas.openxmlformats.org/officeDocument/2006/math">
                    <m:oMathParaPr>
                      <m:jc m:val="centerGroup"/>
                    </m:oMathParaPr>
                    <m:oMath xmlns:m="http://schemas.openxmlformats.org/officeDocument/2006/math">
                      <m:r>
                        <a:rPr lang="en-US" altLang="zh-CN" sz="1800" b="1" i="1" smtClean="0">
                          <a:effectLst/>
                          <a:latin typeface="Cambria Math" panose="02040503050406030204" pitchFamily="18" charset="0"/>
                        </a:rPr>
                        <m:t>𝑫</m:t>
                      </m:r>
                      <m:r>
                        <a:rPr lang="en-US" altLang="zh-CN" sz="1800" b="1">
                          <a:effectLst/>
                          <a:latin typeface="Cambria Math" panose="02040503050406030204" pitchFamily="18" charset="0"/>
                        </a:rPr>
                        <m:t>→</m:t>
                      </m:r>
                      <m:r>
                        <a:rPr lang="en-US" altLang="zh-CN" sz="1800" b="1" i="1">
                          <a:effectLst/>
                          <a:latin typeface="Cambria Math" panose="02040503050406030204" pitchFamily="18" charset="0"/>
                        </a:rPr>
                        <m:t> </m:t>
                      </m:r>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𝑲</m:t>
                          </m:r>
                        </m:e>
                        <m:sup>
                          <m:r>
                            <a:rPr lang="en-US" altLang="zh-CN" sz="1800" b="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m:t>
                          </m:r>
                        </m:sup>
                      </m:sSup>
                      <m:r>
                        <a:rPr lang="en-US" altLang="zh-CN" sz="1800" b="1" i="1">
                          <a:effectLst/>
                          <a:latin typeface="Cambria Math" panose="02040503050406030204" pitchFamily="18" charset="0"/>
                        </a:rPr>
                        <m:t> </m:t>
                      </m:r>
                      <m:r>
                        <a:rPr lang="en-US" altLang="zh-CN" sz="1800" b="1">
                          <a:effectLst/>
                          <a:latin typeface="Cambria Math" panose="02040503050406030204" pitchFamily="18" charset="0"/>
                        </a:rPr>
                        <m:t>𝐚𝐧𝐝</m:t>
                      </m:r>
                      <m:r>
                        <a:rPr lang="en-US" altLang="zh-CN" sz="1800" b="1" i="1">
                          <a:effectLst/>
                          <a:latin typeface="Cambria Math" panose="02040503050406030204" pitchFamily="18" charset="0"/>
                        </a:rPr>
                        <m:t> </m:t>
                      </m:r>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𝑲</m:t>
                          </m:r>
                        </m:e>
                        <m:sup>
                          <m:r>
                            <a:rPr lang="en-US" altLang="zh-CN" sz="1800" b="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m:t>
                          </m:r>
                        </m:sup>
                      </m:sSup>
                      <m:sSup>
                        <m:sSupPr>
                          <m:ctrlPr>
                            <a:rPr lang="zh-CN" altLang="zh-CN" sz="1800" b="1" i="1">
                              <a:effectLst/>
                              <a:latin typeface="Cambria Math" panose="02040503050406030204" pitchFamily="18" charset="0"/>
                            </a:rPr>
                          </m:ctrlPr>
                        </m:sSupPr>
                        <m:e>
                          <m:r>
                            <a:rPr lang="en-US" altLang="zh-CN" sz="1800" b="1" i="1">
                              <a:effectLst/>
                              <a:latin typeface="Cambria Math" panose="02040503050406030204" pitchFamily="18" charset="0"/>
                            </a:rPr>
                            <m:t>𝝅</m:t>
                          </m:r>
                        </m:e>
                        <m:sup>
                          <m:r>
                            <a:rPr lang="en-US" altLang="zh-CN" sz="1800" b="1" i="1">
                              <a:effectLst/>
                              <a:latin typeface="Cambria Math" panose="02040503050406030204" pitchFamily="18" charset="0"/>
                            </a:rPr>
                            <m:t>𝟎</m:t>
                          </m:r>
                        </m:sup>
                      </m:sSup>
                    </m:oMath>
                  </m:oMathPara>
                </a14:m>
                <a:endParaRPr kumimoji="0" lang="en-US" altLang="zh-CN" sz="1800" b="1" dirty="0">
                  <a:effectLst/>
                  <a:latin typeface="等线" panose="02010600030101010101" pitchFamily="2" charset="-122"/>
                  <a:ea typeface="等线" panose="02010600030101010101" pitchFamily="2" charset="-122"/>
                  <a:cs typeface="Arial" panose="020B0604020202020204" pitchFamily="34" charset="0"/>
                </a:endParaRPr>
              </a:p>
            </p:txBody>
          </p:sp>
        </mc:Choice>
        <mc:Fallback xmlns="">
          <p:sp>
            <p:nvSpPr>
              <p:cNvPr id="13" name="Text Box 7">
                <a:extLst>
                  <a:ext uri="{FF2B5EF4-FFF2-40B4-BE49-F238E27FC236}">
                    <a16:creationId xmlns:a16="http://schemas.microsoft.com/office/drawing/2014/main" id="{F01DE36C-0974-42A3-B3A7-EA15A27018A4}"/>
                  </a:ext>
                </a:extLst>
              </p:cNvPr>
              <p:cNvSpPr txBox="1">
                <a:spLocks noRot="1" noChangeAspect="1" noMove="1" noResize="1" noEditPoints="1" noAdjustHandles="1" noChangeArrowheads="1" noChangeShapeType="1" noTextEdit="1"/>
              </p:cNvSpPr>
              <p:nvPr/>
            </p:nvSpPr>
            <p:spPr bwMode="auto">
              <a:xfrm>
                <a:off x="7390356" y="3539750"/>
                <a:ext cx="3306495" cy="387286"/>
              </a:xfrm>
              <a:prstGeom prst="rect">
                <a:avLst/>
              </a:prstGeom>
              <a:blipFill>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639F4FC3-A336-45B7-8B50-8F52B58698D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463510" y="4251988"/>
            <a:ext cx="4542754" cy="2129416"/>
          </a:xfrm>
          <a:prstGeom prst="rect">
            <a:avLst/>
          </a:prstGeom>
        </p:spPr>
      </p:pic>
      <p:sp>
        <p:nvSpPr>
          <p:cNvPr id="15" name="矩形 14">
            <a:extLst>
              <a:ext uri="{FF2B5EF4-FFF2-40B4-BE49-F238E27FC236}">
                <a16:creationId xmlns:a16="http://schemas.microsoft.com/office/drawing/2014/main" id="{8967B908-0EA2-4AA5-9809-55D534485866}"/>
              </a:ext>
            </a:extLst>
          </p:cNvPr>
          <p:cNvSpPr/>
          <p:nvPr/>
        </p:nvSpPr>
        <p:spPr>
          <a:xfrm>
            <a:off x="7169676" y="6406458"/>
            <a:ext cx="3689665" cy="314381"/>
          </a:xfrm>
          <a:prstGeom prst="rect">
            <a:avLst/>
          </a:prstGeom>
        </p:spPr>
        <p:txBody>
          <a:bodyPr wrap="square">
            <a:spAutoFit/>
          </a:bodyPr>
          <a:lstStyle/>
          <a:p>
            <a:pPr algn="ctr" defTabSz="685800">
              <a:lnSpc>
                <a:spcPts val="1650"/>
              </a:lnSpc>
              <a:defRPr/>
            </a:pP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rPr>
              <a:t>Constraint on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sym typeface="Symbol" panose="05050102010706020507" pitchFamily="18" charset="2"/>
              </a:rPr>
              <a:t></a:t>
            </a:r>
            <a:r>
              <a:rPr lang="zh-CN" altLang="en-US"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rPr>
              <a:t>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cs typeface="Times New Roman" panose="02020603050405020304" pitchFamily="18" charset="0"/>
              </a:rPr>
              <a:t> measurement </a:t>
            </a:r>
            <a:r>
              <a:rPr lang="en-US" altLang="zh-CN" b="1"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sym typeface="Symbol" panose="05050102010706020507" pitchFamily="18" charset="2"/>
              </a:rPr>
              <a:t>~ 6</a:t>
            </a:r>
            <a:r>
              <a:rPr lang="en-US" altLang="zh-CN" b="1" dirty="0">
                <a:solidFill>
                  <a:srgbClr val="0000FF"/>
                </a:solidFill>
                <a:effectLst>
                  <a:outerShdw blurRad="38100" dist="38100" dir="2700000" algn="tl">
                    <a:srgbClr val="000000">
                      <a:alpha val="43137"/>
                    </a:srgbClr>
                  </a:outerShdw>
                </a:effectLst>
                <a:latin typeface="Calibri (标题)"/>
                <a:ea typeface="微软雅黑" panose="020B0503020204020204" pitchFamily="34" charset="-122"/>
                <a:cs typeface="Times New Roman" panose="02020603050405020304" pitchFamily="18" charset="0"/>
              </a:rPr>
              <a:t>°</a:t>
            </a:r>
            <a:endParaRPr lang="en-US" altLang="zh-CN" b="1" baseline="30000" dirty="0">
              <a:solidFill>
                <a:srgbClr val="0000FF"/>
              </a:solidFill>
              <a:effectLst>
                <a:outerShdw blurRad="38100" dist="38100" dir="2700000" algn="tl">
                  <a:srgbClr val="000000">
                    <a:alpha val="43137"/>
                  </a:srgbClr>
                </a:outerShdw>
              </a:effectLst>
              <a:latin typeface="Calibri" panose="020F0502020204030204"/>
              <a:ea typeface="微软雅黑" panose="020B0503020204020204" pitchFamily="34" charset="-122"/>
              <a:sym typeface="Symbol" panose="05050102010706020507" pitchFamily="18" charset="2"/>
            </a:endParaRPr>
          </a:p>
        </p:txBody>
      </p:sp>
      <p:sp>
        <p:nvSpPr>
          <p:cNvPr id="16" name="文本框 15">
            <a:extLst>
              <a:ext uri="{FF2B5EF4-FFF2-40B4-BE49-F238E27FC236}">
                <a16:creationId xmlns:a16="http://schemas.microsoft.com/office/drawing/2014/main" id="{D1E8ADC6-36A5-49A2-B6F9-D6C06501EEB9}"/>
              </a:ext>
            </a:extLst>
          </p:cNvPr>
          <p:cNvSpPr txBox="1"/>
          <p:nvPr/>
        </p:nvSpPr>
        <p:spPr>
          <a:xfrm>
            <a:off x="8041038" y="3927482"/>
            <a:ext cx="2218428" cy="369332"/>
          </a:xfrm>
          <a:prstGeom prst="rect">
            <a:avLst/>
          </a:prstGeom>
          <a:noFill/>
        </p:spPr>
        <p:txBody>
          <a:bodyPr wrap="square" rtlCol="0">
            <a:spAutoFit/>
          </a:bodyPr>
          <a:lstStyle/>
          <a:p>
            <a:pPr defTabSz="685800">
              <a:defRPr/>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JHEP05(2021)164 </a:t>
            </a:r>
            <a:endParaRPr lang="en-US"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Strong phase differences between </a:t>
                </a:r>
                <a14:m>
                  <m:oMath xmlns:m="http://schemas.openxmlformats.org/officeDocument/2006/math">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p>
                        <m:r>
                          <a:rPr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sym typeface="Wingdings" panose="05000000000000000000" pitchFamily="2" charset="2"/>
                          </a:rPr>
                          <m:t>𝟎</m:t>
                        </m:r>
                      </m:sup>
                    </m:sSup>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and </a:t>
                </a:r>
                <a14:m>
                  <m:oMath xmlns:m="http://schemas.openxmlformats.org/officeDocument/2006/math">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acc>
                          <m:accPr>
                            <m:chr m:val="̅"/>
                            <m:ctrlP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acc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acc>
                      </m:e>
                      <m:sup>
                        <m:r>
                          <a:rPr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sym typeface="Wingdings" panose="05000000000000000000" pitchFamily="2" charset="2"/>
                          </a:rPr>
                          <m:t>𝟎</m:t>
                        </m:r>
                      </m:sup>
                    </m:sSup>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9"/>
                <a:stretch>
                  <a:fillRect t="-13889" b="-40741"/>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AF3F528B-BE2C-45A2-B9B5-5F1DADECA142}"/>
                  </a:ext>
                </a:extLst>
              </p:cNvPr>
              <p:cNvSpPr txBox="1"/>
              <p:nvPr/>
            </p:nvSpPr>
            <p:spPr>
              <a:xfrm>
                <a:off x="7348491" y="857472"/>
                <a:ext cx="4304874" cy="387286"/>
              </a:xfrm>
              <a:prstGeom prst="rect">
                <a:avLst/>
              </a:prstGeom>
              <a:noFill/>
            </p:spPr>
            <p:txBody>
              <a:bodyPr wrap="square">
                <a:spAutoFit/>
              </a:bodyPr>
              <a:lstStyle/>
              <a:p>
                <a:pPr defTabSz="685800">
                  <a:lnSpc>
                    <a:spcPts val="2250"/>
                  </a:lnSpc>
                  <a:spcBef>
                    <a:spcPct val="20000"/>
                  </a:spcBef>
                  <a:buClr>
                    <a:srgbClr val="FF0000"/>
                  </a:buClr>
                  <a:buSzPct val="65000"/>
                  <a:defRPr/>
                </a:pPr>
                <a14:m>
                  <m:oMath xmlns:m="http://schemas.openxmlformats.org/officeDocument/2006/math">
                    <m:sSup>
                      <m:sSupPr>
                        <m:ctrlPr>
                          <a:rPr lang="en-US" altLang="zh-CN" sz="2000" b="1" i="1" spc="-100">
                            <a:solidFill>
                              <a:prstClr val="black"/>
                            </a:solidFill>
                            <a:effectLst>
                              <a:outerShdw blurRad="38100" dist="38100" dir="2700000" algn="tl">
                                <a:srgbClr val="000000">
                                  <a:alpha val="43137"/>
                                </a:srgbClr>
                              </a:outerShdw>
                            </a:effectLst>
                            <a:latin typeface="Cambria Math" panose="02040503050406030204" pitchFamily="18" charset="0"/>
                          </a:rPr>
                        </m:ctrlPr>
                      </m:sSupPr>
                      <m:e>
                        <m:r>
                          <a:rPr lang="en-US" altLang="zh-CN" sz="2000" b="1" i="1" spc="-100">
                            <a:solidFill>
                              <a:prstClr val="black"/>
                            </a:solidFill>
                            <a:effectLst>
                              <a:outerShdw blurRad="38100" dist="38100" dir="2700000" algn="tl">
                                <a:srgbClr val="000000">
                                  <a:alpha val="43137"/>
                                </a:srgbClr>
                              </a:outerShdw>
                            </a:effectLst>
                            <a:latin typeface="Cambria Math" panose="02040503050406030204" pitchFamily="18" charset="0"/>
                          </a:rPr>
                          <m:t>𝒆</m:t>
                        </m:r>
                      </m:e>
                      <m:sup>
                        <m:r>
                          <a:rPr lang="en-US" altLang="zh-CN" sz="2000" b="1" spc="-100">
                            <a:solidFill>
                              <a:prstClr val="black"/>
                            </a:solidFill>
                            <a:effectLst>
                              <a:outerShdw blurRad="38100" dist="38100" dir="2700000" algn="tl">
                                <a:srgbClr val="000000">
                                  <a:alpha val="43137"/>
                                </a:srgbClr>
                              </a:outerShdw>
                            </a:effectLst>
                            <a:latin typeface="Cambria Math" panose="02040503050406030204" pitchFamily="18" charset="0"/>
                          </a:rPr>
                          <m:t>+</m:t>
                        </m:r>
                      </m:sup>
                    </m:sSup>
                    <m:sSup>
                      <m:sSupPr>
                        <m:ctrlPr>
                          <a:rPr lang="en-US" altLang="zh-CN" sz="2000" b="1" i="1" spc="-100">
                            <a:solidFill>
                              <a:prstClr val="black"/>
                            </a:solidFill>
                            <a:effectLst>
                              <a:outerShdw blurRad="38100" dist="38100" dir="2700000" algn="tl">
                                <a:srgbClr val="000000">
                                  <a:alpha val="43137"/>
                                </a:srgbClr>
                              </a:outerShdw>
                            </a:effectLst>
                            <a:latin typeface="Cambria Math" panose="02040503050406030204" pitchFamily="18" charset="0"/>
                          </a:rPr>
                        </m:ctrlPr>
                      </m:sSupPr>
                      <m:e>
                        <m:r>
                          <a:rPr lang="en-US" altLang="zh-CN" sz="2000" b="1" i="1" spc="-100">
                            <a:solidFill>
                              <a:prstClr val="black"/>
                            </a:solidFill>
                            <a:effectLst>
                              <a:outerShdw blurRad="38100" dist="38100" dir="2700000" algn="tl">
                                <a:srgbClr val="000000">
                                  <a:alpha val="43137"/>
                                </a:srgbClr>
                              </a:outerShdw>
                            </a:effectLst>
                            <a:latin typeface="Cambria Math" panose="02040503050406030204" pitchFamily="18" charset="0"/>
                          </a:rPr>
                          <m:t>𝒆</m:t>
                        </m:r>
                      </m:e>
                      <m:sup>
                        <m:r>
                          <a:rPr lang="en-US" altLang="zh-CN" sz="2000" b="1" spc="-100">
                            <a:solidFill>
                              <a:prstClr val="black"/>
                            </a:solidFill>
                            <a:effectLst>
                              <a:outerShdw blurRad="38100" dist="38100" dir="2700000" algn="tl">
                                <a:srgbClr val="000000">
                                  <a:alpha val="43137"/>
                                </a:srgbClr>
                              </a:outerShdw>
                            </a:effectLst>
                            <a:latin typeface="Cambria Math" panose="02040503050406030204" pitchFamily="18" charset="0"/>
                          </a:rPr>
                          <m:t>−</m:t>
                        </m:r>
                      </m:sup>
                    </m:sSup>
                    <m:r>
                      <a:rPr lang="en-US" altLang="zh-CN" sz="2000" b="1" spc="-100">
                        <a:solidFill>
                          <a:prstClr val="black"/>
                        </a:solidFill>
                        <a:effectLst>
                          <a:outerShdw blurRad="38100" dist="38100" dir="2700000" algn="tl">
                            <a:srgbClr val="000000">
                              <a:alpha val="43137"/>
                            </a:srgbClr>
                          </a:outerShdw>
                        </a:effectLst>
                        <a:latin typeface="Cambria Math" panose="02040503050406030204" pitchFamily="18" charset="0"/>
                      </a:rPr>
                      <m:t>→</m:t>
                    </m:r>
                    <m:r>
                      <a:rPr lang="en-US" altLang="zh-CN" sz="2000" b="1" spc="-100">
                        <a:solidFill>
                          <a:prstClr val="black"/>
                        </a:solidFill>
                        <a:effectLst>
                          <a:outerShdw blurRad="38100" dist="38100" dir="2700000" algn="tl">
                            <a:srgbClr val="000000">
                              <a:alpha val="43137"/>
                            </a:srgbClr>
                          </a:outerShdw>
                        </a:effectLst>
                        <a:latin typeface="Cambria Math" panose="02040503050406030204" pitchFamily="18" charset="0"/>
                      </a:rPr>
                      <m:t>𝛙</m:t>
                    </m:r>
                    <m:d>
                      <m:dPr>
                        <m:ctrlPr>
                          <a:rPr lang="en-US" altLang="zh-CN" sz="2000" b="1" i="1" spc="-100">
                            <a:solidFill>
                              <a:prstClr val="black"/>
                            </a:solidFill>
                            <a:effectLst>
                              <a:outerShdw blurRad="38100" dist="38100" dir="2700000" algn="tl">
                                <a:srgbClr val="000000">
                                  <a:alpha val="43137"/>
                                </a:srgbClr>
                              </a:outerShdw>
                            </a:effectLst>
                            <a:latin typeface="Cambria Math" panose="02040503050406030204" pitchFamily="18" charset="0"/>
                          </a:rPr>
                        </m:ctrlPr>
                      </m:dPr>
                      <m:e>
                        <m:r>
                          <a:rPr lang="en-US" altLang="zh-CN" sz="2000" b="1" i="1" spc="-100">
                            <a:solidFill>
                              <a:prstClr val="black"/>
                            </a:solidFill>
                            <a:effectLst>
                              <a:outerShdw blurRad="38100" dist="38100" dir="2700000" algn="tl">
                                <a:srgbClr val="000000">
                                  <a:alpha val="43137"/>
                                </a:srgbClr>
                              </a:outerShdw>
                            </a:effectLst>
                            <a:latin typeface="Cambria Math" panose="02040503050406030204" pitchFamily="18" charset="0"/>
                          </a:rPr>
                          <m:t>𝟑𝟕𝟕𝟎</m:t>
                        </m:r>
                      </m:e>
                    </m:d>
                    <m:r>
                      <a:rPr lang="en-US" altLang="zh-CN" sz="2000" b="1" spc="-100">
                        <a:solidFill>
                          <a:prstClr val="black"/>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2000" b="1" i="1">
                            <a:effectLst>
                              <a:outerShdw blurRad="38100" dist="38100" dir="2700000" algn="tl">
                                <a:srgbClr val="000000">
                                  <a:alpha val="43137"/>
                                </a:srgbClr>
                              </a:outerShdw>
                            </a:effectLst>
                            <a:latin typeface="Cambria Math" panose="02040503050406030204" pitchFamily="18" charset="0"/>
                          </a:rPr>
                        </m:ctrlPr>
                      </m:sSupPr>
                      <m:e>
                        <m:r>
                          <a:rPr lang="en-US" altLang="zh-CN" sz="2000" b="1" i="1">
                            <a:effectLst>
                              <a:outerShdw blurRad="38100" dist="38100" dir="2700000" algn="tl">
                                <a:srgbClr val="000000">
                                  <a:alpha val="43137"/>
                                </a:srgbClr>
                              </a:outerShdw>
                            </a:effectLst>
                            <a:latin typeface="Cambria Math" panose="02040503050406030204" pitchFamily="18" charset="0"/>
                          </a:rPr>
                          <m:t>𝑫</m:t>
                        </m:r>
                      </m:e>
                      <m:sup>
                        <m:r>
                          <a:rPr lang="en-US" altLang="zh-CN" sz="2000" b="1" i="1" dirty="0">
                            <a:effectLst>
                              <a:outerShdw blurRad="38100" dist="38100" dir="2700000" algn="tl">
                                <a:srgbClr val="000000">
                                  <a:alpha val="43137"/>
                                </a:srgbClr>
                              </a:outerShdw>
                            </a:effectLst>
                            <a:latin typeface="Cambria Math" panose="02040503050406030204" pitchFamily="18" charset="0"/>
                            <a:sym typeface="Wingdings" panose="05000000000000000000" pitchFamily="2" charset="2"/>
                          </a:rPr>
                          <m:t>𝟎</m:t>
                        </m:r>
                      </m:sup>
                    </m:sSup>
                    <m:sSup>
                      <m:sSupPr>
                        <m:ctrlPr>
                          <a:rPr lang="zh-CN" altLang="zh-CN" sz="2000" b="1" i="1">
                            <a:effectLst>
                              <a:outerShdw blurRad="38100" dist="38100" dir="2700000" algn="tl">
                                <a:srgbClr val="000000">
                                  <a:alpha val="43137"/>
                                </a:srgbClr>
                              </a:outerShdw>
                            </a:effectLst>
                            <a:latin typeface="Cambria Math" panose="02040503050406030204" pitchFamily="18" charset="0"/>
                          </a:rPr>
                        </m:ctrlPr>
                      </m:sSupPr>
                      <m:e>
                        <m:acc>
                          <m:accPr>
                            <m:chr m:val="̅"/>
                            <m:ctrlPr>
                              <a:rPr lang="en-US" altLang="zh-CN" sz="2000" b="1" i="1">
                                <a:effectLst>
                                  <a:outerShdw blurRad="38100" dist="38100" dir="2700000" algn="tl">
                                    <a:srgbClr val="000000">
                                      <a:alpha val="43137"/>
                                    </a:srgbClr>
                                  </a:outerShdw>
                                </a:effectLst>
                                <a:latin typeface="Cambria Math" panose="02040503050406030204" pitchFamily="18" charset="0"/>
                              </a:rPr>
                            </m:ctrlPr>
                          </m:accPr>
                          <m:e>
                            <m:r>
                              <a:rPr lang="en-US" altLang="zh-CN" sz="2000" b="1" i="1">
                                <a:effectLst>
                                  <a:outerShdw blurRad="38100" dist="38100" dir="2700000" algn="tl">
                                    <a:srgbClr val="000000">
                                      <a:alpha val="43137"/>
                                    </a:srgbClr>
                                  </a:outerShdw>
                                </a:effectLst>
                                <a:latin typeface="Cambria Math" panose="02040503050406030204" pitchFamily="18" charset="0"/>
                              </a:rPr>
                              <m:t>𝑫</m:t>
                            </m:r>
                          </m:e>
                        </m:acc>
                      </m:e>
                      <m:sup>
                        <m:r>
                          <a:rPr lang="en-US" altLang="zh-CN" sz="2000" b="1" i="1" dirty="0">
                            <a:effectLst>
                              <a:outerShdw blurRad="38100" dist="38100" dir="2700000" algn="tl">
                                <a:srgbClr val="000000">
                                  <a:alpha val="43137"/>
                                </a:srgbClr>
                              </a:outerShdw>
                            </a:effectLst>
                            <a:latin typeface="Cambria Math" panose="02040503050406030204" pitchFamily="18" charset="0"/>
                            <a:sym typeface="Wingdings" panose="05000000000000000000" pitchFamily="2" charset="2"/>
                          </a:rPr>
                          <m:t>𝟎</m:t>
                        </m:r>
                      </m:sup>
                    </m:sSup>
                  </m:oMath>
                </a14:m>
                <a:r>
                  <a:rPr lang="en-US" altLang="zh-CN" sz="2000" b="1" spc="-100" dirty="0">
                    <a:solidFill>
                      <a:prstClr val="black"/>
                    </a:solidFill>
                    <a:effectLst>
                      <a:outerShdw blurRad="38100" dist="38100" dir="2700000" algn="tl">
                        <a:srgbClr val="000000">
                          <a:alpha val="43137"/>
                        </a:srgbClr>
                      </a:outerShdw>
                    </a:effectLst>
                    <a:latin typeface="Calibri" panose="020F0502020204030204"/>
                    <a:ea typeface="等线" panose="02010600030101010101" pitchFamily="2" charset="-122"/>
                  </a:rPr>
                  <a:t>at 3.773 GeV</a:t>
                </a:r>
              </a:p>
            </p:txBody>
          </p:sp>
        </mc:Choice>
        <mc:Fallback xmlns="">
          <p:sp>
            <p:nvSpPr>
              <p:cNvPr id="21" name="文本框 20">
                <a:extLst>
                  <a:ext uri="{FF2B5EF4-FFF2-40B4-BE49-F238E27FC236}">
                    <a16:creationId xmlns:a16="http://schemas.microsoft.com/office/drawing/2014/main" id="{AF3F528B-BE2C-45A2-B9B5-5F1DADECA142}"/>
                  </a:ext>
                </a:extLst>
              </p:cNvPr>
              <p:cNvSpPr txBox="1">
                <a:spLocks noRot="1" noChangeAspect="1" noMove="1" noResize="1" noEditPoints="1" noAdjustHandles="1" noChangeArrowheads="1" noChangeShapeType="1" noTextEdit="1"/>
              </p:cNvSpPr>
              <p:nvPr/>
            </p:nvSpPr>
            <p:spPr>
              <a:xfrm>
                <a:off x="7348491" y="857472"/>
                <a:ext cx="4304874" cy="387286"/>
              </a:xfrm>
              <a:prstGeom prst="rect">
                <a:avLst/>
              </a:prstGeom>
              <a:blipFill>
                <a:blip r:embed="rId10"/>
                <a:stretch>
                  <a:fillRect t="-14286" b="-34921"/>
                </a:stretch>
              </a:blipFill>
            </p:spPr>
            <p:txBody>
              <a:bodyPr/>
              <a:lstStyle/>
              <a:p>
                <a:r>
                  <a:rPr lang="zh-CN" altLang="en-US">
                    <a:noFill/>
                  </a:rPr>
                  <a:t> </a:t>
                </a:r>
              </a:p>
            </p:txBody>
          </p:sp>
        </mc:Fallback>
      </mc:AlternateContent>
      <p:pic>
        <p:nvPicPr>
          <p:cNvPr id="20" name="图片 19">
            <a:extLst>
              <a:ext uri="{FF2B5EF4-FFF2-40B4-BE49-F238E27FC236}">
                <a16:creationId xmlns:a16="http://schemas.microsoft.com/office/drawing/2014/main" id="{5FDEDADE-5504-41C1-8A1E-A3C48273F206}"/>
              </a:ext>
            </a:extLst>
          </p:cNvPr>
          <p:cNvPicPr>
            <a:picLocks noChangeAspect="1"/>
          </p:cNvPicPr>
          <p:nvPr/>
        </p:nvPicPr>
        <p:blipFill>
          <a:blip r:embed="rId11"/>
          <a:stretch>
            <a:fillRect/>
          </a:stretch>
        </p:blipFill>
        <p:spPr>
          <a:xfrm>
            <a:off x="5288264" y="4377679"/>
            <a:ext cx="198137" cy="152413"/>
          </a:xfrm>
          <a:prstGeom prst="rect">
            <a:avLst/>
          </a:prstGeom>
        </p:spPr>
      </p:pic>
      <p:pic>
        <p:nvPicPr>
          <p:cNvPr id="23" name="图片 22">
            <a:extLst>
              <a:ext uri="{FF2B5EF4-FFF2-40B4-BE49-F238E27FC236}">
                <a16:creationId xmlns:a16="http://schemas.microsoft.com/office/drawing/2014/main" id="{ABBE8D02-65E5-41CF-9DEE-87312599CA0B}"/>
              </a:ext>
            </a:extLst>
          </p:cNvPr>
          <p:cNvPicPr>
            <a:picLocks noChangeAspect="1"/>
          </p:cNvPicPr>
          <p:nvPr/>
        </p:nvPicPr>
        <p:blipFill>
          <a:blip r:embed="rId11"/>
          <a:stretch>
            <a:fillRect/>
          </a:stretch>
        </p:blipFill>
        <p:spPr>
          <a:xfrm>
            <a:off x="3227035" y="4387791"/>
            <a:ext cx="198137" cy="152413"/>
          </a:xfrm>
          <a:prstGeom prst="rect">
            <a:avLst/>
          </a:prstGeom>
        </p:spPr>
      </p:pic>
      <p:sp>
        <p:nvSpPr>
          <p:cNvPr id="19" name="灯片编号占位符 5">
            <a:extLst>
              <a:ext uri="{FF2B5EF4-FFF2-40B4-BE49-F238E27FC236}">
                <a16:creationId xmlns:a16="http://schemas.microsoft.com/office/drawing/2014/main" id="{CA24671D-7C46-0768-6764-ED8DFB5CB630}"/>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25</a:t>
            </a:fld>
            <a:endParaRPr lang="en-US" altLang="zh-CN" sz="1200" dirty="0">
              <a:solidFill>
                <a:srgbClr val="898989"/>
              </a:solidFill>
              <a:latin typeface="Arial" panose="020B0604020202020204" pitchFamily="34" charset="0"/>
            </a:endParaRPr>
          </a:p>
        </p:txBody>
      </p:sp>
    </p:spTree>
    <p:extLst>
      <p:ext uri="{BB962C8B-B14F-4D97-AF65-F5344CB8AC3E}">
        <p14:creationId xmlns:p14="http://schemas.microsoft.com/office/powerpoint/2010/main" val="487775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3600" b="1" dirty="0">
                    <a:solidFill>
                      <a:srgbClr val="FFFF00"/>
                    </a:solidFill>
                    <a:latin typeface="微软雅黑" panose="020B0503020204020204" pitchFamily="34" charset="-122"/>
                    <a:ea typeface="微软雅黑" panose="020B0503020204020204" pitchFamily="34" charset="-122"/>
                  </a:rPr>
                  <a:t>Observation of </a:t>
                </a:r>
                <a14:m>
                  <m:oMath xmlns:m="http://schemas.openxmlformats.org/officeDocument/2006/math">
                    <m:sSup>
                      <m:sSupPr>
                        <m:ctrlPr>
                          <a:rPr lang="zh-CN" altLang="en-US" sz="3600" b="1" i="1" smtClean="0">
                            <a:solidFill>
                              <a:srgbClr val="FFFF00"/>
                            </a:solidFill>
                            <a:effectLst/>
                            <a:latin typeface="Cambria Math" panose="02040503050406030204" pitchFamily="18" charset="0"/>
                          </a:rPr>
                        </m:ctrlPr>
                      </m:sSupPr>
                      <m:e>
                        <m:r>
                          <a:rPr lang="zh-CN" altLang="en-US" sz="3600" b="1" i="1">
                            <a:solidFill>
                              <a:srgbClr val="FFFF00"/>
                            </a:solidFill>
                            <a:effectLst/>
                            <a:latin typeface="Cambria Math" panose="02040503050406030204" pitchFamily="18" charset="0"/>
                          </a:rPr>
                          <m:t>𝑫</m:t>
                        </m:r>
                      </m:e>
                      <m:sup>
                        <m:r>
                          <a:rPr lang="en-US" altLang="zh-CN" sz="3600" b="1" i="1" smtClean="0">
                            <a:solidFill>
                              <a:srgbClr val="FFFF00"/>
                            </a:solidFill>
                            <a:effectLst/>
                            <a:latin typeface="Cambria Math" panose="02040503050406030204" pitchFamily="18" charset="0"/>
                          </a:rPr>
                          <m:t>𝟎</m:t>
                        </m:r>
                      </m:sup>
                    </m:sSup>
                    <m:r>
                      <a:rPr lang="zh-CN" altLang="en-US" sz="3600" b="1" i="1">
                        <a:solidFill>
                          <a:srgbClr val="FFFF00"/>
                        </a:solidFill>
                        <a:effectLst/>
                        <a:latin typeface="Cambria Math" panose="02040503050406030204" pitchFamily="18" charset="0"/>
                      </a:rPr>
                      <m:t>→</m:t>
                    </m:r>
                    <m:r>
                      <a:rPr lang="zh-CN" altLang="en-US" sz="3600" b="1" i="1">
                        <a:solidFill>
                          <a:srgbClr val="FFFF00"/>
                        </a:solidFill>
                        <a:effectLst/>
                        <a:latin typeface="Cambria Math" panose="02040503050406030204" pitchFamily="18" charset="0"/>
                      </a:rPr>
                      <m:t>𝝎</m:t>
                    </m:r>
                  </m:oMath>
                </a14:m>
                <a:r>
                  <a:rPr lang="el-GR" altLang="zh-CN" sz="3600" b="1" dirty="0">
                    <a:solidFill>
                      <a:srgbClr val="FFFF00"/>
                    </a:solidFill>
                    <a:effectLst/>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a:t></a:t>
                </a:r>
                <a:endParaRPr lang="zh-CN" altLang="en-US" sz="3600" b="1" dirty="0">
                  <a:solidFill>
                    <a:srgbClr val="FFFF00"/>
                  </a:solidFill>
                  <a:effectLst/>
                  <a:latin typeface="微软雅黑" panose="020B0503020204020204" pitchFamily="34" charset="-122"/>
                  <a:ea typeface="微软雅黑" panose="020B0503020204020204" pitchFamily="34" charset="-122"/>
                </a:endParaRP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3"/>
                <a:stretch>
                  <a:fillRect t="-13889" b="-34259"/>
                </a:stretch>
              </a:blipFill>
              <a:ln>
                <a:noFill/>
              </a:ln>
            </p:spPr>
            <p:txBody>
              <a:bodyPr/>
              <a:lstStyle/>
              <a:p>
                <a:r>
                  <a:rPr lang="zh-CN" altLang="en-US">
                    <a:noFill/>
                  </a:rPr>
                  <a:t> </a:t>
                </a:r>
              </a:p>
            </p:txBody>
          </p:sp>
        </mc:Fallback>
      </mc:AlternateContent>
      <p:sp>
        <p:nvSpPr>
          <p:cNvPr id="19" name="灯片编号占位符 5">
            <a:extLst>
              <a:ext uri="{FF2B5EF4-FFF2-40B4-BE49-F238E27FC236}">
                <a16:creationId xmlns:a16="http://schemas.microsoft.com/office/drawing/2014/main" id="{CA24671D-7C46-0768-6764-ED8DFB5CB630}"/>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26</a:t>
            </a:fld>
            <a:endParaRPr lang="en-US" altLang="zh-CN" sz="1200" dirty="0">
              <a:solidFill>
                <a:srgbClr val="898989"/>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矩形 45">
                <a:extLst>
                  <a:ext uri="{FF2B5EF4-FFF2-40B4-BE49-F238E27FC236}">
                    <a16:creationId xmlns:a16="http://schemas.microsoft.com/office/drawing/2014/main" id="{A83AA9C0-30AE-A1C5-7B2D-2D4A82B53378}"/>
                  </a:ext>
                </a:extLst>
              </p:cNvPr>
              <p:cNvSpPr>
                <a:spLocks noChangeArrowheads="1"/>
              </p:cNvSpPr>
              <p:nvPr/>
            </p:nvSpPr>
            <p:spPr bwMode="auto">
              <a:xfrm>
                <a:off x="5618480" y="5091432"/>
                <a:ext cx="5818399"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2000" dirty="0">
                    <a:solidFill>
                      <a:srgbClr val="FF0000"/>
                    </a:solidFill>
                    <a:latin typeface="微软雅黑" panose="020B0503020204020204" pitchFamily="34" charset="-122"/>
                    <a:ea typeface="微软雅黑" panose="020B0503020204020204" pitchFamily="34" charset="-122"/>
                  </a:rPr>
                  <a:t>Benefits to explore the mechanisms of </a:t>
                </a:r>
                <a14:m>
                  <m:oMath xmlns:m="http://schemas.openxmlformats.org/officeDocument/2006/math">
                    <m:sSup>
                      <m:sSupPr>
                        <m:ctrlPr>
                          <a:rPr lang="zh-CN" altLang="zh-CN" sz="2000" i="1" spc="-100">
                            <a:solidFill>
                              <a:srgbClr val="FF0000"/>
                            </a:solidFill>
                            <a:latin typeface="Cambria Math" panose="02040503050406030204" pitchFamily="18" charset="0"/>
                          </a:rPr>
                        </m:ctrlPr>
                      </m:sSupPr>
                      <m:e>
                        <m:r>
                          <a:rPr lang="en-US" altLang="zh-CN" sz="2000" b="0" i="1" spc="-100">
                            <a:solidFill>
                              <a:srgbClr val="FF0000"/>
                            </a:solidFill>
                            <a:latin typeface="Cambria Math" panose="02040503050406030204" pitchFamily="18" charset="0"/>
                          </a:rPr>
                          <m:t>𝐷</m:t>
                        </m:r>
                      </m:e>
                      <m:sup>
                        <m:r>
                          <a:rPr lang="en-US" altLang="zh-CN" sz="2000" b="0" i="1" spc="-100" dirty="0">
                            <a:solidFill>
                              <a:srgbClr val="FF0000"/>
                            </a:solidFill>
                            <a:latin typeface="Cambria Math" panose="02040503050406030204" pitchFamily="18" charset="0"/>
                            <a:sym typeface="Wingdings" panose="05000000000000000000" pitchFamily="2" charset="2"/>
                          </a:rPr>
                          <m:t>0</m:t>
                        </m:r>
                      </m:sup>
                    </m:sSup>
                    <m:r>
                      <a:rPr lang="en-US" altLang="zh-CN" sz="2000" b="0" i="1" spc="-100" dirty="0" smtClean="0">
                        <a:solidFill>
                          <a:srgbClr val="FF0000"/>
                        </a:solidFill>
                        <a:latin typeface="Cambria Math" panose="02040503050406030204" pitchFamily="18" charset="0"/>
                        <a:sym typeface="Wingdings" panose="05000000000000000000" pitchFamily="2" charset="2"/>
                      </a:rPr>
                      <m:t>−</m:t>
                    </m:r>
                    <m:sSup>
                      <m:sSupPr>
                        <m:ctrlPr>
                          <a:rPr lang="zh-CN" altLang="zh-CN" sz="2000" i="1" spc="-100">
                            <a:solidFill>
                              <a:srgbClr val="FF0000"/>
                            </a:solidFill>
                            <a:latin typeface="Cambria Math" panose="02040503050406030204" pitchFamily="18" charset="0"/>
                          </a:rPr>
                        </m:ctrlPr>
                      </m:sSupPr>
                      <m:e>
                        <m:acc>
                          <m:accPr>
                            <m:chr m:val="̅"/>
                            <m:ctrlPr>
                              <a:rPr lang="en-US" altLang="zh-CN" sz="2000" i="1" spc="-100">
                                <a:solidFill>
                                  <a:srgbClr val="FF0000"/>
                                </a:solidFill>
                                <a:latin typeface="Cambria Math" panose="02040503050406030204" pitchFamily="18" charset="0"/>
                              </a:rPr>
                            </m:ctrlPr>
                          </m:accPr>
                          <m:e>
                            <m:r>
                              <a:rPr lang="en-US" altLang="zh-CN" sz="2000" b="0" i="1" spc="-100">
                                <a:solidFill>
                                  <a:srgbClr val="FF0000"/>
                                </a:solidFill>
                                <a:latin typeface="Cambria Math" panose="02040503050406030204" pitchFamily="18" charset="0"/>
                              </a:rPr>
                              <m:t>𝐷</m:t>
                            </m:r>
                          </m:e>
                        </m:acc>
                      </m:e>
                      <m:sup>
                        <m:r>
                          <a:rPr lang="en-US" altLang="zh-CN" sz="2000" b="0" i="1" spc="-100" dirty="0">
                            <a:solidFill>
                              <a:srgbClr val="FF0000"/>
                            </a:solidFill>
                            <a:latin typeface="Cambria Math" panose="02040503050406030204" pitchFamily="18" charset="0"/>
                            <a:sym typeface="Wingdings" panose="05000000000000000000" pitchFamily="2" charset="2"/>
                          </a:rPr>
                          <m:t>0</m:t>
                        </m:r>
                      </m:sup>
                    </m:sSup>
                  </m:oMath>
                </a14:m>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solidFill>
                      <a:srgbClr val="FF0000"/>
                    </a:solidFill>
                    <a:latin typeface="微软雅黑" panose="020B0503020204020204" pitchFamily="34" charset="-122"/>
                    <a:ea typeface="微软雅黑" panose="020B0503020204020204" pitchFamily="34" charset="-122"/>
                  </a:rPr>
                  <a:t>mixing and </a:t>
                </a:r>
                <a14:m>
                  <m:oMath xmlns:m="http://schemas.openxmlformats.org/officeDocument/2006/math">
                    <m:r>
                      <a:rPr lang="en-US" altLang="zh-CN" sz="2000" i="1" spc="-100" smtClean="0">
                        <a:solidFill>
                          <a:srgbClr val="FF0000"/>
                        </a:solidFill>
                        <a:latin typeface="Cambria Math" panose="02040503050406030204" pitchFamily="18" charset="0"/>
                      </a:rPr>
                      <m:t>𝐶𝑃</m:t>
                    </m:r>
                  </m:oMath>
                </a14:m>
                <a:r>
                  <a:rPr lang="en-US" altLang="zh-CN" sz="2000" dirty="0">
                    <a:solidFill>
                      <a:srgbClr val="FF0000"/>
                    </a:solidFill>
                    <a:latin typeface="微软雅黑" panose="020B0503020204020204" pitchFamily="34" charset="-122"/>
                    <a:ea typeface="微软雅黑" panose="020B0503020204020204" pitchFamily="34" charset="-122"/>
                  </a:rPr>
                  <a:t> violation in theory</a:t>
                </a:r>
                <a:endParaRPr lang="zh-CN" altLang="en-US" sz="20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3" name="矩形 45">
                <a:extLst>
                  <a:ext uri="{FF2B5EF4-FFF2-40B4-BE49-F238E27FC236}">
                    <a16:creationId xmlns:a16="http://schemas.microsoft.com/office/drawing/2014/main" id="{A83AA9C0-30AE-A1C5-7B2D-2D4A82B53378}"/>
                  </a:ext>
                </a:extLst>
              </p:cNvPr>
              <p:cNvSpPr>
                <a:spLocks noRot="1" noChangeAspect="1" noMove="1" noResize="1" noEditPoints="1" noAdjustHandles="1" noChangeArrowheads="1" noChangeShapeType="1" noTextEdit="1"/>
              </p:cNvSpPr>
              <p:nvPr/>
            </p:nvSpPr>
            <p:spPr bwMode="auto">
              <a:xfrm>
                <a:off x="5618480" y="5091432"/>
                <a:ext cx="5818399" cy="707886"/>
              </a:xfrm>
              <a:prstGeom prst="rect">
                <a:avLst/>
              </a:prstGeom>
              <a:blipFill>
                <a:blip r:embed="rId5"/>
                <a:stretch>
                  <a:fillRect l="-1153" t="-4310" r="-1363" b="-146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FEAD0F7A-2AC4-5362-9E23-E69C04A49A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6905" y="1872043"/>
            <a:ext cx="6677726" cy="3113914"/>
          </a:xfrm>
          <a:prstGeom prst="rect">
            <a:avLst/>
          </a:prstGeom>
        </p:spPr>
      </p:pic>
      <p:sp>
        <p:nvSpPr>
          <p:cNvPr id="18" name="矩形 1">
            <a:extLst>
              <a:ext uri="{FF2B5EF4-FFF2-40B4-BE49-F238E27FC236}">
                <a16:creationId xmlns:a16="http://schemas.microsoft.com/office/drawing/2014/main" id="{D84B1C7D-B374-E4E3-8E58-DEF3860960D5}"/>
              </a:ext>
            </a:extLst>
          </p:cNvPr>
          <p:cNvSpPr>
            <a:spLocks noChangeArrowheads="1"/>
          </p:cNvSpPr>
          <p:nvPr/>
        </p:nvSpPr>
        <p:spPr bwMode="auto">
          <a:xfrm>
            <a:off x="1560364" y="1315294"/>
            <a:ext cx="2697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rPr>
              <a:t>PRL128(2022)011803</a:t>
            </a:r>
            <a:endParaRPr lang="zh-CN" altLang="en-US" sz="1800" b="1" dirty="0">
              <a:latin typeface="Times New Roman" panose="02020603050405020304" pitchFamily="18" charset="0"/>
              <a:ea typeface="隶书" panose="02010509060101010101" pitchFamily="49" charset="-122"/>
            </a:endParaRPr>
          </a:p>
        </p:txBody>
      </p:sp>
      <p:pic>
        <p:nvPicPr>
          <p:cNvPr id="24" name="图片 23">
            <a:extLst>
              <a:ext uri="{FF2B5EF4-FFF2-40B4-BE49-F238E27FC236}">
                <a16:creationId xmlns:a16="http://schemas.microsoft.com/office/drawing/2014/main" id="{F8833E69-0A1A-424D-0A9B-A79BDE229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4618" y="1927875"/>
            <a:ext cx="3834441" cy="3058082"/>
          </a:xfrm>
          <a:prstGeom prst="rect">
            <a:avLst/>
          </a:prstGeom>
        </p:spPr>
      </p:pic>
      <mc:AlternateContent xmlns:mc="http://schemas.openxmlformats.org/markup-compatibility/2006" xmlns:a14="http://schemas.microsoft.com/office/drawing/2010/main">
        <mc:Choice Requires="a14">
          <p:sp>
            <p:nvSpPr>
              <p:cNvPr id="25" name="矩形 45">
                <a:extLst>
                  <a:ext uri="{FF2B5EF4-FFF2-40B4-BE49-F238E27FC236}">
                    <a16:creationId xmlns:a16="http://schemas.microsoft.com/office/drawing/2014/main" id="{3C62AD98-E9CC-FF70-CCD5-57D8701B55B6}"/>
                  </a:ext>
                </a:extLst>
              </p:cNvPr>
              <p:cNvSpPr>
                <a:spLocks noChangeArrowheads="1"/>
              </p:cNvSpPr>
              <p:nvPr/>
            </p:nvSpPr>
            <p:spPr bwMode="auto">
              <a:xfrm>
                <a:off x="5648958" y="935948"/>
                <a:ext cx="629540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2000" dirty="0">
                    <a:solidFill>
                      <a:srgbClr val="FF0000"/>
                    </a:solidFill>
                    <a:latin typeface="微软雅黑" panose="020B0503020204020204" pitchFamily="34" charset="-122"/>
                    <a:ea typeface="微软雅黑" panose="020B0503020204020204" pitchFamily="34" charset="-122"/>
                  </a:rPr>
                  <a:t>Transverse polarization in </a:t>
                </a:r>
                <a14:m>
                  <m:oMath xmlns:m="http://schemas.openxmlformats.org/officeDocument/2006/math">
                    <m:sSup>
                      <m:sSupPr>
                        <m:ctrlPr>
                          <a:rPr lang="zh-CN" altLang="en-US" sz="2000" i="1" smtClean="0">
                            <a:solidFill>
                              <a:srgbClr val="FF0000"/>
                            </a:solidFill>
                            <a:latin typeface="Cambria Math" panose="02040503050406030204" pitchFamily="18" charset="0"/>
                          </a:rPr>
                        </m:ctrlPr>
                      </m:sSupPr>
                      <m:e>
                        <m:r>
                          <a:rPr lang="zh-CN" altLang="en-US" sz="2000" b="0" i="1">
                            <a:solidFill>
                              <a:srgbClr val="FF0000"/>
                            </a:solidFill>
                            <a:latin typeface="Cambria Math" panose="02040503050406030204" pitchFamily="18" charset="0"/>
                          </a:rPr>
                          <m:t>𝐷</m:t>
                        </m:r>
                      </m:e>
                      <m:sup>
                        <m:r>
                          <a:rPr lang="en-US" altLang="zh-CN" sz="2000" b="0" i="1" smtClean="0">
                            <a:solidFill>
                              <a:srgbClr val="FF0000"/>
                            </a:solidFill>
                            <a:latin typeface="Cambria Math" panose="02040503050406030204" pitchFamily="18" charset="0"/>
                          </a:rPr>
                          <m:t>0</m:t>
                        </m:r>
                      </m:sup>
                    </m:sSup>
                    <m:r>
                      <a:rPr lang="zh-CN" altLang="en-US" sz="2000" b="0" i="1">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𝑉𝑉</m:t>
                    </m:r>
                  </m:oMath>
                </a14:m>
                <a:r>
                  <a:rPr lang="zh-CN" altLang="en-US" sz="2000" dirty="0">
                    <a:solidFill>
                      <a:srgbClr val="FF0000"/>
                    </a:solidFill>
                    <a:latin typeface="微软雅黑" panose="020B0503020204020204" pitchFamily="34" charset="-122"/>
                    <a:ea typeface="微软雅黑" panose="020B0503020204020204" pitchFamily="34" charset="-122"/>
                  </a:rPr>
                  <a:t> </a:t>
                </a:r>
                <a:r>
                  <a:rPr lang="en-US" altLang="zh-CN" sz="2000" dirty="0">
                    <a:solidFill>
                      <a:srgbClr val="FF0000"/>
                    </a:solidFill>
                    <a:latin typeface="微软雅黑" panose="020B0503020204020204" pitchFamily="34" charset="-122"/>
                    <a:ea typeface="微软雅黑" panose="020B0503020204020204" pitchFamily="34" charset="-122"/>
                  </a:rPr>
                  <a:t>is found to deviate significantly with theoretical prediction</a:t>
                </a:r>
                <a:endParaRPr lang="zh-CN" altLang="en-US" sz="20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25" name="矩形 45">
                <a:extLst>
                  <a:ext uri="{FF2B5EF4-FFF2-40B4-BE49-F238E27FC236}">
                    <a16:creationId xmlns:a16="http://schemas.microsoft.com/office/drawing/2014/main" id="{3C62AD98-E9CC-FF70-CCD5-57D8701B55B6}"/>
                  </a:ext>
                </a:extLst>
              </p:cNvPr>
              <p:cNvSpPr>
                <a:spLocks noRot="1" noChangeAspect="1" noMove="1" noResize="1" noEditPoints="1" noAdjustHandles="1" noChangeArrowheads="1" noChangeShapeType="1" noTextEdit="1"/>
              </p:cNvSpPr>
              <p:nvPr/>
            </p:nvSpPr>
            <p:spPr bwMode="auto">
              <a:xfrm>
                <a:off x="5648958" y="935948"/>
                <a:ext cx="6295402" cy="707886"/>
              </a:xfrm>
              <a:prstGeom prst="rect">
                <a:avLst/>
              </a:prstGeom>
              <a:blipFill>
                <a:blip r:embed="rId8"/>
                <a:stretch>
                  <a:fillRect l="-1066" t="-5172" b="-146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Object 5">
                <a:extLst>
                  <a:ext uri="{FF2B5EF4-FFF2-40B4-BE49-F238E27FC236}">
                    <a16:creationId xmlns:a16="http://schemas.microsoft.com/office/drawing/2014/main" id="{8065B3D0-6498-1588-7B18-594FC9040400}"/>
                  </a:ext>
                </a:extLst>
              </p:cNvPr>
              <p:cNvSpPr txBox="1"/>
              <p:nvPr/>
            </p:nvSpPr>
            <p:spPr bwMode="auto">
              <a:xfrm>
                <a:off x="372139" y="5048760"/>
                <a:ext cx="4897645" cy="400110"/>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a:rPr lang="zh-CN" altLang="en-US" sz="2000" b="1" i="0" spc="-100" smtClean="0">
                          <a:solidFill>
                            <a:srgbClr val="0000FF"/>
                          </a:solidFill>
                          <a:effectLst/>
                          <a:latin typeface="Cambria Math" panose="02040503050406030204" pitchFamily="18" charset="0"/>
                        </a:rPr>
                        <m:t>𝐁</m:t>
                      </m:r>
                      <m:r>
                        <a:rPr lang="zh-CN" altLang="en-US" sz="2000" b="1" i="1" spc="-100">
                          <a:solidFill>
                            <a:srgbClr val="0000FF"/>
                          </a:solidFill>
                          <a:effectLst/>
                          <a:latin typeface="Cambria Math" panose="02040503050406030204" pitchFamily="18" charset="0"/>
                        </a:rPr>
                        <m:t>[</m:t>
                      </m:r>
                      <m:sSup>
                        <m:sSupPr>
                          <m:ctrlPr>
                            <a:rPr lang="zh-CN" altLang="en-US" sz="2000" b="1" i="1" spc="-100">
                              <a:solidFill>
                                <a:srgbClr val="0000FF"/>
                              </a:solidFill>
                              <a:effectLst/>
                              <a:latin typeface="Cambria Math" panose="02040503050406030204" pitchFamily="18" charset="0"/>
                            </a:rPr>
                          </m:ctrlPr>
                        </m:sSupPr>
                        <m:e>
                          <m:r>
                            <a:rPr lang="zh-CN" altLang="en-US" sz="2000" b="1" i="1" spc="-100">
                              <a:solidFill>
                                <a:srgbClr val="0000FF"/>
                              </a:solidFill>
                              <a:effectLst/>
                              <a:latin typeface="Cambria Math" panose="02040503050406030204" pitchFamily="18" charset="0"/>
                            </a:rPr>
                            <m:t>𝑫</m:t>
                          </m:r>
                        </m:e>
                        <m:sup>
                          <m:r>
                            <a:rPr lang="en-US" altLang="zh-CN" sz="2000" b="1" i="1" spc="-100" smtClean="0">
                              <a:solidFill>
                                <a:srgbClr val="0000FF"/>
                              </a:solidFill>
                              <a:effectLst/>
                              <a:latin typeface="Cambria Math" panose="02040503050406030204" pitchFamily="18" charset="0"/>
                            </a:rPr>
                            <m:t>𝟎</m:t>
                          </m:r>
                        </m:sup>
                      </m:sSup>
                      <m:r>
                        <a:rPr lang="zh-CN" altLang="en-US" sz="2000" b="1" i="1" spc="-100">
                          <a:solidFill>
                            <a:srgbClr val="0000FF"/>
                          </a:solidFill>
                          <a:effectLst/>
                          <a:latin typeface="Cambria Math" panose="02040503050406030204" pitchFamily="18" charset="0"/>
                        </a:rPr>
                        <m:t>→</m:t>
                      </m:r>
                      <m:r>
                        <a:rPr lang="zh-CN" altLang="en-US" sz="2000" b="1" i="1" spc="-100" smtClean="0">
                          <a:solidFill>
                            <a:srgbClr val="0000FF"/>
                          </a:solidFill>
                          <a:latin typeface="Cambria Math" panose="02040503050406030204" pitchFamily="18" charset="0"/>
                        </a:rPr>
                        <m:t>𝝎</m:t>
                      </m:r>
                      <m:r>
                        <m:rPr>
                          <m:nor/>
                        </m:rPr>
                        <a:rPr lang="el-GR" altLang="zh-CN" sz="2000" b="1" spc="-100" dirty="0">
                          <a:solidFill>
                            <a:srgbClr val="0000FF"/>
                          </a:solidFill>
                          <a:latin typeface="Arial" panose="020B0604020202020204" pitchFamily="34" charset="0"/>
                          <a:ea typeface="微软雅黑" panose="020B0503020204020204" pitchFamily="34" charset="-122"/>
                          <a:cs typeface="Arial" panose="020B0604020202020204" pitchFamily="34" charset="0"/>
                          <a:sym typeface="Symbol" panose="05050102010706020507" pitchFamily="18" charset="2"/>
                        </a:rPr>
                        <m:t></m:t>
                      </m:r>
                      <m:r>
                        <a:rPr lang="zh-CN" altLang="en-US" sz="2000" b="1" i="1" spc="-100">
                          <a:solidFill>
                            <a:srgbClr val="0000FF"/>
                          </a:solidFill>
                          <a:effectLst/>
                          <a:latin typeface="Cambria Math" panose="02040503050406030204" pitchFamily="18" charset="0"/>
                        </a:rPr>
                        <m:t>]=(</m:t>
                      </m:r>
                      <m:r>
                        <a:rPr lang="en-US" altLang="zh-CN" sz="2000" b="1" i="1" spc="-100" smtClean="0">
                          <a:solidFill>
                            <a:srgbClr val="0000FF"/>
                          </a:solidFill>
                          <a:effectLst/>
                          <a:latin typeface="Cambria Math" panose="02040503050406030204" pitchFamily="18" charset="0"/>
                        </a:rPr>
                        <m:t>𝟔</m:t>
                      </m:r>
                      <m:r>
                        <a:rPr lang="en-US" altLang="zh-CN" sz="2000" b="1" i="1" spc="-100" smtClean="0">
                          <a:solidFill>
                            <a:srgbClr val="0000FF"/>
                          </a:solidFill>
                          <a:effectLst/>
                          <a:latin typeface="Cambria Math" panose="02040503050406030204" pitchFamily="18" charset="0"/>
                        </a:rPr>
                        <m:t>.</m:t>
                      </m:r>
                      <m:r>
                        <a:rPr lang="en-US" altLang="zh-CN" sz="2000" b="1" i="1" spc="-100" smtClean="0">
                          <a:solidFill>
                            <a:srgbClr val="0000FF"/>
                          </a:solidFill>
                          <a:effectLst/>
                          <a:latin typeface="Cambria Math" panose="02040503050406030204" pitchFamily="18" charset="0"/>
                        </a:rPr>
                        <m:t>𝟒𝟖</m:t>
                      </m:r>
                      <m:r>
                        <a:rPr lang="zh-CN" altLang="en-US" sz="2000" b="1" i="1" spc="-100">
                          <a:solidFill>
                            <a:srgbClr val="0000FF"/>
                          </a:solidFill>
                          <a:effectLst/>
                          <a:latin typeface="Cambria Math" panose="02040503050406030204" pitchFamily="18" charset="0"/>
                        </a:rPr>
                        <m:t>±</m:t>
                      </m:r>
                      <m:r>
                        <a:rPr lang="zh-CN" altLang="en-US" sz="2000" b="1" i="1" spc="-100">
                          <a:solidFill>
                            <a:srgbClr val="0000FF"/>
                          </a:solidFill>
                          <a:effectLst/>
                          <a:latin typeface="Cambria Math" panose="02040503050406030204" pitchFamily="18" charset="0"/>
                        </a:rPr>
                        <m:t>𝟎</m:t>
                      </m:r>
                      <m:r>
                        <a:rPr lang="zh-CN" altLang="en-US" sz="2000" b="1" i="1" spc="-100">
                          <a:solidFill>
                            <a:srgbClr val="0000FF"/>
                          </a:solidFill>
                          <a:effectLst/>
                          <a:latin typeface="Cambria Math" panose="02040503050406030204" pitchFamily="18" charset="0"/>
                        </a:rPr>
                        <m:t>.</m:t>
                      </m:r>
                      <m:r>
                        <a:rPr lang="zh-CN" altLang="en-US" sz="2000" b="1" i="1" spc="-100">
                          <a:solidFill>
                            <a:srgbClr val="0000FF"/>
                          </a:solidFill>
                          <a:effectLst/>
                          <a:latin typeface="Cambria Math" panose="02040503050406030204" pitchFamily="18" charset="0"/>
                        </a:rPr>
                        <m:t>𝟗𝟔</m:t>
                      </m:r>
                      <m:r>
                        <a:rPr lang="zh-CN" altLang="en-US" sz="2000" b="1" i="1" spc="-100">
                          <a:solidFill>
                            <a:srgbClr val="0000FF"/>
                          </a:solidFill>
                          <a:effectLst/>
                          <a:latin typeface="Cambria Math" panose="02040503050406030204" pitchFamily="18" charset="0"/>
                        </a:rPr>
                        <m:t>±</m:t>
                      </m:r>
                      <m:r>
                        <a:rPr lang="zh-CN" altLang="en-US" sz="2000" b="1" i="1" spc="-100">
                          <a:solidFill>
                            <a:srgbClr val="0000FF"/>
                          </a:solidFill>
                          <a:effectLst/>
                          <a:latin typeface="Cambria Math" panose="02040503050406030204" pitchFamily="18" charset="0"/>
                        </a:rPr>
                        <m:t>𝟎</m:t>
                      </m:r>
                      <m:r>
                        <a:rPr lang="zh-CN" altLang="en-US" sz="2000" b="1" i="1" spc="-100">
                          <a:solidFill>
                            <a:srgbClr val="0000FF"/>
                          </a:solidFill>
                          <a:effectLst/>
                          <a:latin typeface="Cambria Math" panose="02040503050406030204" pitchFamily="18" charset="0"/>
                        </a:rPr>
                        <m:t>.</m:t>
                      </m:r>
                      <m:r>
                        <a:rPr lang="en-US" altLang="zh-CN" sz="2000" b="1" i="1" spc="-100" smtClean="0">
                          <a:solidFill>
                            <a:srgbClr val="0000FF"/>
                          </a:solidFill>
                          <a:effectLst/>
                          <a:latin typeface="Cambria Math" panose="02040503050406030204" pitchFamily="18" charset="0"/>
                        </a:rPr>
                        <m:t>𝟒</m:t>
                      </m:r>
                      <m:r>
                        <a:rPr lang="zh-CN" altLang="en-US" sz="2000" b="1" i="1" spc="-100">
                          <a:solidFill>
                            <a:srgbClr val="0000FF"/>
                          </a:solidFill>
                          <a:effectLst/>
                          <a:latin typeface="Cambria Math" panose="02040503050406030204" pitchFamily="18" charset="0"/>
                        </a:rPr>
                        <m:t>𝟎</m:t>
                      </m:r>
                      <m:r>
                        <a:rPr lang="zh-CN" altLang="en-US" sz="2000" b="1" i="1" spc="-100">
                          <a:solidFill>
                            <a:srgbClr val="0000FF"/>
                          </a:solidFill>
                          <a:effectLst/>
                          <a:latin typeface="Cambria Math" panose="02040503050406030204" pitchFamily="18" charset="0"/>
                        </a:rPr>
                        <m:t>)×</m:t>
                      </m:r>
                      <m:r>
                        <a:rPr lang="zh-CN" altLang="en-US" sz="2000" b="1" i="1" kern="200" spc="-100">
                          <a:solidFill>
                            <a:srgbClr val="0000FF"/>
                          </a:solidFill>
                          <a:latin typeface="Cambria Math" panose="02040503050406030204" pitchFamily="18" charset="0"/>
                        </a:rPr>
                        <m:t>𝟏</m:t>
                      </m:r>
                      <m:sSup>
                        <m:sSupPr>
                          <m:ctrlPr>
                            <a:rPr lang="zh-CN" altLang="en-US" sz="2000" b="1" i="1" kern="200" spc="-100">
                              <a:solidFill>
                                <a:srgbClr val="0000FF"/>
                              </a:solidFill>
                              <a:latin typeface="Cambria Math" panose="02040503050406030204" pitchFamily="18" charset="0"/>
                            </a:rPr>
                          </m:ctrlPr>
                        </m:sSupPr>
                        <m:e>
                          <m:r>
                            <a:rPr lang="zh-CN" altLang="en-US" sz="2000" b="1" i="1" kern="200" spc="-100">
                              <a:solidFill>
                                <a:srgbClr val="0000FF"/>
                              </a:solidFill>
                              <a:latin typeface="Cambria Math" panose="02040503050406030204" pitchFamily="18" charset="0"/>
                            </a:rPr>
                            <m:t>𝟎</m:t>
                          </m:r>
                        </m:e>
                        <m:sup>
                          <m:r>
                            <a:rPr lang="zh-CN" altLang="en-US" sz="2000" b="1" i="1" kern="200" spc="-100">
                              <a:solidFill>
                                <a:srgbClr val="0000FF"/>
                              </a:solidFill>
                              <a:latin typeface="Cambria Math" panose="02040503050406030204" pitchFamily="18" charset="0"/>
                            </a:rPr>
                            <m:t>−</m:t>
                          </m:r>
                          <m:r>
                            <a:rPr lang="en-US" altLang="zh-CN" sz="2000" b="1" i="1" kern="200" spc="-100">
                              <a:solidFill>
                                <a:srgbClr val="0000FF"/>
                              </a:solidFill>
                              <a:latin typeface="Cambria Math" panose="02040503050406030204" pitchFamily="18" charset="0"/>
                            </a:rPr>
                            <m:t>𝟑</m:t>
                          </m:r>
                        </m:sup>
                      </m:sSup>
                    </m:oMath>
                  </m:oMathPara>
                </a14:m>
                <a:endParaRPr lang="zh-CN" altLang="en-US" sz="2000" b="1" spc="-100" dirty="0">
                  <a:solidFill>
                    <a:srgbClr val="0000FF"/>
                  </a:solidFill>
                  <a:effectLst/>
                </a:endParaRPr>
              </a:p>
            </p:txBody>
          </p:sp>
        </mc:Choice>
        <mc:Fallback xmlns="">
          <p:sp>
            <p:nvSpPr>
              <p:cNvPr id="26" name="Object 5">
                <a:extLst>
                  <a:ext uri="{FF2B5EF4-FFF2-40B4-BE49-F238E27FC236}">
                    <a16:creationId xmlns:a16="http://schemas.microsoft.com/office/drawing/2014/main" id="{8065B3D0-6498-1588-7B18-594FC9040400}"/>
                  </a:ext>
                </a:extLst>
              </p:cNvPr>
              <p:cNvSpPr txBox="1">
                <a:spLocks noRot="1" noChangeAspect="1" noMove="1" noResize="1" noEditPoints="1" noAdjustHandles="1" noChangeArrowheads="1" noChangeShapeType="1" noTextEdit="1"/>
              </p:cNvSpPr>
              <p:nvPr/>
            </p:nvSpPr>
            <p:spPr bwMode="auto">
              <a:xfrm>
                <a:off x="372139" y="5048760"/>
                <a:ext cx="4897645" cy="400110"/>
              </a:xfrm>
              <a:prstGeom prst="rect">
                <a:avLst/>
              </a:prstGeom>
              <a:blipFill>
                <a:blip r:embed="rId9"/>
                <a:stretch>
                  <a:fillRect b="-18182"/>
                </a:stretch>
              </a:blipFill>
              <a:ln>
                <a:noFill/>
              </a:ln>
              <a:effectLst/>
            </p:spPr>
            <p:txBody>
              <a:bodyPr/>
              <a:lstStyle/>
              <a:p>
                <a:r>
                  <a:rPr lang="zh-CN" altLang="en-US">
                    <a:noFill/>
                  </a:rPr>
                  <a:t> </a:t>
                </a:r>
              </a:p>
            </p:txBody>
          </p:sp>
        </mc:Fallback>
      </mc:AlternateContent>
      <p:sp>
        <p:nvSpPr>
          <p:cNvPr id="27" name="矩形 45">
            <a:extLst>
              <a:ext uri="{FF2B5EF4-FFF2-40B4-BE49-F238E27FC236}">
                <a16:creationId xmlns:a16="http://schemas.microsoft.com/office/drawing/2014/main" id="{7A611CE2-C7C1-7250-155B-9B0AC6128026}"/>
              </a:ext>
            </a:extLst>
          </p:cNvPr>
          <p:cNvSpPr>
            <a:spLocks noChangeArrowheads="1"/>
          </p:cNvSpPr>
          <p:nvPr/>
        </p:nvSpPr>
        <p:spPr bwMode="auto">
          <a:xfrm>
            <a:off x="7817799" y="3514475"/>
            <a:ext cx="24089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500" dirty="0">
                <a:latin typeface="微软雅黑" panose="020B0503020204020204" pitchFamily="34" charset="-122"/>
                <a:ea typeface="微软雅黑" panose="020B0503020204020204" pitchFamily="34" charset="-122"/>
              </a:rPr>
              <a:t>Transverse polarization</a:t>
            </a:r>
            <a:endParaRPr lang="zh-CN" altLang="en-US" sz="1500" dirty="0">
              <a:latin typeface="微软雅黑" panose="020B0503020204020204" pitchFamily="34" charset="-122"/>
              <a:ea typeface="微软雅黑" panose="020B0503020204020204" pitchFamily="34" charset="-122"/>
            </a:endParaRPr>
          </a:p>
        </p:txBody>
      </p:sp>
      <p:sp>
        <p:nvSpPr>
          <p:cNvPr id="28" name="矩形 45">
            <a:extLst>
              <a:ext uri="{FF2B5EF4-FFF2-40B4-BE49-F238E27FC236}">
                <a16:creationId xmlns:a16="http://schemas.microsoft.com/office/drawing/2014/main" id="{38485EC4-ED70-DE0A-9313-C90219E5DC2C}"/>
              </a:ext>
            </a:extLst>
          </p:cNvPr>
          <p:cNvSpPr>
            <a:spLocks noChangeArrowheads="1"/>
          </p:cNvSpPr>
          <p:nvPr/>
        </p:nvSpPr>
        <p:spPr bwMode="auto">
          <a:xfrm>
            <a:off x="7256884" y="2332855"/>
            <a:ext cx="135265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500" dirty="0">
                <a:solidFill>
                  <a:srgbClr val="00FFFF"/>
                </a:solidFill>
                <a:latin typeface="微软雅黑" panose="020B0503020204020204" pitchFamily="34" charset="-122"/>
                <a:ea typeface="微软雅黑" panose="020B0503020204020204" pitchFamily="34" charset="-122"/>
              </a:rPr>
              <a:t>Phase space</a:t>
            </a:r>
            <a:endParaRPr lang="zh-CN" altLang="en-US" sz="1500" dirty="0">
              <a:solidFill>
                <a:srgbClr val="00FFFF"/>
              </a:solidFill>
              <a:latin typeface="微软雅黑" panose="020B0503020204020204" pitchFamily="34" charset="-122"/>
              <a:ea typeface="微软雅黑" panose="020B0503020204020204" pitchFamily="34" charset="-122"/>
            </a:endParaRPr>
          </a:p>
        </p:txBody>
      </p:sp>
      <p:sp>
        <p:nvSpPr>
          <p:cNvPr id="29" name="矩形 45">
            <a:extLst>
              <a:ext uri="{FF2B5EF4-FFF2-40B4-BE49-F238E27FC236}">
                <a16:creationId xmlns:a16="http://schemas.microsoft.com/office/drawing/2014/main" id="{F98AAC02-6741-D409-7665-11D76FD1A625}"/>
              </a:ext>
            </a:extLst>
          </p:cNvPr>
          <p:cNvSpPr>
            <a:spLocks noChangeArrowheads="1"/>
          </p:cNvSpPr>
          <p:nvPr/>
        </p:nvSpPr>
        <p:spPr bwMode="auto">
          <a:xfrm>
            <a:off x="7871067" y="3185269"/>
            <a:ext cx="2408966"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500" dirty="0">
                <a:solidFill>
                  <a:srgbClr val="00B050"/>
                </a:solidFill>
                <a:latin typeface="微软雅黑" panose="020B0503020204020204" pitchFamily="34" charset="-122"/>
                <a:ea typeface="微软雅黑" panose="020B0503020204020204" pitchFamily="34" charset="-122"/>
              </a:rPr>
              <a:t>Horizonal polarization</a:t>
            </a:r>
            <a:endParaRPr lang="zh-CN" altLang="en-US" sz="1500" dirty="0">
              <a:solidFill>
                <a:srgbClr val="00B05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460404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FD1513B7-BD93-47F6-A426-84586138C41E}"/>
                  </a:ext>
                </a:extLst>
              </p:cNvPr>
              <p:cNvSpPr>
                <a:spLocks noGrp="1"/>
              </p:cNvSpPr>
              <p:nvPr>
                <p:ph type="title"/>
              </p:nvPr>
            </p:nvSpPr>
            <p:spPr>
              <a:xfrm>
                <a:off x="863944" y="-243220"/>
                <a:ext cx="10515600" cy="1325563"/>
              </a:xfrm>
            </p:spPr>
            <p:txBody>
              <a:bodyPr>
                <a:normAutofit/>
              </a:bodyPr>
              <a:lstStyle/>
              <a:p>
                <a:pPr algn="ctr"/>
                <a:r>
                  <a:rPr lang="en-US" altLang="zh-CN" sz="3800" b="1" dirty="0">
                    <a:solidFill>
                      <a:srgbClr val="FFFF00"/>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 </a:t>
                </a:r>
                <a:r>
                  <a:rPr lang="en-US" altLang="zh-CN" sz="3800" b="1" dirty="0">
                    <a:solidFill>
                      <a:srgbClr val="0000FF"/>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Amplitude analyses of </a:t>
                </a:r>
                <a14:m>
                  <m:oMath xmlns:m="http://schemas.openxmlformats.org/officeDocument/2006/math">
                    <m:sSup>
                      <m:sSupPr>
                        <m:ctrlPr>
                          <a:rPr kumimoji="0" lang="en-US" altLang="zh-CN" sz="3800" i="1" kern="0" smtClean="0">
                            <a:solidFill>
                              <a:srgbClr val="0000FF"/>
                            </a:solidFill>
                            <a:latin typeface="Cambria Math" panose="02040503050406030204" pitchFamily="18" charset="0"/>
                            <a:ea typeface="微软雅黑" panose="020B0503020204020204" pitchFamily="34" charset="-122"/>
                          </a:rPr>
                        </m:ctrlPr>
                      </m:sSupPr>
                      <m:e>
                        <m:r>
                          <a:rPr kumimoji="0" lang="en-US" altLang="zh-CN" sz="3800" i="1" kern="0">
                            <a:solidFill>
                              <a:srgbClr val="0000FF"/>
                            </a:solidFill>
                            <a:latin typeface="Cambria Math" panose="02040503050406030204" pitchFamily="18" charset="0"/>
                            <a:ea typeface="微软雅黑" panose="020B0503020204020204" pitchFamily="34" charset="-122"/>
                          </a:rPr>
                          <m:t>𝑫</m:t>
                        </m:r>
                      </m:e>
                      <m:sup>
                        <m:r>
                          <a:rPr kumimoji="0" lang="en-US" altLang="zh-CN" sz="3800" b="1" i="1" kern="0" smtClean="0">
                            <a:solidFill>
                              <a:srgbClr val="0000FF"/>
                            </a:solidFill>
                            <a:latin typeface="Cambria Math" panose="02040503050406030204" pitchFamily="18" charset="0"/>
                            <a:ea typeface="微软雅黑" panose="020B0503020204020204" pitchFamily="34" charset="-122"/>
                          </a:rPr>
                          <m:t>+</m:t>
                        </m:r>
                      </m:sup>
                    </m:sSup>
                    <m:r>
                      <a:rPr kumimoji="0" lang="en-US" altLang="zh-CN" sz="3800" i="1" kern="0">
                        <a:solidFill>
                          <a:srgbClr val="0000FF"/>
                        </a:solidFill>
                        <a:latin typeface="Cambria Math" panose="02040503050406030204" pitchFamily="18" charset="0"/>
                        <a:ea typeface="微软雅黑" panose="020B0503020204020204" pitchFamily="34" charset="-122"/>
                      </a:rPr>
                      <m:t>→</m:t>
                    </m:r>
                    <m:sSubSup>
                      <m:sSubSupPr>
                        <m:ctrlPr>
                          <a:rPr kumimoji="0" lang="en-US" altLang="zh-CN" sz="3800" i="1" kern="0" smtClean="0">
                            <a:solidFill>
                              <a:srgbClr val="0000FF"/>
                            </a:solidFill>
                            <a:latin typeface="Cambria Math" panose="02040503050406030204" pitchFamily="18" charset="0"/>
                            <a:ea typeface="微软雅黑" panose="020B0503020204020204" pitchFamily="34" charset="-122"/>
                          </a:rPr>
                        </m:ctrlPr>
                      </m:sSubSupPr>
                      <m:e>
                        <m:r>
                          <a:rPr kumimoji="0" lang="en-US" altLang="zh-CN" sz="3800" i="1" kern="0">
                            <a:solidFill>
                              <a:srgbClr val="0000FF"/>
                            </a:solidFill>
                            <a:latin typeface="Cambria Math" panose="02040503050406030204" pitchFamily="18" charset="0"/>
                            <a:ea typeface="微软雅黑" panose="020B0503020204020204" pitchFamily="34" charset="-122"/>
                          </a:rPr>
                          <m:t>𝑲</m:t>
                        </m:r>
                      </m:e>
                      <m:sub>
                        <m:r>
                          <a:rPr kumimoji="0" lang="en-US" altLang="zh-CN" sz="3800" b="1" i="1" kern="0" smtClean="0">
                            <a:solidFill>
                              <a:srgbClr val="0000FF"/>
                            </a:solidFill>
                            <a:latin typeface="Cambria Math" panose="02040503050406030204" pitchFamily="18" charset="0"/>
                            <a:ea typeface="微软雅黑" panose="020B0503020204020204" pitchFamily="34" charset="-122"/>
                          </a:rPr>
                          <m:t>𝑺</m:t>
                        </m:r>
                      </m:sub>
                      <m:sup>
                        <m:r>
                          <a:rPr kumimoji="0" lang="en-US" altLang="zh-CN" sz="3800" b="1" i="1" kern="0" smtClean="0">
                            <a:solidFill>
                              <a:srgbClr val="0000FF"/>
                            </a:solidFill>
                            <a:latin typeface="Cambria Math" panose="02040503050406030204" pitchFamily="18" charset="0"/>
                            <a:ea typeface="微软雅黑" panose="020B0503020204020204" pitchFamily="34" charset="-122"/>
                          </a:rPr>
                          <m:t>𝟎</m:t>
                        </m:r>
                      </m:sup>
                    </m:sSubSup>
                    <m:sSup>
                      <m:sSupPr>
                        <m:ctrlPr>
                          <a:rPr kumimoji="0" lang="en-US" altLang="zh-CN" sz="3800" i="1" kern="0">
                            <a:solidFill>
                              <a:srgbClr val="0000FF"/>
                            </a:solidFill>
                            <a:latin typeface="Cambria Math" panose="02040503050406030204" pitchFamily="18" charset="0"/>
                            <a:ea typeface="Cambria Math" panose="02040503050406030204" pitchFamily="18" charset="0"/>
                          </a:rPr>
                        </m:ctrlPr>
                      </m:sSupPr>
                      <m:e>
                        <m:r>
                          <a:rPr kumimoji="0" lang="el-GR" altLang="zh-CN" sz="3800" i="1" kern="0">
                            <a:solidFill>
                              <a:srgbClr val="0000FF"/>
                            </a:solidFill>
                            <a:latin typeface="Cambria Math" panose="02040503050406030204" pitchFamily="18" charset="0"/>
                            <a:ea typeface="微软雅黑" panose="020B0503020204020204" pitchFamily="34" charset="-122"/>
                          </a:rPr>
                          <m:t>𝝅</m:t>
                        </m:r>
                      </m:e>
                      <m:sup>
                        <m:r>
                          <a:rPr kumimoji="0" lang="en-US" altLang="zh-CN" sz="3800" i="1" kern="0">
                            <a:solidFill>
                              <a:srgbClr val="0000FF"/>
                            </a:solidFill>
                            <a:latin typeface="Cambria Math" panose="02040503050406030204" pitchFamily="18" charset="0"/>
                            <a:ea typeface="微软雅黑" panose="020B0503020204020204" pitchFamily="34" charset="-122"/>
                          </a:rPr>
                          <m:t>+</m:t>
                        </m:r>
                      </m:sup>
                    </m:sSup>
                    <m:r>
                      <a:rPr kumimoji="0" lang="zh-CN" altLang="en-US" sz="3800" i="1" kern="0" smtClean="0">
                        <a:solidFill>
                          <a:srgbClr val="0000FF"/>
                        </a:solidFill>
                        <a:latin typeface="Cambria Math" panose="02040503050406030204" pitchFamily="18" charset="0"/>
                        <a:ea typeface="微软雅黑" panose="020B0503020204020204" pitchFamily="34" charset="-122"/>
                      </a:rPr>
                      <m:t>𝜼</m:t>
                    </m:r>
                  </m:oMath>
                </a14:m>
                <a:endParaRPr lang="zh-CN" altLang="en-US" sz="3800" dirty="0">
                  <a:solidFill>
                    <a:schemeClr val="accent2">
                      <a:lumMod val="75000"/>
                    </a:schemeClr>
                  </a:solidFill>
                  <a:latin typeface="Microsoft YaHei" panose="020B0503020204020204" pitchFamily="34" charset="-122"/>
                  <a:ea typeface="Microsoft YaHei" panose="020B0503020204020204" pitchFamily="34" charset="-122"/>
                </a:endParaRPr>
              </a:p>
            </p:txBody>
          </p:sp>
        </mc:Choice>
        <mc:Fallback xmlns="">
          <p:sp>
            <p:nvSpPr>
              <p:cNvPr id="2" name="标题 1">
                <a:extLst>
                  <a:ext uri="{FF2B5EF4-FFF2-40B4-BE49-F238E27FC236}">
                    <a16:creationId xmlns:a16="http://schemas.microsoft.com/office/drawing/2014/main" id="{FD1513B7-BD93-47F6-A426-84586138C41E}"/>
                  </a:ext>
                </a:extLst>
              </p:cNvPr>
              <p:cNvSpPr>
                <a:spLocks noGrp="1" noRot="1" noChangeAspect="1" noMove="1" noResize="1" noEditPoints="1" noAdjustHandles="1" noChangeArrowheads="1" noChangeShapeType="1" noTextEdit="1"/>
              </p:cNvSpPr>
              <p:nvPr>
                <p:ph type="title"/>
              </p:nvPr>
            </p:nvSpPr>
            <p:spPr>
              <a:xfrm>
                <a:off x="863944" y="-243220"/>
                <a:ext cx="10515600" cy="1325563"/>
              </a:xfr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内容占位符 2">
                <a:extLst>
                  <a:ext uri="{FF2B5EF4-FFF2-40B4-BE49-F238E27FC236}">
                    <a16:creationId xmlns:a16="http://schemas.microsoft.com/office/drawing/2014/main" id="{47628E34-E5D3-407B-B98D-C05C74EFD7A3}"/>
                  </a:ext>
                </a:extLst>
              </p:cNvPr>
              <p:cNvSpPr txBox="1">
                <a:spLocks/>
              </p:cNvSpPr>
              <p:nvPr/>
            </p:nvSpPr>
            <p:spPr bwMode="auto">
              <a:xfrm>
                <a:off x="380999" y="914400"/>
                <a:ext cx="11487099" cy="51816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黑体" panose="02010609060101010101" pitchFamily="49" charset="-122"/>
                    <a:ea typeface="黑体" panose="02010609060101010101" pitchFamily="49"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2000" b="1">
                    <a:solidFill>
                      <a:srgbClr val="000099"/>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1800" b="1">
                    <a:solidFill>
                      <a:schemeClr val="accent1"/>
                    </a:solidFill>
                    <a:latin typeface="黑体" panose="02010609060101010101" pitchFamily="49" charset="-122"/>
                    <a:ea typeface="黑体" panose="02010609060101010101" pitchFamily="49"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1600" b="1">
                    <a:solidFill>
                      <a:srgbClr val="000066"/>
                    </a:solidFill>
                    <a:latin typeface="黑体" panose="02010609060101010101" pitchFamily="49" charset="-122"/>
                    <a:ea typeface="黑体" panose="02010609060101010101" pitchFamily="49"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1600" b="1">
                    <a:solidFill>
                      <a:srgbClr val="000066"/>
                    </a:solidFill>
                    <a:latin typeface="黑体" panose="02010609060101010101" pitchFamily="49" charset="-122"/>
                    <a:ea typeface="黑体" panose="02010609060101010101" pitchFamily="49"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pPr marL="0" indent="0">
                  <a:lnSpc>
                    <a:spcPts val="4000"/>
                  </a:lnSpc>
                  <a:spcBef>
                    <a:spcPts val="1200"/>
                  </a:spcBef>
                  <a:buNone/>
                </a:pPr>
                <a:r>
                  <a:rPr kumimoji="0" lang="hy-AM" altLang="zh-CN" sz="20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a:t>
                </a:r>
                <a:r>
                  <a:rPr kumimoji="0" lang="en-US" altLang="zh-CN" sz="20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  </a:t>
                </a:r>
                <a14:m>
                  <m:oMath xmlns:m="http://schemas.openxmlformats.org/officeDocument/2006/math">
                    <m:sSup>
                      <m:sSupPr>
                        <m:ctrlPr>
                          <a:rPr kumimoji="0" lang="en-US" altLang="zh-CN" i="1" kern="0" smtClean="0">
                            <a:solidFill>
                              <a:srgbClr val="0000FF"/>
                            </a:solidFill>
                            <a:latin typeface="Cambria Math" panose="02040503050406030204" pitchFamily="18" charset="0"/>
                            <a:ea typeface="微软雅黑" panose="020B0503020204020204" pitchFamily="34" charset="-122"/>
                          </a:rPr>
                        </m:ctrlPr>
                      </m:sSupPr>
                      <m:e>
                        <m:r>
                          <a:rPr kumimoji="0" lang="en-US" altLang="zh-CN" i="1" kern="0">
                            <a:solidFill>
                              <a:srgbClr val="0000FF"/>
                            </a:solidFill>
                            <a:latin typeface="Cambria Math" panose="02040503050406030204" pitchFamily="18" charset="0"/>
                            <a:ea typeface="微软雅黑" panose="020B0503020204020204" pitchFamily="34" charset="-122"/>
                          </a:rPr>
                          <m:t>𝑫</m:t>
                        </m:r>
                      </m:e>
                      <m:sup>
                        <m:r>
                          <a:rPr kumimoji="0" lang="en-US" altLang="zh-CN" b="1" i="1" kern="0" smtClean="0">
                            <a:solidFill>
                              <a:srgbClr val="0000FF"/>
                            </a:solidFill>
                            <a:latin typeface="Cambria Math" panose="02040503050406030204" pitchFamily="18" charset="0"/>
                            <a:ea typeface="微软雅黑" panose="020B0503020204020204" pitchFamily="34" charset="-122"/>
                          </a:rPr>
                          <m:t>+</m:t>
                        </m:r>
                      </m:sup>
                    </m:sSup>
                    <m:r>
                      <a:rPr kumimoji="0" lang="en-US" altLang="zh-CN" i="1" kern="0">
                        <a:solidFill>
                          <a:srgbClr val="0000FF"/>
                        </a:solidFill>
                        <a:latin typeface="Cambria Math" panose="02040503050406030204" pitchFamily="18" charset="0"/>
                        <a:ea typeface="微软雅黑" panose="020B0503020204020204" pitchFamily="34" charset="-122"/>
                      </a:rPr>
                      <m:t>→</m:t>
                    </m:r>
                    <m:sSubSup>
                      <m:sSubSupPr>
                        <m:ctrlPr>
                          <a:rPr kumimoji="0" lang="en-US" altLang="zh-CN" i="1" kern="0" smtClean="0">
                            <a:solidFill>
                              <a:srgbClr val="0000FF"/>
                            </a:solidFill>
                            <a:latin typeface="Cambria Math" panose="02040503050406030204" pitchFamily="18" charset="0"/>
                            <a:ea typeface="微软雅黑" panose="020B0503020204020204" pitchFamily="34" charset="-122"/>
                          </a:rPr>
                        </m:ctrlPr>
                      </m:sSubSupPr>
                      <m:e>
                        <m:r>
                          <a:rPr kumimoji="0" lang="en-US" altLang="zh-CN" i="1" kern="0">
                            <a:solidFill>
                              <a:srgbClr val="0000FF"/>
                            </a:solidFill>
                            <a:latin typeface="Cambria Math" panose="02040503050406030204" pitchFamily="18" charset="0"/>
                            <a:ea typeface="微软雅黑" panose="020B0503020204020204" pitchFamily="34" charset="-122"/>
                          </a:rPr>
                          <m:t>𝑲</m:t>
                        </m:r>
                      </m:e>
                      <m:sub>
                        <m:r>
                          <a:rPr kumimoji="0" lang="en-US" altLang="zh-CN" b="1" i="1" kern="0" smtClean="0">
                            <a:solidFill>
                              <a:srgbClr val="0000FF"/>
                            </a:solidFill>
                            <a:latin typeface="Cambria Math" panose="02040503050406030204" pitchFamily="18" charset="0"/>
                            <a:ea typeface="微软雅黑" panose="020B0503020204020204" pitchFamily="34" charset="-122"/>
                          </a:rPr>
                          <m:t>𝑺</m:t>
                        </m:r>
                      </m:sub>
                      <m:sup>
                        <m:r>
                          <a:rPr kumimoji="0" lang="en-US" altLang="zh-CN" b="1" i="1" kern="0" smtClean="0">
                            <a:solidFill>
                              <a:srgbClr val="0000FF"/>
                            </a:solidFill>
                            <a:latin typeface="Cambria Math" panose="02040503050406030204" pitchFamily="18" charset="0"/>
                            <a:ea typeface="微软雅黑" panose="020B0503020204020204" pitchFamily="34" charset="-122"/>
                          </a:rPr>
                          <m:t>𝟎</m:t>
                        </m:r>
                      </m:sup>
                    </m:sSubSup>
                    <m:sSup>
                      <m:sSupPr>
                        <m:ctrlPr>
                          <a:rPr kumimoji="0" lang="en-US" altLang="zh-CN" i="1" kern="0">
                            <a:solidFill>
                              <a:srgbClr val="0000FF"/>
                            </a:solidFill>
                            <a:latin typeface="Cambria Math" panose="02040503050406030204" pitchFamily="18" charset="0"/>
                            <a:ea typeface="Cambria Math" panose="02040503050406030204" pitchFamily="18" charset="0"/>
                          </a:rPr>
                        </m:ctrlPr>
                      </m:sSupPr>
                      <m:e>
                        <m:r>
                          <a:rPr kumimoji="0" lang="el-GR" altLang="zh-CN" i="1" kern="0">
                            <a:solidFill>
                              <a:srgbClr val="0000FF"/>
                            </a:solidFill>
                            <a:latin typeface="Cambria Math" panose="02040503050406030204" pitchFamily="18" charset="0"/>
                            <a:ea typeface="微软雅黑" panose="020B0503020204020204" pitchFamily="34" charset="-122"/>
                          </a:rPr>
                          <m:t>𝝅</m:t>
                        </m:r>
                      </m:e>
                      <m:sup>
                        <m:r>
                          <a:rPr kumimoji="0" lang="en-US" altLang="zh-CN" i="1" kern="0">
                            <a:solidFill>
                              <a:srgbClr val="0000FF"/>
                            </a:solidFill>
                            <a:latin typeface="Cambria Math" panose="02040503050406030204" pitchFamily="18" charset="0"/>
                            <a:ea typeface="微软雅黑" panose="020B0503020204020204" pitchFamily="34" charset="-122"/>
                          </a:rPr>
                          <m:t>+</m:t>
                        </m:r>
                      </m:sup>
                    </m:sSup>
                    <m:r>
                      <a:rPr kumimoji="0" lang="zh-CN" altLang="en-US" i="1" kern="0" smtClean="0">
                        <a:solidFill>
                          <a:srgbClr val="0000FF"/>
                        </a:solidFill>
                        <a:latin typeface="Cambria Math" panose="02040503050406030204" pitchFamily="18" charset="0"/>
                        <a:ea typeface="微软雅黑" panose="020B0503020204020204" pitchFamily="34" charset="-122"/>
                      </a:rPr>
                      <m:t>𝜼</m:t>
                    </m:r>
                  </m:oMath>
                </a14:m>
                <a:endParaRPr kumimoji="0" lang="en-US" altLang="zh-CN" kern="0" dirty="0">
                  <a:solidFill>
                    <a:srgbClr val="0000FF"/>
                  </a:solidFill>
                  <a:latin typeface="AdvOT19ee2aa8.B"/>
                </a:endParaRPr>
              </a:p>
              <a:p>
                <a:pPr marL="0" indent="0">
                  <a:lnSpc>
                    <a:spcPts val="4000"/>
                  </a:lnSpc>
                  <a:spcBef>
                    <a:spcPts val="0"/>
                  </a:spcBef>
                  <a:buNone/>
                </a:pPr>
                <a:r>
                  <a:rPr kumimoji="0" lang="en-US" altLang="zh-CN" kern="0" dirty="0">
                    <a:solidFill>
                      <a:srgbClr val="0000FF"/>
                    </a:solidFill>
                    <a:latin typeface="AdvOT19ee2aa8.B"/>
                  </a:rPr>
                  <a:t>   </a:t>
                </a:r>
                <a:r>
                  <a:rPr lang="en-US" altLang="zh-CN" i="0" u="none" strike="noStrike" baseline="0" dirty="0">
                    <a:solidFill>
                      <a:srgbClr val="000066"/>
                    </a:solidFill>
                    <a:latin typeface="AdvOT19ee2aa8.B"/>
                  </a:rPr>
                  <a:t>Observation of </a:t>
                </a:r>
                <a:r>
                  <a:rPr lang="en-US" altLang="zh-CN" dirty="0">
                    <a:latin typeface="Times New Roman" panose="02020603050405020304" pitchFamily="18" charset="0"/>
                  </a:rPr>
                  <a:t>W-annihilation-free decay</a:t>
                </a:r>
                <a:r>
                  <a:rPr lang="en-US" altLang="zh-CN" i="0" u="none" strike="noStrike" dirty="0">
                    <a:solidFill>
                      <a:srgbClr val="000066"/>
                    </a:solidFill>
                    <a:latin typeface="Times New Roman" panose="02020603050405020304" pitchFamily="18" charset="0"/>
                  </a:rPr>
                  <a:t> </a:t>
                </a:r>
                <a14:m>
                  <m:oMath xmlns:m="http://schemas.openxmlformats.org/officeDocument/2006/math">
                    <m:sSup>
                      <m:sSupPr>
                        <m:ctrlPr>
                          <a:rPr kumimoji="0" lang="en-US" altLang="zh-CN" i="1" kern="0" smtClean="0">
                            <a:solidFill>
                              <a:srgbClr val="FF0000"/>
                            </a:solidFill>
                            <a:latin typeface="Cambria Math" panose="02040503050406030204" pitchFamily="18" charset="0"/>
                            <a:ea typeface="微软雅黑" panose="020B0503020204020204" pitchFamily="34" charset="-122"/>
                          </a:rPr>
                        </m:ctrlPr>
                      </m:sSupPr>
                      <m:e>
                        <m:r>
                          <a:rPr kumimoji="0" lang="en-US" altLang="zh-CN" i="1" kern="0">
                            <a:solidFill>
                              <a:srgbClr val="FF0000"/>
                            </a:solidFill>
                            <a:latin typeface="Cambria Math" panose="02040503050406030204" pitchFamily="18" charset="0"/>
                            <a:ea typeface="微软雅黑" panose="020B0503020204020204" pitchFamily="34" charset="-122"/>
                          </a:rPr>
                          <m:t>𝑫</m:t>
                        </m:r>
                      </m:e>
                      <m:sup>
                        <m:r>
                          <a:rPr kumimoji="0" lang="en-US" altLang="zh-CN" b="1" i="1" kern="0" smtClean="0">
                            <a:solidFill>
                              <a:srgbClr val="FF0000"/>
                            </a:solidFill>
                            <a:latin typeface="Cambria Math" panose="02040503050406030204" pitchFamily="18" charset="0"/>
                            <a:ea typeface="微软雅黑" panose="020B0503020204020204" pitchFamily="34" charset="-122"/>
                          </a:rPr>
                          <m:t>+</m:t>
                        </m:r>
                      </m:sup>
                    </m:sSup>
                    <m:r>
                      <a:rPr kumimoji="0" lang="en-US" altLang="zh-CN" i="1" kern="0">
                        <a:solidFill>
                          <a:srgbClr val="FF0000"/>
                        </a:solidFill>
                        <a:latin typeface="Cambria Math" panose="02040503050406030204" pitchFamily="18" charset="0"/>
                        <a:ea typeface="微软雅黑" panose="020B0503020204020204" pitchFamily="34" charset="-122"/>
                      </a:rPr>
                      <m:t>→</m:t>
                    </m:r>
                  </m:oMath>
                </a14:m>
                <a:r>
                  <a:rPr kumimoji="0" lang="en-US" altLang="zh-CN" kern="0" dirty="0">
                    <a:solidFill>
                      <a:srgbClr val="FF0000"/>
                    </a:solidFill>
                    <a:ea typeface="微软雅黑" panose="020B0503020204020204" pitchFamily="34" charset="-122"/>
                  </a:rPr>
                  <a:t> </a:t>
                </a:r>
                <a14:m>
                  <m:oMath xmlns:m="http://schemas.openxmlformats.org/officeDocument/2006/math">
                    <m:sSubSup>
                      <m:sSubSupPr>
                        <m:ctrlPr>
                          <a:rPr kumimoji="0" lang="en-US" altLang="zh-CN" i="1" kern="0">
                            <a:solidFill>
                              <a:srgbClr val="FF0000"/>
                            </a:solidFill>
                            <a:latin typeface="Cambria Math" panose="02040503050406030204" pitchFamily="18" charset="0"/>
                            <a:ea typeface="微软雅黑" panose="020B0503020204020204" pitchFamily="34" charset="-122"/>
                          </a:rPr>
                        </m:ctrlPr>
                      </m:sSubSupPr>
                      <m:e>
                        <m:r>
                          <a:rPr kumimoji="0" lang="en-US" altLang="zh-CN" i="1" kern="0">
                            <a:solidFill>
                              <a:srgbClr val="FF0000"/>
                            </a:solidFill>
                            <a:latin typeface="Cambria Math" panose="02040503050406030204" pitchFamily="18" charset="0"/>
                            <a:ea typeface="微软雅黑" panose="020B0503020204020204" pitchFamily="34" charset="-122"/>
                          </a:rPr>
                          <m:t>𝑲</m:t>
                        </m:r>
                      </m:e>
                      <m:sub>
                        <m:r>
                          <a:rPr kumimoji="0" lang="en-US" altLang="zh-CN" i="1" kern="0">
                            <a:solidFill>
                              <a:srgbClr val="FF0000"/>
                            </a:solidFill>
                            <a:latin typeface="Cambria Math" panose="02040503050406030204" pitchFamily="18" charset="0"/>
                            <a:ea typeface="微软雅黑" panose="020B0503020204020204" pitchFamily="34" charset="-122"/>
                          </a:rPr>
                          <m:t>𝑺</m:t>
                        </m:r>
                      </m:sub>
                      <m:sup>
                        <m:r>
                          <a:rPr kumimoji="0" lang="en-US" altLang="zh-CN" i="1" kern="0">
                            <a:solidFill>
                              <a:srgbClr val="FF0000"/>
                            </a:solidFill>
                            <a:latin typeface="Cambria Math" panose="02040503050406030204" pitchFamily="18" charset="0"/>
                            <a:ea typeface="微软雅黑" panose="020B0503020204020204" pitchFamily="34" charset="-122"/>
                          </a:rPr>
                          <m:t>𝟎</m:t>
                        </m:r>
                      </m:sup>
                    </m:sSubSup>
                    <m:sSub>
                      <m:sSubPr>
                        <m:ctrlPr>
                          <a:rPr kumimoji="0" lang="en-US" altLang="zh-CN" i="1" kern="0" smtClean="0">
                            <a:solidFill>
                              <a:srgbClr val="FF0000"/>
                            </a:solidFill>
                            <a:latin typeface="Cambria Math" panose="02040503050406030204" pitchFamily="18" charset="0"/>
                            <a:ea typeface="微软雅黑" panose="020B0503020204020204" pitchFamily="34" charset="-122"/>
                          </a:rPr>
                        </m:ctrlPr>
                      </m:sSubPr>
                      <m:e>
                        <m:r>
                          <a:rPr kumimoji="0" lang="en-US" altLang="zh-CN" b="1" i="1" kern="0" smtClean="0">
                            <a:solidFill>
                              <a:srgbClr val="FF0000"/>
                            </a:solidFill>
                            <a:latin typeface="Cambria Math" panose="02040503050406030204" pitchFamily="18" charset="0"/>
                            <a:ea typeface="微软雅黑" panose="020B0503020204020204" pitchFamily="34" charset="-122"/>
                          </a:rPr>
                          <m:t>𝒂</m:t>
                        </m:r>
                      </m:e>
                      <m:sub>
                        <m:r>
                          <a:rPr kumimoji="0" lang="en-US" altLang="zh-CN" b="1" i="1" kern="0" smtClean="0">
                            <a:solidFill>
                              <a:srgbClr val="FF0000"/>
                            </a:solidFill>
                            <a:latin typeface="Cambria Math" panose="02040503050406030204" pitchFamily="18" charset="0"/>
                            <a:ea typeface="微软雅黑" panose="020B0503020204020204" pitchFamily="34" charset="-122"/>
                          </a:rPr>
                          <m:t>𝟎</m:t>
                        </m:r>
                      </m:sub>
                    </m:sSub>
                    <m:sSup>
                      <m:sSupPr>
                        <m:ctrlPr>
                          <a:rPr kumimoji="0" lang="en-US" altLang="zh-CN" i="1" kern="0" smtClean="0">
                            <a:solidFill>
                              <a:srgbClr val="FF0000"/>
                            </a:solidFill>
                            <a:latin typeface="Cambria Math" panose="02040503050406030204" pitchFamily="18" charset="0"/>
                            <a:ea typeface="微软雅黑" panose="020B0503020204020204" pitchFamily="34" charset="-122"/>
                          </a:rPr>
                        </m:ctrlPr>
                      </m:sSupPr>
                      <m:e>
                        <m:r>
                          <a:rPr kumimoji="0" lang="en-US" altLang="zh-CN" b="1" i="1" kern="0" smtClean="0">
                            <a:solidFill>
                              <a:srgbClr val="FF0000"/>
                            </a:solidFill>
                            <a:latin typeface="Cambria Math" panose="02040503050406030204" pitchFamily="18" charset="0"/>
                            <a:ea typeface="微软雅黑" panose="020B0503020204020204" pitchFamily="34" charset="-122"/>
                          </a:rPr>
                          <m:t>(</m:t>
                        </m:r>
                        <m:r>
                          <a:rPr kumimoji="0" lang="en-US" altLang="zh-CN" b="1" i="1" kern="0" smtClean="0">
                            <a:solidFill>
                              <a:srgbClr val="FF0000"/>
                            </a:solidFill>
                            <a:latin typeface="Cambria Math" panose="02040503050406030204" pitchFamily="18" charset="0"/>
                            <a:ea typeface="微软雅黑" panose="020B0503020204020204" pitchFamily="34" charset="-122"/>
                          </a:rPr>
                          <m:t>𝟗𝟖𝟎</m:t>
                        </m:r>
                        <m:r>
                          <a:rPr kumimoji="0" lang="en-US" altLang="zh-CN" b="1" i="1" kern="0" smtClean="0">
                            <a:solidFill>
                              <a:srgbClr val="FF0000"/>
                            </a:solidFill>
                            <a:latin typeface="Cambria Math" panose="02040503050406030204" pitchFamily="18" charset="0"/>
                            <a:ea typeface="微软雅黑" panose="020B0503020204020204" pitchFamily="34" charset="-122"/>
                          </a:rPr>
                          <m:t>)</m:t>
                        </m:r>
                      </m:e>
                      <m:sup>
                        <m:r>
                          <a:rPr kumimoji="0" lang="en-US" altLang="zh-CN" b="1" i="1" kern="0" smtClean="0">
                            <a:solidFill>
                              <a:srgbClr val="FF0000"/>
                            </a:solidFill>
                            <a:latin typeface="Cambria Math" panose="02040503050406030204" pitchFamily="18" charset="0"/>
                            <a:ea typeface="微软雅黑" panose="020B0503020204020204" pitchFamily="34" charset="-122"/>
                          </a:rPr>
                          <m:t>+</m:t>
                        </m:r>
                      </m:sup>
                    </m:sSup>
                  </m:oMath>
                </a14:m>
                <a:endParaRPr kumimoji="0" lang="en-US" altLang="zh-CN" kern="0" dirty="0">
                  <a:solidFill>
                    <a:srgbClr val="0000FF"/>
                  </a:solidFill>
                  <a:latin typeface="AdvOT19ee2aa8.B"/>
                </a:endParaRPr>
              </a:p>
              <a:p>
                <a:pPr marL="0" indent="0">
                  <a:spcBef>
                    <a:spcPts val="0"/>
                  </a:spcBef>
                  <a:buFont typeface="Wingdings 2" panose="05020102010507070707" pitchFamily="18" charset="2"/>
                  <a:buNone/>
                </a:pPr>
                <a:r>
                  <a:rPr kumimoji="0" lang="en-US" altLang="zh-CN" kern="0" dirty="0">
                    <a:solidFill>
                      <a:srgbClr val="0000FF"/>
                    </a:solidFill>
                    <a:latin typeface="AdvOT19ee2aa8.B"/>
                  </a:rPr>
                  <a:t> </a:t>
                </a:r>
              </a:p>
              <a:p>
                <a:pPr marL="0" indent="0">
                  <a:buFont typeface="Wingdings 2" panose="05020102010507070707" pitchFamily="18" charset="2"/>
                  <a:buNone/>
                </a:pPr>
                <a:endParaRPr kumimoji="0" lang="en-US" altLang="zh-CN" kern="0" dirty="0">
                  <a:solidFill>
                    <a:srgbClr val="0000FF"/>
                  </a:solidFill>
                  <a:latin typeface="AdvOT19ee2aa8.B"/>
                </a:endParaRPr>
              </a:p>
              <a:p>
                <a:pPr marL="0" indent="0">
                  <a:buFont typeface="Wingdings 2" panose="05020102010507070707" pitchFamily="18" charset="2"/>
                  <a:buNone/>
                </a:pPr>
                <a:endParaRPr kumimoji="0" lang="en-US" altLang="zh-CN" kern="0" dirty="0">
                  <a:solidFill>
                    <a:srgbClr val="0000FF"/>
                  </a:solidFill>
                  <a:latin typeface="AdvOT19ee2aa8.B"/>
                </a:endParaRPr>
              </a:p>
              <a:p>
                <a:pPr marL="0" indent="0">
                  <a:buFont typeface="Wingdings 2" panose="05020102010507070707" pitchFamily="18" charset="2"/>
                  <a:buNone/>
                </a:pPr>
                <a:endParaRPr kumimoji="0" lang="en-US" altLang="zh-CN" kern="0" dirty="0">
                  <a:solidFill>
                    <a:srgbClr val="0000FF"/>
                  </a:solidFill>
                  <a:latin typeface="AdvOT19ee2aa8.B"/>
                </a:endParaRPr>
              </a:p>
              <a:p>
                <a:pPr marL="0" indent="0">
                  <a:spcBef>
                    <a:spcPts val="3000"/>
                  </a:spcBef>
                  <a:buNone/>
                </a:pPr>
                <a:endParaRPr kumimoji="0" lang="en-US" altLang="zh-CN" kern="0" dirty="0">
                  <a:solidFill>
                    <a:srgbClr val="0000FF"/>
                  </a:solidFill>
                </a:endParaRPr>
              </a:p>
              <a:p>
                <a:pPr marL="0" indent="0">
                  <a:spcBef>
                    <a:spcPts val="0"/>
                  </a:spcBef>
                  <a:buFont typeface="Wingdings 2" panose="05020102010507070707" pitchFamily="18" charset="2"/>
                  <a:buNone/>
                </a:pPr>
                <a:r>
                  <a:rPr kumimoji="0" lang="en-US" altLang="zh-CN" kern="0" dirty="0">
                    <a:solidFill>
                      <a:srgbClr val="0000FF"/>
                    </a:solidFill>
                  </a:rPr>
                  <a:t>                 </a:t>
                </a:r>
                <a:endParaRPr kumimoji="0" lang="en-US" altLang="zh-CN" sz="2000" b="0" kern="0" dirty="0">
                  <a:solidFill>
                    <a:schemeClr val="tx1"/>
                  </a:solidFill>
                  <a:latin typeface="Cambria Math" panose="02040503050406030204" pitchFamily="18" charset="0"/>
                  <a:ea typeface="Cambria Math" panose="02040503050406030204" pitchFamily="18" charset="0"/>
                </a:endParaRPr>
              </a:p>
              <a:p>
                <a:pPr marL="0" indent="0">
                  <a:lnSpc>
                    <a:spcPts val="2000"/>
                  </a:lnSpc>
                  <a:spcBef>
                    <a:spcPts val="0"/>
                  </a:spcBef>
                  <a:buFont typeface="Wingdings 2" panose="05020102010507070707" pitchFamily="18" charset="2"/>
                  <a:buNone/>
                </a:pPr>
                <a:r>
                  <a:rPr kumimoji="0" lang="en-US" altLang="zh-CN" sz="2000" b="0" kern="0" dirty="0">
                    <a:solidFill>
                      <a:schemeClr val="tx1"/>
                    </a:solidFill>
                    <a:ea typeface="Cambria Math" panose="02040503050406030204" pitchFamily="18" charset="0"/>
                  </a:rPr>
                  <a:t>                                               </a:t>
                </a:r>
                <a:endParaRPr kumimoji="0" lang="en-US" altLang="zh-CN" kern="0" dirty="0">
                  <a:solidFill>
                    <a:srgbClr val="0000FF"/>
                  </a:solidFill>
                </a:endParaRPr>
              </a:p>
              <a:p>
                <a:pPr marL="0" indent="0">
                  <a:spcBef>
                    <a:spcPts val="0"/>
                  </a:spcBef>
                  <a:buFont typeface="Wingdings 2" panose="05020102010507070707" pitchFamily="18" charset="2"/>
                  <a:buNone/>
                </a:pPr>
                <a:r>
                  <a:rPr lang="en-US" altLang="zh-CN" sz="2400" dirty="0">
                    <a:latin typeface="Times New Roman" panose="02020603050405020304" pitchFamily="18" charset="0"/>
                  </a:rPr>
                  <a:t>     </a:t>
                </a:r>
                <a:r>
                  <a:rPr lang="en-US" altLang="zh-CN" sz="1800" dirty="0">
                    <a:latin typeface="Times New Roman" panose="02020603050405020304" pitchFamily="18" charset="0"/>
                  </a:rPr>
                  <a:t>Provide sensitive constraints in the extraction of contributions from internal W-emission diagrams of </a:t>
                </a:r>
                <a:r>
                  <a:rPr lang="en-US" altLang="zh-CN" sz="1800" i="1" dirty="0">
                    <a:latin typeface="Times New Roman" panose="02020603050405020304" pitchFamily="18" charset="0"/>
                  </a:rPr>
                  <a:t>D → SP</a:t>
                </a:r>
                <a:endParaRPr kumimoji="0" lang="en-US" altLang="zh-CN" sz="1800" kern="0" dirty="0">
                  <a:solidFill>
                    <a:schemeClr val="tx1"/>
                  </a:solidFill>
                  <a:latin typeface="Times New Roman" panose="02020603050405020304" pitchFamily="18" charset="0"/>
                </a:endParaRPr>
              </a:p>
              <a:p>
                <a:pPr marL="0" indent="0">
                  <a:spcBef>
                    <a:spcPts val="1800"/>
                  </a:spcBef>
                  <a:buFont typeface="Wingdings 2" panose="05020102010507070707" pitchFamily="18" charset="2"/>
                  <a:buNone/>
                </a:pPr>
                <a:r>
                  <a:rPr kumimoji="0" lang="zh-CN" altLang="en-US" sz="2400" kern="0" dirty="0">
                    <a:solidFill>
                      <a:schemeClr val="tx1"/>
                    </a:solidFill>
                    <a:latin typeface="Times New Roman" panose="02020603050405020304" pitchFamily="18" charset="0"/>
                  </a:rPr>
                  <a:t>     </a:t>
                </a:r>
                <a:r>
                  <a:rPr kumimoji="0" lang="en-US" altLang="zh-CN" b="0" kern="0" dirty="0">
                    <a:solidFill>
                      <a:schemeClr val="tx1"/>
                    </a:solidFill>
                    <a:latin typeface="Times New Roman" panose="02020603050405020304" pitchFamily="18" charset="0"/>
                  </a:rPr>
                  <a:t>                                   </a:t>
                </a:r>
                <a:endParaRPr kumimoji="0" lang="zh-CN" altLang="en-US" b="0" kern="0" dirty="0">
                  <a:solidFill>
                    <a:srgbClr val="0000FF"/>
                  </a:solidFill>
                </a:endParaRPr>
              </a:p>
            </p:txBody>
          </p:sp>
        </mc:Choice>
        <mc:Fallback xmlns="">
          <p:sp>
            <p:nvSpPr>
              <p:cNvPr id="17" name="内容占位符 2">
                <a:extLst>
                  <a:ext uri="{FF2B5EF4-FFF2-40B4-BE49-F238E27FC236}">
                    <a16:creationId xmlns:a16="http://schemas.microsoft.com/office/drawing/2014/main" id="{47628E34-E5D3-407B-B98D-C05C74EFD7A3}"/>
                  </a:ext>
                </a:extLst>
              </p:cNvPr>
              <p:cNvSpPr txBox="1">
                <a:spLocks noRot="1" noChangeAspect="1" noMove="1" noResize="1" noEditPoints="1" noAdjustHandles="1" noChangeArrowheads="1" noChangeShapeType="1" noTextEdit="1"/>
              </p:cNvSpPr>
              <p:nvPr/>
            </p:nvSpPr>
            <p:spPr bwMode="auto">
              <a:xfrm>
                <a:off x="380999" y="914400"/>
                <a:ext cx="11487099" cy="5181600"/>
              </a:xfrm>
              <a:prstGeom prst="rect">
                <a:avLst/>
              </a:prstGeom>
              <a:blipFill>
                <a:blip r:embed="rId3"/>
                <a:stretch>
                  <a:fillRect l="-11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245099B-8EF0-4E58-BF5E-8433FA8ED2A6}"/>
                  </a:ext>
                </a:extLst>
              </p:cNvPr>
              <p:cNvSpPr txBox="1"/>
              <p:nvPr/>
            </p:nvSpPr>
            <p:spPr>
              <a:xfrm>
                <a:off x="9659512" y="1018580"/>
                <a:ext cx="2208587" cy="338554"/>
              </a:xfrm>
              <a:prstGeom prst="rect">
                <a:avLst/>
              </a:prstGeom>
              <a:solidFill>
                <a:srgbClr val="92D050"/>
              </a:solid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黑体" panose="02010609060101010101" pitchFamily="49" charset="-122"/>
                        </a:rPr>
                        <m:t>2.93</m:t>
                      </m:r>
                      <m:sSup>
                        <m:sSupPr>
                          <m:ctrlPr>
                            <a:rPr lang="en-US" altLang="zh-CN" sz="1600" b="0" i="1">
                              <a:latin typeface="Cambria Math" panose="02040503050406030204" pitchFamily="18" charset="0"/>
                              <a:ea typeface="黑体" panose="02010609060101010101" pitchFamily="49" charset="-122"/>
                            </a:rPr>
                          </m:ctrlPr>
                        </m:sSupPr>
                        <m:e>
                          <m:r>
                            <m:rPr>
                              <m:sty m:val="p"/>
                            </m:rPr>
                            <a:rPr lang="en-US" altLang="zh-CN" sz="1600" b="0" i="1">
                              <a:latin typeface="Cambria Math" panose="02040503050406030204" pitchFamily="18" charset="0"/>
                              <a:ea typeface="黑体" panose="02010609060101010101" pitchFamily="49" charset="-122"/>
                            </a:rPr>
                            <m:t>fb</m:t>
                          </m:r>
                        </m:e>
                        <m:sup>
                          <m:r>
                            <a:rPr lang="en-US" altLang="zh-CN" sz="1600" b="0" i="1">
                              <a:latin typeface="Cambria Math" panose="02040503050406030204" pitchFamily="18" charset="0"/>
                              <a:ea typeface="黑体" panose="02010609060101010101" pitchFamily="49" charset="-122"/>
                            </a:rPr>
                            <m:t>−1</m:t>
                          </m:r>
                        </m:sup>
                      </m:sSup>
                      <m:r>
                        <a:rPr lang="en-US" altLang="zh-CN" sz="1600" b="0" i="0" smtClean="0">
                          <a:latin typeface="Cambria Math" panose="02040503050406030204" pitchFamily="18" charset="0"/>
                          <a:ea typeface="黑体" panose="02010609060101010101" pitchFamily="49" charset="-122"/>
                        </a:rPr>
                        <m:t> </m:t>
                      </m:r>
                      <m:r>
                        <a:rPr lang="en-US" altLang="zh-CN" sz="1600" b="0" i="1">
                          <a:latin typeface="Cambria Math" panose="02040503050406030204" pitchFamily="18" charset="0"/>
                          <a:ea typeface="黑体" panose="02010609060101010101" pitchFamily="49" charset="-122"/>
                        </a:rPr>
                        <m:t>@3.773</m:t>
                      </m:r>
                      <m:r>
                        <m:rPr>
                          <m:sty m:val="p"/>
                        </m:rPr>
                        <a:rPr lang="en-US" altLang="zh-CN" sz="1600" b="0">
                          <a:latin typeface="Cambria Math" panose="02040503050406030204" pitchFamily="18" charset="0"/>
                          <a:ea typeface="黑体" panose="02010609060101010101" pitchFamily="49" charset="-122"/>
                        </a:rPr>
                        <m:t>GeV</m:t>
                      </m:r>
                    </m:oMath>
                  </m:oMathPara>
                </a14:m>
                <a:endParaRPr lang="zh-CN" altLang="en-US" sz="1600" b="0" dirty="0">
                  <a:latin typeface="黑体" panose="02010609060101010101" pitchFamily="49" charset="-122"/>
                  <a:ea typeface="黑体" panose="02010609060101010101" pitchFamily="49" charset="-122"/>
                </a:endParaRPr>
              </a:p>
            </p:txBody>
          </p:sp>
        </mc:Choice>
        <mc:Fallback xmlns="">
          <p:sp>
            <p:nvSpPr>
              <p:cNvPr id="18" name="文本框 17">
                <a:extLst>
                  <a:ext uri="{FF2B5EF4-FFF2-40B4-BE49-F238E27FC236}">
                    <a16:creationId xmlns:a16="http://schemas.microsoft.com/office/drawing/2014/main" id="{9245099B-8EF0-4E58-BF5E-8433FA8ED2A6}"/>
                  </a:ext>
                </a:extLst>
              </p:cNvPr>
              <p:cNvSpPr txBox="1">
                <a:spLocks noRot="1" noChangeAspect="1" noMove="1" noResize="1" noEditPoints="1" noAdjustHandles="1" noChangeArrowheads="1" noChangeShapeType="1" noTextEdit="1"/>
              </p:cNvSpPr>
              <p:nvPr/>
            </p:nvSpPr>
            <p:spPr>
              <a:xfrm>
                <a:off x="9659512" y="1018580"/>
                <a:ext cx="2208587" cy="338554"/>
              </a:xfrm>
              <a:prstGeom prst="rect">
                <a:avLst/>
              </a:prstGeom>
              <a:blipFill>
                <a:blip r:embed="rId4"/>
                <a:stretch>
                  <a:fillRect b="-14286"/>
                </a:stretch>
              </a:blipFill>
            </p:spPr>
            <p:txBody>
              <a:bodyPr/>
              <a:lstStyle/>
              <a:p>
                <a:r>
                  <a:rPr lang="zh-CN" altLang="en-US">
                    <a:noFill/>
                  </a:rPr>
                  <a:t> </a:t>
                </a:r>
              </a:p>
            </p:txBody>
          </p:sp>
        </mc:Fallback>
      </mc:AlternateContent>
      <p:sp>
        <p:nvSpPr>
          <p:cNvPr id="19" name="文本框 18">
            <a:hlinkClick r:id="rId5"/>
            <a:extLst>
              <a:ext uri="{FF2B5EF4-FFF2-40B4-BE49-F238E27FC236}">
                <a16:creationId xmlns:a16="http://schemas.microsoft.com/office/drawing/2014/main" id="{9ED5971B-CCC9-4B75-9AC7-54471124833A}"/>
              </a:ext>
            </a:extLst>
          </p:cNvPr>
          <p:cNvSpPr txBox="1"/>
          <p:nvPr/>
        </p:nvSpPr>
        <p:spPr>
          <a:xfrm>
            <a:off x="3165266" y="1047690"/>
            <a:ext cx="2671979" cy="400110"/>
          </a:xfrm>
          <a:prstGeom prst="rect">
            <a:avLst/>
          </a:prstGeom>
          <a:solidFill>
            <a:srgbClr val="FFFF00"/>
          </a:solidFill>
        </p:spPr>
        <p:txBody>
          <a:bodyPr wrap="square" rtlCol="0">
            <a:spAutoFit/>
          </a:bodyPr>
          <a:lstStyle/>
          <a:p>
            <a:pPr algn="l">
              <a:buNone/>
            </a:pP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PRL 132,</a:t>
            </a:r>
            <a:r>
              <a:rPr lang="zh-CN" altLang="en-US" sz="2000"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131903 (2024)</a:t>
            </a:r>
            <a:endParaRPr lang="zh-CN" altLang="en-US" sz="2000" b="0" dirty="0">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7" name="图片 6">
            <a:extLst>
              <a:ext uri="{FF2B5EF4-FFF2-40B4-BE49-F238E27FC236}">
                <a16:creationId xmlns:a16="http://schemas.microsoft.com/office/drawing/2014/main" id="{5830E744-185D-45AB-9E17-0996F99703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19513" y="2070352"/>
            <a:ext cx="2079999" cy="2024010"/>
          </a:xfrm>
          <a:prstGeom prst="rect">
            <a:avLst/>
          </a:prstGeom>
        </p:spPr>
      </p:pic>
      <p:pic>
        <p:nvPicPr>
          <p:cNvPr id="11" name="图片 10">
            <a:extLst>
              <a:ext uri="{FF2B5EF4-FFF2-40B4-BE49-F238E27FC236}">
                <a16:creationId xmlns:a16="http://schemas.microsoft.com/office/drawing/2014/main" id="{9174C560-700D-4299-83ED-BE244CEA89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2040934"/>
            <a:ext cx="7269933" cy="2082846"/>
          </a:xfrm>
          <a:prstGeom prst="rect">
            <a:avLst/>
          </a:prstGeom>
        </p:spPr>
      </p:pic>
      <p:pic>
        <p:nvPicPr>
          <p:cNvPr id="14" name="图片 13">
            <a:extLst>
              <a:ext uri="{FF2B5EF4-FFF2-40B4-BE49-F238E27FC236}">
                <a16:creationId xmlns:a16="http://schemas.microsoft.com/office/drawing/2014/main" id="{7B6BEA01-4295-413A-A6B3-1118E31F906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46593" y="4191000"/>
            <a:ext cx="4279119" cy="320400"/>
          </a:xfrm>
          <a:prstGeom prst="rect">
            <a:avLst/>
          </a:prstGeom>
        </p:spPr>
      </p:pic>
      <p:pic>
        <p:nvPicPr>
          <p:cNvPr id="20" name="图片 19">
            <a:extLst>
              <a:ext uri="{FF2B5EF4-FFF2-40B4-BE49-F238E27FC236}">
                <a16:creationId xmlns:a16="http://schemas.microsoft.com/office/drawing/2014/main" id="{2FBFAC0A-7339-4DBE-8F52-3CDE20D170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43600" y="4207586"/>
            <a:ext cx="2814751" cy="313149"/>
          </a:xfrm>
          <a:prstGeom prst="rect">
            <a:avLst/>
          </a:prstGeom>
        </p:spPr>
      </p:pic>
      <p:pic>
        <p:nvPicPr>
          <p:cNvPr id="22" name="图片 21">
            <a:extLst>
              <a:ext uri="{FF2B5EF4-FFF2-40B4-BE49-F238E27FC236}">
                <a16:creationId xmlns:a16="http://schemas.microsoft.com/office/drawing/2014/main" id="{20E66F49-19B3-4EA7-89BE-F1BF6ED9F91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8938" y="4612383"/>
            <a:ext cx="2465862" cy="335492"/>
          </a:xfrm>
          <a:prstGeom prst="rect">
            <a:avLst/>
          </a:prstGeom>
        </p:spPr>
      </p:pic>
      <p:pic>
        <p:nvPicPr>
          <p:cNvPr id="25" name="图片 24">
            <a:extLst>
              <a:ext uri="{FF2B5EF4-FFF2-40B4-BE49-F238E27FC236}">
                <a16:creationId xmlns:a16="http://schemas.microsoft.com/office/drawing/2014/main" id="{C70BA73B-0E30-4C46-8329-E284BC84E5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14800" y="4605996"/>
            <a:ext cx="4638257" cy="340518"/>
          </a:xfrm>
          <a:prstGeom prst="rect">
            <a:avLst/>
          </a:prstGeom>
        </p:spPr>
      </p:pic>
      <p:pic>
        <p:nvPicPr>
          <p:cNvPr id="28" name="图片 27">
            <a:extLst>
              <a:ext uri="{FF2B5EF4-FFF2-40B4-BE49-F238E27FC236}">
                <a16:creationId xmlns:a16="http://schemas.microsoft.com/office/drawing/2014/main" id="{F13F3798-AFF7-4434-A373-11E7698C79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53627" y="5012260"/>
            <a:ext cx="5356773" cy="359364"/>
          </a:xfrm>
          <a:prstGeom prst="rect">
            <a:avLst/>
          </a:prstGeom>
        </p:spPr>
      </p:pic>
      <p:pic>
        <p:nvPicPr>
          <p:cNvPr id="30" name="图片 29">
            <a:extLst>
              <a:ext uri="{FF2B5EF4-FFF2-40B4-BE49-F238E27FC236}">
                <a16:creationId xmlns:a16="http://schemas.microsoft.com/office/drawing/2014/main" id="{5EEBC963-96AF-4AB7-A040-D8A8DA82674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4800" y="2133600"/>
            <a:ext cx="428685" cy="466790"/>
          </a:xfrm>
          <a:prstGeom prst="rect">
            <a:avLst/>
          </a:prstGeom>
        </p:spPr>
      </p:pic>
      <p:pic>
        <p:nvPicPr>
          <p:cNvPr id="37" name="图片 36">
            <a:extLst>
              <a:ext uri="{FF2B5EF4-FFF2-40B4-BE49-F238E27FC236}">
                <a16:creationId xmlns:a16="http://schemas.microsoft.com/office/drawing/2014/main" id="{584B622F-4432-422D-A835-D14FBB9075B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4600" y="2209800"/>
            <a:ext cx="428685" cy="466790"/>
          </a:xfrm>
          <a:prstGeom prst="rect">
            <a:avLst/>
          </a:prstGeom>
        </p:spPr>
      </p:pic>
      <p:pic>
        <p:nvPicPr>
          <p:cNvPr id="38" name="图片 37">
            <a:extLst>
              <a:ext uri="{FF2B5EF4-FFF2-40B4-BE49-F238E27FC236}">
                <a16:creationId xmlns:a16="http://schemas.microsoft.com/office/drawing/2014/main" id="{978EDDAC-25F7-4AFF-A460-AE0960717F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97027" y="2098964"/>
            <a:ext cx="428685" cy="466790"/>
          </a:xfrm>
          <a:prstGeom prst="rect">
            <a:avLst/>
          </a:prstGeom>
        </p:spPr>
      </p:pic>
      <p:pic>
        <p:nvPicPr>
          <p:cNvPr id="40" name="图片 39">
            <a:extLst>
              <a:ext uri="{FF2B5EF4-FFF2-40B4-BE49-F238E27FC236}">
                <a16:creationId xmlns:a16="http://schemas.microsoft.com/office/drawing/2014/main" id="{C2D4C394-7154-48C7-BA5E-4BB3CF2FBED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19846" y="2188698"/>
            <a:ext cx="152400" cy="165946"/>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341EEB47-CA6A-4160-944E-C2A37815EF05}"/>
                  </a:ext>
                </a:extLst>
              </p:cNvPr>
              <p:cNvSpPr txBox="1"/>
              <p:nvPr/>
            </p:nvSpPr>
            <p:spPr>
              <a:xfrm>
                <a:off x="100912" y="5966926"/>
                <a:ext cx="12041664" cy="394275"/>
              </a:xfrm>
              <a:prstGeom prst="rect">
                <a:avLst/>
              </a:prstGeom>
              <a:noFill/>
            </p:spPr>
            <p:txBody>
              <a:bodyPr wrap="square">
                <a:spAutoFit/>
              </a:bodyPr>
              <a:lstStyle/>
              <a:p>
                <a:pPr algn="l">
                  <a:buNone/>
                </a:pPr>
                <a:r>
                  <a:rPr lang="en-US" altLang="zh-CN" sz="1900" dirty="0">
                    <a:latin typeface="Microsoft YaHei" panose="020B0503020204020204" pitchFamily="34" charset="-122"/>
                    <a:ea typeface="Microsoft YaHei" panose="020B0503020204020204" pitchFamily="34" charset="-122"/>
                  </a:rPr>
                  <a:t>More </a:t>
                </a:r>
                <a:r>
                  <a:rPr lang="en-US" altLang="zh-CN" sz="1900" b="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Amplitude analyses:  </a:t>
                </a:r>
                <a14:m>
                  <m:oMath xmlns:m="http://schemas.openxmlformats.org/officeDocument/2006/math">
                    <m:sSup>
                      <m:sSupPr>
                        <m:ctrlPr>
                          <a:rPr lang="en-US" altLang="zh-CN" sz="1900" b="0" i="1"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pPr>
                      <m:e>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𝐷</m:t>
                        </m:r>
                      </m:e>
                      <m:sup>
                        <m:r>
                          <a:rPr lang="en-US" altLang="zh-CN" sz="1900" b="0" i="1"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0</m:t>
                        </m:r>
                      </m:sup>
                    </m:s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𝑆</m:t>
                        </m:r>
                      </m:sub>
                      <m: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bSup>
                    <m:sSup>
                      <m:sSupPr>
                        <m:ctrlP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p>
                    <m:r>
                      <a:rPr lang="zh-CN" altLang="en-US"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oMath>
                </a14:m>
                <a:r>
                  <a:rPr lang="en-US" altLang="zh-CN" sz="1900" b="0" i="1"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sSup>
                      <m:sSupPr>
                        <m:ctrlP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pPr>
                      <m:e>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𝐷</m:t>
                        </m:r>
                      </m:e>
                      <m:sup>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0</m:t>
                        </m:r>
                      </m:sup>
                    </m:s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r>
                      <a:rPr lang="zh-CN" altLang="en-US"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m:t>
                    </m:r>
                  </m:oMath>
                </a14:m>
                <a:r>
                  <a:rPr lang="en-US" altLang="zh-CN" sz="1900" b="0" i="1"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sSup>
                      <m:sSupPr>
                        <m:ctrlP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pPr>
                      <m:e>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𝐷</m:t>
                        </m:r>
                      </m:e>
                      <m:sup>
                        <m:r>
                          <a:rPr lang="en-US" altLang="zh-CN" sz="1900" b="0" i="1"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m:t>
                        </m:r>
                      </m:sup>
                    </m:sSup>
                  </m:oMath>
                </a14:m>
                <a:r>
                  <a:rPr lang="en-US" altLang="zh-CN" sz="1900" b="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1900" b="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sSubSup>
                      <m:sSub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𝑆</m:t>
                        </m:r>
                      </m:sub>
                      <m: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bSup>
                    <m:sSubSup>
                      <m:sSub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𝑆</m:t>
                        </m:r>
                      </m:sub>
                      <m: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bSup>
                    <m:sSup>
                      <m:s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1900" b="0" i="1"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sSup>
                      <m:sSupPr>
                        <m:ctrlP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pPr>
                      <m:e>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𝐷</m:t>
                        </m:r>
                      </m:e>
                      <m:sup>
                        <m:r>
                          <a:rPr lang="en-US" altLang="zh-CN" sz="1900" b="0" i="1" smtClean="0">
                            <a:solidFill>
                              <a:schemeClr val="tx1"/>
                            </a:solidFill>
                            <a:latin typeface="Cambria Math" panose="02040503050406030204" pitchFamily="18" charset="0"/>
                            <a:ea typeface="黑体" panose="02010609060101010101" pitchFamily="49" charset="-122"/>
                            <a:cs typeface="Times New Roman" panose="02020603050405020304" pitchFamily="18" charset="0"/>
                          </a:rPr>
                          <m:t>0</m:t>
                        </m:r>
                      </m:sup>
                    </m:s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bSup>
                      <m:sSub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𝑆</m:t>
                        </m:r>
                      </m:sub>
                      <m: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bSup>
                  </m:oMath>
                </a14:m>
                <a:r>
                  <a:rPr lang="en-US" altLang="zh-CN" sz="1900" b="0" i="1"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900" b="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sSubSup>
                      <m:sSub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b>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𝐿</m:t>
                        </m:r>
                      </m:sub>
                      <m: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0</m:t>
                        </m:r>
                      </m:sup>
                    </m:sSubSup>
                    <m:sSup>
                      <m:sSupPr>
                        <m:ctrlP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𝐾</m:t>
                        </m:r>
                      </m:e>
                      <m:sup>
                        <m:r>
                          <a:rPr lang="en-US" altLang="zh-CN" sz="1900" b="0" i="1"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oMath>
                </a14:m>
                <a:r>
                  <a:rPr lang="en-US" altLang="zh-CN" sz="1900" b="0" i="1"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a:t>
                </a:r>
                <a:r>
                  <a:rPr lang="en-US" altLang="zh-CN" sz="1900" b="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sSup>
                      <m:sSupPr>
                        <m:ctrlP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ctrlPr>
                      </m:sSupPr>
                      <m:e>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𝐷</m:t>
                        </m:r>
                      </m:e>
                      <m:sup>
                        <m:r>
                          <a:rPr lang="en-US" altLang="zh-CN" sz="1900" b="0" i="1">
                            <a:solidFill>
                              <a:schemeClr val="tx1"/>
                            </a:solidFill>
                            <a:latin typeface="Cambria Math" panose="02040503050406030204" pitchFamily="18" charset="0"/>
                            <a:ea typeface="黑体" panose="02010609060101010101" pitchFamily="49" charset="-122"/>
                            <a:cs typeface="Times New Roman" panose="02020603050405020304" pitchFamily="18" charset="0"/>
                          </a:rPr>
                          <m:t>+</m:t>
                        </m:r>
                      </m:sup>
                    </m:sSup>
                  </m:oMath>
                </a14:m>
                <a:r>
                  <a:rPr lang="en-US" altLang="zh-CN" sz="1900" b="0"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14:m>
                  <m:oMath xmlns:m="http://schemas.openxmlformats.org/officeDocument/2006/math">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r>
                          <a:rPr lang="zh-CN" altLang="en-US"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𝜋</m:t>
                        </m:r>
                      </m:e>
                      <m:sup>
                        <m:r>
                          <a:rPr lang="en-US" altLang="zh-CN"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m:t>
                        </m:r>
                      </m:sup>
                    </m:sSup>
                    <m:r>
                      <a:rPr lang="zh-CN" altLang="en-US" sz="1900" b="0" i="1">
                        <a:solidFill>
                          <a:schemeClr val="tx1"/>
                        </a:solidFill>
                        <a:latin typeface="Cambria Math" panose="02040503050406030204" pitchFamily="18" charset="0"/>
                        <a:ea typeface="Cambria Math" panose="02040503050406030204" pitchFamily="18" charset="0"/>
                        <a:cs typeface="Times New Roman" panose="02020603050405020304" pitchFamily="18" charset="0"/>
                      </a:rPr>
                      <m:t>𝜂𝜂</m:t>
                    </m:r>
                  </m:oMath>
                </a14:m>
                <a:r>
                  <a:rPr lang="en-US" altLang="zh-CN" sz="1900" b="0" i="1" dirty="0">
                    <a:solidFill>
                      <a:schemeClr val="tx1"/>
                    </a:solidFill>
                    <a:latin typeface="Microsoft YaHei" panose="020B0503020204020204" pitchFamily="34" charset="-122"/>
                    <a:ea typeface="Microsoft YaHei" panose="020B0503020204020204" pitchFamily="34" charset="-122"/>
                    <a:cs typeface="Times New Roman" panose="02020603050405020304" pitchFamily="18" charset="0"/>
                  </a:rPr>
                  <a:t>, …</a:t>
                </a:r>
              </a:p>
            </p:txBody>
          </p:sp>
        </mc:Choice>
        <mc:Fallback xmlns="">
          <p:sp>
            <p:nvSpPr>
              <p:cNvPr id="21" name="文本框 20">
                <a:extLst>
                  <a:ext uri="{FF2B5EF4-FFF2-40B4-BE49-F238E27FC236}">
                    <a16:creationId xmlns:a16="http://schemas.microsoft.com/office/drawing/2014/main" id="{341EEB47-CA6A-4160-944E-C2A37815EF05}"/>
                  </a:ext>
                </a:extLst>
              </p:cNvPr>
              <p:cNvSpPr txBox="1">
                <a:spLocks noRot="1" noChangeAspect="1" noMove="1" noResize="1" noEditPoints="1" noAdjustHandles="1" noChangeArrowheads="1" noChangeShapeType="1" noTextEdit="1"/>
              </p:cNvSpPr>
              <p:nvPr/>
            </p:nvSpPr>
            <p:spPr>
              <a:xfrm>
                <a:off x="100912" y="5966926"/>
                <a:ext cx="12041664" cy="394275"/>
              </a:xfrm>
              <a:prstGeom prst="rect">
                <a:avLst/>
              </a:prstGeom>
              <a:blipFill>
                <a:blip r:embed="rId15"/>
                <a:stretch>
                  <a:fillRect l="-527" t="-3030" b="-24242"/>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4246E277-DC13-22E5-2DFF-8AFE3ADB8A2B}"/>
              </a:ext>
            </a:extLst>
          </p:cNvPr>
          <p:cNvSpPr>
            <a:spLocks noGrp="1"/>
          </p:cNvSpPr>
          <p:nvPr>
            <p:ph type="sldNum" sz="quarter" idx="12"/>
          </p:nvPr>
        </p:nvSpPr>
        <p:spPr/>
        <p:txBody>
          <a:bodyPr/>
          <a:lstStyle/>
          <a:p>
            <a:fld id="{DD0947EA-5BFF-479F-9915-B56F8F758B8B}" type="slidenum">
              <a:rPr lang="zh-CN" altLang="en-US" smtClean="0"/>
              <a:t>27</a:t>
            </a:fld>
            <a:endParaRPr lang="zh-CN" altLang="en-US" dirty="0"/>
          </a:p>
        </p:txBody>
      </p:sp>
    </p:spTree>
    <p:extLst>
      <p:ext uri="{BB962C8B-B14F-4D97-AF65-F5344CB8AC3E}">
        <p14:creationId xmlns:p14="http://schemas.microsoft.com/office/powerpoint/2010/main" val="22735525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FD1513B7-BD93-47F6-A426-84586138C41E}"/>
                  </a:ext>
                </a:extLst>
              </p:cNvPr>
              <p:cNvSpPr>
                <a:spLocks noGrp="1"/>
              </p:cNvSpPr>
              <p:nvPr>
                <p:ph type="title"/>
              </p:nvPr>
            </p:nvSpPr>
            <p:spPr>
              <a:xfrm>
                <a:off x="306580" y="-183977"/>
                <a:ext cx="11254483" cy="1325563"/>
              </a:xfrm>
            </p:spPr>
            <p:txBody>
              <a:bodyPr>
                <a:normAutofit/>
              </a:bodyPr>
              <a:lstStyle/>
              <a:p>
                <a:r>
                  <a:rPr lang="en-US" altLang="zh-CN" sz="3300" b="1" dirty="0">
                    <a:solidFill>
                      <a:srgbClr val="0000FF"/>
                    </a:solidFill>
                    <a:effectLst>
                      <a:outerShdw blurRad="38100" dist="38100" dir="2700000" algn="tl">
                        <a:srgbClr val="000000">
                          <a:alpha val="43137"/>
                        </a:srgbClr>
                      </a:outerShdw>
                    </a:effectLst>
                    <a:latin typeface="Microsoft YaHei" panose="020B0503020204020204" pitchFamily="34" charset="-122"/>
                    <a:ea typeface="Microsoft YaHei" panose="020B0503020204020204" pitchFamily="34" charset="-122"/>
                  </a:rPr>
                  <a:t>Amplitude analyses of </a:t>
                </a:r>
                <a14:m>
                  <m:oMath xmlns:m="http://schemas.openxmlformats.org/officeDocument/2006/math">
                    <m:sSup>
                      <m:sSupPr>
                        <m:ctrlPr>
                          <a:rPr kumimoji="0" lang="en-US" altLang="zh-CN" sz="3300" i="1" kern="0" smtClean="0">
                            <a:solidFill>
                              <a:srgbClr val="0000FF"/>
                            </a:solidFill>
                            <a:latin typeface="Cambria Math" panose="02040503050406030204" pitchFamily="18" charset="0"/>
                            <a:ea typeface="微软雅黑" panose="020B0503020204020204" pitchFamily="34" charset="-122"/>
                          </a:rPr>
                        </m:ctrlPr>
                      </m:sSupPr>
                      <m:e>
                        <m:r>
                          <a:rPr kumimoji="0" lang="en-US" altLang="zh-CN" sz="3300" i="1" kern="0">
                            <a:solidFill>
                              <a:srgbClr val="0000FF"/>
                            </a:solidFill>
                            <a:latin typeface="Cambria Math" panose="02040503050406030204" pitchFamily="18" charset="0"/>
                            <a:ea typeface="微软雅黑" panose="020B0503020204020204" pitchFamily="34" charset="-122"/>
                          </a:rPr>
                          <m:t>𝑫</m:t>
                        </m:r>
                      </m:e>
                      <m:sup>
                        <m:r>
                          <a:rPr kumimoji="0" lang="en-US" altLang="zh-CN" sz="3300" b="1" i="1" kern="0" smtClean="0">
                            <a:solidFill>
                              <a:srgbClr val="0000FF"/>
                            </a:solidFill>
                            <a:latin typeface="Cambria Math" panose="02040503050406030204" pitchFamily="18" charset="0"/>
                            <a:ea typeface="微软雅黑" panose="020B0503020204020204" pitchFamily="34" charset="-122"/>
                          </a:rPr>
                          <m:t>𝟎</m:t>
                        </m:r>
                      </m:sup>
                    </m:sSup>
                    <m:r>
                      <a:rPr kumimoji="0" lang="en-US" altLang="zh-CN" sz="3300" i="1" kern="0">
                        <a:solidFill>
                          <a:srgbClr val="0000FF"/>
                        </a:solidFill>
                        <a:latin typeface="Cambria Math" panose="02040503050406030204" pitchFamily="18" charset="0"/>
                        <a:ea typeface="微软雅黑" panose="020B0503020204020204" pitchFamily="34" charset="-122"/>
                      </a:rPr>
                      <m:t>→</m:t>
                    </m:r>
                    <m:sSup>
                      <m:sSupPr>
                        <m:ctrlPr>
                          <a:rPr kumimoji="0" lang="en-US" altLang="zh-CN" sz="3300" i="1" kern="0">
                            <a:solidFill>
                              <a:srgbClr val="0000FF"/>
                            </a:solidFill>
                            <a:latin typeface="Cambria Math" panose="02040503050406030204" pitchFamily="18" charset="0"/>
                            <a:ea typeface="Cambria Math" panose="02040503050406030204" pitchFamily="18" charset="0"/>
                          </a:rPr>
                        </m:ctrlPr>
                      </m:sSupPr>
                      <m:e>
                        <m:r>
                          <a:rPr kumimoji="0" lang="el-GR" altLang="zh-CN" sz="3300" i="1" kern="0">
                            <a:solidFill>
                              <a:srgbClr val="0000FF"/>
                            </a:solidFill>
                            <a:latin typeface="Cambria Math" panose="02040503050406030204" pitchFamily="18" charset="0"/>
                            <a:ea typeface="微软雅黑" panose="020B0503020204020204" pitchFamily="34" charset="-122"/>
                          </a:rPr>
                          <m:t>𝝅</m:t>
                        </m:r>
                      </m:e>
                      <m:sup>
                        <m:r>
                          <a:rPr kumimoji="0" lang="en-US" altLang="zh-CN" sz="3300"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sz="3300" i="1" kern="0">
                            <a:solidFill>
                              <a:srgbClr val="0000FF"/>
                            </a:solidFill>
                            <a:latin typeface="Cambria Math" panose="02040503050406030204" pitchFamily="18" charset="0"/>
                            <a:ea typeface="Cambria Math" panose="02040503050406030204" pitchFamily="18" charset="0"/>
                          </a:rPr>
                        </m:ctrlPr>
                      </m:sSupPr>
                      <m:e>
                        <m:r>
                          <a:rPr kumimoji="0" lang="el-GR" altLang="zh-CN" sz="3300" i="1" kern="0">
                            <a:solidFill>
                              <a:srgbClr val="0000FF"/>
                            </a:solidFill>
                            <a:latin typeface="Cambria Math" panose="02040503050406030204" pitchFamily="18" charset="0"/>
                            <a:ea typeface="微软雅黑" panose="020B0503020204020204" pitchFamily="34" charset="-122"/>
                          </a:rPr>
                          <m:t>𝝅</m:t>
                        </m:r>
                      </m:e>
                      <m:sup>
                        <m:r>
                          <a:rPr kumimoji="0" lang="en-US" altLang="zh-CN" sz="3300" b="1" i="1" kern="0" smtClean="0">
                            <a:solidFill>
                              <a:srgbClr val="0000FF"/>
                            </a:solidFill>
                            <a:latin typeface="Cambria Math" panose="02040503050406030204" pitchFamily="18" charset="0"/>
                            <a:ea typeface="微软雅黑" panose="020B0503020204020204" pitchFamily="34" charset="-122"/>
                          </a:rPr>
                          <m:t>−</m:t>
                        </m:r>
                      </m:sup>
                    </m:sSup>
                    <m:r>
                      <a:rPr kumimoji="0" lang="zh-CN" altLang="en-US" sz="3300" i="1" kern="0" smtClean="0">
                        <a:solidFill>
                          <a:srgbClr val="0000FF"/>
                        </a:solidFill>
                        <a:latin typeface="Cambria Math" panose="02040503050406030204" pitchFamily="18" charset="0"/>
                        <a:ea typeface="微软雅黑" panose="020B0503020204020204" pitchFamily="34" charset="-122"/>
                      </a:rPr>
                      <m:t>𝜼</m:t>
                    </m:r>
                  </m:oMath>
                </a14:m>
                <a:r>
                  <a:rPr kumimoji="0" lang="en-US" altLang="zh-CN" sz="3300" kern="0" dirty="0">
                    <a:solidFill>
                      <a:srgbClr val="0000FF"/>
                    </a:solidFill>
                    <a:latin typeface="Microsoft YaHei" panose="020B0503020204020204" pitchFamily="34" charset="-122"/>
                    <a:ea typeface="Microsoft YaHei" panose="020B0503020204020204" pitchFamily="34" charset="-122"/>
                  </a:rPr>
                  <a:t>,  </a:t>
                </a:r>
                <a14:m>
                  <m:oMath xmlns:m="http://schemas.openxmlformats.org/officeDocument/2006/math">
                    <m:sSup>
                      <m:sSupPr>
                        <m:ctrlPr>
                          <a:rPr kumimoji="0" lang="en-US" altLang="zh-CN" sz="3300" i="1" kern="0">
                            <a:solidFill>
                              <a:srgbClr val="0000FF"/>
                            </a:solidFill>
                            <a:latin typeface="Cambria Math" panose="02040503050406030204" pitchFamily="18" charset="0"/>
                            <a:ea typeface="微软雅黑" panose="020B0503020204020204" pitchFamily="34" charset="-122"/>
                          </a:rPr>
                        </m:ctrlPr>
                      </m:sSupPr>
                      <m:e>
                        <m:r>
                          <a:rPr kumimoji="0" lang="en-US" altLang="zh-CN" sz="3300" i="1" kern="0">
                            <a:solidFill>
                              <a:srgbClr val="0000FF"/>
                            </a:solidFill>
                            <a:latin typeface="Cambria Math" panose="02040503050406030204" pitchFamily="18" charset="0"/>
                            <a:ea typeface="微软雅黑" panose="020B0503020204020204" pitchFamily="34" charset="-122"/>
                          </a:rPr>
                          <m:t>𝑫</m:t>
                        </m:r>
                      </m:e>
                      <m:sup>
                        <m:r>
                          <a:rPr kumimoji="0" lang="en-US" altLang="zh-CN" sz="3300" b="1" i="1" kern="0" smtClean="0">
                            <a:solidFill>
                              <a:srgbClr val="0000FF"/>
                            </a:solidFill>
                            <a:latin typeface="Cambria Math" panose="02040503050406030204" pitchFamily="18" charset="0"/>
                            <a:ea typeface="微软雅黑" panose="020B0503020204020204" pitchFamily="34" charset="-122"/>
                          </a:rPr>
                          <m:t>+</m:t>
                        </m:r>
                      </m:sup>
                    </m:sSup>
                    <m:sSubSup>
                      <m:sSubSupPr>
                        <m:ctrlPr>
                          <a:rPr lang="en-US" altLang="zh-CN" sz="3300" i="1" kern="0">
                            <a:solidFill>
                              <a:srgbClr val="0000FF"/>
                            </a:solidFill>
                            <a:latin typeface="Cambria Math" panose="02040503050406030204" pitchFamily="18" charset="0"/>
                            <a:ea typeface="微软雅黑" panose="020B0503020204020204" pitchFamily="34" charset="-122"/>
                          </a:rPr>
                        </m:ctrlPr>
                      </m:sSubSupPr>
                      <m:e>
                        <m:r>
                          <a:rPr lang="en-US" altLang="zh-CN" sz="3300" b="1" i="1" kern="0" smtClean="0">
                            <a:solidFill>
                              <a:srgbClr val="0000FF"/>
                            </a:solidFill>
                            <a:latin typeface="Cambria Math" panose="02040503050406030204" pitchFamily="18" charset="0"/>
                            <a:ea typeface="微软雅黑" panose="020B0503020204020204" pitchFamily="34" charset="-122"/>
                          </a:rPr>
                          <m:t>(</m:t>
                        </m:r>
                        <m:r>
                          <a:rPr lang="en-US" altLang="zh-CN" sz="3300" b="1" i="1" kern="0">
                            <a:solidFill>
                              <a:srgbClr val="0000FF"/>
                            </a:solidFill>
                            <a:latin typeface="Cambria Math" panose="02040503050406030204" pitchFamily="18" charset="0"/>
                            <a:ea typeface="微软雅黑" panose="020B0503020204020204" pitchFamily="34" charset="-122"/>
                          </a:rPr>
                          <m:t>𝑫</m:t>
                        </m:r>
                      </m:e>
                      <m:sub>
                        <m:r>
                          <a:rPr lang="en-US" altLang="zh-CN" sz="3300" b="1" i="1" kern="0">
                            <a:solidFill>
                              <a:srgbClr val="0000FF"/>
                            </a:solidFill>
                            <a:latin typeface="Cambria Math" panose="02040503050406030204" pitchFamily="18" charset="0"/>
                            <a:ea typeface="微软雅黑" panose="020B0503020204020204" pitchFamily="34" charset="-122"/>
                          </a:rPr>
                          <m:t>𝒔</m:t>
                        </m:r>
                      </m:sub>
                      <m:sup>
                        <m:r>
                          <a:rPr lang="en-US" altLang="zh-CN" sz="3300" b="1" i="1" kern="0">
                            <a:solidFill>
                              <a:srgbClr val="0000FF"/>
                            </a:solidFill>
                            <a:latin typeface="Cambria Math" panose="02040503050406030204" pitchFamily="18" charset="0"/>
                            <a:ea typeface="微软雅黑" panose="020B0503020204020204" pitchFamily="34" charset="-122"/>
                          </a:rPr>
                          <m:t>+</m:t>
                        </m:r>
                      </m:sup>
                    </m:sSubSup>
                    <m:r>
                      <a:rPr lang="en-US" altLang="zh-CN" sz="3300" b="0" i="1" kern="0" smtClean="0">
                        <a:solidFill>
                          <a:srgbClr val="0000FF"/>
                        </a:solidFill>
                        <a:latin typeface="Cambria Math" panose="02040503050406030204" pitchFamily="18" charset="0"/>
                        <a:ea typeface="微软雅黑" panose="020B0503020204020204" pitchFamily="34" charset="-122"/>
                      </a:rPr>
                      <m:t>)</m:t>
                    </m:r>
                    <m:r>
                      <a:rPr kumimoji="0" lang="en-US" altLang="zh-CN" sz="3300" i="1" kern="0">
                        <a:solidFill>
                          <a:srgbClr val="0000FF"/>
                        </a:solidFill>
                        <a:latin typeface="Cambria Math" panose="02040503050406030204" pitchFamily="18" charset="0"/>
                        <a:ea typeface="微软雅黑" panose="020B0503020204020204" pitchFamily="34" charset="-122"/>
                      </a:rPr>
                      <m:t>→</m:t>
                    </m:r>
                    <m:sSup>
                      <m:sSupPr>
                        <m:ctrlPr>
                          <a:rPr kumimoji="0" lang="en-US" altLang="zh-CN" sz="3300" i="1" kern="0">
                            <a:solidFill>
                              <a:srgbClr val="0000FF"/>
                            </a:solidFill>
                            <a:latin typeface="Cambria Math" panose="02040503050406030204" pitchFamily="18" charset="0"/>
                            <a:ea typeface="Cambria Math" panose="02040503050406030204" pitchFamily="18" charset="0"/>
                          </a:rPr>
                        </m:ctrlPr>
                      </m:sSupPr>
                      <m:e>
                        <m:r>
                          <a:rPr kumimoji="0" lang="el-GR" altLang="zh-CN" sz="3300" i="1" kern="0">
                            <a:solidFill>
                              <a:srgbClr val="0000FF"/>
                            </a:solidFill>
                            <a:latin typeface="Cambria Math" panose="02040503050406030204" pitchFamily="18" charset="0"/>
                            <a:ea typeface="微软雅黑" panose="020B0503020204020204" pitchFamily="34" charset="-122"/>
                          </a:rPr>
                          <m:t>𝝅</m:t>
                        </m:r>
                      </m:e>
                      <m:sup>
                        <m:r>
                          <a:rPr kumimoji="0" lang="en-US" altLang="zh-CN" sz="3300"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sz="3300" i="1" kern="0">
                            <a:solidFill>
                              <a:srgbClr val="0000FF"/>
                            </a:solidFill>
                            <a:latin typeface="Cambria Math" panose="02040503050406030204" pitchFamily="18" charset="0"/>
                            <a:ea typeface="Cambria Math" panose="02040503050406030204" pitchFamily="18" charset="0"/>
                          </a:rPr>
                        </m:ctrlPr>
                      </m:sSupPr>
                      <m:e>
                        <m:r>
                          <a:rPr kumimoji="0" lang="el-GR" altLang="zh-CN" sz="3300" i="1" kern="0">
                            <a:solidFill>
                              <a:srgbClr val="0000FF"/>
                            </a:solidFill>
                            <a:latin typeface="Cambria Math" panose="02040503050406030204" pitchFamily="18" charset="0"/>
                            <a:ea typeface="微软雅黑" panose="020B0503020204020204" pitchFamily="34" charset="-122"/>
                          </a:rPr>
                          <m:t>𝝅</m:t>
                        </m:r>
                      </m:e>
                      <m:sup>
                        <m:r>
                          <a:rPr kumimoji="0" lang="en-US" altLang="zh-CN" sz="3300" b="1" i="1" kern="0" smtClean="0">
                            <a:solidFill>
                              <a:srgbClr val="0000FF"/>
                            </a:solidFill>
                            <a:latin typeface="Cambria Math" panose="02040503050406030204" pitchFamily="18" charset="0"/>
                            <a:ea typeface="微软雅黑" panose="020B0503020204020204" pitchFamily="34" charset="-122"/>
                          </a:rPr>
                          <m:t>𝟎</m:t>
                        </m:r>
                      </m:sup>
                    </m:sSup>
                    <m:r>
                      <a:rPr kumimoji="0" lang="zh-CN" altLang="en-US" sz="3300" i="1" kern="0">
                        <a:solidFill>
                          <a:srgbClr val="0000FF"/>
                        </a:solidFill>
                        <a:latin typeface="Cambria Math" panose="02040503050406030204" pitchFamily="18" charset="0"/>
                        <a:ea typeface="微软雅黑" panose="020B0503020204020204" pitchFamily="34" charset="-122"/>
                      </a:rPr>
                      <m:t>𝜼</m:t>
                    </m:r>
                  </m:oMath>
                </a14:m>
                <a:endParaRPr lang="zh-CN" altLang="en-US" sz="3300" dirty="0">
                  <a:solidFill>
                    <a:schemeClr val="accent2">
                      <a:lumMod val="75000"/>
                    </a:schemeClr>
                  </a:solidFill>
                  <a:latin typeface="Microsoft YaHei" panose="020B0503020204020204" pitchFamily="34" charset="-122"/>
                  <a:ea typeface="Microsoft YaHei" panose="020B0503020204020204" pitchFamily="34" charset="-122"/>
                </a:endParaRPr>
              </a:p>
            </p:txBody>
          </p:sp>
        </mc:Choice>
        <mc:Fallback xmlns="">
          <p:sp>
            <p:nvSpPr>
              <p:cNvPr id="2" name="标题 1">
                <a:extLst>
                  <a:ext uri="{FF2B5EF4-FFF2-40B4-BE49-F238E27FC236}">
                    <a16:creationId xmlns:a16="http://schemas.microsoft.com/office/drawing/2014/main" id="{FD1513B7-BD93-47F6-A426-84586138C41E}"/>
                  </a:ext>
                </a:extLst>
              </p:cNvPr>
              <p:cNvSpPr>
                <a:spLocks noGrp="1" noRot="1" noChangeAspect="1" noMove="1" noResize="1" noEditPoints="1" noAdjustHandles="1" noChangeArrowheads="1" noChangeShapeType="1" noTextEdit="1"/>
              </p:cNvSpPr>
              <p:nvPr>
                <p:ph type="title"/>
              </p:nvPr>
            </p:nvSpPr>
            <p:spPr>
              <a:xfrm>
                <a:off x="306580" y="-183977"/>
                <a:ext cx="11254483" cy="1325563"/>
              </a:xfrm>
              <a:blipFill>
                <a:blip r:embed="rId3"/>
                <a:stretch>
                  <a:fillRect l="-1578"/>
                </a:stretch>
              </a:blipFill>
            </p:spPr>
            <p:txBody>
              <a:bodyPr/>
              <a:lstStyle/>
              <a:p>
                <a:r>
                  <a:rPr lang="zh-CN" altLang="en-US">
                    <a:noFill/>
                  </a:rPr>
                  <a:t> </a:t>
                </a:r>
              </a:p>
            </p:txBody>
          </p:sp>
        </mc:Fallback>
      </mc:AlternateContent>
      <p:sp>
        <p:nvSpPr>
          <p:cNvPr id="4" name="灯片编号占位符 3">
            <a:extLst>
              <a:ext uri="{FF2B5EF4-FFF2-40B4-BE49-F238E27FC236}">
                <a16:creationId xmlns:a16="http://schemas.microsoft.com/office/drawing/2014/main" id="{4ED45C7C-D51F-43EB-B7B2-50A78093AF3D}"/>
              </a:ext>
            </a:extLst>
          </p:cNvPr>
          <p:cNvSpPr>
            <a:spLocks noGrp="1"/>
          </p:cNvSpPr>
          <p:nvPr>
            <p:ph type="sldNum" sz="quarter" idx="10"/>
          </p:nvPr>
        </p:nvSpPr>
        <p:spPr/>
        <p:txBody>
          <a:bodyPr/>
          <a:lstStyle/>
          <a:p>
            <a:fld id="{3917FE17-BB62-45E8-80D8-8DA0DEEF5B92}" type="slidenum">
              <a:rPr lang="zh-CN" altLang="en-US" smtClean="0"/>
              <a:t>28</a:t>
            </a:fld>
            <a:endParaRPr lang="zh-CN" altLang="en-US"/>
          </a:p>
        </p:txBody>
      </p:sp>
      <mc:AlternateContent xmlns:mc="http://schemas.openxmlformats.org/markup-compatibility/2006" xmlns:a14="http://schemas.microsoft.com/office/drawing/2010/main">
        <mc:Choice Requires="a14">
          <p:sp>
            <p:nvSpPr>
              <p:cNvPr id="17" name="内容占位符 2">
                <a:extLst>
                  <a:ext uri="{FF2B5EF4-FFF2-40B4-BE49-F238E27FC236}">
                    <a16:creationId xmlns:a16="http://schemas.microsoft.com/office/drawing/2014/main" id="{47628E34-E5D3-407B-B98D-C05C74EFD7A3}"/>
                  </a:ext>
                </a:extLst>
              </p:cNvPr>
              <p:cNvSpPr txBox="1">
                <a:spLocks/>
              </p:cNvSpPr>
              <p:nvPr/>
            </p:nvSpPr>
            <p:spPr bwMode="auto">
              <a:xfrm>
                <a:off x="304800" y="793559"/>
                <a:ext cx="10795000" cy="518160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lr>
                    <a:srgbClr val="FF3399"/>
                  </a:buClr>
                  <a:buFont typeface="Wingdings 2" panose="05020102010507070707" pitchFamily="18" charset="2"/>
                  <a:buChar char="è"/>
                  <a:defRPr sz="2800" b="1">
                    <a:solidFill>
                      <a:srgbClr val="000066"/>
                    </a:solidFill>
                    <a:latin typeface="黑体" panose="02010609060101010101" pitchFamily="49" charset="-122"/>
                    <a:ea typeface="黑体" panose="02010609060101010101" pitchFamily="49" charset="-122"/>
                    <a:cs typeface="Times New Roman" panose="02020603050405020304" pitchFamily="18" charset="0"/>
                  </a:defRPr>
                </a:lvl1pPr>
                <a:lvl2pPr marL="742950" indent="-285750" algn="l" rtl="0" eaLnBrk="1" fontAlgn="base" hangingPunct="1">
                  <a:spcBef>
                    <a:spcPct val="20000"/>
                  </a:spcBef>
                  <a:spcAft>
                    <a:spcPct val="0"/>
                  </a:spcAft>
                  <a:buClr>
                    <a:srgbClr val="FF3399"/>
                  </a:buClr>
                  <a:buFont typeface="Wingdings 2" panose="05020102010507070707" pitchFamily="18" charset="2"/>
                  <a:buChar char="è"/>
                  <a:defRPr sz="2000" b="1">
                    <a:solidFill>
                      <a:srgbClr val="000099"/>
                    </a:solidFill>
                    <a:latin typeface="黑体" panose="02010609060101010101" pitchFamily="49" charset="-122"/>
                    <a:ea typeface="黑体" panose="02010609060101010101" pitchFamily="49" charset="-122"/>
                    <a:cs typeface="Times New Roman" panose="02020603050405020304" pitchFamily="18" charset="0"/>
                  </a:defRPr>
                </a:lvl2pPr>
                <a:lvl3pPr marL="1143000" indent="-228600" algn="l" rtl="0" eaLnBrk="1" fontAlgn="base" hangingPunct="1">
                  <a:spcBef>
                    <a:spcPct val="20000"/>
                  </a:spcBef>
                  <a:spcAft>
                    <a:spcPct val="0"/>
                  </a:spcAft>
                  <a:buClr>
                    <a:srgbClr val="FF3399"/>
                  </a:buClr>
                  <a:buFont typeface="Wingdings 2" panose="05020102010507070707" pitchFamily="18" charset="2"/>
                  <a:buChar char="è"/>
                  <a:defRPr sz="1800" b="1">
                    <a:solidFill>
                      <a:schemeClr val="accent1"/>
                    </a:solidFill>
                    <a:latin typeface="黑体" panose="02010609060101010101" pitchFamily="49" charset="-122"/>
                    <a:ea typeface="黑体" panose="02010609060101010101" pitchFamily="49" charset="-122"/>
                    <a:cs typeface="Times New Roman" panose="02020603050405020304" pitchFamily="18" charset="0"/>
                  </a:defRPr>
                </a:lvl3pPr>
                <a:lvl4pPr marL="1600200" indent="-228600" algn="l" rtl="0" eaLnBrk="1" fontAlgn="base" hangingPunct="1">
                  <a:spcBef>
                    <a:spcPct val="20000"/>
                  </a:spcBef>
                  <a:spcAft>
                    <a:spcPct val="0"/>
                  </a:spcAft>
                  <a:buClr>
                    <a:srgbClr val="FF3399"/>
                  </a:buClr>
                  <a:buFont typeface="Wingdings 2" panose="05020102010507070707" pitchFamily="18" charset="2"/>
                  <a:buChar char="è"/>
                  <a:defRPr sz="1600" b="1">
                    <a:solidFill>
                      <a:srgbClr val="000066"/>
                    </a:solidFill>
                    <a:latin typeface="黑体" panose="02010609060101010101" pitchFamily="49" charset="-122"/>
                    <a:ea typeface="黑体" panose="02010609060101010101" pitchFamily="49" charset="-122"/>
                    <a:cs typeface="Times New Roman" panose="02020603050405020304" pitchFamily="18" charset="0"/>
                  </a:defRPr>
                </a:lvl4pPr>
                <a:lvl5pPr marL="2057400" indent="-228600" algn="l" rtl="0" eaLnBrk="1" fontAlgn="base" hangingPunct="1">
                  <a:spcBef>
                    <a:spcPct val="20000"/>
                  </a:spcBef>
                  <a:spcAft>
                    <a:spcPct val="0"/>
                  </a:spcAft>
                  <a:buClr>
                    <a:srgbClr val="FF3399"/>
                  </a:buClr>
                  <a:buFont typeface="Wingdings 2" panose="05020102010507070707" pitchFamily="18" charset="2"/>
                  <a:buChar char="è"/>
                  <a:defRPr sz="1600" b="1">
                    <a:solidFill>
                      <a:srgbClr val="000066"/>
                    </a:solidFill>
                    <a:latin typeface="黑体" panose="02010609060101010101" pitchFamily="49" charset="-122"/>
                    <a:ea typeface="黑体" panose="02010609060101010101" pitchFamily="49" charset="-122"/>
                    <a:cs typeface="Times New Roman" panose="02020603050405020304" pitchFamily="18" charset="0"/>
                  </a:defRPr>
                </a:lvl5pPr>
                <a:lvl6pPr marL="25146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6pPr>
                <a:lvl7pPr marL="29718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7pPr>
                <a:lvl8pPr marL="34290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8pPr>
                <a:lvl9pPr marL="3886200" indent="-228600" algn="l" rtl="0" eaLnBrk="1" fontAlgn="base" hangingPunct="1">
                  <a:spcBef>
                    <a:spcPct val="20000"/>
                  </a:spcBef>
                  <a:spcAft>
                    <a:spcPct val="0"/>
                  </a:spcAft>
                  <a:buClr>
                    <a:srgbClr val="FF3399"/>
                  </a:buClr>
                  <a:buFont typeface="Wingdings 2" pitchFamily="18" charset="2"/>
                  <a:buChar char="è"/>
                  <a:defRPr sz="2800" b="1">
                    <a:solidFill>
                      <a:srgbClr val="000066"/>
                    </a:solidFill>
                    <a:latin typeface="+mn-lt"/>
                    <a:ea typeface="+mn-ea"/>
                  </a:defRPr>
                </a:lvl9pPr>
              </a:lstStyle>
              <a:p>
                <a:pPr marL="0" indent="0">
                  <a:lnSpc>
                    <a:spcPts val="4000"/>
                  </a:lnSpc>
                  <a:spcBef>
                    <a:spcPts val="1200"/>
                  </a:spcBef>
                  <a:buNone/>
                </a:pPr>
                <a:r>
                  <a:rPr kumimoji="0" lang="hy-AM" altLang="zh-CN" sz="20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a:t>
                </a:r>
                <a:r>
                  <a:rPr kumimoji="0" lang="en-US" altLang="zh-CN" sz="20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  </a:t>
                </a:r>
                <a14:m>
                  <m:oMath xmlns:m="http://schemas.openxmlformats.org/officeDocument/2006/math">
                    <m:sSup>
                      <m:sSupPr>
                        <m:ctrlPr>
                          <a:rPr kumimoji="0" lang="en-US" altLang="zh-CN" i="1" kern="0" smtClean="0">
                            <a:solidFill>
                              <a:srgbClr val="0000FF"/>
                            </a:solidFill>
                            <a:latin typeface="Cambria Math" panose="02040503050406030204" pitchFamily="18" charset="0"/>
                            <a:ea typeface="微软雅黑" panose="020B0503020204020204" pitchFamily="34" charset="-122"/>
                          </a:rPr>
                        </m:ctrlPr>
                      </m:sSupPr>
                      <m:e>
                        <m:r>
                          <a:rPr kumimoji="0" lang="en-US" altLang="zh-CN" i="1" kern="0">
                            <a:solidFill>
                              <a:srgbClr val="0000FF"/>
                            </a:solidFill>
                            <a:latin typeface="Cambria Math" panose="02040503050406030204" pitchFamily="18" charset="0"/>
                            <a:ea typeface="微软雅黑" panose="020B0503020204020204" pitchFamily="34" charset="-122"/>
                          </a:rPr>
                          <m:t>𝑫</m:t>
                        </m:r>
                      </m:e>
                      <m:sup>
                        <m:r>
                          <a:rPr kumimoji="0" lang="en-US" altLang="zh-CN" b="1" i="1" kern="0" smtClean="0">
                            <a:solidFill>
                              <a:srgbClr val="0000FF"/>
                            </a:solidFill>
                            <a:latin typeface="Cambria Math" panose="02040503050406030204" pitchFamily="18" charset="0"/>
                            <a:ea typeface="微软雅黑" panose="020B0503020204020204" pitchFamily="34" charset="-122"/>
                          </a:rPr>
                          <m:t>𝟎</m:t>
                        </m:r>
                      </m:sup>
                    </m:sSup>
                    <m:r>
                      <a:rPr kumimoji="0" lang="en-US" altLang="zh-CN" i="1" kern="0">
                        <a:solidFill>
                          <a:srgbClr val="0000FF"/>
                        </a:solidFill>
                        <a:latin typeface="Cambria Math" panose="02040503050406030204" pitchFamily="18" charset="0"/>
                        <a:ea typeface="微软雅黑" panose="020B0503020204020204" pitchFamily="34" charset="-122"/>
                      </a:rPr>
                      <m:t>→</m:t>
                    </m:r>
                    <m:sSup>
                      <m:sSupPr>
                        <m:ctrlPr>
                          <a:rPr kumimoji="0" lang="en-US" altLang="zh-CN" i="1" kern="0">
                            <a:solidFill>
                              <a:srgbClr val="0000FF"/>
                            </a:solidFill>
                            <a:latin typeface="Cambria Math" panose="02040503050406030204" pitchFamily="18" charset="0"/>
                            <a:ea typeface="Cambria Math" panose="02040503050406030204" pitchFamily="18" charset="0"/>
                          </a:rPr>
                        </m:ctrlPr>
                      </m:sSupPr>
                      <m:e>
                        <m:r>
                          <a:rPr kumimoji="0" lang="el-GR" altLang="zh-CN" i="1" kern="0">
                            <a:solidFill>
                              <a:srgbClr val="0000FF"/>
                            </a:solidFill>
                            <a:latin typeface="Cambria Math" panose="02040503050406030204" pitchFamily="18" charset="0"/>
                            <a:ea typeface="微软雅黑" panose="020B0503020204020204" pitchFamily="34" charset="-122"/>
                          </a:rPr>
                          <m:t>𝝅</m:t>
                        </m:r>
                      </m:e>
                      <m:sup>
                        <m:r>
                          <a:rPr kumimoji="0" lang="en-US" altLang="zh-CN"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i="1" kern="0">
                            <a:solidFill>
                              <a:srgbClr val="0000FF"/>
                            </a:solidFill>
                            <a:latin typeface="Cambria Math" panose="02040503050406030204" pitchFamily="18" charset="0"/>
                            <a:ea typeface="Cambria Math" panose="02040503050406030204" pitchFamily="18" charset="0"/>
                          </a:rPr>
                        </m:ctrlPr>
                      </m:sSupPr>
                      <m:e>
                        <m:r>
                          <a:rPr kumimoji="0" lang="el-GR" altLang="zh-CN" i="1" kern="0">
                            <a:solidFill>
                              <a:srgbClr val="0000FF"/>
                            </a:solidFill>
                            <a:latin typeface="Cambria Math" panose="02040503050406030204" pitchFamily="18" charset="0"/>
                            <a:ea typeface="微软雅黑" panose="020B0503020204020204" pitchFamily="34" charset="-122"/>
                          </a:rPr>
                          <m:t>𝝅</m:t>
                        </m:r>
                      </m:e>
                      <m:sup>
                        <m:r>
                          <a:rPr kumimoji="0" lang="en-US" altLang="zh-CN" b="1" i="1" kern="0" smtClean="0">
                            <a:solidFill>
                              <a:srgbClr val="0000FF"/>
                            </a:solidFill>
                            <a:latin typeface="Cambria Math" panose="02040503050406030204" pitchFamily="18" charset="0"/>
                            <a:ea typeface="微软雅黑" panose="020B0503020204020204" pitchFamily="34" charset="-122"/>
                          </a:rPr>
                          <m:t>−</m:t>
                        </m:r>
                      </m:sup>
                    </m:sSup>
                    <m:r>
                      <a:rPr kumimoji="0" lang="zh-CN" altLang="en-US" i="1" kern="0" smtClean="0">
                        <a:solidFill>
                          <a:srgbClr val="0000FF"/>
                        </a:solidFill>
                        <a:latin typeface="Cambria Math" panose="02040503050406030204" pitchFamily="18" charset="0"/>
                        <a:ea typeface="微软雅黑" panose="020B0503020204020204" pitchFamily="34" charset="-122"/>
                      </a:rPr>
                      <m:t>𝜼</m:t>
                    </m:r>
                  </m:oMath>
                </a14:m>
                <a:r>
                  <a:rPr kumimoji="0" lang="en-US" altLang="zh-CN" kern="0" dirty="0">
                    <a:solidFill>
                      <a:srgbClr val="0000FF"/>
                    </a:solidFill>
                    <a:latin typeface="AdvOT19ee2aa8.B"/>
                  </a:rPr>
                  <a:t>,  </a:t>
                </a:r>
                <a14:m>
                  <m:oMath xmlns:m="http://schemas.openxmlformats.org/officeDocument/2006/math">
                    <m:sSup>
                      <m:sSupPr>
                        <m:ctrlPr>
                          <a:rPr kumimoji="0" lang="en-US" altLang="zh-CN" i="1" kern="0">
                            <a:solidFill>
                              <a:srgbClr val="0000FF"/>
                            </a:solidFill>
                            <a:latin typeface="Cambria Math" panose="02040503050406030204" pitchFamily="18" charset="0"/>
                            <a:ea typeface="微软雅黑" panose="020B0503020204020204" pitchFamily="34" charset="-122"/>
                          </a:rPr>
                        </m:ctrlPr>
                      </m:sSupPr>
                      <m:e>
                        <m:r>
                          <a:rPr kumimoji="0" lang="en-US" altLang="zh-CN" i="1" kern="0">
                            <a:solidFill>
                              <a:srgbClr val="0000FF"/>
                            </a:solidFill>
                            <a:latin typeface="Cambria Math" panose="02040503050406030204" pitchFamily="18" charset="0"/>
                            <a:ea typeface="微软雅黑" panose="020B0503020204020204" pitchFamily="34" charset="-122"/>
                          </a:rPr>
                          <m:t>𝑫</m:t>
                        </m:r>
                      </m:e>
                      <m:sup>
                        <m:r>
                          <a:rPr kumimoji="0" lang="en-US" altLang="zh-CN" b="1" i="1" kern="0" smtClean="0">
                            <a:solidFill>
                              <a:srgbClr val="0000FF"/>
                            </a:solidFill>
                            <a:latin typeface="Cambria Math" panose="02040503050406030204" pitchFamily="18" charset="0"/>
                            <a:ea typeface="微软雅黑" panose="020B0503020204020204" pitchFamily="34" charset="-122"/>
                          </a:rPr>
                          <m:t>+</m:t>
                        </m:r>
                      </m:sup>
                    </m:sSup>
                    <m:r>
                      <a:rPr kumimoji="0" lang="en-US" altLang="zh-CN" i="1" kern="0">
                        <a:solidFill>
                          <a:srgbClr val="0000FF"/>
                        </a:solidFill>
                        <a:latin typeface="Cambria Math" panose="02040503050406030204" pitchFamily="18" charset="0"/>
                        <a:ea typeface="微软雅黑" panose="020B0503020204020204" pitchFamily="34" charset="-122"/>
                      </a:rPr>
                      <m:t>→</m:t>
                    </m:r>
                    <m:sSup>
                      <m:sSupPr>
                        <m:ctrlPr>
                          <a:rPr kumimoji="0" lang="en-US" altLang="zh-CN" i="1" kern="0">
                            <a:solidFill>
                              <a:srgbClr val="0000FF"/>
                            </a:solidFill>
                            <a:latin typeface="Cambria Math" panose="02040503050406030204" pitchFamily="18" charset="0"/>
                            <a:ea typeface="Cambria Math" panose="02040503050406030204" pitchFamily="18" charset="0"/>
                          </a:rPr>
                        </m:ctrlPr>
                      </m:sSupPr>
                      <m:e>
                        <m:r>
                          <a:rPr kumimoji="0" lang="el-GR" altLang="zh-CN" i="1" kern="0">
                            <a:solidFill>
                              <a:srgbClr val="0000FF"/>
                            </a:solidFill>
                            <a:latin typeface="Cambria Math" panose="02040503050406030204" pitchFamily="18" charset="0"/>
                            <a:ea typeface="微软雅黑" panose="020B0503020204020204" pitchFamily="34" charset="-122"/>
                          </a:rPr>
                          <m:t>𝝅</m:t>
                        </m:r>
                      </m:e>
                      <m:sup>
                        <m:r>
                          <a:rPr kumimoji="0" lang="en-US" altLang="zh-CN"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i="1" kern="0">
                            <a:solidFill>
                              <a:srgbClr val="0000FF"/>
                            </a:solidFill>
                            <a:latin typeface="Cambria Math" panose="02040503050406030204" pitchFamily="18" charset="0"/>
                            <a:ea typeface="Cambria Math" panose="02040503050406030204" pitchFamily="18" charset="0"/>
                          </a:rPr>
                        </m:ctrlPr>
                      </m:sSupPr>
                      <m:e>
                        <m:r>
                          <a:rPr kumimoji="0" lang="el-GR" altLang="zh-CN" i="1" kern="0">
                            <a:solidFill>
                              <a:srgbClr val="0000FF"/>
                            </a:solidFill>
                            <a:latin typeface="Cambria Math" panose="02040503050406030204" pitchFamily="18" charset="0"/>
                            <a:ea typeface="微软雅黑" panose="020B0503020204020204" pitchFamily="34" charset="-122"/>
                          </a:rPr>
                          <m:t>𝝅</m:t>
                        </m:r>
                      </m:e>
                      <m:sup>
                        <m:r>
                          <a:rPr kumimoji="0" lang="en-US" altLang="zh-CN" b="1" i="1" kern="0" smtClean="0">
                            <a:solidFill>
                              <a:srgbClr val="0000FF"/>
                            </a:solidFill>
                            <a:latin typeface="Cambria Math" panose="02040503050406030204" pitchFamily="18" charset="0"/>
                            <a:ea typeface="微软雅黑" panose="020B0503020204020204" pitchFamily="34" charset="-122"/>
                          </a:rPr>
                          <m:t>𝟎</m:t>
                        </m:r>
                      </m:sup>
                    </m:sSup>
                    <m:r>
                      <a:rPr kumimoji="0" lang="zh-CN" altLang="en-US" i="1" kern="0">
                        <a:solidFill>
                          <a:srgbClr val="0000FF"/>
                        </a:solidFill>
                        <a:latin typeface="Cambria Math" panose="02040503050406030204" pitchFamily="18" charset="0"/>
                        <a:ea typeface="微软雅黑" panose="020B0503020204020204" pitchFamily="34" charset="-122"/>
                      </a:rPr>
                      <m:t>𝜼</m:t>
                    </m:r>
                  </m:oMath>
                </a14:m>
                <a:endParaRPr kumimoji="0" lang="en-US" altLang="zh-CN" kern="0" dirty="0">
                  <a:solidFill>
                    <a:srgbClr val="0000FF"/>
                  </a:solidFill>
                  <a:latin typeface="AdvOT19ee2aa8.B"/>
                  <a:ea typeface="微软雅黑" panose="020B0503020204020204" pitchFamily="34" charset="-122"/>
                </a:endParaRPr>
              </a:p>
              <a:p>
                <a:pPr marL="0" indent="0">
                  <a:lnSpc>
                    <a:spcPts val="4000"/>
                  </a:lnSpc>
                  <a:spcBef>
                    <a:spcPts val="0"/>
                  </a:spcBef>
                  <a:buNone/>
                </a:pPr>
                <a:r>
                  <a:rPr kumimoji="0" lang="en-US" altLang="zh-CN" kern="0" dirty="0">
                    <a:solidFill>
                      <a:srgbClr val="0000FF"/>
                    </a:solidFill>
                    <a:latin typeface="AdvOT19ee2aa8.B"/>
                  </a:rPr>
                  <a:t>   </a:t>
                </a:r>
                <a:r>
                  <a:rPr lang="en-US" altLang="zh-CN" i="0" u="none" strike="noStrike" baseline="0" dirty="0">
                    <a:solidFill>
                      <a:srgbClr val="000066"/>
                    </a:solidFill>
                    <a:latin typeface="AdvOT19ee2aa8.B"/>
                  </a:rPr>
                  <a:t>Observation of</a:t>
                </a:r>
                <a:r>
                  <a:rPr lang="en-US" altLang="zh-CN" i="0" u="none" strike="noStrike" dirty="0">
                    <a:solidFill>
                      <a:srgbClr val="000066"/>
                    </a:solidFill>
                    <a:latin typeface="Times New Roman" panose="02020603050405020304" pitchFamily="18" charset="0"/>
                  </a:rPr>
                  <a:t> </a:t>
                </a:r>
                <a:r>
                  <a:rPr lang="en-US" altLang="zh-CN" i="1" u="none" strike="noStrike" dirty="0">
                    <a:solidFill>
                      <a:srgbClr val="FF0000"/>
                    </a:solidFill>
                    <a:latin typeface="Times New Roman" panose="02020603050405020304" pitchFamily="18" charset="0"/>
                  </a:rPr>
                  <a:t>D </a:t>
                </a:r>
                <a14:m>
                  <m:oMath xmlns:m="http://schemas.openxmlformats.org/officeDocument/2006/math">
                    <m:r>
                      <a:rPr kumimoji="0" lang="en-US" altLang="zh-CN" i="1" kern="0">
                        <a:solidFill>
                          <a:srgbClr val="FF0000"/>
                        </a:solidFill>
                        <a:latin typeface="Cambria Math" panose="02040503050406030204" pitchFamily="18" charset="0"/>
                        <a:ea typeface="微软雅黑" panose="020B0503020204020204" pitchFamily="34" charset="-122"/>
                      </a:rPr>
                      <m:t>→</m:t>
                    </m:r>
                    <m:sSub>
                      <m:sSubPr>
                        <m:ctrlPr>
                          <a:rPr kumimoji="0" lang="en-US" altLang="zh-CN" i="1" kern="0" smtClean="0">
                            <a:solidFill>
                              <a:srgbClr val="FF0000"/>
                            </a:solidFill>
                            <a:latin typeface="Cambria Math" panose="02040503050406030204" pitchFamily="18" charset="0"/>
                            <a:ea typeface="微软雅黑" panose="020B0503020204020204" pitchFamily="34" charset="-122"/>
                          </a:rPr>
                        </m:ctrlPr>
                      </m:sSubPr>
                      <m:e>
                        <m:r>
                          <a:rPr kumimoji="0" lang="en-US" altLang="zh-CN" b="1" i="1" kern="0" smtClean="0">
                            <a:solidFill>
                              <a:srgbClr val="FF0000"/>
                            </a:solidFill>
                            <a:latin typeface="Cambria Math" panose="02040503050406030204" pitchFamily="18" charset="0"/>
                            <a:ea typeface="微软雅黑" panose="020B0503020204020204" pitchFamily="34" charset="-122"/>
                          </a:rPr>
                          <m:t>𝒂</m:t>
                        </m:r>
                      </m:e>
                      <m:sub>
                        <m:r>
                          <a:rPr kumimoji="0" lang="en-US" altLang="zh-CN" b="1" i="1" kern="0" smtClean="0">
                            <a:solidFill>
                              <a:srgbClr val="FF0000"/>
                            </a:solidFill>
                            <a:latin typeface="Cambria Math" panose="02040503050406030204" pitchFamily="18" charset="0"/>
                            <a:ea typeface="微软雅黑" panose="020B0503020204020204" pitchFamily="34" charset="-122"/>
                          </a:rPr>
                          <m:t>𝟎</m:t>
                        </m:r>
                      </m:sub>
                    </m:sSub>
                    <m:r>
                      <a:rPr kumimoji="0" lang="en-US" altLang="zh-CN" b="1" i="1" kern="0" smtClean="0">
                        <a:solidFill>
                          <a:srgbClr val="FF0000"/>
                        </a:solidFill>
                        <a:latin typeface="Cambria Math" panose="02040503050406030204" pitchFamily="18" charset="0"/>
                        <a:ea typeface="微软雅黑" panose="020B0503020204020204" pitchFamily="34" charset="-122"/>
                      </a:rPr>
                      <m:t>(</m:t>
                    </m:r>
                    <m:r>
                      <a:rPr kumimoji="0" lang="en-US" altLang="zh-CN" b="1" i="1" kern="0" smtClean="0">
                        <a:solidFill>
                          <a:srgbClr val="FF0000"/>
                        </a:solidFill>
                        <a:latin typeface="Cambria Math" panose="02040503050406030204" pitchFamily="18" charset="0"/>
                        <a:ea typeface="微软雅黑" panose="020B0503020204020204" pitchFamily="34" charset="-122"/>
                      </a:rPr>
                      <m:t>𝟗𝟖𝟎</m:t>
                    </m:r>
                    <m:r>
                      <a:rPr kumimoji="0" lang="en-US" altLang="zh-CN" b="1" i="1" kern="0" smtClean="0">
                        <a:solidFill>
                          <a:srgbClr val="FF0000"/>
                        </a:solidFill>
                        <a:latin typeface="Cambria Math" panose="02040503050406030204" pitchFamily="18" charset="0"/>
                        <a:ea typeface="微软雅黑" panose="020B0503020204020204" pitchFamily="34" charset="-122"/>
                      </a:rPr>
                      <m:t>)</m:t>
                    </m:r>
                    <m:r>
                      <a:rPr kumimoji="0" lang="zh-CN" altLang="en-US" b="1" i="1" kern="0" smtClean="0">
                        <a:solidFill>
                          <a:srgbClr val="FF0000"/>
                        </a:solidFill>
                        <a:latin typeface="Cambria Math" panose="02040503050406030204" pitchFamily="18" charset="0"/>
                        <a:ea typeface="微软雅黑" panose="020B0503020204020204" pitchFamily="34" charset="-122"/>
                      </a:rPr>
                      <m:t>𝝅</m:t>
                    </m:r>
                  </m:oMath>
                </a14:m>
                <a:endParaRPr kumimoji="0" lang="en-US" altLang="zh-CN" kern="0" dirty="0">
                  <a:solidFill>
                    <a:srgbClr val="0000FF"/>
                  </a:solidFill>
                  <a:latin typeface="AdvOT19ee2aa8.B"/>
                </a:endParaRPr>
              </a:p>
              <a:p>
                <a:pPr marL="0" indent="0">
                  <a:spcBef>
                    <a:spcPts val="0"/>
                  </a:spcBef>
                  <a:buFont typeface="Wingdings 2" panose="05020102010507070707" pitchFamily="18" charset="2"/>
                  <a:buNone/>
                </a:pPr>
                <a:r>
                  <a:rPr kumimoji="0" lang="en-US" altLang="zh-CN" kern="0" dirty="0">
                    <a:solidFill>
                      <a:srgbClr val="0000FF"/>
                    </a:solidFill>
                    <a:latin typeface="AdvOT19ee2aa8.B"/>
                  </a:rPr>
                  <a:t>  </a:t>
                </a:r>
              </a:p>
              <a:p>
                <a:pPr marL="0" indent="0">
                  <a:spcBef>
                    <a:spcPts val="0"/>
                  </a:spcBef>
                  <a:buFont typeface="Wingdings 2" panose="05020102010507070707" pitchFamily="18" charset="2"/>
                  <a:buNone/>
                </a:pPr>
                <a:r>
                  <a:rPr kumimoji="0" lang="en-US" altLang="zh-CN" kern="0" dirty="0">
                    <a:solidFill>
                      <a:srgbClr val="0000FF"/>
                    </a:solidFill>
                    <a:latin typeface="AdvOT19ee2aa8.B"/>
                  </a:rPr>
                  <a:t>                                      </a:t>
                </a:r>
                <a14:m>
                  <m:oMath xmlns:m="http://schemas.openxmlformats.org/officeDocument/2006/math">
                    <m:r>
                      <a:rPr kumimoji="0" lang="en-US" altLang="zh-CN" i="1" kern="0" smtClean="0">
                        <a:solidFill>
                          <a:schemeClr val="tx1"/>
                        </a:solidFill>
                        <a:latin typeface="Cambria Math" panose="02040503050406030204" pitchFamily="18" charset="0"/>
                        <a:ea typeface="Cambria Math" panose="02040503050406030204" pitchFamily="18" charset="0"/>
                      </a:rPr>
                      <m:t>=</m:t>
                    </m:r>
                  </m:oMath>
                </a14:m>
                <a:endParaRPr kumimoji="0" lang="en-US" altLang="zh-CN" kern="0" dirty="0">
                  <a:solidFill>
                    <a:schemeClr val="tx1"/>
                  </a:solidFill>
                  <a:latin typeface="AdvOT19ee2aa8.B"/>
                </a:endParaRPr>
              </a:p>
              <a:p>
                <a:pPr marL="0" indent="0">
                  <a:lnSpc>
                    <a:spcPts val="2000"/>
                  </a:lnSpc>
                  <a:spcBef>
                    <a:spcPts val="600"/>
                  </a:spcBef>
                  <a:buFont typeface="Wingdings 2" panose="05020102010507070707" pitchFamily="18" charset="2"/>
                  <a:buNone/>
                </a:pPr>
                <a:endParaRPr lang="en-US" altLang="zh-CN" dirty="0">
                  <a:solidFill>
                    <a:srgbClr val="C00000"/>
                  </a:solidFill>
                  <a:latin typeface="Times New Roman" panose="02020603050405020304" pitchFamily="18" charset="0"/>
                </a:endParaRPr>
              </a:p>
              <a:p>
                <a:pPr marL="0" indent="0">
                  <a:spcBef>
                    <a:spcPts val="0"/>
                  </a:spcBef>
                  <a:buFont typeface="Wingdings 2" panose="05020102010507070707" pitchFamily="18" charset="2"/>
                  <a:buNone/>
                </a:pPr>
                <a:r>
                  <a:rPr kumimoji="0" lang="en-US" altLang="zh-CN" kern="0" dirty="0">
                    <a:solidFill>
                      <a:srgbClr val="C00000"/>
                    </a:solidFill>
                    <a:latin typeface="Times New Roman" panose="02020603050405020304" pitchFamily="18" charset="0"/>
                    <a:ea typeface="Cambria Math" panose="02040503050406030204" pitchFamily="18" charset="0"/>
                  </a:rPr>
                  <a:t>                                   </a:t>
                </a:r>
                <a14:m>
                  <m:oMath xmlns:m="http://schemas.openxmlformats.org/officeDocument/2006/math">
                    <m:r>
                      <a:rPr kumimoji="0" lang="en-US" altLang="zh-CN" i="1" kern="0" smtClean="0">
                        <a:solidFill>
                          <a:schemeClr val="tx1"/>
                        </a:solidFill>
                        <a:latin typeface="Cambria Math" panose="02040503050406030204" pitchFamily="18" charset="0"/>
                        <a:ea typeface="Cambria Math" panose="02040503050406030204" pitchFamily="18" charset="0"/>
                      </a:rPr>
                      <m:t>=</m:t>
                    </m:r>
                  </m:oMath>
                </a14:m>
                <a:endParaRPr lang="en-US" altLang="zh-CN" dirty="0">
                  <a:solidFill>
                    <a:srgbClr val="C00000"/>
                  </a:solidFill>
                  <a:latin typeface="Times New Roman" panose="02020603050405020304" pitchFamily="18" charset="0"/>
                </a:endParaRPr>
              </a:p>
              <a:p>
                <a:pPr marL="0" indent="0">
                  <a:lnSpc>
                    <a:spcPts val="2500"/>
                  </a:lnSpc>
                  <a:spcBef>
                    <a:spcPts val="600"/>
                  </a:spcBef>
                  <a:buFont typeface="Wingdings 2" panose="05020102010507070707" pitchFamily="18" charset="2"/>
                  <a:buNone/>
                </a:pPr>
                <a14:m>
                  <m:oMath xmlns:m="http://schemas.openxmlformats.org/officeDocument/2006/math">
                    <m:r>
                      <a:rPr lang="en-US" altLang="zh-CN" i="1" smtClean="0">
                        <a:solidFill>
                          <a:srgbClr val="C00000"/>
                        </a:solidFill>
                        <a:latin typeface="Cambria Math" panose="02040503050406030204" pitchFamily="18" charset="0"/>
                        <a:ea typeface="Cambria Math" panose="02040503050406030204" pitchFamily="18" charset="0"/>
                      </a:rPr>
                      <m:t>→</m:t>
                    </m:r>
                  </m:oMath>
                </a14:m>
                <a:r>
                  <a:rPr lang="en-US" altLang="zh-CN" dirty="0">
                    <a:solidFill>
                      <a:srgbClr val="C00000"/>
                    </a:solidFill>
                    <a:latin typeface="Times New Roman" panose="02020603050405020304" pitchFamily="18" charset="0"/>
                  </a:rPr>
                  <a:t> </a:t>
                </a:r>
                <a:r>
                  <a:rPr lang="en-US" altLang="zh-CN" sz="2000" dirty="0">
                    <a:solidFill>
                      <a:srgbClr val="C00000"/>
                    </a:solidFill>
                    <a:latin typeface="Times New Roman" panose="02020603050405020304" pitchFamily="18" charset="0"/>
                  </a:rPr>
                  <a:t>Disagrees with theoretical predictions by orders of magnitudes</a:t>
                </a:r>
                <a:endParaRPr kumimoji="0" lang="en-US" altLang="zh-CN" kern="0" dirty="0">
                  <a:solidFill>
                    <a:srgbClr val="0000FF"/>
                  </a:solidFill>
                  <a:latin typeface="AdvOT19ee2aa8.B"/>
                </a:endParaRPr>
              </a:p>
              <a:p>
                <a:pPr marL="0" indent="0">
                  <a:spcBef>
                    <a:spcPts val="1800"/>
                  </a:spcBef>
                  <a:buFont typeface="Wingdings 2" panose="05020102010507070707" pitchFamily="18" charset="2"/>
                  <a:buNone/>
                </a:pPr>
                <a:r>
                  <a:rPr kumimoji="0" lang="en-US" altLang="zh-CN" sz="28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                                                       </a:t>
                </a:r>
                <a:r>
                  <a:rPr kumimoji="0" lang="en-US" altLang="zh-CN" sz="2800" kern="12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 </a:t>
                </a:r>
                <a:r>
                  <a:rPr kumimoji="0" lang="hy-AM" altLang="zh-CN" sz="20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a:t>
                </a:r>
                <a:r>
                  <a:rPr kumimoji="0" lang="en-US" altLang="zh-CN" sz="2000" kern="1200" baseline="30000" dirty="0">
                    <a:solidFill>
                      <a:srgbClr val="C00000"/>
                    </a:solidFill>
                    <a:latin typeface="Calibri" panose="020F0502020204030204" pitchFamily="34" charset="0"/>
                    <a:ea typeface="微软雅黑" panose="020B0503020204020204" pitchFamily="34" charset="-122"/>
                    <a:cs typeface="Calibri" panose="020F0502020204030204" pitchFamily="34" charset="0"/>
                    <a:sym typeface="Symbol" pitchFamily="18" charset="2"/>
                  </a:rPr>
                  <a:t>  </a:t>
                </a:r>
                <a14:m>
                  <m:oMath xmlns:m="http://schemas.openxmlformats.org/officeDocument/2006/math">
                    <m:sSubSup>
                      <m:sSubSupPr>
                        <m:ctrlPr>
                          <a:rPr kumimoji="0" lang="en-US" altLang="zh-CN" sz="2400" i="1" kern="0" smtClean="0">
                            <a:solidFill>
                              <a:srgbClr val="0000FF"/>
                            </a:solidFill>
                            <a:latin typeface="Cambria Math" panose="02040503050406030204" pitchFamily="18" charset="0"/>
                            <a:ea typeface="微软雅黑" panose="020B0503020204020204" pitchFamily="34" charset="-122"/>
                          </a:rPr>
                        </m:ctrlPr>
                      </m:sSubSupPr>
                      <m:e>
                        <m:r>
                          <a:rPr kumimoji="0" lang="en-US" altLang="zh-CN" sz="2400" b="1" i="1" kern="0" smtClean="0">
                            <a:solidFill>
                              <a:srgbClr val="0000FF"/>
                            </a:solidFill>
                            <a:latin typeface="Cambria Math" panose="02040503050406030204" pitchFamily="18" charset="0"/>
                            <a:ea typeface="微软雅黑" panose="020B0503020204020204" pitchFamily="34" charset="-122"/>
                          </a:rPr>
                          <m:t>𝑫</m:t>
                        </m:r>
                      </m:e>
                      <m:sub>
                        <m:r>
                          <a:rPr kumimoji="0" lang="en-US" altLang="zh-CN" sz="2400" b="1" i="1" kern="0" smtClean="0">
                            <a:solidFill>
                              <a:srgbClr val="0000FF"/>
                            </a:solidFill>
                            <a:latin typeface="Cambria Math" panose="02040503050406030204" pitchFamily="18" charset="0"/>
                            <a:ea typeface="微软雅黑" panose="020B0503020204020204" pitchFamily="34" charset="-122"/>
                          </a:rPr>
                          <m:t>𝒔</m:t>
                        </m:r>
                      </m:sub>
                      <m:sup>
                        <m:r>
                          <a:rPr kumimoji="0" lang="en-US" altLang="zh-CN" sz="2400" b="1" i="1" kern="0" smtClean="0">
                            <a:solidFill>
                              <a:srgbClr val="0000FF"/>
                            </a:solidFill>
                            <a:latin typeface="Cambria Math" panose="02040503050406030204" pitchFamily="18" charset="0"/>
                            <a:ea typeface="微软雅黑" panose="020B0503020204020204" pitchFamily="34" charset="-122"/>
                          </a:rPr>
                          <m:t>+</m:t>
                        </m:r>
                      </m:sup>
                    </m:sSubSup>
                    <m:r>
                      <a:rPr kumimoji="0" lang="en-US" altLang="zh-CN" sz="2400" i="1" kern="0">
                        <a:solidFill>
                          <a:srgbClr val="0000FF"/>
                        </a:solidFill>
                        <a:latin typeface="Cambria Math" panose="02040503050406030204" pitchFamily="18" charset="0"/>
                        <a:ea typeface="微软雅黑" panose="020B0503020204020204" pitchFamily="34" charset="-122"/>
                      </a:rPr>
                      <m:t>→</m:t>
                    </m:r>
                    <m:sSup>
                      <m:sSupPr>
                        <m:ctrlPr>
                          <a:rPr kumimoji="0" lang="en-US" altLang="zh-CN" sz="2400" i="1" kern="0">
                            <a:solidFill>
                              <a:srgbClr val="0000FF"/>
                            </a:solidFill>
                            <a:latin typeface="Cambria Math" panose="02040503050406030204" pitchFamily="18" charset="0"/>
                            <a:ea typeface="Cambria Math" panose="02040503050406030204" pitchFamily="18" charset="0"/>
                          </a:rPr>
                        </m:ctrlPr>
                      </m:sSupPr>
                      <m:e>
                        <m:r>
                          <a:rPr kumimoji="0" lang="el-GR" altLang="zh-CN" sz="2400" i="1" kern="0">
                            <a:solidFill>
                              <a:srgbClr val="0000FF"/>
                            </a:solidFill>
                            <a:latin typeface="Cambria Math" panose="02040503050406030204" pitchFamily="18" charset="0"/>
                            <a:ea typeface="微软雅黑" panose="020B0503020204020204" pitchFamily="34" charset="-122"/>
                          </a:rPr>
                          <m:t>𝝅</m:t>
                        </m:r>
                      </m:e>
                      <m:sup>
                        <m:r>
                          <a:rPr kumimoji="0" lang="en-US" altLang="zh-CN" sz="2400"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sz="2400" i="1" kern="0">
                            <a:solidFill>
                              <a:srgbClr val="0000FF"/>
                            </a:solidFill>
                            <a:latin typeface="Cambria Math" panose="02040503050406030204" pitchFamily="18" charset="0"/>
                            <a:ea typeface="Cambria Math" panose="02040503050406030204" pitchFamily="18" charset="0"/>
                          </a:rPr>
                        </m:ctrlPr>
                      </m:sSupPr>
                      <m:e>
                        <m:r>
                          <a:rPr kumimoji="0" lang="el-GR" altLang="zh-CN" sz="2400" i="1" kern="0">
                            <a:solidFill>
                              <a:srgbClr val="0000FF"/>
                            </a:solidFill>
                            <a:latin typeface="Cambria Math" panose="02040503050406030204" pitchFamily="18" charset="0"/>
                            <a:ea typeface="微软雅黑" panose="020B0503020204020204" pitchFamily="34" charset="-122"/>
                          </a:rPr>
                          <m:t>𝝅</m:t>
                        </m:r>
                      </m:e>
                      <m:sup>
                        <m:r>
                          <a:rPr kumimoji="0" lang="en-US" altLang="zh-CN" sz="2400" b="1" i="1" kern="0" smtClean="0">
                            <a:solidFill>
                              <a:srgbClr val="0000FF"/>
                            </a:solidFill>
                            <a:latin typeface="Cambria Math" panose="02040503050406030204" pitchFamily="18" charset="0"/>
                            <a:ea typeface="微软雅黑" panose="020B0503020204020204" pitchFamily="34" charset="-122"/>
                          </a:rPr>
                          <m:t>𝟎</m:t>
                        </m:r>
                      </m:sup>
                    </m:sSup>
                    <m:r>
                      <a:rPr kumimoji="0" lang="zh-CN" altLang="en-US" sz="2400" i="1" kern="0" smtClean="0">
                        <a:solidFill>
                          <a:srgbClr val="0000FF"/>
                        </a:solidFill>
                        <a:latin typeface="Cambria Math" panose="02040503050406030204" pitchFamily="18" charset="0"/>
                        <a:ea typeface="微软雅黑" panose="020B0503020204020204" pitchFamily="34" charset="-122"/>
                      </a:rPr>
                      <m:t>𝜼</m:t>
                    </m:r>
                  </m:oMath>
                </a14:m>
                <a:endParaRPr kumimoji="0" lang="en-US" altLang="zh-CN" sz="2400" kern="0" dirty="0">
                  <a:solidFill>
                    <a:srgbClr val="0000FF"/>
                  </a:solidFill>
                  <a:latin typeface="AdvOT19ee2aa8.B"/>
                </a:endParaRPr>
              </a:p>
              <a:p>
                <a:pPr marL="0" indent="0">
                  <a:spcBef>
                    <a:spcPts val="600"/>
                  </a:spcBef>
                  <a:buNone/>
                </a:pPr>
                <a:r>
                  <a:rPr kumimoji="0" lang="en-US" altLang="zh-CN" kern="0" dirty="0">
                    <a:solidFill>
                      <a:srgbClr val="0000FF"/>
                    </a:solidFill>
                    <a:latin typeface="AdvOT19ee2aa8.B"/>
                  </a:rPr>
                  <a:t>                                        </a:t>
                </a:r>
                <a:r>
                  <a:rPr kumimoji="0" lang="en-US" altLang="zh-CN" kern="0" dirty="0">
                    <a:solidFill>
                      <a:srgbClr val="0000FF"/>
                    </a:solidFill>
                  </a:rPr>
                  <a:t>                 </a:t>
                </a:r>
                <a:endParaRPr kumimoji="0" lang="en-US" altLang="zh-CN" sz="2000" b="0" kern="0" dirty="0">
                  <a:solidFill>
                    <a:schemeClr val="tx1"/>
                  </a:solidFill>
                  <a:latin typeface="Cambria Math" panose="02040503050406030204" pitchFamily="18" charset="0"/>
                  <a:ea typeface="Cambria Math" panose="02040503050406030204" pitchFamily="18" charset="0"/>
                </a:endParaRPr>
              </a:p>
              <a:p>
                <a:pPr marL="0" indent="0">
                  <a:lnSpc>
                    <a:spcPts val="2000"/>
                  </a:lnSpc>
                  <a:spcBef>
                    <a:spcPts val="0"/>
                  </a:spcBef>
                  <a:buFont typeface="Wingdings 2" panose="05020102010507070707" pitchFamily="18" charset="2"/>
                  <a:buNone/>
                </a:pPr>
                <a:r>
                  <a:rPr kumimoji="0" lang="en-US" altLang="zh-CN" sz="2000" b="0" kern="0" dirty="0">
                    <a:solidFill>
                      <a:schemeClr val="tx1"/>
                    </a:solidFill>
                    <a:ea typeface="Cambria Math" panose="02040503050406030204" pitchFamily="18" charset="0"/>
                  </a:rPr>
                  <a:t>                                               </a:t>
                </a:r>
                <a:r>
                  <a:rPr kumimoji="0" lang="zh-CN" altLang="en-US" sz="2400" kern="0" dirty="0">
                    <a:solidFill>
                      <a:schemeClr val="tx1"/>
                    </a:solidFill>
                    <a:latin typeface="Times New Roman" panose="02020603050405020304" pitchFamily="18" charset="0"/>
                  </a:rPr>
                  <a:t>     </a:t>
                </a:r>
                <a:r>
                  <a:rPr kumimoji="0" lang="en-US" altLang="zh-CN" b="0" kern="0" dirty="0">
                    <a:solidFill>
                      <a:schemeClr val="tx1"/>
                    </a:solidFill>
                    <a:latin typeface="Times New Roman" panose="02020603050405020304" pitchFamily="18" charset="0"/>
                  </a:rPr>
                  <a:t>                                   </a:t>
                </a:r>
                <a:endParaRPr kumimoji="0" lang="zh-CN" altLang="en-US" b="0" kern="0" dirty="0">
                  <a:solidFill>
                    <a:srgbClr val="0000FF"/>
                  </a:solidFill>
                </a:endParaRPr>
              </a:p>
            </p:txBody>
          </p:sp>
        </mc:Choice>
        <mc:Fallback xmlns="">
          <p:sp>
            <p:nvSpPr>
              <p:cNvPr id="17" name="内容占位符 2">
                <a:extLst>
                  <a:ext uri="{FF2B5EF4-FFF2-40B4-BE49-F238E27FC236}">
                    <a16:creationId xmlns:a16="http://schemas.microsoft.com/office/drawing/2014/main" id="{47628E34-E5D3-407B-B98D-C05C74EFD7A3}"/>
                  </a:ext>
                </a:extLst>
              </p:cNvPr>
              <p:cNvSpPr txBox="1">
                <a:spLocks noRot="1" noChangeAspect="1" noMove="1" noResize="1" noEditPoints="1" noAdjustHandles="1" noChangeArrowheads="1" noChangeShapeType="1" noTextEdit="1"/>
              </p:cNvSpPr>
              <p:nvPr/>
            </p:nvSpPr>
            <p:spPr bwMode="auto">
              <a:xfrm>
                <a:off x="304800" y="793559"/>
                <a:ext cx="10795000" cy="5181600"/>
              </a:xfrm>
              <a:prstGeom prst="rect">
                <a:avLst/>
              </a:prstGeom>
              <a:blipFill>
                <a:blip r:embed="rId4"/>
                <a:stretch>
                  <a:fillRect l="-118" t="-24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245099B-8EF0-4E58-BF5E-8433FA8ED2A6}"/>
                  </a:ext>
                </a:extLst>
              </p:cNvPr>
              <p:cNvSpPr txBox="1"/>
              <p:nvPr/>
            </p:nvSpPr>
            <p:spPr>
              <a:xfrm>
                <a:off x="5345760" y="1189018"/>
                <a:ext cx="2208587" cy="338554"/>
              </a:xfrm>
              <a:prstGeom prst="rect">
                <a:avLst/>
              </a:prstGeom>
              <a:solidFill>
                <a:srgbClr val="92D050"/>
              </a:solid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黑体" panose="02010609060101010101" pitchFamily="49" charset="-122"/>
                        </a:rPr>
                        <m:t>7.9 </m:t>
                      </m:r>
                      <m:sSup>
                        <m:sSupPr>
                          <m:ctrlPr>
                            <a:rPr lang="en-US" altLang="zh-CN" sz="1600" b="0" i="1">
                              <a:latin typeface="Cambria Math" panose="02040503050406030204" pitchFamily="18" charset="0"/>
                              <a:ea typeface="黑体" panose="02010609060101010101" pitchFamily="49" charset="-122"/>
                            </a:rPr>
                          </m:ctrlPr>
                        </m:sSupPr>
                        <m:e>
                          <m:r>
                            <m:rPr>
                              <m:sty m:val="p"/>
                            </m:rPr>
                            <a:rPr lang="en-US" altLang="zh-CN" sz="1600" b="0" i="1">
                              <a:latin typeface="Cambria Math" panose="02040503050406030204" pitchFamily="18" charset="0"/>
                              <a:ea typeface="黑体" panose="02010609060101010101" pitchFamily="49" charset="-122"/>
                            </a:rPr>
                            <m:t>fb</m:t>
                          </m:r>
                        </m:e>
                        <m:sup>
                          <m:r>
                            <a:rPr lang="en-US" altLang="zh-CN" sz="1600" b="0" i="1">
                              <a:latin typeface="Cambria Math" panose="02040503050406030204" pitchFamily="18" charset="0"/>
                              <a:ea typeface="黑体" panose="02010609060101010101" pitchFamily="49" charset="-122"/>
                            </a:rPr>
                            <m:t>−1</m:t>
                          </m:r>
                        </m:sup>
                      </m:sSup>
                      <m:r>
                        <a:rPr lang="en-US" altLang="zh-CN" sz="1600" b="0" i="0" smtClean="0">
                          <a:latin typeface="Cambria Math" panose="02040503050406030204" pitchFamily="18" charset="0"/>
                          <a:ea typeface="黑体" panose="02010609060101010101" pitchFamily="49" charset="-122"/>
                        </a:rPr>
                        <m:t> </m:t>
                      </m:r>
                      <m:r>
                        <a:rPr lang="en-US" altLang="zh-CN" sz="1600" b="0" i="1">
                          <a:latin typeface="Cambria Math" panose="02040503050406030204" pitchFamily="18" charset="0"/>
                          <a:ea typeface="黑体" panose="02010609060101010101" pitchFamily="49" charset="-122"/>
                        </a:rPr>
                        <m:t>@3.773</m:t>
                      </m:r>
                      <m:r>
                        <m:rPr>
                          <m:sty m:val="p"/>
                        </m:rPr>
                        <a:rPr lang="en-US" altLang="zh-CN" sz="1600" b="0">
                          <a:latin typeface="Cambria Math" panose="02040503050406030204" pitchFamily="18" charset="0"/>
                          <a:ea typeface="黑体" panose="02010609060101010101" pitchFamily="49" charset="-122"/>
                        </a:rPr>
                        <m:t>GeV</m:t>
                      </m:r>
                    </m:oMath>
                  </m:oMathPara>
                </a14:m>
                <a:endParaRPr lang="zh-CN" altLang="en-US" sz="1600" b="0" dirty="0">
                  <a:latin typeface="黑体" panose="02010609060101010101" pitchFamily="49" charset="-122"/>
                  <a:ea typeface="黑体" panose="02010609060101010101" pitchFamily="49" charset="-122"/>
                </a:endParaRPr>
              </a:p>
            </p:txBody>
          </p:sp>
        </mc:Choice>
        <mc:Fallback xmlns="">
          <p:sp>
            <p:nvSpPr>
              <p:cNvPr id="18" name="文本框 17">
                <a:extLst>
                  <a:ext uri="{FF2B5EF4-FFF2-40B4-BE49-F238E27FC236}">
                    <a16:creationId xmlns:a16="http://schemas.microsoft.com/office/drawing/2014/main" id="{9245099B-8EF0-4E58-BF5E-8433FA8ED2A6}"/>
                  </a:ext>
                </a:extLst>
              </p:cNvPr>
              <p:cNvSpPr txBox="1">
                <a:spLocks noRot="1" noChangeAspect="1" noMove="1" noResize="1" noEditPoints="1" noAdjustHandles="1" noChangeArrowheads="1" noChangeShapeType="1" noTextEdit="1"/>
              </p:cNvSpPr>
              <p:nvPr/>
            </p:nvSpPr>
            <p:spPr>
              <a:xfrm>
                <a:off x="5345760" y="1189018"/>
                <a:ext cx="2208587" cy="338554"/>
              </a:xfrm>
              <a:prstGeom prst="rect">
                <a:avLst/>
              </a:prstGeom>
              <a:blipFill>
                <a:blip r:embed="rId5"/>
                <a:stretch>
                  <a:fillRect b="-1786"/>
                </a:stretch>
              </a:blipFill>
            </p:spPr>
            <p:txBody>
              <a:bodyPr/>
              <a:lstStyle/>
              <a:p>
                <a:r>
                  <a:rPr lang="zh-CN" altLang="en-US">
                    <a:noFill/>
                  </a:rPr>
                  <a:t> </a:t>
                </a:r>
              </a:p>
            </p:txBody>
          </p:sp>
        </mc:Fallback>
      </mc:AlternateContent>
      <p:pic>
        <p:nvPicPr>
          <p:cNvPr id="30" name="图片 29">
            <a:extLst>
              <a:ext uri="{FF2B5EF4-FFF2-40B4-BE49-F238E27FC236}">
                <a16:creationId xmlns:a16="http://schemas.microsoft.com/office/drawing/2014/main" id="{5EEBC963-96AF-4AB7-A040-D8A8DA8267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6725" y="2461001"/>
            <a:ext cx="428685" cy="466790"/>
          </a:xfrm>
          <a:prstGeom prst="rect">
            <a:avLst/>
          </a:prstGeom>
        </p:spPr>
      </p:pic>
      <p:pic>
        <p:nvPicPr>
          <p:cNvPr id="37" name="图片 36">
            <a:extLst>
              <a:ext uri="{FF2B5EF4-FFF2-40B4-BE49-F238E27FC236}">
                <a16:creationId xmlns:a16="http://schemas.microsoft.com/office/drawing/2014/main" id="{584B622F-4432-422D-A835-D14FBB907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68782" y="2461001"/>
            <a:ext cx="428685" cy="466790"/>
          </a:xfrm>
          <a:prstGeom prst="rect">
            <a:avLst/>
          </a:prstGeom>
        </p:spPr>
      </p:pic>
      <p:pic>
        <p:nvPicPr>
          <p:cNvPr id="38" name="图片 37">
            <a:extLst>
              <a:ext uri="{FF2B5EF4-FFF2-40B4-BE49-F238E27FC236}">
                <a16:creationId xmlns:a16="http://schemas.microsoft.com/office/drawing/2014/main" id="{978EDDAC-25F7-4AFF-A460-AE0960717F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0827" y="2350165"/>
            <a:ext cx="428685" cy="466790"/>
          </a:xfrm>
          <a:prstGeom prst="rect">
            <a:avLst/>
          </a:prstGeom>
        </p:spPr>
      </p:pic>
      <p:pic>
        <p:nvPicPr>
          <p:cNvPr id="40" name="图片 39">
            <a:extLst>
              <a:ext uri="{FF2B5EF4-FFF2-40B4-BE49-F238E27FC236}">
                <a16:creationId xmlns:a16="http://schemas.microsoft.com/office/drawing/2014/main" id="{C2D4C394-7154-48C7-BA5E-4BB3CF2FBE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12866" y="2439899"/>
            <a:ext cx="152400" cy="165946"/>
          </a:xfrm>
          <a:prstGeom prst="rect">
            <a:avLst/>
          </a:prstGeom>
        </p:spPr>
      </p:pic>
      <p:pic>
        <p:nvPicPr>
          <p:cNvPr id="8" name="图片 7">
            <a:extLst>
              <a:ext uri="{FF2B5EF4-FFF2-40B4-BE49-F238E27FC236}">
                <a16:creationId xmlns:a16="http://schemas.microsoft.com/office/drawing/2014/main" id="{AF99BD8E-0C14-405D-8F64-DC177F1FD8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5946" y="1066800"/>
            <a:ext cx="3863454" cy="5497992"/>
          </a:xfrm>
          <a:prstGeom prst="rect">
            <a:avLst/>
          </a:prstGeom>
        </p:spPr>
      </p:pic>
      <p:pic>
        <p:nvPicPr>
          <p:cNvPr id="13" name="图片 12">
            <a:extLst>
              <a:ext uri="{FF2B5EF4-FFF2-40B4-BE49-F238E27FC236}">
                <a16:creationId xmlns:a16="http://schemas.microsoft.com/office/drawing/2014/main" id="{9D5AC580-2B80-4610-8094-E06B40433F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8772" y="1973360"/>
            <a:ext cx="5033428" cy="294262"/>
          </a:xfrm>
          <a:prstGeom prst="rect">
            <a:avLst/>
          </a:prstGeom>
        </p:spPr>
      </p:pic>
      <p:pic>
        <p:nvPicPr>
          <p:cNvPr id="23" name="图片 22">
            <a:extLst>
              <a:ext uri="{FF2B5EF4-FFF2-40B4-BE49-F238E27FC236}">
                <a16:creationId xmlns:a16="http://schemas.microsoft.com/office/drawing/2014/main" id="{DB949885-D26E-4E16-A90D-E4B00915F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201" y="2777406"/>
            <a:ext cx="5060999" cy="324489"/>
          </a:xfrm>
          <a:prstGeom prst="rect">
            <a:avLst/>
          </a:prstGeom>
        </p:spPr>
      </p:pic>
      <p:pic>
        <p:nvPicPr>
          <p:cNvPr id="26" name="图片 25">
            <a:extLst>
              <a:ext uri="{FF2B5EF4-FFF2-40B4-BE49-F238E27FC236}">
                <a16:creationId xmlns:a16="http://schemas.microsoft.com/office/drawing/2014/main" id="{84E291CC-87BF-48F2-B863-8F4C517662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00" y="2362454"/>
            <a:ext cx="2514601" cy="357632"/>
          </a:xfrm>
          <a:prstGeom prst="rect">
            <a:avLst/>
          </a:prstGeom>
        </p:spPr>
      </p:pic>
      <p:pic>
        <p:nvPicPr>
          <p:cNvPr id="29" name="图片 28">
            <a:extLst>
              <a:ext uri="{FF2B5EF4-FFF2-40B4-BE49-F238E27FC236}">
                <a16:creationId xmlns:a16="http://schemas.microsoft.com/office/drawing/2014/main" id="{50A584D1-DAA7-4AD3-BC89-FC6CCF1298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42954" y="3145131"/>
            <a:ext cx="2703659" cy="307733"/>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D203796D-3ABF-485A-9B4F-DAD31D007B6F}"/>
                  </a:ext>
                </a:extLst>
              </p:cNvPr>
              <p:cNvSpPr txBox="1"/>
              <p:nvPr/>
            </p:nvSpPr>
            <p:spPr>
              <a:xfrm>
                <a:off x="9191745" y="1173931"/>
                <a:ext cx="1419983" cy="344133"/>
              </a:xfrm>
              <a:prstGeom prst="rect">
                <a:avLst/>
              </a:prstGeom>
              <a:solidFill>
                <a:srgbClr val="FFC000"/>
              </a:solidFill>
            </p:spPr>
            <p:txBody>
              <a:bodyPr wrap="square">
                <a:spAutoFit/>
              </a:bodyPr>
              <a:lstStyle/>
              <a:p>
                <a:pPr>
                  <a:buNone/>
                </a:pPr>
                <a14:m>
                  <m:oMathPara xmlns:m="http://schemas.openxmlformats.org/officeDocument/2006/math">
                    <m:oMathParaPr>
                      <m:jc m:val="centerGroup"/>
                    </m:oMathParaPr>
                    <m:oMath xmlns:m="http://schemas.openxmlformats.org/officeDocument/2006/math">
                      <m:sSup>
                        <m:sSupPr>
                          <m:ctrlPr>
                            <a:rPr kumimoji="0" lang="en-US" altLang="zh-CN" sz="1600" i="1" kern="0" smtClean="0">
                              <a:solidFill>
                                <a:srgbClr val="0000FF"/>
                              </a:solidFill>
                              <a:latin typeface="Cambria Math" panose="02040503050406030204" pitchFamily="18" charset="0"/>
                              <a:ea typeface="微软雅黑" panose="020B0503020204020204" pitchFamily="34" charset="-122"/>
                            </a:rPr>
                          </m:ctrlPr>
                        </m:sSupPr>
                        <m:e>
                          <m:r>
                            <a:rPr kumimoji="0" lang="en-US" altLang="zh-CN" sz="1600" i="1" kern="0">
                              <a:solidFill>
                                <a:srgbClr val="0000FF"/>
                              </a:solidFill>
                              <a:latin typeface="Cambria Math" panose="02040503050406030204" pitchFamily="18" charset="0"/>
                              <a:ea typeface="微软雅黑" panose="020B0503020204020204" pitchFamily="34" charset="-122"/>
                            </a:rPr>
                            <m:t>𝑫</m:t>
                          </m:r>
                        </m:e>
                        <m:sup>
                          <m:r>
                            <a:rPr kumimoji="0" lang="en-US" altLang="zh-CN" sz="1600" b="1" i="1" kern="0" smtClean="0">
                              <a:solidFill>
                                <a:srgbClr val="0000FF"/>
                              </a:solidFill>
                              <a:latin typeface="Cambria Math" panose="02040503050406030204" pitchFamily="18" charset="0"/>
                              <a:ea typeface="微软雅黑" panose="020B0503020204020204" pitchFamily="34" charset="-122"/>
                            </a:rPr>
                            <m:t>𝟎</m:t>
                          </m:r>
                        </m:sup>
                      </m:sSup>
                      <m:r>
                        <a:rPr kumimoji="0" lang="en-US" altLang="zh-CN" sz="1600" i="1" kern="0">
                          <a:solidFill>
                            <a:srgbClr val="0000FF"/>
                          </a:solidFill>
                          <a:latin typeface="Cambria Math" panose="02040503050406030204" pitchFamily="18" charset="0"/>
                          <a:ea typeface="微软雅黑" panose="020B0503020204020204" pitchFamily="34" charset="-122"/>
                        </a:rPr>
                        <m:t>→</m:t>
                      </m:r>
                      <m:sSup>
                        <m:sSupPr>
                          <m:ctrlPr>
                            <a:rPr kumimoji="0" lang="en-US" altLang="zh-CN" sz="1600" i="1" kern="0">
                              <a:solidFill>
                                <a:srgbClr val="0000FF"/>
                              </a:solidFill>
                              <a:latin typeface="Cambria Math" panose="02040503050406030204" pitchFamily="18" charset="0"/>
                              <a:ea typeface="Cambria Math" panose="02040503050406030204" pitchFamily="18" charset="0"/>
                            </a:rPr>
                          </m:ctrlPr>
                        </m:sSupPr>
                        <m:e>
                          <m:r>
                            <a:rPr kumimoji="0" lang="el-GR" altLang="zh-CN" sz="1600" i="1" kern="0">
                              <a:solidFill>
                                <a:srgbClr val="0000FF"/>
                              </a:solidFill>
                              <a:latin typeface="Cambria Math" panose="02040503050406030204" pitchFamily="18" charset="0"/>
                              <a:ea typeface="微软雅黑" panose="020B0503020204020204" pitchFamily="34" charset="-122"/>
                            </a:rPr>
                            <m:t>𝝅</m:t>
                          </m:r>
                        </m:e>
                        <m:sup>
                          <m:r>
                            <a:rPr kumimoji="0" lang="en-US" altLang="zh-CN" sz="1600"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sz="1600" i="1" kern="0">
                              <a:solidFill>
                                <a:srgbClr val="0000FF"/>
                              </a:solidFill>
                              <a:latin typeface="Cambria Math" panose="02040503050406030204" pitchFamily="18" charset="0"/>
                              <a:ea typeface="Cambria Math" panose="02040503050406030204" pitchFamily="18" charset="0"/>
                            </a:rPr>
                          </m:ctrlPr>
                        </m:sSupPr>
                        <m:e>
                          <m:r>
                            <a:rPr kumimoji="0" lang="el-GR" altLang="zh-CN" sz="1600" i="1" kern="0">
                              <a:solidFill>
                                <a:srgbClr val="0000FF"/>
                              </a:solidFill>
                              <a:latin typeface="Cambria Math" panose="02040503050406030204" pitchFamily="18" charset="0"/>
                              <a:ea typeface="微软雅黑" panose="020B0503020204020204" pitchFamily="34" charset="-122"/>
                            </a:rPr>
                            <m:t>𝝅</m:t>
                          </m:r>
                        </m:e>
                        <m:sup>
                          <m:r>
                            <a:rPr kumimoji="0" lang="en-US" altLang="zh-CN" sz="1600" b="1" i="1" kern="0" smtClean="0">
                              <a:solidFill>
                                <a:srgbClr val="0000FF"/>
                              </a:solidFill>
                              <a:latin typeface="Cambria Math" panose="02040503050406030204" pitchFamily="18" charset="0"/>
                              <a:ea typeface="微软雅黑" panose="020B0503020204020204" pitchFamily="34" charset="-122"/>
                            </a:rPr>
                            <m:t>−</m:t>
                          </m:r>
                        </m:sup>
                      </m:sSup>
                      <m:r>
                        <a:rPr kumimoji="0" lang="zh-CN" altLang="en-US" sz="1600" i="1" kern="0" smtClean="0">
                          <a:solidFill>
                            <a:srgbClr val="0000FF"/>
                          </a:solidFill>
                          <a:latin typeface="Cambria Math" panose="02040503050406030204" pitchFamily="18" charset="0"/>
                          <a:ea typeface="微软雅黑" panose="020B0503020204020204" pitchFamily="34" charset="-122"/>
                        </a:rPr>
                        <m:t>𝜼</m:t>
                      </m:r>
                    </m:oMath>
                  </m:oMathPara>
                </a14:m>
                <a:endParaRPr lang="zh-CN" altLang="en-US" sz="1600" dirty="0"/>
              </a:p>
            </p:txBody>
          </p:sp>
        </mc:Choice>
        <mc:Fallback xmlns="">
          <p:sp>
            <p:nvSpPr>
              <p:cNvPr id="24" name="文本框 23">
                <a:extLst>
                  <a:ext uri="{FF2B5EF4-FFF2-40B4-BE49-F238E27FC236}">
                    <a16:creationId xmlns:a16="http://schemas.microsoft.com/office/drawing/2014/main" id="{D203796D-3ABF-485A-9B4F-DAD31D007B6F}"/>
                  </a:ext>
                </a:extLst>
              </p:cNvPr>
              <p:cNvSpPr txBox="1">
                <a:spLocks noRot="1" noChangeAspect="1" noMove="1" noResize="1" noEditPoints="1" noAdjustHandles="1" noChangeArrowheads="1" noChangeShapeType="1" noTextEdit="1"/>
              </p:cNvSpPr>
              <p:nvPr/>
            </p:nvSpPr>
            <p:spPr>
              <a:xfrm>
                <a:off x="9191745" y="1173931"/>
                <a:ext cx="1419983" cy="344133"/>
              </a:xfrm>
              <a:prstGeom prst="rect">
                <a:avLst/>
              </a:prstGeom>
              <a:blipFill>
                <a:blip r:embed="rId13"/>
                <a:stretch>
                  <a:fillRect b="-53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BC5D9182-45A5-4048-9EBA-42A8CB051078}"/>
                  </a:ext>
                </a:extLst>
              </p:cNvPr>
              <p:cNvSpPr txBox="1"/>
              <p:nvPr/>
            </p:nvSpPr>
            <p:spPr>
              <a:xfrm>
                <a:off x="9208077" y="3906798"/>
                <a:ext cx="1419983" cy="344133"/>
              </a:xfrm>
              <a:prstGeom prst="rect">
                <a:avLst/>
              </a:prstGeom>
              <a:solidFill>
                <a:srgbClr val="FFC000"/>
              </a:solidFill>
            </p:spPr>
            <p:txBody>
              <a:bodyPr wrap="square">
                <a:spAutoFit/>
              </a:bodyPr>
              <a:lstStyle/>
              <a:p>
                <a:pPr>
                  <a:buNone/>
                </a:pPr>
                <a14:m>
                  <m:oMathPara xmlns:m="http://schemas.openxmlformats.org/officeDocument/2006/math">
                    <m:oMathParaPr>
                      <m:jc m:val="centerGroup"/>
                    </m:oMathParaPr>
                    <m:oMath xmlns:m="http://schemas.openxmlformats.org/officeDocument/2006/math">
                      <m:sSup>
                        <m:sSupPr>
                          <m:ctrlPr>
                            <a:rPr kumimoji="0" lang="en-US" altLang="zh-CN" sz="1600" i="1" kern="0" smtClean="0">
                              <a:solidFill>
                                <a:srgbClr val="0000FF"/>
                              </a:solidFill>
                              <a:latin typeface="Cambria Math" panose="02040503050406030204" pitchFamily="18" charset="0"/>
                              <a:ea typeface="微软雅黑" panose="020B0503020204020204" pitchFamily="34" charset="-122"/>
                            </a:rPr>
                          </m:ctrlPr>
                        </m:sSupPr>
                        <m:e>
                          <m:r>
                            <a:rPr kumimoji="0" lang="en-US" altLang="zh-CN" sz="1600" i="1" kern="0">
                              <a:solidFill>
                                <a:srgbClr val="0000FF"/>
                              </a:solidFill>
                              <a:latin typeface="Cambria Math" panose="02040503050406030204" pitchFamily="18" charset="0"/>
                              <a:ea typeface="微软雅黑" panose="020B0503020204020204" pitchFamily="34" charset="-122"/>
                            </a:rPr>
                            <m:t>𝑫</m:t>
                          </m:r>
                        </m:e>
                        <m:sup>
                          <m:r>
                            <a:rPr kumimoji="0" lang="en-US" altLang="zh-CN" sz="1600" b="1" i="1" kern="0" smtClean="0">
                              <a:solidFill>
                                <a:srgbClr val="0000FF"/>
                              </a:solidFill>
                              <a:latin typeface="Cambria Math" panose="02040503050406030204" pitchFamily="18" charset="0"/>
                              <a:ea typeface="微软雅黑" panose="020B0503020204020204" pitchFamily="34" charset="-122"/>
                            </a:rPr>
                            <m:t>+</m:t>
                          </m:r>
                        </m:sup>
                      </m:sSup>
                      <m:r>
                        <a:rPr kumimoji="0" lang="en-US" altLang="zh-CN" sz="1600" i="1" kern="0">
                          <a:solidFill>
                            <a:srgbClr val="0000FF"/>
                          </a:solidFill>
                          <a:latin typeface="Cambria Math" panose="02040503050406030204" pitchFamily="18" charset="0"/>
                          <a:ea typeface="微软雅黑" panose="020B0503020204020204" pitchFamily="34" charset="-122"/>
                        </a:rPr>
                        <m:t>→</m:t>
                      </m:r>
                      <m:sSup>
                        <m:sSupPr>
                          <m:ctrlPr>
                            <a:rPr kumimoji="0" lang="en-US" altLang="zh-CN" sz="1600" i="1" kern="0">
                              <a:solidFill>
                                <a:srgbClr val="0000FF"/>
                              </a:solidFill>
                              <a:latin typeface="Cambria Math" panose="02040503050406030204" pitchFamily="18" charset="0"/>
                              <a:ea typeface="Cambria Math" panose="02040503050406030204" pitchFamily="18" charset="0"/>
                            </a:rPr>
                          </m:ctrlPr>
                        </m:sSupPr>
                        <m:e>
                          <m:r>
                            <a:rPr kumimoji="0" lang="el-GR" altLang="zh-CN" sz="1600" i="1" kern="0">
                              <a:solidFill>
                                <a:srgbClr val="0000FF"/>
                              </a:solidFill>
                              <a:latin typeface="Cambria Math" panose="02040503050406030204" pitchFamily="18" charset="0"/>
                              <a:ea typeface="微软雅黑" panose="020B0503020204020204" pitchFamily="34" charset="-122"/>
                            </a:rPr>
                            <m:t>𝝅</m:t>
                          </m:r>
                        </m:e>
                        <m:sup>
                          <m:r>
                            <a:rPr kumimoji="0" lang="en-US" altLang="zh-CN" sz="1600"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sz="1600" i="1" kern="0">
                              <a:solidFill>
                                <a:srgbClr val="0000FF"/>
                              </a:solidFill>
                              <a:latin typeface="Cambria Math" panose="02040503050406030204" pitchFamily="18" charset="0"/>
                              <a:ea typeface="Cambria Math" panose="02040503050406030204" pitchFamily="18" charset="0"/>
                            </a:rPr>
                          </m:ctrlPr>
                        </m:sSupPr>
                        <m:e>
                          <m:r>
                            <a:rPr kumimoji="0" lang="el-GR" altLang="zh-CN" sz="1600" i="1" kern="0">
                              <a:solidFill>
                                <a:srgbClr val="0000FF"/>
                              </a:solidFill>
                              <a:latin typeface="Cambria Math" panose="02040503050406030204" pitchFamily="18" charset="0"/>
                              <a:ea typeface="微软雅黑" panose="020B0503020204020204" pitchFamily="34" charset="-122"/>
                            </a:rPr>
                            <m:t>𝝅</m:t>
                          </m:r>
                        </m:e>
                        <m:sup>
                          <m:r>
                            <a:rPr kumimoji="0" lang="en-US" altLang="zh-CN" sz="1600" b="1" i="1" kern="0" smtClean="0">
                              <a:solidFill>
                                <a:srgbClr val="0000FF"/>
                              </a:solidFill>
                              <a:latin typeface="Cambria Math" panose="02040503050406030204" pitchFamily="18" charset="0"/>
                              <a:ea typeface="微软雅黑" panose="020B0503020204020204" pitchFamily="34" charset="-122"/>
                            </a:rPr>
                            <m:t>𝟎</m:t>
                          </m:r>
                        </m:sup>
                      </m:sSup>
                      <m:r>
                        <a:rPr kumimoji="0" lang="zh-CN" altLang="en-US" sz="1600" i="1" kern="0" smtClean="0">
                          <a:solidFill>
                            <a:srgbClr val="0000FF"/>
                          </a:solidFill>
                          <a:latin typeface="Cambria Math" panose="02040503050406030204" pitchFamily="18" charset="0"/>
                          <a:ea typeface="微软雅黑" panose="020B0503020204020204" pitchFamily="34" charset="-122"/>
                        </a:rPr>
                        <m:t>𝜼</m:t>
                      </m:r>
                    </m:oMath>
                  </m:oMathPara>
                </a14:m>
                <a:endParaRPr lang="zh-CN" altLang="en-US" sz="1600" dirty="0"/>
              </a:p>
            </p:txBody>
          </p:sp>
        </mc:Choice>
        <mc:Fallback xmlns="">
          <p:sp>
            <p:nvSpPr>
              <p:cNvPr id="25" name="文本框 24">
                <a:extLst>
                  <a:ext uri="{FF2B5EF4-FFF2-40B4-BE49-F238E27FC236}">
                    <a16:creationId xmlns:a16="http://schemas.microsoft.com/office/drawing/2014/main" id="{BC5D9182-45A5-4048-9EBA-42A8CB051078}"/>
                  </a:ext>
                </a:extLst>
              </p:cNvPr>
              <p:cNvSpPr txBox="1">
                <a:spLocks noRot="1" noChangeAspect="1" noMove="1" noResize="1" noEditPoints="1" noAdjustHandles="1" noChangeArrowheads="1" noChangeShapeType="1" noTextEdit="1"/>
              </p:cNvSpPr>
              <p:nvPr/>
            </p:nvSpPr>
            <p:spPr>
              <a:xfrm>
                <a:off x="9208077" y="3906798"/>
                <a:ext cx="1419983" cy="344133"/>
              </a:xfrm>
              <a:prstGeom prst="rect">
                <a:avLst/>
              </a:prstGeom>
              <a:blipFill>
                <a:blip r:embed="rId14"/>
                <a:stretch>
                  <a:fillRect b="-5357"/>
                </a:stretch>
              </a:blipFill>
            </p:spPr>
            <p:txBody>
              <a:bodyPr/>
              <a:lstStyle/>
              <a:p>
                <a:r>
                  <a:rPr lang="zh-CN" altLang="en-US">
                    <a:noFill/>
                  </a:rPr>
                  <a:t> </a:t>
                </a:r>
              </a:p>
            </p:txBody>
          </p:sp>
        </mc:Fallback>
      </mc:AlternateContent>
      <p:pic>
        <p:nvPicPr>
          <p:cNvPr id="27" name="图片 26">
            <a:extLst>
              <a:ext uri="{FF2B5EF4-FFF2-40B4-BE49-F238E27FC236}">
                <a16:creationId xmlns:a16="http://schemas.microsoft.com/office/drawing/2014/main" id="{109621C2-B7AA-42A3-A6B8-C0454E67F29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8" y="4250931"/>
            <a:ext cx="3379531" cy="2567328"/>
          </a:xfrm>
          <a:prstGeom prst="rect">
            <a:avLst/>
          </a:prstGeom>
        </p:spPr>
      </p:pic>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CDCC27BB-0F07-41A9-848D-278E6573B32D}"/>
                  </a:ext>
                </a:extLst>
              </p:cNvPr>
              <p:cNvSpPr txBox="1"/>
              <p:nvPr/>
            </p:nvSpPr>
            <p:spPr>
              <a:xfrm>
                <a:off x="1024595" y="4291711"/>
                <a:ext cx="1419983" cy="344133"/>
              </a:xfrm>
              <a:prstGeom prst="rect">
                <a:avLst/>
              </a:prstGeom>
              <a:solidFill>
                <a:srgbClr val="FFC000"/>
              </a:solidFill>
            </p:spPr>
            <p:txBody>
              <a:bodyPr wrap="square">
                <a:spAutoFit/>
              </a:bodyPr>
              <a:lstStyle/>
              <a:p>
                <a:pPr>
                  <a:buNone/>
                </a:pPr>
                <a14:m>
                  <m:oMathPara xmlns:m="http://schemas.openxmlformats.org/officeDocument/2006/math">
                    <m:oMathParaPr>
                      <m:jc m:val="centerGroup"/>
                    </m:oMathParaPr>
                    <m:oMath xmlns:m="http://schemas.openxmlformats.org/officeDocument/2006/math">
                      <m:sSubSup>
                        <m:sSubSupPr>
                          <m:ctrlPr>
                            <a:rPr kumimoji="0" lang="en-US" altLang="zh-CN" sz="1600" i="1" kern="0" smtClean="0">
                              <a:solidFill>
                                <a:srgbClr val="0000FF"/>
                              </a:solidFill>
                              <a:latin typeface="Cambria Math" panose="02040503050406030204" pitchFamily="18" charset="0"/>
                              <a:ea typeface="微软雅黑" panose="020B0503020204020204" pitchFamily="34" charset="-122"/>
                            </a:rPr>
                          </m:ctrlPr>
                        </m:sSubSupPr>
                        <m:e>
                          <m:r>
                            <a:rPr kumimoji="0" lang="en-US" altLang="zh-CN" sz="1600" b="1" i="1" kern="0" smtClean="0">
                              <a:solidFill>
                                <a:srgbClr val="0000FF"/>
                              </a:solidFill>
                              <a:latin typeface="Cambria Math" panose="02040503050406030204" pitchFamily="18" charset="0"/>
                              <a:ea typeface="微软雅黑" panose="020B0503020204020204" pitchFamily="34" charset="-122"/>
                            </a:rPr>
                            <m:t>𝑫</m:t>
                          </m:r>
                        </m:e>
                        <m:sub>
                          <m:r>
                            <a:rPr kumimoji="0" lang="en-US" altLang="zh-CN" sz="1600" b="1" i="1" kern="0" smtClean="0">
                              <a:solidFill>
                                <a:srgbClr val="0000FF"/>
                              </a:solidFill>
                              <a:latin typeface="Cambria Math" panose="02040503050406030204" pitchFamily="18" charset="0"/>
                              <a:ea typeface="微软雅黑" panose="020B0503020204020204" pitchFamily="34" charset="-122"/>
                            </a:rPr>
                            <m:t>𝒔</m:t>
                          </m:r>
                        </m:sub>
                        <m:sup>
                          <m:r>
                            <a:rPr kumimoji="0" lang="en-US" altLang="zh-CN" sz="1600" b="1" i="1" kern="0" smtClean="0">
                              <a:solidFill>
                                <a:srgbClr val="0000FF"/>
                              </a:solidFill>
                              <a:latin typeface="Cambria Math" panose="02040503050406030204" pitchFamily="18" charset="0"/>
                              <a:ea typeface="微软雅黑" panose="020B0503020204020204" pitchFamily="34" charset="-122"/>
                            </a:rPr>
                            <m:t>+</m:t>
                          </m:r>
                        </m:sup>
                      </m:sSubSup>
                      <m:r>
                        <a:rPr kumimoji="0" lang="en-US" altLang="zh-CN" sz="1600" i="1" kern="0">
                          <a:solidFill>
                            <a:srgbClr val="0000FF"/>
                          </a:solidFill>
                          <a:latin typeface="Cambria Math" panose="02040503050406030204" pitchFamily="18" charset="0"/>
                          <a:ea typeface="微软雅黑" panose="020B0503020204020204" pitchFamily="34" charset="-122"/>
                        </a:rPr>
                        <m:t>→</m:t>
                      </m:r>
                      <m:sSup>
                        <m:sSupPr>
                          <m:ctrlPr>
                            <a:rPr kumimoji="0" lang="en-US" altLang="zh-CN" sz="1600" i="1" kern="0">
                              <a:solidFill>
                                <a:srgbClr val="0000FF"/>
                              </a:solidFill>
                              <a:latin typeface="Cambria Math" panose="02040503050406030204" pitchFamily="18" charset="0"/>
                              <a:ea typeface="Cambria Math" panose="02040503050406030204" pitchFamily="18" charset="0"/>
                            </a:rPr>
                          </m:ctrlPr>
                        </m:sSupPr>
                        <m:e>
                          <m:r>
                            <a:rPr kumimoji="0" lang="el-GR" altLang="zh-CN" sz="1600" i="1" kern="0">
                              <a:solidFill>
                                <a:srgbClr val="0000FF"/>
                              </a:solidFill>
                              <a:latin typeface="Cambria Math" panose="02040503050406030204" pitchFamily="18" charset="0"/>
                              <a:ea typeface="微软雅黑" panose="020B0503020204020204" pitchFamily="34" charset="-122"/>
                            </a:rPr>
                            <m:t>𝝅</m:t>
                          </m:r>
                        </m:e>
                        <m:sup>
                          <m:r>
                            <a:rPr kumimoji="0" lang="en-US" altLang="zh-CN" sz="1600" i="1" kern="0">
                              <a:solidFill>
                                <a:srgbClr val="0000FF"/>
                              </a:solidFill>
                              <a:latin typeface="Cambria Math" panose="02040503050406030204" pitchFamily="18" charset="0"/>
                              <a:ea typeface="微软雅黑" panose="020B0503020204020204" pitchFamily="34" charset="-122"/>
                            </a:rPr>
                            <m:t>+</m:t>
                          </m:r>
                        </m:sup>
                      </m:sSup>
                      <m:sSup>
                        <m:sSupPr>
                          <m:ctrlPr>
                            <a:rPr kumimoji="0" lang="en-US" altLang="zh-CN" sz="1600" i="1" kern="0">
                              <a:solidFill>
                                <a:srgbClr val="0000FF"/>
                              </a:solidFill>
                              <a:latin typeface="Cambria Math" panose="02040503050406030204" pitchFamily="18" charset="0"/>
                              <a:ea typeface="Cambria Math" panose="02040503050406030204" pitchFamily="18" charset="0"/>
                            </a:rPr>
                          </m:ctrlPr>
                        </m:sSupPr>
                        <m:e>
                          <m:r>
                            <a:rPr kumimoji="0" lang="el-GR" altLang="zh-CN" sz="1600" i="1" kern="0">
                              <a:solidFill>
                                <a:srgbClr val="0000FF"/>
                              </a:solidFill>
                              <a:latin typeface="Cambria Math" panose="02040503050406030204" pitchFamily="18" charset="0"/>
                              <a:ea typeface="微软雅黑" panose="020B0503020204020204" pitchFamily="34" charset="-122"/>
                            </a:rPr>
                            <m:t>𝝅</m:t>
                          </m:r>
                        </m:e>
                        <m:sup>
                          <m:r>
                            <a:rPr kumimoji="0" lang="en-US" altLang="zh-CN" sz="1600" b="1" i="1" kern="0" smtClean="0">
                              <a:solidFill>
                                <a:srgbClr val="0000FF"/>
                              </a:solidFill>
                              <a:latin typeface="Cambria Math" panose="02040503050406030204" pitchFamily="18" charset="0"/>
                              <a:ea typeface="微软雅黑" panose="020B0503020204020204" pitchFamily="34" charset="-122"/>
                            </a:rPr>
                            <m:t>𝟎</m:t>
                          </m:r>
                        </m:sup>
                      </m:sSup>
                      <m:r>
                        <a:rPr kumimoji="0" lang="zh-CN" altLang="en-US" sz="1600" i="1" kern="0" smtClean="0">
                          <a:solidFill>
                            <a:srgbClr val="0000FF"/>
                          </a:solidFill>
                          <a:latin typeface="Cambria Math" panose="02040503050406030204" pitchFamily="18" charset="0"/>
                          <a:ea typeface="微软雅黑" panose="020B0503020204020204" pitchFamily="34" charset="-122"/>
                        </a:rPr>
                        <m:t>𝜼</m:t>
                      </m:r>
                    </m:oMath>
                  </m:oMathPara>
                </a14:m>
                <a:endParaRPr lang="zh-CN" altLang="en-US" sz="1600" dirty="0"/>
              </a:p>
            </p:txBody>
          </p:sp>
        </mc:Choice>
        <mc:Fallback xmlns="">
          <p:sp>
            <p:nvSpPr>
              <p:cNvPr id="28" name="文本框 27">
                <a:extLst>
                  <a:ext uri="{FF2B5EF4-FFF2-40B4-BE49-F238E27FC236}">
                    <a16:creationId xmlns:a16="http://schemas.microsoft.com/office/drawing/2014/main" id="{CDCC27BB-0F07-41A9-848D-278E6573B32D}"/>
                  </a:ext>
                </a:extLst>
              </p:cNvPr>
              <p:cNvSpPr txBox="1">
                <a:spLocks noRot="1" noChangeAspect="1" noMove="1" noResize="1" noEditPoints="1" noAdjustHandles="1" noChangeArrowheads="1" noChangeShapeType="1" noTextEdit="1"/>
              </p:cNvSpPr>
              <p:nvPr/>
            </p:nvSpPr>
            <p:spPr>
              <a:xfrm>
                <a:off x="1024595" y="4291711"/>
                <a:ext cx="1419983" cy="344133"/>
              </a:xfrm>
              <a:prstGeom prst="rect">
                <a:avLst/>
              </a:prstGeom>
              <a:blipFill>
                <a:blip r:embed="rId16"/>
                <a:stretch>
                  <a:fillRect b="-7143"/>
                </a:stretch>
              </a:blipFill>
            </p:spPr>
            <p:txBody>
              <a:bodyPr/>
              <a:lstStyle/>
              <a:p>
                <a:r>
                  <a:rPr lang="zh-CN" altLang="en-US">
                    <a:noFill/>
                  </a:rPr>
                  <a:t> </a:t>
                </a:r>
              </a:p>
            </p:txBody>
          </p:sp>
        </mc:Fallback>
      </mc:AlternateContent>
      <p:pic>
        <p:nvPicPr>
          <p:cNvPr id="31" name="图片 30">
            <a:extLst>
              <a:ext uri="{FF2B5EF4-FFF2-40B4-BE49-F238E27FC236}">
                <a16:creationId xmlns:a16="http://schemas.microsoft.com/office/drawing/2014/main" id="{7E09C8F7-1427-411C-AA35-73D75DC1379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64762" y="5283920"/>
            <a:ext cx="4302130" cy="940854"/>
          </a:xfrm>
          <a:prstGeom prst="rect">
            <a:avLst/>
          </a:prstGeom>
        </p:spPr>
      </p:pic>
      <p:sp>
        <p:nvSpPr>
          <p:cNvPr id="33" name="文本框 32">
            <a:extLst>
              <a:ext uri="{FF2B5EF4-FFF2-40B4-BE49-F238E27FC236}">
                <a16:creationId xmlns:a16="http://schemas.microsoft.com/office/drawing/2014/main" id="{30415484-1F88-49D3-855D-52581D6E2E73}"/>
              </a:ext>
            </a:extLst>
          </p:cNvPr>
          <p:cNvSpPr txBox="1"/>
          <p:nvPr/>
        </p:nvSpPr>
        <p:spPr>
          <a:xfrm>
            <a:off x="4426813" y="6324600"/>
            <a:ext cx="938077" cy="400110"/>
          </a:xfrm>
          <a:prstGeom prst="rect">
            <a:avLst/>
          </a:prstGeom>
          <a:noFill/>
        </p:spPr>
        <p:txBody>
          <a:bodyPr wrap="none" rtlCol="0">
            <a:spAutoFit/>
          </a:bodyPr>
          <a:lstStyle/>
          <a:p>
            <a:pPr>
              <a:buNone/>
            </a:pPr>
            <a:r>
              <a:rPr lang="en-US" altLang="zh-CN" sz="2000" b="0" dirty="0">
                <a:solidFill>
                  <a:schemeClr val="tx1"/>
                </a:solidFill>
              </a:rPr>
              <a:t>*here, </a:t>
            </a:r>
            <a:endParaRPr lang="zh-CN" altLang="en-US" sz="2000" b="0" dirty="0">
              <a:solidFill>
                <a:schemeClr val="tx1"/>
              </a:solidFill>
            </a:endParaRPr>
          </a:p>
        </p:txBody>
      </p:sp>
      <p:pic>
        <p:nvPicPr>
          <p:cNvPr id="35" name="图片 34" descr="屏幕剪辑">
            <a:extLst>
              <a:ext uri="{FF2B5EF4-FFF2-40B4-BE49-F238E27FC236}">
                <a16:creationId xmlns:a16="http://schemas.microsoft.com/office/drawing/2014/main" id="{5471C3BB-E0B5-43A3-9D34-CE25D175AAA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14167" y="6369909"/>
            <a:ext cx="1509429" cy="303785"/>
          </a:xfrm>
          <a:prstGeom prst="rect">
            <a:avLst/>
          </a:prstGeom>
        </p:spPr>
      </p:pic>
      <p:sp>
        <p:nvSpPr>
          <p:cNvPr id="39" name="文本框 38">
            <a:hlinkClick r:id="rId19"/>
            <a:extLst>
              <a:ext uri="{FF2B5EF4-FFF2-40B4-BE49-F238E27FC236}">
                <a16:creationId xmlns:a16="http://schemas.microsoft.com/office/drawing/2014/main" id="{B01B1F96-D522-474E-B512-1FD37599248E}"/>
              </a:ext>
            </a:extLst>
          </p:cNvPr>
          <p:cNvSpPr txBox="1"/>
          <p:nvPr/>
        </p:nvSpPr>
        <p:spPr>
          <a:xfrm>
            <a:off x="302089" y="3929585"/>
            <a:ext cx="2671979" cy="369332"/>
          </a:xfrm>
          <a:prstGeom prst="rect">
            <a:avLst/>
          </a:prstGeom>
          <a:solidFill>
            <a:srgbClr val="FFFF00"/>
          </a:solidFill>
        </p:spPr>
        <p:txBody>
          <a:bodyPr wrap="square" rtlCol="0">
            <a:spAutoFit/>
          </a:bodyPr>
          <a:lstStyle/>
          <a:p>
            <a:pPr algn="l">
              <a:buNone/>
            </a:pPr>
            <a:r>
              <a:rPr lang="en-US" altLang="zh-CN" b="0" dirty="0">
                <a:latin typeface="Times New Roman" panose="02020603050405020304" pitchFamily="18" charset="0"/>
                <a:ea typeface="黑体" panose="02010609060101010101" pitchFamily="49" charset="-122"/>
                <a:cs typeface="Times New Roman" panose="02020603050405020304" pitchFamily="18" charset="0"/>
              </a:rPr>
              <a:t>PRL 123,</a:t>
            </a:r>
            <a:r>
              <a:rPr lang="zh-CN" altLang="en-US" b="0" dirty="0">
                <a:latin typeface="Times New Roman" panose="02020603050405020304" pitchFamily="18" charset="0"/>
                <a:ea typeface="黑体" panose="02010609060101010101" pitchFamily="49" charset="-122"/>
                <a:cs typeface="Times New Roman" panose="02020603050405020304" pitchFamily="18" charset="0"/>
              </a:rPr>
              <a:t> </a:t>
            </a:r>
            <a:r>
              <a:rPr lang="en-US" altLang="zh-CN" b="0" dirty="0">
                <a:latin typeface="Times New Roman" panose="02020603050405020304" pitchFamily="18" charset="0"/>
                <a:ea typeface="黑体" panose="02010609060101010101" pitchFamily="49" charset="-122"/>
                <a:cs typeface="Times New Roman" panose="02020603050405020304" pitchFamily="18" charset="0"/>
              </a:rPr>
              <a:t>112001 (2019)</a:t>
            </a:r>
            <a:endParaRPr lang="zh-CN" altLang="en-US" b="0" dirty="0">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88936963-B0B4-4F5C-AE26-3ED31FE46A39}"/>
                  </a:ext>
                </a:extLst>
              </p:cNvPr>
              <p:cNvSpPr txBox="1"/>
              <p:nvPr/>
            </p:nvSpPr>
            <p:spPr>
              <a:xfrm>
                <a:off x="5566088" y="4114251"/>
                <a:ext cx="2078661" cy="338554"/>
              </a:xfrm>
              <a:prstGeom prst="rect">
                <a:avLst/>
              </a:prstGeom>
              <a:solidFill>
                <a:srgbClr val="92D050"/>
              </a:solid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US" altLang="zh-CN" sz="1600" b="0" i="1" smtClean="0">
                          <a:latin typeface="Cambria Math" panose="02040503050406030204" pitchFamily="18" charset="0"/>
                          <a:ea typeface="黑体" panose="02010609060101010101" pitchFamily="49" charset="-122"/>
                        </a:rPr>
                        <m:t>3.19 </m:t>
                      </m:r>
                      <m:sSup>
                        <m:sSupPr>
                          <m:ctrlPr>
                            <a:rPr lang="en-US" altLang="zh-CN" sz="1600" b="0" i="1">
                              <a:latin typeface="Cambria Math" panose="02040503050406030204" pitchFamily="18" charset="0"/>
                              <a:ea typeface="黑体" panose="02010609060101010101" pitchFamily="49" charset="-122"/>
                            </a:rPr>
                          </m:ctrlPr>
                        </m:sSupPr>
                        <m:e>
                          <m:r>
                            <m:rPr>
                              <m:sty m:val="p"/>
                            </m:rPr>
                            <a:rPr lang="en-US" altLang="zh-CN" sz="1600" b="0" i="1">
                              <a:latin typeface="Cambria Math" panose="02040503050406030204" pitchFamily="18" charset="0"/>
                              <a:ea typeface="黑体" panose="02010609060101010101" pitchFamily="49" charset="-122"/>
                            </a:rPr>
                            <m:t>fb</m:t>
                          </m:r>
                        </m:e>
                        <m:sup>
                          <m:r>
                            <a:rPr lang="en-US" altLang="zh-CN" sz="1600" b="0" i="1">
                              <a:latin typeface="Cambria Math" panose="02040503050406030204" pitchFamily="18" charset="0"/>
                              <a:ea typeface="黑体" panose="02010609060101010101" pitchFamily="49" charset="-122"/>
                            </a:rPr>
                            <m:t>−1</m:t>
                          </m:r>
                        </m:sup>
                      </m:sSup>
                      <m:r>
                        <a:rPr lang="en-US" altLang="zh-CN" sz="1600" b="0" i="0" smtClean="0">
                          <a:latin typeface="Cambria Math" panose="02040503050406030204" pitchFamily="18" charset="0"/>
                          <a:ea typeface="黑体" panose="02010609060101010101" pitchFamily="49" charset="-122"/>
                        </a:rPr>
                        <m:t> </m:t>
                      </m:r>
                      <m:r>
                        <a:rPr lang="en-US" altLang="zh-CN" sz="1600" b="0" i="1">
                          <a:latin typeface="Cambria Math" panose="02040503050406030204" pitchFamily="18" charset="0"/>
                          <a:ea typeface="黑体" panose="02010609060101010101" pitchFamily="49" charset="-122"/>
                        </a:rPr>
                        <m:t>@</m:t>
                      </m:r>
                      <m:r>
                        <a:rPr lang="en-US" altLang="zh-CN" sz="1600" b="0" i="1" smtClean="0">
                          <a:latin typeface="Cambria Math" panose="02040503050406030204" pitchFamily="18" charset="0"/>
                          <a:ea typeface="黑体" panose="02010609060101010101" pitchFamily="49" charset="-122"/>
                        </a:rPr>
                        <m:t>4</m:t>
                      </m:r>
                      <m:r>
                        <a:rPr lang="en-US" altLang="zh-CN" sz="1600" b="0" i="1">
                          <a:latin typeface="Cambria Math" panose="02040503050406030204" pitchFamily="18" charset="0"/>
                          <a:ea typeface="黑体" panose="02010609060101010101" pitchFamily="49" charset="-122"/>
                        </a:rPr>
                        <m:t>.</m:t>
                      </m:r>
                      <m:r>
                        <a:rPr lang="en-US" altLang="zh-CN" sz="1600" b="0" i="1" smtClean="0">
                          <a:latin typeface="Cambria Math" panose="02040503050406030204" pitchFamily="18" charset="0"/>
                          <a:ea typeface="黑体" panose="02010609060101010101" pitchFamily="49" charset="-122"/>
                        </a:rPr>
                        <m:t>1</m:t>
                      </m:r>
                      <m:r>
                        <a:rPr lang="en-US" altLang="zh-CN" sz="1600" b="0" i="1">
                          <a:latin typeface="Cambria Math" panose="02040503050406030204" pitchFamily="18" charset="0"/>
                          <a:ea typeface="黑体" panose="02010609060101010101" pitchFamily="49" charset="-122"/>
                        </a:rPr>
                        <m:t>7</m:t>
                      </m:r>
                      <m:r>
                        <a:rPr lang="en-US" altLang="zh-CN" sz="1600" b="0" i="0" smtClean="0">
                          <a:latin typeface="Cambria Math" panose="02040503050406030204" pitchFamily="18" charset="0"/>
                          <a:ea typeface="黑体" panose="02010609060101010101" pitchFamily="49" charset="-122"/>
                        </a:rPr>
                        <m:t>8</m:t>
                      </m:r>
                      <m:r>
                        <m:rPr>
                          <m:sty m:val="p"/>
                        </m:rPr>
                        <a:rPr lang="en-US" altLang="zh-CN" sz="1600" b="0">
                          <a:latin typeface="Cambria Math" panose="02040503050406030204" pitchFamily="18" charset="0"/>
                          <a:ea typeface="黑体" panose="02010609060101010101" pitchFamily="49" charset="-122"/>
                        </a:rPr>
                        <m:t>GeV</m:t>
                      </m:r>
                    </m:oMath>
                  </m:oMathPara>
                </a14:m>
                <a:endParaRPr lang="zh-CN" altLang="en-US" sz="1600" b="0" dirty="0">
                  <a:latin typeface="黑体" panose="02010609060101010101" pitchFamily="49" charset="-122"/>
                  <a:ea typeface="黑体" panose="02010609060101010101" pitchFamily="49" charset="-122"/>
                </a:endParaRPr>
              </a:p>
            </p:txBody>
          </p:sp>
        </mc:Choice>
        <mc:Fallback xmlns="">
          <p:sp>
            <p:nvSpPr>
              <p:cNvPr id="42" name="文本框 41">
                <a:extLst>
                  <a:ext uri="{FF2B5EF4-FFF2-40B4-BE49-F238E27FC236}">
                    <a16:creationId xmlns:a16="http://schemas.microsoft.com/office/drawing/2014/main" id="{88936963-B0B4-4F5C-AE26-3ED31FE46A39}"/>
                  </a:ext>
                </a:extLst>
              </p:cNvPr>
              <p:cNvSpPr txBox="1">
                <a:spLocks noRot="1" noChangeAspect="1" noMove="1" noResize="1" noEditPoints="1" noAdjustHandles="1" noChangeArrowheads="1" noChangeShapeType="1" noTextEdit="1"/>
              </p:cNvSpPr>
              <p:nvPr/>
            </p:nvSpPr>
            <p:spPr>
              <a:xfrm>
                <a:off x="5566088" y="4114251"/>
                <a:ext cx="2078661" cy="338554"/>
              </a:xfrm>
              <a:prstGeom prst="rect">
                <a:avLst/>
              </a:prstGeom>
              <a:blipFill>
                <a:blip r:embed="rId20"/>
                <a:stretch>
                  <a:fillRect b="-18519"/>
                </a:stretch>
              </a:blipFill>
            </p:spPr>
            <p:txBody>
              <a:bodyPr/>
              <a:lstStyle/>
              <a:p>
                <a:r>
                  <a:rPr lang="zh-CN" altLang="en-US">
                    <a:noFill/>
                  </a:rPr>
                  <a:t> </a:t>
                </a:r>
              </a:p>
            </p:txBody>
          </p:sp>
        </mc:Fallback>
      </mc:AlternateContent>
      <p:sp>
        <p:nvSpPr>
          <p:cNvPr id="19" name="文本框 18">
            <a:hlinkClick r:id="rId21"/>
            <a:extLst>
              <a:ext uri="{FF2B5EF4-FFF2-40B4-BE49-F238E27FC236}">
                <a16:creationId xmlns:a16="http://schemas.microsoft.com/office/drawing/2014/main" id="{9ED5971B-CCC9-4B75-9AC7-54471124833A}"/>
              </a:ext>
            </a:extLst>
          </p:cNvPr>
          <p:cNvSpPr txBox="1"/>
          <p:nvPr/>
        </p:nvSpPr>
        <p:spPr>
          <a:xfrm>
            <a:off x="5342236" y="746838"/>
            <a:ext cx="4135290" cy="400110"/>
          </a:xfrm>
          <a:prstGeom prst="rect">
            <a:avLst/>
          </a:prstGeom>
          <a:solidFill>
            <a:srgbClr val="FFFF00"/>
          </a:solidFill>
        </p:spPr>
        <p:txBody>
          <a:bodyPr wrap="square" rtlCol="0">
            <a:spAutoFit/>
          </a:bodyPr>
          <a:lstStyle/>
          <a:p>
            <a:pPr algn="l">
              <a:buNone/>
            </a:pPr>
            <a:r>
              <a:rPr lang="en-US" altLang="zh-CN" sz="2000" b="0" dirty="0">
                <a:latin typeface="Times New Roman" panose="02020603050405020304" pitchFamily="18" charset="0"/>
                <a:ea typeface="黑体" panose="02010609060101010101" pitchFamily="49" charset="-122"/>
                <a:cs typeface="Times New Roman" panose="02020603050405020304" pitchFamily="18" charset="0"/>
              </a:rPr>
              <a:t>Submitted to PRL (arXiv:2404.09219)</a:t>
            </a:r>
            <a:endParaRPr lang="zh-CN" altLang="en-US" sz="2000" b="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文本框 4">
            <a:extLst>
              <a:ext uri="{FF2B5EF4-FFF2-40B4-BE49-F238E27FC236}">
                <a16:creationId xmlns:a16="http://schemas.microsoft.com/office/drawing/2014/main" id="{6FF60AF2-C89B-3D9B-B376-A0DC9A3FA51B}"/>
              </a:ext>
            </a:extLst>
          </p:cNvPr>
          <p:cNvSpPr txBox="1"/>
          <p:nvPr/>
        </p:nvSpPr>
        <p:spPr>
          <a:xfrm>
            <a:off x="3275140" y="4529468"/>
            <a:ext cx="4640278" cy="708335"/>
          </a:xfrm>
          <a:prstGeom prst="rect">
            <a:avLst/>
          </a:prstGeom>
          <a:solidFill>
            <a:srgbClr val="FFFF00"/>
          </a:solidFill>
        </p:spPr>
        <p:txBody>
          <a:bodyPr wrap="square">
            <a:spAutoFit/>
          </a:bodyPr>
          <a:lstStyle/>
          <a:p>
            <a:pPr>
              <a:lnSpc>
                <a:spcPts val="2500"/>
              </a:lnSpc>
              <a:spcBef>
                <a:spcPct val="0"/>
              </a:spcBef>
              <a:buNone/>
            </a:pPr>
            <a:r>
              <a:rPr kumimoji="0"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Observation of a W-annihilation process</a:t>
            </a:r>
          </a:p>
          <a:p>
            <a:pPr>
              <a:lnSpc>
                <a:spcPts val="2500"/>
              </a:lnSpc>
              <a:spcBef>
                <a:spcPct val="0"/>
              </a:spcBef>
              <a:buNone/>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Ds</a:t>
            </a: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sym typeface="Wingdings" pitchFamily="2" charset="2"/>
              </a:rPr>
              <a:t>a0(980)pi</a:t>
            </a:r>
            <a:endParaRPr kumimoji="0"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1839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First amplitude analyses of </a:t>
                </a:r>
                <a14:m>
                  <m:oMath xmlns:m="http://schemas.openxmlformats.org/officeDocument/2006/math">
                    <m:sSubSup>
                      <m:sSub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b>
                        <m:r>
                          <a:rPr lang="en-US" altLang="zh-CN" sz="3600" b="1" i="1" dirty="0">
                            <a:solidFill>
                              <a:srgbClr val="FFFF00"/>
                            </a:solidFill>
                            <a:effectLst>
                              <a:outerShdw blurRad="38100" dist="38100" dir="2700000" algn="tl">
                                <a:srgbClr val="000000">
                                  <a:alpha val="43137"/>
                                </a:srgbClr>
                              </a:outerShdw>
                            </a:effectLst>
                            <a:latin typeface="Cambria Math" panose="02040503050406030204" pitchFamily="18" charset="0"/>
                            <a:cs typeface="Times New Roman" panose="02020603050405020304" pitchFamily="18" charset="0"/>
                          </a:rPr>
                          <m:t>𝒔</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𝑲𝑲</m:t>
                    </m:r>
                  </m:oMath>
                </a14:m>
                <a:r>
                  <a:rPr kumimoji="0" lang="en-US" altLang="zh-CN" sz="3600" b="1" i="1" dirty="0">
                    <a:solidFill>
                      <a:srgbClr val="FFFF00"/>
                    </a:solidFill>
                    <a:effectLst>
                      <a:outerShdw blurRad="38100" dist="38100" dir="2700000" algn="tl">
                        <a:srgbClr val="000000">
                          <a:alpha val="43137"/>
                        </a:srgbClr>
                      </a:outerShdw>
                    </a:effectLst>
                    <a:latin typeface="Symbol" panose="05050102010706020507" pitchFamily="18" charset="2"/>
                    <a:ea typeface="微软雅黑" panose="020B0503020204020204" pitchFamily="34" charset="-122"/>
                    <a:cs typeface="Times New Roman" panose="02020603050405020304" pitchFamily="18" charset="0"/>
                    <a:sym typeface="Wingdings" panose="05000000000000000000" pitchFamily="2" charset="2"/>
                  </a:rPr>
                  <a:t>p</a:t>
                </a:r>
                <a:endParaRPr lang="en-US" altLang="zh-CN" sz="3600" b="1" i="1" dirty="0">
                  <a:solidFill>
                    <a:srgbClr val="FFFF00"/>
                  </a:solidFill>
                  <a:effectLst>
                    <a:outerShdw blurRad="38100" dist="38100" dir="2700000" algn="tl">
                      <a:srgbClr val="000000">
                        <a:alpha val="43137"/>
                      </a:srgbClr>
                    </a:outerShdw>
                  </a:effectLst>
                  <a:latin typeface="Symbol" panose="05050102010706020507" pitchFamily="18" charset="2"/>
                  <a:ea typeface="微软雅黑" panose="020B0503020204020204" pitchFamily="34" charset="-122"/>
                </a:endParaRP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3"/>
                <a:stretch>
                  <a:fillRect t="-17593" b="-38889"/>
                </a:stretch>
              </a:blipFill>
              <a:ln>
                <a:noFill/>
              </a:ln>
            </p:spPr>
            <p:txBody>
              <a:bodyPr/>
              <a:lstStyle/>
              <a:p>
                <a:r>
                  <a:rPr lang="zh-CN" altLang="en-US">
                    <a:noFill/>
                  </a:rPr>
                  <a:t> </a:t>
                </a:r>
              </a:p>
            </p:txBody>
          </p:sp>
        </mc:Fallback>
      </mc:AlternateContent>
      <p:sp>
        <p:nvSpPr>
          <p:cNvPr id="19" name="灯片编号占位符 5">
            <a:extLst>
              <a:ext uri="{FF2B5EF4-FFF2-40B4-BE49-F238E27FC236}">
                <a16:creationId xmlns:a16="http://schemas.microsoft.com/office/drawing/2014/main" id="{CA24671D-7C46-0768-6764-ED8DFB5CB630}"/>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29</a:t>
            </a:fld>
            <a:endParaRPr lang="en-US" altLang="zh-CN" sz="1200" dirty="0">
              <a:solidFill>
                <a:srgbClr val="898989"/>
              </a:solidFill>
              <a:latin typeface="Arial" panose="020B0604020202020204" pitchFamily="34" charset="0"/>
            </a:endParaRPr>
          </a:p>
        </p:txBody>
      </p:sp>
      <p:pic>
        <p:nvPicPr>
          <p:cNvPr id="12" name="内容占位符 6">
            <a:extLst>
              <a:ext uri="{FF2B5EF4-FFF2-40B4-BE49-F238E27FC236}">
                <a16:creationId xmlns:a16="http://schemas.microsoft.com/office/drawing/2014/main" id="{5A481889-E6DA-EED8-5156-034094F3336D}"/>
              </a:ext>
            </a:extLst>
          </p:cNvPr>
          <p:cNvPicPr>
            <a:picLocks noGrp="1" noChangeAspect="1"/>
          </p:cNvPicPr>
          <p:nvPr>
            <p:ph idx="1"/>
          </p:nvPr>
        </p:nvPicPr>
        <p:blipFill>
          <a:blip r:embed="rId4"/>
          <a:srcRect r="49189" b="-1250"/>
          <a:stretch>
            <a:fillRect/>
          </a:stretch>
        </p:blipFill>
        <p:spPr>
          <a:xfrm>
            <a:off x="75565" y="832485"/>
            <a:ext cx="3777615" cy="2816860"/>
          </a:xfrm>
          <a:prstGeom prst="rect">
            <a:avLst/>
          </a:prstGeom>
        </p:spPr>
      </p:pic>
      <p:pic>
        <p:nvPicPr>
          <p:cNvPr id="13" name="图片 12">
            <a:extLst>
              <a:ext uri="{FF2B5EF4-FFF2-40B4-BE49-F238E27FC236}">
                <a16:creationId xmlns:a16="http://schemas.microsoft.com/office/drawing/2014/main" id="{338104E8-49D3-4C2F-872F-C04B4207AA9D}"/>
              </a:ext>
            </a:extLst>
          </p:cNvPr>
          <p:cNvPicPr>
            <a:picLocks noChangeAspect="1"/>
          </p:cNvPicPr>
          <p:nvPr/>
        </p:nvPicPr>
        <p:blipFill>
          <a:blip r:embed="rId5"/>
          <a:stretch>
            <a:fillRect/>
          </a:stretch>
        </p:blipFill>
        <p:spPr>
          <a:xfrm>
            <a:off x="95885" y="4106545"/>
            <a:ext cx="3618230" cy="2706370"/>
          </a:xfrm>
          <a:prstGeom prst="rect">
            <a:avLst/>
          </a:prstGeom>
        </p:spPr>
      </p:pic>
      <p:cxnSp>
        <p:nvCxnSpPr>
          <p:cNvPr id="14" name="直接箭头连接符 13">
            <a:extLst>
              <a:ext uri="{FF2B5EF4-FFF2-40B4-BE49-F238E27FC236}">
                <a16:creationId xmlns:a16="http://schemas.microsoft.com/office/drawing/2014/main" id="{900BC657-BD84-03DA-771E-2A094F9F8E70}"/>
              </a:ext>
            </a:extLst>
          </p:cNvPr>
          <p:cNvCxnSpPr/>
          <p:nvPr/>
        </p:nvCxnSpPr>
        <p:spPr>
          <a:xfrm flipH="1">
            <a:off x="3333115" y="1318021"/>
            <a:ext cx="547370" cy="443230"/>
          </a:xfrm>
          <a:prstGeom prst="straightConnector1">
            <a:avLst/>
          </a:prstGeom>
          <a:ln w="28575">
            <a:solidFill>
              <a:schemeClr val="accent2">
                <a:lumMod val="60000"/>
                <a:lumOff val="40000"/>
              </a:schemeClr>
            </a:solidFill>
            <a:tailEnd type="arrow" w="med" len="med"/>
          </a:ln>
        </p:spPr>
        <p:style>
          <a:lnRef idx="3">
            <a:schemeClr val="accent5"/>
          </a:lnRef>
          <a:fillRef idx="0">
            <a:schemeClr val="accent5"/>
          </a:fillRef>
          <a:effectRef idx="2">
            <a:schemeClr val="accent5"/>
          </a:effectRef>
          <a:fontRef idx="minor">
            <a:schemeClr val="tx1"/>
          </a:fontRef>
        </p:style>
      </p:cxnSp>
      <p:cxnSp>
        <p:nvCxnSpPr>
          <p:cNvPr id="15" name="直接箭头连接符 14">
            <a:extLst>
              <a:ext uri="{FF2B5EF4-FFF2-40B4-BE49-F238E27FC236}">
                <a16:creationId xmlns:a16="http://schemas.microsoft.com/office/drawing/2014/main" id="{099880FC-A629-24B3-326C-CCC3E919233E}"/>
              </a:ext>
            </a:extLst>
          </p:cNvPr>
          <p:cNvCxnSpPr/>
          <p:nvPr/>
        </p:nvCxnSpPr>
        <p:spPr>
          <a:xfrm flipH="1" flipV="1">
            <a:off x="846455" y="2952750"/>
            <a:ext cx="227965" cy="614680"/>
          </a:xfrm>
          <a:prstGeom prst="straightConnector1">
            <a:avLst/>
          </a:prstGeom>
          <a:ln w="28575">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547A9B4F-FF19-AFBE-EA9A-D34933621FA7}"/>
                  </a:ext>
                </a:extLst>
              </p:cNvPr>
              <p:cNvSpPr txBox="1"/>
              <p:nvPr/>
            </p:nvSpPr>
            <p:spPr>
              <a:xfrm>
                <a:off x="75564" y="3552190"/>
                <a:ext cx="4384675" cy="338554"/>
              </a:xfrm>
              <a:prstGeom prst="rect">
                <a:avLst/>
              </a:prstGeom>
              <a:no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destructive interference:</a:t>
                </a:r>
                <a14:m>
                  <m:oMath xmlns:m="http://schemas.openxmlformats.org/officeDocument/2006/math">
                    <m:r>
                      <a:rPr lang="en-US" sz="1600" b="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 </m:t>
                    </m:r>
                    <m:sSub>
                      <m:sSubPr>
                        <m:ctrlP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Pr>
                      <m:e>
                        <m:r>
                          <a:rPr lang="zh-CN" altLang="ar-AE"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𝒂</m:t>
                        </m:r>
                      </m:e>
                      <m:sub>
                        <m: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b>
                    </m:sSub>
                    <m:d>
                      <m:dPr>
                        <m:ctrlP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dPr>
                      <m:e>
                        <m: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𝟗𝟖𝟎</m:t>
                        </m:r>
                      </m:e>
                    </m:d>
                  </m:oMath>
                </a14:m>
                <a:r>
                  <a:rPr lang="en-US" altLang="zh-CN" sz="1600" b="1" dirty="0">
                    <a:solidFill>
                      <a:srgbClr val="FF0000"/>
                    </a:solidFill>
                    <a:effectLst>
                      <a:outerShdw blurRad="38100" dist="38100" dir="2700000" algn="tl">
                        <a:srgbClr val="000000">
                          <a:alpha val="43137"/>
                        </a:srgbClr>
                      </a:outerShdw>
                    </a:effectLst>
                    <a:ea typeface="MS Mincho" charset="0"/>
                    <a:cs typeface="Cambria Math" panose="02040503050406030204" pitchFamily="18" charset="0"/>
                  </a:rPr>
                  <a:t> and </a:t>
                </a:r>
                <a14:m>
                  <m:oMath xmlns:m="http://schemas.openxmlformats.org/officeDocument/2006/math">
                    <m:sSub>
                      <m:sSubPr>
                        <m:ctrlP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Pr>
                      <m:e>
                        <m:r>
                          <a:rPr lang="zh-CN" altLang="ar-AE"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𝒇</m:t>
                        </m:r>
                      </m:e>
                      <m:sub>
                        <m: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b>
                    </m:sSub>
                    <m:d>
                      <m:dPr>
                        <m:ctrlP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dPr>
                      <m:e>
                        <m:r>
                          <a:rPr lang="ar-AE" altLang="zh-CN" sz="16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𝟗𝟖𝟎</m:t>
                        </m:r>
                      </m:e>
                    </m:d>
                  </m:oMath>
                </a14:m>
                <a:endParaRPr lang="zh-CN" altLang="en-US" sz="1600" b="1" dirty="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endParaRPr>
              </a:p>
            </p:txBody>
          </p:sp>
        </mc:Choice>
        <mc:Fallback xmlns="">
          <p:sp>
            <p:nvSpPr>
              <p:cNvPr id="16" name="文本框 15">
                <a:extLst>
                  <a:ext uri="{FF2B5EF4-FFF2-40B4-BE49-F238E27FC236}">
                    <a16:creationId xmlns:a16="http://schemas.microsoft.com/office/drawing/2014/main" id="{547A9B4F-FF19-AFBE-EA9A-D34933621FA7}"/>
                  </a:ext>
                </a:extLst>
              </p:cNvPr>
              <p:cNvSpPr txBox="1">
                <a:spLocks noRot="1" noChangeAspect="1" noMove="1" noResize="1" noEditPoints="1" noAdjustHandles="1" noChangeArrowheads="1" noChangeShapeType="1" noTextEdit="1"/>
              </p:cNvSpPr>
              <p:nvPr/>
            </p:nvSpPr>
            <p:spPr>
              <a:xfrm>
                <a:off x="75564" y="3552190"/>
                <a:ext cx="4384675" cy="338554"/>
              </a:xfrm>
              <a:prstGeom prst="rect">
                <a:avLst/>
              </a:prstGeom>
              <a:blipFill>
                <a:blip r:embed="rId6"/>
                <a:stretch>
                  <a:fillRect t="-8929" b="-2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D91BA10C-E0D3-08CC-9298-B16145997120}"/>
                  </a:ext>
                </a:extLst>
              </p:cNvPr>
              <p:cNvSpPr txBox="1"/>
              <p:nvPr/>
            </p:nvSpPr>
            <p:spPr>
              <a:xfrm>
                <a:off x="862329" y="662597"/>
                <a:ext cx="1606329" cy="2975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1" i="1" smtClean="0">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𝑫</m:t>
                          </m:r>
                        </m:e>
                        <m:sub>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𝒔</m:t>
                          </m:r>
                        </m:sub>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up>
                      </m:sSub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SubSup>
                        <m:sSubSupPr>
                          <m:ctrlP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𝑲</m:t>
                          </m:r>
                        </m:e>
                        <m:sub>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𝑺</m:t>
                          </m:r>
                        </m:sub>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p>
                      </m:sSubSup>
                      <m:sSubSup>
                        <m:sSubSupPr>
                          <m:ctrlP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𝑲</m:t>
                          </m:r>
                        </m:e>
                        <m:sub>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𝑺</m:t>
                          </m:r>
                        </m:sub>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p>
                      </m:sSubSup>
                      <m:sSup>
                        <m:sSupPr>
                          <m:ctrlP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𝝅</m:t>
                          </m:r>
                        </m:e>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up>
                      </m:sSup>
                    </m:oMath>
                  </m:oMathPara>
                </a14:m>
                <a:endParaRPr lang="zh-CN" altLang="en-US" b="1" i="1" dirty="0">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endParaRPr>
              </a:p>
            </p:txBody>
          </p:sp>
        </mc:Choice>
        <mc:Fallback xmlns="">
          <p:sp>
            <p:nvSpPr>
              <p:cNvPr id="18" name="文本框 17">
                <a:extLst>
                  <a:ext uri="{FF2B5EF4-FFF2-40B4-BE49-F238E27FC236}">
                    <a16:creationId xmlns:a16="http://schemas.microsoft.com/office/drawing/2014/main" id="{D91BA10C-E0D3-08CC-9298-B16145997120}"/>
                  </a:ext>
                </a:extLst>
              </p:cNvPr>
              <p:cNvSpPr txBox="1">
                <a:spLocks noRot="1" noChangeAspect="1" noMove="1" noResize="1" noEditPoints="1" noAdjustHandles="1" noChangeArrowheads="1" noChangeShapeType="1" noTextEdit="1"/>
              </p:cNvSpPr>
              <p:nvPr/>
            </p:nvSpPr>
            <p:spPr>
              <a:xfrm>
                <a:off x="862329" y="662597"/>
                <a:ext cx="1606329" cy="297517"/>
              </a:xfrm>
              <a:prstGeom prst="rect">
                <a:avLst/>
              </a:prstGeom>
              <a:blipFill>
                <a:blip r:embed="rId7"/>
                <a:stretch>
                  <a:fillRect l="-781" t="-8333"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F131E7F-6ED6-1FF6-07A1-5DCD99F8F624}"/>
                  </a:ext>
                </a:extLst>
              </p:cNvPr>
              <p:cNvSpPr txBox="1"/>
              <p:nvPr/>
            </p:nvSpPr>
            <p:spPr>
              <a:xfrm>
                <a:off x="852055" y="3894178"/>
                <a:ext cx="1606329" cy="29751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1" i="1" smtClean="0">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𝑫</m:t>
                          </m:r>
                        </m:e>
                        <m:sub>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𝒔</m:t>
                          </m:r>
                        </m:sub>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up>
                      </m:sSub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SubSup>
                        <m:sSubSupPr>
                          <m:ctrlP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𝑲</m:t>
                          </m:r>
                        </m:e>
                        <m:sub>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𝑺</m:t>
                          </m:r>
                        </m:sub>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p>
                      </m:sSubSup>
                      <m:sSup>
                        <m:sSupPr>
                          <m:ctrlP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𝑲</m:t>
                          </m:r>
                        </m:e>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up>
                      </m:sSup>
                      <m:sSup>
                        <m:sSupPr>
                          <m:ctrlP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pPr>
                        <m:e>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𝝅</m:t>
                          </m:r>
                        </m:e>
                        <m:sup>
                          <m:r>
                            <a:rPr lang="en-US" altLang="zh-CN" b="1" i="1">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p>
                      </m:sSup>
                    </m:oMath>
                  </m:oMathPara>
                </a14:m>
                <a:endParaRPr lang="zh-CN" altLang="en-US" b="1" i="1" dirty="0">
                  <a:solidFill>
                    <a:schemeClr val="tx2"/>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endParaRPr>
              </a:p>
            </p:txBody>
          </p:sp>
        </mc:Choice>
        <mc:Fallback xmlns="">
          <p:sp>
            <p:nvSpPr>
              <p:cNvPr id="20" name="文本框 19">
                <a:extLst>
                  <a:ext uri="{FF2B5EF4-FFF2-40B4-BE49-F238E27FC236}">
                    <a16:creationId xmlns:a16="http://schemas.microsoft.com/office/drawing/2014/main" id="{8F131E7F-6ED6-1FF6-07A1-5DCD99F8F624}"/>
                  </a:ext>
                </a:extLst>
              </p:cNvPr>
              <p:cNvSpPr txBox="1">
                <a:spLocks noRot="1" noChangeAspect="1" noMove="1" noResize="1" noEditPoints="1" noAdjustHandles="1" noChangeArrowheads="1" noChangeShapeType="1" noTextEdit="1"/>
              </p:cNvSpPr>
              <p:nvPr/>
            </p:nvSpPr>
            <p:spPr>
              <a:xfrm>
                <a:off x="852055" y="3894178"/>
                <a:ext cx="1606329" cy="297517"/>
              </a:xfrm>
              <a:prstGeom prst="rect">
                <a:avLst/>
              </a:prstGeom>
              <a:blipFill>
                <a:blip r:embed="rId8"/>
                <a:stretch>
                  <a:fillRect l="-1575" t="-4000" r="-787"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72E63483-01C2-C4EF-6C23-A7119C520A1F}"/>
                  </a:ext>
                </a:extLst>
              </p:cNvPr>
              <p:cNvSpPr txBox="1"/>
              <p:nvPr/>
            </p:nvSpPr>
            <p:spPr>
              <a:xfrm>
                <a:off x="3880484" y="1119505"/>
                <a:ext cx="5674482" cy="369332"/>
              </a:xfrm>
              <a:prstGeom prst="rect">
                <a:avLst/>
              </a:prstGeom>
              <a:noFill/>
              <a:ln>
                <a:solidFill>
                  <a:schemeClr val="accent2">
                    <a:lumMod val="75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constructive interference:</a:t>
                </a:r>
                <a14:m>
                  <m:oMath xmlns:m="http://schemas.openxmlformats.org/officeDocument/2006/math">
                    <m:r>
                      <a:rPr lang="en-US" b="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 </m:t>
                    </m:r>
                    <m:sSub>
                      <m:sSubPr>
                        <m:ctrlP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ctrlPr>
                      </m:sSubPr>
                      <m:e>
                        <m:r>
                          <a:rPr lang="zh-CN" altLang="ar-AE"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𝒂</m:t>
                        </m:r>
                      </m:e>
                      <m:sub>
                        <m: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𝟎</m:t>
                        </m:r>
                      </m:sub>
                    </m:sSub>
                    <m:d>
                      <m:dPr>
                        <m:ctrlP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ctrlPr>
                      </m:dPr>
                      <m:e>
                        <m: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𝟏𝟖</m:t>
                        </m:r>
                        <m:r>
                          <a:rPr lang="en-US"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𝟏𝟕</m:t>
                        </m:r>
                      </m:e>
                    </m:d>
                  </m:oMath>
                </a14:m>
                <a:r>
                  <a:rPr lang="en-US" altLang="zh-CN" b="1" baseline="30000"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0</a:t>
                </a:r>
                <a:r>
                  <a:rPr lang="en-US" altLang="zh-CN"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and </a:t>
                </a:r>
                <a14:m>
                  <m:oMath xmlns:m="http://schemas.openxmlformats.org/officeDocument/2006/math">
                    <m:sSub>
                      <m:sSubPr>
                        <m:ctrlP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ctrlPr>
                      </m:sSubPr>
                      <m:e>
                        <m:r>
                          <a:rPr lang="zh-CN" altLang="ar-AE"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𝒇</m:t>
                        </m:r>
                      </m:e>
                      <m:sub>
                        <m: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𝟎</m:t>
                        </m:r>
                      </m:sub>
                    </m:sSub>
                    <m:d>
                      <m:dPr>
                        <m:ctrlP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ctrlPr>
                      </m:dPr>
                      <m:e>
                        <m:r>
                          <a:rPr lang="ar-AE" altLang="zh-CN" b="1" i="1">
                            <a:solidFill>
                              <a:srgbClr val="FF0000"/>
                            </a:solidFill>
                            <a:effectLst>
                              <a:outerShdw blurRad="38100" dist="38100" dir="2700000" algn="tl">
                                <a:srgbClr val="000000">
                                  <a:alpha val="43137"/>
                                </a:srgbClr>
                              </a:outerShdw>
                            </a:effectLst>
                            <a:latin typeface="Cambria Math" panose="02040503050406030204" pitchFamily="18" charset="0"/>
                            <a:cs typeface="Times New Roman" panose="02020603050405020304" charset="0"/>
                          </a:rPr>
                          <m:t>𝟏𝟕𝟏𝟎</m:t>
                        </m:r>
                      </m:e>
                    </m:d>
                  </m:oMath>
                </a14:m>
                <a:endParaRPr lang="ar-AE" altLang="zh-CN" b="1" dirty="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mc:Choice>
        <mc:Fallback xmlns="">
          <p:sp>
            <p:nvSpPr>
              <p:cNvPr id="21" name="文本框 20">
                <a:extLst>
                  <a:ext uri="{FF2B5EF4-FFF2-40B4-BE49-F238E27FC236}">
                    <a16:creationId xmlns:a16="http://schemas.microsoft.com/office/drawing/2014/main" id="{72E63483-01C2-C4EF-6C23-A7119C520A1F}"/>
                  </a:ext>
                </a:extLst>
              </p:cNvPr>
              <p:cNvSpPr txBox="1">
                <a:spLocks noRot="1" noChangeAspect="1" noMove="1" noResize="1" noEditPoints="1" noAdjustHandles="1" noChangeArrowheads="1" noChangeShapeType="1" noTextEdit="1"/>
              </p:cNvSpPr>
              <p:nvPr/>
            </p:nvSpPr>
            <p:spPr>
              <a:xfrm>
                <a:off x="3880484" y="1119505"/>
                <a:ext cx="5674482" cy="369332"/>
              </a:xfrm>
              <a:prstGeom prst="rect">
                <a:avLst/>
              </a:prstGeom>
              <a:blipFill>
                <a:blip r:embed="rId9"/>
                <a:stretch>
                  <a:fillRect t="-10000" b="-30000"/>
                </a:stretch>
              </a:blipFill>
              <a:ln>
                <a:solidFill>
                  <a:schemeClr val="accent2">
                    <a:lumMod val="75000"/>
                  </a:schemeClr>
                </a:solidFill>
              </a:ln>
            </p:spPr>
            <p:txBody>
              <a:bodyPr/>
              <a:lstStyle/>
              <a:p>
                <a:r>
                  <a:rPr lang="zh-CN" altLang="en-US">
                    <a:noFill/>
                  </a:rPr>
                  <a:t> </a:t>
                </a:r>
              </a:p>
            </p:txBody>
          </p:sp>
        </mc:Fallback>
      </mc:AlternateContent>
      <p:cxnSp>
        <p:nvCxnSpPr>
          <p:cNvPr id="25" name="直接箭头连接符 24">
            <a:extLst>
              <a:ext uri="{FF2B5EF4-FFF2-40B4-BE49-F238E27FC236}">
                <a16:creationId xmlns:a16="http://schemas.microsoft.com/office/drawing/2014/main" id="{5483E787-E96F-8422-7121-2E3CDA862333}"/>
              </a:ext>
            </a:extLst>
          </p:cNvPr>
          <p:cNvCxnSpPr>
            <a:cxnSpLocks/>
            <a:stCxn id="27" idx="1"/>
          </p:cNvCxnSpPr>
          <p:nvPr/>
        </p:nvCxnSpPr>
        <p:spPr>
          <a:xfrm flipH="1" flipV="1">
            <a:off x="3443606" y="5909664"/>
            <a:ext cx="436878" cy="393704"/>
          </a:xfrm>
          <a:prstGeom prst="straightConnector1">
            <a:avLst/>
          </a:prstGeom>
          <a:ln w="28575">
            <a:tailEnd type="arrow" w="med" len="med"/>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A4500E01-8FD4-F296-2837-1FFA454245CE}"/>
                  </a:ext>
                </a:extLst>
              </p:cNvPr>
              <p:cNvSpPr txBox="1"/>
              <p:nvPr/>
            </p:nvSpPr>
            <p:spPr>
              <a:xfrm>
                <a:off x="3880484" y="6091900"/>
                <a:ext cx="7585475" cy="422936"/>
              </a:xfrm>
              <a:prstGeom prst="rect">
                <a:avLst/>
              </a:prstGeom>
              <a:noFill/>
              <a:ln w="12700" cmpd="sng">
                <a:solidFill>
                  <a:schemeClr val="accent3">
                    <a:lumMod val="75000"/>
                  </a:schemeClr>
                </a:solidFill>
                <a:prstDash val="solid"/>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n-US" altLang="zh-CN" sz="2000" b="1" dirty="0">
                    <a:solidFill>
                      <a:srgbClr val="FF0000"/>
                    </a:solidFill>
                    <a:effectLst>
                      <a:outerShdw blurRad="38100" dist="38100" dir="2700000" algn="tl">
                        <a:srgbClr val="000000">
                          <a:alpha val="43137"/>
                        </a:srgbClr>
                      </a:outerShdw>
                    </a:effectLst>
                    <a:cs typeface="Cambria Math" panose="02040503050406030204" pitchFamily="18" charset="0"/>
                  </a:rPr>
                  <a:t>Observation of the charged </a:t>
                </a:r>
                <a14:m>
                  <m:oMath xmlns:m="http://schemas.openxmlformats.org/officeDocument/2006/math">
                    <m:sSup>
                      <m:sSupPr>
                        <m:ctrlPr>
                          <a:rPr lang="ar-AE"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pPr>
                      <m:e>
                        <m:sSub>
                          <m:sSubPr>
                            <m:ctrlP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Pr>
                          <m:e>
                            <m:r>
                              <a:rPr lang="zh-CN" altLang="ar-AE"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𝒂</m:t>
                            </m:r>
                          </m:e>
                          <m:sub>
                            <m: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b>
                        </m:sSub>
                        <m:d>
                          <m:dPr>
                            <m:ctrlP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dPr>
                          <m:e>
                            <m: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𝟏</m:t>
                            </m:r>
                            <m:r>
                              <a:rPr lang="ar-AE"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𝟖</m:t>
                            </m:r>
                            <m:r>
                              <a:rPr lang="en-US" altLang="zh-CN" sz="2000" b="1" i="1" smtClean="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𝟏𝟕</m:t>
                            </m:r>
                          </m:e>
                        </m:d>
                      </m:e>
                      <m:sup>
                        <m: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up>
                    </m:sSup>
                  </m:oMath>
                </a14:m>
                <a:r>
                  <a:rPr lang="ar-AE" altLang="zh-CN" sz="2000" b="1" dirty="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a:t> </a:t>
                </a:r>
                <a:r>
                  <a:rPr lang="en-US" altLang="zh-CN" sz="2000" b="1" dirty="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a:t>in </a:t>
                </a:r>
                <a14:m>
                  <m:oMath xmlns:m="http://schemas.openxmlformats.org/officeDocument/2006/math">
                    <m:sSubSup>
                      <m:sSubSupPr>
                        <m:ctrlP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bSupPr>
                      <m:e>
                        <m:r>
                          <a:rPr lang="zh-CN" altLang="ar-AE"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𝑲</m:t>
                        </m:r>
                      </m:e>
                      <m:sub>
                        <m:r>
                          <a:rPr lang="zh-CN" altLang="ar-AE"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𝑺</m:t>
                        </m:r>
                      </m:sub>
                      <m:sup>
                        <m: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𝟎</m:t>
                        </m:r>
                      </m:sup>
                    </m:sSubSup>
                    <m:sSup>
                      <m:sSupPr>
                        <m:ctrlP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ctrlPr>
                      </m:sSupPr>
                      <m:e>
                        <m:r>
                          <a:rPr lang="zh-CN" altLang="ar-AE"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𝑲</m:t>
                        </m:r>
                      </m:e>
                      <m:sup>
                        <m:r>
                          <a:rPr lang="ar-AE" altLang="zh-CN" sz="2000" b="1" i="1">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m:t>+</m:t>
                        </m:r>
                      </m:sup>
                    </m:sSup>
                  </m:oMath>
                </a14:m>
                <a:r>
                  <a:rPr lang="ar-AE" altLang="zh-CN" sz="2000" b="1" dirty="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a:t> </a:t>
                </a:r>
                <a:r>
                  <a:rPr lang="en-US" altLang="zh-CN" sz="2000" b="1" dirty="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rPr>
                  <a:t>mass spectrum</a:t>
                </a:r>
                <a:r>
                  <a:rPr lang="en-US" altLang="zh-CN" sz="2000" b="1" dirty="0">
                    <a:solidFill>
                      <a:srgbClr val="FF0000"/>
                    </a:solidFill>
                    <a:effectLst>
                      <a:outerShdw blurRad="38100" dist="38100" dir="2700000" algn="tl">
                        <a:srgbClr val="000000">
                          <a:alpha val="43137"/>
                        </a:srgbClr>
                      </a:outerShdw>
                    </a:effectLst>
                    <a:latin typeface="Cambria Math" panose="02040503050406030204" pitchFamily="18" charset="0"/>
                    <a:cs typeface="Cambria Math" panose="02040503050406030204" pitchFamily="18" charset="0"/>
                    <a:sym typeface="+mn-ea"/>
                  </a:rPr>
                  <a:t> </a:t>
                </a:r>
              </a:p>
            </p:txBody>
          </p:sp>
        </mc:Choice>
        <mc:Fallback xmlns="">
          <p:sp>
            <p:nvSpPr>
              <p:cNvPr id="27" name="文本框 26">
                <a:extLst>
                  <a:ext uri="{FF2B5EF4-FFF2-40B4-BE49-F238E27FC236}">
                    <a16:creationId xmlns:a16="http://schemas.microsoft.com/office/drawing/2014/main" id="{A4500E01-8FD4-F296-2837-1FFA454245CE}"/>
                  </a:ext>
                </a:extLst>
              </p:cNvPr>
              <p:cNvSpPr txBox="1">
                <a:spLocks noRot="1" noChangeAspect="1" noMove="1" noResize="1" noEditPoints="1" noAdjustHandles="1" noChangeArrowheads="1" noChangeShapeType="1" noTextEdit="1"/>
              </p:cNvSpPr>
              <p:nvPr/>
            </p:nvSpPr>
            <p:spPr>
              <a:xfrm>
                <a:off x="3880484" y="6091900"/>
                <a:ext cx="7585475" cy="422936"/>
              </a:xfrm>
              <a:prstGeom prst="rect">
                <a:avLst/>
              </a:prstGeom>
              <a:blipFill>
                <a:blip r:embed="rId10"/>
                <a:stretch>
                  <a:fillRect t="-2857" b="-31429"/>
                </a:stretch>
              </a:blipFill>
              <a:ln w="12700" cmpd="sng">
                <a:solidFill>
                  <a:schemeClr val="accent3">
                    <a:lumMod val="75000"/>
                  </a:schemeClr>
                </a:solidFill>
                <a:prstDash val="soli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80C83701-D9EC-41D5-5959-5B5A62F5258B}"/>
                  </a:ext>
                </a:extLst>
              </p:cNvPr>
              <p:cNvSpPr txBox="1"/>
              <p:nvPr/>
            </p:nvSpPr>
            <p:spPr>
              <a:xfrm>
                <a:off x="4155440" y="1517015"/>
                <a:ext cx="6959403" cy="1004699"/>
              </a:xfrm>
              <a:prstGeom prst="rect">
                <a:avLst/>
              </a:prstGeom>
              <a:noFill/>
            </p:spPr>
            <p:txBody>
              <a:bodyPr wrap="square" rtlCol="0" anchor="t">
                <a:spAutoFit/>
              </a:bodyPr>
              <a:lstStyle/>
              <a:p>
                <a:pPr marL="285750" indent="-285750" fontAlgn="auto">
                  <a:lnSpc>
                    <a:spcPct val="130000"/>
                  </a:lnSpc>
                  <a:buFont typeface="Arial" panose="020B0604020202020204" pitchFamily="34" charset="0"/>
                  <a:buChar char="•"/>
                </a:pPr>
                <a:r>
                  <a:rPr lang="en-US" altLang="zh-CN" sz="2400" dirty="0">
                    <a:solidFill>
                      <a:schemeClr val="tx1"/>
                    </a:solidFill>
                    <a:latin typeface="Times New Roman" panose="02020603050405020304" charset="0"/>
                    <a:cs typeface="Times New Roman" panose="02020603050405020304" charset="0"/>
                    <a:sym typeface="+mn-ea"/>
                  </a:rPr>
                  <a:t>The </a:t>
                </a:r>
                <a:r>
                  <a:rPr lang="en-US" altLang="zh-CN" sz="2400" dirty="0" err="1">
                    <a:solidFill>
                      <a:schemeClr val="tx1"/>
                    </a:solidFill>
                    <a:latin typeface="Times New Roman" panose="02020603050405020304" charset="0"/>
                    <a:cs typeface="Times New Roman" panose="02020603050405020304" charset="0"/>
                    <a:sym typeface="+mn-ea"/>
                  </a:rPr>
                  <a:t>i</a:t>
                </a:r>
                <a:r>
                  <a:rPr lang="zh-CN" altLang="en-US" sz="2400" dirty="0">
                    <a:solidFill>
                      <a:schemeClr val="tx1"/>
                    </a:solidFill>
                    <a:latin typeface="Times New Roman" panose="02020603050405020304" charset="0"/>
                    <a:cs typeface="Times New Roman" panose="02020603050405020304" charset="0"/>
                    <a:sym typeface="+mn-ea"/>
                  </a:rPr>
                  <a:t>sovector partner of </a:t>
                </a:r>
                <a14:m>
                  <m:oMath xmlns:m="http://schemas.openxmlformats.org/officeDocument/2006/math">
                    <m:sSub>
                      <m:sSubPr>
                        <m:ctrlPr>
                          <a:rPr lang="zh-CN" altLang="en-US" sz="2400" i="1">
                            <a:solidFill>
                              <a:schemeClr val="tx1"/>
                            </a:solidFill>
                            <a:latin typeface="Cambria Math" panose="02040503050406030204" pitchFamily="18" charset="0"/>
                            <a:cs typeface="Cambria Math" panose="02040503050406030204" pitchFamily="18" charset="0"/>
                          </a:rPr>
                        </m:ctrlPr>
                      </m:sSubPr>
                      <m:e>
                        <m:r>
                          <a:rPr lang="en-US" altLang="zh-CN" sz="2400" i="1">
                            <a:solidFill>
                              <a:schemeClr val="tx1"/>
                            </a:solidFill>
                            <a:latin typeface="Cambria Math" panose="02040503050406030204" pitchFamily="18" charset="0"/>
                            <a:cs typeface="Cambria Math" panose="02040503050406030204" pitchFamily="18" charset="0"/>
                          </a:rPr>
                          <m:t>𝑓</m:t>
                        </m:r>
                      </m:e>
                      <m:sub>
                        <m:r>
                          <a:rPr lang="en-US" altLang="zh-CN" sz="2400" i="1">
                            <a:solidFill>
                              <a:schemeClr val="tx1"/>
                            </a:solidFill>
                            <a:latin typeface="Cambria Math" panose="02040503050406030204" pitchFamily="18" charset="0"/>
                            <a:cs typeface="Cambria Math" panose="02040503050406030204" pitchFamily="18" charset="0"/>
                          </a:rPr>
                          <m:t>0</m:t>
                        </m:r>
                      </m:sub>
                    </m:sSub>
                    <m:d>
                      <m:dPr>
                        <m:ctrlPr>
                          <a:rPr lang="en-US" altLang="zh-CN" sz="2400" i="1">
                            <a:solidFill>
                              <a:schemeClr val="tx1"/>
                            </a:solidFill>
                            <a:latin typeface="Cambria Math" panose="02040503050406030204" pitchFamily="18" charset="0"/>
                            <a:cs typeface="Cambria Math" panose="02040503050406030204" pitchFamily="18" charset="0"/>
                          </a:rPr>
                        </m:ctrlPr>
                      </m:dPr>
                      <m:e>
                        <m:r>
                          <a:rPr lang="en-US" altLang="zh-CN" sz="2400" i="1">
                            <a:solidFill>
                              <a:schemeClr val="tx1"/>
                            </a:solidFill>
                            <a:latin typeface="Cambria Math" panose="02040503050406030204" pitchFamily="18" charset="0"/>
                            <a:cs typeface="Cambria Math" panose="02040503050406030204" pitchFamily="18" charset="0"/>
                          </a:rPr>
                          <m:t>1710</m:t>
                        </m:r>
                      </m:e>
                    </m:d>
                  </m:oMath>
                </a14:m>
                <a:r>
                  <a:rPr lang="zh-CN" altLang="en-US" sz="2400" dirty="0">
                    <a:solidFill>
                      <a:schemeClr val="tx1"/>
                    </a:solidFill>
                    <a:latin typeface="Times New Roman" panose="02020603050405020304" charset="0"/>
                    <a:cs typeface="Times New Roman" panose="02020603050405020304" charset="0"/>
                    <a:sym typeface="+mn-ea"/>
                  </a:rPr>
                  <a:t> or</a:t>
                </a:r>
                <a:r>
                  <a:rPr lang="zh-TW" altLang="en-US" sz="2400" dirty="0">
                    <a:solidFill>
                      <a:schemeClr val="tx1"/>
                    </a:solidFill>
                    <a:latin typeface="Times New Roman" panose="02020603050405020304" charset="0"/>
                    <a:cs typeface="Times New Roman" panose="02020603050405020304" charset="0"/>
                    <a:sym typeface="+mn-ea"/>
                  </a:rPr>
                  <a:t> </a:t>
                </a:r>
                <a14:m>
                  <m:oMath xmlns:m="http://schemas.openxmlformats.org/officeDocument/2006/math">
                    <m:r>
                      <a:rPr lang="en-US" altLang="zh-CN" sz="2400" i="1">
                        <a:solidFill>
                          <a:schemeClr val="tx1"/>
                        </a:solidFill>
                        <a:latin typeface="Cambria Math" panose="02040503050406030204" pitchFamily="18" charset="0"/>
                        <a:cs typeface="Cambria Math" panose="02040503050406030204" pitchFamily="18" charset="0"/>
                        <a:sym typeface="+mn-ea"/>
                      </a:rPr>
                      <m:t>𝑋</m:t>
                    </m:r>
                    <m:r>
                      <a:rPr lang="en-US" altLang="zh-CN" sz="2400" i="1">
                        <a:solidFill>
                          <a:schemeClr val="tx1"/>
                        </a:solidFill>
                        <a:latin typeface="Cambria Math" panose="02040503050406030204" pitchFamily="18" charset="0"/>
                        <a:cs typeface="Cambria Math" panose="02040503050406030204" pitchFamily="18" charset="0"/>
                        <a:sym typeface="+mn-ea"/>
                      </a:rPr>
                      <m:t>(1812)</m:t>
                    </m:r>
                  </m:oMath>
                </a14:m>
                <a:r>
                  <a:rPr lang="zh-CN" altLang="en-US" sz="2400" dirty="0">
                    <a:solidFill>
                      <a:schemeClr val="tx1"/>
                    </a:solidFill>
                    <a:latin typeface="Times New Roman" panose="02020603050405020304" charset="0"/>
                    <a:cs typeface="Times New Roman" panose="02020603050405020304" charset="0"/>
                    <a:sym typeface="+mn-ea"/>
                  </a:rPr>
                  <a:t>?</a:t>
                </a:r>
                <a:endParaRPr lang="zh-CN" altLang="en-US" sz="2400" dirty="0">
                  <a:solidFill>
                    <a:schemeClr val="tx1"/>
                  </a:solidFill>
                  <a:latin typeface="Times New Roman" panose="02020603050405020304" charset="0"/>
                  <a:cs typeface="Times New Roman" panose="02020603050405020304" charset="0"/>
                </a:endParaRPr>
              </a:p>
              <a:p>
                <a:pPr marL="285750" indent="-285750" fontAlgn="auto">
                  <a:lnSpc>
                    <a:spcPct val="130000"/>
                  </a:lnSpc>
                  <a:buFont typeface="Arial" panose="020B0604020202020204" pitchFamily="34" charset="0"/>
                  <a:buChar char="•"/>
                </a:pPr>
                <a:r>
                  <a:rPr lang="zh-CN" altLang="en-US" sz="2400" dirty="0">
                    <a:solidFill>
                      <a:schemeClr val="tx1"/>
                    </a:solidFill>
                    <a:latin typeface="Times New Roman" panose="02020603050405020304" charset="0"/>
                    <a:cs typeface="Times New Roman" panose="02020603050405020304" charset="0"/>
                  </a:rPr>
                  <a:t>Same resonance observed in </a:t>
                </a:r>
                <a14:m>
                  <m:oMath xmlns:m="http://schemas.openxmlformats.org/officeDocument/2006/math">
                    <m:sSub>
                      <m:sSubPr>
                        <m:ctrlPr>
                          <a:rPr lang="en-US" altLang="zh-CN" sz="2400" i="1">
                            <a:solidFill>
                              <a:schemeClr val="tx1"/>
                            </a:solidFill>
                            <a:latin typeface="Cambria Math" panose="02040503050406030204" pitchFamily="18" charset="0"/>
                            <a:cs typeface="Cambria Math" panose="02040503050406030204" pitchFamily="18" charset="0"/>
                          </a:rPr>
                        </m:ctrlPr>
                      </m:sSubPr>
                      <m:e>
                        <m:r>
                          <a:rPr lang="en-US" altLang="zh-CN" sz="2400" i="1">
                            <a:solidFill>
                              <a:schemeClr val="tx1"/>
                            </a:solidFill>
                            <a:latin typeface="Cambria Math" panose="02040503050406030204" pitchFamily="18" charset="0"/>
                            <a:cs typeface="Cambria Math" panose="02040503050406030204" pitchFamily="18" charset="0"/>
                          </a:rPr>
                          <m:t>𝜂</m:t>
                        </m:r>
                      </m:e>
                      <m:sub>
                        <m:r>
                          <a:rPr lang="en-US" altLang="zh-CN" sz="2400" i="1">
                            <a:solidFill>
                              <a:schemeClr val="tx1"/>
                            </a:solidFill>
                            <a:latin typeface="Cambria Math" panose="02040503050406030204" pitchFamily="18" charset="0"/>
                            <a:cs typeface="Cambria Math" panose="02040503050406030204" pitchFamily="18" charset="0"/>
                          </a:rPr>
                          <m:t>𝑐</m:t>
                        </m:r>
                      </m:sub>
                    </m:sSub>
                  </m:oMath>
                </a14:m>
                <a:r>
                  <a:rPr lang="zh-CN" altLang="en-US" sz="2400" dirty="0">
                    <a:solidFill>
                      <a:schemeClr val="tx1"/>
                    </a:solidFill>
                    <a:latin typeface="Times New Roman" panose="02020603050405020304" charset="0"/>
                    <a:cs typeface="Times New Roman" panose="02020603050405020304" charset="0"/>
                  </a:rPr>
                  <a:t> to </a:t>
                </a:r>
                <a14:m>
                  <m:oMath xmlns:m="http://schemas.openxmlformats.org/officeDocument/2006/math">
                    <m:r>
                      <a:rPr lang="en-US" altLang="zh-CN" sz="2400" i="1" smtClean="0">
                        <a:solidFill>
                          <a:schemeClr val="tx1"/>
                        </a:solidFill>
                        <a:latin typeface="Cambria Math" panose="02040503050406030204" pitchFamily="18" charset="0"/>
                        <a:cs typeface="Cambria Math" panose="02040503050406030204" pitchFamily="18" charset="0"/>
                      </a:rPr>
                      <m:t>𝜋</m:t>
                    </m:r>
                    <m:r>
                      <a:rPr lang="en-US" altLang="zh-CN" sz="2400" i="1">
                        <a:solidFill>
                          <a:schemeClr val="tx1"/>
                        </a:solidFill>
                        <a:latin typeface="Cambria Math" panose="02040503050406030204" pitchFamily="18" charset="0"/>
                        <a:cs typeface="Cambria Math" panose="02040503050406030204" pitchFamily="18" charset="0"/>
                      </a:rPr>
                      <m:t>𝜋𝜂</m:t>
                    </m:r>
                  </m:oMath>
                </a14:m>
                <a:r>
                  <a:rPr lang="zh-CN" altLang="en-US" sz="2400" dirty="0">
                    <a:solidFill>
                      <a:schemeClr val="tx1"/>
                    </a:solidFill>
                    <a:latin typeface="Times New Roman" panose="02020603050405020304" charset="0"/>
                    <a:cs typeface="Times New Roman" panose="02020603050405020304" charset="0"/>
                  </a:rPr>
                  <a:t> by BaBar?</a:t>
                </a:r>
              </a:p>
            </p:txBody>
          </p:sp>
        </mc:Choice>
        <mc:Fallback xmlns="">
          <p:sp>
            <p:nvSpPr>
              <p:cNvPr id="28" name="文本框 27">
                <a:extLst>
                  <a:ext uri="{FF2B5EF4-FFF2-40B4-BE49-F238E27FC236}">
                    <a16:creationId xmlns:a16="http://schemas.microsoft.com/office/drawing/2014/main" id="{80C83701-D9EC-41D5-5959-5B5A62F5258B}"/>
                  </a:ext>
                </a:extLst>
              </p:cNvPr>
              <p:cNvSpPr txBox="1">
                <a:spLocks noRot="1" noChangeAspect="1" noMove="1" noResize="1" noEditPoints="1" noAdjustHandles="1" noChangeArrowheads="1" noChangeShapeType="1" noTextEdit="1"/>
              </p:cNvSpPr>
              <p:nvPr/>
            </p:nvSpPr>
            <p:spPr>
              <a:xfrm>
                <a:off x="4155440" y="1517015"/>
                <a:ext cx="6959403" cy="1004699"/>
              </a:xfrm>
              <a:prstGeom prst="rect">
                <a:avLst/>
              </a:prstGeom>
              <a:blipFill>
                <a:blip r:embed="rId11"/>
                <a:stretch>
                  <a:fillRect l="-1227" b="-13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文本框 31">
                <a:extLst>
                  <a:ext uri="{FF2B5EF4-FFF2-40B4-BE49-F238E27FC236}">
                    <a16:creationId xmlns:a16="http://schemas.microsoft.com/office/drawing/2014/main" id="{95FF4838-89B8-C808-A08F-0470A0099954}"/>
                  </a:ext>
                </a:extLst>
              </p:cNvPr>
              <p:cNvSpPr txBox="1"/>
              <p:nvPr/>
            </p:nvSpPr>
            <p:spPr>
              <a:xfrm>
                <a:off x="5344357" y="3882844"/>
                <a:ext cx="4924425" cy="1921808"/>
              </a:xfrm>
              <a:prstGeom prst="rect">
                <a:avLst/>
              </a:prstGeom>
              <a:noFill/>
            </p:spPr>
            <p:txBody>
              <a:bodyPr wrap="square" rtlCol="0" anchor="t">
                <a:spAutoFit/>
              </a:bodyPr>
              <a:lstStyle/>
              <a:p>
                <a:pPr marL="342900" indent="-342900" fontAlgn="auto">
                  <a:lnSpc>
                    <a:spcPct val="120000"/>
                  </a:lnSpc>
                  <a:buFont typeface="Arial" panose="020B0604020202020204" pitchFamily="34" charset="0"/>
                  <a:buChar char="•"/>
                </a:pPr>
                <a14:m>
                  <m:oMath xmlns:m="http://schemas.openxmlformats.org/officeDocument/2006/math">
                    <m:r>
                      <a:rPr lang="en-US" altLang="zh-CN" sz="2000" b="1" i="1" spc="-100" smtClean="0">
                        <a:solidFill>
                          <a:srgbClr val="FF0000"/>
                        </a:solidFill>
                        <a:latin typeface="Cambria Math" panose="02040503050406030204" pitchFamily="18" charset="0"/>
                        <a:cs typeface="Cambria Math" panose="02040503050406030204" pitchFamily="18" charset="0"/>
                      </a:rPr>
                      <m:t>𝑴</m:t>
                    </m:r>
                  </m:oMath>
                </a14:m>
                <a:r>
                  <a:rPr lang="en-US" altLang="zh-CN" sz="2000" b="1" spc="-100" dirty="0">
                    <a:solidFill>
                      <a:srgbClr val="FF0000"/>
                    </a:solidFill>
                  </a:rPr>
                  <a:t>=</a:t>
                </a:r>
                <a14:m>
                  <m:oMath xmlns:m="http://schemas.openxmlformats.org/officeDocument/2006/math">
                    <m:r>
                      <a:rPr lang="en-US" altLang="zh-CN" sz="2000" b="1" i="1" spc="-100">
                        <a:solidFill>
                          <a:srgbClr val="FF0000"/>
                        </a:solidFill>
                        <a:latin typeface="Cambria Math" panose="02040503050406030204" pitchFamily="18" charset="0"/>
                        <a:ea typeface="MS Mincho" charset="0"/>
                        <a:cs typeface="Cambria Math" panose="02040503050406030204" pitchFamily="18" charset="0"/>
                      </a:rPr>
                      <m:t>𝟏</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𝟖𝟏𝟕</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𝟎𝟎𝟖</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𝟎𝟐𝟎</m:t>
                    </m:r>
                    <m:r>
                      <a:rPr lang="en-US" altLang="zh-CN" sz="2000" b="1" i="1" spc="-100">
                        <a:solidFill>
                          <a:srgbClr val="FF0000"/>
                        </a:solidFill>
                        <a:latin typeface="Cambria Math" panose="02040503050406030204" pitchFamily="18" charset="0"/>
                        <a:cs typeface="Cambria Math" panose="02040503050406030204" pitchFamily="18" charset="0"/>
                      </a:rPr>
                      <m:t> </m:t>
                    </m:r>
                    <m:f>
                      <m:fPr>
                        <m:type m:val="lin"/>
                        <m:ctrlPr>
                          <a:rPr lang="en-US" altLang="zh-CN" sz="2000" b="1" i="1" spc="-100">
                            <a:solidFill>
                              <a:srgbClr val="FF0000"/>
                            </a:solidFill>
                            <a:latin typeface="Cambria Math" panose="02040503050406030204" pitchFamily="18" charset="0"/>
                            <a:cs typeface="Cambria Math" panose="02040503050406030204" pitchFamily="18" charset="0"/>
                          </a:rPr>
                        </m:ctrlPr>
                      </m:fPr>
                      <m:num>
                        <m:r>
                          <a:rPr lang="en-US" altLang="zh-CN" sz="2000" b="1" i="0" spc="-100">
                            <a:solidFill>
                              <a:srgbClr val="FF0000"/>
                            </a:solidFill>
                            <a:latin typeface="Cambria Math" panose="02040503050406030204" pitchFamily="18" charset="0"/>
                            <a:cs typeface="Cambria Math" panose="02040503050406030204" pitchFamily="18" charset="0"/>
                          </a:rPr>
                          <m:t>𝐆𝐞𝐕</m:t>
                        </m:r>
                      </m:num>
                      <m:den>
                        <m:sSup>
                          <m:sSupPr>
                            <m:ctrlPr>
                              <a:rPr lang="en-US" altLang="zh-CN" sz="2000" b="1" i="1" spc="-100">
                                <a:solidFill>
                                  <a:srgbClr val="FF0000"/>
                                </a:solidFill>
                                <a:latin typeface="Cambria Math" panose="02040503050406030204" pitchFamily="18" charset="0"/>
                                <a:cs typeface="Cambria Math" panose="02040503050406030204" pitchFamily="18" charset="0"/>
                              </a:rPr>
                            </m:ctrlPr>
                          </m:sSupPr>
                          <m:e>
                            <m:r>
                              <a:rPr lang="en-US" altLang="zh-CN" sz="2000" b="1" i="1" spc="-100">
                                <a:solidFill>
                                  <a:srgbClr val="FF0000"/>
                                </a:solidFill>
                                <a:latin typeface="Cambria Math" panose="02040503050406030204" pitchFamily="18" charset="0"/>
                                <a:cs typeface="Cambria Math" panose="02040503050406030204" pitchFamily="18" charset="0"/>
                              </a:rPr>
                              <m:t>𝒄</m:t>
                            </m:r>
                          </m:e>
                          <m:sup>
                            <m:r>
                              <a:rPr lang="en-US" altLang="zh-CN" sz="2000" b="1" i="1" spc="-100">
                                <a:solidFill>
                                  <a:srgbClr val="FF0000"/>
                                </a:solidFill>
                                <a:latin typeface="Cambria Math" panose="02040503050406030204" pitchFamily="18" charset="0"/>
                                <a:cs typeface="Cambria Math" panose="02040503050406030204" pitchFamily="18" charset="0"/>
                              </a:rPr>
                              <m:t>𝟐</m:t>
                            </m:r>
                          </m:sup>
                        </m:sSup>
                      </m:den>
                    </m:f>
                    <m:r>
                      <a:rPr lang="en-US" altLang="zh-CN" sz="2000" b="1" i="1" spc="-100">
                        <a:solidFill>
                          <a:srgbClr val="FF0000"/>
                        </a:solidFill>
                        <a:latin typeface="Cambria Math" panose="02040503050406030204" pitchFamily="18" charset="0"/>
                        <a:cs typeface="Cambria Math" panose="02040503050406030204" pitchFamily="18" charset="0"/>
                      </a:rPr>
                      <m:t> </m:t>
                    </m:r>
                  </m:oMath>
                </a14:m>
                <a:endParaRPr lang="en-US" altLang="zh-CN" sz="2000" b="1" i="1" spc="-100" dirty="0">
                  <a:solidFill>
                    <a:srgbClr val="FF0000"/>
                  </a:solidFill>
                  <a:latin typeface="Cambria Math" panose="02040503050406030204" pitchFamily="18" charset="0"/>
                  <a:cs typeface="Cambria Math" panose="02040503050406030204" pitchFamily="18" charset="0"/>
                </a:endParaRPr>
              </a:p>
              <a:p>
                <a:pPr marL="342900" indent="-342900" fontAlgn="auto">
                  <a:lnSpc>
                    <a:spcPct val="120000"/>
                  </a:lnSpc>
                  <a:buFont typeface="Arial" panose="020B0604020202020204" pitchFamily="34" charset="0"/>
                  <a:buChar char="•"/>
                </a:pPr>
                <a14:m>
                  <m:oMath xmlns:m="http://schemas.openxmlformats.org/officeDocument/2006/math">
                    <m:r>
                      <a:rPr lang="en-US" altLang="zh-CN" sz="2000" b="1" i="1" spc="-100" smtClean="0">
                        <a:solidFill>
                          <a:srgbClr val="FF0000"/>
                        </a:solidFill>
                        <a:latin typeface="Cambria Math" panose="02040503050406030204" pitchFamily="18" charset="0"/>
                        <a:cs typeface="Cambria Math" panose="02040503050406030204" pitchFamily="18" charset="0"/>
                      </a:rPr>
                      <m:t>𝜞</m:t>
                    </m:r>
                  </m:oMath>
                </a14:m>
                <a:r>
                  <a:rPr lang="en-US" altLang="zh-CN" sz="2000" b="1" spc="-100" dirty="0">
                    <a:solidFill>
                      <a:srgbClr val="FF0000"/>
                    </a:solidFill>
                    <a:sym typeface="+mn-ea"/>
                  </a:rPr>
                  <a:t>=</a:t>
                </a:r>
                <a14:m>
                  <m:oMath xmlns:m="http://schemas.openxmlformats.org/officeDocument/2006/math">
                    <m:r>
                      <a:rPr lang="en-US" altLang="zh-CN" sz="2000" b="1" i="1" spc="-100">
                        <a:solidFill>
                          <a:srgbClr val="FF0000"/>
                        </a:solidFill>
                        <a:latin typeface="Cambria Math" panose="02040503050406030204" pitchFamily="18" charset="0"/>
                        <a:cs typeface="Cambria Math" panose="02040503050406030204" pitchFamily="18" charset="0"/>
                      </a:rPr>
                      <m:t> </m:t>
                    </m:r>
                    <m:r>
                      <a:rPr lang="en-US" altLang="zh-CN" sz="2000" b="1" i="1" spc="-100">
                        <a:solidFill>
                          <a:srgbClr val="FF0000"/>
                        </a:solidFill>
                        <a:latin typeface="Cambria Math" panose="02040503050406030204" pitchFamily="18" charset="0"/>
                        <a:cs typeface="Cambria Math" panose="02040503050406030204" pitchFamily="18" charset="0"/>
                      </a:rPr>
                      <m:t>𝟎</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𝟎𝟗𝟕</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𝟎𝟐𝟐</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m:t>
                    </m:r>
                    <m:r>
                      <a:rPr lang="en-US" altLang="zh-CN" sz="2000" b="1" i="1" spc="-100">
                        <a:solidFill>
                          <a:srgbClr val="FF0000"/>
                        </a:solidFill>
                        <a:latin typeface="Cambria Math" panose="02040503050406030204" pitchFamily="18" charset="0"/>
                        <a:cs typeface="Cambria Math" panose="02040503050406030204" pitchFamily="18" charset="0"/>
                      </a:rPr>
                      <m:t>.</m:t>
                    </m:r>
                    <m:r>
                      <a:rPr lang="en-US" altLang="zh-CN" sz="2000" b="1" i="1" spc="-100">
                        <a:solidFill>
                          <a:srgbClr val="FF0000"/>
                        </a:solidFill>
                        <a:latin typeface="Cambria Math" panose="02040503050406030204" pitchFamily="18" charset="0"/>
                        <a:cs typeface="Cambria Math" panose="02040503050406030204" pitchFamily="18" charset="0"/>
                      </a:rPr>
                      <m:t>𝟎𝟏𝟓</m:t>
                    </m:r>
                    <m:r>
                      <a:rPr lang="en-US" altLang="zh-CN" sz="2000" b="1" i="1" spc="-100">
                        <a:solidFill>
                          <a:srgbClr val="FF0000"/>
                        </a:solidFill>
                        <a:latin typeface="Cambria Math" panose="02040503050406030204" pitchFamily="18" charset="0"/>
                        <a:cs typeface="Cambria Math" panose="02040503050406030204" pitchFamily="18" charset="0"/>
                      </a:rPr>
                      <m:t> </m:t>
                    </m:r>
                    <m:f>
                      <m:fPr>
                        <m:type m:val="lin"/>
                        <m:ctrlPr>
                          <a:rPr lang="en-US" altLang="zh-CN" sz="2000" b="1" i="1" spc="-100">
                            <a:solidFill>
                              <a:srgbClr val="FF0000"/>
                            </a:solidFill>
                            <a:latin typeface="Cambria Math" panose="02040503050406030204" pitchFamily="18" charset="0"/>
                            <a:cs typeface="Cambria Math" panose="02040503050406030204" pitchFamily="18" charset="0"/>
                          </a:rPr>
                        </m:ctrlPr>
                      </m:fPr>
                      <m:num>
                        <m:r>
                          <a:rPr lang="en-US" altLang="zh-CN" sz="2000" b="1" i="0" spc="-100">
                            <a:solidFill>
                              <a:srgbClr val="FF0000"/>
                            </a:solidFill>
                            <a:latin typeface="Cambria Math" panose="02040503050406030204" pitchFamily="18" charset="0"/>
                            <a:cs typeface="Cambria Math" panose="02040503050406030204" pitchFamily="18" charset="0"/>
                          </a:rPr>
                          <m:t>𝐆𝐞𝐕</m:t>
                        </m:r>
                      </m:num>
                      <m:den>
                        <m:sSup>
                          <m:sSupPr>
                            <m:ctrlPr>
                              <a:rPr lang="en-US" altLang="zh-CN" sz="2000" b="1" i="1" spc="-100">
                                <a:solidFill>
                                  <a:srgbClr val="FF0000"/>
                                </a:solidFill>
                                <a:latin typeface="Cambria Math" panose="02040503050406030204" pitchFamily="18" charset="0"/>
                                <a:cs typeface="Cambria Math" panose="02040503050406030204" pitchFamily="18" charset="0"/>
                              </a:rPr>
                            </m:ctrlPr>
                          </m:sSupPr>
                          <m:e>
                            <m:r>
                              <a:rPr lang="en-US" altLang="zh-CN" sz="2000" b="1" i="1" spc="-100">
                                <a:solidFill>
                                  <a:srgbClr val="FF0000"/>
                                </a:solidFill>
                                <a:latin typeface="Cambria Math" panose="02040503050406030204" pitchFamily="18" charset="0"/>
                                <a:cs typeface="Cambria Math" panose="02040503050406030204" pitchFamily="18" charset="0"/>
                              </a:rPr>
                              <m:t>𝒄</m:t>
                            </m:r>
                          </m:e>
                          <m:sup>
                            <m:r>
                              <a:rPr lang="en-US" altLang="zh-CN" sz="2000" b="1" i="1" spc="-100">
                                <a:solidFill>
                                  <a:srgbClr val="FF0000"/>
                                </a:solidFill>
                                <a:latin typeface="Cambria Math" panose="02040503050406030204" pitchFamily="18" charset="0"/>
                                <a:cs typeface="Cambria Math" panose="02040503050406030204" pitchFamily="18" charset="0"/>
                              </a:rPr>
                              <m:t>𝟐</m:t>
                            </m:r>
                          </m:sup>
                        </m:sSup>
                      </m:den>
                    </m:f>
                  </m:oMath>
                </a14:m>
                <a:endParaRPr lang="en-US" altLang="zh-CN" sz="2000" b="1" i="1" spc="-100" dirty="0">
                  <a:solidFill>
                    <a:srgbClr val="FF0000"/>
                  </a:solidFill>
                  <a:latin typeface="Cambria Math" panose="02040503050406030204" pitchFamily="18" charset="0"/>
                  <a:cs typeface="Cambria Math" panose="02040503050406030204" pitchFamily="18" charset="0"/>
                </a:endParaRPr>
              </a:p>
              <a:p>
                <a:pPr marL="342900" indent="-342900" fontAlgn="auto">
                  <a:lnSpc>
                    <a:spcPct val="120000"/>
                  </a:lnSpc>
                  <a:buFont typeface="Arial" panose="020B0604020202020204" pitchFamily="34" charset="0"/>
                  <a:buChar char="•"/>
                </a:pPr>
                <a14:m>
                  <m:oMath xmlns:m="http://schemas.openxmlformats.org/officeDocument/2006/math">
                    <m:r>
                      <a:rPr lang="en-US" altLang="zh-CN" sz="2000" i="1" spc="-100">
                        <a:solidFill>
                          <a:schemeClr val="tx1"/>
                        </a:solidFill>
                        <a:latin typeface="Cambria Math" panose="02040503050406030204" pitchFamily="18" charset="0"/>
                        <a:cs typeface="Cambria Math" panose="02040503050406030204" pitchFamily="18" charset="0"/>
                        <a:sym typeface="+mn-ea"/>
                      </a:rPr>
                      <m:t>ℬ</m:t>
                    </m:r>
                    <m:d>
                      <m:dPr>
                        <m:ctrlPr>
                          <a:rPr lang="en-US" altLang="zh-CN" sz="2000" i="1" spc="-100">
                            <a:solidFill>
                              <a:schemeClr val="tx1"/>
                            </a:solidFill>
                            <a:latin typeface="Cambria Math" panose="02040503050406030204" pitchFamily="18" charset="0"/>
                            <a:cs typeface="Cambria Math" panose="02040503050406030204" pitchFamily="18" charset="0"/>
                            <a:sym typeface="+mn-ea"/>
                          </a:rPr>
                        </m:ctrlPr>
                      </m:dPr>
                      <m:e>
                        <m:sSubSup>
                          <m:sSubSupPr>
                            <m:ctrlPr>
                              <a:rPr lang="en-US" altLang="zh-CN" sz="2000" i="1" spc="-100">
                                <a:solidFill>
                                  <a:schemeClr val="tx1"/>
                                </a:solidFill>
                                <a:latin typeface="Cambria Math" panose="02040503050406030204" pitchFamily="18" charset="0"/>
                                <a:cs typeface="Cambria Math" panose="02040503050406030204" pitchFamily="18" charset="0"/>
                              </a:rPr>
                            </m:ctrlPr>
                          </m:sSubSupPr>
                          <m:e>
                            <m:r>
                              <a:rPr lang="en-US" altLang="zh-CN" sz="2000" i="1" spc="-100">
                                <a:solidFill>
                                  <a:schemeClr val="tx1"/>
                                </a:solidFill>
                                <a:latin typeface="Cambria Math" panose="02040503050406030204" pitchFamily="18" charset="0"/>
                                <a:cs typeface="Cambria Math" panose="02040503050406030204" pitchFamily="18" charset="0"/>
                              </a:rPr>
                              <m:t>𝐷</m:t>
                            </m:r>
                          </m:e>
                          <m:sub>
                            <m:r>
                              <a:rPr lang="en-US" altLang="zh-CN" sz="2000" i="1" spc="-100">
                                <a:solidFill>
                                  <a:schemeClr val="tx1"/>
                                </a:solidFill>
                                <a:latin typeface="Cambria Math" panose="02040503050406030204" pitchFamily="18" charset="0"/>
                                <a:cs typeface="Cambria Math" panose="02040503050406030204" pitchFamily="18" charset="0"/>
                              </a:rPr>
                              <m:t>𝑠</m:t>
                            </m:r>
                          </m:sub>
                          <m:sup>
                            <m:r>
                              <a:rPr lang="en-US" altLang="zh-CN" sz="2000" i="1" spc="-100">
                                <a:solidFill>
                                  <a:schemeClr val="tx1"/>
                                </a:solidFill>
                                <a:latin typeface="Cambria Math" panose="02040503050406030204" pitchFamily="18" charset="0"/>
                                <a:cs typeface="Cambria Math" panose="02040503050406030204" pitchFamily="18" charset="0"/>
                              </a:rPr>
                              <m:t>+</m:t>
                            </m:r>
                          </m:sup>
                        </m:sSubSup>
                        <m:r>
                          <a:rPr lang="en-US" altLang="zh-CN" sz="2000" i="1" spc="-100">
                            <a:solidFill>
                              <a:schemeClr val="tx1"/>
                            </a:solidFill>
                            <a:latin typeface="Cambria Math" panose="02040503050406030204" pitchFamily="18" charset="0"/>
                            <a:cs typeface="Cambria Math" panose="02040503050406030204" pitchFamily="18" charset="0"/>
                          </a:rPr>
                          <m:t>→</m:t>
                        </m:r>
                        <m:sSup>
                          <m:sSupPr>
                            <m:ctrlPr>
                              <a:rPr lang="en-US" altLang="zh-CN" sz="2000" i="1" spc="-100">
                                <a:solidFill>
                                  <a:schemeClr val="tx1"/>
                                </a:solidFill>
                                <a:latin typeface="Cambria Math" panose="02040503050406030204" pitchFamily="18" charset="0"/>
                                <a:cs typeface="Cambria Math" panose="02040503050406030204" pitchFamily="18" charset="0"/>
                              </a:rPr>
                            </m:ctrlPr>
                          </m:sSupPr>
                          <m:e>
                            <m:sSub>
                              <m:sSubPr>
                                <m:ctrlPr>
                                  <a:rPr lang="zh-CN" altLang="en-US" sz="2000" i="1" spc="-100">
                                    <a:solidFill>
                                      <a:schemeClr val="tx1"/>
                                    </a:solidFill>
                                    <a:latin typeface="Cambria Math" panose="02040503050406030204" pitchFamily="18" charset="0"/>
                                    <a:cs typeface="Cambria Math" panose="02040503050406030204" pitchFamily="18" charset="0"/>
                                  </a:rPr>
                                </m:ctrlPr>
                              </m:sSubPr>
                              <m:e>
                                <m:r>
                                  <a:rPr lang="en-US" altLang="zh-CN" sz="2000" i="1" spc="-100">
                                    <a:solidFill>
                                      <a:schemeClr val="tx1"/>
                                    </a:solidFill>
                                    <a:latin typeface="Cambria Math" panose="02040503050406030204" pitchFamily="18" charset="0"/>
                                    <a:cs typeface="Cambria Math" panose="02040503050406030204" pitchFamily="18" charset="0"/>
                                  </a:rPr>
                                  <m:t> </m:t>
                                </m:r>
                                <m:r>
                                  <a:rPr lang="en-US" altLang="zh-CN" sz="2000" i="1" spc="-100">
                                    <a:solidFill>
                                      <a:schemeClr val="tx1"/>
                                    </a:solidFill>
                                    <a:latin typeface="Cambria Math" panose="02040503050406030204" pitchFamily="18" charset="0"/>
                                    <a:cs typeface="Cambria Math" panose="02040503050406030204" pitchFamily="18" charset="0"/>
                                  </a:rPr>
                                  <m:t>𝑎</m:t>
                                </m:r>
                              </m:e>
                              <m:sub>
                                <m:r>
                                  <a:rPr lang="en-US" altLang="zh-CN" sz="2000" i="1" spc="-100">
                                    <a:solidFill>
                                      <a:schemeClr val="tx1"/>
                                    </a:solidFill>
                                    <a:latin typeface="Cambria Math" panose="02040503050406030204" pitchFamily="18" charset="0"/>
                                    <a:cs typeface="Cambria Math" panose="02040503050406030204" pitchFamily="18" charset="0"/>
                                  </a:rPr>
                                  <m:t>0</m:t>
                                </m:r>
                              </m:sub>
                            </m:sSub>
                            <m:d>
                              <m:dPr>
                                <m:ctrlPr>
                                  <a:rPr lang="en-US" altLang="zh-CN" sz="2000" i="1" spc="-100">
                                    <a:solidFill>
                                      <a:schemeClr val="tx1"/>
                                    </a:solidFill>
                                    <a:latin typeface="Cambria Math" panose="02040503050406030204" pitchFamily="18" charset="0"/>
                                    <a:cs typeface="Cambria Math" panose="02040503050406030204" pitchFamily="18" charset="0"/>
                                  </a:rPr>
                                </m:ctrlPr>
                              </m:dPr>
                              <m:e>
                                <m:r>
                                  <a:rPr lang="en-US" altLang="zh-CN" sz="2000" i="1" spc="-100">
                                    <a:solidFill>
                                      <a:schemeClr val="tx1"/>
                                    </a:solidFill>
                                    <a:latin typeface="Cambria Math" panose="02040503050406030204" pitchFamily="18" charset="0"/>
                                    <a:cs typeface="Cambria Math" panose="02040503050406030204" pitchFamily="18" charset="0"/>
                                  </a:rPr>
                                  <m:t>1817</m:t>
                                </m:r>
                              </m:e>
                            </m:d>
                          </m:e>
                          <m:sup>
                            <m:r>
                              <a:rPr lang="en-US" altLang="zh-CN" sz="2000" i="1" spc="-100">
                                <a:solidFill>
                                  <a:schemeClr val="tx1"/>
                                </a:solidFill>
                                <a:latin typeface="Cambria Math" panose="02040503050406030204" pitchFamily="18" charset="0"/>
                                <a:cs typeface="Cambria Math" panose="02040503050406030204" pitchFamily="18" charset="0"/>
                              </a:rPr>
                              <m:t>+</m:t>
                            </m:r>
                          </m:sup>
                        </m:sSup>
                        <m:sSup>
                          <m:sSupPr>
                            <m:ctrlPr>
                              <a:rPr lang="en-US" altLang="zh-CN" sz="2000" i="1" spc="-100">
                                <a:solidFill>
                                  <a:schemeClr val="tx1"/>
                                </a:solidFill>
                                <a:latin typeface="Cambria Math" panose="02040503050406030204" pitchFamily="18" charset="0"/>
                                <a:cs typeface="Cambria Math" panose="02040503050406030204" pitchFamily="18" charset="0"/>
                              </a:rPr>
                            </m:ctrlPr>
                          </m:sSupPr>
                          <m:e>
                            <m:r>
                              <a:rPr lang="en-US" altLang="zh-CN" sz="2000" i="1" spc="-100">
                                <a:solidFill>
                                  <a:schemeClr val="tx1"/>
                                </a:solidFill>
                                <a:latin typeface="Cambria Math" panose="02040503050406030204" pitchFamily="18" charset="0"/>
                                <a:cs typeface="Cambria Math" panose="02040503050406030204" pitchFamily="18" charset="0"/>
                              </a:rPr>
                              <m:t>𝜋</m:t>
                            </m:r>
                          </m:e>
                          <m:sup>
                            <m:r>
                              <a:rPr lang="en-US" altLang="zh-CN" sz="2000" i="1" spc="-100">
                                <a:solidFill>
                                  <a:schemeClr val="tx1"/>
                                </a:solidFill>
                                <a:latin typeface="Cambria Math" panose="02040503050406030204" pitchFamily="18" charset="0"/>
                                <a:cs typeface="Cambria Math" panose="02040503050406030204" pitchFamily="18" charset="0"/>
                              </a:rPr>
                              <m:t>0</m:t>
                            </m:r>
                          </m:sup>
                        </m:sSup>
                      </m:e>
                    </m:d>
                  </m:oMath>
                </a14:m>
                <a:endParaRPr lang="en-US" altLang="zh-CN" sz="2000" i="1" spc="-100" dirty="0">
                  <a:solidFill>
                    <a:schemeClr val="tx1"/>
                  </a:solidFill>
                  <a:latin typeface="Cambria Math" panose="02040503050406030204" pitchFamily="18" charset="0"/>
                  <a:cs typeface="Cambria Math" panose="02040503050406030204" pitchFamily="18" charset="0"/>
                  <a:sym typeface="+mn-ea"/>
                </a:endParaRPr>
              </a:p>
              <a:p>
                <a:pPr fontAlgn="auto">
                  <a:lnSpc>
                    <a:spcPct val="120000"/>
                  </a:lnSpc>
                </a:pPr>
                <a:r>
                  <a:rPr lang="en-US" altLang="zh-CN" sz="2000" spc="-100" dirty="0">
                    <a:solidFill>
                      <a:schemeClr val="tx1"/>
                    </a:solidFill>
                    <a:cs typeface="Cambria Math" panose="02040503050406030204" pitchFamily="18" charset="0"/>
                    <a:sym typeface="+mn-ea"/>
                  </a:rPr>
                  <a:t>        </a:t>
                </a:r>
                <a14:m>
                  <m:oMath xmlns:m="http://schemas.openxmlformats.org/officeDocument/2006/math">
                    <m:r>
                      <a:rPr lang="en-US" altLang="zh-CN" sz="2000" i="1" spc="-100">
                        <a:solidFill>
                          <a:schemeClr val="tx1"/>
                        </a:solidFill>
                        <a:latin typeface="Cambria Math" panose="02040503050406030204" pitchFamily="18" charset="0"/>
                        <a:cs typeface="Cambria Math" panose="02040503050406030204" pitchFamily="18" charset="0"/>
                        <a:sym typeface="+mn-ea"/>
                      </a:rPr>
                      <m:t>=(</m:t>
                    </m:r>
                    <m:r>
                      <a:rPr lang="en-US" altLang="zh-CN" sz="2000" i="1" spc="-100">
                        <a:solidFill>
                          <a:schemeClr val="tx1"/>
                        </a:solidFill>
                        <a:latin typeface="Cambria Math" panose="02040503050406030204" pitchFamily="18" charset="0"/>
                        <a:cs typeface="Cambria Math" panose="02040503050406030204" pitchFamily="18" charset="0"/>
                      </a:rPr>
                      <m:t>3.44±0.52±0.32) ×</m:t>
                    </m:r>
                    <m:sSup>
                      <m:sSupPr>
                        <m:ctrlPr>
                          <a:rPr lang="en-US" altLang="zh-CN" sz="2000" i="1" spc="-100">
                            <a:solidFill>
                              <a:schemeClr val="tx1"/>
                            </a:solidFill>
                            <a:latin typeface="Cambria Math" panose="02040503050406030204" pitchFamily="18" charset="0"/>
                            <a:cs typeface="Cambria Math" panose="02040503050406030204" pitchFamily="18" charset="0"/>
                          </a:rPr>
                        </m:ctrlPr>
                      </m:sSupPr>
                      <m:e>
                        <m:r>
                          <a:rPr lang="en-US" altLang="zh-CN" sz="2000" i="1" spc="-100">
                            <a:solidFill>
                              <a:schemeClr val="tx1"/>
                            </a:solidFill>
                            <a:latin typeface="Cambria Math" panose="02040503050406030204" pitchFamily="18" charset="0"/>
                            <a:cs typeface="Cambria Math" panose="02040503050406030204" pitchFamily="18" charset="0"/>
                          </a:rPr>
                          <m:t>10</m:t>
                        </m:r>
                      </m:e>
                      <m:sup>
                        <m:r>
                          <a:rPr lang="en-US" altLang="zh-CN" sz="2000" i="1" spc="-100">
                            <a:solidFill>
                              <a:schemeClr val="tx1"/>
                            </a:solidFill>
                            <a:latin typeface="Cambria Math" panose="02040503050406030204" pitchFamily="18" charset="0"/>
                            <a:cs typeface="Cambria Math" panose="02040503050406030204" pitchFamily="18" charset="0"/>
                          </a:rPr>
                          <m:t>−3</m:t>
                        </m:r>
                      </m:sup>
                    </m:sSup>
                  </m:oMath>
                </a14:m>
                <a:endParaRPr lang="en-US" altLang="zh-CN" sz="2000" spc="-100" dirty="0">
                  <a:solidFill>
                    <a:schemeClr val="tx1"/>
                  </a:solidFill>
                </a:endParaRPr>
              </a:p>
              <a:p>
                <a:pPr marL="342900" indent="-342900" fontAlgn="auto">
                  <a:lnSpc>
                    <a:spcPct val="120000"/>
                  </a:lnSpc>
                  <a:buFont typeface="Arial" panose="020B0604020202020204" pitchFamily="34" charset="0"/>
                  <a:buChar char="•"/>
                </a:pPr>
                <a:r>
                  <a:rPr lang="en-US" altLang="zh-CN" sz="2000" spc="-100" dirty="0">
                    <a:solidFill>
                      <a:schemeClr val="tx1"/>
                    </a:solidFill>
                    <a:latin typeface="Cambria Math" panose="02040503050406030204" pitchFamily="18" charset="0"/>
                    <a:cs typeface="Cambria Math" panose="02040503050406030204" pitchFamily="18" charset="0"/>
                  </a:rPr>
                  <a:t>Significance &gt; 10</a:t>
                </a:r>
                <a14:m>
                  <m:oMath xmlns:m="http://schemas.openxmlformats.org/officeDocument/2006/math">
                    <m:r>
                      <a:rPr lang="en-US" altLang="zh-CN" sz="2000" i="1" spc="-100">
                        <a:solidFill>
                          <a:schemeClr val="tx1"/>
                        </a:solidFill>
                        <a:latin typeface="Cambria Math" panose="02040503050406030204" pitchFamily="18" charset="0"/>
                        <a:cs typeface="Cambria Math" panose="02040503050406030204" pitchFamily="18" charset="0"/>
                      </a:rPr>
                      <m:t>𝜎</m:t>
                    </m:r>
                  </m:oMath>
                </a14:m>
                <a:endParaRPr lang="en-US" altLang="zh-CN" sz="2000" spc="-100" dirty="0">
                  <a:solidFill>
                    <a:schemeClr val="tx1"/>
                  </a:solidFill>
                  <a:latin typeface="Cambria Math" panose="02040503050406030204" pitchFamily="18" charset="0"/>
                  <a:cs typeface="Cambria Math" panose="02040503050406030204" pitchFamily="18" charset="0"/>
                </a:endParaRPr>
              </a:p>
            </p:txBody>
          </p:sp>
        </mc:Choice>
        <mc:Fallback xmlns="">
          <p:sp>
            <p:nvSpPr>
              <p:cNvPr id="32" name="文本框 31">
                <a:extLst>
                  <a:ext uri="{FF2B5EF4-FFF2-40B4-BE49-F238E27FC236}">
                    <a16:creationId xmlns:a16="http://schemas.microsoft.com/office/drawing/2014/main" id="{95FF4838-89B8-C808-A08F-0470A0099954}"/>
                  </a:ext>
                </a:extLst>
              </p:cNvPr>
              <p:cNvSpPr txBox="1">
                <a:spLocks noRot="1" noChangeAspect="1" noMove="1" noResize="1" noEditPoints="1" noAdjustHandles="1" noChangeArrowheads="1" noChangeShapeType="1" noTextEdit="1"/>
              </p:cNvSpPr>
              <p:nvPr/>
            </p:nvSpPr>
            <p:spPr>
              <a:xfrm>
                <a:off x="5344357" y="3882844"/>
                <a:ext cx="4924425" cy="1921808"/>
              </a:xfrm>
              <a:prstGeom prst="rect">
                <a:avLst/>
              </a:prstGeom>
              <a:blipFill>
                <a:blip r:embed="rId12"/>
                <a:stretch>
                  <a:fillRect l="-1114" t="-22222" b="-4762"/>
                </a:stretch>
              </a:blipFill>
            </p:spPr>
            <p:txBody>
              <a:bodyPr/>
              <a:lstStyle/>
              <a:p>
                <a:r>
                  <a:rPr lang="zh-CN" altLang="en-US">
                    <a:noFill/>
                  </a:rPr>
                  <a:t> </a:t>
                </a:r>
              </a:p>
            </p:txBody>
          </p:sp>
        </mc:Fallback>
      </mc:AlternateContent>
      <p:sp>
        <p:nvSpPr>
          <p:cNvPr id="35" name="文本框 34">
            <a:extLst>
              <a:ext uri="{FF2B5EF4-FFF2-40B4-BE49-F238E27FC236}">
                <a16:creationId xmlns:a16="http://schemas.microsoft.com/office/drawing/2014/main" id="{FA1BF161-9B0B-DA18-2C1D-8BC11F82DA82}"/>
              </a:ext>
            </a:extLst>
          </p:cNvPr>
          <p:cNvSpPr txBox="1"/>
          <p:nvPr/>
        </p:nvSpPr>
        <p:spPr>
          <a:xfrm>
            <a:off x="9382717" y="2521714"/>
            <a:ext cx="2220398" cy="369332"/>
          </a:xfrm>
          <a:prstGeom prst="rect">
            <a:avLst/>
          </a:prstGeom>
          <a:noFill/>
        </p:spPr>
        <p:txBody>
          <a:bodyPr wrap="square" rtlCol="0" anchor="t">
            <a:spAutoFit/>
          </a:bodyPr>
          <a:lstStyle/>
          <a:p>
            <a:r>
              <a:rPr lang="zh-CN" altLang="en-US" dirty="0"/>
              <a:t>PRD104</a:t>
            </a:r>
            <a:r>
              <a:rPr lang="en-US" altLang="zh-CN" dirty="0"/>
              <a:t>(2021)</a:t>
            </a:r>
            <a:r>
              <a:rPr lang="zh-CN" altLang="en-US" dirty="0"/>
              <a:t>072002</a:t>
            </a:r>
          </a:p>
        </p:txBody>
      </p:sp>
      <p:sp>
        <p:nvSpPr>
          <p:cNvPr id="36" name="文本框 35">
            <a:extLst>
              <a:ext uri="{FF2B5EF4-FFF2-40B4-BE49-F238E27FC236}">
                <a16:creationId xmlns:a16="http://schemas.microsoft.com/office/drawing/2014/main" id="{FD950366-61BE-03A7-13D1-2688E3C3077E}"/>
              </a:ext>
            </a:extLst>
          </p:cNvPr>
          <p:cNvSpPr txBox="1"/>
          <p:nvPr/>
        </p:nvSpPr>
        <p:spPr>
          <a:xfrm>
            <a:off x="2468659" y="3905144"/>
            <a:ext cx="28756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PRL129</a:t>
            </a: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(2022)182001</a:t>
            </a:r>
            <a:endParaRPr kumimoji="0" 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文本框 36">
            <a:extLst>
              <a:ext uri="{FF2B5EF4-FFF2-40B4-BE49-F238E27FC236}">
                <a16:creationId xmlns:a16="http://schemas.microsoft.com/office/drawing/2014/main" id="{E30CAB20-FF95-76B4-4329-FBA2B462CEFE}"/>
              </a:ext>
            </a:extLst>
          </p:cNvPr>
          <p:cNvSpPr txBox="1"/>
          <p:nvPr/>
        </p:nvSpPr>
        <p:spPr>
          <a:xfrm>
            <a:off x="2439292" y="640762"/>
            <a:ext cx="290506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rPr>
              <a:t>PRD105(2022)L051103</a:t>
            </a:r>
            <a:endParaRPr kumimoji="0" lang="en-US"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pic>
        <p:nvPicPr>
          <p:cNvPr id="5" name="图片 4">
            <a:extLst>
              <a:ext uri="{FF2B5EF4-FFF2-40B4-BE49-F238E27FC236}">
                <a16:creationId xmlns:a16="http://schemas.microsoft.com/office/drawing/2014/main" id="{714FDC12-D581-F837-7EBA-F0F88C0327EE}"/>
              </a:ext>
            </a:extLst>
          </p:cNvPr>
          <p:cNvPicPr>
            <a:picLocks noChangeAspect="1"/>
          </p:cNvPicPr>
          <p:nvPr/>
        </p:nvPicPr>
        <p:blipFill>
          <a:blip r:embed="rId13"/>
          <a:stretch>
            <a:fillRect/>
          </a:stretch>
        </p:blipFill>
        <p:spPr>
          <a:xfrm>
            <a:off x="846455" y="1318021"/>
            <a:ext cx="426757" cy="347356"/>
          </a:xfrm>
          <a:prstGeom prst="rect">
            <a:avLst/>
          </a:prstGeom>
        </p:spPr>
      </p:pic>
      <p:pic>
        <p:nvPicPr>
          <p:cNvPr id="6" name="图片 5">
            <a:extLst>
              <a:ext uri="{FF2B5EF4-FFF2-40B4-BE49-F238E27FC236}">
                <a16:creationId xmlns:a16="http://schemas.microsoft.com/office/drawing/2014/main" id="{7456BE8F-C7EA-C2A5-B1D2-B2342CDF16E8}"/>
              </a:ext>
            </a:extLst>
          </p:cNvPr>
          <p:cNvPicPr>
            <a:picLocks noChangeAspect="1"/>
          </p:cNvPicPr>
          <p:nvPr/>
        </p:nvPicPr>
        <p:blipFill>
          <a:blip r:embed="rId13"/>
          <a:stretch>
            <a:fillRect/>
          </a:stretch>
        </p:blipFill>
        <p:spPr>
          <a:xfrm>
            <a:off x="828003" y="4586911"/>
            <a:ext cx="426757" cy="347356"/>
          </a:xfrm>
          <a:prstGeom prst="rect">
            <a:avLst/>
          </a:prstGeom>
        </p:spPr>
      </p:pic>
      <p:sp>
        <p:nvSpPr>
          <p:cNvPr id="3" name="文本框 2">
            <a:extLst>
              <a:ext uri="{FF2B5EF4-FFF2-40B4-BE49-F238E27FC236}">
                <a16:creationId xmlns:a16="http://schemas.microsoft.com/office/drawing/2014/main" id="{264F0CDB-952F-E4FD-3EA9-43679B0EAC0F}"/>
              </a:ext>
            </a:extLst>
          </p:cNvPr>
          <p:cNvSpPr txBox="1"/>
          <p:nvPr/>
        </p:nvSpPr>
        <p:spPr>
          <a:xfrm>
            <a:off x="4780955" y="3154514"/>
            <a:ext cx="5901616" cy="492443"/>
          </a:xfrm>
          <a:prstGeom prst="rect">
            <a:avLst/>
          </a:prstGeom>
          <a:solidFill>
            <a:srgbClr val="FFFF00"/>
          </a:solidFill>
        </p:spPr>
        <p:txBody>
          <a:bodyPr wrap="none" rtlCol="0">
            <a:spAutoFit/>
          </a:bodyPr>
          <a:lstStyle/>
          <a:p>
            <a:r>
              <a:rPr kumimoji="1" lang="en-US" altLang="zh-CN" sz="2600" dirty="0">
                <a:solidFill>
                  <a:srgbClr val="0000FF"/>
                </a:solidFill>
              </a:rPr>
              <a:t>Support a discovery of iso-vector a0(1917)</a:t>
            </a:r>
            <a:endParaRPr kumimoji="1" lang="zh-CN" altLang="en-US" sz="2600" dirty="0">
              <a:solidFill>
                <a:srgbClr val="0000FF"/>
              </a:solidFill>
            </a:endParaRPr>
          </a:p>
        </p:txBody>
      </p:sp>
    </p:spTree>
    <p:extLst>
      <p:ext uri="{BB962C8B-B14F-4D97-AF65-F5344CB8AC3E}">
        <p14:creationId xmlns:p14="http://schemas.microsoft.com/office/powerpoint/2010/main" val="921141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7">
            <a:extLst>
              <a:ext uri="{FF2B5EF4-FFF2-40B4-BE49-F238E27FC236}">
                <a16:creationId xmlns:a16="http://schemas.microsoft.com/office/drawing/2014/main" id="{BF573382-A898-4CC7-E473-DFB170A1791E}"/>
              </a:ext>
            </a:extLst>
          </p:cNvPr>
          <p:cNvSpPr txBox="1">
            <a:spLocks noChangeArrowheads="1"/>
          </p:cNvSpPr>
          <p:nvPr/>
        </p:nvSpPr>
        <p:spPr bwMode="auto">
          <a:xfrm>
            <a:off x="619760" y="4422850"/>
            <a:ext cx="506984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buClr>
                <a:srgbClr val="FF0000"/>
              </a:buClr>
              <a:buSzPct val="65000"/>
              <a:buFont typeface="Wingdings" panose="05000000000000000000" pitchFamily="2" charset="2"/>
              <a:buChar char="n"/>
            </a:pPr>
            <a:r>
              <a:rPr kumimoji="0" lang="zh-CN" altLang="en-US" sz="2400" b="1" dirty="0">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rPr>
              <a:t>Decay constant, form factors</a:t>
            </a:r>
          </a:p>
          <a:p>
            <a:pPr eaLnBrk="1" hangingPunct="1">
              <a:buClr>
                <a:srgbClr val="FF0000"/>
              </a:buClr>
              <a:buSzPct val="65000"/>
              <a:buFont typeface="Wingdings" panose="05000000000000000000" pitchFamily="2" charset="2"/>
              <a:buChar char="n"/>
            </a:pP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rPr>
              <a:t> CKM matrix elements: |</a:t>
            </a:r>
            <a:r>
              <a:rPr kumimoji="0" lang="en-US" altLang="zh-CN" sz="2000" b="1" dirty="0" err="1">
                <a:latin typeface="微软雅黑" panose="020B0503020204020204" pitchFamily="34" charset="-122"/>
                <a:ea typeface="微软雅黑" panose="020B0503020204020204" pitchFamily="34" charset="-122"/>
                <a:cs typeface="Arial" panose="020B0604020202020204" pitchFamily="34" charset="0"/>
              </a:rPr>
              <a:t>V</a:t>
            </a:r>
            <a:r>
              <a:rPr kumimoji="0" lang="en-US" altLang="zh-CN" sz="2000" b="1" baseline="-25000" dirty="0" err="1">
                <a:latin typeface="微软雅黑" panose="020B0503020204020204" pitchFamily="34" charset="-122"/>
                <a:ea typeface="微软雅黑" panose="020B0503020204020204" pitchFamily="34" charset="-122"/>
                <a:cs typeface="Arial" panose="020B0604020202020204" pitchFamily="34" charset="0"/>
              </a:rPr>
              <a:t>cs</a:t>
            </a: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rPr>
              <a:t>|</a:t>
            </a:r>
            <a:r>
              <a:rPr kumimoji="0" lang="zh-CN" altLang="en-US" sz="2000" b="1" dirty="0">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2000" b="1" dirty="0" err="1">
                <a:latin typeface="微软雅黑" panose="020B0503020204020204" pitchFamily="34" charset="-122"/>
                <a:ea typeface="微软雅黑" panose="020B0503020204020204" pitchFamily="34" charset="-122"/>
                <a:cs typeface="Arial" panose="020B0604020202020204" pitchFamily="34" charset="0"/>
              </a:rPr>
              <a:t>V</a:t>
            </a:r>
            <a:r>
              <a:rPr kumimoji="0" lang="en-US" altLang="zh-CN" sz="2000" b="1" baseline="-25000" dirty="0" err="1">
                <a:latin typeface="微软雅黑" panose="020B0503020204020204" pitchFamily="34" charset="-122"/>
                <a:ea typeface="微软雅黑" panose="020B0503020204020204" pitchFamily="34" charset="-122"/>
                <a:cs typeface="Arial" panose="020B0604020202020204" pitchFamily="34" charset="0"/>
              </a:rPr>
              <a:t>cd</a:t>
            </a: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rPr>
              <a:t>|</a:t>
            </a:r>
            <a:endParaRPr lang="en-US" altLang="zh-CN" sz="2000" dirty="0">
              <a:latin typeface="微软雅黑" panose="020B0503020204020204" pitchFamily="34" charset="-122"/>
              <a:ea typeface="微软雅黑" panose="020B0503020204020204" pitchFamily="34" charset="-122"/>
            </a:endParaRPr>
          </a:p>
          <a:p>
            <a:pPr eaLnBrk="1" hangingPunct="1">
              <a:buClr>
                <a:srgbClr val="FF0000"/>
              </a:buClr>
              <a:buSzPct val="65000"/>
              <a:buFont typeface="Wingdings" panose="05000000000000000000" pitchFamily="2" charset="2"/>
              <a:buChar char="n"/>
            </a:pPr>
            <a:r>
              <a:rPr kumimoji="0" lang="zh-CN" altLang="en-US" sz="2000" b="1" dirty="0">
                <a:latin typeface="微软雅黑" panose="020B0503020204020204" pitchFamily="34" charset="-122"/>
                <a:ea typeface="微软雅黑" panose="020B0503020204020204" pitchFamily="34" charset="-122"/>
                <a:cs typeface="Arial" panose="020B0604020202020204" pitchFamily="34" charset="0"/>
              </a:rPr>
              <a:t> </a:t>
            </a: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rPr>
              <a:t>Lepton Universalities </a:t>
            </a:r>
          </a:p>
        </p:txBody>
      </p:sp>
      <p:pic>
        <p:nvPicPr>
          <p:cNvPr id="34" name="Picture 2">
            <a:extLst>
              <a:ext uri="{FF2B5EF4-FFF2-40B4-BE49-F238E27FC236}">
                <a16:creationId xmlns:a16="http://schemas.microsoft.com/office/drawing/2014/main" id="{1B7AD9D5-967B-7A94-F5B7-D81F89772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6608" y="3442315"/>
            <a:ext cx="3962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
            <a:extLst>
              <a:ext uri="{FF2B5EF4-FFF2-40B4-BE49-F238E27FC236}">
                <a16:creationId xmlns:a16="http://schemas.microsoft.com/office/drawing/2014/main" id="{0DBDBC5D-711E-CC93-81A9-21A07EFD0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352" y="3574522"/>
            <a:ext cx="3352800" cy="488950"/>
          </a:xfrm>
          <a:prstGeom prst="rect">
            <a:avLst/>
          </a:prstGeom>
          <a:solidFill>
            <a:srgbClr val="00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6" name="矩形 35">
            <a:extLst>
              <a:ext uri="{FF2B5EF4-FFF2-40B4-BE49-F238E27FC236}">
                <a16:creationId xmlns:a16="http://schemas.microsoft.com/office/drawing/2014/main" id="{1EE885D2-6C6F-0F56-B48F-09DA1A19E2FE}"/>
              </a:ext>
            </a:extLst>
          </p:cNvPr>
          <p:cNvSpPr/>
          <p:nvPr/>
        </p:nvSpPr>
        <p:spPr>
          <a:xfrm>
            <a:off x="1378204" y="894752"/>
            <a:ext cx="9435592" cy="461665"/>
          </a:xfrm>
          <a:prstGeom prst="rect">
            <a:avLst/>
          </a:prstGeom>
        </p:spPr>
        <p:txBody>
          <a:bodyPr wrap="square">
            <a:spAutoFit/>
          </a:bodyPr>
          <a:lstStyle/>
          <a:p>
            <a:pPr algn="ctr"/>
            <a:r>
              <a:rPr lang="en-US" altLang="zh-CN" sz="2400" dirty="0">
                <a:latin typeface="微软雅黑" panose="020B0503020204020204" pitchFamily="34" charset="-122"/>
                <a:ea typeface="微软雅黑" panose="020B0503020204020204" pitchFamily="34" charset="-122"/>
              </a:rPr>
              <a:t>Bridges between quarks and leptons: </a:t>
            </a:r>
          </a:p>
        </p:txBody>
      </p:sp>
      <p:pic>
        <p:nvPicPr>
          <p:cNvPr id="37" name="Picture 3">
            <a:extLst>
              <a:ext uri="{FF2B5EF4-FFF2-40B4-BE49-F238E27FC236}">
                <a16:creationId xmlns:a16="http://schemas.microsoft.com/office/drawing/2014/main" id="{553B2654-33D7-7C90-0B45-E44AE7AC33C8}"/>
              </a:ext>
            </a:extLst>
          </p:cNvPr>
          <p:cNvPicPr preferRelativeResize="0">
            <a:picLocks/>
          </p:cNvPicPr>
          <p:nvPr/>
        </p:nvPicPr>
        <p:blipFill>
          <a:blip r:embed="rId4">
            <a:extLst>
              <a:ext uri="{28A0092B-C50C-407E-A947-70E740481C1C}">
                <a14:useLocalDpi xmlns:a14="http://schemas.microsoft.com/office/drawing/2010/main" val="0"/>
              </a:ext>
            </a:extLst>
          </a:blip>
          <a:srcRect/>
          <a:stretch>
            <a:fillRect/>
          </a:stretch>
        </p:blipFill>
        <p:spPr bwMode="auto">
          <a:xfrm>
            <a:off x="2003904" y="1603903"/>
            <a:ext cx="360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
            <a:extLst>
              <a:ext uri="{FF2B5EF4-FFF2-40B4-BE49-F238E27FC236}">
                <a16:creationId xmlns:a16="http://schemas.microsoft.com/office/drawing/2014/main" id="{F50E8D62-7859-94BE-364A-4E4AF34E0A51}"/>
              </a:ext>
            </a:extLst>
          </p:cNvPr>
          <p:cNvPicPr preferRelativeResize="0">
            <a:picLocks/>
          </p:cNvPicPr>
          <p:nvPr/>
        </p:nvPicPr>
        <p:blipFill>
          <a:blip r:embed="rId5">
            <a:extLst>
              <a:ext uri="{28A0092B-C50C-407E-A947-70E740481C1C}">
                <a14:useLocalDpi xmlns:a14="http://schemas.microsoft.com/office/drawing/2010/main" val="0"/>
              </a:ext>
            </a:extLst>
          </a:blip>
          <a:srcRect/>
          <a:stretch>
            <a:fillRect/>
          </a:stretch>
        </p:blipFill>
        <p:spPr bwMode="auto">
          <a:xfrm>
            <a:off x="6226752" y="1560660"/>
            <a:ext cx="3600000" cy="1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a:extLst>
              <a:ext uri="{FF2B5EF4-FFF2-40B4-BE49-F238E27FC236}">
                <a16:creationId xmlns:a16="http://schemas.microsoft.com/office/drawing/2014/main" id="{9285B9FE-BCA4-7FFD-8690-01C3AB1C0145}"/>
              </a:ext>
            </a:extLst>
          </p:cNvPr>
          <p:cNvSpPr txBox="1">
            <a:spLocks noChangeArrowheads="1"/>
          </p:cNvSpPr>
          <p:nvPr/>
        </p:nvSpPr>
        <p:spPr bwMode="auto">
          <a:xfrm>
            <a:off x="5779008" y="4703115"/>
            <a:ext cx="563676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buClr>
                <a:srgbClr val="FF0000"/>
              </a:buClr>
              <a:buSzPct val="65000"/>
              <a:buNone/>
            </a:pP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Calibrate LQCD </a:t>
            </a:r>
            <a:endParaRPr kumimoji="0" lang="en-US" altLang="zh-CN" sz="2000" b="1" dirty="0">
              <a:latin typeface="微软雅黑" panose="020B0503020204020204" pitchFamily="34" charset="-122"/>
              <a:ea typeface="微软雅黑" panose="020B0503020204020204" pitchFamily="34" charset="-122"/>
              <a:cs typeface="Arial" panose="020B0604020202020204" pitchFamily="34" charset="0"/>
            </a:endParaRPr>
          </a:p>
          <a:p>
            <a:pPr eaLnBrk="1" hangingPunct="1">
              <a:buClr>
                <a:srgbClr val="FF0000"/>
              </a:buClr>
              <a:buSzPct val="65000"/>
              <a:buNone/>
            </a:pPr>
            <a:r>
              <a:rPr kumimoji="0" lang="en-US" altLang="zh-CN" sz="2000" b="1" dirty="0">
                <a:latin typeface="微软雅黑" panose="020B0503020204020204" pitchFamily="34" charset="-122"/>
                <a:ea typeface="微软雅黑" panose="020B0503020204020204" pitchFamily="34" charset="-122"/>
                <a:cs typeface="Arial" panose="020B0604020202020204" pitchFamily="34" charset="0"/>
                <a:sym typeface="Wingdings" panose="05000000000000000000" pitchFamily="2" charset="2"/>
              </a:rPr>
              <a:t> Tests of Standard Model</a:t>
            </a:r>
            <a:endParaRPr kumimoji="0" lang="en-US" altLang="zh-CN" sz="2000" b="1" dirty="0">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13" name="Text Box 36">
                <a:extLst>
                  <a:ext uri="{FF2B5EF4-FFF2-40B4-BE49-F238E27FC236}">
                    <a16:creationId xmlns:a16="http://schemas.microsoft.com/office/drawing/2014/main" id="{D9186560-9CD5-91FC-CBAA-04165ED9F54D}"/>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buNone/>
                  <a:defRPr/>
                </a:pPr>
                <a:r>
                  <a:rPr kumimoji="0"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(Semi)leptonic </a:t>
                </a:r>
                <a14:m>
                  <m:oMath xmlns:m="http://schemas.openxmlformats.org/officeDocument/2006/math">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𝑫</m:t>
                    </m:r>
                  </m:oMath>
                </a14:m>
                <a:r>
                  <a:rPr kumimoji="0"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decays</a:t>
                </a:r>
                <a:endParaRPr kumimoji="0" lang="el-GR" altLang="zh-CN" sz="3600" b="1" baseline="-250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3" name="Text Box 36">
                <a:extLst>
                  <a:ext uri="{FF2B5EF4-FFF2-40B4-BE49-F238E27FC236}">
                    <a16:creationId xmlns:a16="http://schemas.microsoft.com/office/drawing/2014/main" id="{D9186560-9CD5-91FC-CBAA-04165ED9F54D}"/>
                  </a:ext>
                </a:extLst>
              </p:cNvPr>
              <p:cNvSpPr txBox="1">
                <a:spLocks noRot="1" noChangeAspect="1" noMove="1" noResize="1" noEditPoints="1" noAdjustHandles="1" noChangeArrowheads="1" noChangeShapeType="1" noTextEdit="1"/>
              </p:cNvSpPr>
              <p:nvPr/>
            </p:nvSpPr>
            <p:spPr bwMode="auto">
              <a:xfrm>
                <a:off x="0" y="1"/>
                <a:ext cx="12192000" cy="646331"/>
              </a:xfrm>
              <a:prstGeom prst="rect">
                <a:avLst/>
              </a:prstGeom>
              <a:blipFill>
                <a:blip r:embed="rId6"/>
                <a:stretch>
                  <a:fillRect t="-16038" b="-41509"/>
                </a:stretch>
              </a:blipFill>
              <a:ln>
                <a:noFill/>
              </a:ln>
            </p:spPr>
            <p:txBody>
              <a:bodyPr/>
              <a:lstStyle/>
              <a:p>
                <a:r>
                  <a:rPr lang="zh-CN" altLang="en-US">
                    <a:noFill/>
                  </a:rPr>
                  <a:t> </a:t>
                </a:r>
              </a:p>
            </p:txBody>
          </p:sp>
        </mc:Fallback>
      </mc:AlternateContent>
    </p:spTree>
    <p:extLst>
      <p:ext uri="{BB962C8B-B14F-4D97-AF65-F5344CB8AC3E}">
        <p14:creationId xmlns:p14="http://schemas.microsoft.com/office/powerpoint/2010/main" val="20698872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D0B4A8F7-1384-4965-A51F-AB45CCB50B39}"/>
                  </a:ext>
                </a:extLst>
              </p:cNvPr>
              <p:cNvSpPr>
                <a:spLocks noChangeArrowheads="1"/>
              </p:cNvSpPr>
              <p:nvPr/>
            </p:nvSpPr>
            <p:spPr bwMode="auto">
              <a:xfrm>
                <a:off x="1926454" y="2240624"/>
                <a:ext cx="8060924"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Charmed baryon </a:t>
                </a:r>
                <a14:m>
                  <m:oMath xmlns:m="http://schemas.openxmlformats.org/officeDocument/2006/math">
                    <m:sSubSup>
                      <m:sSubSupPr>
                        <m:ctrlPr>
                          <a:rPr lang="en-US" altLang="zh-CN" sz="4400" b="1" i="1" smtClean="0">
                            <a:solidFill>
                              <a:srgbClr val="FF0000"/>
                            </a:solidFill>
                            <a:effectLst>
                              <a:outerShdw blurRad="38100" dist="38100" dir="2700000" algn="tl">
                                <a:srgbClr val="000000">
                                  <a:alpha val="43137"/>
                                </a:srgbClr>
                              </a:outerShdw>
                            </a:effectLst>
                            <a:latin typeface="Cambria Math" panose="02040503050406030204" pitchFamily="18" charset="0"/>
                          </a:rPr>
                        </m:ctrlPr>
                      </m:sSubSupPr>
                      <m:e>
                        <m:r>
                          <a:rPr lang="zh-CN" altLang="en-US" sz="4400" b="1" i="1">
                            <a:solidFill>
                              <a:srgbClr val="FF0000"/>
                            </a:solidFill>
                            <a:effectLst>
                              <a:outerShdw blurRad="38100" dist="38100" dir="2700000" algn="tl">
                                <a:srgbClr val="000000">
                                  <a:alpha val="43137"/>
                                </a:srgbClr>
                              </a:outerShdw>
                            </a:effectLst>
                            <a:latin typeface="Cambria Math"/>
                          </a:rPr>
                          <m:t>𝜦</m:t>
                        </m:r>
                      </m:e>
                      <m:sub>
                        <m:r>
                          <a:rPr lang="en-US" altLang="zh-CN" sz="4400" b="1" i="1">
                            <a:solidFill>
                              <a:srgbClr val="FF0000"/>
                            </a:solidFill>
                            <a:effectLst>
                              <a:outerShdw blurRad="38100" dist="38100" dir="2700000" algn="tl">
                                <a:srgbClr val="000000">
                                  <a:alpha val="43137"/>
                                </a:srgbClr>
                              </a:outerShdw>
                            </a:effectLst>
                            <a:latin typeface="Cambria Math" charset="0"/>
                          </a:rPr>
                          <m:t>𝒄</m:t>
                        </m:r>
                      </m:sub>
                      <m:sup>
                        <m:r>
                          <a:rPr lang="en-US" altLang="zh-CN" sz="4400" b="1" i="1">
                            <a:solidFill>
                              <a:srgbClr val="FF0000"/>
                            </a:solidFill>
                            <a:effectLst>
                              <a:outerShdw blurRad="38100" dist="38100" dir="2700000" algn="tl">
                                <a:srgbClr val="000000">
                                  <a:alpha val="43137"/>
                                </a:srgbClr>
                              </a:outerShdw>
                            </a:effectLst>
                            <a:latin typeface="Cambria Math"/>
                          </a:rPr>
                          <m:t>+</m:t>
                        </m:r>
                      </m:sup>
                    </m:sSubSup>
                  </m:oMath>
                </a14:m>
                <a:r>
                  <a:rPr kumimoji="0"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 decays</a:t>
                </a:r>
                <a:endParaRPr kumimoji="0" lang="zh-CN" altLang="en-US" sz="4400"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11" name="矩形 10">
                <a:extLst>
                  <a:ext uri="{FF2B5EF4-FFF2-40B4-BE49-F238E27FC236}">
                    <a16:creationId xmlns:a16="http://schemas.microsoft.com/office/drawing/2014/main" id="{D0B4A8F7-1384-4965-A51F-AB45CCB50B39}"/>
                  </a:ext>
                </a:extLst>
              </p:cNvPr>
              <p:cNvSpPr>
                <a:spLocks noRot="1" noChangeAspect="1" noMove="1" noResize="1" noEditPoints="1" noAdjustHandles="1" noChangeArrowheads="1" noChangeShapeType="1" noTextEdit="1"/>
              </p:cNvSpPr>
              <p:nvPr/>
            </p:nvSpPr>
            <p:spPr bwMode="auto">
              <a:xfrm>
                <a:off x="1926454" y="2240624"/>
                <a:ext cx="8060924" cy="769441"/>
              </a:xfrm>
              <a:prstGeom prst="rect">
                <a:avLst/>
              </a:prstGeom>
              <a:blipFill>
                <a:blip r:embed="rId3"/>
                <a:stretch>
                  <a:fillRect l="-1664" t="-17460" r="-2118" b="-42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9" name="灯片编号占位符 5">
            <a:extLst>
              <a:ext uri="{FF2B5EF4-FFF2-40B4-BE49-F238E27FC236}">
                <a16:creationId xmlns:a16="http://schemas.microsoft.com/office/drawing/2014/main" id="{A54E91B9-0580-26C4-B9C0-EC6FF9EB3732}"/>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30</a:t>
            </a:fld>
            <a:endParaRPr lang="en-US" altLang="zh-CN" sz="1200" dirty="0">
              <a:solidFill>
                <a:srgbClr val="898989"/>
              </a:solidFill>
              <a:latin typeface="Arial" panose="020B0604020202020204" pitchFamily="34" charset="0"/>
            </a:endParaRPr>
          </a:p>
        </p:txBody>
      </p:sp>
    </p:spTree>
    <p:extLst>
      <p:ext uri="{BB962C8B-B14F-4D97-AF65-F5344CB8AC3E}">
        <p14:creationId xmlns:p14="http://schemas.microsoft.com/office/powerpoint/2010/main" val="3598193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Absolute BFs of </a:t>
                </a:r>
                <a14:m>
                  <m:oMath xmlns:m="http://schemas.openxmlformats.org/officeDocument/2006/math">
                    <m:sSubSup>
                      <m:sSubSupPr>
                        <m:ctrlP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zh-CN" altLang="en-US" sz="3600" b="1" i="1">
                            <a:solidFill>
                              <a:srgbClr val="FFFF00"/>
                            </a:solidFill>
                            <a:effectLst>
                              <a:outerShdw blurRad="38100" dist="38100" dir="2700000" algn="tl">
                                <a:srgbClr val="000000">
                                  <a:alpha val="43137"/>
                                </a:srgbClr>
                              </a:outerShdw>
                            </a:effectLst>
                            <a:latin typeface="Cambria Math"/>
                          </a:rPr>
                          <m:t>𝜦</m:t>
                        </m:r>
                      </m:e>
                      <m:sub>
                        <m:r>
                          <a:rPr lang="en-US" altLang="zh-CN" sz="3600" b="1" i="1">
                            <a:solidFill>
                              <a:srgbClr val="FFFF00"/>
                            </a:solidFill>
                            <a:effectLst>
                              <a:outerShdw blurRad="38100" dist="38100" dir="2700000" algn="tl">
                                <a:srgbClr val="000000">
                                  <a:alpha val="43137"/>
                                </a:srgbClr>
                              </a:outerShdw>
                            </a:effectLst>
                            <a:latin typeface="Cambria Math" charset="0"/>
                          </a:rPr>
                          <m:t>𝒄</m:t>
                        </m:r>
                      </m:sub>
                      <m:sup>
                        <m:r>
                          <a:rPr lang="en-US" altLang="zh-CN" sz="3600" b="1" i="1">
                            <a:solidFill>
                              <a:srgbClr val="FFFF00"/>
                            </a:solidFill>
                            <a:effectLst>
                              <a:outerShdw blurRad="38100" dist="38100" dir="2700000" algn="tl">
                                <a:srgbClr val="000000">
                                  <a:alpha val="43137"/>
                                </a:srgbClr>
                              </a:outerShdw>
                            </a:effectLst>
                            <a:latin typeface="Cambria Math"/>
                          </a:rPr>
                          <m:t>+</m:t>
                        </m:r>
                      </m:sup>
                    </m:sSub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 </m:t>
                    </m:r>
                  </m:oMath>
                </a14:m>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decays</a:t>
                </a: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1"/>
                <a:ext cx="12192000" cy="646331"/>
              </a:xfrm>
              <a:prstGeom prst="rect">
                <a:avLst/>
              </a:prstGeom>
              <a:blipFill>
                <a:blip r:embed="rId3"/>
                <a:stretch>
                  <a:fillRect t="-16038" b="-41509"/>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Shape 182">
                <a:extLst>
                  <a:ext uri="{FF2B5EF4-FFF2-40B4-BE49-F238E27FC236}">
                    <a16:creationId xmlns:a16="http://schemas.microsoft.com/office/drawing/2014/main" id="{6402A77B-A8EC-4DDA-8D5D-E34234D90617}"/>
                  </a:ext>
                </a:extLst>
              </p:cNvPr>
              <p:cNvSpPr txBox="1">
                <a:spLocks/>
              </p:cNvSpPr>
              <p:nvPr/>
            </p:nvSpPr>
            <p:spPr>
              <a:xfrm>
                <a:off x="5119710" y="1386744"/>
                <a:ext cx="6439015" cy="4497308"/>
              </a:xfrm>
              <a:prstGeom prst="rect">
                <a:avLst/>
              </a:prstGeom>
              <a:ln w="12700">
                <a:noFill/>
                <a:miter lim="400000"/>
              </a:ln>
              <a:extLst>
                <a:ext uri="{C572A759-6A51-4108-AA02-DFA0A04FC94B}">
                  <ma14:wrappingTextBoxFlag xmlns="" xmlns:ma14="http://schemas.microsoft.com/office/mac/drawingml/2011/main" val="1"/>
                </a:ext>
              </a:extLst>
            </p:spPr>
            <p:txBody>
              <a:bodyPr wrap="square" lIns="45715" tIns="45715" rIns="45715" bIns="45715" anchor="ctr" anchorCtr="0">
                <a:noAutofit/>
              </a:bodyPr>
              <a:lstStyle>
                <a:lvl1pPr marL="471439" indent="-471439" defTabSz="457152">
                  <a:spcBef>
                    <a:spcPts val="700"/>
                  </a:spcBef>
                  <a:buSzPct val="100000"/>
                  <a:buFont typeface="Arial"/>
                  <a:buChar char="•"/>
                  <a:defRPr sz="4400">
                    <a:latin typeface="Times New Roman" pitchFamily="18" charset="0"/>
                    <a:ea typeface="Times New Roman" pitchFamily="18" charset="0"/>
                    <a:cs typeface="Times New Roman" pitchFamily="18" charset="0"/>
                    <a:sym typeface="Calibri"/>
                  </a:defRPr>
                </a:lvl1pPr>
                <a:lvl2pPr marL="906142" indent="-448990" defTabSz="457152">
                  <a:spcBef>
                    <a:spcPts val="700"/>
                  </a:spcBef>
                  <a:buSzPct val="100000"/>
                  <a:buFont typeface="Arial"/>
                  <a:buChar char="–"/>
                  <a:defRPr sz="4000">
                    <a:latin typeface="Times New Roman" pitchFamily="18" charset="0"/>
                    <a:ea typeface="Times New Roman" pitchFamily="18" charset="0"/>
                    <a:cs typeface="Times New Roman" pitchFamily="18" charset="0"/>
                    <a:sym typeface="Calibri"/>
                  </a:defRPr>
                </a:lvl2pPr>
                <a:lvl3pPr marL="1333364" indent="-419057" defTabSz="457152">
                  <a:spcBef>
                    <a:spcPts val="700"/>
                  </a:spcBef>
                  <a:buSzPct val="100000"/>
                  <a:buFont typeface="Wingdings" charset="2"/>
                  <a:buChar char="ü"/>
                  <a:defRPr sz="4400">
                    <a:latin typeface="Times New Roman" pitchFamily="18" charset="0"/>
                    <a:ea typeface="Times New Roman" pitchFamily="18" charset="0"/>
                    <a:cs typeface="Times New Roman" pitchFamily="18" charset="0"/>
                    <a:sym typeface="Calibri"/>
                  </a:defRPr>
                </a:lvl3pPr>
                <a:lvl4pPr marL="1874329" indent="-502869" defTabSz="457152">
                  <a:spcBef>
                    <a:spcPts val="700"/>
                  </a:spcBef>
                  <a:buSzPct val="100000"/>
                  <a:buFont typeface="Courier New" charset="0"/>
                  <a:buChar char="o"/>
                  <a:defRPr sz="4400">
                    <a:latin typeface="Times New Roman" pitchFamily="18" charset="0"/>
                    <a:ea typeface="Times New Roman" pitchFamily="18" charset="0"/>
                    <a:cs typeface="Times New Roman" pitchFamily="18" charset="0"/>
                    <a:sym typeface="Calibri"/>
                  </a:defRPr>
                </a:lvl4pPr>
                <a:lvl5pPr marL="2331481" indent="-502869" defTabSz="457152">
                  <a:spcBef>
                    <a:spcPts val="700"/>
                  </a:spcBef>
                  <a:buSzPct val="100000"/>
                  <a:buFont typeface="Arial"/>
                  <a:buChar char="»"/>
                  <a:defRPr sz="4400">
                    <a:latin typeface="Times New Roman" pitchFamily="18" charset="0"/>
                    <a:ea typeface="Times New Roman" pitchFamily="18" charset="0"/>
                    <a:cs typeface="Times New Roman" pitchFamily="18" charset="0"/>
                    <a:sym typeface="Calibri"/>
                  </a:defRPr>
                </a:lvl5pPr>
                <a:lvl6pPr marL="2788636" indent="-502869" defTabSz="457152">
                  <a:spcBef>
                    <a:spcPts val="700"/>
                  </a:spcBef>
                  <a:buSzPct val="100000"/>
                  <a:buFont typeface="Arial"/>
                  <a:buChar char="•"/>
                  <a:defRPr sz="4400">
                    <a:latin typeface="Calibri"/>
                    <a:ea typeface="Calibri"/>
                    <a:cs typeface="Calibri"/>
                    <a:sym typeface="Calibri"/>
                  </a:defRPr>
                </a:lvl6pPr>
                <a:lvl7pPr marL="3245788" indent="-502869" defTabSz="457152">
                  <a:spcBef>
                    <a:spcPts val="700"/>
                  </a:spcBef>
                  <a:buSzPct val="100000"/>
                  <a:buFont typeface="Arial"/>
                  <a:buChar char="•"/>
                  <a:defRPr sz="4400">
                    <a:latin typeface="Calibri"/>
                    <a:ea typeface="Calibri"/>
                    <a:cs typeface="Calibri"/>
                    <a:sym typeface="Calibri"/>
                  </a:defRPr>
                </a:lvl7pPr>
                <a:lvl8pPr marL="3702941" indent="-502869" defTabSz="457152">
                  <a:spcBef>
                    <a:spcPts val="700"/>
                  </a:spcBef>
                  <a:buSzPct val="100000"/>
                  <a:buFont typeface="Arial"/>
                  <a:buChar char="•"/>
                  <a:defRPr sz="4400">
                    <a:latin typeface="Calibri"/>
                    <a:ea typeface="Calibri"/>
                    <a:cs typeface="Calibri"/>
                    <a:sym typeface="Calibri"/>
                  </a:defRPr>
                </a:lvl8pPr>
                <a:lvl9pPr marL="4160096" indent="-502869" defTabSz="457152">
                  <a:spcBef>
                    <a:spcPts val="700"/>
                  </a:spcBef>
                  <a:buSzPct val="100000"/>
                  <a:buFont typeface="Arial"/>
                  <a:buChar char="•"/>
                  <a:defRPr sz="4400">
                    <a:latin typeface="Calibri"/>
                    <a:ea typeface="Calibri"/>
                    <a:cs typeface="Calibri"/>
                    <a:sym typeface="Calibri"/>
                  </a:defRPr>
                </a:lvl9pPr>
              </a:lstStyle>
              <a:p>
                <a:pPr marL="321424" lvl="1" indent="0">
                  <a:lnSpc>
                    <a:spcPts val="1000"/>
                  </a:lnSpc>
                  <a:buClr>
                    <a:schemeClr val="tx1"/>
                  </a:buClr>
                  <a:buNone/>
                </a:pPr>
                <a:r>
                  <a:rPr kumimoji="1" lang="en-US" altLang="zh-CN" sz="1600" b="1" i="1" dirty="0">
                    <a:latin typeface="Calibri (正文)"/>
                    <a:cs typeface="+mn-cs"/>
                  </a:rPr>
                  <a:t>Hadronic</a:t>
                </a:r>
                <a:r>
                  <a:rPr kumimoji="1" lang="zh-CN" altLang="en-US" sz="1600" b="1" i="1" dirty="0">
                    <a:latin typeface="Calibri (正文)"/>
                    <a:cs typeface="+mn-cs"/>
                  </a:rPr>
                  <a:t> </a:t>
                </a:r>
                <a:r>
                  <a:rPr kumimoji="1" lang="en-US" altLang="zh-CN" sz="1600" b="1" i="1" dirty="0">
                    <a:latin typeface="Calibri (正文)"/>
                    <a:cs typeface="+mn-cs"/>
                  </a:rPr>
                  <a:t>decay</a:t>
                </a:r>
              </a:p>
              <a:p>
                <a:pPr marL="621803" lvl="2" indent="0">
                  <a:lnSpc>
                    <a:spcPts val="1000"/>
                  </a:lnSpc>
                  <a:buClr>
                    <a:schemeClr val="tx1"/>
                  </a:buClr>
                  <a:buNone/>
                </a:pPr>
                <a14:m>
                  <m:oMath xmlns:m="http://schemas.openxmlformats.org/officeDocument/2006/math">
                    <m:sSubSup>
                      <m:sSubSupPr>
                        <m:ctrlPr>
                          <a:rPr kumimoji="1" lang="en-US" altLang="zh-CN" sz="1600" b="1" i="1">
                            <a:solidFill>
                              <a:srgbClr val="FF0000"/>
                            </a:solidFill>
                            <a:latin typeface="Cambria Math" panose="02040503050406030204" pitchFamily="18" charset="0"/>
                            <a:sym typeface="Calibri" panose="020F0502020204030204" pitchFamily="34" charset="0"/>
                          </a:rPr>
                        </m:ctrlPr>
                      </m:sSubSupPr>
                      <m:e>
                        <m:r>
                          <a:rPr kumimoji="1" lang="zh-CN" altLang="en-US" sz="1600" b="1" i="1">
                            <a:solidFill>
                              <a:srgbClr val="FF0000"/>
                            </a:solidFill>
                            <a:latin typeface="Cambria Math" panose="02040503050406030204" pitchFamily="18" charset="0"/>
                            <a:sym typeface="Calibri" panose="020F0502020204030204" pitchFamily="34" charset="0"/>
                          </a:rPr>
                          <m:t>𝜦</m:t>
                        </m:r>
                      </m:e>
                      <m:sub>
                        <m:r>
                          <a:rPr kumimoji="1" lang="en-US" altLang="zh-CN" sz="1600" b="1" i="1">
                            <a:solidFill>
                              <a:srgbClr val="FF0000"/>
                            </a:solidFill>
                            <a:latin typeface="Cambria Math" panose="02040503050406030204" pitchFamily="18" charset="0"/>
                            <a:sym typeface="Calibri" panose="020F0502020204030204" pitchFamily="34" charset="0"/>
                          </a:rPr>
                          <m:t>𝒄</m:t>
                        </m:r>
                      </m:sub>
                      <m:sup>
                        <m:r>
                          <a:rPr kumimoji="1" lang="en-US" altLang="zh-CN" sz="1600" b="1">
                            <a:solidFill>
                              <a:srgbClr val="FF0000"/>
                            </a:solidFill>
                            <a:latin typeface="Cambria Math" panose="02040503050406030204" pitchFamily="18" charset="0"/>
                            <a:sym typeface="Calibri" panose="020F0502020204030204" pitchFamily="34" charset="0"/>
                          </a:rPr>
                          <m:t>+</m:t>
                        </m:r>
                      </m:sup>
                    </m:sSubSup>
                    <m:r>
                      <a:rPr kumimoji="1" lang="en-US" altLang="zh-CN" sz="1600" b="1" i="1">
                        <a:solidFill>
                          <a:srgbClr val="FF0000"/>
                        </a:solidFill>
                        <a:latin typeface="Cambria Math" panose="02040503050406030204" pitchFamily="18" charset="0"/>
                        <a:sym typeface="Calibri" panose="020F0502020204030204" pitchFamily="34" charset="0"/>
                      </a:rPr>
                      <m:t>→</m:t>
                    </m:r>
                    <m:r>
                      <a:rPr kumimoji="1" lang="en-US" altLang="zh-CN" sz="1600" b="1" i="1">
                        <a:solidFill>
                          <a:srgbClr val="FF0000"/>
                        </a:solidFill>
                        <a:latin typeface="Cambria Math" panose="02040503050406030204" pitchFamily="18" charset="0"/>
                        <a:sym typeface="Calibri" panose="020F0502020204030204" pitchFamily="34" charset="0"/>
                      </a:rPr>
                      <m:t>𝒑</m:t>
                    </m:r>
                    <m:sSup>
                      <m:sSupPr>
                        <m:ctrlPr>
                          <a:rPr kumimoji="1" lang="en-US" altLang="zh-CN" sz="1600" b="1" i="1">
                            <a:solidFill>
                              <a:srgbClr val="FF0000"/>
                            </a:solidFill>
                            <a:latin typeface="Cambria Math" panose="02040503050406030204" pitchFamily="18" charset="0"/>
                            <a:sym typeface="Calibri" panose="020F0502020204030204" pitchFamily="34" charset="0"/>
                          </a:rPr>
                        </m:ctrlPr>
                      </m:sSupPr>
                      <m:e>
                        <m:r>
                          <a:rPr kumimoji="1" lang="en-US" altLang="zh-CN" sz="1600" b="1" i="1">
                            <a:solidFill>
                              <a:srgbClr val="FF0000"/>
                            </a:solidFill>
                            <a:latin typeface="Cambria Math" panose="02040503050406030204" pitchFamily="18" charset="0"/>
                            <a:sym typeface="Calibri" panose="020F0502020204030204" pitchFamily="34" charset="0"/>
                          </a:rPr>
                          <m:t>𝑲</m:t>
                        </m:r>
                      </m:e>
                      <m:sup>
                        <m:r>
                          <a:rPr kumimoji="1" lang="en-US" altLang="zh-CN" sz="1600" b="1" i="1">
                            <a:solidFill>
                              <a:srgbClr val="FF0000"/>
                            </a:solidFill>
                            <a:latin typeface="Cambria Math" panose="02040503050406030204" pitchFamily="18" charset="0"/>
                            <a:sym typeface="Calibri" panose="020F0502020204030204" pitchFamily="34" charset="0"/>
                          </a:rPr>
                          <m:t>−</m:t>
                        </m:r>
                      </m:sup>
                    </m:sSup>
                    <m:sSup>
                      <m:sSupPr>
                        <m:ctrlPr>
                          <a:rPr kumimoji="1" lang="en-US" altLang="zh-CN" sz="1600" b="1" i="1">
                            <a:solidFill>
                              <a:srgbClr val="FF0000"/>
                            </a:solidFill>
                            <a:latin typeface="Cambria Math" panose="02040503050406030204" pitchFamily="18" charset="0"/>
                            <a:sym typeface="Calibri" panose="020F0502020204030204" pitchFamily="34" charset="0"/>
                          </a:rPr>
                        </m:ctrlPr>
                      </m:sSupPr>
                      <m:e>
                        <m:r>
                          <a:rPr kumimoji="1" lang="en-US" altLang="zh-CN" sz="1600" b="1" i="1">
                            <a:solidFill>
                              <a:srgbClr val="FF0000"/>
                            </a:solidFill>
                            <a:latin typeface="Cambria Math" panose="02040503050406030204" pitchFamily="18" charset="0"/>
                            <a:sym typeface="Calibri" panose="020F0502020204030204" pitchFamily="34" charset="0"/>
                          </a:rPr>
                          <m:t>𝝅</m:t>
                        </m:r>
                      </m:e>
                      <m:sup>
                        <m:r>
                          <a:rPr kumimoji="1" lang="en-US" altLang="zh-CN" sz="1600" b="1" i="1">
                            <a:solidFill>
                              <a:srgbClr val="FF0000"/>
                            </a:solidFill>
                            <a:latin typeface="Cambria Math" panose="02040503050406030204" pitchFamily="18" charset="0"/>
                            <a:sym typeface="Calibri" panose="020F0502020204030204" pitchFamily="34" charset="0"/>
                          </a:rPr>
                          <m:t>+</m:t>
                        </m:r>
                      </m:sup>
                    </m:sSup>
                  </m:oMath>
                </a14:m>
                <a:r>
                  <a:rPr kumimoji="1" lang="zh-CN" altLang="en-US" sz="1600" b="1" dirty="0">
                    <a:solidFill>
                      <a:srgbClr val="FF0000"/>
                    </a:solidFill>
                    <a:latin typeface="Calibri (正文)"/>
                  </a:rPr>
                  <a:t> </a:t>
                </a:r>
                <a:r>
                  <a:rPr kumimoji="1" lang="en-US" altLang="zh-CN" sz="1600" b="1" dirty="0">
                    <a:solidFill>
                      <a:srgbClr val="FF0000"/>
                    </a:solidFill>
                    <a:latin typeface="Calibri (正文)"/>
                  </a:rPr>
                  <a:t>+</a:t>
                </a:r>
                <a:r>
                  <a:rPr kumimoji="1" lang="zh-CN" altLang="en-US" sz="1600" b="1" dirty="0">
                    <a:solidFill>
                      <a:srgbClr val="FF0000"/>
                    </a:solidFill>
                    <a:latin typeface="Calibri (正文)"/>
                  </a:rPr>
                  <a:t> </a:t>
                </a:r>
                <a:r>
                  <a:rPr kumimoji="1" lang="en-US" altLang="zh-CN" sz="1600" b="1" dirty="0">
                    <a:solidFill>
                      <a:srgbClr val="FF0000"/>
                    </a:solidFill>
                    <a:latin typeface="Calibri (正文)"/>
                  </a:rPr>
                  <a:t>11</a:t>
                </a:r>
                <a:r>
                  <a:rPr kumimoji="1" lang="zh-CN" altLang="en-US" sz="1600" b="1" dirty="0">
                    <a:solidFill>
                      <a:srgbClr val="FF0000"/>
                    </a:solidFill>
                    <a:latin typeface="Calibri (正文)"/>
                  </a:rPr>
                  <a:t> </a:t>
                </a:r>
                <a:r>
                  <a:rPr kumimoji="1" lang="en-US" altLang="zh-CN" sz="1600" b="1" dirty="0">
                    <a:solidFill>
                      <a:srgbClr val="FF0000"/>
                    </a:solidFill>
                    <a:latin typeface="Calibri (正文)"/>
                  </a:rPr>
                  <a:t>CF</a:t>
                </a:r>
                <a:r>
                  <a:rPr kumimoji="1" lang="zh-CN" altLang="en-US" sz="1600" b="1" dirty="0">
                    <a:solidFill>
                      <a:srgbClr val="FF0000"/>
                    </a:solidFill>
                    <a:latin typeface="Calibri (正文)"/>
                  </a:rPr>
                  <a:t> </a:t>
                </a:r>
                <a:r>
                  <a:rPr kumimoji="1" lang="en-US" altLang="zh-CN" sz="1600" b="1" dirty="0">
                    <a:solidFill>
                      <a:srgbClr val="FF0000"/>
                    </a:solidFill>
                    <a:latin typeface="Calibri (正文)"/>
                  </a:rPr>
                  <a:t>modes	PRL116(2016)052001</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en-US" altLang="zh-CN" sz="1600" b="1" i="1">
                        <a:latin typeface="Cambria Math" panose="02040503050406030204" pitchFamily="18" charset="0"/>
                      </a:rPr>
                      <m:t> </m:t>
                    </m:r>
                  </m:oMath>
                </a14:m>
                <a:r>
                  <a:rPr kumimoji="1" lang="en-US" altLang="zh-CN" sz="1600" b="1" dirty="0" err="1">
                    <a:latin typeface="Calibri (正文)"/>
                  </a:rPr>
                  <a:t>pK</a:t>
                </a:r>
                <a:r>
                  <a:rPr kumimoji="1" lang="en-US" altLang="zh-CN" sz="1600" b="1" baseline="30000" dirty="0" err="1">
                    <a:latin typeface="Calibri (正文)"/>
                  </a:rPr>
                  <a:t>+</a:t>
                </a:r>
                <a:r>
                  <a:rPr kumimoji="1" lang="en-US" altLang="zh-CN" sz="1600" b="1" dirty="0" err="1">
                    <a:latin typeface="Calibri (正文)"/>
                  </a:rPr>
                  <a:t>K</a:t>
                </a:r>
                <a:r>
                  <a:rPr kumimoji="1" lang="en-US" altLang="zh-CN" sz="1600" b="1" baseline="30000" dirty="0">
                    <a:latin typeface="Calibri (正文)"/>
                  </a:rPr>
                  <a:t>-</a:t>
                </a:r>
                <a:r>
                  <a:rPr kumimoji="1" lang="en-US" altLang="zh-CN" sz="1600" b="1" dirty="0">
                    <a:latin typeface="Calibri (正文)"/>
                  </a:rPr>
                  <a:t>, pπ</a:t>
                </a:r>
                <a:r>
                  <a:rPr kumimoji="1" lang="en-US" altLang="zh-CN" sz="1600" b="1" baseline="30000" dirty="0">
                    <a:latin typeface="Calibri (正文)"/>
                  </a:rPr>
                  <a:t>+</a:t>
                </a:r>
                <a:r>
                  <a:rPr kumimoji="1" lang="en-US" altLang="zh-CN" sz="1600" b="1" dirty="0">
                    <a:latin typeface="Calibri (正文)"/>
                  </a:rPr>
                  <a:t>π</a:t>
                </a:r>
                <a:r>
                  <a:rPr kumimoji="1" lang="en-US" altLang="zh-CN" sz="1600" b="1" baseline="30000" dirty="0">
                    <a:latin typeface="Calibri (正文)"/>
                  </a:rPr>
                  <a:t>-</a:t>
                </a:r>
                <a:r>
                  <a:rPr kumimoji="1" lang="zh-CN" altLang="en-US" sz="1600" b="1" dirty="0">
                    <a:latin typeface="Calibri (正文)"/>
                  </a:rPr>
                  <a:t>    </a:t>
                </a:r>
                <a:r>
                  <a:rPr kumimoji="1" lang="en-US" altLang="zh-CN" sz="1600" b="1" dirty="0">
                    <a:latin typeface="Calibri (正文)"/>
                  </a:rPr>
                  <a:t>	          PRL117(2017)232002</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en-US" altLang="zh-CN" sz="1600" b="1" i="1">
                        <a:latin typeface="Cambria Math" panose="02040503050406030204" pitchFamily="18" charset="0"/>
                      </a:rPr>
                      <m:t> </m:t>
                    </m:r>
                  </m:oMath>
                </a14:m>
                <a:r>
                  <a:rPr kumimoji="1" lang="en-US" altLang="zh-CN" sz="1600" b="1" dirty="0" err="1">
                    <a:latin typeface="Calibri (正文)"/>
                  </a:rPr>
                  <a:t>n</a:t>
                </a:r>
                <a14:m>
                  <m:oMath xmlns:m="http://schemas.openxmlformats.org/officeDocument/2006/math">
                    <m:sSubSup>
                      <m:sSubSupPr>
                        <m:ctrlPr>
                          <a:rPr kumimoji="1" lang="en-US" altLang="zh-CN" sz="1600" b="1" i="1" dirty="0">
                            <a:latin typeface="Cambria Math" panose="02040503050406030204" pitchFamily="18" charset="0"/>
                          </a:rPr>
                        </m:ctrlPr>
                      </m:sSubSupPr>
                      <m:e>
                        <m:r>
                          <a:rPr kumimoji="1" lang="en-US" altLang="zh-CN" sz="1600" b="1" i="1" dirty="0">
                            <a:latin typeface="Cambria Math" panose="02040503050406030204" pitchFamily="18" charset="0"/>
                          </a:rPr>
                          <m:t>𝑲</m:t>
                        </m:r>
                      </m:e>
                      <m:sub>
                        <m:r>
                          <a:rPr kumimoji="1" lang="en-US" altLang="zh-CN" sz="1600" b="1" i="1" dirty="0">
                            <a:latin typeface="Cambria Math" panose="02040503050406030204" pitchFamily="18" charset="0"/>
                          </a:rPr>
                          <m:t>𝒔</m:t>
                        </m:r>
                      </m:sub>
                      <m:sup>
                        <m:r>
                          <a:rPr kumimoji="1" lang="en-US" altLang="zh-CN" sz="1600" b="1" i="1" dirty="0">
                            <a:latin typeface="Cambria Math" panose="02040503050406030204" pitchFamily="18" charset="0"/>
                          </a:rPr>
                          <m:t>𝟎</m:t>
                        </m:r>
                      </m:sup>
                    </m:sSubSup>
                  </m:oMath>
                </a14:m>
                <a:r>
                  <a:rPr kumimoji="1" lang="en-US" altLang="zh-CN" sz="1600" b="1" dirty="0">
                    <a:latin typeface="Calibri (正文)"/>
                  </a:rPr>
                  <a:t>π</a:t>
                </a:r>
                <a:r>
                  <a:rPr kumimoji="1" lang="en-US" altLang="zh-CN" sz="1600" b="1" baseline="30000" dirty="0">
                    <a:latin typeface="Calibri (正文)"/>
                  </a:rPr>
                  <a:t>+</a:t>
                </a:r>
                <a:r>
                  <a:rPr kumimoji="1" lang="zh-CN" altLang="en-US" sz="1600" b="1" dirty="0">
                    <a:latin typeface="Calibri (正文)"/>
                  </a:rPr>
                  <a:t>               </a:t>
                </a:r>
                <a:r>
                  <a:rPr kumimoji="1" lang="en-US" altLang="zh-CN" sz="1600" b="1" dirty="0">
                    <a:latin typeface="Calibri (正文)"/>
                  </a:rPr>
                  <a:t>	          PRL118(2017)112001</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en-US" altLang="zh-CN" sz="1600" b="1" i="1">
                        <a:latin typeface="Cambria Math" panose="02040503050406030204" pitchFamily="18" charset="0"/>
                      </a:rPr>
                      <m:t> </m:t>
                    </m:r>
                  </m:oMath>
                </a14:m>
                <a:r>
                  <a:rPr kumimoji="1" lang="en-US" altLang="zh-CN" sz="1600" b="1" dirty="0" err="1">
                    <a:latin typeface="Calibri (正文)"/>
                  </a:rPr>
                  <a:t>pη</a:t>
                </a:r>
                <a:r>
                  <a:rPr kumimoji="1" lang="en-US" altLang="zh-CN" sz="1600" b="1" dirty="0">
                    <a:latin typeface="Calibri (正文)"/>
                  </a:rPr>
                  <a:t>,</a:t>
                </a:r>
                <a:r>
                  <a:rPr kumimoji="1" lang="zh-CN" altLang="en-US" sz="1600" b="1" dirty="0">
                    <a:latin typeface="Calibri (正文)"/>
                  </a:rPr>
                  <a:t> </a:t>
                </a:r>
                <a:r>
                  <a:rPr kumimoji="1" lang="en-US" altLang="zh-CN" sz="1600" b="1" dirty="0">
                    <a:latin typeface="Calibri (正文)"/>
                  </a:rPr>
                  <a:t>pπ</a:t>
                </a:r>
                <a:r>
                  <a:rPr kumimoji="1" lang="en-US" altLang="zh-CN" sz="1600" b="1" baseline="30000" dirty="0">
                    <a:latin typeface="Calibri (正文)"/>
                  </a:rPr>
                  <a:t>0</a:t>
                </a:r>
                <a:r>
                  <a:rPr kumimoji="1" lang="zh-CN" altLang="en-US" sz="1600" b="1" dirty="0">
                    <a:latin typeface="Calibri (正文)"/>
                  </a:rPr>
                  <a:t>             </a:t>
                </a:r>
                <a:r>
                  <a:rPr kumimoji="1" lang="en-US" altLang="zh-CN" sz="1600" b="1" dirty="0">
                    <a:latin typeface="Calibri (正文)"/>
                  </a:rPr>
                  <a:t>		PRD95(2017)111102(R)</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oMath>
                </a14:m>
                <a:r>
                  <a:rPr kumimoji="1" lang="en-US" altLang="zh-CN" sz="1600" b="1" dirty="0">
                    <a:latin typeface="Calibri (正文)"/>
                    <a:sym typeface="Calibri" panose="020F0502020204030204" pitchFamily="34" charset="0"/>
                  </a:rPr>
                  <a:t> </a:t>
                </a:r>
                <a14:m>
                  <m:oMath xmlns:m="http://schemas.openxmlformats.org/officeDocument/2006/math">
                    <m:sSup>
                      <m:sSupPr>
                        <m:ctrlPr>
                          <a:rPr kumimoji="1" lang="en-US" altLang="zh-CN" sz="1600" b="1" i="1" dirty="0">
                            <a:latin typeface="Cambria Math" panose="02040503050406030204" pitchFamily="18" charset="0"/>
                            <a:sym typeface="Calibri" panose="020F0502020204030204" pitchFamily="34" charset="0"/>
                          </a:rPr>
                        </m:ctrlPr>
                      </m:sSupPr>
                      <m:e>
                        <m:r>
                          <a:rPr kumimoji="1" lang="en-US" altLang="zh-CN" sz="1600" b="1" i="1" dirty="0">
                            <a:latin typeface="Cambria Math" panose="02040503050406030204" pitchFamily="18" charset="0"/>
                            <a:sym typeface="Calibri" panose="020F0502020204030204" pitchFamily="34" charset="0"/>
                          </a:rPr>
                          <m:t>𝜮</m:t>
                        </m:r>
                      </m:e>
                      <m:sup>
                        <m:r>
                          <a:rPr kumimoji="1" lang="en-US" altLang="zh-CN" sz="1600" b="1" dirty="0">
                            <a:latin typeface="Cambria Math" panose="02040503050406030204" pitchFamily="18" charset="0"/>
                            <a:sym typeface="Calibri" panose="020F0502020204030204" pitchFamily="34" charset="0"/>
                          </a:rPr>
                          <m:t>−</m:t>
                        </m:r>
                      </m:sup>
                    </m:sSup>
                  </m:oMath>
                </a14:m>
                <a:r>
                  <a:rPr kumimoji="1" lang="en-US" altLang="zh-CN" sz="1600" b="1" dirty="0">
                    <a:latin typeface="Calibri (正文)"/>
                  </a:rPr>
                  <a:t>π</a:t>
                </a:r>
                <a:r>
                  <a:rPr kumimoji="1" lang="en-US" altLang="zh-CN" sz="1600" b="1" baseline="30000" dirty="0">
                    <a:latin typeface="Calibri (正文)"/>
                  </a:rPr>
                  <a:t>+</a:t>
                </a:r>
                <a:r>
                  <a:rPr kumimoji="1" lang="en-US" altLang="zh-CN" sz="1600" b="1" dirty="0">
                    <a:latin typeface="Calibri (正文)"/>
                  </a:rPr>
                  <a:t>π</a:t>
                </a:r>
                <a:r>
                  <a:rPr kumimoji="1" lang="en-US" altLang="zh-CN" sz="1600" b="1" baseline="30000" dirty="0">
                    <a:latin typeface="Calibri (正文)"/>
                  </a:rPr>
                  <a:t>+</a:t>
                </a:r>
                <a:r>
                  <a:rPr kumimoji="1" lang="en-US" altLang="zh-CN" sz="1600" b="1" dirty="0">
                    <a:latin typeface="Calibri (正文)"/>
                  </a:rPr>
                  <a:t>π</a:t>
                </a:r>
                <a:r>
                  <a:rPr kumimoji="1" lang="en-US" altLang="zh-CN" sz="1600" b="1" baseline="30000" dirty="0">
                    <a:latin typeface="Calibri (正文)"/>
                  </a:rPr>
                  <a:t>0</a:t>
                </a:r>
                <a:r>
                  <a:rPr kumimoji="1" lang="zh-CN" altLang="en-US" sz="1600" b="1" dirty="0">
                    <a:latin typeface="Calibri (正文)"/>
                  </a:rPr>
                  <a:t>         </a:t>
                </a:r>
                <a:r>
                  <a:rPr kumimoji="1" lang="en-US" altLang="zh-CN" sz="1600" b="1" dirty="0">
                    <a:latin typeface="Calibri (正文)"/>
                  </a:rPr>
                  <a:t>		</a:t>
                </a:r>
                <a:r>
                  <a:rPr kumimoji="1" lang="is-IS" altLang="zh-CN" sz="1600" b="1" dirty="0">
                    <a:latin typeface="Calibri (正文)"/>
                  </a:rPr>
                  <a:t>PLB772(2017)388</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rPr>
                        </m:ctrlPr>
                      </m:sSubSupPr>
                      <m:e>
                        <m:r>
                          <a:rPr kumimoji="1" lang="el-GR" altLang="zh-CN" sz="1600" b="1" i="1">
                            <a:latin typeface="Cambria Math" panose="02040503050406030204" pitchFamily="18" charset="0"/>
                          </a:rPr>
                          <m:t>𝜦</m:t>
                        </m:r>
                      </m:e>
                      <m:sub>
                        <m:r>
                          <a:rPr kumimoji="1" lang="en-US" altLang="zh-CN" sz="1600" b="1" i="1">
                            <a:latin typeface="Cambria Math" panose="02040503050406030204" pitchFamily="18" charset="0"/>
                          </a:rPr>
                          <m:t>𝒄</m:t>
                        </m:r>
                      </m:sub>
                      <m:sup>
                        <m:r>
                          <a:rPr kumimoji="1" lang="en-US" altLang="zh-CN" sz="1600" b="1">
                            <a:latin typeface="Cambria Math" panose="02040503050406030204" pitchFamily="18" charset="0"/>
                          </a:rPr>
                          <m:t>+</m:t>
                        </m:r>
                      </m:sup>
                    </m:sSubSup>
                    <m:r>
                      <a:rPr kumimoji="1" lang="en-US" altLang="zh-CN" sz="1600" b="1">
                        <a:latin typeface="Cambria Math" panose="02040503050406030204" pitchFamily="18" charset="0"/>
                      </a:rPr>
                      <m:t>→</m:t>
                    </m:r>
                    <m:sSup>
                      <m:sSupPr>
                        <m:ctrlPr>
                          <a:rPr kumimoji="1" lang="en-US" altLang="zh-CN" sz="1600" b="1" i="1">
                            <a:latin typeface="Cambria Math" panose="02040503050406030204" pitchFamily="18" charset="0"/>
                          </a:rPr>
                        </m:ctrlPr>
                      </m:sSupPr>
                      <m:e>
                        <m:r>
                          <a:rPr kumimoji="1" lang="el-GR" altLang="zh-CN" sz="1600" b="1" i="1">
                            <a:latin typeface="Cambria Math" panose="02040503050406030204" pitchFamily="18" charset="0"/>
                          </a:rPr>
                          <m:t>𝜩</m:t>
                        </m:r>
                      </m:e>
                      <m:sup>
                        <m:r>
                          <a:rPr kumimoji="1" lang="en-US" altLang="zh-CN" sz="1600" b="1" i="1">
                            <a:latin typeface="Cambria Math" panose="02040503050406030204" pitchFamily="18" charset="0"/>
                          </a:rPr>
                          <m:t>𝟎</m:t>
                        </m:r>
                        <m:r>
                          <a:rPr kumimoji="1" lang="en-US" altLang="zh-CN" sz="1600" b="1">
                            <a:latin typeface="Cambria Math" panose="02040503050406030204" pitchFamily="18" charset="0"/>
                          </a:rPr>
                          <m:t>(∗)</m:t>
                        </m:r>
                      </m:sup>
                    </m:sSup>
                    <m:sSup>
                      <m:sSupPr>
                        <m:ctrlPr>
                          <a:rPr kumimoji="1" lang="en-US" altLang="zh-CN" sz="1600" b="1" i="1">
                            <a:latin typeface="Cambria Math" panose="02040503050406030204" pitchFamily="18" charset="0"/>
                          </a:rPr>
                        </m:ctrlPr>
                      </m:sSupPr>
                      <m:e>
                        <m:r>
                          <a:rPr kumimoji="1" lang="en-US" altLang="zh-CN" sz="1600" b="1" i="1">
                            <a:latin typeface="Cambria Math" panose="02040503050406030204" pitchFamily="18" charset="0"/>
                          </a:rPr>
                          <m:t>𝑲</m:t>
                        </m:r>
                      </m:e>
                      <m:sup>
                        <m:r>
                          <a:rPr kumimoji="1" lang="en-US" altLang="zh-CN" sz="1600" b="1">
                            <a:latin typeface="Cambria Math" panose="02040503050406030204" pitchFamily="18" charset="0"/>
                          </a:rPr>
                          <m:t>+</m:t>
                        </m:r>
                      </m:sup>
                    </m:sSup>
                  </m:oMath>
                </a14:m>
                <a:r>
                  <a:rPr kumimoji="1" lang="zh-CN" altLang="en-US" sz="1600" b="1" dirty="0">
                    <a:latin typeface="Calibri (正文)"/>
                  </a:rPr>
                  <a:t>         </a:t>
                </a:r>
                <a:r>
                  <a:rPr kumimoji="1" lang="is-IS" altLang="zh-CN" sz="1600" b="1" dirty="0">
                    <a:latin typeface="Calibri (正文)"/>
                  </a:rPr>
                  <a:t>			</a:t>
                </a:r>
                <a:r>
                  <a:rPr lang="en-US" altLang="zh-CN" sz="1600" b="1" dirty="0">
                    <a:latin typeface="Calibri (正文)"/>
                  </a:rPr>
                  <a:t>PLB783(2018)200</a:t>
                </a:r>
              </a:p>
              <a:p>
                <a:pPr marL="621803" lvl="2" indent="0">
                  <a:lnSpc>
                    <a:spcPts val="1000"/>
                  </a:lnSpc>
                  <a:buClr>
                    <a:schemeClr val="tx1"/>
                  </a:buClr>
                  <a:buNone/>
                </a:pPr>
                <a14:m>
                  <m:oMath xmlns:m="http://schemas.openxmlformats.org/officeDocument/2006/math">
                    <m:sSubSup>
                      <m:sSubSupPr>
                        <m:ctrlPr>
                          <a:rPr lang="en-US" altLang="zh-CN" sz="1600" b="1" i="1">
                            <a:latin typeface="Cambria Math" panose="02040503050406030204" pitchFamily="18" charset="0"/>
                          </a:rPr>
                        </m:ctrlPr>
                      </m:sSubSupPr>
                      <m:e>
                        <m:r>
                          <a:rPr lang="el-GR" altLang="zh-CN" sz="1600" b="1" i="1">
                            <a:latin typeface="Cambria Math" panose="02040503050406030204" pitchFamily="18" charset="0"/>
                          </a:rPr>
                          <m:t>𝜦</m:t>
                        </m:r>
                      </m:e>
                      <m:sub>
                        <m:r>
                          <a:rPr lang="en-US" altLang="zh-CN" sz="1600" b="1" i="1">
                            <a:latin typeface="Cambria Math" panose="02040503050406030204" pitchFamily="18" charset="0"/>
                          </a:rPr>
                          <m:t>𝒄</m:t>
                        </m:r>
                      </m:sub>
                      <m:sup>
                        <m:r>
                          <a:rPr lang="en-US" altLang="zh-CN" sz="1600" b="1">
                            <a:latin typeface="Cambria Math" panose="02040503050406030204" pitchFamily="18" charset="0"/>
                          </a:rPr>
                          <m:t>+</m:t>
                        </m:r>
                      </m:sup>
                    </m:sSubSup>
                    <m:r>
                      <a:rPr lang="en-US" altLang="zh-CN" sz="1600" b="1">
                        <a:latin typeface="Cambria Math" panose="02040503050406030204" pitchFamily="18" charset="0"/>
                      </a:rPr>
                      <m:t>→</m:t>
                    </m:r>
                    <m:r>
                      <a:rPr lang="en-US" altLang="zh-CN" sz="1600" b="1">
                        <a:latin typeface="Cambria Math" panose="02040503050406030204" pitchFamily="18" charset="0"/>
                      </a:rPr>
                      <m:t>𝚲</m:t>
                    </m:r>
                    <m:r>
                      <a:rPr lang="en-US" altLang="zh-CN" sz="1600" b="1" i="1">
                        <a:latin typeface="Cambria Math" panose="02040503050406030204" pitchFamily="18" charset="0"/>
                      </a:rPr>
                      <m:t>𝜼</m:t>
                    </m:r>
                    <m:sSup>
                      <m:sSupPr>
                        <m:ctrlPr>
                          <a:rPr lang="en-US" altLang="zh-CN" sz="1600" b="1" i="1">
                            <a:latin typeface="Cambria Math" panose="02040503050406030204" pitchFamily="18" charset="0"/>
                          </a:rPr>
                        </m:ctrlPr>
                      </m:sSupPr>
                      <m:e>
                        <m:r>
                          <a:rPr lang="en-US" altLang="zh-CN" sz="1600" b="1" i="1">
                            <a:latin typeface="Cambria Math" panose="02040503050406030204" pitchFamily="18" charset="0"/>
                          </a:rPr>
                          <m:t>𝝅</m:t>
                        </m:r>
                      </m:e>
                      <m:sup>
                        <m:r>
                          <a:rPr lang="en-US" altLang="zh-CN" sz="1600" b="1" i="1">
                            <a:latin typeface="Cambria Math" panose="02040503050406030204" pitchFamily="18" charset="0"/>
                          </a:rPr>
                          <m:t>+</m:t>
                        </m:r>
                      </m:sup>
                    </m:sSup>
                  </m:oMath>
                </a14:m>
                <a:r>
                  <a:rPr lang="is-IS" altLang="zh-CN" sz="1600" b="1" dirty="0">
                    <a:latin typeface="Calibri (正文)"/>
                  </a:rPr>
                  <a:t>				</a:t>
                </a:r>
                <a:r>
                  <a:rPr lang="en-US" altLang="zh-CN" sz="1600" b="1" dirty="0">
                    <a:latin typeface="Calibri (正文)"/>
                  </a:rPr>
                  <a:t>PRD</a:t>
                </a:r>
                <a:r>
                  <a:rPr lang="is-IS" altLang="zh-CN" sz="1600" b="1" dirty="0">
                    <a:latin typeface="Calibri (正文)"/>
                  </a:rPr>
                  <a:t>99(2019)032010</a:t>
                </a:r>
              </a:p>
              <a:p>
                <a:pPr marL="621803" lvl="2" indent="0">
                  <a:lnSpc>
                    <a:spcPts val="1000"/>
                  </a:lnSpc>
                  <a:buClr>
                    <a:schemeClr val="tx1"/>
                  </a:buClr>
                  <a:buNone/>
                </a:pPr>
                <a14:m>
                  <m:oMath xmlns:m="http://schemas.openxmlformats.org/officeDocument/2006/math">
                    <m:sSubSup>
                      <m:sSubSupPr>
                        <m:ctrlPr>
                          <a:rPr lang="en-US" altLang="zh-CN" sz="1600" b="1" i="1">
                            <a:latin typeface="Cambria Math" panose="02040503050406030204" pitchFamily="18" charset="0"/>
                          </a:rPr>
                        </m:ctrlPr>
                      </m:sSubSupPr>
                      <m:e>
                        <m:r>
                          <a:rPr lang="el-GR" altLang="zh-CN" sz="1600" b="1" i="1">
                            <a:latin typeface="Cambria Math" panose="02040503050406030204" pitchFamily="18" charset="0"/>
                          </a:rPr>
                          <m:t>𝜦</m:t>
                        </m:r>
                      </m:e>
                      <m:sub>
                        <m:r>
                          <a:rPr lang="en-US" altLang="zh-CN" sz="1600" b="1" i="1">
                            <a:latin typeface="Cambria Math" panose="02040503050406030204" pitchFamily="18" charset="0"/>
                          </a:rPr>
                          <m:t>𝒄</m:t>
                        </m:r>
                      </m:sub>
                      <m:sup>
                        <m:r>
                          <a:rPr lang="en-US" altLang="zh-CN" sz="1600" b="1">
                            <a:latin typeface="Cambria Math" panose="02040503050406030204" pitchFamily="18" charset="0"/>
                          </a:rPr>
                          <m:t>+</m:t>
                        </m:r>
                      </m:sup>
                    </m:sSubSup>
                    <m:r>
                      <a:rPr lang="en-US" altLang="zh-CN" sz="1600" b="1">
                        <a:latin typeface="Cambria Math" panose="02040503050406030204" pitchFamily="18" charset="0"/>
                      </a:rPr>
                      <m:t>→</m:t>
                    </m:r>
                    <m:sSup>
                      <m:sSupPr>
                        <m:ctrlPr>
                          <a:rPr lang="en-US" altLang="zh-CN" sz="1600" b="1" i="1">
                            <a:latin typeface="Cambria Math" panose="02040503050406030204" pitchFamily="18" charset="0"/>
                          </a:rPr>
                        </m:ctrlPr>
                      </m:sSupPr>
                      <m:e>
                        <m:r>
                          <a:rPr lang="en-US" altLang="zh-CN" sz="1600" b="1">
                            <a:latin typeface="Cambria Math" panose="02040503050406030204" pitchFamily="18" charset="0"/>
                          </a:rPr>
                          <m:t>𝚺</m:t>
                        </m:r>
                      </m:e>
                      <m:sup>
                        <m:r>
                          <a:rPr lang="en-US" altLang="zh-CN" sz="1600" b="1">
                            <a:latin typeface="Cambria Math" panose="02040503050406030204" pitchFamily="18" charset="0"/>
                          </a:rPr>
                          <m:t>+</m:t>
                        </m:r>
                      </m:sup>
                    </m:sSup>
                    <m:r>
                      <a:rPr lang="en-US" altLang="zh-CN" sz="1600" b="1" i="1">
                        <a:latin typeface="Cambria Math" panose="02040503050406030204" pitchFamily="18" charset="0"/>
                      </a:rPr>
                      <m:t>𝜼</m:t>
                    </m:r>
                    <m:r>
                      <a:rPr lang="en-US" altLang="zh-CN" sz="1600" b="1" i="1">
                        <a:latin typeface="Cambria Math" panose="02040503050406030204" pitchFamily="18" charset="0"/>
                      </a:rPr>
                      <m:t>,</m:t>
                    </m:r>
                    <m:sSup>
                      <m:sSupPr>
                        <m:ctrlPr>
                          <a:rPr lang="en-US" altLang="zh-CN" sz="1600" b="1" i="1">
                            <a:latin typeface="Cambria Math" panose="02040503050406030204" pitchFamily="18" charset="0"/>
                          </a:rPr>
                        </m:ctrlPr>
                      </m:sSupPr>
                      <m:e>
                        <m:r>
                          <a:rPr lang="en-US" altLang="zh-CN" sz="1600" b="1">
                            <a:latin typeface="Cambria Math" panose="02040503050406030204" pitchFamily="18" charset="0"/>
                          </a:rPr>
                          <m:t>𝚺</m:t>
                        </m:r>
                      </m:e>
                      <m:sup>
                        <m:r>
                          <a:rPr lang="en-US" altLang="zh-CN" sz="1600" b="1">
                            <a:latin typeface="Cambria Math" panose="02040503050406030204" pitchFamily="18" charset="0"/>
                          </a:rPr>
                          <m:t>+</m:t>
                        </m:r>
                      </m:sup>
                    </m:sSup>
                    <m:r>
                      <a:rPr lang="en-US" altLang="zh-CN" sz="1600" b="1" i="1">
                        <a:latin typeface="Cambria Math" panose="02040503050406030204" pitchFamily="18" charset="0"/>
                      </a:rPr>
                      <m:t>𝜼</m:t>
                    </m:r>
                    <m:r>
                      <a:rPr lang="en-US" altLang="zh-CN" sz="1600" b="1" i="1">
                        <a:latin typeface="Cambria Math" panose="02040503050406030204" pitchFamily="18" charset="0"/>
                      </a:rPr>
                      <m:t>′</m:t>
                    </m:r>
                  </m:oMath>
                </a14:m>
                <a:r>
                  <a:rPr lang="is-IS" altLang="zh-CN" sz="1600" b="1" dirty="0">
                    <a:latin typeface="Calibri (正文)"/>
                  </a:rPr>
                  <a:t>			</a:t>
                </a:r>
                <a:r>
                  <a:rPr lang="en-US" altLang="zh-CN" sz="1600" b="1" dirty="0">
                    <a:latin typeface="Calibri (正文)"/>
                  </a:rPr>
                  <a:t>CPC43(2019)083002</a:t>
                </a:r>
              </a:p>
              <a:p>
                <a:pPr marL="621803" lvl="2" indent="0">
                  <a:lnSpc>
                    <a:spcPts val="1000"/>
                  </a:lnSpc>
                  <a:buClr>
                    <a:schemeClr val="tx1"/>
                  </a:buClr>
                  <a:buNone/>
                </a:pPr>
                <a14:m>
                  <m:oMath xmlns:m="http://schemas.openxmlformats.org/officeDocument/2006/math">
                    <m:sSubSup>
                      <m:sSubSupPr>
                        <m:ctrlPr>
                          <a:rPr lang="en-US" altLang="zh-CN" sz="1600" b="1" i="1">
                            <a:latin typeface="Cambria Math" panose="02040503050406030204" pitchFamily="18" charset="0"/>
                          </a:rPr>
                        </m:ctrlPr>
                      </m:sSubSupPr>
                      <m:e>
                        <m:r>
                          <a:rPr lang="el-GR" altLang="zh-CN" sz="1600" b="1" i="1">
                            <a:latin typeface="Cambria Math" panose="02040503050406030204" pitchFamily="18" charset="0"/>
                          </a:rPr>
                          <m:t>𝜦</m:t>
                        </m:r>
                      </m:e>
                      <m:sub>
                        <m:r>
                          <a:rPr lang="en-US" altLang="zh-CN" sz="1600" b="1" i="1">
                            <a:latin typeface="Cambria Math" panose="02040503050406030204" pitchFamily="18" charset="0"/>
                          </a:rPr>
                          <m:t>𝒄</m:t>
                        </m:r>
                      </m:sub>
                      <m:sup>
                        <m:r>
                          <a:rPr lang="en-US" altLang="zh-CN" sz="1600" b="1">
                            <a:latin typeface="Cambria Math" panose="02040503050406030204" pitchFamily="18" charset="0"/>
                          </a:rPr>
                          <m:t>+</m:t>
                        </m:r>
                      </m:sup>
                    </m:sSubSup>
                    <m:r>
                      <a:rPr lang="en-US" altLang="zh-CN" sz="1600" b="1">
                        <a:latin typeface="Cambria Math" panose="02040503050406030204" pitchFamily="18" charset="0"/>
                      </a:rPr>
                      <m:t>→</m:t>
                    </m:r>
                  </m:oMath>
                </a14:m>
                <a:r>
                  <a:rPr lang="zh-CN" altLang="en-US" sz="1600" b="1" dirty="0">
                    <a:latin typeface="Calibri (正文)"/>
                  </a:rPr>
                  <a:t> </a:t>
                </a:r>
                <a:r>
                  <a:rPr lang="en-US" altLang="zh-CN" sz="1600" b="1" dirty="0">
                    <a:latin typeface="Calibri (正文)"/>
                  </a:rPr>
                  <a:t>BP</a:t>
                </a:r>
                <a:r>
                  <a:rPr lang="zh-CN" altLang="en-US" sz="1600" b="1" dirty="0">
                    <a:latin typeface="Calibri (正文)"/>
                  </a:rPr>
                  <a:t> </a:t>
                </a:r>
                <a:r>
                  <a:rPr lang="en-US" altLang="zh-CN" sz="1600" b="1" dirty="0">
                    <a:latin typeface="Calibri (正文)"/>
                  </a:rPr>
                  <a:t>decay</a:t>
                </a:r>
                <a:r>
                  <a:rPr lang="zh-CN" altLang="en-US" sz="1600" b="1" dirty="0">
                    <a:latin typeface="Calibri (正文)"/>
                  </a:rPr>
                  <a:t> </a:t>
                </a:r>
                <a:r>
                  <a:rPr lang="en-US" altLang="zh-CN" sz="1600" b="1" dirty="0">
                    <a:latin typeface="Calibri (正文)"/>
                  </a:rPr>
                  <a:t>asymmetries	PRD100(2019)</a:t>
                </a:r>
                <a:r>
                  <a:rPr lang="is-IS" altLang="zh-CN" sz="1600" b="1" dirty="0">
                    <a:latin typeface="Calibri (正文)"/>
                  </a:rPr>
                  <a:t>0</a:t>
                </a:r>
                <a:r>
                  <a:rPr lang="en-US" altLang="zh-CN" sz="1600" b="1" dirty="0">
                    <a:latin typeface="Calibri (正文)"/>
                  </a:rPr>
                  <a:t>7</a:t>
                </a:r>
                <a:r>
                  <a:rPr lang="is-IS" altLang="zh-CN" sz="1600" b="1" dirty="0">
                    <a:latin typeface="Calibri (正文)"/>
                  </a:rPr>
                  <a:t>20</a:t>
                </a:r>
                <a:r>
                  <a:rPr lang="en-US" altLang="zh-CN" sz="1600" b="1" dirty="0">
                    <a:latin typeface="Calibri (正文)"/>
                  </a:rPr>
                  <a:t>0</a:t>
                </a:r>
              </a:p>
              <a:p>
                <a:pPr marL="621803" lvl="2" indent="0">
                  <a:lnSpc>
                    <a:spcPts val="1000"/>
                  </a:lnSpc>
                  <a:buClr>
                    <a:schemeClr val="tx1"/>
                  </a:buClr>
                  <a:buNone/>
                </a:pPr>
                <a14:m>
                  <m:oMath xmlns:m="http://schemas.openxmlformats.org/officeDocument/2006/math">
                    <m:sSubSup>
                      <m:sSubSupPr>
                        <m:ctrlPr>
                          <a:rPr lang="en-US" altLang="zh-CN" sz="1600" b="1" i="1">
                            <a:latin typeface="Cambria Math" panose="02040503050406030204" pitchFamily="18" charset="0"/>
                          </a:rPr>
                        </m:ctrlPr>
                      </m:sSubSupPr>
                      <m:e>
                        <m:r>
                          <a:rPr lang="el-GR" altLang="zh-CN" sz="1600" b="1" i="1">
                            <a:latin typeface="Cambria Math" panose="02040503050406030204" pitchFamily="18" charset="0"/>
                          </a:rPr>
                          <m:t>𝜦</m:t>
                        </m:r>
                      </m:e>
                      <m:sub>
                        <m:r>
                          <a:rPr lang="en-US" altLang="zh-CN" sz="1600" b="1" i="1">
                            <a:latin typeface="Cambria Math" panose="02040503050406030204" pitchFamily="18" charset="0"/>
                          </a:rPr>
                          <m:t>𝒄</m:t>
                        </m:r>
                      </m:sub>
                      <m:sup>
                        <m:r>
                          <a:rPr lang="en-US" altLang="zh-CN" sz="1600" b="1">
                            <a:latin typeface="Cambria Math" panose="02040503050406030204" pitchFamily="18" charset="0"/>
                          </a:rPr>
                          <m:t>+</m:t>
                        </m:r>
                      </m:sup>
                    </m:sSubSup>
                    <m:r>
                      <a:rPr lang="en-US" altLang="zh-CN" sz="1600" b="1">
                        <a:latin typeface="Cambria Math" panose="02040503050406030204" pitchFamily="18" charset="0"/>
                      </a:rPr>
                      <m:t>→</m:t>
                    </m:r>
                    <m:r>
                      <a:rPr lang="en-US" altLang="zh-CN" sz="1600" b="1" i="1">
                        <a:latin typeface="Cambria Math" panose="02040503050406030204" pitchFamily="18" charset="0"/>
                      </a:rPr>
                      <m:t>𝒑</m:t>
                    </m:r>
                    <m:sSub>
                      <m:sSubPr>
                        <m:ctrlPr>
                          <a:rPr lang="en-US" altLang="zh-CN" sz="1600" b="1" i="1">
                            <a:latin typeface="Cambria Math" panose="02040503050406030204" pitchFamily="18" charset="0"/>
                          </a:rPr>
                        </m:ctrlPr>
                      </m:sSubPr>
                      <m:e>
                        <m:r>
                          <a:rPr lang="en-US" altLang="zh-CN" sz="1600" b="1" i="1">
                            <a:latin typeface="Cambria Math" panose="02040503050406030204" pitchFamily="18" charset="0"/>
                          </a:rPr>
                          <m:t>𝑲</m:t>
                        </m:r>
                      </m:e>
                      <m:sub>
                        <m:r>
                          <a:rPr lang="en-US" altLang="zh-CN" sz="1600" b="1" i="1">
                            <a:latin typeface="Cambria Math" panose="02040503050406030204" pitchFamily="18" charset="0"/>
                          </a:rPr>
                          <m:t>𝒔</m:t>
                        </m:r>
                      </m:sub>
                    </m:sSub>
                    <m:r>
                      <a:rPr lang="en-US" altLang="zh-CN" sz="1600" b="1" i="1">
                        <a:latin typeface="Cambria Math" panose="02040503050406030204" pitchFamily="18" charset="0"/>
                      </a:rPr>
                      <m:t>𝜼</m:t>
                    </m:r>
                  </m:oMath>
                </a14:m>
                <a:r>
                  <a:rPr lang="is-IS" altLang="zh-CN" sz="1600" b="1" dirty="0">
                    <a:latin typeface="Calibri (正文)"/>
                  </a:rPr>
                  <a:t>			          PLB817(2021)136327</a:t>
                </a:r>
              </a:p>
              <a:p>
                <a:pPr marL="321424" lvl="1" indent="0">
                  <a:lnSpc>
                    <a:spcPts val="1000"/>
                  </a:lnSpc>
                  <a:buClr>
                    <a:schemeClr val="tx1"/>
                  </a:buClr>
                  <a:buNone/>
                </a:pPr>
                <a:r>
                  <a:rPr kumimoji="1" lang="en-US" altLang="zh-CN" sz="1600" b="1" i="1" dirty="0">
                    <a:latin typeface="Calibri (正文)"/>
                    <a:cs typeface="+mn-cs"/>
                  </a:rPr>
                  <a:t>Semi-</a:t>
                </a:r>
                <a:r>
                  <a:rPr kumimoji="1" lang="en-US" altLang="zh-CN" sz="1600" b="1" i="1" dirty="0" err="1">
                    <a:latin typeface="Calibri (正文)"/>
                    <a:cs typeface="+mn-cs"/>
                  </a:rPr>
                  <a:t>leptonic</a:t>
                </a:r>
                <a:r>
                  <a:rPr kumimoji="1" lang="zh-CN" altLang="en-US" sz="1600" b="1" i="1" dirty="0">
                    <a:latin typeface="Calibri (正文)"/>
                    <a:cs typeface="+mn-cs"/>
                  </a:rPr>
                  <a:t> </a:t>
                </a:r>
                <a:r>
                  <a:rPr kumimoji="1" lang="en-US" altLang="zh-CN" sz="1600" b="1" i="1" dirty="0">
                    <a:latin typeface="Calibri (正文)"/>
                    <a:cs typeface="+mn-cs"/>
                  </a:rPr>
                  <a:t>decay</a:t>
                </a:r>
              </a:p>
              <a:p>
                <a:pPr marL="621803" lvl="2" indent="0">
                  <a:lnSpc>
                    <a:spcPts val="1000"/>
                  </a:lnSpc>
                  <a:buClr>
                    <a:schemeClr val="tx1"/>
                  </a:buClr>
                  <a:buNone/>
                </a:pPr>
                <a14:m>
                  <m:oMath xmlns:m="http://schemas.openxmlformats.org/officeDocument/2006/math">
                    <m:sSubSup>
                      <m:sSubSupPr>
                        <m:ctrlPr>
                          <a:rPr kumimoji="1" lang="en-US" altLang="zh-CN" sz="1600" b="1" i="1">
                            <a:solidFill>
                              <a:srgbClr val="FF0000"/>
                            </a:solidFill>
                            <a:latin typeface="Cambria Math" panose="02040503050406030204" pitchFamily="18" charset="0"/>
                            <a:sym typeface="Calibri" panose="020F0502020204030204" pitchFamily="34" charset="0"/>
                          </a:rPr>
                        </m:ctrlPr>
                      </m:sSubSupPr>
                      <m:e>
                        <m:r>
                          <a:rPr kumimoji="1" lang="zh-CN" altLang="en-US" sz="1600" b="1" i="1">
                            <a:solidFill>
                              <a:srgbClr val="FF0000"/>
                            </a:solidFill>
                            <a:latin typeface="Cambria Math" panose="02040503050406030204" pitchFamily="18" charset="0"/>
                            <a:sym typeface="Calibri" panose="020F0502020204030204" pitchFamily="34" charset="0"/>
                          </a:rPr>
                          <m:t>𝜦</m:t>
                        </m:r>
                      </m:e>
                      <m:sub>
                        <m:r>
                          <a:rPr kumimoji="1" lang="en-US" altLang="zh-CN" sz="1600" b="1" i="1">
                            <a:solidFill>
                              <a:srgbClr val="FF0000"/>
                            </a:solidFill>
                            <a:latin typeface="Cambria Math" panose="02040503050406030204" pitchFamily="18" charset="0"/>
                            <a:sym typeface="Calibri" panose="020F0502020204030204" pitchFamily="34" charset="0"/>
                          </a:rPr>
                          <m:t>𝒄</m:t>
                        </m:r>
                      </m:sub>
                      <m:sup>
                        <m:r>
                          <a:rPr kumimoji="1" lang="en-US" altLang="zh-CN" sz="1600" b="1">
                            <a:solidFill>
                              <a:srgbClr val="FF0000"/>
                            </a:solidFill>
                            <a:latin typeface="Cambria Math" panose="02040503050406030204" pitchFamily="18" charset="0"/>
                            <a:sym typeface="Calibri" panose="020F0502020204030204" pitchFamily="34" charset="0"/>
                          </a:rPr>
                          <m:t>+</m:t>
                        </m:r>
                      </m:sup>
                    </m:sSubSup>
                    <m:r>
                      <a:rPr kumimoji="1" lang="en-US" altLang="zh-CN" sz="1600" b="1">
                        <a:latin typeface="Cambria Math" panose="02040503050406030204" pitchFamily="18" charset="0"/>
                      </a:rPr>
                      <m:t>→</m:t>
                    </m:r>
                    <m:r>
                      <a:rPr kumimoji="1" lang="zh-CN" altLang="en-US" sz="1600" b="1" i="1">
                        <a:solidFill>
                          <a:srgbClr val="FF0000"/>
                        </a:solidFill>
                        <a:latin typeface="Cambria Math" panose="02040503050406030204" pitchFamily="18" charset="0"/>
                        <a:sym typeface="Calibri" panose="020F0502020204030204" pitchFamily="34" charset="0"/>
                      </a:rPr>
                      <m:t>𝜦</m:t>
                    </m:r>
                  </m:oMath>
                </a14:m>
                <a:r>
                  <a:rPr kumimoji="1" lang="en-US" altLang="zh-CN" sz="1600" b="1" dirty="0">
                    <a:solidFill>
                      <a:srgbClr val="FF0000"/>
                    </a:solidFill>
                    <a:latin typeface="Calibri (正文)"/>
                  </a:rPr>
                  <a:t>e</a:t>
                </a:r>
                <a:r>
                  <a:rPr kumimoji="1" lang="en-US" altLang="zh-CN" sz="1600" b="1" baseline="30000" dirty="0">
                    <a:solidFill>
                      <a:srgbClr val="FF0000"/>
                    </a:solidFill>
                    <a:latin typeface="Calibri (正文)"/>
                  </a:rPr>
                  <a:t>+</a:t>
                </a:r>
                <a14:m>
                  <m:oMath xmlns:m="http://schemas.openxmlformats.org/officeDocument/2006/math">
                    <m:sSub>
                      <m:sSubPr>
                        <m:ctrlPr>
                          <a:rPr kumimoji="1" lang="en-US" altLang="zh-CN" sz="1600" b="1" i="1">
                            <a:solidFill>
                              <a:srgbClr val="FF0000"/>
                            </a:solidFill>
                            <a:latin typeface="Cambria Math" panose="02040503050406030204" pitchFamily="18" charset="0"/>
                          </a:rPr>
                        </m:ctrlPr>
                      </m:sSubPr>
                      <m:e>
                        <m:r>
                          <a:rPr kumimoji="1" lang="zh-CN" altLang="en-US" sz="1600" b="1" i="1">
                            <a:solidFill>
                              <a:srgbClr val="FF0000"/>
                            </a:solidFill>
                            <a:latin typeface="Cambria Math" panose="02040503050406030204" pitchFamily="18" charset="0"/>
                          </a:rPr>
                          <m:t>𝝂</m:t>
                        </m:r>
                      </m:e>
                      <m:sub>
                        <m:r>
                          <a:rPr kumimoji="1" lang="en-US" altLang="zh-CN" sz="1600" b="1" i="1">
                            <a:solidFill>
                              <a:srgbClr val="FF0000"/>
                            </a:solidFill>
                            <a:latin typeface="Cambria Math" panose="02040503050406030204" pitchFamily="18" charset="0"/>
                          </a:rPr>
                          <m:t>𝒆</m:t>
                        </m:r>
                      </m:sub>
                    </m:sSub>
                  </m:oMath>
                </a14:m>
                <a:r>
                  <a:rPr kumimoji="1" lang="zh-CN" altLang="en-US" sz="1600" b="1" dirty="0">
                    <a:solidFill>
                      <a:srgbClr val="FF0000"/>
                    </a:solidFill>
                    <a:latin typeface="Calibri (正文)"/>
                  </a:rPr>
                  <a:t>              </a:t>
                </a:r>
                <a:r>
                  <a:rPr kumimoji="1" lang="en-US" altLang="zh-CN" sz="1600" b="1" dirty="0">
                    <a:solidFill>
                      <a:srgbClr val="FF0000"/>
                    </a:solidFill>
                    <a:latin typeface="Calibri (正文)"/>
                  </a:rPr>
                  <a:t>		PRL115(2015)221805</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zh-CN" altLang="en-US" sz="1600" b="1" i="1">
                        <a:latin typeface="Cambria Math" panose="02040503050406030204" pitchFamily="18" charset="0"/>
                        <a:sym typeface="Calibri" panose="020F0502020204030204" pitchFamily="34" charset="0"/>
                      </a:rPr>
                      <m:t>𝜦</m:t>
                    </m:r>
                  </m:oMath>
                </a14:m>
                <a:r>
                  <a:rPr kumimoji="1" lang="en-US" altLang="zh-CN" sz="1600" b="1" dirty="0">
                    <a:latin typeface="Calibri (正文)"/>
                  </a:rPr>
                  <a:t>μ</a:t>
                </a:r>
                <a:r>
                  <a:rPr kumimoji="1" lang="en-US" altLang="zh-CN" sz="1600" b="1" baseline="30000" dirty="0">
                    <a:latin typeface="Calibri (正文)"/>
                  </a:rPr>
                  <a:t>+</a:t>
                </a:r>
                <a14:m>
                  <m:oMath xmlns:m="http://schemas.openxmlformats.org/officeDocument/2006/math">
                    <m:sSub>
                      <m:sSubPr>
                        <m:ctrlPr>
                          <a:rPr kumimoji="1" lang="en-US" altLang="zh-CN" sz="1600" b="1" i="1">
                            <a:latin typeface="Cambria Math" panose="02040503050406030204" pitchFamily="18" charset="0"/>
                          </a:rPr>
                        </m:ctrlPr>
                      </m:sSubPr>
                      <m:e>
                        <m:r>
                          <a:rPr kumimoji="1" lang="zh-CN" altLang="en-US" sz="1600" b="1" i="1">
                            <a:latin typeface="Cambria Math" panose="02040503050406030204" pitchFamily="18" charset="0"/>
                          </a:rPr>
                          <m:t>𝝂</m:t>
                        </m:r>
                      </m:e>
                      <m:sub>
                        <m:r>
                          <a:rPr kumimoji="1" lang="en-US" altLang="zh-CN" sz="1600" b="1" i="1">
                            <a:latin typeface="Cambria Math" panose="02040503050406030204" pitchFamily="18" charset="0"/>
                          </a:rPr>
                          <m:t>𝝁</m:t>
                        </m:r>
                      </m:sub>
                    </m:sSub>
                  </m:oMath>
                </a14:m>
                <a:r>
                  <a:rPr kumimoji="1" lang="zh-CN" altLang="en-US" sz="1600" b="1" dirty="0">
                    <a:latin typeface="Calibri (正文)"/>
                  </a:rPr>
                  <a:t>              </a:t>
                </a:r>
                <a:r>
                  <a:rPr kumimoji="1" lang="en-US" altLang="zh-CN" sz="1600" b="1" dirty="0">
                    <a:latin typeface="Calibri (正文)"/>
                  </a:rPr>
                  <a:t>		PLB767(2017)42</a:t>
                </a:r>
              </a:p>
              <a:p>
                <a:pPr marL="321424" lvl="1" indent="0">
                  <a:lnSpc>
                    <a:spcPts val="1000"/>
                  </a:lnSpc>
                  <a:buClr>
                    <a:schemeClr val="tx1"/>
                  </a:buClr>
                  <a:buNone/>
                </a:pPr>
                <a:r>
                  <a:rPr kumimoji="1" lang="en-US" altLang="zh-CN" sz="1600" b="1" i="1" dirty="0">
                    <a:latin typeface="Calibri (正文)"/>
                    <a:cs typeface="+mn-cs"/>
                  </a:rPr>
                  <a:t>Inclusive</a:t>
                </a:r>
                <a:r>
                  <a:rPr kumimoji="1" lang="zh-CN" altLang="en-US" sz="1600" b="1" i="1" dirty="0">
                    <a:latin typeface="Calibri (正文)"/>
                    <a:cs typeface="+mn-cs"/>
                  </a:rPr>
                  <a:t> </a:t>
                </a:r>
                <a:r>
                  <a:rPr kumimoji="1" lang="en-US" altLang="zh-CN" sz="1600" b="1" i="1" dirty="0">
                    <a:latin typeface="Calibri (正文)"/>
                    <a:cs typeface="+mn-cs"/>
                  </a:rPr>
                  <a:t>decay</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zh-CN" altLang="en-US" sz="1600" b="1" i="1">
                        <a:latin typeface="Cambria Math" panose="02040503050406030204" pitchFamily="18" charset="0"/>
                        <a:sym typeface="Calibri" panose="020F0502020204030204" pitchFamily="34" charset="0"/>
                      </a:rPr>
                      <m:t>𝜦</m:t>
                    </m:r>
                  </m:oMath>
                </a14:m>
                <a:r>
                  <a:rPr kumimoji="1" lang="en-US" altLang="zh-CN" sz="1600" b="1" dirty="0">
                    <a:latin typeface="Calibri (正文)"/>
                  </a:rPr>
                  <a:t>X</a:t>
                </a:r>
                <a:r>
                  <a:rPr kumimoji="1" lang="zh-CN" altLang="en-US" sz="1600" b="1" dirty="0">
                    <a:latin typeface="Calibri (正文)"/>
                  </a:rPr>
                  <a:t>  </a:t>
                </a:r>
                <a:r>
                  <a:rPr kumimoji="1" lang="en-US" altLang="zh-CN" sz="1600" b="1" dirty="0">
                    <a:latin typeface="Calibri (正文)"/>
                  </a:rPr>
                  <a:t>				</a:t>
                </a:r>
                <a:r>
                  <a:rPr lang="en-US" altLang="zh-CN" sz="1600" b="1" dirty="0">
                    <a:latin typeface="Calibri (正文)"/>
                  </a:rPr>
                  <a:t>PRL121(2018)062003</a:t>
                </a:r>
                <a:endParaRPr kumimoji="1" lang="en-US" altLang="zh-CN" sz="1600" b="1" dirty="0">
                  <a:latin typeface="Calibri (正文)"/>
                </a:endParaRP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en-US" altLang="zh-CN" sz="1600" b="1" i="1">
                        <a:latin typeface="Cambria Math" panose="02040503050406030204" pitchFamily="18" charset="0"/>
                      </a:rPr>
                      <m:t> </m:t>
                    </m:r>
                    <m:sSup>
                      <m:sSupPr>
                        <m:ctrlPr>
                          <a:rPr kumimoji="1" lang="en-US" altLang="zh-CN" sz="1600" b="1" i="1" dirty="0">
                            <a:latin typeface="Cambria Math" panose="02040503050406030204" pitchFamily="18" charset="0"/>
                          </a:rPr>
                        </m:ctrlPr>
                      </m:sSupPr>
                      <m:e>
                        <m:r>
                          <a:rPr kumimoji="1" lang="en-US" altLang="zh-CN" sz="1600" b="1" i="1" dirty="0">
                            <a:latin typeface="Cambria Math" panose="02040503050406030204" pitchFamily="18" charset="0"/>
                          </a:rPr>
                          <m:t>𝒆</m:t>
                        </m:r>
                      </m:e>
                      <m:sup>
                        <m:r>
                          <a:rPr kumimoji="1" lang="en-US" altLang="zh-CN" sz="1600" b="1" i="1" dirty="0">
                            <a:latin typeface="Cambria Math" panose="02040503050406030204" pitchFamily="18" charset="0"/>
                          </a:rPr>
                          <m:t>+</m:t>
                        </m:r>
                      </m:sup>
                    </m:sSup>
                  </m:oMath>
                </a14:m>
                <a:r>
                  <a:rPr kumimoji="1" lang="en-US" altLang="zh-CN" sz="1600" b="1" dirty="0">
                    <a:latin typeface="Calibri (正文)"/>
                  </a:rPr>
                  <a:t>X				</a:t>
                </a:r>
                <a:r>
                  <a:rPr lang="en-US" altLang="zh-CN" sz="1600" b="1" dirty="0">
                    <a:latin typeface="Calibri (正文)"/>
                  </a:rPr>
                  <a:t>PRL121(2018)251801</a:t>
                </a:r>
              </a:p>
              <a:p>
                <a:pPr marL="621803" lvl="2" indent="0">
                  <a:lnSpc>
                    <a:spcPts val="1000"/>
                  </a:lnSpc>
                  <a:buClr>
                    <a:schemeClr val="tx1"/>
                  </a:buClr>
                  <a:buNone/>
                </a:pP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en-US" altLang="zh-CN" sz="1600" b="1" dirty="0"/>
                  <a:t> </a:t>
                </a:r>
                <a14:m>
                  <m:oMath xmlns:m="http://schemas.openxmlformats.org/officeDocument/2006/math">
                    <m:r>
                      <a:rPr kumimoji="1" lang="en-US" altLang="zh-CN" sz="1600" b="1">
                        <a:latin typeface="Cambria Math" panose="02040503050406030204" pitchFamily="18" charset="0"/>
                      </a:rPr>
                      <m:t>→</m:t>
                    </m:r>
                    <m:r>
                      <a:rPr kumimoji="1" lang="en-US" altLang="zh-CN" sz="1600" b="1" i="1">
                        <a:latin typeface="Cambria Math" panose="02040503050406030204" pitchFamily="18" charset="0"/>
                      </a:rPr>
                      <m:t> </m:t>
                    </m:r>
                    <m:sSubSup>
                      <m:sSubSupPr>
                        <m:ctrlPr>
                          <a:rPr kumimoji="1" lang="en-US" altLang="zh-CN" sz="1600" b="1" i="1" dirty="0">
                            <a:latin typeface="Cambria Math" panose="02040503050406030204" pitchFamily="18" charset="0"/>
                          </a:rPr>
                        </m:ctrlPr>
                      </m:sSubSupPr>
                      <m:e>
                        <m:r>
                          <a:rPr kumimoji="1" lang="en-US" altLang="zh-CN" sz="1600" b="1" i="1" dirty="0">
                            <a:latin typeface="Cambria Math" panose="02040503050406030204" pitchFamily="18" charset="0"/>
                          </a:rPr>
                          <m:t>𝑲</m:t>
                        </m:r>
                      </m:e>
                      <m:sub>
                        <m:r>
                          <a:rPr kumimoji="1" lang="en-US" altLang="zh-CN" sz="1600" b="1" i="1" dirty="0">
                            <a:latin typeface="Cambria Math" panose="02040503050406030204" pitchFamily="18" charset="0"/>
                          </a:rPr>
                          <m:t>𝒔</m:t>
                        </m:r>
                      </m:sub>
                      <m:sup>
                        <m:r>
                          <a:rPr kumimoji="1" lang="en-US" altLang="zh-CN" sz="1600" b="1" i="1" dirty="0">
                            <a:latin typeface="Cambria Math" panose="02040503050406030204" pitchFamily="18" charset="0"/>
                          </a:rPr>
                          <m:t>𝟎</m:t>
                        </m:r>
                      </m:sup>
                    </m:sSubSup>
                  </m:oMath>
                </a14:m>
                <a:r>
                  <a:rPr kumimoji="1" lang="en-US" altLang="zh-CN" sz="1600" b="1" dirty="0">
                    <a:latin typeface="Calibri (正文)"/>
                  </a:rPr>
                  <a:t>X				</a:t>
                </a:r>
                <a:r>
                  <a:rPr lang="en-US" altLang="zh-CN" sz="1600" b="1" dirty="0">
                    <a:latin typeface="Calibri (正文)"/>
                  </a:rPr>
                  <a:t>EPJC80(2020)935</a:t>
                </a:r>
                <a:endParaRPr kumimoji="1" lang="en-US" altLang="zh-CN" sz="1600" b="1" dirty="0">
                  <a:latin typeface="Calibri (正文)"/>
                </a:endParaRPr>
              </a:p>
              <a:p>
                <a:pPr marL="321424" lvl="1" indent="0">
                  <a:lnSpc>
                    <a:spcPts val="1000"/>
                  </a:lnSpc>
                  <a:buClr>
                    <a:schemeClr val="tx1"/>
                  </a:buClr>
                  <a:buNone/>
                </a:pPr>
                <a:r>
                  <a:rPr kumimoji="1" lang="en-US" altLang="zh-CN" sz="1600" b="1" i="1" dirty="0">
                    <a:latin typeface="Calibri (正文)"/>
                    <a:cs typeface="+mn-cs"/>
                    <a:sym typeface="Calibri" panose="020F0502020204030204" pitchFamily="34" charset="0"/>
                  </a:rPr>
                  <a:t>Production</a:t>
                </a:r>
              </a:p>
              <a:p>
                <a:pPr marL="321424" lvl="1" indent="0">
                  <a:lnSpc>
                    <a:spcPts val="1000"/>
                  </a:lnSpc>
                  <a:buClr>
                    <a:schemeClr val="tx1"/>
                  </a:buClr>
                  <a:buNone/>
                </a:pPr>
                <a:r>
                  <a:rPr kumimoji="1" lang="zh-CN" altLang="en-US" sz="1600" b="1" dirty="0">
                    <a:latin typeface="Calibri (正文)"/>
                    <a:sym typeface="Calibri" panose="020F0502020204030204" pitchFamily="34" charset="0"/>
                  </a:rPr>
                  <a:t>        </a:t>
                </a:r>
                <a14:m>
                  <m:oMath xmlns:m="http://schemas.openxmlformats.org/officeDocument/2006/math">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sSubSup>
                      <m:sSubSupPr>
                        <m:ctrlPr>
                          <a:rPr kumimoji="1" lang="en-US" altLang="zh-CN" sz="1600" b="1" i="1">
                            <a:latin typeface="Cambria Math" panose="02040503050406030204" pitchFamily="18" charset="0"/>
                            <a:sym typeface="Calibri" panose="020F0502020204030204" pitchFamily="34" charset="0"/>
                          </a:rPr>
                        </m:ctrlPr>
                      </m:sSubSupPr>
                      <m:e>
                        <m:r>
                          <a:rPr kumimoji="1" lang="zh-CN" altLang="en-US" sz="1600" b="1" i="1">
                            <a:latin typeface="Cambria Math" panose="02040503050406030204" pitchFamily="18" charset="0"/>
                            <a:sym typeface="Calibri" panose="020F0502020204030204" pitchFamily="34" charset="0"/>
                          </a:rPr>
                          <m:t>𝜦</m:t>
                        </m:r>
                      </m:e>
                      <m:sub>
                        <m:r>
                          <a:rPr kumimoji="1" lang="en-US" altLang="zh-CN" sz="1600" b="1" i="1">
                            <a:latin typeface="Cambria Math" panose="02040503050406030204" pitchFamily="18" charset="0"/>
                            <a:sym typeface="Calibri" panose="020F0502020204030204" pitchFamily="34" charset="0"/>
                          </a:rPr>
                          <m:t>𝒄</m:t>
                        </m:r>
                      </m:sub>
                      <m:sup>
                        <m:r>
                          <a:rPr kumimoji="1" lang="en-US" altLang="zh-CN" sz="1600" b="1">
                            <a:latin typeface="Cambria Math" panose="02040503050406030204" pitchFamily="18" charset="0"/>
                            <a:sym typeface="Calibri" panose="020F0502020204030204" pitchFamily="34" charset="0"/>
                          </a:rPr>
                          <m:t>−</m:t>
                        </m:r>
                      </m:sup>
                    </m:sSubSup>
                  </m:oMath>
                </a14:m>
                <a:r>
                  <a:rPr kumimoji="1" lang="zh-CN" altLang="en-US" sz="1600" b="1" dirty="0">
                    <a:latin typeface="Calibri (正文)"/>
                  </a:rPr>
                  <a:t> </a:t>
                </a:r>
                <a:r>
                  <a:rPr kumimoji="1" lang="en-US" altLang="zh-CN" sz="1600" b="1" dirty="0">
                    <a:latin typeface="Calibri (正文)"/>
                  </a:rPr>
                  <a:t>cross</a:t>
                </a:r>
                <a:r>
                  <a:rPr kumimoji="1" lang="zh-CN" altLang="en-US" sz="1600" b="1" dirty="0">
                    <a:latin typeface="Calibri (正文)"/>
                  </a:rPr>
                  <a:t> </a:t>
                </a:r>
                <a:r>
                  <a:rPr kumimoji="1" lang="en-US" altLang="zh-CN" sz="1600" b="1" dirty="0">
                    <a:latin typeface="Calibri (正文)"/>
                  </a:rPr>
                  <a:t>section		PRL120(2018)132001</a:t>
                </a:r>
                <a:endParaRPr kumimoji="1" lang="en-US" sz="1600" b="1" dirty="0">
                  <a:latin typeface="Calibri (正文)"/>
                </a:endParaRPr>
              </a:p>
            </p:txBody>
          </p:sp>
        </mc:Choice>
        <mc:Fallback xmlns="">
          <p:sp>
            <p:nvSpPr>
              <p:cNvPr id="18" name="Shape 182">
                <a:extLst>
                  <a:ext uri="{FF2B5EF4-FFF2-40B4-BE49-F238E27FC236}">
                    <a16:creationId xmlns:a16="http://schemas.microsoft.com/office/drawing/2014/main" id="{6402A77B-A8EC-4DDA-8D5D-E34234D90617}"/>
                  </a:ext>
                </a:extLst>
              </p:cNvPr>
              <p:cNvSpPr txBox="1">
                <a:spLocks noRot="1" noChangeAspect="1" noMove="1" noResize="1" noEditPoints="1" noAdjustHandles="1" noChangeArrowheads="1" noChangeShapeType="1" noTextEdit="1"/>
              </p:cNvSpPr>
              <p:nvPr/>
            </p:nvSpPr>
            <p:spPr>
              <a:xfrm>
                <a:off x="5119710" y="1386744"/>
                <a:ext cx="6439015" cy="4497308"/>
              </a:xfrm>
              <a:prstGeom prst="rect">
                <a:avLst/>
              </a:prstGeom>
              <a:blipFill>
                <a:blip r:embed="rId4"/>
                <a:stretch>
                  <a:fillRect t="-678" b="-136"/>
                </a:stretch>
              </a:blipFill>
              <a:ln w="12700">
                <a:noFill/>
                <a:miter lim="400000"/>
              </a:ln>
              <a:extLst>
                <a:ext uri="{C572A759-6A51-4108-AA02-DFA0A04FC94B}">
                  <ma14:wrappingTextBoxFlag xmlns:ma14="http://schemas.microsoft.com/office/mac/drawingml/2011/main" xmlns="" xmlns:a14="http://schemas.microsoft.com/office/drawing/2010/main" val="1"/>
                </a:ext>
              </a:extLst>
            </p:spPr>
            <p:txBody>
              <a:bodyPr/>
              <a:lstStyle/>
              <a:p>
                <a:r>
                  <a:rPr lang="zh-CN" altLang="en-US">
                    <a:noFill/>
                  </a:rPr>
                  <a:t> </a:t>
                </a:r>
              </a:p>
            </p:txBody>
          </p:sp>
        </mc:Fallback>
      </mc:AlternateContent>
      <p:pic>
        <p:nvPicPr>
          <p:cNvPr id="19" name="Picture 9">
            <a:extLst>
              <a:ext uri="{FF2B5EF4-FFF2-40B4-BE49-F238E27FC236}">
                <a16:creationId xmlns:a16="http://schemas.microsoft.com/office/drawing/2014/main" id="{834B0182-A236-4D7E-8980-C336ADCAAC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9676" y="1234578"/>
            <a:ext cx="3546883" cy="2710875"/>
          </a:xfrm>
          <a:prstGeom prst="rect">
            <a:avLst/>
          </a:prstGeom>
        </p:spPr>
      </p:pic>
      <p:pic>
        <p:nvPicPr>
          <p:cNvPr id="20" name="Picture 13">
            <a:extLst>
              <a:ext uri="{FF2B5EF4-FFF2-40B4-BE49-F238E27FC236}">
                <a16:creationId xmlns:a16="http://schemas.microsoft.com/office/drawing/2014/main" id="{5ADA1B34-F790-4C06-AE3B-555F0561612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49676" y="4512632"/>
            <a:ext cx="3546883" cy="2300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a:extLst>
              <a:ext uri="{FF2B5EF4-FFF2-40B4-BE49-F238E27FC236}">
                <a16:creationId xmlns:a16="http://schemas.microsoft.com/office/drawing/2014/main" id="{19A6DCA2-E01E-4925-9951-8C71A03D97ED}"/>
              </a:ext>
            </a:extLst>
          </p:cNvPr>
          <p:cNvSpPr txBox="1">
            <a:spLocks noChangeArrowheads="1"/>
          </p:cNvSpPr>
          <p:nvPr/>
        </p:nvSpPr>
        <p:spPr bwMode="auto">
          <a:xfrm>
            <a:off x="1616476" y="4103159"/>
            <a:ext cx="2648785"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0000"/>
              </a:buClr>
              <a:buSzPct val="65000"/>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PRL115(2015)221805</a:t>
            </a:r>
          </a:p>
        </p:txBody>
      </p:sp>
      <p:sp>
        <p:nvSpPr>
          <p:cNvPr id="23" name="Text Box 7">
            <a:extLst>
              <a:ext uri="{FF2B5EF4-FFF2-40B4-BE49-F238E27FC236}">
                <a16:creationId xmlns:a16="http://schemas.microsoft.com/office/drawing/2014/main" id="{5C8FB5BC-8804-45BD-8E40-167472B6E985}"/>
              </a:ext>
            </a:extLst>
          </p:cNvPr>
          <p:cNvSpPr txBox="1">
            <a:spLocks noChangeArrowheads="1"/>
          </p:cNvSpPr>
          <p:nvPr/>
        </p:nvSpPr>
        <p:spPr bwMode="auto">
          <a:xfrm>
            <a:off x="1589791" y="842334"/>
            <a:ext cx="2786897" cy="369332"/>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20000"/>
              </a:spcBef>
              <a:buClr>
                <a:srgbClr val="FF0000"/>
              </a:buClr>
              <a:buSzPct val="65000"/>
            </a:pPr>
            <a:r>
              <a:rPr lang="en-US" altLang="zh-CN"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PRL116(2016)052001</a:t>
            </a:r>
          </a:p>
        </p:txBody>
      </p:sp>
      <p:graphicFrame>
        <p:nvGraphicFramePr>
          <p:cNvPr id="24" name="Object 3">
            <a:extLst>
              <a:ext uri="{FF2B5EF4-FFF2-40B4-BE49-F238E27FC236}">
                <a16:creationId xmlns:a16="http://schemas.microsoft.com/office/drawing/2014/main" id="{52B83B49-3400-4377-88EC-5D90A10A8227}"/>
              </a:ext>
            </a:extLst>
          </p:cNvPr>
          <p:cNvGraphicFramePr>
            <a:graphicFrameLocks noChangeAspect="1"/>
          </p:cNvGraphicFramePr>
          <p:nvPr/>
        </p:nvGraphicFramePr>
        <p:xfrm>
          <a:off x="3147772" y="4540011"/>
          <a:ext cx="1095211" cy="358776"/>
        </p:xfrm>
        <a:graphic>
          <a:graphicData uri="http://schemas.openxmlformats.org/presentationml/2006/ole">
            <mc:AlternateContent xmlns:mc="http://schemas.openxmlformats.org/markup-compatibility/2006">
              <mc:Choice xmlns:v="urn:schemas-microsoft-com:vml" Requires="v">
                <p:oleObj name="Equation" r:id="rId7" imgW="736560" imgH="241200" progId="Equation.3">
                  <p:embed/>
                </p:oleObj>
              </mc:Choice>
              <mc:Fallback>
                <p:oleObj name="Equation" r:id="rId7" imgW="736560" imgH="241200" progId="Equation.3">
                  <p:embed/>
                  <p:pic>
                    <p:nvPicPr>
                      <p:cNvPr id="24" name="Object 3">
                        <a:extLst>
                          <a:ext uri="{FF2B5EF4-FFF2-40B4-BE49-F238E27FC236}">
                            <a16:creationId xmlns:a16="http://schemas.microsoft.com/office/drawing/2014/main" id="{52B83B49-3400-4377-88EC-5D90A10A8227}"/>
                          </a:ext>
                        </a:extLst>
                      </p:cNvPr>
                      <p:cNvPicPr/>
                      <p:nvPr/>
                    </p:nvPicPr>
                    <p:blipFill>
                      <a:blip r:embed="rId8"/>
                      <a:stretch>
                        <a:fillRect/>
                      </a:stretch>
                    </p:blipFill>
                    <p:spPr>
                      <a:xfrm>
                        <a:off x="3147772" y="4540011"/>
                        <a:ext cx="1095211" cy="358776"/>
                      </a:xfrm>
                      <a:prstGeom prst="rect">
                        <a:avLst/>
                      </a:prstGeom>
                      <a:solidFill>
                        <a:schemeClr val="bg1"/>
                      </a:solidFill>
                    </p:spPr>
                  </p:pic>
                </p:oleObj>
              </mc:Fallback>
            </mc:AlternateContent>
          </a:graphicData>
        </a:graphic>
      </p:graphicFrame>
      <p:sp>
        <p:nvSpPr>
          <p:cNvPr id="25" name="矩形 24">
            <a:extLst>
              <a:ext uri="{FF2B5EF4-FFF2-40B4-BE49-F238E27FC236}">
                <a16:creationId xmlns:a16="http://schemas.microsoft.com/office/drawing/2014/main" id="{9619EC21-B045-4FB2-A9F1-3B97687E7C52}"/>
              </a:ext>
            </a:extLst>
          </p:cNvPr>
          <p:cNvSpPr/>
          <p:nvPr/>
        </p:nvSpPr>
        <p:spPr>
          <a:xfrm>
            <a:off x="5483603" y="5930822"/>
            <a:ext cx="5619023" cy="400110"/>
          </a:xfrm>
          <a:prstGeom prst="rect">
            <a:avLst/>
          </a:prstGeom>
        </p:spPr>
        <p:txBody>
          <a:bodyPr wrap="square">
            <a:spAutoFit/>
          </a:bodyPr>
          <a:lstStyle/>
          <a:p>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Very productive for data taken in 35 days!</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
        <p:nvSpPr>
          <p:cNvPr id="26" name="矩形 25">
            <a:extLst>
              <a:ext uri="{FF2B5EF4-FFF2-40B4-BE49-F238E27FC236}">
                <a16:creationId xmlns:a16="http://schemas.microsoft.com/office/drawing/2014/main" id="{2747DA7C-008B-4893-9949-0724C47692D5}"/>
              </a:ext>
            </a:extLst>
          </p:cNvPr>
          <p:cNvSpPr/>
          <p:nvPr/>
        </p:nvSpPr>
        <p:spPr>
          <a:xfrm>
            <a:off x="6229372" y="840800"/>
            <a:ext cx="4206436" cy="400110"/>
          </a:xfrm>
          <a:prstGeom prst="rect">
            <a:avLst/>
          </a:prstGeom>
        </p:spPr>
        <p:txBody>
          <a:bodyPr wrap="square">
            <a:spAutoFit/>
          </a:bodyPr>
          <a:lstStyle/>
          <a:p>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Based on 0.57 fb</a:t>
            </a:r>
            <a:r>
              <a:rPr lang="en-US" altLang="zh-CN" sz="2000" b="1" baseline="30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20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@4.6 GeV:</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sp>
        <p:nvSpPr>
          <p:cNvPr id="12" name="灯片编号占位符 5">
            <a:extLst>
              <a:ext uri="{FF2B5EF4-FFF2-40B4-BE49-F238E27FC236}">
                <a16:creationId xmlns:a16="http://schemas.microsoft.com/office/drawing/2014/main" id="{8577EAE2-3E8B-E46A-2CF1-99C658E65BDE}"/>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31</a:t>
            </a:fld>
            <a:endParaRPr lang="en-US" altLang="zh-CN" sz="1200" dirty="0">
              <a:solidFill>
                <a:srgbClr val="898989"/>
              </a:solidFill>
              <a:latin typeface="Arial" panose="020B0604020202020204" pitchFamily="34" charset="0"/>
            </a:endParaRPr>
          </a:p>
        </p:txBody>
      </p:sp>
      <p:pic>
        <p:nvPicPr>
          <p:cNvPr id="2" name="Picture 7">
            <a:extLst>
              <a:ext uri="{FF2B5EF4-FFF2-40B4-BE49-F238E27FC236}">
                <a16:creationId xmlns:a16="http://schemas.microsoft.com/office/drawing/2014/main" id="{F914C1A2-1D3F-E4B8-1A36-05E86541E069}"/>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640" y="7984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4700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Impact on the world data of </a:t>
                </a:r>
                <a14:m>
                  <m:oMath xmlns:m="http://schemas.openxmlformats.org/officeDocument/2006/math">
                    <m:sSubSup>
                      <m:sSubSupPr>
                        <m:ctrlP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zh-CN" altLang="en-US" sz="3600" b="1" i="1">
                            <a:solidFill>
                              <a:srgbClr val="FFFF00"/>
                            </a:solidFill>
                            <a:effectLst>
                              <a:outerShdw blurRad="38100" dist="38100" dir="2700000" algn="tl">
                                <a:srgbClr val="000000">
                                  <a:alpha val="43137"/>
                                </a:srgbClr>
                              </a:outerShdw>
                            </a:effectLst>
                            <a:latin typeface="Cambria Math"/>
                          </a:rPr>
                          <m:t>𝜦</m:t>
                        </m:r>
                      </m:e>
                      <m:sub>
                        <m:r>
                          <a:rPr lang="en-US" altLang="zh-CN" sz="3600" b="1" i="1">
                            <a:solidFill>
                              <a:srgbClr val="FFFF00"/>
                            </a:solidFill>
                            <a:effectLst>
                              <a:outerShdw blurRad="38100" dist="38100" dir="2700000" algn="tl">
                                <a:srgbClr val="000000">
                                  <a:alpha val="43137"/>
                                </a:srgbClr>
                              </a:outerShdw>
                            </a:effectLst>
                            <a:latin typeface="Cambria Math" charset="0"/>
                          </a:rPr>
                          <m:t>𝒄</m:t>
                        </m:r>
                      </m:sub>
                      <m:sup>
                        <m:r>
                          <a:rPr lang="en-US" altLang="zh-CN" sz="3600" b="1" i="1">
                            <a:solidFill>
                              <a:srgbClr val="FFFF00"/>
                            </a:solidFill>
                            <a:effectLst>
                              <a:outerShdw blurRad="38100" dist="38100" dir="2700000" algn="tl">
                                <a:srgbClr val="000000">
                                  <a:alpha val="43137"/>
                                </a:srgbClr>
                              </a:outerShdw>
                            </a:effectLst>
                            <a:latin typeface="Cambria Math"/>
                          </a:rPr>
                          <m:t>+</m:t>
                        </m:r>
                      </m:sup>
                    </m:sSubSup>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3"/>
                <a:stretch>
                  <a:fillRect t="-15741" b="-38889"/>
                </a:stretch>
              </a:blipFill>
              <a:ln>
                <a:noFill/>
              </a:ln>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7C2A0F8B-3CBA-4F23-B555-926105C0B4E5}"/>
              </a:ext>
            </a:extLst>
          </p:cNvPr>
          <p:cNvPicPr>
            <a:picLocks noChangeAspect="1"/>
          </p:cNvPicPr>
          <p:nvPr/>
        </p:nvPicPr>
        <p:blipFill>
          <a:blip r:embed="rId4"/>
          <a:stretch>
            <a:fillRect/>
          </a:stretch>
        </p:blipFill>
        <p:spPr>
          <a:xfrm>
            <a:off x="6415976" y="1219201"/>
            <a:ext cx="4827161" cy="3071829"/>
          </a:xfrm>
          <a:prstGeom prst="rect">
            <a:avLst/>
          </a:prstGeom>
        </p:spPr>
      </p:pic>
      <p:pic>
        <p:nvPicPr>
          <p:cNvPr id="27" name="Picture 1">
            <a:extLst>
              <a:ext uri="{FF2B5EF4-FFF2-40B4-BE49-F238E27FC236}">
                <a16:creationId xmlns:a16="http://schemas.microsoft.com/office/drawing/2014/main" id="{E39423C9-3405-40C8-87E9-C212090EBA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351" y="1045118"/>
            <a:ext cx="4802940" cy="150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矩形 42">
                <a:extLst>
                  <a:ext uri="{FF2B5EF4-FFF2-40B4-BE49-F238E27FC236}">
                    <a16:creationId xmlns:a16="http://schemas.microsoft.com/office/drawing/2014/main" id="{6ACB9A67-4D3C-4E95-A2C9-8F68DADB7C39}"/>
                  </a:ext>
                </a:extLst>
              </p:cNvPr>
              <p:cNvSpPr/>
              <p:nvPr/>
            </p:nvSpPr>
            <p:spPr>
              <a:xfrm>
                <a:off x="6415976" y="4781136"/>
                <a:ext cx="4651898" cy="1446550"/>
              </a:xfrm>
              <a:prstGeom prst="rect">
                <a:avLst/>
              </a:prstGeom>
            </p:spPr>
            <p:txBody>
              <a:bodyPr wrap="square">
                <a:spAutoFit/>
              </a:bodyPr>
              <a:lstStyle/>
              <a:p>
                <a:r>
                  <a:rPr lang="en-US" altLang="zh-CN" sz="2200" b="1" dirty="0">
                    <a:solidFill>
                      <a:srgbClr val="FF0000"/>
                    </a:solidFill>
                    <a:latin typeface="+mj-lt"/>
                    <a:ea typeface="微软雅黑" panose="020B0503020204020204" pitchFamily="34" charset="-122"/>
                    <a:cs typeface="Times New Roman" panose="02020603050405020304" pitchFamily="18" charset="0"/>
                  </a:rPr>
                  <a:t>With 0.567 fb</a:t>
                </a:r>
                <a:r>
                  <a:rPr lang="en-US" altLang="zh-CN" sz="2200" b="1" baseline="30000" dirty="0">
                    <a:solidFill>
                      <a:srgbClr val="FF0000"/>
                    </a:solidFill>
                    <a:latin typeface="+mj-lt"/>
                    <a:ea typeface="微软雅黑" panose="020B0503020204020204" pitchFamily="34" charset="-122"/>
                    <a:cs typeface="Times New Roman" panose="02020603050405020304" pitchFamily="18" charset="0"/>
                  </a:rPr>
                  <a:t>-1</a:t>
                </a:r>
                <a:r>
                  <a:rPr lang="en-US" altLang="zh-CN" sz="2200" b="1" dirty="0">
                    <a:solidFill>
                      <a:srgbClr val="FF0000"/>
                    </a:solidFill>
                    <a:latin typeface="+mj-lt"/>
                    <a:ea typeface="微软雅黑" panose="020B0503020204020204" pitchFamily="34" charset="-122"/>
                    <a:cs typeface="Times New Roman" panose="02020603050405020304" pitchFamily="18" charset="0"/>
                  </a:rPr>
                  <a:t> data at 4.6 GeV, BESIII significantly contributed to the </a:t>
                </a:r>
                <a14:m>
                  <m:oMath xmlns:m="http://schemas.openxmlformats.org/officeDocument/2006/math">
                    <m:sSubSup>
                      <m:sSubSupPr>
                        <m:ctrlPr>
                          <a:rPr lang="en-US" altLang="zh-CN" sz="2200" b="1" i="1">
                            <a:solidFill>
                              <a:srgbClr val="FF0000"/>
                            </a:solidFill>
                            <a:latin typeface="Cambria Math" panose="02040503050406030204" pitchFamily="18" charset="0"/>
                          </a:rPr>
                        </m:ctrlPr>
                      </m:sSubSupPr>
                      <m:e>
                        <m:r>
                          <a:rPr lang="zh-CN" altLang="en-US" sz="2200" b="1" i="1">
                            <a:solidFill>
                              <a:srgbClr val="FF0000"/>
                            </a:solidFill>
                            <a:latin typeface="Cambria Math" panose="02040503050406030204" pitchFamily="18" charset="0"/>
                          </a:rPr>
                          <m:t>𝜦</m:t>
                        </m:r>
                      </m:e>
                      <m:sub>
                        <m:r>
                          <a:rPr lang="en-US" altLang="zh-CN" sz="2200" b="1" i="1">
                            <a:solidFill>
                              <a:srgbClr val="FF0000"/>
                            </a:solidFill>
                            <a:latin typeface="Cambria Math" panose="02040503050406030204" pitchFamily="18" charset="0"/>
                          </a:rPr>
                          <m:t>𝒄</m:t>
                        </m:r>
                      </m:sub>
                      <m:sup>
                        <m:r>
                          <a:rPr lang="en-US" altLang="zh-CN" sz="2200" b="1" i="1">
                            <a:solidFill>
                              <a:srgbClr val="FF0000"/>
                            </a:solidFill>
                            <a:latin typeface="Cambria Math" panose="02040503050406030204" pitchFamily="18" charset="0"/>
                          </a:rPr>
                          <m:t>+</m:t>
                        </m:r>
                      </m:sup>
                    </m:sSubSup>
                  </m:oMath>
                </a14:m>
                <a:r>
                  <a:rPr lang="en-US" altLang="zh-CN" sz="2200" b="1" dirty="0">
                    <a:solidFill>
                      <a:srgbClr val="FF0000"/>
                    </a:solidFill>
                    <a:latin typeface="+mj-lt"/>
                    <a:ea typeface="微软雅黑" panose="020B0503020204020204" pitchFamily="34" charset="-122"/>
                  </a:rPr>
                  <a:t> decay, with much improved precision and new decay modes</a:t>
                </a:r>
              </a:p>
            </p:txBody>
          </p:sp>
        </mc:Choice>
        <mc:Fallback xmlns="">
          <p:sp>
            <p:nvSpPr>
              <p:cNvPr id="43" name="矩形 42">
                <a:extLst>
                  <a:ext uri="{FF2B5EF4-FFF2-40B4-BE49-F238E27FC236}">
                    <a16:creationId xmlns:a16="http://schemas.microsoft.com/office/drawing/2014/main" id="{6ACB9A67-4D3C-4E95-A2C9-8F68DADB7C39}"/>
                  </a:ext>
                </a:extLst>
              </p:cNvPr>
              <p:cNvSpPr>
                <a:spLocks noRot="1" noChangeAspect="1" noMove="1" noResize="1" noEditPoints="1" noAdjustHandles="1" noChangeArrowheads="1" noChangeShapeType="1" noTextEdit="1"/>
              </p:cNvSpPr>
              <p:nvPr/>
            </p:nvSpPr>
            <p:spPr>
              <a:xfrm>
                <a:off x="6415976" y="4781136"/>
                <a:ext cx="4651898" cy="1446550"/>
              </a:xfrm>
              <a:prstGeom prst="rect">
                <a:avLst/>
              </a:prstGeom>
              <a:blipFill>
                <a:blip r:embed="rId6"/>
                <a:stretch>
                  <a:fillRect l="-1359" t="-2609" r="-1087" b="-7826"/>
                </a:stretch>
              </a:blipFill>
            </p:spPr>
            <p:txBody>
              <a:bodyPr/>
              <a:lstStyle/>
              <a:p>
                <a:r>
                  <a:rPr lang="zh-CN" altLang="en-US">
                    <a:noFill/>
                  </a:rPr>
                  <a:t> </a:t>
                </a:r>
              </a:p>
            </p:txBody>
          </p:sp>
        </mc:Fallback>
      </mc:AlternateContent>
      <p:sp>
        <p:nvSpPr>
          <p:cNvPr id="44" name="矩形 43">
            <a:extLst>
              <a:ext uri="{FF2B5EF4-FFF2-40B4-BE49-F238E27FC236}">
                <a16:creationId xmlns:a16="http://schemas.microsoft.com/office/drawing/2014/main" id="{E92740E3-8EA8-4652-9D7A-915950BF185C}"/>
              </a:ext>
            </a:extLst>
          </p:cNvPr>
          <p:cNvSpPr/>
          <p:nvPr/>
        </p:nvSpPr>
        <p:spPr>
          <a:xfrm>
            <a:off x="2147418" y="682004"/>
            <a:ext cx="1316473" cy="430887"/>
          </a:xfrm>
          <a:prstGeom prst="rect">
            <a:avLst/>
          </a:prstGeom>
        </p:spPr>
        <p:txBody>
          <a:bodyPr wrap="square">
            <a:spAutoFit/>
          </a:bodyPr>
          <a:lstStyle/>
          <a:p>
            <a:r>
              <a:rPr lang="en-US" altLang="zh-CN" sz="2200" b="1" dirty="0">
                <a:latin typeface="Calibri (标题)"/>
                <a:ea typeface="微软雅黑" panose="020B0503020204020204" pitchFamily="34" charset="-122"/>
                <a:cs typeface="Times New Roman" panose="02020603050405020304" pitchFamily="18" charset="0"/>
              </a:rPr>
              <a:t>PDG2014</a:t>
            </a:r>
            <a:endParaRPr lang="en-US" altLang="zh-CN" sz="2200" b="1" dirty="0">
              <a:latin typeface="Calibri (标题)"/>
              <a:ea typeface="微软雅黑" panose="020B0503020204020204" pitchFamily="34" charset="-122"/>
            </a:endParaRPr>
          </a:p>
        </p:txBody>
      </p:sp>
      <p:sp>
        <p:nvSpPr>
          <p:cNvPr id="45" name="矩形 44">
            <a:extLst>
              <a:ext uri="{FF2B5EF4-FFF2-40B4-BE49-F238E27FC236}">
                <a16:creationId xmlns:a16="http://schemas.microsoft.com/office/drawing/2014/main" id="{30AE6DF3-F8B2-4D37-83B3-8A06F343F1DE}"/>
              </a:ext>
            </a:extLst>
          </p:cNvPr>
          <p:cNvSpPr/>
          <p:nvPr/>
        </p:nvSpPr>
        <p:spPr>
          <a:xfrm>
            <a:off x="8476816" y="738990"/>
            <a:ext cx="1316473" cy="430887"/>
          </a:xfrm>
          <a:prstGeom prst="rect">
            <a:avLst/>
          </a:prstGeom>
        </p:spPr>
        <p:txBody>
          <a:bodyPr wrap="square">
            <a:spAutoFit/>
          </a:bodyPr>
          <a:lstStyle/>
          <a:p>
            <a:r>
              <a:rPr lang="en-US" altLang="zh-CN" sz="2200" b="1" dirty="0">
                <a:solidFill>
                  <a:srgbClr val="FF0000"/>
                </a:solidFill>
                <a:latin typeface="Calibri (标题)"/>
                <a:ea typeface="微软雅黑" panose="020B0503020204020204" pitchFamily="34" charset="-122"/>
                <a:cs typeface="Times New Roman" panose="02020603050405020304" pitchFamily="18" charset="0"/>
              </a:rPr>
              <a:t>PDG2020</a:t>
            </a:r>
            <a:endParaRPr lang="en-US" altLang="zh-CN" sz="2200" b="1" dirty="0">
              <a:solidFill>
                <a:srgbClr val="FF0000"/>
              </a:solidFill>
              <a:latin typeface="Calibri (标题)"/>
              <a:ea typeface="微软雅黑" panose="020B0503020204020204" pitchFamily="34" charset="-122"/>
            </a:endParaRPr>
          </a:p>
        </p:txBody>
      </p:sp>
      <p:sp>
        <p:nvSpPr>
          <p:cNvPr id="24" name="矩形 23">
            <a:extLst>
              <a:ext uri="{FF2B5EF4-FFF2-40B4-BE49-F238E27FC236}">
                <a16:creationId xmlns:a16="http://schemas.microsoft.com/office/drawing/2014/main" id="{F3E411CA-76EA-44DE-B67E-4B2BD9BC15D0}"/>
              </a:ext>
            </a:extLst>
          </p:cNvPr>
          <p:cNvSpPr/>
          <p:nvPr/>
        </p:nvSpPr>
        <p:spPr>
          <a:xfrm>
            <a:off x="2464547" y="3057950"/>
            <a:ext cx="1316473" cy="430887"/>
          </a:xfrm>
          <a:prstGeom prst="rect">
            <a:avLst/>
          </a:prstGeom>
        </p:spPr>
        <p:txBody>
          <a:bodyPr wrap="square">
            <a:spAutoFit/>
          </a:bodyPr>
          <a:lstStyle/>
          <a:p>
            <a:r>
              <a:rPr lang="en-US" altLang="zh-CN" sz="2200" b="1" dirty="0">
                <a:solidFill>
                  <a:srgbClr val="FF0000"/>
                </a:solidFill>
                <a:latin typeface="Calibri (标题)"/>
                <a:ea typeface="微软雅黑" panose="020B0503020204020204" pitchFamily="34" charset="-122"/>
                <a:cs typeface="Times New Roman" panose="02020603050405020304" pitchFamily="18" charset="0"/>
              </a:rPr>
              <a:t>PDG2020</a:t>
            </a:r>
            <a:endParaRPr lang="en-US" altLang="zh-CN" sz="2200" b="1" dirty="0">
              <a:solidFill>
                <a:srgbClr val="FF0000"/>
              </a:solidFill>
              <a:latin typeface="Calibri (标题)"/>
              <a:ea typeface="微软雅黑" panose="020B0503020204020204" pitchFamily="34" charset="-122"/>
            </a:endParaRPr>
          </a:p>
        </p:txBody>
      </p:sp>
      <p:sp>
        <p:nvSpPr>
          <p:cNvPr id="25" name="矩形 24">
            <a:extLst>
              <a:ext uri="{FF2B5EF4-FFF2-40B4-BE49-F238E27FC236}">
                <a16:creationId xmlns:a16="http://schemas.microsoft.com/office/drawing/2014/main" id="{ED013E6E-FFA2-4A12-A3FE-125521C2D90F}"/>
              </a:ext>
            </a:extLst>
          </p:cNvPr>
          <p:cNvSpPr/>
          <p:nvPr/>
        </p:nvSpPr>
        <p:spPr>
          <a:xfrm>
            <a:off x="5197196" y="659931"/>
            <a:ext cx="1676400" cy="430887"/>
          </a:xfrm>
          <a:prstGeom prst="rect">
            <a:avLst/>
          </a:prstGeom>
        </p:spPr>
        <p:txBody>
          <a:bodyPr wrap="square">
            <a:spAutoFit/>
          </a:bodyPr>
          <a:lstStyle/>
          <a:p>
            <a:r>
              <a:rPr lang="en-US" altLang="zh-CN" sz="2200" b="1" dirty="0">
                <a:solidFill>
                  <a:srgbClr val="0000FF"/>
                </a:solidFill>
                <a:latin typeface="Calibri (标题)"/>
                <a:ea typeface="微软雅黑" panose="020B0503020204020204" pitchFamily="34" charset="-122"/>
                <a:cs typeface="Times New Roman" panose="02020603050405020304" pitchFamily="18" charset="0"/>
              </a:rPr>
              <a:t>For example</a:t>
            </a:r>
            <a:endParaRPr lang="en-US" altLang="zh-CN" sz="2200" b="1" dirty="0">
              <a:solidFill>
                <a:srgbClr val="0000FF"/>
              </a:solidFill>
              <a:latin typeface="Calibri (标题)"/>
              <a:ea typeface="微软雅黑" panose="020B0503020204020204" pitchFamily="34" charset="-122"/>
            </a:endParaRPr>
          </a:p>
        </p:txBody>
      </p:sp>
      <p:grpSp>
        <p:nvGrpSpPr>
          <p:cNvPr id="26" name="Group 36">
            <a:extLst>
              <a:ext uri="{FF2B5EF4-FFF2-40B4-BE49-F238E27FC236}">
                <a16:creationId xmlns:a16="http://schemas.microsoft.com/office/drawing/2014/main" id="{229A4C04-1313-12CE-166C-52EEC7384B29}"/>
              </a:ext>
            </a:extLst>
          </p:cNvPr>
          <p:cNvGrpSpPr/>
          <p:nvPr/>
        </p:nvGrpSpPr>
        <p:grpSpPr>
          <a:xfrm>
            <a:off x="280445" y="2914269"/>
            <a:ext cx="4916751" cy="3717009"/>
            <a:chOff x="4766470" y="1224159"/>
            <a:chExt cx="4234022" cy="3717009"/>
          </a:xfrm>
        </p:grpSpPr>
        <p:pic>
          <p:nvPicPr>
            <p:cNvPr id="46" name="Picture 14">
              <a:extLst>
                <a:ext uri="{FF2B5EF4-FFF2-40B4-BE49-F238E27FC236}">
                  <a16:creationId xmlns:a16="http://schemas.microsoft.com/office/drawing/2014/main" id="{6CBB11E2-B497-1869-AA3B-B4641DA79124}"/>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766470" y="1224159"/>
              <a:ext cx="4198018" cy="3717009"/>
            </a:xfrm>
            <a:prstGeom prst="rect">
              <a:avLst/>
            </a:prstGeom>
          </p:spPr>
        </p:pic>
        <p:sp>
          <p:nvSpPr>
            <p:cNvPr id="47" name="5-Point Star 19">
              <a:extLst>
                <a:ext uri="{FF2B5EF4-FFF2-40B4-BE49-F238E27FC236}">
                  <a16:creationId xmlns:a16="http://schemas.microsoft.com/office/drawing/2014/main" id="{4C5D650D-1163-8D80-AC05-65D3FFC90C00}"/>
                </a:ext>
              </a:extLst>
            </p:cNvPr>
            <p:cNvSpPr>
              <a:spLocks noChangeAspect="1"/>
            </p:cNvSpPr>
            <p:nvPr/>
          </p:nvSpPr>
          <p:spPr>
            <a:xfrm>
              <a:off x="8892480" y="2600920"/>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48" name="5-Point Star 22">
              <a:extLst>
                <a:ext uri="{FF2B5EF4-FFF2-40B4-BE49-F238E27FC236}">
                  <a16:creationId xmlns:a16="http://schemas.microsoft.com/office/drawing/2014/main" id="{DFFE2691-37A4-461B-CCA8-CD35576940CA}"/>
                </a:ext>
              </a:extLst>
            </p:cNvPr>
            <p:cNvSpPr>
              <a:spLocks noChangeAspect="1"/>
            </p:cNvSpPr>
            <p:nvPr/>
          </p:nvSpPr>
          <p:spPr>
            <a:xfrm>
              <a:off x="8892480" y="2753320"/>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49" name="5-Point Star 23">
              <a:extLst>
                <a:ext uri="{FF2B5EF4-FFF2-40B4-BE49-F238E27FC236}">
                  <a16:creationId xmlns:a16="http://schemas.microsoft.com/office/drawing/2014/main" id="{D615BB04-301E-4DEE-D065-2E17EE623674}"/>
                </a:ext>
              </a:extLst>
            </p:cNvPr>
            <p:cNvSpPr>
              <a:spLocks noChangeAspect="1"/>
            </p:cNvSpPr>
            <p:nvPr/>
          </p:nvSpPr>
          <p:spPr>
            <a:xfrm>
              <a:off x="8892480" y="2888952"/>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0" name="5-Point Star 24">
              <a:extLst>
                <a:ext uri="{FF2B5EF4-FFF2-40B4-BE49-F238E27FC236}">
                  <a16:creationId xmlns:a16="http://schemas.microsoft.com/office/drawing/2014/main" id="{934C5969-897E-84CE-332B-741BED8B40E1}"/>
                </a:ext>
              </a:extLst>
            </p:cNvPr>
            <p:cNvSpPr>
              <a:spLocks noChangeAspect="1"/>
            </p:cNvSpPr>
            <p:nvPr/>
          </p:nvSpPr>
          <p:spPr>
            <a:xfrm>
              <a:off x="8892480" y="3248992"/>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1" name="5-Point Star 26">
              <a:extLst>
                <a:ext uri="{FF2B5EF4-FFF2-40B4-BE49-F238E27FC236}">
                  <a16:creationId xmlns:a16="http://schemas.microsoft.com/office/drawing/2014/main" id="{BD7C5724-962C-D303-1FA8-7F0B13280505}"/>
                </a:ext>
              </a:extLst>
            </p:cNvPr>
            <p:cNvSpPr>
              <a:spLocks noChangeAspect="1"/>
            </p:cNvSpPr>
            <p:nvPr/>
          </p:nvSpPr>
          <p:spPr>
            <a:xfrm>
              <a:off x="8892480" y="3393008"/>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2" name="5-Point Star 27">
              <a:extLst>
                <a:ext uri="{FF2B5EF4-FFF2-40B4-BE49-F238E27FC236}">
                  <a16:creationId xmlns:a16="http://schemas.microsoft.com/office/drawing/2014/main" id="{F24ADEA7-8278-238B-BD97-6EF4FC93D60C}"/>
                </a:ext>
              </a:extLst>
            </p:cNvPr>
            <p:cNvSpPr>
              <a:spLocks noChangeAspect="1"/>
            </p:cNvSpPr>
            <p:nvPr/>
          </p:nvSpPr>
          <p:spPr>
            <a:xfrm>
              <a:off x="8892480" y="3537024"/>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3" name="5-Point Star 28">
              <a:extLst>
                <a:ext uri="{FF2B5EF4-FFF2-40B4-BE49-F238E27FC236}">
                  <a16:creationId xmlns:a16="http://schemas.microsoft.com/office/drawing/2014/main" id="{F5FB4EF5-2AD5-C676-AC65-445E7A8F3A60}"/>
                </a:ext>
              </a:extLst>
            </p:cNvPr>
            <p:cNvSpPr>
              <a:spLocks noChangeAspect="1"/>
            </p:cNvSpPr>
            <p:nvPr/>
          </p:nvSpPr>
          <p:spPr>
            <a:xfrm>
              <a:off x="8892480" y="3689424"/>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4" name="5-Point Star 29">
              <a:extLst>
                <a:ext uri="{FF2B5EF4-FFF2-40B4-BE49-F238E27FC236}">
                  <a16:creationId xmlns:a16="http://schemas.microsoft.com/office/drawing/2014/main" id="{1F227F48-9BB8-A4F8-4ABA-6901FF35699A}"/>
                </a:ext>
              </a:extLst>
            </p:cNvPr>
            <p:cNvSpPr>
              <a:spLocks noChangeAspect="1"/>
            </p:cNvSpPr>
            <p:nvPr/>
          </p:nvSpPr>
          <p:spPr>
            <a:xfrm>
              <a:off x="8892480" y="3825056"/>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5" name="5-Point Star 30">
              <a:extLst>
                <a:ext uri="{FF2B5EF4-FFF2-40B4-BE49-F238E27FC236}">
                  <a16:creationId xmlns:a16="http://schemas.microsoft.com/office/drawing/2014/main" id="{A2211D63-D548-EF6B-719E-6BEA259785FA}"/>
                </a:ext>
              </a:extLst>
            </p:cNvPr>
            <p:cNvSpPr>
              <a:spLocks noChangeAspect="1"/>
            </p:cNvSpPr>
            <p:nvPr/>
          </p:nvSpPr>
          <p:spPr>
            <a:xfrm>
              <a:off x="8892480" y="3969072"/>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6" name="5-Point Star 31">
              <a:extLst>
                <a:ext uri="{FF2B5EF4-FFF2-40B4-BE49-F238E27FC236}">
                  <a16:creationId xmlns:a16="http://schemas.microsoft.com/office/drawing/2014/main" id="{742F8B54-9EA3-970E-5C58-F0425A9A24AF}"/>
                </a:ext>
              </a:extLst>
            </p:cNvPr>
            <p:cNvSpPr>
              <a:spLocks noChangeAspect="1"/>
            </p:cNvSpPr>
            <p:nvPr/>
          </p:nvSpPr>
          <p:spPr>
            <a:xfrm>
              <a:off x="8892480" y="4077072"/>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7" name="5-Point Star 32">
              <a:extLst>
                <a:ext uri="{FF2B5EF4-FFF2-40B4-BE49-F238E27FC236}">
                  <a16:creationId xmlns:a16="http://schemas.microsoft.com/office/drawing/2014/main" id="{4E7527DB-8BA4-EFAF-2FAA-2902E1DF82A1}"/>
                </a:ext>
              </a:extLst>
            </p:cNvPr>
            <p:cNvSpPr>
              <a:spLocks noChangeAspect="1"/>
            </p:cNvSpPr>
            <p:nvPr/>
          </p:nvSpPr>
          <p:spPr>
            <a:xfrm>
              <a:off x="8892480" y="4293112"/>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8" name="5-Point Star 33">
              <a:extLst>
                <a:ext uri="{FF2B5EF4-FFF2-40B4-BE49-F238E27FC236}">
                  <a16:creationId xmlns:a16="http://schemas.microsoft.com/office/drawing/2014/main" id="{A5F4CDCF-6BA6-272C-7609-F5FB4E62E7FD}"/>
                </a:ext>
              </a:extLst>
            </p:cNvPr>
            <p:cNvSpPr>
              <a:spLocks noChangeAspect="1"/>
            </p:cNvSpPr>
            <p:nvPr/>
          </p:nvSpPr>
          <p:spPr>
            <a:xfrm>
              <a:off x="8892480" y="4437128"/>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sp>
          <p:nvSpPr>
            <p:cNvPr id="59" name="5-Point Star 34">
              <a:extLst>
                <a:ext uri="{FF2B5EF4-FFF2-40B4-BE49-F238E27FC236}">
                  <a16:creationId xmlns:a16="http://schemas.microsoft.com/office/drawing/2014/main" id="{FA6AD989-4E73-A6E9-90A2-FDB4F93521BE}"/>
                </a:ext>
              </a:extLst>
            </p:cNvPr>
            <p:cNvSpPr>
              <a:spLocks noChangeAspect="1"/>
            </p:cNvSpPr>
            <p:nvPr/>
          </p:nvSpPr>
          <p:spPr>
            <a:xfrm>
              <a:off x="8892480" y="4617144"/>
              <a:ext cx="108012" cy="108000"/>
            </a:xfrm>
            <a:prstGeom prst="star5">
              <a:avLst/>
            </a:prstGeom>
            <a:solidFill>
              <a:srgbClr val="C00000"/>
            </a:solidFill>
          </p:spPr>
          <p:txBody>
            <a:bodyPr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N" sz="3200" b="0" i="0" u="none" strike="noStrike" kern="1200" cap="none" spc="0" normalizeH="0" baseline="0" noProof="0" dirty="0" err="1">
                <a:ln>
                  <a:noFill/>
                </a:ln>
                <a:solidFill>
                  <a:srgbClr val="000000"/>
                </a:solidFill>
                <a:effectLst/>
                <a:uLnTx/>
                <a:uFillTx/>
                <a:latin typeface="Times New Roman" charset="0"/>
                <a:ea typeface="Times New Roman" charset="0"/>
                <a:cs typeface="Times New Roman" charset="0"/>
              </a:endParaRPr>
            </a:p>
          </p:txBody>
        </p:sp>
      </p:grpSp>
      <p:sp>
        <p:nvSpPr>
          <p:cNvPr id="60" name="灯片编号占位符 5">
            <a:extLst>
              <a:ext uri="{FF2B5EF4-FFF2-40B4-BE49-F238E27FC236}">
                <a16:creationId xmlns:a16="http://schemas.microsoft.com/office/drawing/2014/main" id="{5379843D-5429-310B-98BB-D0E3FF384DDD}"/>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32</a:t>
            </a:fld>
            <a:endParaRPr lang="en-US" altLang="zh-CN" sz="1200" dirty="0">
              <a:solidFill>
                <a:srgbClr val="898989"/>
              </a:solidFill>
              <a:latin typeface="Arial" panose="020B0604020202020204" pitchFamily="34" charset="0"/>
            </a:endParaRPr>
          </a:p>
        </p:txBody>
      </p:sp>
      <p:sp>
        <p:nvSpPr>
          <p:cNvPr id="2" name="矩形 1">
            <a:extLst>
              <a:ext uri="{FF2B5EF4-FFF2-40B4-BE49-F238E27FC236}">
                <a16:creationId xmlns:a16="http://schemas.microsoft.com/office/drawing/2014/main" id="{3412958E-1410-78E6-DB52-0F825101D8BF}"/>
              </a:ext>
            </a:extLst>
          </p:cNvPr>
          <p:cNvSpPr/>
          <p:nvPr/>
        </p:nvSpPr>
        <p:spPr>
          <a:xfrm>
            <a:off x="3664796" y="3201631"/>
            <a:ext cx="1749685" cy="430887"/>
          </a:xfrm>
          <a:prstGeom prst="rect">
            <a:avLst/>
          </a:prstGeom>
        </p:spPr>
        <p:txBody>
          <a:bodyPr wrap="square">
            <a:spAutoFit/>
          </a:bodyPr>
          <a:lstStyle/>
          <a:p>
            <a:r>
              <a:rPr lang="en-US" altLang="zh-CN" sz="2200" b="1" dirty="0">
                <a:solidFill>
                  <a:srgbClr val="FF0000"/>
                </a:solidFill>
                <a:latin typeface="Calibri (标题)"/>
                <a:ea typeface="微软雅黑" panose="020B0503020204020204" pitchFamily="34" charset="-122"/>
                <a:cs typeface="Times New Roman" panose="02020603050405020304" pitchFamily="18" charset="0"/>
              </a:rPr>
              <a:t>in</a:t>
            </a:r>
            <a:r>
              <a:rPr lang="zh-CN" altLang="en-US" sz="2200" b="1" dirty="0">
                <a:solidFill>
                  <a:srgbClr val="FF0000"/>
                </a:solidFill>
                <a:latin typeface="Calibri (标题)"/>
                <a:ea typeface="微软雅黑" panose="020B0503020204020204" pitchFamily="34" charset="-122"/>
                <a:cs typeface="Times New Roman" panose="02020603050405020304" pitchFamily="18" charset="0"/>
              </a:rPr>
              <a:t> </a:t>
            </a:r>
            <a:r>
              <a:rPr lang="en-US" altLang="zh-CN" sz="2200" b="1" dirty="0">
                <a:solidFill>
                  <a:srgbClr val="FF0000"/>
                </a:solidFill>
                <a:latin typeface="Calibri (标题)"/>
                <a:ea typeface="微软雅黑" panose="020B0503020204020204" pitchFamily="34" charset="-122"/>
                <a:cs typeface="Times New Roman" panose="02020603050405020304" pitchFamily="18" charset="0"/>
              </a:rPr>
              <a:t>PDG2020</a:t>
            </a:r>
            <a:endParaRPr lang="en-US" altLang="zh-CN" sz="2200" b="1" dirty="0">
              <a:solidFill>
                <a:srgbClr val="FF0000"/>
              </a:solidFill>
              <a:latin typeface="Calibri (标题)"/>
              <a:ea typeface="微软雅黑" panose="020B0503020204020204" pitchFamily="34" charset="-122"/>
            </a:endParaRPr>
          </a:p>
        </p:txBody>
      </p:sp>
      <p:cxnSp>
        <p:nvCxnSpPr>
          <p:cNvPr id="5" name="直线箭头连接符 4">
            <a:extLst>
              <a:ext uri="{FF2B5EF4-FFF2-40B4-BE49-F238E27FC236}">
                <a16:creationId xmlns:a16="http://schemas.microsoft.com/office/drawing/2014/main" id="{38913E19-24D7-1BEC-9B46-E74CC19B698F}"/>
              </a:ext>
            </a:extLst>
          </p:cNvPr>
          <p:cNvCxnSpPr/>
          <p:nvPr/>
        </p:nvCxnSpPr>
        <p:spPr>
          <a:xfrm flipH="1">
            <a:off x="5414481" y="3770616"/>
            <a:ext cx="863029" cy="1168486"/>
          </a:xfrm>
          <a:prstGeom prst="straightConnector1">
            <a:avLst/>
          </a:prstGeom>
          <a:ln w="571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49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Observation of </a:t>
                </a:r>
                <a14:m>
                  <m:oMath xmlns:m="http://schemas.openxmlformats.org/officeDocument/2006/math">
                    <m:sSubSup>
                      <m:sSubSupPr>
                        <m:ctrlP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l-GR"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𝜦</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𝒄</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oMath>
                </a14:m>
                <a:r>
                  <a:rPr lang="en-US" altLang="zh-CN" sz="3600" b="1" i="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n</a:t>
                </a:r>
                <a:r>
                  <a:rPr lang="en-US" altLang="zh-CN" sz="3600" b="1" i="1" dirty="0">
                    <a:solidFill>
                      <a:srgbClr val="FFFF00"/>
                    </a:solidFill>
                    <a:effectLst>
                      <a:outerShdw blurRad="38100" dist="38100" dir="2700000" algn="tl">
                        <a:srgbClr val="000000">
                          <a:alpha val="43137"/>
                        </a:srgbClr>
                      </a:outerShdw>
                    </a:effectLst>
                    <a:latin typeface="Symbol" panose="05050102010706020507" pitchFamily="18" charset="2"/>
                    <a:ea typeface="微软雅黑" panose="020B0503020204020204" pitchFamily="34" charset="-122"/>
                    <a:sym typeface="Wingdings" panose="05000000000000000000" pitchFamily="2" charset="2"/>
                  </a:rPr>
                  <a:t>p</a:t>
                </a:r>
                <a:r>
                  <a:rPr lang="en-US" altLang="zh-CN" sz="3600" b="1" i="1" baseline="300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a:t>
                </a:r>
                <a:endParaRPr lang="en-US" altLang="zh-CN" sz="3600" b="1" i="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3"/>
                <a:stretch>
                  <a:fillRect t="-17593" b="-38889"/>
                </a:stretch>
              </a:blipFill>
              <a:ln>
                <a:noFill/>
              </a:ln>
            </p:spPr>
            <p:txBody>
              <a:bodyPr/>
              <a:lstStyle/>
              <a:p>
                <a:r>
                  <a:rPr lang="zh-CN" altLang="en-US">
                    <a:noFill/>
                  </a:rPr>
                  <a:t> </a:t>
                </a:r>
              </a:p>
            </p:txBody>
          </p:sp>
        </mc:Fallback>
      </mc:AlternateContent>
      <p:sp>
        <p:nvSpPr>
          <p:cNvPr id="28" name="灯片编号占位符 5">
            <a:extLst>
              <a:ext uri="{FF2B5EF4-FFF2-40B4-BE49-F238E27FC236}">
                <a16:creationId xmlns:a16="http://schemas.microsoft.com/office/drawing/2014/main" id="{986EAB8A-CF60-B556-064B-6ACDE7CBB6B1}"/>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33</a:t>
            </a:fld>
            <a:endParaRPr lang="en-US" altLang="zh-CN" sz="1200" dirty="0">
              <a:solidFill>
                <a:srgbClr val="898989"/>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 name="矩形 45">
                <a:extLst>
                  <a:ext uri="{FF2B5EF4-FFF2-40B4-BE49-F238E27FC236}">
                    <a16:creationId xmlns:a16="http://schemas.microsoft.com/office/drawing/2014/main" id="{70BA43EA-3234-3A75-221E-196DC9DA16F6}"/>
                  </a:ext>
                </a:extLst>
              </p:cNvPr>
              <p:cNvSpPr>
                <a:spLocks noChangeArrowheads="1"/>
              </p:cNvSpPr>
              <p:nvPr/>
            </p:nvSpPr>
            <p:spPr bwMode="auto">
              <a:xfrm>
                <a:off x="1368854" y="912156"/>
                <a:ext cx="2898346" cy="40011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zh-CN" altLang="en-US" sz="2000" b="1" dirty="0">
                    <a:solidFill>
                      <a:srgbClr val="FF0000"/>
                    </a:solidFill>
                    <a:latin typeface="Symbol" panose="05050102010706020507" pitchFamily="18" charset="2"/>
                    <a:ea typeface="微软雅黑" panose="020B0503020204020204" pitchFamily="34" charset="-122"/>
                  </a:rPr>
                  <a:t>首次观测到</a:t>
                </a:r>
                <a14:m>
                  <m:oMath xmlns:m="http://schemas.openxmlformats.org/officeDocument/2006/math">
                    <m:sSubSup>
                      <m:sSubSupPr>
                        <m:ctrlPr>
                          <a:rPr lang="en-US" altLang="zh-CN" sz="2000" b="1" i="1" smtClean="0">
                            <a:solidFill>
                              <a:srgbClr val="FF0000"/>
                            </a:solidFill>
                            <a:latin typeface="Cambria Math" panose="02040503050406030204" pitchFamily="18" charset="0"/>
                          </a:rPr>
                        </m:ctrlPr>
                      </m:sSubSupPr>
                      <m:e>
                        <m:r>
                          <a:rPr lang="el-GR" altLang="zh-CN" sz="2000" b="1">
                            <a:solidFill>
                              <a:srgbClr val="FF0000"/>
                            </a:solidFill>
                            <a:latin typeface="Cambria Math" panose="02040503050406030204" pitchFamily="18" charset="0"/>
                          </a:rPr>
                          <m:t>𝚲</m:t>
                        </m:r>
                      </m:e>
                      <m:sub>
                        <m:r>
                          <a:rPr lang="en-US" altLang="zh-CN" sz="2000" b="1">
                            <a:solidFill>
                              <a:srgbClr val="FF0000"/>
                            </a:solidFill>
                            <a:latin typeface="Cambria Math" panose="02040503050406030204" pitchFamily="18" charset="0"/>
                          </a:rPr>
                          <m:t>𝐜</m:t>
                        </m:r>
                      </m:sub>
                      <m:sup>
                        <m:r>
                          <a:rPr lang="en-US" altLang="zh-CN" sz="2000" b="1">
                            <a:solidFill>
                              <a:srgbClr val="FF0000"/>
                            </a:solidFill>
                            <a:latin typeface="Cambria Math" panose="02040503050406030204" pitchFamily="18" charset="0"/>
                          </a:rPr>
                          <m:t>+</m:t>
                        </m:r>
                      </m:sup>
                    </m:sSubSup>
                    <m:r>
                      <a:rPr lang="zh-CN" altLang="en-US" sz="2000" b="1" i="1">
                        <a:solidFill>
                          <a:srgbClr val="FF0000"/>
                        </a:solidFill>
                        <a:latin typeface="Cambria Math" panose="02040503050406030204" pitchFamily="18" charset="0"/>
                      </a:rPr>
                      <m:t>→</m:t>
                    </m:r>
                  </m:oMath>
                </a14:m>
                <a:r>
                  <a:rPr lang="en-US" altLang="zh-CN" sz="2000" b="1"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n</a:t>
                </a:r>
                <a:r>
                  <a:rPr lang="en-US" altLang="zh-CN" sz="2000" b="1" dirty="0">
                    <a:solidFill>
                      <a:srgbClr val="FF0000"/>
                    </a:solidFill>
                    <a:latin typeface="Symbol" panose="05050102010706020507" pitchFamily="18" charset="2"/>
                    <a:ea typeface="微软雅黑" panose="020B0503020204020204" pitchFamily="34" charset="-122"/>
                    <a:sym typeface="Wingdings" panose="05000000000000000000" pitchFamily="2" charset="2"/>
                  </a:rPr>
                  <a:t>p</a:t>
                </a:r>
                <a:r>
                  <a:rPr lang="en-US" altLang="zh-CN" sz="2000" b="1" baseline="30000" dirty="0">
                    <a:solidFill>
                      <a:srgbClr val="FF0000"/>
                    </a:solidFill>
                    <a:latin typeface="微软雅黑" panose="020B0503020204020204" pitchFamily="34" charset="-122"/>
                    <a:ea typeface="微软雅黑" panose="020B0503020204020204" pitchFamily="34" charset="-122"/>
                    <a:sym typeface="Wingdings" panose="05000000000000000000" pitchFamily="2" charset="2"/>
                  </a:rPr>
                  <a:t>+</a:t>
                </a:r>
                <a:endParaRPr lang="zh-CN" altLang="en-US" sz="2000" b="1" dirty="0">
                  <a:solidFill>
                    <a:srgbClr val="FF0000"/>
                  </a:solidFill>
                </a:endParaRPr>
              </a:p>
            </p:txBody>
          </p:sp>
        </mc:Choice>
        <mc:Fallback xmlns="">
          <p:sp>
            <p:nvSpPr>
              <p:cNvPr id="4" name="矩形 45">
                <a:extLst>
                  <a:ext uri="{FF2B5EF4-FFF2-40B4-BE49-F238E27FC236}">
                    <a16:creationId xmlns:a16="http://schemas.microsoft.com/office/drawing/2014/main" id="{70BA43EA-3234-3A75-221E-196DC9DA16F6}"/>
                  </a:ext>
                </a:extLst>
              </p:cNvPr>
              <p:cNvSpPr>
                <a:spLocks noRot="1" noChangeAspect="1" noMove="1" noResize="1" noEditPoints="1" noAdjustHandles="1" noChangeArrowheads="1" noChangeShapeType="1" noTextEdit="1"/>
              </p:cNvSpPr>
              <p:nvPr/>
            </p:nvSpPr>
            <p:spPr bwMode="auto">
              <a:xfrm>
                <a:off x="1368854" y="912156"/>
                <a:ext cx="2898346" cy="400110"/>
              </a:xfrm>
              <a:prstGeom prst="rect">
                <a:avLst/>
              </a:prstGeom>
              <a:blipFill>
                <a:blip r:embed="rId4"/>
                <a:stretch>
                  <a:fillRect l="-2632" t="-12500" b="-2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6" name="矩形 1">
            <a:extLst>
              <a:ext uri="{FF2B5EF4-FFF2-40B4-BE49-F238E27FC236}">
                <a16:creationId xmlns:a16="http://schemas.microsoft.com/office/drawing/2014/main" id="{D3D724E6-54D7-507D-E29B-379386906542}"/>
              </a:ext>
            </a:extLst>
          </p:cNvPr>
          <p:cNvSpPr>
            <a:spLocks noChangeArrowheads="1"/>
          </p:cNvSpPr>
          <p:nvPr/>
        </p:nvSpPr>
        <p:spPr bwMode="auto">
          <a:xfrm>
            <a:off x="1321196" y="1365469"/>
            <a:ext cx="27056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rPr>
              <a:t>PRL128(2022)142001</a:t>
            </a:r>
            <a:endParaRPr lang="zh-CN" altLang="en-US" sz="1800" b="1" dirty="0">
              <a:latin typeface="Times New Roman" panose="02020603050405020304" pitchFamily="18" charset="0"/>
              <a:ea typeface="隶书" panose="02010509060101010101" pitchFamily="49" charset="-122"/>
            </a:endParaRPr>
          </a:p>
        </p:txBody>
      </p:sp>
      <p:pic>
        <p:nvPicPr>
          <p:cNvPr id="11" name="图片 10">
            <a:extLst>
              <a:ext uri="{FF2B5EF4-FFF2-40B4-BE49-F238E27FC236}">
                <a16:creationId xmlns:a16="http://schemas.microsoft.com/office/drawing/2014/main" id="{C300376A-C1CC-6732-DF82-6F9FD1175F82}"/>
              </a:ext>
            </a:extLst>
          </p:cNvPr>
          <p:cNvPicPr>
            <a:picLocks noChangeAspect="1"/>
          </p:cNvPicPr>
          <p:nvPr/>
        </p:nvPicPr>
        <p:blipFill>
          <a:blip r:embed="rId5"/>
          <a:stretch>
            <a:fillRect/>
          </a:stretch>
        </p:blipFill>
        <p:spPr>
          <a:xfrm>
            <a:off x="385847" y="1895264"/>
            <a:ext cx="4250470" cy="3001388"/>
          </a:xfrm>
          <a:prstGeom prst="rect">
            <a:avLst/>
          </a:prstGeom>
        </p:spPr>
      </p:pic>
      <p:pic>
        <p:nvPicPr>
          <p:cNvPr id="13" name="图片 12">
            <a:extLst>
              <a:ext uri="{FF2B5EF4-FFF2-40B4-BE49-F238E27FC236}">
                <a16:creationId xmlns:a16="http://schemas.microsoft.com/office/drawing/2014/main" id="{01BC83C6-C424-4BDF-B338-AA1AF30BC247}"/>
              </a:ext>
            </a:extLst>
          </p:cNvPr>
          <p:cNvPicPr>
            <a:picLocks noChangeAspect="1"/>
          </p:cNvPicPr>
          <p:nvPr/>
        </p:nvPicPr>
        <p:blipFill>
          <a:blip r:embed="rId6"/>
          <a:stretch>
            <a:fillRect/>
          </a:stretch>
        </p:blipFill>
        <p:spPr>
          <a:xfrm>
            <a:off x="5282212" y="848027"/>
            <a:ext cx="6438539" cy="1519049"/>
          </a:xfrm>
          <a:prstGeom prst="rect">
            <a:avLst/>
          </a:prstGeom>
        </p:spPr>
      </p:pic>
      <p:pic>
        <p:nvPicPr>
          <p:cNvPr id="15" name="图片 14">
            <a:extLst>
              <a:ext uri="{FF2B5EF4-FFF2-40B4-BE49-F238E27FC236}">
                <a16:creationId xmlns:a16="http://schemas.microsoft.com/office/drawing/2014/main" id="{8C699977-56D9-A6D3-B7D8-6ECC3ED5D78D}"/>
              </a:ext>
            </a:extLst>
          </p:cNvPr>
          <p:cNvPicPr>
            <a:picLocks noChangeAspect="1"/>
          </p:cNvPicPr>
          <p:nvPr/>
        </p:nvPicPr>
        <p:blipFill>
          <a:blip r:embed="rId7"/>
          <a:stretch>
            <a:fillRect/>
          </a:stretch>
        </p:blipFill>
        <p:spPr>
          <a:xfrm>
            <a:off x="5304155" y="3286572"/>
            <a:ext cx="6416596" cy="3185436"/>
          </a:xfrm>
          <a:prstGeom prst="rect">
            <a:avLst/>
          </a:prstGeom>
        </p:spPr>
      </p:pic>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475F56DD-35F3-0422-8298-2363C5CB67E9}"/>
                  </a:ext>
                </a:extLst>
              </p:cNvPr>
              <p:cNvSpPr txBox="1"/>
              <p:nvPr/>
            </p:nvSpPr>
            <p:spPr>
              <a:xfrm>
                <a:off x="6475928" y="2679497"/>
                <a:ext cx="4640503" cy="400110"/>
              </a:xfrm>
              <a:prstGeom prst="rect">
                <a:avLst/>
              </a:prstGeom>
              <a:noFill/>
            </p:spPr>
            <p:txBody>
              <a:bodyPr wrap="square">
                <a:spAutoFit/>
              </a:bodyPr>
              <a:lstStyle/>
              <a:p>
                <a:r>
                  <a:rPr kumimoji="1" lang="en-US" altLang="zh-CN" sz="2000" b="1" dirty="0">
                    <a:sym typeface="Calibri" panose="020F0502020204030204" pitchFamily="34" charset="0"/>
                  </a:rPr>
                  <a:t>R=B[</a:t>
                </a:r>
                <a14:m>
                  <m:oMath xmlns:m="http://schemas.openxmlformats.org/officeDocument/2006/math">
                    <m:sSubSup>
                      <m:sSubSupPr>
                        <m:ctrlPr>
                          <a:rPr kumimoji="1" lang="en-US" altLang="zh-CN" sz="2000" b="1" i="1" smtClean="0">
                            <a:latin typeface="Cambria Math" panose="02040503050406030204" pitchFamily="18" charset="0"/>
                            <a:sym typeface="Calibri" panose="020F0502020204030204" pitchFamily="34" charset="0"/>
                          </a:rPr>
                        </m:ctrlPr>
                      </m:sSubSupPr>
                      <m:e>
                        <m:r>
                          <a:rPr kumimoji="1" lang="zh-CN" altLang="en-US" sz="2000" b="1" i="1">
                            <a:latin typeface="Cambria Math" panose="02040503050406030204" pitchFamily="18" charset="0"/>
                            <a:sym typeface="Calibri" panose="020F0502020204030204" pitchFamily="34" charset="0"/>
                          </a:rPr>
                          <m:t>𝜦</m:t>
                        </m:r>
                      </m:e>
                      <m:sub>
                        <m:r>
                          <a:rPr kumimoji="1" lang="en-US" altLang="zh-CN" sz="2000" b="1" i="1">
                            <a:latin typeface="Cambria Math" panose="02040503050406030204" pitchFamily="18" charset="0"/>
                            <a:sym typeface="Calibri" panose="020F0502020204030204" pitchFamily="34" charset="0"/>
                          </a:rPr>
                          <m:t>𝒄</m:t>
                        </m:r>
                      </m:sub>
                      <m:sup>
                        <m:r>
                          <a:rPr kumimoji="1" lang="en-US" altLang="zh-CN" sz="2000" b="1">
                            <a:latin typeface="Cambria Math" panose="02040503050406030204" pitchFamily="18" charset="0"/>
                            <a:sym typeface="Calibri" panose="020F0502020204030204" pitchFamily="34" charset="0"/>
                          </a:rPr>
                          <m:t>+</m:t>
                        </m:r>
                      </m:sup>
                    </m:sSubSup>
                  </m:oMath>
                </a14:m>
                <a:r>
                  <a:rPr kumimoji="1" lang="zh-CN" altLang="en-US" sz="2000" b="1" dirty="0">
                    <a:latin typeface="Calibri (正文)"/>
                  </a:rPr>
                  <a:t>→</a:t>
                </a:r>
                <a:r>
                  <a:rPr kumimoji="1" lang="en-US" altLang="zh-CN" sz="2000" b="1" dirty="0">
                    <a:latin typeface="Calibri (正文)"/>
                  </a:rPr>
                  <a:t>nπ</a:t>
                </a:r>
                <a:r>
                  <a:rPr kumimoji="1" lang="en-US" altLang="zh-CN" sz="2000" b="1" baseline="30000" dirty="0">
                    <a:latin typeface="Calibri (正文)"/>
                  </a:rPr>
                  <a:t>+</a:t>
                </a:r>
                <a:r>
                  <a:rPr kumimoji="1" lang="en-US" altLang="zh-CN" sz="2000" b="1" dirty="0">
                    <a:sym typeface="Calibri" panose="020F0502020204030204" pitchFamily="34" charset="0"/>
                  </a:rPr>
                  <a:t>]/B[</a:t>
                </a:r>
                <a14:m>
                  <m:oMath xmlns:m="http://schemas.openxmlformats.org/officeDocument/2006/math">
                    <m:sSubSup>
                      <m:sSubSupPr>
                        <m:ctrlPr>
                          <a:rPr kumimoji="1" lang="en-US" altLang="zh-CN" sz="2000" b="1" i="1">
                            <a:latin typeface="Cambria Math" panose="02040503050406030204" pitchFamily="18" charset="0"/>
                            <a:sym typeface="Calibri" panose="020F0502020204030204" pitchFamily="34" charset="0"/>
                          </a:rPr>
                        </m:ctrlPr>
                      </m:sSubSupPr>
                      <m:e>
                        <m:r>
                          <a:rPr kumimoji="1" lang="zh-CN" altLang="en-US" sz="2000" b="1" i="1">
                            <a:latin typeface="Cambria Math" panose="02040503050406030204" pitchFamily="18" charset="0"/>
                            <a:sym typeface="Calibri" panose="020F0502020204030204" pitchFamily="34" charset="0"/>
                          </a:rPr>
                          <m:t>𝜦</m:t>
                        </m:r>
                      </m:e>
                      <m:sub>
                        <m:r>
                          <a:rPr kumimoji="1" lang="en-US" altLang="zh-CN" sz="2000" b="1" i="1">
                            <a:latin typeface="Cambria Math" panose="02040503050406030204" pitchFamily="18" charset="0"/>
                            <a:sym typeface="Calibri" panose="020F0502020204030204" pitchFamily="34" charset="0"/>
                          </a:rPr>
                          <m:t>𝒄</m:t>
                        </m:r>
                      </m:sub>
                      <m:sup>
                        <m:r>
                          <a:rPr kumimoji="1" lang="en-US" altLang="zh-CN" sz="2000" b="1">
                            <a:latin typeface="Cambria Math" panose="02040503050406030204" pitchFamily="18" charset="0"/>
                            <a:sym typeface="Calibri" panose="020F0502020204030204" pitchFamily="34" charset="0"/>
                          </a:rPr>
                          <m:t>+</m:t>
                        </m:r>
                      </m:sup>
                    </m:sSubSup>
                  </m:oMath>
                </a14:m>
                <a:r>
                  <a:rPr kumimoji="1" lang="zh-CN" altLang="en-US" sz="2000" b="1" dirty="0">
                    <a:latin typeface="Calibri (正文)"/>
                  </a:rPr>
                  <a:t>→</a:t>
                </a:r>
                <a:r>
                  <a:rPr kumimoji="1" lang="en-US" altLang="zh-CN" sz="2000" b="1" dirty="0">
                    <a:latin typeface="Calibri (正文)"/>
                  </a:rPr>
                  <a:t>pπ</a:t>
                </a:r>
                <a:r>
                  <a:rPr kumimoji="1" lang="en-US" altLang="zh-CN" sz="2000" b="1" baseline="30000" dirty="0">
                    <a:latin typeface="Calibri (正文)"/>
                  </a:rPr>
                  <a:t>0</a:t>
                </a:r>
                <a:r>
                  <a:rPr kumimoji="1" lang="en-US" altLang="zh-CN" sz="2000" b="1" dirty="0">
                    <a:sym typeface="Calibri" panose="020F0502020204030204" pitchFamily="34" charset="0"/>
                  </a:rPr>
                  <a:t>]&gt;7.2@90% C.L.</a:t>
                </a:r>
                <a:r>
                  <a:rPr kumimoji="1" lang="zh-CN" altLang="en-US" sz="2000" b="1" dirty="0">
                    <a:latin typeface="Calibri (正文)"/>
                  </a:rPr>
                  <a:t> </a:t>
                </a:r>
                <a:endParaRPr lang="zh-CN" altLang="en-US" sz="2000" dirty="0"/>
              </a:p>
            </p:txBody>
          </p:sp>
        </mc:Choice>
        <mc:Fallback xmlns="">
          <p:sp>
            <p:nvSpPr>
              <p:cNvPr id="21" name="文本框 20">
                <a:extLst>
                  <a:ext uri="{FF2B5EF4-FFF2-40B4-BE49-F238E27FC236}">
                    <a16:creationId xmlns:a16="http://schemas.microsoft.com/office/drawing/2014/main" id="{475F56DD-35F3-0422-8298-2363C5CB67E9}"/>
                  </a:ext>
                </a:extLst>
              </p:cNvPr>
              <p:cNvSpPr txBox="1">
                <a:spLocks noRot="1" noChangeAspect="1" noMove="1" noResize="1" noEditPoints="1" noAdjustHandles="1" noChangeArrowheads="1" noChangeShapeType="1" noTextEdit="1"/>
              </p:cNvSpPr>
              <p:nvPr/>
            </p:nvSpPr>
            <p:spPr>
              <a:xfrm>
                <a:off x="6475928" y="2679497"/>
                <a:ext cx="4640503" cy="400110"/>
              </a:xfrm>
              <a:prstGeom prst="rect">
                <a:avLst/>
              </a:prstGeom>
              <a:blipFill>
                <a:blip r:embed="rId8"/>
                <a:stretch>
                  <a:fillRect l="-1362" t="-9375" b="-28125"/>
                </a:stretch>
              </a:blipFill>
            </p:spPr>
            <p:txBody>
              <a:bodyPr/>
              <a:lstStyle/>
              <a:p>
                <a:r>
                  <a:rPr lang="zh-CN" altLang="en-US">
                    <a:noFill/>
                  </a:rPr>
                  <a:t> </a:t>
                </a:r>
              </a:p>
            </p:txBody>
          </p:sp>
        </mc:Fallback>
      </mc:AlternateContent>
      <p:sp>
        <p:nvSpPr>
          <p:cNvPr id="22" name="矩形 45">
            <a:extLst>
              <a:ext uri="{FF2B5EF4-FFF2-40B4-BE49-F238E27FC236}">
                <a16:creationId xmlns:a16="http://schemas.microsoft.com/office/drawing/2014/main" id="{600964DD-ECD6-90C6-5413-80520CCE8E1A}"/>
              </a:ext>
            </a:extLst>
          </p:cNvPr>
          <p:cNvSpPr>
            <a:spLocks noChangeArrowheads="1"/>
          </p:cNvSpPr>
          <p:nvPr/>
        </p:nvSpPr>
        <p:spPr bwMode="auto">
          <a:xfrm>
            <a:off x="471249" y="5383914"/>
            <a:ext cx="44347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zh-CN" altLang="en-US" sz="2000" b="1" dirty="0">
                <a:solidFill>
                  <a:srgbClr val="FF0000"/>
                </a:solidFill>
                <a:latin typeface="微软雅黑" panose="020B0503020204020204" pitchFamily="34" charset="-122"/>
                <a:ea typeface="微软雅黑" panose="020B0503020204020204" pitchFamily="34" charset="-122"/>
              </a:rPr>
              <a:t>结果有助于检验、完善基于夸克</a:t>
            </a:r>
            <a:r>
              <a:rPr lang="en-US" altLang="zh-CN" sz="2000" b="1" dirty="0">
                <a:solidFill>
                  <a:srgbClr val="FF0000"/>
                </a:solidFill>
                <a:latin typeface="微软雅黑" panose="020B0503020204020204" pitchFamily="34" charset="-122"/>
                <a:ea typeface="微软雅黑" panose="020B0503020204020204" pitchFamily="34" charset="-122"/>
              </a:rPr>
              <a:t>SU(3)</a:t>
            </a:r>
            <a:r>
              <a:rPr lang="zh-CN" altLang="en-US" sz="2000" b="1" dirty="0">
                <a:solidFill>
                  <a:srgbClr val="FF0000"/>
                </a:solidFill>
                <a:latin typeface="微软雅黑" panose="020B0503020204020204" pitchFamily="34" charset="-122"/>
                <a:ea typeface="微软雅黑" panose="020B0503020204020204" pitchFamily="34" charset="-122"/>
              </a:rPr>
              <a:t>对称性的理论计算</a:t>
            </a:r>
            <a:endParaRPr lang="zh-CN" altLang="en-US" sz="2000" b="1" dirty="0">
              <a:solidFill>
                <a:srgbClr val="FF0000"/>
              </a:solidFill>
            </a:endParaRPr>
          </a:p>
        </p:txBody>
      </p:sp>
      <p:sp>
        <p:nvSpPr>
          <p:cNvPr id="23" name="矩形 1">
            <a:extLst>
              <a:ext uri="{FF2B5EF4-FFF2-40B4-BE49-F238E27FC236}">
                <a16:creationId xmlns:a16="http://schemas.microsoft.com/office/drawing/2014/main" id="{1156EA0E-2514-9A4F-1435-E6147E2F9CA5}"/>
              </a:ext>
            </a:extLst>
          </p:cNvPr>
          <p:cNvSpPr>
            <a:spLocks noChangeArrowheads="1"/>
          </p:cNvSpPr>
          <p:nvPr/>
        </p:nvSpPr>
        <p:spPr bwMode="auto">
          <a:xfrm>
            <a:off x="3847702" y="1565524"/>
            <a:ext cx="13475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600" b="1" dirty="0">
                <a:solidFill>
                  <a:srgbClr val="0000FF"/>
                </a:solidFill>
                <a:latin typeface="微软雅黑" panose="020B0503020204020204" pitchFamily="34" charset="-122"/>
                <a:ea typeface="微软雅黑" panose="020B0503020204020204" pitchFamily="34" charset="-122"/>
              </a:rPr>
              <a:t>3.9 fb</a:t>
            </a:r>
            <a:r>
              <a:rPr lang="en-US" altLang="zh-CN" sz="1600" b="1" baseline="30000" dirty="0">
                <a:solidFill>
                  <a:srgbClr val="0000FF"/>
                </a:solidFill>
                <a:latin typeface="微软雅黑" panose="020B0503020204020204" pitchFamily="34" charset="-122"/>
                <a:ea typeface="微软雅黑" panose="020B0503020204020204" pitchFamily="34" charset="-122"/>
              </a:rPr>
              <a:t>-1</a:t>
            </a:r>
            <a:r>
              <a:rPr lang="zh-CN" altLang="en-US" sz="1600" b="1" dirty="0">
                <a:solidFill>
                  <a:srgbClr val="0000FF"/>
                </a:solidFill>
                <a:latin typeface="微软雅黑" panose="020B0503020204020204" pitchFamily="34" charset="-122"/>
                <a:ea typeface="微软雅黑" panose="020B0503020204020204" pitchFamily="34" charset="-122"/>
              </a:rPr>
              <a:t>数据</a:t>
            </a:r>
            <a:endParaRPr lang="en-US" altLang="zh-CN" sz="1600" b="1" dirty="0">
              <a:solidFill>
                <a:srgbClr val="0000FF"/>
              </a:solidFill>
              <a:latin typeface="微软雅黑" panose="020B0503020204020204" pitchFamily="34" charset="-122"/>
              <a:ea typeface="微软雅黑" panose="020B0503020204020204" pitchFamily="34" charset="-122"/>
            </a:endParaRPr>
          </a:p>
        </p:txBody>
      </p:sp>
      <p:sp>
        <p:nvSpPr>
          <p:cNvPr id="2" name="下箭头 1">
            <a:extLst>
              <a:ext uri="{FF2B5EF4-FFF2-40B4-BE49-F238E27FC236}">
                <a16:creationId xmlns:a16="http://schemas.microsoft.com/office/drawing/2014/main" id="{EFFC4201-C9E8-BF65-6AB0-3B7DC94A654A}"/>
              </a:ext>
            </a:extLst>
          </p:cNvPr>
          <p:cNvSpPr/>
          <p:nvPr/>
        </p:nvSpPr>
        <p:spPr>
          <a:xfrm>
            <a:off x="8116584" y="3010327"/>
            <a:ext cx="297950" cy="3173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606972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 Box 36">
                <a:extLst>
                  <a:ext uri="{FF2B5EF4-FFF2-40B4-BE49-F238E27FC236}">
                    <a16:creationId xmlns:a16="http://schemas.microsoft.com/office/drawing/2014/main" id="{F8DF1A8C-444B-9EEC-4ABA-36F04140E8EF}"/>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Study of </a:t>
                </a:r>
                <a14:m>
                  <m:oMath xmlns:m="http://schemas.openxmlformats.org/officeDocument/2006/math">
                    <m:sSubSup>
                      <m:sSubSupPr>
                        <m:ctrlP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SupPr>
                      <m:e>
                        <m:r>
                          <a:rPr lang="el-GR"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𝜦</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𝒄</m:t>
                        </m:r>
                      </m:sub>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bSup>
                    <m:r>
                      <a:rPr lang="zh-CN" altLang="en-US" sz="3600" b="1" i="1">
                        <a:solidFill>
                          <a:srgbClr val="FFFF00"/>
                        </a:solidFill>
                        <a:effectLst>
                          <a:outerShdw blurRad="38100" dist="38100" dir="2700000" algn="tl">
                            <a:srgbClr val="000000">
                              <a:alpha val="43137"/>
                            </a:srgbClr>
                          </a:outerShdw>
                        </a:effectLst>
                        <a:latin typeface="Cambria Math" panose="02040503050406030204" pitchFamily="18" charset="0"/>
                      </a:rPr>
                      <m:t>→</m:t>
                    </m:r>
                    <m:r>
                      <a:rPr lang="el-GR"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𝜦</m:t>
                    </m:r>
                    <m:sSup>
                      <m:sSup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𝒆</m:t>
                        </m:r>
                      </m:sub>
                    </m:sSub>
                  </m:oMath>
                </a14:m>
                <a:endParaRPr lang="en-US" altLang="zh-CN" sz="3600" b="1" i="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4" name="Text Box 36">
                <a:extLst>
                  <a:ext uri="{FF2B5EF4-FFF2-40B4-BE49-F238E27FC236}">
                    <a16:creationId xmlns:a16="http://schemas.microsoft.com/office/drawing/2014/main" id="{F8DF1A8C-444B-9EEC-4ABA-36F04140E8EF}"/>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3"/>
                <a:stretch>
                  <a:fillRect t="-16038" b="-41509"/>
                </a:stretch>
              </a:blipFill>
              <a:ln>
                <a:noFill/>
              </a:ln>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8E196905-5EFD-5F83-283B-2C2550FF41DB}"/>
              </a:ext>
            </a:extLst>
          </p:cNvPr>
          <p:cNvPicPr>
            <a:picLocks noChangeAspect="1"/>
          </p:cNvPicPr>
          <p:nvPr/>
        </p:nvPicPr>
        <p:blipFill>
          <a:blip r:embed="rId4"/>
          <a:stretch>
            <a:fillRect/>
          </a:stretch>
        </p:blipFill>
        <p:spPr>
          <a:xfrm>
            <a:off x="253863" y="1454921"/>
            <a:ext cx="3275975" cy="2087880"/>
          </a:xfrm>
          <a:prstGeom prst="rect">
            <a:avLst/>
          </a:prstGeom>
        </p:spPr>
      </p:pic>
      <mc:AlternateContent xmlns:mc="http://schemas.openxmlformats.org/markup-compatibility/2006" xmlns:a14="http://schemas.microsoft.com/office/drawing/2010/main">
        <mc:Choice Requires="a14">
          <p:sp>
            <p:nvSpPr>
              <p:cNvPr id="10" name="Object 5">
                <a:extLst>
                  <a:ext uri="{FF2B5EF4-FFF2-40B4-BE49-F238E27FC236}">
                    <a16:creationId xmlns:a16="http://schemas.microsoft.com/office/drawing/2014/main" id="{970049CB-DF3B-8E9A-4D6F-1DC23D9C5212}"/>
                  </a:ext>
                </a:extLst>
              </p:cNvPr>
              <p:cNvSpPr txBox="1"/>
              <p:nvPr/>
            </p:nvSpPr>
            <p:spPr bwMode="auto">
              <a:xfrm>
                <a:off x="342139" y="3620306"/>
                <a:ext cx="3670067" cy="296348"/>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500" i="0" smtClean="0">
                          <a:solidFill>
                            <a:srgbClr val="FF0000"/>
                          </a:solidFill>
                          <a:effectLst/>
                          <a:latin typeface="Cambria Math" panose="02040503050406030204" pitchFamily="18" charset="0"/>
                        </a:rPr>
                        <m:t>B</m:t>
                      </m:r>
                      <m:r>
                        <a:rPr lang="zh-CN" altLang="en-US" sz="1500" i="1">
                          <a:solidFill>
                            <a:srgbClr val="FF0000"/>
                          </a:solidFill>
                          <a:effectLst/>
                          <a:latin typeface="Cambria Math" panose="02040503050406030204" pitchFamily="18" charset="0"/>
                        </a:rPr>
                        <m:t>[</m:t>
                      </m:r>
                      <m:sSubSup>
                        <m:sSubSupPr>
                          <m:ctrlPr>
                            <a:rPr lang="en-US" altLang="zh-CN" sz="1600" i="1" smtClean="0">
                              <a:solidFill>
                                <a:srgbClr val="FF0000"/>
                              </a:solidFill>
                              <a:effectLst/>
                              <a:latin typeface="Cambria Math" panose="02040503050406030204" pitchFamily="18" charset="0"/>
                            </a:rPr>
                          </m:ctrlPr>
                        </m:sSubSupPr>
                        <m:e>
                          <m:r>
                            <m:rPr>
                              <m:sty m:val="p"/>
                            </m:rPr>
                            <a:rPr lang="el-GR" altLang="zh-CN" sz="1600" b="0" i="1">
                              <a:solidFill>
                                <a:srgbClr val="FF0000"/>
                              </a:solidFill>
                              <a:effectLst/>
                              <a:latin typeface="Cambria Math" panose="02040503050406030204" pitchFamily="18" charset="0"/>
                            </a:rPr>
                            <m:t>Λ</m:t>
                          </m:r>
                        </m:e>
                        <m:sub>
                          <m:r>
                            <m:rPr>
                              <m:sty m:val="p"/>
                            </m:rPr>
                            <a:rPr lang="en-US" altLang="zh-CN" sz="1600" b="0" i="1">
                              <a:solidFill>
                                <a:srgbClr val="FF0000"/>
                              </a:solidFill>
                              <a:effectLst/>
                              <a:latin typeface="Cambria Math" panose="02040503050406030204" pitchFamily="18" charset="0"/>
                            </a:rPr>
                            <m:t>c</m:t>
                          </m:r>
                        </m:sub>
                        <m:sup>
                          <m:r>
                            <a:rPr lang="en-US" altLang="zh-CN" sz="1600" b="0">
                              <a:solidFill>
                                <a:srgbClr val="FF0000"/>
                              </a:solidFill>
                              <a:effectLst/>
                              <a:latin typeface="Cambria Math" panose="02040503050406030204" pitchFamily="18" charset="0"/>
                            </a:rPr>
                            <m:t>+</m:t>
                          </m:r>
                        </m:sup>
                      </m:sSubSup>
                      <m:r>
                        <a:rPr lang="zh-CN" altLang="en-US" sz="1600" b="0" i="1">
                          <a:solidFill>
                            <a:srgbClr val="FF0000"/>
                          </a:solidFill>
                          <a:effectLst/>
                          <a:latin typeface="Cambria Math" panose="02040503050406030204" pitchFamily="18" charset="0"/>
                        </a:rPr>
                        <m:t>→</m:t>
                      </m:r>
                      <m:r>
                        <a:rPr lang="el-GR" altLang="zh-CN" sz="1600" b="0" i="1">
                          <a:solidFill>
                            <a:srgbClr val="FF0000"/>
                          </a:solidFill>
                          <a:effectLst/>
                          <a:latin typeface="Cambria Math" panose="02040503050406030204" pitchFamily="18" charset="0"/>
                        </a:rPr>
                        <m:t>𝛬</m:t>
                      </m:r>
                      <m:sSup>
                        <m:sSupPr>
                          <m:ctrlPr>
                            <a:rPr lang="zh-CN" altLang="zh-CN" sz="1600" i="1">
                              <a:solidFill>
                                <a:srgbClr val="FF0000"/>
                              </a:solidFill>
                              <a:effectLst/>
                              <a:latin typeface="Cambria Math" panose="02040503050406030204" pitchFamily="18" charset="0"/>
                            </a:rPr>
                          </m:ctrlPr>
                        </m:sSupPr>
                        <m:e>
                          <m:r>
                            <a:rPr lang="en-US" altLang="zh-CN" sz="1600" b="0" i="1">
                              <a:solidFill>
                                <a:srgbClr val="FF0000"/>
                              </a:solidFill>
                              <a:effectLst/>
                              <a:latin typeface="Cambria Math" panose="02040503050406030204" pitchFamily="18" charset="0"/>
                            </a:rPr>
                            <m:t>𝑒</m:t>
                          </m:r>
                        </m:e>
                        <m:sup>
                          <m:r>
                            <a:rPr lang="en-US" altLang="zh-CN" sz="1600" b="0" i="1">
                              <a:solidFill>
                                <a:srgbClr val="FF0000"/>
                              </a:solidFill>
                              <a:effectLst/>
                              <a:latin typeface="Cambria Math" panose="02040503050406030204" pitchFamily="18" charset="0"/>
                            </a:rPr>
                            <m:t>+</m:t>
                          </m:r>
                        </m:sup>
                      </m:sSup>
                      <m:sSub>
                        <m:sSubPr>
                          <m:ctrlPr>
                            <a:rPr lang="zh-CN" altLang="zh-CN" sz="1600" i="1">
                              <a:solidFill>
                                <a:srgbClr val="FF0000"/>
                              </a:solidFill>
                              <a:effectLst/>
                              <a:latin typeface="Cambria Math" panose="02040503050406030204" pitchFamily="18" charset="0"/>
                            </a:rPr>
                          </m:ctrlPr>
                        </m:sSubPr>
                        <m:e>
                          <m:r>
                            <a:rPr lang="en-US" altLang="zh-CN" sz="1600" b="0" i="1">
                              <a:solidFill>
                                <a:srgbClr val="FF0000"/>
                              </a:solidFill>
                              <a:effectLst/>
                              <a:latin typeface="Cambria Math" panose="02040503050406030204" pitchFamily="18" charset="0"/>
                            </a:rPr>
                            <m:t>𝜈</m:t>
                          </m:r>
                        </m:e>
                        <m:sub>
                          <m:r>
                            <a:rPr lang="en-US" altLang="zh-CN" sz="1600" b="0" i="1">
                              <a:solidFill>
                                <a:srgbClr val="FF0000"/>
                              </a:solidFill>
                              <a:effectLst/>
                              <a:latin typeface="Cambria Math" panose="02040503050406030204" pitchFamily="18" charset="0"/>
                            </a:rPr>
                            <m:t>𝑒</m:t>
                          </m:r>
                        </m:sub>
                      </m:sSub>
                      <m:r>
                        <a:rPr lang="zh-CN" altLang="en-US" sz="1500" i="1">
                          <a:solidFill>
                            <a:srgbClr val="FF0000"/>
                          </a:solidFill>
                          <a:effectLst/>
                          <a:latin typeface="Cambria Math" panose="02040503050406030204" pitchFamily="18" charset="0"/>
                        </a:rPr>
                        <m:t>]=(</m:t>
                      </m:r>
                      <m:r>
                        <a:rPr lang="en-US" altLang="zh-CN" sz="1500" b="0" i="1" smtClean="0">
                          <a:solidFill>
                            <a:srgbClr val="FF0000"/>
                          </a:solidFill>
                          <a:effectLst/>
                          <a:latin typeface="Cambria Math" panose="02040503050406030204" pitchFamily="18" charset="0"/>
                        </a:rPr>
                        <m:t>3.56</m:t>
                      </m:r>
                      <m:r>
                        <a:rPr lang="zh-CN" altLang="en-US" sz="1500" i="1">
                          <a:solidFill>
                            <a:srgbClr val="FF0000"/>
                          </a:solidFill>
                          <a:effectLst/>
                          <a:latin typeface="Cambria Math" panose="02040503050406030204" pitchFamily="18" charset="0"/>
                        </a:rPr>
                        <m:t>±0.</m:t>
                      </m:r>
                      <m:r>
                        <a:rPr lang="en-US" altLang="zh-CN" sz="1500" b="0" i="1" smtClean="0">
                          <a:solidFill>
                            <a:srgbClr val="FF0000"/>
                          </a:solidFill>
                          <a:effectLst/>
                          <a:latin typeface="Cambria Math" panose="02040503050406030204" pitchFamily="18" charset="0"/>
                        </a:rPr>
                        <m:t>11</m:t>
                      </m:r>
                      <m:r>
                        <a:rPr lang="zh-CN" altLang="en-US" sz="1500" i="1">
                          <a:solidFill>
                            <a:srgbClr val="FF0000"/>
                          </a:solidFill>
                          <a:effectLst/>
                          <a:latin typeface="Cambria Math" panose="02040503050406030204" pitchFamily="18" charset="0"/>
                        </a:rPr>
                        <m:t>±0.07)%</m:t>
                      </m:r>
                    </m:oMath>
                  </m:oMathPara>
                </a14:m>
                <a:endParaRPr lang="zh-CN" altLang="en-US" sz="1500" dirty="0">
                  <a:solidFill>
                    <a:srgbClr val="FF0000"/>
                  </a:solidFill>
                  <a:effectLst/>
                </a:endParaRPr>
              </a:p>
            </p:txBody>
          </p:sp>
        </mc:Choice>
        <mc:Fallback xmlns="">
          <p:sp>
            <p:nvSpPr>
              <p:cNvPr id="10" name="Object 5">
                <a:extLst>
                  <a:ext uri="{FF2B5EF4-FFF2-40B4-BE49-F238E27FC236}">
                    <a16:creationId xmlns:a16="http://schemas.microsoft.com/office/drawing/2014/main" id="{970049CB-DF3B-8E9A-4D6F-1DC23D9C5212}"/>
                  </a:ext>
                </a:extLst>
              </p:cNvPr>
              <p:cNvSpPr txBox="1">
                <a:spLocks noRot="1" noChangeAspect="1" noMove="1" noResize="1" noEditPoints="1" noAdjustHandles="1" noChangeArrowheads="1" noChangeShapeType="1" noTextEdit="1"/>
              </p:cNvSpPr>
              <p:nvPr/>
            </p:nvSpPr>
            <p:spPr bwMode="auto">
              <a:xfrm>
                <a:off x="342139" y="3620306"/>
                <a:ext cx="3670067" cy="296348"/>
              </a:xfrm>
              <a:prstGeom prst="rect">
                <a:avLst/>
              </a:prstGeom>
              <a:blipFill>
                <a:blip r:embed="rId5"/>
                <a:stretch>
                  <a:fillRect b="-20833"/>
                </a:stretch>
              </a:blipFill>
              <a:ln>
                <a:noFill/>
              </a:ln>
              <a:effectLst/>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B489A6B8-0F9F-88D0-A524-CCFAD707B11D}"/>
              </a:ext>
            </a:extLst>
          </p:cNvPr>
          <p:cNvPicPr>
            <a:picLocks noChangeAspect="1"/>
          </p:cNvPicPr>
          <p:nvPr/>
        </p:nvPicPr>
        <p:blipFill>
          <a:blip r:embed="rId6"/>
          <a:stretch>
            <a:fillRect/>
          </a:stretch>
        </p:blipFill>
        <p:spPr>
          <a:xfrm>
            <a:off x="3776837" y="1344840"/>
            <a:ext cx="4232106" cy="2476715"/>
          </a:xfrm>
          <a:prstGeom prst="rect">
            <a:avLst/>
          </a:prstGeom>
        </p:spPr>
      </p:pic>
      <p:pic>
        <p:nvPicPr>
          <p:cNvPr id="9" name="图片 8">
            <a:extLst>
              <a:ext uri="{FF2B5EF4-FFF2-40B4-BE49-F238E27FC236}">
                <a16:creationId xmlns:a16="http://schemas.microsoft.com/office/drawing/2014/main" id="{4F62DF64-E36F-5F88-B3AA-6AB72440928D}"/>
              </a:ext>
            </a:extLst>
          </p:cNvPr>
          <p:cNvPicPr>
            <a:picLocks noChangeAspect="1"/>
          </p:cNvPicPr>
          <p:nvPr/>
        </p:nvPicPr>
        <p:blipFill>
          <a:blip r:embed="rId7"/>
          <a:stretch>
            <a:fillRect/>
          </a:stretch>
        </p:blipFill>
        <p:spPr>
          <a:xfrm>
            <a:off x="7673578" y="3439412"/>
            <a:ext cx="411516" cy="312447"/>
          </a:xfrm>
          <a:prstGeom prst="rect">
            <a:avLst/>
          </a:prstGeom>
        </p:spPr>
      </p:pic>
      <p:pic>
        <p:nvPicPr>
          <p:cNvPr id="15" name="图片 14">
            <a:extLst>
              <a:ext uri="{FF2B5EF4-FFF2-40B4-BE49-F238E27FC236}">
                <a16:creationId xmlns:a16="http://schemas.microsoft.com/office/drawing/2014/main" id="{7653E6D6-1B34-E3E3-1550-001BA855E89F}"/>
              </a:ext>
            </a:extLst>
          </p:cNvPr>
          <p:cNvPicPr>
            <a:picLocks noChangeAspect="1"/>
          </p:cNvPicPr>
          <p:nvPr/>
        </p:nvPicPr>
        <p:blipFill>
          <a:blip r:embed="rId8"/>
          <a:stretch>
            <a:fillRect/>
          </a:stretch>
        </p:blipFill>
        <p:spPr>
          <a:xfrm>
            <a:off x="8018918" y="950106"/>
            <a:ext cx="4007995" cy="2748485"/>
          </a:xfrm>
          <a:prstGeom prst="rect">
            <a:avLst/>
          </a:prstGeom>
        </p:spPr>
      </p:pic>
      <p:pic>
        <p:nvPicPr>
          <p:cNvPr id="17" name="图片 16">
            <a:extLst>
              <a:ext uri="{FF2B5EF4-FFF2-40B4-BE49-F238E27FC236}">
                <a16:creationId xmlns:a16="http://schemas.microsoft.com/office/drawing/2014/main" id="{651E2CDE-4EBE-D085-E7E9-8A5188BAA8F2}"/>
              </a:ext>
            </a:extLst>
          </p:cNvPr>
          <p:cNvPicPr>
            <a:picLocks noChangeAspect="1"/>
          </p:cNvPicPr>
          <p:nvPr/>
        </p:nvPicPr>
        <p:blipFill>
          <a:blip r:embed="rId9"/>
          <a:stretch>
            <a:fillRect/>
          </a:stretch>
        </p:blipFill>
        <p:spPr>
          <a:xfrm>
            <a:off x="253861" y="4207507"/>
            <a:ext cx="3846621" cy="2391143"/>
          </a:xfrm>
          <a:prstGeom prst="rect">
            <a:avLst/>
          </a:prstGeom>
        </p:spPr>
      </p:pic>
      <p:pic>
        <p:nvPicPr>
          <p:cNvPr id="19" name="图片 18">
            <a:extLst>
              <a:ext uri="{FF2B5EF4-FFF2-40B4-BE49-F238E27FC236}">
                <a16:creationId xmlns:a16="http://schemas.microsoft.com/office/drawing/2014/main" id="{B6A24A82-82A5-D01F-9EB9-FDA7F83D1DE7}"/>
              </a:ext>
            </a:extLst>
          </p:cNvPr>
          <p:cNvPicPr>
            <a:picLocks noChangeAspect="1"/>
          </p:cNvPicPr>
          <p:nvPr/>
        </p:nvPicPr>
        <p:blipFill>
          <a:blip r:embed="rId10"/>
          <a:stretch>
            <a:fillRect/>
          </a:stretch>
        </p:blipFill>
        <p:spPr>
          <a:xfrm>
            <a:off x="8073652" y="4085524"/>
            <a:ext cx="3846621" cy="2502823"/>
          </a:xfrm>
          <a:prstGeom prst="rect">
            <a:avLst/>
          </a:prstGeom>
        </p:spPr>
      </p:pic>
      <p:pic>
        <p:nvPicPr>
          <p:cNvPr id="21" name="图片 20">
            <a:extLst>
              <a:ext uri="{FF2B5EF4-FFF2-40B4-BE49-F238E27FC236}">
                <a16:creationId xmlns:a16="http://schemas.microsoft.com/office/drawing/2014/main" id="{E3B3388E-49BA-CC9F-CE85-664C06A9FFF7}"/>
              </a:ext>
            </a:extLst>
          </p:cNvPr>
          <p:cNvPicPr>
            <a:picLocks noChangeAspect="1"/>
          </p:cNvPicPr>
          <p:nvPr/>
        </p:nvPicPr>
        <p:blipFill>
          <a:blip r:embed="rId11"/>
          <a:stretch>
            <a:fillRect/>
          </a:stretch>
        </p:blipFill>
        <p:spPr>
          <a:xfrm>
            <a:off x="4170448" y="4402823"/>
            <a:ext cx="3670092" cy="2304610"/>
          </a:xfrm>
          <a:prstGeom prst="rect">
            <a:avLst/>
          </a:prstGeom>
        </p:spPr>
      </p:pic>
      <p:sp>
        <p:nvSpPr>
          <p:cNvPr id="24" name="矩形 1">
            <a:extLst>
              <a:ext uri="{FF2B5EF4-FFF2-40B4-BE49-F238E27FC236}">
                <a16:creationId xmlns:a16="http://schemas.microsoft.com/office/drawing/2014/main" id="{4C5047FF-B9C2-1246-8493-E982C115A10C}"/>
              </a:ext>
            </a:extLst>
          </p:cNvPr>
          <p:cNvSpPr>
            <a:spLocks noChangeArrowheads="1"/>
          </p:cNvSpPr>
          <p:nvPr/>
        </p:nvSpPr>
        <p:spPr bwMode="auto">
          <a:xfrm>
            <a:off x="1564832" y="1205144"/>
            <a:ext cx="13235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r>
              <a:rPr lang="en-US" altLang="zh-CN" sz="1600" b="1" dirty="0">
                <a:solidFill>
                  <a:srgbClr val="0000FF"/>
                </a:solidFill>
                <a:latin typeface="微软雅黑" panose="020B0503020204020204" pitchFamily="34" charset="-122"/>
                <a:ea typeface="微软雅黑" panose="020B0503020204020204" pitchFamily="34" charset="-122"/>
              </a:rPr>
              <a:t>4.5 fb</a:t>
            </a:r>
            <a:r>
              <a:rPr lang="en-US" altLang="zh-CN" sz="1600" b="1" baseline="30000" dirty="0">
                <a:solidFill>
                  <a:srgbClr val="0000FF"/>
                </a:solidFill>
                <a:latin typeface="微软雅黑" panose="020B0503020204020204" pitchFamily="34" charset="-122"/>
                <a:ea typeface="微软雅黑" panose="020B0503020204020204" pitchFamily="34" charset="-122"/>
              </a:rPr>
              <a:t>-1</a:t>
            </a:r>
            <a:r>
              <a:rPr lang="zh-CN" altLang="en-US" sz="1600" b="1" dirty="0">
                <a:solidFill>
                  <a:srgbClr val="0000FF"/>
                </a:solidFill>
                <a:latin typeface="微软雅黑" panose="020B0503020204020204" pitchFamily="34" charset="-122"/>
                <a:ea typeface="微软雅黑" panose="020B0503020204020204" pitchFamily="34" charset="-122"/>
              </a:rPr>
              <a:t>数据</a:t>
            </a:r>
            <a:endParaRPr lang="en-US" altLang="zh-CN" sz="1600" b="1" dirty="0">
              <a:solidFill>
                <a:srgbClr val="0000FF"/>
              </a:solidFill>
              <a:latin typeface="微软雅黑" panose="020B0503020204020204" pitchFamily="34" charset="-122"/>
              <a:ea typeface="微软雅黑" panose="020B0503020204020204" pitchFamily="34" charset="-122"/>
            </a:endParaRPr>
          </a:p>
        </p:txBody>
      </p:sp>
      <p:sp>
        <p:nvSpPr>
          <p:cNvPr id="16" name="灯片编号占位符 5">
            <a:extLst>
              <a:ext uri="{FF2B5EF4-FFF2-40B4-BE49-F238E27FC236}">
                <a16:creationId xmlns:a16="http://schemas.microsoft.com/office/drawing/2014/main" id="{BE889BFA-515A-AF61-DF0B-561E5762BC3D}"/>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34</a:t>
            </a:fld>
            <a:endParaRPr lang="en-US" altLang="zh-CN" sz="1200" dirty="0">
              <a:solidFill>
                <a:srgbClr val="898989"/>
              </a:solidFill>
              <a:latin typeface="Arial" panose="020B0604020202020204" pitchFamily="34" charset="0"/>
            </a:endParaRPr>
          </a:p>
        </p:txBody>
      </p:sp>
      <p:sp>
        <p:nvSpPr>
          <p:cNvPr id="20" name="矩形 45">
            <a:extLst>
              <a:ext uri="{FF2B5EF4-FFF2-40B4-BE49-F238E27FC236}">
                <a16:creationId xmlns:a16="http://schemas.microsoft.com/office/drawing/2014/main" id="{49634D57-819E-1644-FEDE-B998719BC982}"/>
              </a:ext>
            </a:extLst>
          </p:cNvPr>
          <p:cNvSpPr>
            <a:spLocks noChangeArrowheads="1"/>
          </p:cNvSpPr>
          <p:nvPr/>
        </p:nvSpPr>
        <p:spPr bwMode="auto">
          <a:xfrm>
            <a:off x="841141" y="812236"/>
            <a:ext cx="26886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800" b="1" dirty="0">
                <a:solidFill>
                  <a:srgbClr val="FF0000"/>
                </a:solidFill>
                <a:latin typeface="微软雅黑" panose="020B0503020204020204" pitchFamily="34" charset="-122"/>
                <a:ea typeface="微软雅黑" panose="020B0503020204020204" pitchFamily="34" charset="-122"/>
              </a:rPr>
              <a:t>PRL129(2022)231803</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10898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灯片编号占位符 5">
            <a:extLst>
              <a:ext uri="{FF2B5EF4-FFF2-40B4-BE49-F238E27FC236}">
                <a16:creationId xmlns:a16="http://schemas.microsoft.com/office/drawing/2014/main" id="{986EAB8A-CF60-B556-064B-6ACDE7CBB6B1}"/>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35</a:t>
            </a:fld>
            <a:endParaRPr lang="en-US" altLang="zh-CN" sz="1200" dirty="0">
              <a:solidFill>
                <a:srgbClr val="898989"/>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14" name="Text Box 36">
                <a:extLst>
                  <a:ext uri="{FF2B5EF4-FFF2-40B4-BE49-F238E27FC236}">
                    <a16:creationId xmlns:a16="http://schemas.microsoft.com/office/drawing/2014/main" id="{F8DF1A8C-444B-9EEC-4ABA-36F04140E8EF}"/>
                  </a:ext>
                </a:extLst>
              </p:cNvPr>
              <p:cNvSpPr txBox="1">
                <a:spLocks noChangeArrowheads="1"/>
              </p:cNvSpPr>
              <p:nvPr/>
            </p:nvSpPr>
            <p:spPr bwMode="auto">
              <a:xfrm>
                <a:off x="0" y="0"/>
                <a:ext cx="12192000" cy="595932"/>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spcBef>
                    <a:spcPct val="0"/>
                  </a:spcBef>
                  <a:buNone/>
                </a:pPr>
                <a:r>
                  <a:rPr lang="en-US" altLang="zh-CN" b="1" dirty="0">
                    <a:solidFill>
                      <a:srgbClr val="FFFF00"/>
                    </a:solidFill>
                    <a:latin typeface="微软雅黑" panose="020B0503020204020204" pitchFamily="34" charset="-122"/>
                    <a:ea typeface="微软雅黑" panose="020B0503020204020204" pitchFamily="34" charset="-122"/>
                  </a:rPr>
                  <a:t>Decay</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asymmetry</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for</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pure</a:t>
                </a:r>
                <a:r>
                  <a:rPr lang="zh-CN" altLang="en-US" b="1" dirty="0">
                    <a:solidFill>
                      <a:srgbClr val="FFFF00"/>
                    </a:solidFill>
                    <a:latin typeface="微软雅黑" panose="020B0503020204020204" pitchFamily="34" charset="-122"/>
                    <a:ea typeface="微软雅黑" panose="020B0503020204020204" pitchFamily="34" charset="-122"/>
                  </a:rPr>
                  <a:t> </a:t>
                </a:r>
                <a:r>
                  <a:rPr lang="en-US" altLang="zh-CN" b="1" dirty="0">
                    <a:solidFill>
                      <a:srgbClr val="FFFF00"/>
                    </a:solidFill>
                    <a:latin typeface="微软雅黑" panose="020B0503020204020204" pitchFamily="34" charset="-122"/>
                    <a:ea typeface="微软雅黑" panose="020B0503020204020204" pitchFamily="34" charset="-122"/>
                  </a:rPr>
                  <a:t>W-exchange process </a:t>
                </a:r>
                <a14:m>
                  <m:oMath xmlns:m="http://schemas.openxmlformats.org/officeDocument/2006/math">
                    <m:sSubSup>
                      <m:sSubSupPr>
                        <m:ctrlPr>
                          <a:rPr lang="en-US" altLang="zh-CN" b="1" i="1">
                            <a:solidFill>
                              <a:srgbClr val="FFFF00"/>
                            </a:solidFill>
                            <a:latin typeface="Cambria Math" panose="02040503050406030204" pitchFamily="18" charset="0"/>
                          </a:rPr>
                        </m:ctrlPr>
                      </m:sSubSupPr>
                      <m:e>
                        <m:r>
                          <a:rPr lang="el-GR" altLang="zh-CN" b="1" i="1">
                            <a:solidFill>
                              <a:srgbClr val="FFFF00"/>
                            </a:solidFill>
                            <a:latin typeface="Cambria Math" panose="02040503050406030204" pitchFamily="18" charset="0"/>
                          </a:rPr>
                          <m:t>𝜦</m:t>
                        </m:r>
                      </m:e>
                      <m:sub>
                        <m:r>
                          <a:rPr lang="en-US" altLang="zh-CN" b="1" i="1">
                            <a:solidFill>
                              <a:srgbClr val="FFFF00"/>
                            </a:solidFill>
                            <a:latin typeface="Cambria Math" panose="02040503050406030204" pitchFamily="18" charset="0"/>
                          </a:rPr>
                          <m:t>𝒄</m:t>
                        </m:r>
                      </m:sub>
                      <m:sup>
                        <m:r>
                          <a:rPr lang="en-US" altLang="zh-CN" b="1">
                            <a:solidFill>
                              <a:srgbClr val="FFFF00"/>
                            </a:solidFill>
                            <a:latin typeface="Cambria Math" panose="02040503050406030204" pitchFamily="18" charset="0"/>
                          </a:rPr>
                          <m:t>+</m:t>
                        </m:r>
                      </m:sup>
                    </m:sSubSup>
                    <m:r>
                      <a:rPr lang="en-US" altLang="zh-CN" b="1">
                        <a:solidFill>
                          <a:srgbClr val="FFFF00"/>
                        </a:solidFill>
                        <a:latin typeface="Cambria Math" panose="02040503050406030204" pitchFamily="18" charset="0"/>
                        <a:ea typeface="Cambria Math" panose="02040503050406030204" pitchFamily="18" charset="0"/>
                      </a:rPr>
                      <m:t>→</m:t>
                    </m:r>
                    <m:sSup>
                      <m:sSupPr>
                        <m:ctrlPr>
                          <a:rPr lang="en-US" altLang="zh-CN" b="1" i="1">
                            <a:solidFill>
                              <a:srgbClr val="FFFF00"/>
                            </a:solidFill>
                            <a:latin typeface="Cambria Math" panose="02040503050406030204" pitchFamily="18" charset="0"/>
                            <a:ea typeface="Cambria Math" panose="02040503050406030204" pitchFamily="18" charset="0"/>
                          </a:rPr>
                        </m:ctrlPr>
                      </m:sSupPr>
                      <m:e>
                        <m:r>
                          <a:rPr lang="el-GR" altLang="zh-CN" b="1" i="1">
                            <a:solidFill>
                              <a:srgbClr val="FFFF00"/>
                            </a:solidFill>
                            <a:latin typeface="Cambria Math" panose="02040503050406030204" pitchFamily="18" charset="0"/>
                            <a:ea typeface="Cambria Math" panose="02040503050406030204" pitchFamily="18" charset="0"/>
                          </a:rPr>
                          <m:t>𝜩</m:t>
                        </m:r>
                      </m:e>
                      <m:sup>
                        <m:r>
                          <a:rPr lang="en-US" altLang="zh-CN" b="1" i="1">
                            <a:solidFill>
                              <a:srgbClr val="FFFF00"/>
                            </a:solidFill>
                            <a:latin typeface="Cambria Math" panose="02040503050406030204" pitchFamily="18" charset="0"/>
                            <a:ea typeface="Cambria Math" panose="02040503050406030204" pitchFamily="18" charset="0"/>
                          </a:rPr>
                          <m:t>𝟎</m:t>
                        </m:r>
                      </m:sup>
                    </m:sSup>
                    <m:sSup>
                      <m:sSupPr>
                        <m:ctrlPr>
                          <a:rPr lang="en-US" altLang="zh-CN" b="1" i="1">
                            <a:solidFill>
                              <a:srgbClr val="FFFF00"/>
                            </a:solidFill>
                            <a:latin typeface="Cambria Math" panose="02040503050406030204" pitchFamily="18" charset="0"/>
                            <a:ea typeface="Cambria Math" panose="02040503050406030204" pitchFamily="18" charset="0"/>
                          </a:rPr>
                        </m:ctrlPr>
                      </m:sSupPr>
                      <m:e>
                        <m:r>
                          <a:rPr lang="en-US" altLang="zh-CN" b="1" i="1">
                            <a:solidFill>
                              <a:srgbClr val="FFFF00"/>
                            </a:solidFill>
                            <a:latin typeface="Cambria Math" panose="02040503050406030204" pitchFamily="18" charset="0"/>
                            <a:ea typeface="Cambria Math" panose="02040503050406030204" pitchFamily="18" charset="0"/>
                          </a:rPr>
                          <m:t>𝑲</m:t>
                        </m:r>
                      </m:e>
                      <m:sup>
                        <m:r>
                          <a:rPr lang="en-US" altLang="zh-CN" b="1">
                            <a:solidFill>
                              <a:srgbClr val="FFFF00"/>
                            </a:solidFill>
                            <a:latin typeface="Cambria Math" panose="02040503050406030204" pitchFamily="18" charset="0"/>
                            <a:ea typeface="Cambria Math" panose="02040503050406030204" pitchFamily="18" charset="0"/>
                          </a:rPr>
                          <m:t>+</m:t>
                        </m:r>
                      </m:sup>
                    </m:sSup>
                  </m:oMath>
                </a14:m>
                <a:endParaRPr lang="en-US" altLang="zh-CN"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14" name="Text Box 36">
                <a:extLst>
                  <a:ext uri="{FF2B5EF4-FFF2-40B4-BE49-F238E27FC236}">
                    <a16:creationId xmlns:a16="http://schemas.microsoft.com/office/drawing/2014/main" id="{F8DF1A8C-444B-9EEC-4ABA-36F04140E8EF}"/>
                  </a:ext>
                </a:extLst>
              </p:cNvPr>
              <p:cNvSpPr txBox="1">
                <a:spLocks noRot="1" noChangeAspect="1" noMove="1" noResize="1" noEditPoints="1" noAdjustHandles="1" noChangeArrowheads="1" noChangeShapeType="1" noTextEdit="1"/>
              </p:cNvSpPr>
              <p:nvPr/>
            </p:nvSpPr>
            <p:spPr bwMode="auto">
              <a:xfrm>
                <a:off x="0" y="0"/>
                <a:ext cx="12192000" cy="595932"/>
              </a:xfrm>
              <a:prstGeom prst="rect">
                <a:avLst/>
              </a:prstGeom>
              <a:blipFill>
                <a:blip r:embed="rId3"/>
                <a:stretch>
                  <a:fillRect l="-1100" t="-11224" b="-32653"/>
                </a:stretch>
              </a:blipFill>
              <a:ln>
                <a:no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内容占位符 9">
                <a:extLst>
                  <a:ext uri="{FF2B5EF4-FFF2-40B4-BE49-F238E27FC236}">
                    <a16:creationId xmlns:a16="http://schemas.microsoft.com/office/drawing/2014/main" id="{ED790C48-998E-D3A6-3C81-59C8DDBF6518}"/>
                  </a:ext>
                </a:extLst>
              </p:cNvPr>
              <p:cNvSpPr>
                <a:spLocks noGrp="1"/>
              </p:cNvSpPr>
              <p:nvPr>
                <p:ph idx="1"/>
              </p:nvPr>
            </p:nvSpPr>
            <p:spPr>
              <a:xfrm>
                <a:off x="6582347" y="1324555"/>
                <a:ext cx="5184576" cy="4933061"/>
              </a:xfrm>
            </p:spPr>
            <p:txBody>
              <a:bodyPr>
                <a:normAutofit/>
              </a:bodyPr>
              <a:lstStyle/>
              <a:p>
                <a14:m>
                  <m:oMath xmlns:m="http://schemas.openxmlformats.org/officeDocument/2006/math">
                    <m:sSub>
                      <m:sSubPr>
                        <m:ctrlPr>
                          <a:rPr lang="en-US" altLang="zh-CN" sz="1800" i="1" smtClean="0">
                            <a:solidFill>
                              <a:srgbClr val="FF0000"/>
                            </a:solidFill>
                            <a:latin typeface="Cambria Math" panose="02040503050406030204" pitchFamily="18" charset="0"/>
                            <a:ea typeface="Cambria Math" panose="02040503050406030204" pitchFamily="18" charset="0"/>
                          </a:rPr>
                        </m:ctrlPr>
                      </m:sSubPr>
                      <m:e>
                        <m:r>
                          <a:rPr lang="en-US" altLang="zh-CN" sz="1800" i="1" smtClean="0">
                            <a:solidFill>
                              <a:srgbClr val="FF0000"/>
                            </a:solidFill>
                            <a:latin typeface="Cambria Math" panose="02040503050406030204" pitchFamily="18" charset="0"/>
                            <a:ea typeface="Cambria Math" panose="02040503050406030204" pitchFamily="18" charset="0"/>
                          </a:rPr>
                          <m:t>𝛼</m:t>
                        </m:r>
                      </m:e>
                      <m:sub>
                        <m:sSup>
                          <m:sSupPr>
                            <m:ctrlPr>
                              <a:rPr lang="en-US" altLang="zh-CN" sz="1800" i="1">
                                <a:solidFill>
                                  <a:srgbClr val="FF0000"/>
                                </a:solidFill>
                                <a:latin typeface="Cambria Math" panose="02040503050406030204" pitchFamily="18" charset="0"/>
                                <a:ea typeface="Cambria Math" panose="02040503050406030204" pitchFamily="18" charset="0"/>
                              </a:rPr>
                            </m:ctrlPr>
                          </m:sSupPr>
                          <m:e>
                            <m:r>
                              <m:rPr>
                                <m:sty m:val="p"/>
                              </m:rPr>
                              <a:rPr lang="el-GR" altLang="zh-CN" sz="1800">
                                <a:solidFill>
                                  <a:srgbClr val="FF0000"/>
                                </a:solidFill>
                                <a:latin typeface="Cambria Math" panose="02040503050406030204" pitchFamily="18" charset="0"/>
                                <a:ea typeface="Cambria Math" panose="02040503050406030204" pitchFamily="18" charset="0"/>
                              </a:rPr>
                              <m:t>Ξ</m:t>
                            </m:r>
                          </m:e>
                          <m:sup>
                            <m:r>
                              <a:rPr lang="en-US" altLang="zh-CN" sz="1800">
                                <a:solidFill>
                                  <a:srgbClr val="FF0000"/>
                                </a:solidFill>
                                <a:latin typeface="Cambria Math" panose="02040503050406030204" pitchFamily="18" charset="0"/>
                                <a:ea typeface="Cambria Math" panose="02040503050406030204" pitchFamily="18" charset="0"/>
                              </a:rPr>
                              <m:t>0</m:t>
                            </m:r>
                          </m:sup>
                        </m:sSup>
                        <m:sSup>
                          <m:sSupPr>
                            <m:ctrlPr>
                              <a:rPr lang="en-US" altLang="zh-CN" sz="1800" i="1">
                                <a:solidFill>
                                  <a:srgbClr val="FF0000"/>
                                </a:solidFill>
                                <a:latin typeface="Cambria Math" panose="02040503050406030204" pitchFamily="18" charset="0"/>
                                <a:ea typeface="Cambria Math" panose="02040503050406030204" pitchFamily="18" charset="0"/>
                              </a:rPr>
                            </m:ctrlPr>
                          </m:sSupPr>
                          <m:e>
                            <m:r>
                              <m:rPr>
                                <m:sty m:val="p"/>
                              </m:rPr>
                              <a:rPr lang="en-US" altLang="zh-CN" sz="1800">
                                <a:solidFill>
                                  <a:srgbClr val="FF0000"/>
                                </a:solidFill>
                                <a:latin typeface="Cambria Math" panose="02040503050406030204" pitchFamily="18" charset="0"/>
                                <a:ea typeface="Cambria Math" panose="02040503050406030204" pitchFamily="18" charset="0"/>
                              </a:rPr>
                              <m:t>K</m:t>
                            </m:r>
                          </m:e>
                          <m:sup>
                            <m:r>
                              <a:rPr lang="en-US" altLang="zh-CN" sz="1800">
                                <a:solidFill>
                                  <a:srgbClr val="FF0000"/>
                                </a:solidFill>
                                <a:latin typeface="Cambria Math" panose="02040503050406030204" pitchFamily="18" charset="0"/>
                                <a:ea typeface="Cambria Math" panose="02040503050406030204" pitchFamily="18" charset="0"/>
                              </a:rPr>
                              <m:t>+</m:t>
                            </m:r>
                          </m:sup>
                        </m:sSup>
                      </m:sub>
                    </m:sSub>
                    <m:r>
                      <a:rPr lang="en-US" altLang="zh-CN" sz="1800" b="0" i="1" smtClean="0">
                        <a:solidFill>
                          <a:srgbClr val="FF0000"/>
                        </a:solidFill>
                        <a:latin typeface="Cambria Math" panose="02040503050406030204" pitchFamily="18" charset="0"/>
                        <a:ea typeface="Cambria Math" panose="02040503050406030204" pitchFamily="18" charset="0"/>
                      </a:rPr>
                      <m:t>=0.01</m:t>
                    </m:r>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0.16</m:t>
                        </m:r>
                      </m:e>
                      <m: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𝑠𝑡𝑎𝑡</m:t>
                        </m:r>
                      </m:sub>
                    </m:s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0.03</m:t>
                        </m:r>
                      </m:e>
                      <m: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𝑠𝑦𝑠𝑡</m:t>
                        </m:r>
                      </m:sub>
                    </m:sSub>
                  </m:oMath>
                </a14:m>
                <a:r>
                  <a:rPr lang="zh-CN" altLang="en-US" sz="1800" dirty="0">
                    <a:solidFill>
                      <a:srgbClr val="FF0000"/>
                    </a:solidFill>
                    <a:latin typeface="Cambria Math" panose="02040503050406030204" pitchFamily="18" charset="0"/>
                  </a:rPr>
                  <a:t> </a:t>
                </a:r>
                <a:endParaRPr lang="en-US" altLang="zh-CN" sz="1800" dirty="0">
                  <a:solidFill>
                    <a:srgbClr val="FF0000"/>
                  </a:solidFill>
                  <a:latin typeface="Cambria Math" panose="02040503050406030204" pitchFamily="18" charset="0"/>
                </a:endParaRPr>
              </a:p>
              <a:p>
                <a14:m>
                  <m:oMath xmlns:m="http://schemas.openxmlformats.org/officeDocument/2006/math">
                    <m:sSub>
                      <m:sSubPr>
                        <m:ctrlPr>
                          <a:rPr lang="en-US" altLang="zh-CN" sz="1800" i="1">
                            <a:solidFill>
                              <a:srgbClr val="FF0000"/>
                            </a:solidFill>
                            <a:latin typeface="Cambria Math" panose="02040503050406030204" pitchFamily="18" charset="0"/>
                            <a:ea typeface="Cambria Math" panose="02040503050406030204" pitchFamily="18" charset="0"/>
                          </a:rPr>
                        </m:ctrlPr>
                      </m:sSubPr>
                      <m:e>
                        <m:r>
                          <a:rPr lang="en-US" altLang="zh-CN" sz="1800" i="1" smtClean="0">
                            <a:solidFill>
                              <a:srgbClr val="FF0000"/>
                            </a:solidFill>
                            <a:latin typeface="Cambria Math" panose="02040503050406030204" pitchFamily="18" charset="0"/>
                            <a:ea typeface="Cambria Math" panose="02040503050406030204" pitchFamily="18" charset="0"/>
                          </a:rPr>
                          <m:t>𝛽</m:t>
                        </m:r>
                      </m:e>
                      <m:sub>
                        <m:sSup>
                          <m:sSupPr>
                            <m:ctrlPr>
                              <a:rPr lang="en-US" altLang="zh-CN" sz="1800" i="1">
                                <a:solidFill>
                                  <a:srgbClr val="FF0000"/>
                                </a:solidFill>
                                <a:latin typeface="Cambria Math" panose="02040503050406030204" pitchFamily="18" charset="0"/>
                                <a:ea typeface="Cambria Math" panose="02040503050406030204" pitchFamily="18" charset="0"/>
                              </a:rPr>
                            </m:ctrlPr>
                          </m:sSupPr>
                          <m:e>
                            <m:r>
                              <m:rPr>
                                <m:sty m:val="p"/>
                              </m:rPr>
                              <a:rPr lang="el-GR" altLang="zh-CN" sz="1800">
                                <a:solidFill>
                                  <a:srgbClr val="FF0000"/>
                                </a:solidFill>
                                <a:latin typeface="Cambria Math" panose="02040503050406030204" pitchFamily="18" charset="0"/>
                                <a:ea typeface="Cambria Math" panose="02040503050406030204" pitchFamily="18" charset="0"/>
                              </a:rPr>
                              <m:t>Ξ</m:t>
                            </m:r>
                          </m:e>
                          <m:sup>
                            <m:r>
                              <a:rPr lang="en-US" altLang="zh-CN" sz="1800">
                                <a:solidFill>
                                  <a:srgbClr val="FF0000"/>
                                </a:solidFill>
                                <a:latin typeface="Cambria Math" panose="02040503050406030204" pitchFamily="18" charset="0"/>
                                <a:ea typeface="Cambria Math" panose="02040503050406030204" pitchFamily="18" charset="0"/>
                              </a:rPr>
                              <m:t>0</m:t>
                            </m:r>
                          </m:sup>
                        </m:sSup>
                        <m:sSup>
                          <m:sSupPr>
                            <m:ctrlPr>
                              <a:rPr lang="en-US" altLang="zh-CN" sz="1800" i="1">
                                <a:solidFill>
                                  <a:srgbClr val="FF0000"/>
                                </a:solidFill>
                                <a:latin typeface="Cambria Math" panose="02040503050406030204" pitchFamily="18" charset="0"/>
                                <a:ea typeface="Cambria Math" panose="02040503050406030204" pitchFamily="18" charset="0"/>
                              </a:rPr>
                            </m:ctrlPr>
                          </m:sSupPr>
                          <m:e>
                            <m:r>
                              <m:rPr>
                                <m:sty m:val="p"/>
                              </m:rPr>
                              <a:rPr lang="en-US" altLang="zh-CN" sz="1800">
                                <a:solidFill>
                                  <a:srgbClr val="FF0000"/>
                                </a:solidFill>
                                <a:latin typeface="Cambria Math" panose="02040503050406030204" pitchFamily="18" charset="0"/>
                                <a:ea typeface="Cambria Math" panose="02040503050406030204" pitchFamily="18" charset="0"/>
                              </a:rPr>
                              <m:t>K</m:t>
                            </m:r>
                          </m:e>
                          <m:sup>
                            <m:r>
                              <a:rPr lang="en-US" altLang="zh-CN" sz="1800">
                                <a:solidFill>
                                  <a:srgbClr val="FF0000"/>
                                </a:solidFill>
                                <a:latin typeface="Cambria Math" panose="02040503050406030204" pitchFamily="18" charset="0"/>
                                <a:ea typeface="Cambria Math" panose="02040503050406030204" pitchFamily="18" charset="0"/>
                              </a:rPr>
                              <m:t>+</m:t>
                            </m:r>
                          </m:sup>
                        </m:sSup>
                      </m:sub>
                    </m:sSub>
                    <m:r>
                      <a:rPr lang="en-US" altLang="zh-CN" sz="1800" i="1">
                        <a:solidFill>
                          <a:srgbClr val="FF0000"/>
                        </a:solidFill>
                        <a:latin typeface="Cambria Math" panose="02040503050406030204" pitchFamily="18" charset="0"/>
                        <a:ea typeface="Cambria Math" panose="02040503050406030204" pitchFamily="18" charset="0"/>
                      </a:rPr>
                      <m:t>=</m:t>
                    </m:r>
                    <m:r>
                      <a:rPr lang="en-US" altLang="zh-CN" sz="1800" b="0" i="1" smtClean="0">
                        <a:solidFill>
                          <a:srgbClr val="FF0000"/>
                        </a:solidFill>
                        <a:latin typeface="Cambria Math" panose="02040503050406030204" pitchFamily="18" charset="0"/>
                        <a:ea typeface="Cambria Math" panose="02040503050406030204" pitchFamily="18" charset="0"/>
                      </a:rPr>
                      <m:t>−</m:t>
                    </m:r>
                    <m:r>
                      <a:rPr lang="en-US" altLang="zh-CN" sz="1800" i="1">
                        <a:solidFill>
                          <a:srgbClr val="FF0000"/>
                        </a:solidFill>
                        <a:latin typeface="Cambria Math" panose="02040503050406030204" pitchFamily="18" charset="0"/>
                        <a:ea typeface="Cambria Math" panose="02040503050406030204" pitchFamily="18" charset="0"/>
                      </a:rPr>
                      <m:t>0.</m:t>
                    </m:r>
                    <m:r>
                      <a:rPr lang="en-US" altLang="zh-CN" sz="1800" b="0" i="1" smtClean="0">
                        <a:solidFill>
                          <a:srgbClr val="FF0000"/>
                        </a:solidFill>
                        <a:latin typeface="Cambria Math" panose="02040503050406030204" pitchFamily="18" charset="0"/>
                        <a:ea typeface="Cambria Math" panose="02040503050406030204" pitchFamily="18" charset="0"/>
                      </a:rPr>
                      <m:t>64</m:t>
                    </m:r>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0.69</m:t>
                        </m:r>
                      </m:e>
                      <m: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𝑠𝑡𝑎𝑡</m:t>
                        </m:r>
                      </m:sub>
                    </m:s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r>
                          <a:rPr lang="en-US" altLang="zh-CN" sz="1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3</m:t>
                        </m:r>
                      </m:e>
                      <m: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𝑠𝑦𝑠𝑡</m:t>
                        </m:r>
                      </m:sub>
                    </m:sSub>
                  </m:oMath>
                </a14:m>
                <a:r>
                  <a:rPr lang="zh-CN" altLang="en-US" sz="1800" dirty="0">
                    <a:solidFill>
                      <a:srgbClr val="FF0000"/>
                    </a:solidFill>
                    <a:latin typeface="Cambria Math" panose="02040503050406030204" pitchFamily="18" charset="0"/>
                  </a:rPr>
                  <a:t> </a:t>
                </a:r>
                <a:endParaRPr lang="en-US" altLang="zh-CN" sz="1800" dirty="0">
                  <a:solidFill>
                    <a:srgbClr val="FF0000"/>
                  </a:solidFill>
                  <a:latin typeface="Cambria Math" panose="02040503050406030204" pitchFamily="18" charset="0"/>
                  <a:ea typeface="Cambria Math" panose="02040503050406030204" pitchFamily="18" charset="0"/>
                </a:endParaRPr>
              </a:p>
              <a:p>
                <a14:m>
                  <m:oMath xmlns:m="http://schemas.openxmlformats.org/officeDocument/2006/math">
                    <m:sSub>
                      <m:sSubPr>
                        <m:ctrlPr>
                          <a:rPr lang="en-US" altLang="zh-CN" sz="1800" i="1">
                            <a:solidFill>
                              <a:srgbClr val="FF0000"/>
                            </a:solidFill>
                            <a:latin typeface="Cambria Math" panose="02040503050406030204" pitchFamily="18" charset="0"/>
                            <a:ea typeface="Cambria Math" panose="02040503050406030204" pitchFamily="18" charset="0"/>
                          </a:rPr>
                        </m:ctrlPr>
                      </m:sSubPr>
                      <m:e>
                        <m:r>
                          <a:rPr lang="en-US" altLang="zh-CN" sz="1800" i="1" smtClean="0">
                            <a:solidFill>
                              <a:srgbClr val="FF0000"/>
                            </a:solidFill>
                            <a:latin typeface="Cambria Math" panose="02040503050406030204" pitchFamily="18" charset="0"/>
                            <a:ea typeface="Cambria Math" panose="02040503050406030204" pitchFamily="18" charset="0"/>
                          </a:rPr>
                          <m:t>𝛾</m:t>
                        </m:r>
                      </m:e>
                      <m:sub>
                        <m:sSup>
                          <m:sSupPr>
                            <m:ctrlPr>
                              <a:rPr lang="en-US" altLang="zh-CN" sz="1800" i="1">
                                <a:solidFill>
                                  <a:srgbClr val="FF0000"/>
                                </a:solidFill>
                                <a:latin typeface="Cambria Math" panose="02040503050406030204" pitchFamily="18" charset="0"/>
                                <a:ea typeface="Cambria Math" panose="02040503050406030204" pitchFamily="18" charset="0"/>
                              </a:rPr>
                            </m:ctrlPr>
                          </m:sSupPr>
                          <m:e>
                            <m:r>
                              <m:rPr>
                                <m:sty m:val="p"/>
                              </m:rPr>
                              <a:rPr lang="el-GR" altLang="zh-CN" sz="1800">
                                <a:solidFill>
                                  <a:srgbClr val="FF0000"/>
                                </a:solidFill>
                                <a:latin typeface="Cambria Math" panose="02040503050406030204" pitchFamily="18" charset="0"/>
                                <a:ea typeface="Cambria Math" panose="02040503050406030204" pitchFamily="18" charset="0"/>
                              </a:rPr>
                              <m:t>Ξ</m:t>
                            </m:r>
                          </m:e>
                          <m:sup>
                            <m:r>
                              <a:rPr lang="en-US" altLang="zh-CN" sz="1800">
                                <a:solidFill>
                                  <a:srgbClr val="FF0000"/>
                                </a:solidFill>
                                <a:latin typeface="Cambria Math" panose="02040503050406030204" pitchFamily="18" charset="0"/>
                                <a:ea typeface="Cambria Math" panose="02040503050406030204" pitchFamily="18" charset="0"/>
                              </a:rPr>
                              <m:t>0</m:t>
                            </m:r>
                          </m:sup>
                        </m:sSup>
                        <m:sSup>
                          <m:sSupPr>
                            <m:ctrlPr>
                              <a:rPr lang="en-US" altLang="zh-CN" sz="1800" i="1">
                                <a:solidFill>
                                  <a:srgbClr val="FF0000"/>
                                </a:solidFill>
                                <a:latin typeface="Cambria Math" panose="02040503050406030204" pitchFamily="18" charset="0"/>
                                <a:ea typeface="Cambria Math" panose="02040503050406030204" pitchFamily="18" charset="0"/>
                              </a:rPr>
                            </m:ctrlPr>
                          </m:sSupPr>
                          <m:e>
                            <m:r>
                              <m:rPr>
                                <m:sty m:val="p"/>
                              </m:rPr>
                              <a:rPr lang="en-US" altLang="zh-CN" sz="1800">
                                <a:solidFill>
                                  <a:srgbClr val="FF0000"/>
                                </a:solidFill>
                                <a:latin typeface="Cambria Math" panose="02040503050406030204" pitchFamily="18" charset="0"/>
                                <a:ea typeface="Cambria Math" panose="02040503050406030204" pitchFamily="18" charset="0"/>
                              </a:rPr>
                              <m:t>K</m:t>
                            </m:r>
                          </m:e>
                          <m:sup>
                            <m:r>
                              <a:rPr lang="en-US" altLang="zh-CN" sz="1800">
                                <a:solidFill>
                                  <a:srgbClr val="FF0000"/>
                                </a:solidFill>
                                <a:latin typeface="Cambria Math" panose="02040503050406030204" pitchFamily="18" charset="0"/>
                                <a:ea typeface="Cambria Math" panose="02040503050406030204" pitchFamily="18" charset="0"/>
                              </a:rPr>
                              <m:t>+</m:t>
                            </m:r>
                          </m:sup>
                        </m:sSup>
                      </m:sub>
                    </m:sSub>
                    <m:r>
                      <a:rPr lang="en-US" altLang="zh-CN" sz="1800" i="1">
                        <a:solidFill>
                          <a:srgbClr val="FF0000"/>
                        </a:solidFill>
                        <a:latin typeface="Cambria Math" panose="02040503050406030204" pitchFamily="18" charset="0"/>
                        <a:ea typeface="Cambria Math" panose="02040503050406030204" pitchFamily="18" charset="0"/>
                      </a:rPr>
                      <m:t>=</m:t>
                    </m:r>
                    <m:r>
                      <a:rPr lang="en-US" altLang="zh-CN" sz="1800" b="0" i="1" smtClean="0">
                        <a:solidFill>
                          <a:srgbClr val="FF0000"/>
                        </a:solidFill>
                        <a:latin typeface="Cambria Math" panose="02040503050406030204" pitchFamily="18" charset="0"/>
                        <a:ea typeface="Cambria Math" panose="02040503050406030204" pitchFamily="18" charset="0"/>
                      </a:rPr>
                      <m:t>−</m:t>
                    </m:r>
                    <m:r>
                      <a:rPr lang="en-US" altLang="zh-CN" sz="1800" i="1">
                        <a:solidFill>
                          <a:srgbClr val="FF0000"/>
                        </a:solidFill>
                        <a:latin typeface="Cambria Math" panose="02040503050406030204" pitchFamily="18" charset="0"/>
                        <a:ea typeface="Cambria Math" panose="02040503050406030204" pitchFamily="18" charset="0"/>
                      </a:rPr>
                      <m:t>0.</m:t>
                    </m:r>
                    <m:r>
                      <a:rPr lang="en-US" altLang="zh-CN" sz="1800" b="0" i="1" smtClean="0">
                        <a:solidFill>
                          <a:srgbClr val="FF0000"/>
                        </a:solidFill>
                        <a:latin typeface="Cambria Math" panose="02040503050406030204" pitchFamily="18" charset="0"/>
                        <a:ea typeface="Cambria Math" panose="02040503050406030204" pitchFamily="18" charset="0"/>
                      </a:rPr>
                      <m:t>77</m:t>
                    </m:r>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r>
                          <a:rPr lang="en-US" altLang="zh-CN" sz="1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58</m:t>
                        </m:r>
                      </m:e>
                      <m: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𝑠𝑡𝑎𝑡</m:t>
                        </m:r>
                      </m:sub>
                    </m:s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r>
                          <a:rPr lang="en-US" altLang="zh-CN" sz="1800" b="0"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11</m:t>
                        </m:r>
                      </m:e>
                      <m:sub>
                        <m:r>
                          <a:rPr lang="en-US" altLang="zh-CN" sz="18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𝑠𝑦𝑠𝑡</m:t>
                        </m:r>
                      </m:sub>
                    </m:sSub>
                  </m:oMath>
                </a14:m>
                <a:endParaRPr lang="en-US" altLang="zh-CN" sz="1800" dirty="0">
                  <a:latin typeface="Cambria Math" panose="02040503050406030204" pitchFamily="18" charset="0"/>
                  <a:ea typeface="Cambria Math" panose="02040503050406030204" pitchFamily="18" charset="0"/>
                </a:endParaRPr>
              </a:p>
              <a:p>
                <a14:m>
                  <m:oMath xmlns:m="http://schemas.openxmlformats.org/officeDocument/2006/math">
                    <m:sSub>
                      <m:sSubPr>
                        <m:ctrlPr>
                          <a:rPr lang="en-US" altLang="zh-CN" sz="1800" i="1" smtClean="0">
                            <a:solidFill>
                              <a:schemeClr val="tx1"/>
                            </a:solidFill>
                            <a:latin typeface="Cambria Math" panose="02040503050406030204" pitchFamily="18" charset="0"/>
                            <a:ea typeface="Cambria Math" panose="02040503050406030204" pitchFamily="18" charset="0"/>
                          </a:rPr>
                        </m:ctrlPr>
                      </m:sSubPr>
                      <m:e>
                        <m:r>
                          <a:rPr lang="en-US" altLang="zh-CN" sz="1800" i="1" smtClean="0">
                            <a:solidFill>
                              <a:schemeClr val="tx1"/>
                            </a:solidFill>
                            <a:latin typeface="Cambria Math" panose="02040503050406030204" pitchFamily="18" charset="0"/>
                            <a:ea typeface="Cambria Math" panose="02040503050406030204" pitchFamily="18" charset="0"/>
                          </a:rPr>
                          <m:t>𝛼</m:t>
                        </m:r>
                      </m:e>
                      <m:sub>
                        <m:sSup>
                          <m:sSupPr>
                            <m:ctrlPr>
                              <a:rPr lang="en-US" altLang="zh-CN" sz="1800" i="1">
                                <a:solidFill>
                                  <a:schemeClr val="tx1"/>
                                </a:solidFill>
                                <a:latin typeface="Cambria Math" panose="02040503050406030204" pitchFamily="18" charset="0"/>
                                <a:ea typeface="Cambria Math" panose="02040503050406030204" pitchFamily="18" charset="0"/>
                              </a:rPr>
                            </m:ctrlPr>
                          </m:sSupPr>
                          <m:e>
                            <m:r>
                              <m:rPr>
                                <m:sty m:val="p"/>
                              </m:rPr>
                              <a:rPr lang="el-GR" altLang="zh-CN" sz="1800">
                                <a:solidFill>
                                  <a:schemeClr val="tx1"/>
                                </a:solidFill>
                                <a:latin typeface="Cambria Math" panose="02040503050406030204" pitchFamily="18" charset="0"/>
                                <a:ea typeface="Cambria Math" panose="02040503050406030204" pitchFamily="18" charset="0"/>
                              </a:rPr>
                              <m:t>Ξ</m:t>
                            </m:r>
                          </m:e>
                          <m:sup>
                            <m:r>
                              <a:rPr lang="en-US" altLang="zh-CN" sz="1800">
                                <a:solidFill>
                                  <a:schemeClr val="tx1"/>
                                </a:solidFill>
                                <a:latin typeface="Cambria Math" panose="02040503050406030204" pitchFamily="18" charset="0"/>
                                <a:ea typeface="Cambria Math" panose="02040503050406030204" pitchFamily="18" charset="0"/>
                              </a:rPr>
                              <m:t>0</m:t>
                            </m:r>
                          </m:sup>
                        </m:sSup>
                        <m:sSup>
                          <m:sSupPr>
                            <m:ctrlPr>
                              <a:rPr lang="en-US" altLang="zh-CN" sz="1800" i="1">
                                <a:solidFill>
                                  <a:schemeClr val="tx1"/>
                                </a:solidFill>
                                <a:latin typeface="Cambria Math" panose="02040503050406030204" pitchFamily="18" charset="0"/>
                                <a:ea typeface="Cambria Math" panose="02040503050406030204" pitchFamily="18" charset="0"/>
                              </a:rPr>
                            </m:ctrlPr>
                          </m:sSupPr>
                          <m:e>
                            <m:r>
                              <m:rPr>
                                <m:sty m:val="p"/>
                              </m:rPr>
                              <a:rPr lang="en-US" altLang="zh-CN" sz="1800">
                                <a:solidFill>
                                  <a:schemeClr val="tx1"/>
                                </a:solidFill>
                                <a:latin typeface="Cambria Math" panose="02040503050406030204" pitchFamily="18" charset="0"/>
                                <a:ea typeface="Cambria Math" panose="02040503050406030204" pitchFamily="18" charset="0"/>
                              </a:rPr>
                              <m:t>K</m:t>
                            </m:r>
                          </m:e>
                          <m:sup>
                            <m:r>
                              <a:rPr lang="en-US" altLang="zh-CN" sz="1800">
                                <a:solidFill>
                                  <a:schemeClr val="tx1"/>
                                </a:solidFill>
                                <a:latin typeface="Cambria Math" panose="02040503050406030204" pitchFamily="18" charset="0"/>
                                <a:ea typeface="Cambria Math" panose="02040503050406030204" pitchFamily="18" charset="0"/>
                              </a:rPr>
                              <m:t>+</m:t>
                            </m:r>
                          </m:sup>
                        </m:sSup>
                      </m:sub>
                    </m:sSub>
                  </m:oMath>
                </a14:m>
                <a:r>
                  <a:rPr lang="en-US" altLang="zh-CN" sz="1800" dirty="0">
                    <a:latin typeface="Cambria Math" panose="02040503050406030204" pitchFamily="18" charset="0"/>
                    <a:ea typeface="Cambria Math" panose="02040503050406030204" pitchFamily="18" charset="0"/>
                  </a:rPr>
                  <a:t>is</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in</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good</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agreement</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with</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zero.</a:t>
                </a:r>
              </a:p>
              <a:p>
                <a:endParaRPr lang="en-US" altLang="zh-CN" sz="1800" dirty="0">
                  <a:latin typeface="Cambria Math" panose="02040503050406030204" pitchFamily="18" charset="0"/>
                  <a:ea typeface="Cambria Math" panose="02040503050406030204" pitchFamily="18" charset="0"/>
                </a:endParaRPr>
              </a:p>
              <a:p>
                <a:endParaRPr lang="en-US" altLang="zh-CN" sz="1800" dirty="0">
                  <a:latin typeface="Cambria Math" panose="02040503050406030204" pitchFamily="18" charset="0"/>
                  <a:ea typeface="Cambria Math" panose="02040503050406030204" pitchFamily="18" charset="0"/>
                </a:endParaRPr>
              </a:p>
              <a:p>
                <a:r>
                  <a:rPr lang="en-US" altLang="zh-CN" sz="1800" dirty="0">
                    <a:latin typeface="Cambria Math" panose="02040503050406030204" pitchFamily="18" charset="0"/>
                    <a:ea typeface="Cambria Math" panose="02040503050406030204" pitchFamily="18" charset="0"/>
                  </a:rPr>
                  <a:t>Combine</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decay</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width</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and</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decay</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asymmetry,</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the</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decay</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dynamics</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parameters</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are</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derived.</a:t>
                </a:r>
              </a:p>
              <a:p>
                <a:endParaRPr lang="en-US" altLang="zh-CN" sz="1800" dirty="0">
                  <a:latin typeface="Cambria Math" panose="02040503050406030204" pitchFamily="18" charset="0"/>
                  <a:ea typeface="Cambria Math" panose="02040503050406030204" pitchFamily="18" charset="0"/>
                </a:endParaRPr>
              </a:p>
              <a:p>
                <a:r>
                  <a:rPr lang="en-US" altLang="zh-CN" sz="1800" dirty="0">
                    <a:latin typeface="Cambria Math" panose="02040503050406030204" pitchFamily="18" charset="0"/>
                    <a:ea typeface="Cambria Math" panose="02040503050406030204" pitchFamily="18" charset="0"/>
                  </a:rPr>
                  <a:t>Especially,</a:t>
                </a:r>
                <a:r>
                  <a:rPr lang="zh-CN" altLang="en-US" sz="1800" dirty="0">
                    <a:latin typeface="Cambria Math" panose="02040503050406030204" pitchFamily="18" charset="0"/>
                  </a:rPr>
                  <a:t> </a:t>
                </a:r>
                <a14:m>
                  <m:oMath xmlns:m="http://schemas.openxmlformats.org/officeDocument/2006/math">
                    <m:r>
                      <m:rPr>
                        <m:sty m:val="p"/>
                      </m:rPr>
                      <a:rPr lang="en-US" altLang="zh-CN" sz="1800" b="0" i="0" smtClean="0">
                        <a:latin typeface="Cambria Math" panose="02040503050406030204" pitchFamily="18" charset="0"/>
                        <a:ea typeface="Cambria Math" panose="02040503050406030204" pitchFamily="18" charset="0"/>
                      </a:rPr>
                      <m:t>cos</m:t>
                    </m:r>
                    <m:r>
                      <a:rPr lang="en-US" altLang="zh-CN" sz="1800" b="0" i="1" smtClean="0">
                        <a:latin typeface="Cambria Math" panose="02040503050406030204" pitchFamily="18" charset="0"/>
                        <a:ea typeface="Cambria Math" panose="02040503050406030204" pitchFamily="18" charset="0"/>
                      </a:rPr>
                      <m:t>⁡(</m:t>
                    </m:r>
                    <m:sSub>
                      <m:sSubPr>
                        <m:ctrlPr>
                          <a:rPr lang="en-US" altLang="zh-CN" sz="1800" b="0" i="1" smtClean="0">
                            <a:latin typeface="Cambria Math" panose="02040503050406030204" pitchFamily="18" charset="0"/>
                            <a:ea typeface="Cambria Math" panose="02040503050406030204" pitchFamily="18" charset="0"/>
                          </a:rPr>
                        </m:ctrlPr>
                      </m:sSubPr>
                      <m:e>
                        <m:r>
                          <a:rPr lang="en-US" altLang="zh-CN" sz="1800" b="0" i="1" smtClean="0">
                            <a:latin typeface="Cambria Math" panose="02040503050406030204" pitchFamily="18" charset="0"/>
                            <a:ea typeface="Cambria Math" panose="02040503050406030204" pitchFamily="18" charset="0"/>
                          </a:rPr>
                          <m:t>𝛿</m:t>
                        </m:r>
                      </m:e>
                      <m:sub>
                        <m:r>
                          <a:rPr lang="en-US" altLang="zh-CN" sz="1800" b="0" i="1" smtClean="0">
                            <a:latin typeface="Cambria Math" panose="02040503050406030204" pitchFamily="18" charset="0"/>
                            <a:ea typeface="Cambria Math" panose="02040503050406030204" pitchFamily="18" charset="0"/>
                          </a:rPr>
                          <m:t>𝑝</m:t>
                        </m:r>
                      </m:sub>
                    </m:sSub>
                    <m:r>
                      <a:rPr lang="en-US" altLang="zh-CN" sz="1800" b="0" i="1" smtClean="0">
                        <a:latin typeface="Cambria Math" panose="02040503050406030204" pitchFamily="18" charset="0"/>
                        <a:ea typeface="Cambria Math" panose="02040503050406030204" pitchFamily="18" charset="0"/>
                      </a:rPr>
                      <m:t>−</m:t>
                    </m:r>
                    <m:sSub>
                      <m:sSubPr>
                        <m:ctrlPr>
                          <a:rPr lang="en-US"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Cambria Math" panose="02040503050406030204" pitchFamily="18" charset="0"/>
                          </a:rPr>
                          <m:t>𝛿</m:t>
                        </m:r>
                      </m:e>
                      <m:sub>
                        <m:r>
                          <m:rPr>
                            <m:sty m:val="p"/>
                          </m:rPr>
                          <a:rPr lang="en-US" altLang="zh-CN" sz="1800" i="1" smtClean="0">
                            <a:latin typeface="Cambria Math" panose="02040503050406030204" pitchFamily="18" charset="0"/>
                            <a:ea typeface="Cambria Math" panose="02040503050406030204" pitchFamily="18" charset="0"/>
                          </a:rPr>
                          <m:t>s</m:t>
                        </m:r>
                      </m:sub>
                    </m:sSub>
                    <m:r>
                      <a:rPr lang="en-US" altLang="zh-CN" sz="1800" b="0" i="1" smtClean="0">
                        <a:latin typeface="Cambria Math" panose="02040503050406030204" pitchFamily="18" charset="0"/>
                        <a:ea typeface="Cambria Math" panose="02040503050406030204" pitchFamily="18" charset="0"/>
                      </a:rPr>
                      <m:t>)</m:t>
                    </m:r>
                  </m:oMath>
                </a14:m>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is</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measured</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to</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close</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to</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zero =&gt;not</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considered</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in</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previous</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literature.</a:t>
                </a:r>
              </a:p>
              <a:p>
                <a:r>
                  <a:rPr lang="en-US" altLang="zh-CN" sz="1800" dirty="0">
                    <a:latin typeface="Cambria Math" panose="02040503050406030204" pitchFamily="18" charset="0"/>
                    <a:ea typeface="Cambria Math" panose="02040503050406030204" pitchFamily="18" charset="0"/>
                  </a:rPr>
                  <a:t>Fills</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the</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long-standing</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puzzle</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on</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how</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to</a:t>
                </a:r>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model</a:t>
                </a:r>
                <a:r>
                  <a:rPr lang="zh-CN" altLang="en-US" sz="1800" dirty="0">
                    <a:latin typeface="Cambria Math" panose="02040503050406030204" pitchFamily="18" charset="0"/>
                  </a:rPr>
                  <a:t> </a:t>
                </a:r>
                <a14:m>
                  <m:oMath xmlns:m="http://schemas.openxmlformats.org/officeDocument/2006/math">
                    <m:sSub>
                      <m:sSubPr>
                        <m:ctrlPr>
                          <a:rPr lang="en-US" altLang="zh-CN" sz="1800" i="1" smtClean="0">
                            <a:solidFill>
                              <a:schemeClr val="tx1"/>
                            </a:solidFill>
                            <a:latin typeface="Cambria Math" panose="02040503050406030204" pitchFamily="18" charset="0"/>
                            <a:ea typeface="Cambria Math" panose="02040503050406030204" pitchFamily="18" charset="0"/>
                          </a:rPr>
                        </m:ctrlPr>
                      </m:sSubPr>
                      <m:e>
                        <m:r>
                          <a:rPr lang="en-US" altLang="zh-CN" sz="1800" i="1" smtClean="0">
                            <a:solidFill>
                              <a:schemeClr val="tx1"/>
                            </a:solidFill>
                            <a:latin typeface="Cambria Math" panose="02040503050406030204" pitchFamily="18" charset="0"/>
                            <a:ea typeface="Cambria Math" panose="02040503050406030204" pitchFamily="18" charset="0"/>
                          </a:rPr>
                          <m:t>𝛼</m:t>
                        </m:r>
                      </m:e>
                      <m:sub>
                        <m:sSup>
                          <m:sSupPr>
                            <m:ctrlPr>
                              <a:rPr lang="en-US" altLang="zh-CN" sz="1800" i="1">
                                <a:solidFill>
                                  <a:schemeClr val="tx1"/>
                                </a:solidFill>
                                <a:latin typeface="Cambria Math" panose="02040503050406030204" pitchFamily="18" charset="0"/>
                                <a:ea typeface="Cambria Math" panose="02040503050406030204" pitchFamily="18" charset="0"/>
                              </a:rPr>
                            </m:ctrlPr>
                          </m:sSupPr>
                          <m:e>
                            <m:r>
                              <m:rPr>
                                <m:sty m:val="p"/>
                              </m:rPr>
                              <a:rPr lang="el-GR" altLang="zh-CN" sz="1800">
                                <a:solidFill>
                                  <a:schemeClr val="tx1"/>
                                </a:solidFill>
                                <a:latin typeface="Cambria Math" panose="02040503050406030204" pitchFamily="18" charset="0"/>
                                <a:ea typeface="Cambria Math" panose="02040503050406030204" pitchFamily="18" charset="0"/>
                              </a:rPr>
                              <m:t>Ξ</m:t>
                            </m:r>
                          </m:e>
                          <m:sup>
                            <m:r>
                              <a:rPr lang="en-US" altLang="zh-CN" sz="1800">
                                <a:solidFill>
                                  <a:schemeClr val="tx1"/>
                                </a:solidFill>
                                <a:latin typeface="Cambria Math" panose="02040503050406030204" pitchFamily="18" charset="0"/>
                                <a:ea typeface="Cambria Math" panose="02040503050406030204" pitchFamily="18" charset="0"/>
                              </a:rPr>
                              <m:t>0</m:t>
                            </m:r>
                          </m:sup>
                        </m:sSup>
                        <m:sSup>
                          <m:sSupPr>
                            <m:ctrlPr>
                              <a:rPr lang="en-US" altLang="zh-CN" sz="1800" i="1">
                                <a:solidFill>
                                  <a:schemeClr val="tx1"/>
                                </a:solidFill>
                                <a:latin typeface="Cambria Math" panose="02040503050406030204" pitchFamily="18" charset="0"/>
                                <a:ea typeface="Cambria Math" panose="02040503050406030204" pitchFamily="18" charset="0"/>
                              </a:rPr>
                            </m:ctrlPr>
                          </m:sSupPr>
                          <m:e>
                            <m:r>
                              <m:rPr>
                                <m:sty m:val="p"/>
                              </m:rPr>
                              <a:rPr lang="en-US" altLang="zh-CN" sz="1800">
                                <a:solidFill>
                                  <a:schemeClr val="tx1"/>
                                </a:solidFill>
                                <a:latin typeface="Cambria Math" panose="02040503050406030204" pitchFamily="18" charset="0"/>
                                <a:ea typeface="Cambria Math" panose="02040503050406030204" pitchFamily="18" charset="0"/>
                              </a:rPr>
                              <m:t>K</m:t>
                            </m:r>
                          </m:e>
                          <m:sup>
                            <m:r>
                              <a:rPr lang="en-US" altLang="zh-CN" sz="1800">
                                <a:solidFill>
                                  <a:schemeClr val="tx1"/>
                                </a:solidFill>
                                <a:latin typeface="Cambria Math" panose="02040503050406030204" pitchFamily="18" charset="0"/>
                                <a:ea typeface="Cambria Math" panose="02040503050406030204" pitchFamily="18" charset="0"/>
                              </a:rPr>
                              <m:t>+</m:t>
                            </m:r>
                          </m:sup>
                        </m:sSup>
                      </m:sub>
                    </m:sSub>
                  </m:oMath>
                </a14:m>
                <a:r>
                  <a:rPr lang="zh-CN" altLang="en-US" sz="1800" dirty="0">
                    <a:latin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and</a:t>
                </a:r>
                <a:r>
                  <a:rPr lang="zh-CN" altLang="en-US" sz="1800" dirty="0">
                    <a:latin typeface="Cambria Math" panose="02040503050406030204" pitchFamily="18" charset="0"/>
                  </a:rPr>
                  <a:t> </a:t>
                </a:r>
                <a14:m>
                  <m:oMath xmlns:m="http://schemas.openxmlformats.org/officeDocument/2006/math">
                    <m:r>
                      <a:rPr lang="en-US" altLang="zh-CN" sz="1800" i="1">
                        <a:solidFill>
                          <a:schemeClr val="tx1"/>
                        </a:solidFill>
                        <a:latin typeface="Cambria Math" panose="02040503050406030204" pitchFamily="18" charset="0"/>
                        <a:ea typeface="Cambria Math" panose="02040503050406030204" pitchFamily="18" charset="0"/>
                      </a:rPr>
                      <m:t>ℬ</m:t>
                    </m:r>
                    <m:r>
                      <a:rPr lang="en-US" altLang="zh-CN" sz="1800" i="1">
                        <a:solidFill>
                          <a:schemeClr val="tx1"/>
                        </a:solidFill>
                        <a:latin typeface="Cambria Math" panose="02040503050406030204" pitchFamily="18" charset="0"/>
                        <a:ea typeface="Cambria Math" panose="02040503050406030204" pitchFamily="18" charset="0"/>
                      </a:rPr>
                      <m:t>(</m:t>
                    </m:r>
                    <m:sSubSup>
                      <m:sSubSupPr>
                        <m:ctrlPr>
                          <a:rPr lang="en-US" altLang="zh-CN" sz="1800" i="1">
                            <a:solidFill>
                              <a:schemeClr val="tx1"/>
                            </a:solidFill>
                            <a:latin typeface="Cambria Math" panose="02040503050406030204" pitchFamily="18" charset="0"/>
                            <a:ea typeface="Cambria Math" panose="02040503050406030204" pitchFamily="18" charset="0"/>
                          </a:rPr>
                        </m:ctrlPr>
                      </m:sSubSupPr>
                      <m:e>
                        <m:r>
                          <m:rPr>
                            <m:sty m:val="p"/>
                          </m:rPr>
                          <a:rPr lang="el-GR" altLang="zh-CN" sz="1800">
                            <a:solidFill>
                              <a:schemeClr val="tx1"/>
                            </a:solidFill>
                            <a:latin typeface="Cambria Math" panose="02040503050406030204" pitchFamily="18" charset="0"/>
                            <a:ea typeface="Cambria Math" panose="02040503050406030204" pitchFamily="18" charset="0"/>
                          </a:rPr>
                          <m:t>Λ</m:t>
                        </m:r>
                      </m:e>
                      <m:sub>
                        <m:r>
                          <m:rPr>
                            <m:sty m:val="p"/>
                          </m:rPr>
                          <a:rPr lang="en-US" altLang="zh-CN" sz="1800">
                            <a:solidFill>
                              <a:schemeClr val="tx1"/>
                            </a:solidFill>
                            <a:latin typeface="Cambria Math" panose="02040503050406030204" pitchFamily="18" charset="0"/>
                            <a:ea typeface="Cambria Math" panose="02040503050406030204" pitchFamily="18" charset="0"/>
                          </a:rPr>
                          <m:t>c</m:t>
                        </m:r>
                      </m:sub>
                      <m:sup>
                        <m:r>
                          <a:rPr lang="en-US" altLang="zh-CN" sz="1800">
                            <a:solidFill>
                              <a:schemeClr val="tx1"/>
                            </a:solidFill>
                            <a:latin typeface="Cambria Math" panose="02040503050406030204" pitchFamily="18" charset="0"/>
                            <a:ea typeface="Cambria Math" panose="02040503050406030204" pitchFamily="18" charset="0"/>
                          </a:rPr>
                          <m:t>+</m:t>
                        </m:r>
                      </m:sup>
                    </m:sSubSup>
                    <m:r>
                      <a:rPr lang="en-US" altLang="zh-CN" sz="1800">
                        <a:solidFill>
                          <a:schemeClr val="tx1"/>
                        </a:solidFill>
                        <a:latin typeface="Cambria Math" panose="02040503050406030204" pitchFamily="18" charset="0"/>
                        <a:ea typeface="Cambria Math" panose="02040503050406030204" pitchFamily="18" charset="0"/>
                      </a:rPr>
                      <m:t>→</m:t>
                    </m:r>
                    <m:sSup>
                      <m:sSupPr>
                        <m:ctrlPr>
                          <a:rPr lang="en-US" altLang="zh-CN" sz="1800" i="1">
                            <a:solidFill>
                              <a:schemeClr val="tx1"/>
                            </a:solidFill>
                            <a:latin typeface="Cambria Math" panose="02040503050406030204" pitchFamily="18" charset="0"/>
                            <a:ea typeface="Cambria Math" panose="02040503050406030204" pitchFamily="18" charset="0"/>
                          </a:rPr>
                        </m:ctrlPr>
                      </m:sSupPr>
                      <m:e>
                        <m:r>
                          <m:rPr>
                            <m:sty m:val="p"/>
                          </m:rPr>
                          <a:rPr lang="el-GR" altLang="zh-CN" sz="1800">
                            <a:solidFill>
                              <a:schemeClr val="tx1"/>
                            </a:solidFill>
                            <a:latin typeface="Cambria Math" panose="02040503050406030204" pitchFamily="18" charset="0"/>
                            <a:ea typeface="Cambria Math" panose="02040503050406030204" pitchFamily="18" charset="0"/>
                          </a:rPr>
                          <m:t>Ξ</m:t>
                        </m:r>
                      </m:e>
                      <m:sup>
                        <m:r>
                          <a:rPr lang="en-US" altLang="zh-CN" sz="1800">
                            <a:solidFill>
                              <a:schemeClr val="tx1"/>
                            </a:solidFill>
                            <a:latin typeface="Cambria Math" panose="02040503050406030204" pitchFamily="18" charset="0"/>
                            <a:ea typeface="Cambria Math" panose="02040503050406030204" pitchFamily="18" charset="0"/>
                          </a:rPr>
                          <m:t>0</m:t>
                        </m:r>
                      </m:sup>
                    </m:sSup>
                    <m:sSup>
                      <m:sSupPr>
                        <m:ctrlPr>
                          <a:rPr lang="en-US" altLang="zh-CN" sz="1800" i="1">
                            <a:solidFill>
                              <a:schemeClr val="tx1"/>
                            </a:solidFill>
                            <a:latin typeface="Cambria Math" panose="02040503050406030204" pitchFamily="18" charset="0"/>
                            <a:ea typeface="Cambria Math" panose="02040503050406030204" pitchFamily="18" charset="0"/>
                          </a:rPr>
                        </m:ctrlPr>
                      </m:sSupPr>
                      <m:e>
                        <m:r>
                          <m:rPr>
                            <m:sty m:val="p"/>
                          </m:rPr>
                          <a:rPr lang="en-US" altLang="zh-CN" sz="1800">
                            <a:solidFill>
                              <a:schemeClr val="tx1"/>
                            </a:solidFill>
                            <a:latin typeface="Cambria Math" panose="02040503050406030204" pitchFamily="18" charset="0"/>
                            <a:ea typeface="Cambria Math" panose="02040503050406030204" pitchFamily="18" charset="0"/>
                          </a:rPr>
                          <m:t>K</m:t>
                        </m:r>
                      </m:e>
                      <m:sup>
                        <m:r>
                          <a:rPr lang="en-US" altLang="zh-CN" sz="1800">
                            <a:solidFill>
                              <a:schemeClr val="tx1"/>
                            </a:solidFill>
                            <a:latin typeface="Cambria Math" panose="02040503050406030204" pitchFamily="18" charset="0"/>
                            <a:ea typeface="Cambria Math" panose="02040503050406030204" pitchFamily="18" charset="0"/>
                          </a:rPr>
                          <m:t>+</m:t>
                        </m:r>
                      </m:sup>
                    </m:sSup>
                  </m:oMath>
                </a14:m>
                <a:r>
                  <a:rPr lang="en-US" altLang="zh-CN" sz="1800" dirty="0">
                    <a:latin typeface="Cambria Math" panose="02040503050406030204" pitchFamily="18" charset="0"/>
                    <a:ea typeface="Cambria Math" panose="02040503050406030204" pitchFamily="18" charset="0"/>
                  </a:rPr>
                  <a:t>)</a:t>
                </a:r>
                <a:r>
                  <a:rPr lang="zh-CN" altLang="en-US" sz="1800" dirty="0">
                    <a:latin typeface="Cambria Math" panose="02040503050406030204" pitchFamily="18" charset="0"/>
                    <a:ea typeface="Cambria Math" panose="02040503050406030204" pitchFamily="18" charset="0"/>
                  </a:rPr>
                  <a:t> </a:t>
                </a:r>
                <a:r>
                  <a:rPr lang="en-US" altLang="zh-CN" sz="1800" dirty="0">
                    <a:latin typeface="Cambria Math" panose="02040503050406030204" pitchFamily="18" charset="0"/>
                    <a:ea typeface="Cambria Math" panose="02040503050406030204" pitchFamily="18" charset="0"/>
                  </a:rPr>
                  <a:t>simultaneously.</a:t>
                </a:r>
                <a:endParaRPr lang="zh-CN" altLang="en-US" sz="1800" dirty="0">
                  <a:latin typeface="Cambria Math" panose="02040503050406030204" pitchFamily="18" charset="0"/>
                </a:endParaRPr>
              </a:p>
            </p:txBody>
          </p:sp>
        </mc:Choice>
        <mc:Fallback xmlns="">
          <p:sp>
            <p:nvSpPr>
              <p:cNvPr id="3" name="内容占位符 9">
                <a:extLst>
                  <a:ext uri="{FF2B5EF4-FFF2-40B4-BE49-F238E27FC236}">
                    <a16:creationId xmlns:a16="http://schemas.microsoft.com/office/drawing/2014/main" id="{ED790C48-998E-D3A6-3C81-59C8DDBF6518}"/>
                  </a:ext>
                </a:extLst>
              </p:cNvPr>
              <p:cNvSpPr>
                <a:spLocks noGrp="1" noRot="1" noChangeAspect="1" noMove="1" noResize="1" noEditPoints="1" noAdjustHandles="1" noChangeArrowheads="1" noChangeShapeType="1" noTextEdit="1"/>
              </p:cNvSpPr>
              <p:nvPr>
                <p:ph idx="1"/>
              </p:nvPr>
            </p:nvSpPr>
            <p:spPr>
              <a:xfrm>
                <a:off x="6582347" y="1324555"/>
                <a:ext cx="5184576" cy="4933061"/>
              </a:xfrm>
              <a:blipFill>
                <a:blip r:embed="rId4"/>
                <a:stretch>
                  <a:fillRect l="-733" t="-771"/>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19CB38C9-E127-4EDF-B0FF-C7434F13A69D}"/>
              </a:ext>
            </a:extLst>
          </p:cNvPr>
          <p:cNvPicPr>
            <a:picLocks noChangeAspect="1"/>
          </p:cNvPicPr>
          <p:nvPr/>
        </p:nvPicPr>
        <p:blipFill>
          <a:blip r:embed="rId5"/>
          <a:stretch>
            <a:fillRect/>
          </a:stretch>
        </p:blipFill>
        <p:spPr>
          <a:xfrm>
            <a:off x="3508131" y="844464"/>
            <a:ext cx="2531576" cy="3257807"/>
          </a:xfrm>
          <a:prstGeom prst="rect">
            <a:avLst/>
          </a:prstGeom>
        </p:spPr>
      </p:pic>
      <p:pic>
        <p:nvPicPr>
          <p:cNvPr id="6" name="图片 5">
            <a:extLst>
              <a:ext uri="{FF2B5EF4-FFF2-40B4-BE49-F238E27FC236}">
                <a16:creationId xmlns:a16="http://schemas.microsoft.com/office/drawing/2014/main" id="{36412FDC-50D5-89A2-0112-73EB3903CD89}"/>
              </a:ext>
            </a:extLst>
          </p:cNvPr>
          <p:cNvPicPr>
            <a:picLocks noChangeAspect="1"/>
          </p:cNvPicPr>
          <p:nvPr/>
        </p:nvPicPr>
        <p:blipFill>
          <a:blip r:embed="rId6"/>
          <a:stretch>
            <a:fillRect/>
          </a:stretch>
        </p:blipFill>
        <p:spPr>
          <a:xfrm>
            <a:off x="3168277" y="4430514"/>
            <a:ext cx="3129608" cy="2183153"/>
          </a:xfrm>
          <a:prstGeom prst="rect">
            <a:avLst/>
          </a:prstGeom>
        </p:spPr>
      </p:pic>
      <p:pic>
        <p:nvPicPr>
          <p:cNvPr id="7" name="图片 6">
            <a:extLst>
              <a:ext uri="{FF2B5EF4-FFF2-40B4-BE49-F238E27FC236}">
                <a16:creationId xmlns:a16="http://schemas.microsoft.com/office/drawing/2014/main" id="{70754500-CC1F-7958-5BA9-862194EDC6D2}"/>
              </a:ext>
            </a:extLst>
          </p:cNvPr>
          <p:cNvPicPr>
            <a:picLocks noChangeAspect="1"/>
          </p:cNvPicPr>
          <p:nvPr/>
        </p:nvPicPr>
        <p:blipFill>
          <a:blip r:embed="rId7"/>
          <a:stretch>
            <a:fillRect/>
          </a:stretch>
        </p:blipFill>
        <p:spPr>
          <a:xfrm>
            <a:off x="6352211" y="3181992"/>
            <a:ext cx="5587630" cy="1370282"/>
          </a:xfrm>
          <a:prstGeom prst="rect">
            <a:avLst/>
          </a:prstGeom>
        </p:spPr>
      </p:pic>
      <p:pic>
        <p:nvPicPr>
          <p:cNvPr id="11" name="图片 10">
            <a:extLst>
              <a:ext uri="{FF2B5EF4-FFF2-40B4-BE49-F238E27FC236}">
                <a16:creationId xmlns:a16="http://schemas.microsoft.com/office/drawing/2014/main" id="{72BE1D34-79EB-65C6-9493-E3A8056BCF10}"/>
              </a:ext>
            </a:extLst>
          </p:cNvPr>
          <p:cNvPicPr>
            <a:picLocks noChangeAspect="1"/>
          </p:cNvPicPr>
          <p:nvPr/>
        </p:nvPicPr>
        <p:blipFill>
          <a:blip r:embed="rId8"/>
          <a:stretch>
            <a:fillRect/>
          </a:stretch>
        </p:blipFill>
        <p:spPr>
          <a:xfrm>
            <a:off x="252159" y="3456893"/>
            <a:ext cx="2743200" cy="3068053"/>
          </a:xfrm>
          <a:prstGeom prst="rect">
            <a:avLst/>
          </a:prstGeom>
        </p:spPr>
      </p:pic>
      <p:pic>
        <p:nvPicPr>
          <p:cNvPr id="25" name="图片 24">
            <a:extLst>
              <a:ext uri="{FF2B5EF4-FFF2-40B4-BE49-F238E27FC236}">
                <a16:creationId xmlns:a16="http://schemas.microsoft.com/office/drawing/2014/main" id="{C3248249-4C2C-B73E-55D9-5129F44F307C}"/>
              </a:ext>
            </a:extLst>
          </p:cNvPr>
          <p:cNvPicPr>
            <a:picLocks noChangeAspect="1"/>
          </p:cNvPicPr>
          <p:nvPr/>
        </p:nvPicPr>
        <p:blipFill>
          <a:blip r:embed="rId9"/>
          <a:stretch>
            <a:fillRect/>
          </a:stretch>
        </p:blipFill>
        <p:spPr>
          <a:xfrm>
            <a:off x="333835" y="1129163"/>
            <a:ext cx="2743200" cy="2108200"/>
          </a:xfrm>
          <a:prstGeom prst="rect">
            <a:avLst/>
          </a:prstGeom>
        </p:spPr>
      </p:pic>
      <p:sp>
        <p:nvSpPr>
          <p:cNvPr id="2" name="矩形 45">
            <a:extLst>
              <a:ext uri="{FF2B5EF4-FFF2-40B4-BE49-F238E27FC236}">
                <a16:creationId xmlns:a16="http://schemas.microsoft.com/office/drawing/2014/main" id="{947D24A7-B643-ECD1-4480-60C7C5E94C45}"/>
              </a:ext>
            </a:extLst>
          </p:cNvPr>
          <p:cNvSpPr>
            <a:spLocks noChangeArrowheads="1"/>
          </p:cNvSpPr>
          <p:nvPr/>
        </p:nvSpPr>
        <p:spPr bwMode="auto">
          <a:xfrm>
            <a:off x="7951501" y="801106"/>
            <a:ext cx="26520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800" b="1" dirty="0">
                <a:solidFill>
                  <a:srgbClr val="FF0000"/>
                </a:solidFill>
                <a:latin typeface="微软雅黑" panose="020B0503020204020204" pitchFamily="34" charset="-122"/>
                <a:ea typeface="微软雅黑" panose="020B0503020204020204" pitchFamily="34" charset="-122"/>
              </a:rPr>
              <a:t>PRL132(2024)031801</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059814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50DB78-4177-BE8B-FE74-C2B581FC0679}"/>
              </a:ext>
            </a:extLst>
          </p:cNvPr>
          <p:cNvSpPr>
            <a:spLocks noGrp="1"/>
          </p:cNvSpPr>
          <p:nvPr>
            <p:ph type="title"/>
          </p:nvPr>
        </p:nvSpPr>
        <p:spPr/>
        <p:txBody>
          <a:bodyPr/>
          <a:lstStyle/>
          <a:p>
            <a:r>
              <a:rPr kumimoji="1" lang="en-US" altLang="zh-CN" sz="3300" dirty="0">
                <a:solidFill>
                  <a:srgbClr val="0099FF"/>
                </a:solidFill>
                <a:latin typeface="Times New Roman" panose="02020603050405020304" pitchFamily="18" charset="0"/>
                <a:cs typeface="Times New Roman" panose="02020603050405020304" pitchFamily="18" charset="0"/>
              </a:rPr>
              <a:t>BESIII white paper: </a:t>
            </a:r>
            <a:r>
              <a:rPr lang="en-US" altLang="zh-CN" sz="3300" b="1" dirty="0">
                <a:solidFill>
                  <a:srgbClr val="0099FF"/>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Future Physics Programme</a:t>
            </a:r>
            <a:endParaRPr kumimoji="1" lang="zh-CN" altLang="en-US" sz="3300" dirty="0">
              <a:solidFill>
                <a:srgbClr val="0099FF"/>
              </a:solidFill>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2889CD26-BF45-5312-7E6C-1F53E87F88C1}"/>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36</a:t>
            </a:fld>
            <a:endParaRPr lang="zh-CN" altLang="en-US">
              <a:solidFill>
                <a:prstClr val="black">
                  <a:tint val="75000"/>
                </a:prstClr>
              </a:solidFill>
            </a:endParaRPr>
          </a:p>
        </p:txBody>
      </p:sp>
      <p:pic>
        <p:nvPicPr>
          <p:cNvPr id="5" name="图片 4">
            <a:extLst>
              <a:ext uri="{FF2B5EF4-FFF2-40B4-BE49-F238E27FC236}">
                <a16:creationId xmlns:a16="http://schemas.microsoft.com/office/drawing/2014/main" id="{7A63309F-A153-F9E8-7535-7669354B088C}"/>
              </a:ext>
            </a:extLst>
          </p:cNvPr>
          <p:cNvPicPr>
            <a:picLocks noChangeAspect="1"/>
          </p:cNvPicPr>
          <p:nvPr/>
        </p:nvPicPr>
        <p:blipFill>
          <a:blip r:embed="rId3"/>
          <a:stretch>
            <a:fillRect/>
          </a:stretch>
        </p:blipFill>
        <p:spPr>
          <a:xfrm>
            <a:off x="903341" y="1236969"/>
            <a:ext cx="9994900" cy="4610100"/>
          </a:xfrm>
          <a:prstGeom prst="rect">
            <a:avLst/>
          </a:prstGeom>
        </p:spPr>
      </p:pic>
      <p:sp>
        <p:nvSpPr>
          <p:cNvPr id="6" name="矩形 5">
            <a:extLst>
              <a:ext uri="{FF2B5EF4-FFF2-40B4-BE49-F238E27FC236}">
                <a16:creationId xmlns:a16="http://schemas.microsoft.com/office/drawing/2014/main" id="{44CA03F8-8D8C-2341-5E56-6EFE892EFC10}"/>
              </a:ext>
            </a:extLst>
          </p:cNvPr>
          <p:cNvSpPr/>
          <p:nvPr/>
        </p:nvSpPr>
        <p:spPr>
          <a:xfrm>
            <a:off x="4753825" y="850544"/>
            <a:ext cx="5814412" cy="369332"/>
          </a:xfrm>
          <a:prstGeom prst="rect">
            <a:avLst/>
          </a:prstGeom>
          <a:solidFill>
            <a:srgbClr val="FFFF00"/>
          </a:solidFill>
        </p:spPr>
        <p:txBody>
          <a:bodyPr wrap="none">
            <a:spAutoFit/>
          </a:bodyPr>
          <a:lstStyle/>
          <a:p>
            <a:r>
              <a:rPr lang="pt-BR" altLang="zh-CN" b="1" u="sng" dirty="0">
                <a:latin typeface="Times New Roman" panose="02020603050405020304" pitchFamily="18" charset="0"/>
                <a:cs typeface="Times New Roman" panose="02020603050405020304" pitchFamily="18" charset="0"/>
              </a:rPr>
              <a:t>arXiv:1912.05983 : </a:t>
            </a:r>
            <a:r>
              <a:rPr lang="is-IS" altLang="zh-CN" b="1" dirty="0">
                <a:solidFill>
                  <a:srgbClr val="FF0000"/>
                </a:solidFill>
                <a:latin typeface="Times New Roman" panose="02020603050405020304" pitchFamily="18" charset="0"/>
                <a:cs typeface="Times New Roman" panose="02020603050405020304" pitchFamily="18" charset="0"/>
              </a:rPr>
              <a:t>Chin.Phys. C44 (2020) no.4, 040001</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DBC9A9B9-FFCD-C7E2-B5CE-8BD4D60C3E2E}"/>
              </a:ext>
            </a:extLst>
          </p:cNvPr>
          <p:cNvSpPr txBox="1"/>
          <p:nvPr/>
        </p:nvSpPr>
        <p:spPr>
          <a:xfrm>
            <a:off x="838200" y="5860509"/>
            <a:ext cx="9476377" cy="461665"/>
          </a:xfrm>
          <a:prstGeom prst="rect">
            <a:avLst/>
          </a:prstGeom>
          <a:noFill/>
        </p:spPr>
        <p:txBody>
          <a:bodyPr wrap="none" rtlCol="0">
            <a:spAutoFit/>
          </a:bodyPr>
          <a:lstStyle/>
          <a:p>
            <a:r>
              <a:rPr kumimoji="1" lang="en-US" altLang="zh-CN" sz="2400" b="1" dirty="0">
                <a:solidFill>
                  <a:srgbClr val="FF0000"/>
                </a:solidFill>
                <a:latin typeface="Times New Roman" panose="02020603050405020304" pitchFamily="18" charset="0"/>
                <a:cs typeface="Times New Roman" panose="02020603050405020304" pitchFamily="18" charset="0"/>
              </a:rPr>
              <a:t> Another 6 years running to collect &gt;60 fb</a:t>
            </a:r>
            <a:r>
              <a:rPr kumimoji="1" lang="en-US" altLang="zh-CN" sz="2400" b="1" baseline="30000" dirty="0">
                <a:solidFill>
                  <a:srgbClr val="FF0000"/>
                </a:solidFill>
                <a:latin typeface="Times New Roman" panose="02020603050405020304" pitchFamily="18" charset="0"/>
                <a:cs typeface="Times New Roman" panose="02020603050405020304" pitchFamily="18" charset="0"/>
              </a:rPr>
              <a:t>-1</a:t>
            </a:r>
            <a:r>
              <a:rPr kumimoji="1" lang="en-US" altLang="zh-CN" sz="2400" b="1" dirty="0">
                <a:solidFill>
                  <a:srgbClr val="FF0000"/>
                </a:solidFill>
                <a:latin typeface="Times New Roman" panose="02020603050405020304" pitchFamily="18" charset="0"/>
                <a:cs typeface="Times New Roman" panose="02020603050405020304" pitchFamily="18" charset="0"/>
              </a:rPr>
              <a:t> data at different energies .  </a:t>
            </a:r>
            <a:endParaRPr kumimoji="1" lang="zh-CN"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00849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6EEB27-58E2-140C-1D22-EFB374C85724}"/>
              </a:ext>
            </a:extLst>
          </p:cNvPr>
          <p:cNvSpPr>
            <a:spLocks noGrp="1"/>
          </p:cNvSpPr>
          <p:nvPr>
            <p:ph type="title"/>
          </p:nvPr>
        </p:nvSpPr>
        <p:spPr/>
        <p:txBody>
          <a:bodyPr/>
          <a:lstStyle/>
          <a:p>
            <a:r>
              <a:rPr kumimoji="1" lang="en-US" altLang="zh-CN" b="1" dirty="0">
                <a:latin typeface="Times New Roman" panose="02020603050405020304" pitchFamily="18" charset="0"/>
                <a:cs typeface="Times New Roman" panose="02020603050405020304" pitchFamily="18" charset="0"/>
              </a:rPr>
              <a:t>BEPCII upgrades in 2024 </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91A2C751-7742-16FC-3253-004D56B2EE28}"/>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37</a:t>
            </a:fld>
            <a:endParaRPr lang="zh-CN" altLang="en-US">
              <a:solidFill>
                <a:prstClr val="black">
                  <a:tint val="75000"/>
                </a:prstClr>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C6FAA49B-F7E8-BE0D-923B-D21533C1386B}"/>
                  </a:ext>
                </a:extLst>
              </p:cNvPr>
              <p:cNvSpPr txBox="1"/>
              <p:nvPr/>
            </p:nvSpPr>
            <p:spPr>
              <a:xfrm>
                <a:off x="246580" y="979512"/>
                <a:ext cx="7381932" cy="1883657"/>
              </a:xfrm>
              <a:prstGeom prst="rect">
                <a:avLst/>
              </a:prstGeom>
              <a:noFill/>
            </p:spPr>
            <p:txBody>
              <a:bodyPr wrap="square">
                <a:spAutoFit/>
              </a:bodyPr>
              <a:lstStyle/>
              <a:p>
                <a:pPr>
                  <a:lnSpc>
                    <a:spcPct val="150000"/>
                  </a:lnSpc>
                </a:pPr>
                <a:r>
                  <a:rPr lang="en-US" altLang="zh-CN"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BEPCII upgrade (installation: 2024. 6- 2024. 12)</a:t>
                </a:r>
                <a:r>
                  <a:rPr lang="zh-CN" altLang="en-US" sz="20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1" lang="en-US" altLang="zh-CN" sz="2000" dirty="0">
                  <a:solidFill>
                    <a:srgbClr val="0000FF"/>
                  </a:solidFill>
                  <a:latin typeface="Times New Roman" panose="02020603050405020304" pitchFamily="18" charset="0"/>
                  <a:cs typeface="Times New Roman" panose="02020603050405020304" pitchFamily="18" charset="0"/>
                </a:endParaRPr>
              </a:p>
              <a:p>
                <a:pPr>
                  <a:lnSpc>
                    <a:spcPct val="150000"/>
                  </a:lnSpc>
                </a:pPr>
                <a:r>
                  <a:rPr kumimoji="1" lang="en-US" altLang="zh-CN" sz="2000" b="1" dirty="0">
                    <a:solidFill>
                      <a:srgbClr val="0000FF"/>
                    </a:solidFill>
                    <a:latin typeface="Times New Roman" panose="02020603050405020304" pitchFamily="18" charset="0"/>
                    <a:cs typeface="Times New Roman" panose="02020603050405020304" pitchFamily="18" charset="0"/>
                  </a:rPr>
                  <a:t>Highest beam energy: : 2.8  GeV</a:t>
                </a:r>
              </a:p>
              <a:p>
                <a:pPr>
                  <a:lnSpc>
                    <a:spcPct val="150000"/>
                  </a:lnSpc>
                </a:pPr>
                <a:r>
                  <a:rPr kumimoji="1" lang="en-US" altLang="zh-CN" sz="2000" b="1" dirty="0">
                    <a:solidFill>
                      <a:srgbClr val="0000FF"/>
                    </a:solidFill>
                    <a:latin typeface="Times New Roman" panose="02020603050405020304" pitchFamily="18" charset="0"/>
                    <a:cs typeface="Times New Roman" panose="02020603050405020304" pitchFamily="18" charset="0"/>
                  </a:rPr>
                  <a:t>Luminosity: 4.0 ~ 5.0 GeV :  1.2</a:t>
                </a:r>
                <a14:m>
                  <m:oMath xmlns:m="http://schemas.openxmlformats.org/officeDocument/2006/math">
                    <m:r>
                      <a:rPr kumimoji="1" lang="en-US" altLang="zh-CN" sz="2000" b="1" i="1">
                        <a:solidFill>
                          <a:srgbClr val="0000FF"/>
                        </a:solidFill>
                        <a:latin typeface="Cambria Math" panose="02040503050406030204" pitchFamily="18" charset="0"/>
                        <a:ea typeface="Cambria Math" panose="02040503050406030204" pitchFamily="18" charset="0"/>
                      </a:rPr>
                      <m:t>×</m:t>
                    </m:r>
                    <m:r>
                      <a:rPr kumimoji="1" lang="en-US" altLang="zh-CN" sz="2000" b="1" i="1">
                        <a:solidFill>
                          <a:srgbClr val="0000FF"/>
                        </a:solidFill>
                        <a:latin typeface="Cambria Math" panose="02040503050406030204" pitchFamily="18" charset="0"/>
                        <a:ea typeface="Cambria Math" panose="02040503050406030204" pitchFamily="18" charset="0"/>
                      </a:rPr>
                      <m:t>𝟏𝟎𝟑𝟑</m:t>
                    </m:r>
                  </m:oMath>
                </a14:m>
                <a:r>
                  <a:rPr kumimoji="1" lang="en-US" altLang="zh-CN" sz="20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a:t>
                </a:r>
                <a:r>
                  <a:rPr kumimoji="1"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cm</a:t>
                </a:r>
                <a:r>
                  <a:rPr kumimoji="1" lang="en-US" altLang="zh-CN" sz="20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kumimoji="1"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en-US" altLang="zh-CN" sz="20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kumimoji="1" lang="en-US" altLang="zh-CN" sz="2000" b="1" dirty="0">
                    <a:solidFill>
                      <a:srgbClr val="0000FF"/>
                    </a:solidFill>
                    <a:latin typeface="Times New Roman" panose="02020603050405020304" pitchFamily="18" charset="0"/>
                    <a:cs typeface="Times New Roman" panose="02020603050405020304" pitchFamily="18" charset="0"/>
                  </a:rPr>
                  <a:t> </a:t>
                </a:r>
              </a:p>
              <a:p>
                <a:pPr>
                  <a:lnSpc>
                    <a:spcPct val="150000"/>
                  </a:lnSpc>
                </a:pPr>
                <a:r>
                  <a:rPr kumimoji="1" lang="en-US" altLang="zh-CN" sz="2000" b="1" dirty="0">
                    <a:solidFill>
                      <a:srgbClr val="0000FF"/>
                    </a:solidFill>
                    <a:latin typeface="Times New Roman" panose="02020603050405020304" pitchFamily="18" charset="0"/>
                    <a:cs typeface="Times New Roman" panose="02020603050405020304" pitchFamily="18" charset="0"/>
                  </a:rPr>
                  <a:t>                     5.0</a:t>
                </a:r>
                <a:r>
                  <a:rPr kumimoji="1" lang="zh-CN" altLang="en-US" sz="2000" b="1" dirty="0">
                    <a:solidFill>
                      <a:srgbClr val="0000FF"/>
                    </a:solidFill>
                    <a:latin typeface="Times New Roman" panose="02020603050405020304" pitchFamily="18" charset="0"/>
                    <a:cs typeface="Times New Roman" panose="02020603050405020304" pitchFamily="18" charset="0"/>
                  </a:rPr>
                  <a:t> </a:t>
                </a:r>
                <a:r>
                  <a:rPr kumimoji="1" lang="en-US" altLang="zh-CN" sz="2000" b="1" dirty="0">
                    <a:solidFill>
                      <a:srgbClr val="0000FF"/>
                    </a:solidFill>
                    <a:latin typeface="Times New Roman" panose="02020603050405020304" pitchFamily="18" charset="0"/>
                    <a:cs typeface="Times New Roman" panose="02020603050405020304" pitchFamily="18" charset="0"/>
                  </a:rPr>
                  <a:t>~</a:t>
                </a:r>
                <a:r>
                  <a:rPr kumimoji="1" lang="zh-CN" altLang="en-US" sz="2000" b="1" dirty="0">
                    <a:solidFill>
                      <a:srgbClr val="0000FF"/>
                    </a:solidFill>
                    <a:latin typeface="Times New Roman" panose="02020603050405020304" pitchFamily="18" charset="0"/>
                    <a:cs typeface="Times New Roman" panose="02020603050405020304" pitchFamily="18" charset="0"/>
                  </a:rPr>
                  <a:t> </a:t>
                </a:r>
                <a:r>
                  <a:rPr kumimoji="1" lang="en-US" altLang="zh-CN" sz="2000" b="1" dirty="0">
                    <a:solidFill>
                      <a:srgbClr val="0000FF"/>
                    </a:solidFill>
                    <a:latin typeface="Times New Roman" panose="02020603050405020304" pitchFamily="18" charset="0"/>
                    <a:cs typeface="Times New Roman" panose="02020603050405020304" pitchFamily="18" charset="0"/>
                  </a:rPr>
                  <a:t>5.6</a:t>
                </a:r>
                <a:r>
                  <a:rPr kumimoji="1" lang="zh-CN" altLang="en-US" sz="2000" b="1" dirty="0">
                    <a:solidFill>
                      <a:srgbClr val="0000FF"/>
                    </a:solidFill>
                    <a:latin typeface="Times New Roman" panose="02020603050405020304" pitchFamily="18" charset="0"/>
                    <a:cs typeface="Times New Roman" panose="02020603050405020304" pitchFamily="18" charset="0"/>
                  </a:rPr>
                  <a:t> </a:t>
                </a:r>
                <a:r>
                  <a:rPr kumimoji="1" lang="en-US" altLang="zh-CN" sz="2000" b="1" dirty="0">
                    <a:solidFill>
                      <a:srgbClr val="0000FF"/>
                    </a:solidFill>
                    <a:latin typeface="Times New Roman" panose="02020603050405020304" pitchFamily="18" charset="0"/>
                    <a:cs typeface="Times New Roman" panose="02020603050405020304" pitchFamily="18" charset="0"/>
                  </a:rPr>
                  <a:t>GeV:</a:t>
                </a:r>
                <a:r>
                  <a:rPr kumimoji="1" lang="zh-CN" altLang="en-US" sz="2000" b="1" dirty="0">
                    <a:solidFill>
                      <a:srgbClr val="0000FF"/>
                    </a:solidFill>
                    <a:latin typeface="Times New Roman" panose="02020603050405020304" pitchFamily="18" charset="0"/>
                    <a:cs typeface="Times New Roman" panose="02020603050405020304" pitchFamily="18" charset="0"/>
                  </a:rPr>
                  <a:t>  </a:t>
                </a:r>
                <a:r>
                  <a:rPr kumimoji="1" lang="en-US" altLang="zh-CN" sz="2000" b="1" dirty="0">
                    <a:solidFill>
                      <a:srgbClr val="0000FF"/>
                    </a:solidFill>
                    <a:latin typeface="Times New Roman" panose="02020603050405020304" pitchFamily="18" charset="0"/>
                    <a:cs typeface="Times New Roman" panose="02020603050405020304" pitchFamily="18" charset="0"/>
                  </a:rPr>
                  <a:t>(0.5-0.7)</a:t>
                </a:r>
                <a14:m>
                  <m:oMath xmlns:m="http://schemas.openxmlformats.org/officeDocument/2006/math">
                    <m:r>
                      <a:rPr kumimoji="1" lang="en-US" altLang="zh-CN" sz="2000" b="1" i="1">
                        <a:solidFill>
                          <a:srgbClr val="0000FF"/>
                        </a:solidFill>
                        <a:latin typeface="Cambria Math" panose="02040503050406030204" pitchFamily="18" charset="0"/>
                        <a:ea typeface="Cambria Math" panose="02040503050406030204" pitchFamily="18" charset="0"/>
                      </a:rPr>
                      <m:t>×</m:t>
                    </m:r>
                    <m:r>
                      <a:rPr kumimoji="1" lang="en-US" altLang="zh-CN" sz="2000" b="1" i="1">
                        <a:solidFill>
                          <a:srgbClr val="0000FF"/>
                        </a:solidFill>
                        <a:latin typeface="Cambria Math" panose="02040503050406030204" pitchFamily="18" charset="0"/>
                        <a:ea typeface="Cambria Math" panose="02040503050406030204" pitchFamily="18" charset="0"/>
                      </a:rPr>
                      <m:t>𝟏𝟎𝟑𝟑</m:t>
                    </m:r>
                  </m:oMath>
                </a14:m>
                <a:r>
                  <a:rPr kumimoji="1"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 cm</a:t>
                </a:r>
                <a:r>
                  <a:rPr kumimoji="1" lang="en-US" altLang="zh-CN" sz="20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-2</a:t>
                </a:r>
                <a:r>
                  <a:rPr kumimoji="1" lang="en-US" altLang="zh-CN" sz="2000" b="1"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s</a:t>
                </a:r>
                <a:r>
                  <a:rPr kumimoji="1" lang="en-US" altLang="zh-CN" sz="2000" b="1" baseline="30000" dirty="0">
                    <a:solidFill>
                      <a:srgbClr val="0000FF"/>
                    </a:solidFill>
                    <a:latin typeface="Times New Roman" panose="02020603050405020304" pitchFamily="18" charset="0"/>
                    <a:ea typeface="Microsoft YaHei" panose="020B0503020204020204" pitchFamily="34" charset="-122"/>
                    <a:cs typeface="Times New Roman" panose="02020603050405020304" pitchFamily="18" charset="0"/>
                  </a:rPr>
                  <a:t>-1</a:t>
                </a:r>
                <a:r>
                  <a:rPr kumimoji="1" lang="en-US" altLang="zh-CN" sz="2000" b="1" dirty="0">
                    <a:solidFill>
                      <a:srgbClr val="0000FF"/>
                    </a:solidFill>
                    <a:latin typeface="Times New Roman" panose="02020603050405020304" pitchFamily="18" charset="0"/>
                    <a:cs typeface="Times New Roman" panose="02020603050405020304" pitchFamily="18" charset="0"/>
                  </a:rPr>
                  <a:t> </a:t>
                </a:r>
              </a:p>
            </p:txBody>
          </p:sp>
        </mc:Choice>
        <mc:Fallback xmlns="">
          <p:sp>
            <p:nvSpPr>
              <p:cNvPr id="5" name="文本框 4">
                <a:extLst>
                  <a:ext uri="{FF2B5EF4-FFF2-40B4-BE49-F238E27FC236}">
                    <a16:creationId xmlns:a16="http://schemas.microsoft.com/office/drawing/2014/main" id="{C6FAA49B-F7E8-BE0D-923B-D21533C1386B}"/>
                  </a:ext>
                </a:extLst>
              </p:cNvPr>
              <p:cNvSpPr txBox="1">
                <a:spLocks noRot="1" noChangeAspect="1" noMove="1" noResize="1" noEditPoints="1" noAdjustHandles="1" noChangeArrowheads="1" noChangeShapeType="1" noTextEdit="1"/>
              </p:cNvSpPr>
              <p:nvPr/>
            </p:nvSpPr>
            <p:spPr>
              <a:xfrm>
                <a:off x="246580" y="979512"/>
                <a:ext cx="7381932" cy="1883657"/>
              </a:xfrm>
              <a:prstGeom prst="rect">
                <a:avLst/>
              </a:prstGeom>
              <a:blipFill>
                <a:blip r:embed="rId3"/>
                <a:stretch>
                  <a:fillRect l="-859" b="-4698"/>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62EE656E-0526-8570-87DA-7A5FA32DEF50}"/>
              </a:ext>
            </a:extLst>
          </p:cNvPr>
          <p:cNvPicPr>
            <a:picLocks noChangeAspect="1"/>
          </p:cNvPicPr>
          <p:nvPr/>
        </p:nvPicPr>
        <p:blipFill>
          <a:blip r:embed="rId4"/>
          <a:stretch>
            <a:fillRect/>
          </a:stretch>
        </p:blipFill>
        <p:spPr>
          <a:xfrm>
            <a:off x="80454" y="2884309"/>
            <a:ext cx="5440671" cy="2796586"/>
          </a:xfrm>
          <a:prstGeom prst="rect">
            <a:avLst/>
          </a:prstGeom>
        </p:spPr>
      </p:pic>
      <p:sp>
        <p:nvSpPr>
          <p:cNvPr id="8" name="文本框 7">
            <a:extLst>
              <a:ext uri="{FF2B5EF4-FFF2-40B4-BE49-F238E27FC236}">
                <a16:creationId xmlns:a16="http://schemas.microsoft.com/office/drawing/2014/main" id="{54134436-6E5D-FE58-40BD-F602C9AE751B}"/>
              </a:ext>
            </a:extLst>
          </p:cNvPr>
          <p:cNvSpPr txBox="1"/>
          <p:nvPr/>
        </p:nvSpPr>
        <p:spPr>
          <a:xfrm>
            <a:off x="6096000" y="860681"/>
            <a:ext cx="7386972" cy="2120004"/>
          </a:xfrm>
          <a:prstGeom prst="rect">
            <a:avLst/>
          </a:prstGeom>
          <a:noFill/>
        </p:spPr>
        <p:txBody>
          <a:bodyPr wrap="square">
            <a:spAutoFit/>
          </a:bodyPr>
          <a:lstStyle/>
          <a:p>
            <a:pPr marL="25312" defTabSz="342900">
              <a:lnSpc>
                <a:spcPct val="150000"/>
              </a:lnSpc>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Potential physics: </a:t>
            </a:r>
          </a:p>
          <a:p>
            <a:pPr marL="239625" indent="-214313" defTabSz="342900">
              <a:lnSpc>
                <a:spcPct val="150000"/>
              </a:lnSpc>
              <a:buFont typeface="Wingdings" panose="05000000000000000000" pitchFamily="2" charset="2"/>
              <a:buChar char="ü"/>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Cover energy up to 5.6 GeV </a:t>
            </a:r>
          </a:p>
          <a:p>
            <a:pPr marL="239625" indent="-214313" defTabSz="342900">
              <a:lnSpc>
                <a:spcPct val="150000"/>
              </a:lnSpc>
              <a:buFont typeface="Wingdings" panose="05000000000000000000" pitchFamily="2" charset="2"/>
              <a:buChar char="ü"/>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Deeper studies of the XYZ</a:t>
            </a: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states </a:t>
            </a:r>
          </a:p>
          <a:p>
            <a:pPr marL="239625" indent="-214313" defTabSz="342900">
              <a:lnSpc>
                <a:spcPct val="150000"/>
              </a:lnSpc>
              <a:buFont typeface="Wingdings" panose="05000000000000000000" pitchFamily="2" charset="2"/>
              <a:buChar char="ü"/>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Study the</a:t>
            </a: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ground-state</a:t>
            </a: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charmed</a:t>
            </a:r>
            <a:r>
              <a:rPr lang="zh-CN" altLang="en-US"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 </a:t>
            </a: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baryons</a:t>
            </a:r>
          </a:p>
          <a:p>
            <a:pPr marL="239625" indent="-214313" defTabSz="342900">
              <a:lnSpc>
                <a:spcPct val="150000"/>
              </a:lnSpc>
              <a:buFont typeface="Wingdings" panose="05000000000000000000" pitchFamily="2" charset="2"/>
              <a:buChar char="ü"/>
              <a:defRPr/>
            </a:pPr>
            <a:r>
              <a:rPr lang="en-US" altLang="zh-CN" dirty="0">
                <a:solidFill>
                  <a:prstClr val="black"/>
                </a:solidFill>
                <a:latin typeface="Times New Roman" panose="02020603050405020304" pitchFamily="18" charset="0"/>
                <a:ea typeface="等线" panose="02010600030101010101" pitchFamily="2" charset="-122"/>
                <a:cs typeface="Times New Roman" panose="02020603050405020304" pitchFamily="18" charset="0"/>
                <a:sym typeface="Symbol" pitchFamily="18" charset="2"/>
              </a:rPr>
              <a:t>Provide information on charm-quark fragmentation function </a:t>
            </a:r>
          </a:p>
        </p:txBody>
      </p:sp>
      <p:pic>
        <p:nvPicPr>
          <p:cNvPr id="4" name="Picture 7">
            <a:extLst>
              <a:ext uri="{FF2B5EF4-FFF2-40B4-BE49-F238E27FC236}">
                <a16:creationId xmlns:a16="http://schemas.microsoft.com/office/drawing/2014/main" id="{66C27DD6-2A49-6F8C-B979-49B84931D3E4}"/>
              </a:ext>
            </a:extLst>
          </p:cNvPr>
          <p:cNvPicPr>
            <a:picLocks noChangeAspect="1"/>
          </p:cNvPicPr>
          <p:nvPr/>
        </p:nvPicPr>
        <p:blipFill>
          <a:blip r:embed="rId5"/>
          <a:stretch>
            <a:fillRect/>
          </a:stretch>
        </p:blipFill>
        <p:spPr>
          <a:xfrm>
            <a:off x="5486400" y="2866615"/>
            <a:ext cx="6832022" cy="3288904"/>
          </a:xfrm>
          <a:prstGeom prst="rect">
            <a:avLst/>
          </a:prstGeom>
        </p:spPr>
      </p:pic>
    </p:spTree>
    <p:extLst>
      <p:ext uri="{BB962C8B-B14F-4D97-AF65-F5344CB8AC3E}">
        <p14:creationId xmlns:p14="http://schemas.microsoft.com/office/powerpoint/2010/main" val="4216402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FCB665-1298-E54F-9C7F-B096856B67D0}"/>
              </a:ext>
            </a:extLst>
          </p:cNvPr>
          <p:cNvSpPr>
            <a:spLocks noGrp="1"/>
          </p:cNvSpPr>
          <p:nvPr>
            <p:ph type="title"/>
          </p:nvPr>
        </p:nvSpPr>
        <p:spPr/>
        <p:txBody>
          <a:bodyPr/>
          <a:lstStyle/>
          <a:p>
            <a:r>
              <a:rPr lang="en-US" altLang="zh-CN" sz="4000" b="1" dirty="0">
                <a:latin typeface="Times New Roman" panose="02020603050405020304" pitchFamily="18" charset="0"/>
                <a:cs typeface="Times New Roman" panose="02020603050405020304" pitchFamily="18" charset="0"/>
              </a:rPr>
              <a:t>Summary</a:t>
            </a:r>
            <a:endParaRPr kumimoji="1" lang="zh-CN" altLang="en-US" dirty="0">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4D2C99B2-31D0-3895-FEF2-68EFD6DD3C57}"/>
              </a:ext>
            </a:extLst>
          </p:cNvPr>
          <p:cNvSpPr>
            <a:spLocks noGrp="1"/>
          </p:cNvSpPr>
          <p:nvPr>
            <p:ph type="sldNum" sz="quarter" idx="12"/>
          </p:nvPr>
        </p:nvSpPr>
        <p:spPr/>
        <p:txBody>
          <a:bodyPr/>
          <a:lstStyle/>
          <a:p>
            <a:fld id="{E077DA78-E013-4A8C-AD75-63A150561B10}" type="slidenum">
              <a:rPr lang="zh-CN" altLang="en-US" smtClean="0">
                <a:solidFill>
                  <a:prstClr val="black">
                    <a:tint val="75000"/>
                  </a:prstClr>
                </a:solidFill>
              </a:rPr>
              <a:pPr/>
              <a:t>38</a:t>
            </a:fld>
            <a:endParaRPr lang="zh-CN" altLang="en-US">
              <a:solidFill>
                <a:prstClr val="black">
                  <a:tint val="75000"/>
                </a:prstClr>
              </a:solidFill>
            </a:endParaRPr>
          </a:p>
        </p:txBody>
      </p:sp>
      <p:sp>
        <p:nvSpPr>
          <p:cNvPr id="6" name="文本框 5">
            <a:extLst>
              <a:ext uri="{FF2B5EF4-FFF2-40B4-BE49-F238E27FC236}">
                <a16:creationId xmlns:a16="http://schemas.microsoft.com/office/drawing/2014/main" id="{937E5431-2B62-EB85-3F80-A9B6B73A5C30}"/>
              </a:ext>
            </a:extLst>
          </p:cNvPr>
          <p:cNvSpPr txBox="1"/>
          <p:nvPr/>
        </p:nvSpPr>
        <p:spPr>
          <a:xfrm>
            <a:off x="312000" y="602231"/>
            <a:ext cx="11700220" cy="2397066"/>
          </a:xfrm>
          <a:prstGeom prst="rect">
            <a:avLst/>
          </a:prstGeom>
          <a:noFill/>
        </p:spPr>
        <p:txBody>
          <a:bodyPr wrap="square">
            <a:spAutoFit/>
          </a:bodyPr>
          <a:lstStyle/>
          <a:p>
            <a:endParaRPr lang="en" altLang="zh-CN" dirty="0">
              <a:effectLst/>
              <a:latin typeface="Arial Unicode MS" panose="020B0604020202020204" pitchFamily="34" charset="-128"/>
              <a:ea typeface="Arial Unicode MS" panose="020B0604020202020204" pitchFamily="34" charset="-128"/>
            </a:endParaRP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BESIII</a:t>
            </a:r>
            <a:r>
              <a:rPr kumimoji="1" lang="zh-CN" altLang="en-US" sz="1800" b="1" dirty="0">
                <a:latin typeface="Times New Roman" panose="02020603050405020304" pitchFamily="18" charset="0"/>
                <a:cs typeface="Times New Roman" panose="02020603050405020304" pitchFamily="18" charset="0"/>
              </a:rPr>
              <a:t> </a:t>
            </a:r>
            <a:r>
              <a:rPr kumimoji="1" lang="en-US" altLang="zh-CN" b="1" dirty="0">
                <a:latin typeface="Times New Roman" panose="02020603050405020304" pitchFamily="18" charset="0"/>
                <a:cs typeface="Times New Roman" panose="02020603050405020304" pitchFamily="18" charset="0"/>
              </a:rPr>
              <a:t>is</a:t>
            </a:r>
            <a:r>
              <a:rPr kumimoji="1" lang="en-US" altLang="zh-CN" sz="1800" b="1" dirty="0">
                <a:latin typeface="Times New Roman" panose="02020603050405020304" pitchFamily="18" charset="0"/>
                <a:cs typeface="Times New Roman" panose="02020603050405020304" pitchFamily="18" charset="0"/>
              </a:rPr>
              <a:t> running smoothly,  and very productive now;</a:t>
            </a: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BEPCII upgrades will be finished by the end of 2024, more data taking above 4.0 GeV, up to 5.6 GeV to study: charmonium-like states, XYZ particles,  charmed baryon … </a:t>
            </a: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Advantages at BECPII/BESIII:  scan data near thresholds,  quantum-entangled meson and baryon pairs</a:t>
            </a:r>
          </a:p>
          <a:p>
            <a:pPr marL="342900" indent="-342900">
              <a:lnSpc>
                <a:spcPct val="150000"/>
              </a:lnSpc>
              <a:buFont typeface="Wingdings" pitchFamily="2" charset="2"/>
              <a:buChar char="Ø"/>
            </a:pPr>
            <a:r>
              <a:rPr kumimoji="1" lang="en-US" altLang="zh-CN" sz="1800" b="1" dirty="0">
                <a:latin typeface="Times New Roman" panose="02020603050405020304" pitchFamily="18" charset="0"/>
                <a:cs typeface="Times New Roman" panose="02020603050405020304" pitchFamily="18" charset="0"/>
              </a:rPr>
              <a:t>BESIII plays leading role in hadron physics,  flavor physics(charmed hadron and strange hadron).</a:t>
            </a:r>
            <a:endParaRPr lang="en-US" altLang="zh-CN" sz="1800" kern="1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93832BB1-3C31-F3B1-69FC-A615258623F0}"/>
              </a:ext>
            </a:extLst>
          </p:cNvPr>
          <p:cNvPicPr>
            <a:picLocks noChangeAspect="1"/>
          </p:cNvPicPr>
          <p:nvPr/>
        </p:nvPicPr>
        <p:blipFill>
          <a:blip r:embed="rId2"/>
          <a:stretch>
            <a:fillRect/>
          </a:stretch>
        </p:blipFill>
        <p:spPr>
          <a:xfrm>
            <a:off x="5968448" y="3861737"/>
            <a:ext cx="4864580" cy="2991060"/>
          </a:xfrm>
          <a:prstGeom prst="rect">
            <a:avLst/>
          </a:prstGeom>
        </p:spPr>
      </p:pic>
      <p:pic>
        <p:nvPicPr>
          <p:cNvPr id="27" name="Picture 2">
            <a:extLst>
              <a:ext uri="{FF2B5EF4-FFF2-40B4-BE49-F238E27FC236}">
                <a16:creationId xmlns:a16="http://schemas.microsoft.com/office/drawing/2014/main" id="{EEEF37F2-BD31-C105-E5B0-BBD3CBE9BD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6559" y="3771610"/>
            <a:ext cx="5316092" cy="264074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9">
            <a:extLst>
              <a:ext uri="{FF2B5EF4-FFF2-40B4-BE49-F238E27FC236}">
                <a16:creationId xmlns:a16="http://schemas.microsoft.com/office/drawing/2014/main" id="{9E1006D1-075C-C0D5-E73F-59B8896CE2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146" y="4493434"/>
            <a:ext cx="971550" cy="2655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9" name="Picture 20">
            <a:extLst>
              <a:ext uri="{FF2B5EF4-FFF2-40B4-BE49-F238E27FC236}">
                <a16:creationId xmlns:a16="http://schemas.microsoft.com/office/drawing/2014/main" id="{1D5F929B-2A9F-D568-2281-E95D6DB67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971" y="6298351"/>
            <a:ext cx="617935" cy="2583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 name="Line 22">
            <a:extLst>
              <a:ext uri="{FF2B5EF4-FFF2-40B4-BE49-F238E27FC236}">
                <a16:creationId xmlns:a16="http://schemas.microsoft.com/office/drawing/2014/main" id="{B1650B39-4C1A-BC88-B288-1BA09C9F3890}"/>
              </a:ext>
            </a:extLst>
          </p:cNvPr>
          <p:cNvSpPr>
            <a:spLocks noChangeShapeType="1"/>
          </p:cNvSpPr>
          <p:nvPr/>
        </p:nvSpPr>
        <p:spPr bwMode="auto">
          <a:xfrm flipH="1" flipV="1">
            <a:off x="4436082" y="5934192"/>
            <a:ext cx="108347" cy="378619"/>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CN" altLang="en-US" sz="1350"/>
          </a:p>
        </p:txBody>
      </p:sp>
      <p:sp>
        <p:nvSpPr>
          <p:cNvPr id="31" name="Line 23">
            <a:extLst>
              <a:ext uri="{FF2B5EF4-FFF2-40B4-BE49-F238E27FC236}">
                <a16:creationId xmlns:a16="http://schemas.microsoft.com/office/drawing/2014/main" id="{A58E434A-5C49-9A57-A56C-9B49AE85C7B4}"/>
              </a:ext>
            </a:extLst>
          </p:cNvPr>
          <p:cNvSpPr>
            <a:spLocks noChangeShapeType="1"/>
          </p:cNvSpPr>
          <p:nvPr/>
        </p:nvSpPr>
        <p:spPr bwMode="auto">
          <a:xfrm flipH="1" flipV="1">
            <a:off x="4224747" y="4339408"/>
            <a:ext cx="378619" cy="108347"/>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zh-CN" altLang="en-US" sz="1350"/>
          </a:p>
        </p:txBody>
      </p:sp>
      <p:sp>
        <p:nvSpPr>
          <p:cNvPr id="32" name="文本框 31">
            <a:extLst>
              <a:ext uri="{FF2B5EF4-FFF2-40B4-BE49-F238E27FC236}">
                <a16:creationId xmlns:a16="http://schemas.microsoft.com/office/drawing/2014/main" id="{B4836390-F46F-25B1-1E1C-EFF68F2D1BAC}"/>
              </a:ext>
            </a:extLst>
          </p:cNvPr>
          <p:cNvSpPr txBox="1"/>
          <p:nvPr/>
        </p:nvSpPr>
        <p:spPr>
          <a:xfrm>
            <a:off x="8150934" y="3656577"/>
            <a:ext cx="646331"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2035</a:t>
            </a:r>
            <a:endPar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文本框 32">
            <a:extLst>
              <a:ext uri="{FF2B5EF4-FFF2-40B4-BE49-F238E27FC236}">
                <a16:creationId xmlns:a16="http://schemas.microsoft.com/office/drawing/2014/main" id="{37B51E05-A292-3093-7C77-BA05B12467DF}"/>
              </a:ext>
            </a:extLst>
          </p:cNvPr>
          <p:cNvSpPr txBox="1"/>
          <p:nvPr/>
        </p:nvSpPr>
        <p:spPr>
          <a:xfrm>
            <a:off x="964557" y="6189414"/>
            <a:ext cx="1515158" cy="584775"/>
          </a:xfrm>
          <a:prstGeom prst="rect">
            <a:avLst/>
          </a:prstGeom>
          <a:solidFill>
            <a:srgbClr val="FFFF00"/>
          </a:solidFill>
        </p:spPr>
        <p:txBody>
          <a:bodyPr wrap="none" rtlCol="0">
            <a:spAutoFit/>
          </a:bodyPr>
          <a:lstStyle/>
          <a:p>
            <a:r>
              <a:rPr kumimoji="1" lang="en-US" altLang="zh-CN" sz="1600" dirty="0">
                <a:solidFill>
                  <a:srgbClr val="FF0000"/>
                </a:solidFill>
                <a:latin typeface="Times New Roman" panose="02020603050405020304" pitchFamily="18" charset="0"/>
                <a:cs typeface="Times New Roman" panose="02020603050405020304" pitchFamily="18" charset="0"/>
              </a:rPr>
              <a:t>Strong phase in </a:t>
            </a:r>
          </a:p>
          <a:p>
            <a:r>
              <a:rPr kumimoji="1" lang="en-US" altLang="zh-CN" sz="1600" dirty="0">
                <a:solidFill>
                  <a:srgbClr val="FF0000"/>
                </a:solidFill>
                <a:latin typeface="Times New Roman" panose="02020603050405020304" pitchFamily="18" charset="0"/>
                <a:cs typeface="Times New Roman" panose="02020603050405020304" pitchFamily="18" charset="0"/>
              </a:rPr>
              <a:t>neutral D decay</a:t>
            </a:r>
            <a:endParaRPr kumimoji="1" lang="zh-CN" altLang="en-US" sz="1600" dirty="0">
              <a:solidFill>
                <a:srgbClr val="FF0000"/>
              </a:solidFill>
              <a:latin typeface="Times New Roman" panose="02020603050405020304" pitchFamily="18" charset="0"/>
              <a:cs typeface="Times New Roman" panose="02020603050405020304" pitchFamily="18" charset="0"/>
            </a:endParaRPr>
          </a:p>
        </p:txBody>
      </p:sp>
      <p:cxnSp>
        <p:nvCxnSpPr>
          <p:cNvPr id="34" name="直线箭头连接符 33">
            <a:extLst>
              <a:ext uri="{FF2B5EF4-FFF2-40B4-BE49-F238E27FC236}">
                <a16:creationId xmlns:a16="http://schemas.microsoft.com/office/drawing/2014/main" id="{C8B740D0-19DE-8825-7833-4805BFC305B0}"/>
              </a:ext>
            </a:extLst>
          </p:cNvPr>
          <p:cNvCxnSpPr/>
          <p:nvPr/>
        </p:nvCxnSpPr>
        <p:spPr>
          <a:xfrm flipV="1">
            <a:off x="2824325" y="5969805"/>
            <a:ext cx="520690" cy="317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F9211E6B-3704-F9D9-DDBA-677C2653C65A}"/>
              </a:ext>
            </a:extLst>
          </p:cNvPr>
          <p:cNvSpPr txBox="1"/>
          <p:nvPr/>
        </p:nvSpPr>
        <p:spPr>
          <a:xfrm>
            <a:off x="3559410" y="3621853"/>
            <a:ext cx="646331" cy="369332"/>
          </a:xfrm>
          <a:prstGeom prst="rect">
            <a:avLst/>
          </a:prstGeom>
          <a:noFill/>
        </p:spPr>
        <p:txBody>
          <a:bodyPr wrap="none" rtlCol="0">
            <a:spAutoFit/>
          </a:bodyPr>
          <a:lstStyle/>
          <a:p>
            <a:r>
              <a:rPr kumimoji="1" lang="en-US" altLang="zh-CN"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rPr>
              <a:t>2021</a:t>
            </a:r>
            <a:endParaRPr kumimoji="1" lang="zh-CN" altLang="en-US" dirty="0">
              <a:solidFill>
                <a:srgbClr val="FF0000"/>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4" name="文本框 3">
            <a:extLst>
              <a:ext uri="{FF2B5EF4-FFF2-40B4-BE49-F238E27FC236}">
                <a16:creationId xmlns:a16="http://schemas.microsoft.com/office/drawing/2014/main" id="{77CA2F86-2B49-A418-CE9B-3990B5215992}"/>
              </a:ext>
            </a:extLst>
          </p:cNvPr>
          <p:cNvSpPr txBox="1"/>
          <p:nvPr/>
        </p:nvSpPr>
        <p:spPr>
          <a:xfrm>
            <a:off x="3657844" y="3245851"/>
            <a:ext cx="4894738" cy="369332"/>
          </a:xfrm>
          <a:prstGeom prst="rect">
            <a:avLst/>
          </a:prstGeom>
          <a:noFill/>
        </p:spPr>
        <p:txBody>
          <a:bodyPr wrap="none" rtlCol="0">
            <a:spAutoFit/>
          </a:bodyPr>
          <a:lstStyle/>
          <a:p>
            <a:r>
              <a:rPr kumimoji="1" lang="en-US" altLang="zh-CN" b="1" dirty="0">
                <a:solidFill>
                  <a:srgbClr val="FF0000"/>
                </a:solidFill>
              </a:rPr>
              <a:t>Charm is still needed for precision test of the SM!</a:t>
            </a:r>
            <a:endParaRPr kumimoji="1" lang="zh-CN" altLang="en-US" b="1" dirty="0">
              <a:solidFill>
                <a:srgbClr val="FF0000"/>
              </a:solidFill>
            </a:endParaRPr>
          </a:p>
        </p:txBody>
      </p:sp>
    </p:spTree>
    <p:extLst>
      <p:ext uri="{BB962C8B-B14F-4D97-AF65-F5344CB8AC3E}">
        <p14:creationId xmlns:p14="http://schemas.microsoft.com/office/powerpoint/2010/main" val="36335641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D0B4A8F7-1384-4965-A51F-AB45CCB50B39}"/>
              </a:ext>
            </a:extLst>
          </p:cNvPr>
          <p:cNvSpPr>
            <a:spLocks noChangeArrowheads="1"/>
          </p:cNvSpPr>
          <p:nvPr/>
        </p:nvSpPr>
        <p:spPr bwMode="auto">
          <a:xfrm>
            <a:off x="4214721" y="2364911"/>
            <a:ext cx="352660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zh-CN" altLang="en-US" sz="4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谢谢</a:t>
            </a:r>
            <a:r>
              <a:rPr kumimoji="0" lang="en-US" altLang="zh-CN" sz="44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a:t>
            </a:r>
            <a:endParaRPr kumimoji="0" lang="zh-CN" altLang="en-US" sz="44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9" name="灯片编号占位符 5">
            <a:extLst>
              <a:ext uri="{FF2B5EF4-FFF2-40B4-BE49-F238E27FC236}">
                <a16:creationId xmlns:a16="http://schemas.microsoft.com/office/drawing/2014/main" id="{A54E91B9-0580-26C4-B9C0-EC6FF9EB3732}"/>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39</a:t>
            </a:fld>
            <a:endParaRPr lang="en-US" altLang="zh-CN" sz="1200" dirty="0">
              <a:solidFill>
                <a:srgbClr val="898989"/>
              </a:solidFill>
              <a:latin typeface="Arial" panose="020B0604020202020204" pitchFamily="34" charset="0"/>
            </a:endParaRPr>
          </a:p>
        </p:txBody>
      </p:sp>
    </p:spTree>
    <p:extLst>
      <p:ext uri="{BB962C8B-B14F-4D97-AF65-F5344CB8AC3E}">
        <p14:creationId xmlns:p14="http://schemas.microsoft.com/office/powerpoint/2010/main" val="3701283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6">
            <a:extLst>
              <a:ext uri="{FF2B5EF4-FFF2-40B4-BE49-F238E27FC236}">
                <a16:creationId xmlns:a16="http://schemas.microsoft.com/office/drawing/2014/main" id="{C71EB01A-E4D8-4F31-6051-A2D3F8F3232C}"/>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kumimoji="0"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Status of CKM matrix elements</a:t>
            </a:r>
            <a:endParaRPr kumimoji="0" lang="el-GR" altLang="zh-CN" sz="3600" b="1" baseline="-250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灯片编号占位符 5">
            <a:extLst>
              <a:ext uri="{FF2B5EF4-FFF2-40B4-BE49-F238E27FC236}">
                <a16:creationId xmlns:a16="http://schemas.microsoft.com/office/drawing/2014/main" id="{B5D7AB65-E79B-644D-1DDD-2033487B3719}"/>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4</a:t>
            </a:fld>
            <a:endParaRPr lang="en-US" altLang="zh-CN" sz="1200" dirty="0">
              <a:solidFill>
                <a:srgbClr val="898989"/>
              </a:solidFill>
              <a:latin typeface="Arial" panose="020B0604020202020204" pitchFamily="34" charset="0"/>
            </a:endParaRPr>
          </a:p>
        </p:txBody>
      </p:sp>
      <p:grpSp>
        <p:nvGrpSpPr>
          <p:cNvPr id="308" name="Group 3101">
            <a:extLst>
              <a:ext uri="{FF2B5EF4-FFF2-40B4-BE49-F238E27FC236}">
                <a16:creationId xmlns:a16="http://schemas.microsoft.com/office/drawing/2014/main" id="{E3884C6D-F97E-A5B1-35AA-72DC3F91F0E4}"/>
              </a:ext>
            </a:extLst>
          </p:cNvPr>
          <p:cNvGrpSpPr>
            <a:grpSpLocks/>
          </p:cNvGrpSpPr>
          <p:nvPr/>
        </p:nvGrpSpPr>
        <p:grpSpPr bwMode="auto">
          <a:xfrm>
            <a:off x="5194638" y="1701479"/>
            <a:ext cx="1536700" cy="792163"/>
            <a:chOff x="3599" y="1208"/>
            <a:chExt cx="1194" cy="460"/>
          </a:xfrm>
        </p:grpSpPr>
        <p:sp>
          <p:nvSpPr>
            <p:cNvPr id="309" name="Rectangle 3102">
              <a:extLst>
                <a:ext uri="{FF2B5EF4-FFF2-40B4-BE49-F238E27FC236}">
                  <a16:creationId xmlns:a16="http://schemas.microsoft.com/office/drawing/2014/main" id="{03ED1490-E6FB-44B6-9714-0DCE18232E3B}"/>
                </a:ext>
              </a:extLst>
            </p:cNvPr>
            <p:cNvSpPr>
              <a:spLocks noChangeArrowheads="1"/>
            </p:cNvSpPr>
            <p:nvPr/>
          </p:nvSpPr>
          <p:spPr bwMode="auto">
            <a:xfrm rot="1558206">
              <a:off x="4360" y="1443"/>
              <a:ext cx="132" cy="72"/>
            </a:xfrm>
            <a:prstGeom prst="rect">
              <a:avLst/>
            </a:prstGeom>
            <a:solidFill>
              <a:srgbClr val="FF4949"/>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310" name="Rectangle 3103">
              <a:extLst>
                <a:ext uri="{FF2B5EF4-FFF2-40B4-BE49-F238E27FC236}">
                  <a16:creationId xmlns:a16="http://schemas.microsoft.com/office/drawing/2014/main" id="{2CAA31B6-F556-B9C4-3752-FBA8BA266A3B}"/>
                </a:ext>
              </a:extLst>
            </p:cNvPr>
            <p:cNvSpPr>
              <a:spLocks noChangeArrowheads="1"/>
            </p:cNvSpPr>
            <p:nvPr/>
          </p:nvSpPr>
          <p:spPr bwMode="auto">
            <a:xfrm>
              <a:off x="3916" y="1386"/>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nvGrpSpPr>
            <p:cNvPr id="311" name="Group 3104">
              <a:extLst>
                <a:ext uri="{FF2B5EF4-FFF2-40B4-BE49-F238E27FC236}">
                  <a16:creationId xmlns:a16="http://schemas.microsoft.com/office/drawing/2014/main" id="{9F1FF8C4-E312-E735-80CB-4446E19FD032}"/>
                </a:ext>
              </a:extLst>
            </p:cNvPr>
            <p:cNvGrpSpPr>
              <a:grpSpLocks/>
            </p:cNvGrpSpPr>
            <p:nvPr/>
          </p:nvGrpSpPr>
          <p:grpSpPr bwMode="auto">
            <a:xfrm>
              <a:off x="3937" y="1389"/>
              <a:ext cx="518" cy="62"/>
              <a:chOff x="-2005" y="2057"/>
              <a:chExt cx="709" cy="167"/>
            </a:xfrm>
          </p:grpSpPr>
          <p:sp>
            <p:nvSpPr>
              <p:cNvPr id="333" name="Line 3105">
                <a:extLst>
                  <a:ext uri="{FF2B5EF4-FFF2-40B4-BE49-F238E27FC236}">
                    <a16:creationId xmlns:a16="http://schemas.microsoft.com/office/drawing/2014/main" id="{03CA3967-3577-4F40-00C3-8BF5B21A4031}"/>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34" name="Line 3106">
                <a:extLst>
                  <a:ext uri="{FF2B5EF4-FFF2-40B4-BE49-F238E27FC236}">
                    <a16:creationId xmlns:a16="http://schemas.microsoft.com/office/drawing/2014/main" id="{61D487C4-176D-E522-BF8C-E93B43FF320B}"/>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12" name="Group 3107">
              <a:extLst>
                <a:ext uri="{FF2B5EF4-FFF2-40B4-BE49-F238E27FC236}">
                  <a16:creationId xmlns:a16="http://schemas.microsoft.com/office/drawing/2014/main" id="{FEF00C36-2E7B-6419-4604-19B1A7839FF6}"/>
                </a:ext>
              </a:extLst>
            </p:cNvPr>
            <p:cNvGrpSpPr>
              <a:grpSpLocks/>
            </p:cNvGrpSpPr>
            <p:nvPr/>
          </p:nvGrpSpPr>
          <p:grpSpPr bwMode="auto">
            <a:xfrm>
              <a:off x="3941" y="1466"/>
              <a:ext cx="518" cy="60"/>
              <a:chOff x="-2005" y="2057"/>
              <a:chExt cx="709" cy="167"/>
            </a:xfrm>
          </p:grpSpPr>
          <p:sp>
            <p:nvSpPr>
              <p:cNvPr id="331" name="Line 3108">
                <a:extLst>
                  <a:ext uri="{FF2B5EF4-FFF2-40B4-BE49-F238E27FC236}">
                    <a16:creationId xmlns:a16="http://schemas.microsoft.com/office/drawing/2014/main" id="{30B644C1-8F73-BB96-91EF-42B8DAF057FD}"/>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32" name="Line 3109">
                <a:extLst>
                  <a:ext uri="{FF2B5EF4-FFF2-40B4-BE49-F238E27FC236}">
                    <a16:creationId xmlns:a16="http://schemas.microsoft.com/office/drawing/2014/main" id="{40B4EAEF-2A8F-D959-D679-72A323CD5639}"/>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13" name="Line 3110">
              <a:extLst>
                <a:ext uri="{FF2B5EF4-FFF2-40B4-BE49-F238E27FC236}">
                  <a16:creationId xmlns:a16="http://schemas.microsoft.com/office/drawing/2014/main" id="{6EF43F38-0D84-67EE-8B7A-29CD86BE6C74}"/>
                </a:ext>
              </a:extLst>
            </p:cNvPr>
            <p:cNvSpPr>
              <a:spLocks noChangeShapeType="1"/>
            </p:cNvSpPr>
            <p:nvPr/>
          </p:nvSpPr>
          <p:spPr bwMode="auto">
            <a:xfrm flipV="1">
              <a:off x="4209" y="1337"/>
              <a:ext cx="179" cy="5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4" name="Line 3111">
              <a:extLst>
                <a:ext uri="{FF2B5EF4-FFF2-40B4-BE49-F238E27FC236}">
                  <a16:creationId xmlns:a16="http://schemas.microsoft.com/office/drawing/2014/main" id="{31303169-22DE-2355-068D-6A769BBC18EE}"/>
                </a:ext>
              </a:extLst>
            </p:cNvPr>
            <p:cNvSpPr>
              <a:spLocks noChangeShapeType="1"/>
            </p:cNvSpPr>
            <p:nvPr/>
          </p:nvSpPr>
          <p:spPr bwMode="auto">
            <a:xfrm flipV="1">
              <a:off x="4391" y="1295"/>
              <a:ext cx="11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5" name="Line 3112">
              <a:extLst>
                <a:ext uri="{FF2B5EF4-FFF2-40B4-BE49-F238E27FC236}">
                  <a16:creationId xmlns:a16="http://schemas.microsoft.com/office/drawing/2014/main" id="{24577C1A-5339-EBF3-A290-09CE26C6C4F5}"/>
                </a:ext>
              </a:extLst>
            </p:cNvPr>
            <p:cNvSpPr>
              <a:spLocks noChangeShapeType="1"/>
            </p:cNvSpPr>
            <p:nvPr/>
          </p:nvSpPr>
          <p:spPr bwMode="auto">
            <a:xfrm>
              <a:off x="4391" y="1337"/>
              <a:ext cx="113"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6" name="Line 3113">
              <a:extLst>
                <a:ext uri="{FF2B5EF4-FFF2-40B4-BE49-F238E27FC236}">
                  <a16:creationId xmlns:a16="http://schemas.microsoft.com/office/drawing/2014/main" id="{197DB5CC-ADB7-2B9C-7201-5A91D1496C08}"/>
                </a:ext>
              </a:extLst>
            </p:cNvPr>
            <p:cNvSpPr>
              <a:spLocks noChangeShapeType="1"/>
            </p:cNvSpPr>
            <p:nvPr/>
          </p:nvSpPr>
          <p:spPr bwMode="auto">
            <a:xfrm flipH="1">
              <a:off x="3929" y="1394"/>
              <a:ext cx="35"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7" name="Line 3114">
              <a:extLst>
                <a:ext uri="{FF2B5EF4-FFF2-40B4-BE49-F238E27FC236}">
                  <a16:creationId xmlns:a16="http://schemas.microsoft.com/office/drawing/2014/main" id="{2B38E1BB-77A1-808C-09BA-5D9818AA899D}"/>
                </a:ext>
              </a:extLst>
            </p:cNvPr>
            <p:cNvSpPr>
              <a:spLocks noChangeShapeType="1"/>
            </p:cNvSpPr>
            <p:nvPr/>
          </p:nvSpPr>
          <p:spPr bwMode="auto">
            <a:xfrm flipH="1">
              <a:off x="3936" y="1432"/>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8" name="Line 3115">
              <a:extLst>
                <a:ext uri="{FF2B5EF4-FFF2-40B4-BE49-F238E27FC236}">
                  <a16:creationId xmlns:a16="http://schemas.microsoft.com/office/drawing/2014/main" id="{138E67A3-27E5-9B89-721F-EE06C3360F59}"/>
                </a:ext>
              </a:extLst>
            </p:cNvPr>
            <p:cNvSpPr>
              <a:spLocks noChangeShapeType="1"/>
            </p:cNvSpPr>
            <p:nvPr/>
          </p:nvSpPr>
          <p:spPr bwMode="auto">
            <a:xfrm flipH="1">
              <a:off x="3919" y="1406"/>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19" name="Line 3116">
              <a:extLst>
                <a:ext uri="{FF2B5EF4-FFF2-40B4-BE49-F238E27FC236}">
                  <a16:creationId xmlns:a16="http://schemas.microsoft.com/office/drawing/2014/main" id="{3C589E72-3E5F-842F-17D4-6107BBADBA8F}"/>
                </a:ext>
              </a:extLst>
            </p:cNvPr>
            <p:cNvSpPr>
              <a:spLocks noChangeShapeType="1"/>
            </p:cNvSpPr>
            <p:nvPr/>
          </p:nvSpPr>
          <p:spPr bwMode="auto">
            <a:xfrm flipH="1">
              <a:off x="3925" y="1394"/>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0" name="Line 3117">
              <a:extLst>
                <a:ext uri="{FF2B5EF4-FFF2-40B4-BE49-F238E27FC236}">
                  <a16:creationId xmlns:a16="http://schemas.microsoft.com/office/drawing/2014/main" id="{ADCDF660-08F3-1663-398E-502F2472A2B5}"/>
                </a:ext>
              </a:extLst>
            </p:cNvPr>
            <p:cNvSpPr>
              <a:spLocks noChangeShapeType="1"/>
            </p:cNvSpPr>
            <p:nvPr/>
          </p:nvSpPr>
          <p:spPr bwMode="auto">
            <a:xfrm flipH="1">
              <a:off x="3972"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1" name="Line 3118">
              <a:extLst>
                <a:ext uri="{FF2B5EF4-FFF2-40B4-BE49-F238E27FC236}">
                  <a16:creationId xmlns:a16="http://schemas.microsoft.com/office/drawing/2014/main" id="{F0223EE4-2D93-9EA2-0D4E-3C77A23B4308}"/>
                </a:ext>
              </a:extLst>
            </p:cNvPr>
            <p:cNvSpPr>
              <a:spLocks noChangeShapeType="1"/>
            </p:cNvSpPr>
            <p:nvPr/>
          </p:nvSpPr>
          <p:spPr bwMode="auto">
            <a:xfrm flipH="1">
              <a:off x="4396"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2" name="Line 3119">
              <a:extLst>
                <a:ext uri="{FF2B5EF4-FFF2-40B4-BE49-F238E27FC236}">
                  <a16:creationId xmlns:a16="http://schemas.microsoft.com/office/drawing/2014/main" id="{5F194B68-C6ED-253E-1144-F3F7C039D67B}"/>
                </a:ext>
              </a:extLst>
            </p:cNvPr>
            <p:cNvSpPr>
              <a:spLocks noChangeShapeType="1"/>
            </p:cNvSpPr>
            <p:nvPr/>
          </p:nvSpPr>
          <p:spPr bwMode="auto">
            <a:xfrm flipH="1">
              <a:off x="4403" y="1490"/>
              <a:ext cx="74"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3" name="Line 3120">
              <a:extLst>
                <a:ext uri="{FF2B5EF4-FFF2-40B4-BE49-F238E27FC236}">
                  <a16:creationId xmlns:a16="http://schemas.microsoft.com/office/drawing/2014/main" id="{85F1C28A-D319-20B8-0486-7F108D89F825}"/>
                </a:ext>
              </a:extLst>
            </p:cNvPr>
            <p:cNvSpPr>
              <a:spLocks noChangeShapeType="1"/>
            </p:cNvSpPr>
            <p:nvPr/>
          </p:nvSpPr>
          <p:spPr bwMode="auto">
            <a:xfrm flipH="1">
              <a:off x="4380" y="1464"/>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4" name="Line 3121">
              <a:extLst>
                <a:ext uri="{FF2B5EF4-FFF2-40B4-BE49-F238E27FC236}">
                  <a16:creationId xmlns:a16="http://schemas.microsoft.com/office/drawing/2014/main" id="{47BF4058-460B-4341-AA24-7819C7F42273}"/>
                </a:ext>
              </a:extLst>
            </p:cNvPr>
            <p:cNvSpPr>
              <a:spLocks noChangeShapeType="1"/>
            </p:cNvSpPr>
            <p:nvPr/>
          </p:nvSpPr>
          <p:spPr bwMode="auto">
            <a:xfrm flipH="1">
              <a:off x="4379" y="1454"/>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5" name="Line 3122">
              <a:extLst>
                <a:ext uri="{FF2B5EF4-FFF2-40B4-BE49-F238E27FC236}">
                  <a16:creationId xmlns:a16="http://schemas.microsoft.com/office/drawing/2014/main" id="{9C8FEF2A-036A-AAC9-E10C-FEA3A64C112F}"/>
                </a:ext>
              </a:extLst>
            </p:cNvPr>
            <p:cNvSpPr>
              <a:spLocks noChangeShapeType="1"/>
            </p:cNvSpPr>
            <p:nvPr/>
          </p:nvSpPr>
          <p:spPr bwMode="auto">
            <a:xfrm flipH="1">
              <a:off x="4437" y="1508"/>
              <a:ext cx="35"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26" name="Text Box 3123">
              <a:extLst>
                <a:ext uri="{FF2B5EF4-FFF2-40B4-BE49-F238E27FC236}">
                  <a16:creationId xmlns:a16="http://schemas.microsoft.com/office/drawing/2014/main" id="{9374E27C-A261-ECF1-BCE6-27346CEDD822}"/>
                </a:ext>
              </a:extLst>
            </p:cNvPr>
            <p:cNvSpPr txBox="1">
              <a:spLocks noChangeArrowheads="1"/>
            </p:cNvSpPr>
            <p:nvPr/>
          </p:nvSpPr>
          <p:spPr bwMode="auto">
            <a:xfrm>
              <a:off x="4535" y="1208"/>
              <a:ext cx="16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200">
                  <a:latin typeface="Textile" charset="0"/>
                </a:rPr>
                <a:t>l</a:t>
              </a:r>
              <a:endParaRPr lang="en-US" altLang="en-US" sz="2400">
                <a:latin typeface="Comic Sans MS" panose="030F0702030302020204" pitchFamily="66" charset="0"/>
              </a:endParaRPr>
            </a:p>
          </p:txBody>
        </p:sp>
        <p:sp>
          <p:nvSpPr>
            <p:cNvPr id="327" name="Text Box 3124">
              <a:extLst>
                <a:ext uri="{FF2B5EF4-FFF2-40B4-BE49-F238E27FC236}">
                  <a16:creationId xmlns:a16="http://schemas.microsoft.com/office/drawing/2014/main" id="{B2E5AC59-39AE-8D7E-81E7-5FAD7938BCB1}"/>
                </a:ext>
              </a:extLst>
            </p:cNvPr>
            <p:cNvSpPr txBox="1">
              <a:spLocks noChangeArrowheads="1"/>
            </p:cNvSpPr>
            <p:nvPr/>
          </p:nvSpPr>
          <p:spPr bwMode="auto">
            <a:xfrm>
              <a:off x="4541" y="1306"/>
              <a:ext cx="22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600" dirty="0">
                  <a:latin typeface="Symbol" panose="05050102010706020507" pitchFamily="18" charset="2"/>
                </a:rPr>
                <a:t>n</a:t>
              </a:r>
              <a:endParaRPr lang="en-US" altLang="en-US" sz="2400" dirty="0">
                <a:latin typeface="Comic Sans MS" panose="030F0702030302020204" pitchFamily="66" charset="0"/>
              </a:endParaRPr>
            </a:p>
          </p:txBody>
        </p:sp>
        <p:sp>
          <p:nvSpPr>
            <p:cNvPr id="328" name="Text Box 3125">
              <a:extLst>
                <a:ext uri="{FF2B5EF4-FFF2-40B4-BE49-F238E27FC236}">
                  <a16:creationId xmlns:a16="http://schemas.microsoft.com/office/drawing/2014/main" id="{6E91237C-78D8-6151-A5D6-FE33378A7E7D}"/>
                </a:ext>
              </a:extLst>
            </p:cNvPr>
            <p:cNvSpPr txBox="1">
              <a:spLocks noChangeArrowheads="1"/>
            </p:cNvSpPr>
            <p:nvPr/>
          </p:nvSpPr>
          <p:spPr bwMode="auto">
            <a:xfrm>
              <a:off x="3599" y="1297"/>
              <a:ext cx="287"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K</a:t>
              </a:r>
              <a:endParaRPr lang="en-US" altLang="en-US" sz="2400">
                <a:latin typeface="Comic Sans MS" panose="030F0702030302020204" pitchFamily="66" charset="0"/>
              </a:endParaRPr>
            </a:p>
          </p:txBody>
        </p:sp>
        <p:sp>
          <p:nvSpPr>
            <p:cNvPr id="329" name="Text Box 3126">
              <a:extLst>
                <a:ext uri="{FF2B5EF4-FFF2-40B4-BE49-F238E27FC236}">
                  <a16:creationId xmlns:a16="http://schemas.microsoft.com/office/drawing/2014/main" id="{D5E7B875-30D4-4AAC-10FC-51DB591AE60E}"/>
                </a:ext>
              </a:extLst>
            </p:cNvPr>
            <p:cNvSpPr txBox="1">
              <a:spLocks noChangeArrowheads="1"/>
            </p:cNvSpPr>
            <p:nvPr/>
          </p:nvSpPr>
          <p:spPr bwMode="auto">
            <a:xfrm>
              <a:off x="4520" y="1402"/>
              <a:ext cx="273"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320000"/>
                  </a:solidFill>
                  <a:latin typeface="Symbol" panose="05050102010706020507" pitchFamily="18" charset="2"/>
                </a:rPr>
                <a:t>p</a:t>
              </a:r>
              <a:endParaRPr lang="en-US" altLang="en-US" sz="2400">
                <a:latin typeface="Comic Sans MS" panose="030F0702030302020204" pitchFamily="66" charset="0"/>
              </a:endParaRPr>
            </a:p>
          </p:txBody>
        </p:sp>
        <p:sp>
          <p:nvSpPr>
            <p:cNvPr id="330" name="Line 3127">
              <a:extLst>
                <a:ext uri="{FF2B5EF4-FFF2-40B4-BE49-F238E27FC236}">
                  <a16:creationId xmlns:a16="http://schemas.microsoft.com/office/drawing/2014/main" id="{A0CCCB81-3F7C-54FC-61C6-F67E28742F02}"/>
                </a:ext>
              </a:extLst>
            </p:cNvPr>
            <p:cNvSpPr>
              <a:spLocks noChangeShapeType="1"/>
            </p:cNvSpPr>
            <p:nvPr/>
          </p:nvSpPr>
          <p:spPr bwMode="auto">
            <a:xfrm>
              <a:off x="4692" y="1247"/>
              <a:ext cx="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35" name="Group 3128">
            <a:extLst>
              <a:ext uri="{FF2B5EF4-FFF2-40B4-BE49-F238E27FC236}">
                <a16:creationId xmlns:a16="http://schemas.microsoft.com/office/drawing/2014/main" id="{820BA012-E85A-5935-5BBA-79F55E14D8BE}"/>
              </a:ext>
            </a:extLst>
          </p:cNvPr>
          <p:cNvGrpSpPr>
            <a:grpSpLocks/>
          </p:cNvGrpSpPr>
          <p:nvPr/>
        </p:nvGrpSpPr>
        <p:grpSpPr bwMode="auto">
          <a:xfrm>
            <a:off x="7273946" y="3336922"/>
            <a:ext cx="1547812" cy="750887"/>
            <a:chOff x="3599" y="1208"/>
            <a:chExt cx="1249" cy="485"/>
          </a:xfrm>
        </p:grpSpPr>
        <p:sp>
          <p:nvSpPr>
            <p:cNvPr id="336" name="Rectangle 3129">
              <a:extLst>
                <a:ext uri="{FF2B5EF4-FFF2-40B4-BE49-F238E27FC236}">
                  <a16:creationId xmlns:a16="http://schemas.microsoft.com/office/drawing/2014/main" id="{F6B25B25-5568-85FA-CB6A-24BF8D197583}"/>
                </a:ext>
              </a:extLst>
            </p:cNvPr>
            <p:cNvSpPr>
              <a:spLocks noChangeArrowheads="1"/>
            </p:cNvSpPr>
            <p:nvPr/>
          </p:nvSpPr>
          <p:spPr bwMode="auto">
            <a:xfrm rot="1558206">
              <a:off x="4360" y="1443"/>
              <a:ext cx="132" cy="72"/>
            </a:xfrm>
            <a:prstGeom prst="rect">
              <a:avLst/>
            </a:prstGeom>
            <a:solidFill>
              <a:srgbClr val="FF4949"/>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337" name="Rectangle 3130">
              <a:extLst>
                <a:ext uri="{FF2B5EF4-FFF2-40B4-BE49-F238E27FC236}">
                  <a16:creationId xmlns:a16="http://schemas.microsoft.com/office/drawing/2014/main" id="{F283BD47-6D7C-8277-CCE6-E64A152CDBAA}"/>
                </a:ext>
              </a:extLst>
            </p:cNvPr>
            <p:cNvSpPr>
              <a:spLocks noChangeArrowheads="1"/>
            </p:cNvSpPr>
            <p:nvPr/>
          </p:nvSpPr>
          <p:spPr bwMode="auto">
            <a:xfrm>
              <a:off x="3916" y="1386"/>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nvGrpSpPr>
            <p:cNvPr id="338" name="Group 3131">
              <a:extLst>
                <a:ext uri="{FF2B5EF4-FFF2-40B4-BE49-F238E27FC236}">
                  <a16:creationId xmlns:a16="http://schemas.microsoft.com/office/drawing/2014/main" id="{CA1B4E92-5456-2A96-7C2F-EDE7F4F4DFC6}"/>
                </a:ext>
              </a:extLst>
            </p:cNvPr>
            <p:cNvGrpSpPr>
              <a:grpSpLocks/>
            </p:cNvGrpSpPr>
            <p:nvPr/>
          </p:nvGrpSpPr>
          <p:grpSpPr bwMode="auto">
            <a:xfrm>
              <a:off x="3937" y="1389"/>
              <a:ext cx="518" cy="62"/>
              <a:chOff x="-2005" y="2057"/>
              <a:chExt cx="709" cy="167"/>
            </a:xfrm>
          </p:grpSpPr>
          <p:sp>
            <p:nvSpPr>
              <p:cNvPr id="360" name="Line 3132">
                <a:extLst>
                  <a:ext uri="{FF2B5EF4-FFF2-40B4-BE49-F238E27FC236}">
                    <a16:creationId xmlns:a16="http://schemas.microsoft.com/office/drawing/2014/main" id="{FACC7767-18BC-CDB1-32C4-190338C2025C}"/>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61" name="Line 3133">
                <a:extLst>
                  <a:ext uri="{FF2B5EF4-FFF2-40B4-BE49-F238E27FC236}">
                    <a16:creationId xmlns:a16="http://schemas.microsoft.com/office/drawing/2014/main" id="{C42CF51F-6405-F8EF-5ED2-0BE23BDBC7C0}"/>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39" name="Group 3134">
              <a:extLst>
                <a:ext uri="{FF2B5EF4-FFF2-40B4-BE49-F238E27FC236}">
                  <a16:creationId xmlns:a16="http://schemas.microsoft.com/office/drawing/2014/main" id="{6767C48A-912A-D15C-C83C-0F4A1584EA9E}"/>
                </a:ext>
              </a:extLst>
            </p:cNvPr>
            <p:cNvGrpSpPr>
              <a:grpSpLocks/>
            </p:cNvGrpSpPr>
            <p:nvPr/>
          </p:nvGrpSpPr>
          <p:grpSpPr bwMode="auto">
            <a:xfrm>
              <a:off x="3941" y="1466"/>
              <a:ext cx="518" cy="60"/>
              <a:chOff x="-2005" y="2057"/>
              <a:chExt cx="709" cy="167"/>
            </a:xfrm>
          </p:grpSpPr>
          <p:sp>
            <p:nvSpPr>
              <p:cNvPr id="358" name="Line 3135">
                <a:extLst>
                  <a:ext uri="{FF2B5EF4-FFF2-40B4-BE49-F238E27FC236}">
                    <a16:creationId xmlns:a16="http://schemas.microsoft.com/office/drawing/2014/main" id="{6A814F12-42A7-AD71-EFED-2CEF0DE475F8}"/>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59" name="Line 3136">
                <a:extLst>
                  <a:ext uri="{FF2B5EF4-FFF2-40B4-BE49-F238E27FC236}">
                    <a16:creationId xmlns:a16="http://schemas.microsoft.com/office/drawing/2014/main" id="{6A5ECB84-28CE-4B79-EA7C-ECCB3226EA4D}"/>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40" name="Line 3137">
              <a:extLst>
                <a:ext uri="{FF2B5EF4-FFF2-40B4-BE49-F238E27FC236}">
                  <a16:creationId xmlns:a16="http://schemas.microsoft.com/office/drawing/2014/main" id="{5EBD0FF0-F3D1-3160-2527-6844C471C3D3}"/>
                </a:ext>
              </a:extLst>
            </p:cNvPr>
            <p:cNvSpPr>
              <a:spLocks noChangeShapeType="1"/>
            </p:cNvSpPr>
            <p:nvPr/>
          </p:nvSpPr>
          <p:spPr bwMode="auto">
            <a:xfrm flipV="1">
              <a:off x="4209" y="1337"/>
              <a:ext cx="179" cy="5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1" name="Line 3138">
              <a:extLst>
                <a:ext uri="{FF2B5EF4-FFF2-40B4-BE49-F238E27FC236}">
                  <a16:creationId xmlns:a16="http://schemas.microsoft.com/office/drawing/2014/main" id="{332D30D3-EA9B-1C9D-152B-86771B756F4B}"/>
                </a:ext>
              </a:extLst>
            </p:cNvPr>
            <p:cNvSpPr>
              <a:spLocks noChangeShapeType="1"/>
            </p:cNvSpPr>
            <p:nvPr/>
          </p:nvSpPr>
          <p:spPr bwMode="auto">
            <a:xfrm flipV="1">
              <a:off x="4391" y="1295"/>
              <a:ext cx="11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2" name="Line 3139">
              <a:extLst>
                <a:ext uri="{FF2B5EF4-FFF2-40B4-BE49-F238E27FC236}">
                  <a16:creationId xmlns:a16="http://schemas.microsoft.com/office/drawing/2014/main" id="{5C345D73-2D23-C2A2-BA69-4313957B2DA7}"/>
                </a:ext>
              </a:extLst>
            </p:cNvPr>
            <p:cNvSpPr>
              <a:spLocks noChangeShapeType="1"/>
            </p:cNvSpPr>
            <p:nvPr/>
          </p:nvSpPr>
          <p:spPr bwMode="auto">
            <a:xfrm>
              <a:off x="4391" y="1337"/>
              <a:ext cx="113"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3" name="Line 3140">
              <a:extLst>
                <a:ext uri="{FF2B5EF4-FFF2-40B4-BE49-F238E27FC236}">
                  <a16:creationId xmlns:a16="http://schemas.microsoft.com/office/drawing/2014/main" id="{8CB23D21-6F14-EDCB-F09C-97FF52B2E844}"/>
                </a:ext>
              </a:extLst>
            </p:cNvPr>
            <p:cNvSpPr>
              <a:spLocks noChangeShapeType="1"/>
            </p:cNvSpPr>
            <p:nvPr/>
          </p:nvSpPr>
          <p:spPr bwMode="auto">
            <a:xfrm flipH="1">
              <a:off x="3929" y="1394"/>
              <a:ext cx="35"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4" name="Line 3141">
              <a:extLst>
                <a:ext uri="{FF2B5EF4-FFF2-40B4-BE49-F238E27FC236}">
                  <a16:creationId xmlns:a16="http://schemas.microsoft.com/office/drawing/2014/main" id="{39B5C45D-2E6C-AC62-4030-58F46E13D8D2}"/>
                </a:ext>
              </a:extLst>
            </p:cNvPr>
            <p:cNvSpPr>
              <a:spLocks noChangeShapeType="1"/>
            </p:cNvSpPr>
            <p:nvPr/>
          </p:nvSpPr>
          <p:spPr bwMode="auto">
            <a:xfrm flipH="1">
              <a:off x="3936" y="1432"/>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5" name="Line 3142">
              <a:extLst>
                <a:ext uri="{FF2B5EF4-FFF2-40B4-BE49-F238E27FC236}">
                  <a16:creationId xmlns:a16="http://schemas.microsoft.com/office/drawing/2014/main" id="{64814877-B0C5-8555-5E33-A9FBA40DE703}"/>
                </a:ext>
              </a:extLst>
            </p:cNvPr>
            <p:cNvSpPr>
              <a:spLocks noChangeShapeType="1"/>
            </p:cNvSpPr>
            <p:nvPr/>
          </p:nvSpPr>
          <p:spPr bwMode="auto">
            <a:xfrm flipH="1">
              <a:off x="3919" y="1406"/>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6" name="Line 3143">
              <a:extLst>
                <a:ext uri="{FF2B5EF4-FFF2-40B4-BE49-F238E27FC236}">
                  <a16:creationId xmlns:a16="http://schemas.microsoft.com/office/drawing/2014/main" id="{A0F596D6-888C-4F30-7719-B605D7F36A61}"/>
                </a:ext>
              </a:extLst>
            </p:cNvPr>
            <p:cNvSpPr>
              <a:spLocks noChangeShapeType="1"/>
            </p:cNvSpPr>
            <p:nvPr/>
          </p:nvSpPr>
          <p:spPr bwMode="auto">
            <a:xfrm flipH="1">
              <a:off x="3925" y="1394"/>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7" name="Line 3144">
              <a:extLst>
                <a:ext uri="{FF2B5EF4-FFF2-40B4-BE49-F238E27FC236}">
                  <a16:creationId xmlns:a16="http://schemas.microsoft.com/office/drawing/2014/main" id="{E853E065-D1D5-2E3D-3718-9D25413B856A}"/>
                </a:ext>
              </a:extLst>
            </p:cNvPr>
            <p:cNvSpPr>
              <a:spLocks noChangeShapeType="1"/>
            </p:cNvSpPr>
            <p:nvPr/>
          </p:nvSpPr>
          <p:spPr bwMode="auto">
            <a:xfrm flipH="1">
              <a:off x="3972"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8" name="Line 3145">
              <a:extLst>
                <a:ext uri="{FF2B5EF4-FFF2-40B4-BE49-F238E27FC236}">
                  <a16:creationId xmlns:a16="http://schemas.microsoft.com/office/drawing/2014/main" id="{356CF587-A4D5-2DEC-0B94-2837F41C460B}"/>
                </a:ext>
              </a:extLst>
            </p:cNvPr>
            <p:cNvSpPr>
              <a:spLocks noChangeShapeType="1"/>
            </p:cNvSpPr>
            <p:nvPr/>
          </p:nvSpPr>
          <p:spPr bwMode="auto">
            <a:xfrm flipH="1">
              <a:off x="4396"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49" name="Line 3146">
              <a:extLst>
                <a:ext uri="{FF2B5EF4-FFF2-40B4-BE49-F238E27FC236}">
                  <a16:creationId xmlns:a16="http://schemas.microsoft.com/office/drawing/2014/main" id="{DE869E99-DC70-DA39-6470-234E80F94F03}"/>
                </a:ext>
              </a:extLst>
            </p:cNvPr>
            <p:cNvSpPr>
              <a:spLocks noChangeShapeType="1"/>
            </p:cNvSpPr>
            <p:nvPr/>
          </p:nvSpPr>
          <p:spPr bwMode="auto">
            <a:xfrm flipH="1">
              <a:off x="4403" y="1490"/>
              <a:ext cx="74"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50" name="Line 3147">
              <a:extLst>
                <a:ext uri="{FF2B5EF4-FFF2-40B4-BE49-F238E27FC236}">
                  <a16:creationId xmlns:a16="http://schemas.microsoft.com/office/drawing/2014/main" id="{D45E2F05-21D7-4D6D-E452-D53284E62535}"/>
                </a:ext>
              </a:extLst>
            </p:cNvPr>
            <p:cNvSpPr>
              <a:spLocks noChangeShapeType="1"/>
            </p:cNvSpPr>
            <p:nvPr/>
          </p:nvSpPr>
          <p:spPr bwMode="auto">
            <a:xfrm flipH="1">
              <a:off x="4380" y="1464"/>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51" name="Line 3148">
              <a:extLst>
                <a:ext uri="{FF2B5EF4-FFF2-40B4-BE49-F238E27FC236}">
                  <a16:creationId xmlns:a16="http://schemas.microsoft.com/office/drawing/2014/main" id="{130D5FBE-8257-0ED5-E8BA-91110237053A}"/>
                </a:ext>
              </a:extLst>
            </p:cNvPr>
            <p:cNvSpPr>
              <a:spLocks noChangeShapeType="1"/>
            </p:cNvSpPr>
            <p:nvPr/>
          </p:nvSpPr>
          <p:spPr bwMode="auto">
            <a:xfrm flipH="1">
              <a:off x="4379" y="1454"/>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52" name="Line 3149">
              <a:extLst>
                <a:ext uri="{FF2B5EF4-FFF2-40B4-BE49-F238E27FC236}">
                  <a16:creationId xmlns:a16="http://schemas.microsoft.com/office/drawing/2014/main" id="{ED110202-762A-5453-D370-C6D3457B00F0}"/>
                </a:ext>
              </a:extLst>
            </p:cNvPr>
            <p:cNvSpPr>
              <a:spLocks noChangeShapeType="1"/>
            </p:cNvSpPr>
            <p:nvPr/>
          </p:nvSpPr>
          <p:spPr bwMode="auto">
            <a:xfrm flipH="1">
              <a:off x="4437" y="1508"/>
              <a:ext cx="35"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53" name="Text Box 3150">
              <a:extLst>
                <a:ext uri="{FF2B5EF4-FFF2-40B4-BE49-F238E27FC236}">
                  <a16:creationId xmlns:a16="http://schemas.microsoft.com/office/drawing/2014/main" id="{61712963-944E-5649-0095-4960E7C4631D}"/>
                </a:ext>
              </a:extLst>
            </p:cNvPr>
            <p:cNvSpPr txBox="1">
              <a:spLocks noChangeArrowheads="1"/>
            </p:cNvSpPr>
            <p:nvPr/>
          </p:nvSpPr>
          <p:spPr bwMode="auto">
            <a:xfrm>
              <a:off x="4543" y="1208"/>
              <a:ext cx="175"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200">
                  <a:latin typeface="Textile" charset="0"/>
                </a:rPr>
                <a:t>l</a:t>
              </a:r>
              <a:endParaRPr lang="en-US" altLang="en-US" sz="2400">
                <a:latin typeface="Comic Sans MS" panose="030F0702030302020204" pitchFamily="66" charset="0"/>
              </a:endParaRPr>
            </a:p>
          </p:txBody>
        </p:sp>
        <p:sp>
          <p:nvSpPr>
            <p:cNvPr id="354" name="Text Box 3151">
              <a:extLst>
                <a:ext uri="{FF2B5EF4-FFF2-40B4-BE49-F238E27FC236}">
                  <a16:creationId xmlns:a16="http://schemas.microsoft.com/office/drawing/2014/main" id="{B7D86898-F2F3-49D7-99C1-20300F1CC8CF}"/>
                </a:ext>
              </a:extLst>
            </p:cNvPr>
            <p:cNvSpPr txBox="1">
              <a:spLocks noChangeArrowheads="1"/>
            </p:cNvSpPr>
            <p:nvPr/>
          </p:nvSpPr>
          <p:spPr bwMode="auto">
            <a:xfrm>
              <a:off x="4541" y="1306"/>
              <a:ext cx="235"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600">
                  <a:latin typeface="Symbol" panose="05050102010706020507" pitchFamily="18" charset="2"/>
                </a:rPr>
                <a:t>n</a:t>
              </a:r>
              <a:endParaRPr lang="en-US" altLang="en-US" sz="2400">
                <a:latin typeface="Comic Sans MS" panose="030F0702030302020204" pitchFamily="66" charset="0"/>
              </a:endParaRPr>
            </a:p>
          </p:txBody>
        </p:sp>
        <p:sp>
          <p:nvSpPr>
            <p:cNvPr id="355" name="Text Box 3152">
              <a:extLst>
                <a:ext uri="{FF2B5EF4-FFF2-40B4-BE49-F238E27FC236}">
                  <a16:creationId xmlns:a16="http://schemas.microsoft.com/office/drawing/2014/main" id="{67B9E7B4-451C-5D11-7B91-C4FA27DCE80A}"/>
                </a:ext>
              </a:extLst>
            </p:cNvPr>
            <p:cNvSpPr txBox="1">
              <a:spLocks noChangeArrowheads="1"/>
            </p:cNvSpPr>
            <p:nvPr/>
          </p:nvSpPr>
          <p:spPr bwMode="auto">
            <a:xfrm>
              <a:off x="3599" y="1297"/>
              <a:ext cx="303"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B</a:t>
              </a:r>
              <a:endParaRPr lang="en-US" altLang="en-US" sz="2400">
                <a:latin typeface="Comic Sans MS" panose="030F0702030302020204" pitchFamily="66" charset="0"/>
              </a:endParaRPr>
            </a:p>
          </p:txBody>
        </p:sp>
        <p:sp>
          <p:nvSpPr>
            <p:cNvPr id="356" name="Text Box 3153">
              <a:extLst>
                <a:ext uri="{FF2B5EF4-FFF2-40B4-BE49-F238E27FC236}">
                  <a16:creationId xmlns:a16="http://schemas.microsoft.com/office/drawing/2014/main" id="{682AE429-8613-F6EF-EA0A-C2FDA391762B}"/>
                </a:ext>
              </a:extLst>
            </p:cNvPr>
            <p:cNvSpPr txBox="1">
              <a:spLocks noChangeArrowheads="1"/>
            </p:cNvSpPr>
            <p:nvPr/>
          </p:nvSpPr>
          <p:spPr bwMode="auto">
            <a:xfrm>
              <a:off x="4521" y="1398"/>
              <a:ext cx="327"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320000"/>
                  </a:solidFill>
                </a:rPr>
                <a:t>D</a:t>
              </a:r>
            </a:p>
          </p:txBody>
        </p:sp>
        <p:sp>
          <p:nvSpPr>
            <p:cNvPr id="357" name="Line 3154">
              <a:extLst>
                <a:ext uri="{FF2B5EF4-FFF2-40B4-BE49-F238E27FC236}">
                  <a16:creationId xmlns:a16="http://schemas.microsoft.com/office/drawing/2014/main" id="{71B7BBAE-9992-1C54-7D1F-F9E3CF0CEA45}"/>
                </a:ext>
              </a:extLst>
            </p:cNvPr>
            <p:cNvSpPr>
              <a:spLocks noChangeShapeType="1"/>
            </p:cNvSpPr>
            <p:nvPr/>
          </p:nvSpPr>
          <p:spPr bwMode="auto">
            <a:xfrm>
              <a:off x="4692" y="1247"/>
              <a:ext cx="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62" name="Group 3155">
            <a:extLst>
              <a:ext uri="{FF2B5EF4-FFF2-40B4-BE49-F238E27FC236}">
                <a16:creationId xmlns:a16="http://schemas.microsoft.com/office/drawing/2014/main" id="{65BD0768-19F0-F9B4-F128-E0BFD1090379}"/>
              </a:ext>
            </a:extLst>
          </p:cNvPr>
          <p:cNvGrpSpPr>
            <a:grpSpLocks/>
          </p:cNvGrpSpPr>
          <p:nvPr/>
        </p:nvGrpSpPr>
        <p:grpSpPr bwMode="auto">
          <a:xfrm>
            <a:off x="7096463" y="1625279"/>
            <a:ext cx="1565275" cy="825500"/>
            <a:chOff x="3599" y="1208"/>
            <a:chExt cx="1188" cy="435"/>
          </a:xfrm>
        </p:grpSpPr>
        <p:sp>
          <p:nvSpPr>
            <p:cNvPr id="363" name="Rectangle 3156">
              <a:extLst>
                <a:ext uri="{FF2B5EF4-FFF2-40B4-BE49-F238E27FC236}">
                  <a16:creationId xmlns:a16="http://schemas.microsoft.com/office/drawing/2014/main" id="{0C35DF1C-8542-82B4-8001-A71DEAA2BDB7}"/>
                </a:ext>
              </a:extLst>
            </p:cNvPr>
            <p:cNvSpPr>
              <a:spLocks noChangeArrowheads="1"/>
            </p:cNvSpPr>
            <p:nvPr/>
          </p:nvSpPr>
          <p:spPr bwMode="auto">
            <a:xfrm rot="1558206">
              <a:off x="4360" y="1443"/>
              <a:ext cx="132" cy="72"/>
            </a:xfrm>
            <a:prstGeom prst="rect">
              <a:avLst/>
            </a:prstGeom>
            <a:solidFill>
              <a:srgbClr val="FF4949"/>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364" name="Rectangle 3157">
              <a:extLst>
                <a:ext uri="{FF2B5EF4-FFF2-40B4-BE49-F238E27FC236}">
                  <a16:creationId xmlns:a16="http://schemas.microsoft.com/office/drawing/2014/main" id="{F6236F29-4A38-3807-7928-6F39A7B89938}"/>
                </a:ext>
              </a:extLst>
            </p:cNvPr>
            <p:cNvSpPr>
              <a:spLocks noChangeArrowheads="1"/>
            </p:cNvSpPr>
            <p:nvPr/>
          </p:nvSpPr>
          <p:spPr bwMode="auto">
            <a:xfrm>
              <a:off x="3916" y="1386"/>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nvGrpSpPr>
            <p:cNvPr id="365" name="Group 3158">
              <a:extLst>
                <a:ext uri="{FF2B5EF4-FFF2-40B4-BE49-F238E27FC236}">
                  <a16:creationId xmlns:a16="http://schemas.microsoft.com/office/drawing/2014/main" id="{822DB992-D943-A0AB-DCD6-0D11D3A52186}"/>
                </a:ext>
              </a:extLst>
            </p:cNvPr>
            <p:cNvGrpSpPr>
              <a:grpSpLocks/>
            </p:cNvGrpSpPr>
            <p:nvPr/>
          </p:nvGrpSpPr>
          <p:grpSpPr bwMode="auto">
            <a:xfrm>
              <a:off x="3937" y="1389"/>
              <a:ext cx="518" cy="62"/>
              <a:chOff x="-2005" y="2057"/>
              <a:chExt cx="709" cy="167"/>
            </a:xfrm>
          </p:grpSpPr>
          <p:sp>
            <p:nvSpPr>
              <p:cNvPr id="387" name="Line 3159">
                <a:extLst>
                  <a:ext uri="{FF2B5EF4-FFF2-40B4-BE49-F238E27FC236}">
                    <a16:creationId xmlns:a16="http://schemas.microsoft.com/office/drawing/2014/main" id="{CD8DDBE8-0CEB-35FD-7E15-28DCE786585B}"/>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88" name="Line 3160">
                <a:extLst>
                  <a:ext uri="{FF2B5EF4-FFF2-40B4-BE49-F238E27FC236}">
                    <a16:creationId xmlns:a16="http://schemas.microsoft.com/office/drawing/2014/main" id="{8265A5C4-912C-069B-99FF-B616070DF276}"/>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66" name="Group 3161">
              <a:extLst>
                <a:ext uri="{FF2B5EF4-FFF2-40B4-BE49-F238E27FC236}">
                  <a16:creationId xmlns:a16="http://schemas.microsoft.com/office/drawing/2014/main" id="{F330BE33-9E06-43A9-A192-32ABE3BF71D4}"/>
                </a:ext>
              </a:extLst>
            </p:cNvPr>
            <p:cNvGrpSpPr>
              <a:grpSpLocks/>
            </p:cNvGrpSpPr>
            <p:nvPr/>
          </p:nvGrpSpPr>
          <p:grpSpPr bwMode="auto">
            <a:xfrm>
              <a:off x="3941" y="1466"/>
              <a:ext cx="518" cy="60"/>
              <a:chOff x="-2005" y="2057"/>
              <a:chExt cx="709" cy="167"/>
            </a:xfrm>
          </p:grpSpPr>
          <p:sp>
            <p:nvSpPr>
              <p:cNvPr id="385" name="Line 3162">
                <a:extLst>
                  <a:ext uri="{FF2B5EF4-FFF2-40B4-BE49-F238E27FC236}">
                    <a16:creationId xmlns:a16="http://schemas.microsoft.com/office/drawing/2014/main" id="{BFDA41B8-D0DA-6F4A-2ED1-89CF6CFA33AA}"/>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86" name="Line 3163">
                <a:extLst>
                  <a:ext uri="{FF2B5EF4-FFF2-40B4-BE49-F238E27FC236}">
                    <a16:creationId xmlns:a16="http://schemas.microsoft.com/office/drawing/2014/main" id="{56494AC5-B557-AF52-7056-0C8E5F2C8AD2}"/>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67" name="Line 3164">
              <a:extLst>
                <a:ext uri="{FF2B5EF4-FFF2-40B4-BE49-F238E27FC236}">
                  <a16:creationId xmlns:a16="http://schemas.microsoft.com/office/drawing/2014/main" id="{9A10C420-D863-799D-7583-8A0104AF68C9}"/>
                </a:ext>
              </a:extLst>
            </p:cNvPr>
            <p:cNvSpPr>
              <a:spLocks noChangeShapeType="1"/>
            </p:cNvSpPr>
            <p:nvPr/>
          </p:nvSpPr>
          <p:spPr bwMode="auto">
            <a:xfrm flipV="1">
              <a:off x="4209" y="1337"/>
              <a:ext cx="179" cy="5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68" name="Line 3165">
              <a:extLst>
                <a:ext uri="{FF2B5EF4-FFF2-40B4-BE49-F238E27FC236}">
                  <a16:creationId xmlns:a16="http://schemas.microsoft.com/office/drawing/2014/main" id="{921655CB-A5C5-9645-1760-CCC6801FE95C}"/>
                </a:ext>
              </a:extLst>
            </p:cNvPr>
            <p:cNvSpPr>
              <a:spLocks noChangeShapeType="1"/>
            </p:cNvSpPr>
            <p:nvPr/>
          </p:nvSpPr>
          <p:spPr bwMode="auto">
            <a:xfrm flipV="1">
              <a:off x="4391" y="1295"/>
              <a:ext cx="11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69" name="Line 3166">
              <a:extLst>
                <a:ext uri="{FF2B5EF4-FFF2-40B4-BE49-F238E27FC236}">
                  <a16:creationId xmlns:a16="http://schemas.microsoft.com/office/drawing/2014/main" id="{1DD868D4-EE81-0920-277F-D038B4B1F5D0}"/>
                </a:ext>
              </a:extLst>
            </p:cNvPr>
            <p:cNvSpPr>
              <a:spLocks noChangeShapeType="1"/>
            </p:cNvSpPr>
            <p:nvPr/>
          </p:nvSpPr>
          <p:spPr bwMode="auto">
            <a:xfrm>
              <a:off x="4391" y="1337"/>
              <a:ext cx="113"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0" name="Line 3167">
              <a:extLst>
                <a:ext uri="{FF2B5EF4-FFF2-40B4-BE49-F238E27FC236}">
                  <a16:creationId xmlns:a16="http://schemas.microsoft.com/office/drawing/2014/main" id="{BF8E78A4-E830-2FC0-128E-A2720A57F2DE}"/>
                </a:ext>
              </a:extLst>
            </p:cNvPr>
            <p:cNvSpPr>
              <a:spLocks noChangeShapeType="1"/>
            </p:cNvSpPr>
            <p:nvPr/>
          </p:nvSpPr>
          <p:spPr bwMode="auto">
            <a:xfrm flipH="1">
              <a:off x="3929" y="1394"/>
              <a:ext cx="35"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1" name="Line 3168">
              <a:extLst>
                <a:ext uri="{FF2B5EF4-FFF2-40B4-BE49-F238E27FC236}">
                  <a16:creationId xmlns:a16="http://schemas.microsoft.com/office/drawing/2014/main" id="{5B24F169-015F-1329-AF59-849B22EF9BF3}"/>
                </a:ext>
              </a:extLst>
            </p:cNvPr>
            <p:cNvSpPr>
              <a:spLocks noChangeShapeType="1"/>
            </p:cNvSpPr>
            <p:nvPr/>
          </p:nvSpPr>
          <p:spPr bwMode="auto">
            <a:xfrm flipH="1">
              <a:off x="3936" y="1432"/>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2" name="Line 3169">
              <a:extLst>
                <a:ext uri="{FF2B5EF4-FFF2-40B4-BE49-F238E27FC236}">
                  <a16:creationId xmlns:a16="http://schemas.microsoft.com/office/drawing/2014/main" id="{CC02B138-BCBE-33DC-D046-DB00480CC988}"/>
                </a:ext>
              </a:extLst>
            </p:cNvPr>
            <p:cNvSpPr>
              <a:spLocks noChangeShapeType="1"/>
            </p:cNvSpPr>
            <p:nvPr/>
          </p:nvSpPr>
          <p:spPr bwMode="auto">
            <a:xfrm flipH="1">
              <a:off x="3919" y="1406"/>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3" name="Line 3170">
              <a:extLst>
                <a:ext uri="{FF2B5EF4-FFF2-40B4-BE49-F238E27FC236}">
                  <a16:creationId xmlns:a16="http://schemas.microsoft.com/office/drawing/2014/main" id="{4D72D5E3-AFBB-5A6A-D91C-C725E96FF8E8}"/>
                </a:ext>
              </a:extLst>
            </p:cNvPr>
            <p:cNvSpPr>
              <a:spLocks noChangeShapeType="1"/>
            </p:cNvSpPr>
            <p:nvPr/>
          </p:nvSpPr>
          <p:spPr bwMode="auto">
            <a:xfrm flipH="1">
              <a:off x="3925" y="1394"/>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4" name="Line 3171">
              <a:extLst>
                <a:ext uri="{FF2B5EF4-FFF2-40B4-BE49-F238E27FC236}">
                  <a16:creationId xmlns:a16="http://schemas.microsoft.com/office/drawing/2014/main" id="{3397096C-A683-B8EB-B9E4-CD819D8480FC}"/>
                </a:ext>
              </a:extLst>
            </p:cNvPr>
            <p:cNvSpPr>
              <a:spLocks noChangeShapeType="1"/>
            </p:cNvSpPr>
            <p:nvPr/>
          </p:nvSpPr>
          <p:spPr bwMode="auto">
            <a:xfrm flipH="1">
              <a:off x="3972"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5" name="Line 3172">
              <a:extLst>
                <a:ext uri="{FF2B5EF4-FFF2-40B4-BE49-F238E27FC236}">
                  <a16:creationId xmlns:a16="http://schemas.microsoft.com/office/drawing/2014/main" id="{CC152586-E21A-0FDE-9ACD-543B1BFC024B}"/>
                </a:ext>
              </a:extLst>
            </p:cNvPr>
            <p:cNvSpPr>
              <a:spLocks noChangeShapeType="1"/>
            </p:cNvSpPr>
            <p:nvPr/>
          </p:nvSpPr>
          <p:spPr bwMode="auto">
            <a:xfrm flipH="1">
              <a:off x="4396"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6" name="Line 3173">
              <a:extLst>
                <a:ext uri="{FF2B5EF4-FFF2-40B4-BE49-F238E27FC236}">
                  <a16:creationId xmlns:a16="http://schemas.microsoft.com/office/drawing/2014/main" id="{3EE65352-E6C4-A1CE-07F2-F49BE48E0A92}"/>
                </a:ext>
              </a:extLst>
            </p:cNvPr>
            <p:cNvSpPr>
              <a:spLocks noChangeShapeType="1"/>
            </p:cNvSpPr>
            <p:nvPr/>
          </p:nvSpPr>
          <p:spPr bwMode="auto">
            <a:xfrm flipH="1">
              <a:off x="4403" y="1490"/>
              <a:ext cx="74"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7" name="Line 3174">
              <a:extLst>
                <a:ext uri="{FF2B5EF4-FFF2-40B4-BE49-F238E27FC236}">
                  <a16:creationId xmlns:a16="http://schemas.microsoft.com/office/drawing/2014/main" id="{8E589867-F6F8-AFA5-20AC-FC5474B3935D}"/>
                </a:ext>
              </a:extLst>
            </p:cNvPr>
            <p:cNvSpPr>
              <a:spLocks noChangeShapeType="1"/>
            </p:cNvSpPr>
            <p:nvPr/>
          </p:nvSpPr>
          <p:spPr bwMode="auto">
            <a:xfrm flipH="1">
              <a:off x="4380" y="1464"/>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8" name="Line 3175">
              <a:extLst>
                <a:ext uri="{FF2B5EF4-FFF2-40B4-BE49-F238E27FC236}">
                  <a16:creationId xmlns:a16="http://schemas.microsoft.com/office/drawing/2014/main" id="{12F3C9A0-D095-EA1D-BD94-2E6843E6F3D7}"/>
                </a:ext>
              </a:extLst>
            </p:cNvPr>
            <p:cNvSpPr>
              <a:spLocks noChangeShapeType="1"/>
            </p:cNvSpPr>
            <p:nvPr/>
          </p:nvSpPr>
          <p:spPr bwMode="auto">
            <a:xfrm flipH="1">
              <a:off x="4379" y="1454"/>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79" name="Line 3176">
              <a:extLst>
                <a:ext uri="{FF2B5EF4-FFF2-40B4-BE49-F238E27FC236}">
                  <a16:creationId xmlns:a16="http://schemas.microsoft.com/office/drawing/2014/main" id="{6F5EFB9A-33FF-F5FE-76C6-90A462744C00}"/>
                </a:ext>
              </a:extLst>
            </p:cNvPr>
            <p:cNvSpPr>
              <a:spLocks noChangeShapeType="1"/>
            </p:cNvSpPr>
            <p:nvPr/>
          </p:nvSpPr>
          <p:spPr bwMode="auto">
            <a:xfrm flipH="1">
              <a:off x="4437" y="1508"/>
              <a:ext cx="35"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80" name="Text Box 3177">
              <a:extLst>
                <a:ext uri="{FF2B5EF4-FFF2-40B4-BE49-F238E27FC236}">
                  <a16:creationId xmlns:a16="http://schemas.microsoft.com/office/drawing/2014/main" id="{3496D546-E71A-13B6-7835-2550A27AFE63}"/>
                </a:ext>
              </a:extLst>
            </p:cNvPr>
            <p:cNvSpPr txBox="1">
              <a:spLocks noChangeArrowheads="1"/>
            </p:cNvSpPr>
            <p:nvPr/>
          </p:nvSpPr>
          <p:spPr bwMode="auto">
            <a:xfrm>
              <a:off x="4544" y="1208"/>
              <a:ext cx="16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200">
                  <a:latin typeface="Textile" charset="0"/>
                </a:rPr>
                <a:t>l</a:t>
              </a:r>
              <a:endParaRPr lang="en-US" altLang="en-US" sz="2400">
                <a:latin typeface="Comic Sans MS" panose="030F0702030302020204" pitchFamily="66" charset="0"/>
              </a:endParaRPr>
            </a:p>
          </p:txBody>
        </p:sp>
        <p:sp>
          <p:nvSpPr>
            <p:cNvPr id="381" name="Text Box 3178">
              <a:extLst>
                <a:ext uri="{FF2B5EF4-FFF2-40B4-BE49-F238E27FC236}">
                  <a16:creationId xmlns:a16="http://schemas.microsoft.com/office/drawing/2014/main" id="{C128EE8D-1995-76EF-1A79-0E25D94755D6}"/>
                </a:ext>
              </a:extLst>
            </p:cNvPr>
            <p:cNvSpPr txBox="1">
              <a:spLocks noChangeArrowheads="1"/>
            </p:cNvSpPr>
            <p:nvPr/>
          </p:nvSpPr>
          <p:spPr bwMode="auto">
            <a:xfrm>
              <a:off x="4541" y="1306"/>
              <a:ext cx="221"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600">
                  <a:latin typeface="Symbol" panose="05050102010706020507" pitchFamily="18" charset="2"/>
                </a:rPr>
                <a:t>n</a:t>
              </a:r>
              <a:endParaRPr lang="en-US" altLang="en-US" sz="2400">
                <a:latin typeface="Comic Sans MS" panose="030F0702030302020204" pitchFamily="66" charset="0"/>
              </a:endParaRPr>
            </a:p>
          </p:txBody>
        </p:sp>
        <p:sp>
          <p:nvSpPr>
            <p:cNvPr id="382" name="Text Box 3179">
              <a:extLst>
                <a:ext uri="{FF2B5EF4-FFF2-40B4-BE49-F238E27FC236}">
                  <a16:creationId xmlns:a16="http://schemas.microsoft.com/office/drawing/2014/main" id="{A6629A2C-1D7C-D70E-0B16-56E2F690D8E4}"/>
                </a:ext>
              </a:extLst>
            </p:cNvPr>
            <p:cNvSpPr txBox="1">
              <a:spLocks noChangeArrowheads="1"/>
            </p:cNvSpPr>
            <p:nvPr/>
          </p:nvSpPr>
          <p:spPr bwMode="auto">
            <a:xfrm>
              <a:off x="3599" y="1297"/>
              <a:ext cx="28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B</a:t>
              </a:r>
              <a:endParaRPr lang="en-US" altLang="en-US" sz="2400">
                <a:latin typeface="Comic Sans MS" panose="030F0702030302020204" pitchFamily="66" charset="0"/>
              </a:endParaRPr>
            </a:p>
          </p:txBody>
        </p:sp>
        <p:sp>
          <p:nvSpPr>
            <p:cNvPr id="383" name="Text Box 3180">
              <a:extLst>
                <a:ext uri="{FF2B5EF4-FFF2-40B4-BE49-F238E27FC236}">
                  <a16:creationId xmlns:a16="http://schemas.microsoft.com/office/drawing/2014/main" id="{DD99CC75-4D30-DE67-340F-AE029D124FF7}"/>
                </a:ext>
              </a:extLst>
            </p:cNvPr>
            <p:cNvSpPr txBox="1">
              <a:spLocks noChangeArrowheads="1"/>
            </p:cNvSpPr>
            <p:nvPr/>
          </p:nvSpPr>
          <p:spPr bwMode="auto">
            <a:xfrm>
              <a:off x="4521" y="1402"/>
              <a:ext cx="26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320000"/>
                  </a:solidFill>
                  <a:latin typeface="Symbol" panose="05050102010706020507" pitchFamily="18" charset="2"/>
                </a:rPr>
                <a:t>p</a:t>
              </a:r>
              <a:endParaRPr lang="en-US" altLang="en-US" sz="2400">
                <a:latin typeface="Comic Sans MS" panose="030F0702030302020204" pitchFamily="66" charset="0"/>
              </a:endParaRPr>
            </a:p>
          </p:txBody>
        </p:sp>
        <p:sp>
          <p:nvSpPr>
            <p:cNvPr id="384" name="Line 3181">
              <a:extLst>
                <a:ext uri="{FF2B5EF4-FFF2-40B4-BE49-F238E27FC236}">
                  <a16:creationId xmlns:a16="http://schemas.microsoft.com/office/drawing/2014/main" id="{602059BF-BE11-D52D-8CAE-81D83D8C7AFC}"/>
                </a:ext>
              </a:extLst>
            </p:cNvPr>
            <p:cNvSpPr>
              <a:spLocks noChangeShapeType="1"/>
            </p:cNvSpPr>
            <p:nvPr/>
          </p:nvSpPr>
          <p:spPr bwMode="auto">
            <a:xfrm>
              <a:off x="4692" y="1247"/>
              <a:ext cx="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89" name="Group 3182">
            <a:extLst>
              <a:ext uri="{FF2B5EF4-FFF2-40B4-BE49-F238E27FC236}">
                <a16:creationId xmlns:a16="http://schemas.microsoft.com/office/drawing/2014/main" id="{2C5C407A-D5C7-71EA-50EC-D2524B89E31F}"/>
              </a:ext>
            </a:extLst>
          </p:cNvPr>
          <p:cNvGrpSpPr>
            <a:grpSpLocks/>
          </p:cNvGrpSpPr>
          <p:nvPr/>
        </p:nvGrpSpPr>
        <p:grpSpPr bwMode="auto">
          <a:xfrm>
            <a:off x="5385138" y="3390579"/>
            <a:ext cx="1574800" cy="825500"/>
            <a:chOff x="3599" y="1208"/>
            <a:chExt cx="1240" cy="435"/>
          </a:xfrm>
        </p:grpSpPr>
        <p:sp>
          <p:nvSpPr>
            <p:cNvPr id="390" name="Rectangle 3183">
              <a:extLst>
                <a:ext uri="{FF2B5EF4-FFF2-40B4-BE49-F238E27FC236}">
                  <a16:creationId xmlns:a16="http://schemas.microsoft.com/office/drawing/2014/main" id="{0062F82D-986A-6E5C-F2CC-5078C8BC19CD}"/>
                </a:ext>
              </a:extLst>
            </p:cNvPr>
            <p:cNvSpPr>
              <a:spLocks noChangeArrowheads="1"/>
            </p:cNvSpPr>
            <p:nvPr/>
          </p:nvSpPr>
          <p:spPr bwMode="auto">
            <a:xfrm rot="1558206">
              <a:off x="4360" y="1443"/>
              <a:ext cx="132" cy="72"/>
            </a:xfrm>
            <a:prstGeom prst="rect">
              <a:avLst/>
            </a:prstGeom>
            <a:solidFill>
              <a:srgbClr val="FF4949"/>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391" name="Rectangle 3184">
              <a:extLst>
                <a:ext uri="{FF2B5EF4-FFF2-40B4-BE49-F238E27FC236}">
                  <a16:creationId xmlns:a16="http://schemas.microsoft.com/office/drawing/2014/main" id="{04D93268-78FC-25AB-B140-70587AD37D18}"/>
                </a:ext>
              </a:extLst>
            </p:cNvPr>
            <p:cNvSpPr>
              <a:spLocks noChangeArrowheads="1"/>
            </p:cNvSpPr>
            <p:nvPr/>
          </p:nvSpPr>
          <p:spPr bwMode="auto">
            <a:xfrm>
              <a:off x="3916" y="1386"/>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nvGrpSpPr>
            <p:cNvPr id="392" name="Group 3185">
              <a:extLst>
                <a:ext uri="{FF2B5EF4-FFF2-40B4-BE49-F238E27FC236}">
                  <a16:creationId xmlns:a16="http://schemas.microsoft.com/office/drawing/2014/main" id="{0FA6FD92-2E61-5FC2-AD1E-52811E43F965}"/>
                </a:ext>
              </a:extLst>
            </p:cNvPr>
            <p:cNvGrpSpPr>
              <a:grpSpLocks/>
            </p:cNvGrpSpPr>
            <p:nvPr/>
          </p:nvGrpSpPr>
          <p:grpSpPr bwMode="auto">
            <a:xfrm>
              <a:off x="3937" y="1389"/>
              <a:ext cx="518" cy="62"/>
              <a:chOff x="-2005" y="2057"/>
              <a:chExt cx="709" cy="167"/>
            </a:xfrm>
          </p:grpSpPr>
          <p:sp>
            <p:nvSpPr>
              <p:cNvPr id="414" name="Line 3186">
                <a:extLst>
                  <a:ext uri="{FF2B5EF4-FFF2-40B4-BE49-F238E27FC236}">
                    <a16:creationId xmlns:a16="http://schemas.microsoft.com/office/drawing/2014/main" id="{CBDAC58F-AC51-ADE8-A574-BB37AAF61E10}"/>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5" name="Line 3187">
                <a:extLst>
                  <a:ext uri="{FF2B5EF4-FFF2-40B4-BE49-F238E27FC236}">
                    <a16:creationId xmlns:a16="http://schemas.microsoft.com/office/drawing/2014/main" id="{56FA0BA1-9935-722B-B066-DFEC1DAC00FC}"/>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393" name="Group 3188">
              <a:extLst>
                <a:ext uri="{FF2B5EF4-FFF2-40B4-BE49-F238E27FC236}">
                  <a16:creationId xmlns:a16="http://schemas.microsoft.com/office/drawing/2014/main" id="{8B8E66DA-9B5E-5251-39AC-FB13551C95BD}"/>
                </a:ext>
              </a:extLst>
            </p:cNvPr>
            <p:cNvGrpSpPr>
              <a:grpSpLocks/>
            </p:cNvGrpSpPr>
            <p:nvPr/>
          </p:nvGrpSpPr>
          <p:grpSpPr bwMode="auto">
            <a:xfrm>
              <a:off x="3941" y="1466"/>
              <a:ext cx="518" cy="60"/>
              <a:chOff x="-2005" y="2057"/>
              <a:chExt cx="709" cy="167"/>
            </a:xfrm>
          </p:grpSpPr>
          <p:sp>
            <p:nvSpPr>
              <p:cNvPr id="412" name="Line 3189">
                <a:extLst>
                  <a:ext uri="{FF2B5EF4-FFF2-40B4-BE49-F238E27FC236}">
                    <a16:creationId xmlns:a16="http://schemas.microsoft.com/office/drawing/2014/main" id="{BA80F12A-6053-C949-A66D-7A3913796118}"/>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13" name="Line 3190">
                <a:extLst>
                  <a:ext uri="{FF2B5EF4-FFF2-40B4-BE49-F238E27FC236}">
                    <a16:creationId xmlns:a16="http://schemas.microsoft.com/office/drawing/2014/main" id="{4D45119C-4639-63D4-B24B-51DDA6E72A1E}"/>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394" name="Line 3191">
              <a:extLst>
                <a:ext uri="{FF2B5EF4-FFF2-40B4-BE49-F238E27FC236}">
                  <a16:creationId xmlns:a16="http://schemas.microsoft.com/office/drawing/2014/main" id="{D4669FF7-1170-EB5E-D95D-0FE37D2C0094}"/>
                </a:ext>
              </a:extLst>
            </p:cNvPr>
            <p:cNvSpPr>
              <a:spLocks noChangeShapeType="1"/>
            </p:cNvSpPr>
            <p:nvPr/>
          </p:nvSpPr>
          <p:spPr bwMode="auto">
            <a:xfrm flipV="1">
              <a:off x="4209" y="1337"/>
              <a:ext cx="179" cy="5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95" name="Line 3192">
              <a:extLst>
                <a:ext uri="{FF2B5EF4-FFF2-40B4-BE49-F238E27FC236}">
                  <a16:creationId xmlns:a16="http://schemas.microsoft.com/office/drawing/2014/main" id="{3A0DA600-9E75-D6D2-3A24-F0001FCD34E9}"/>
                </a:ext>
              </a:extLst>
            </p:cNvPr>
            <p:cNvSpPr>
              <a:spLocks noChangeShapeType="1"/>
            </p:cNvSpPr>
            <p:nvPr/>
          </p:nvSpPr>
          <p:spPr bwMode="auto">
            <a:xfrm flipV="1">
              <a:off x="4391" y="1295"/>
              <a:ext cx="11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96" name="Line 3193">
              <a:extLst>
                <a:ext uri="{FF2B5EF4-FFF2-40B4-BE49-F238E27FC236}">
                  <a16:creationId xmlns:a16="http://schemas.microsoft.com/office/drawing/2014/main" id="{CB4FEF33-FFAE-7540-0AA5-AC360306CA74}"/>
                </a:ext>
              </a:extLst>
            </p:cNvPr>
            <p:cNvSpPr>
              <a:spLocks noChangeShapeType="1"/>
            </p:cNvSpPr>
            <p:nvPr/>
          </p:nvSpPr>
          <p:spPr bwMode="auto">
            <a:xfrm>
              <a:off x="4391" y="1337"/>
              <a:ext cx="113"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97" name="Line 3194">
              <a:extLst>
                <a:ext uri="{FF2B5EF4-FFF2-40B4-BE49-F238E27FC236}">
                  <a16:creationId xmlns:a16="http://schemas.microsoft.com/office/drawing/2014/main" id="{9F311014-3E31-1AC2-0438-E06C95B89B1B}"/>
                </a:ext>
              </a:extLst>
            </p:cNvPr>
            <p:cNvSpPr>
              <a:spLocks noChangeShapeType="1"/>
            </p:cNvSpPr>
            <p:nvPr/>
          </p:nvSpPr>
          <p:spPr bwMode="auto">
            <a:xfrm flipH="1">
              <a:off x="3929" y="1394"/>
              <a:ext cx="35"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98" name="Line 3195">
              <a:extLst>
                <a:ext uri="{FF2B5EF4-FFF2-40B4-BE49-F238E27FC236}">
                  <a16:creationId xmlns:a16="http://schemas.microsoft.com/office/drawing/2014/main" id="{FBCF068B-102D-219F-625D-174B5C1902F8}"/>
                </a:ext>
              </a:extLst>
            </p:cNvPr>
            <p:cNvSpPr>
              <a:spLocks noChangeShapeType="1"/>
            </p:cNvSpPr>
            <p:nvPr/>
          </p:nvSpPr>
          <p:spPr bwMode="auto">
            <a:xfrm flipH="1">
              <a:off x="3936" y="1432"/>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399" name="Line 3196">
              <a:extLst>
                <a:ext uri="{FF2B5EF4-FFF2-40B4-BE49-F238E27FC236}">
                  <a16:creationId xmlns:a16="http://schemas.microsoft.com/office/drawing/2014/main" id="{7726B5ED-CD5A-F5D3-2A93-82CF5BB006EC}"/>
                </a:ext>
              </a:extLst>
            </p:cNvPr>
            <p:cNvSpPr>
              <a:spLocks noChangeShapeType="1"/>
            </p:cNvSpPr>
            <p:nvPr/>
          </p:nvSpPr>
          <p:spPr bwMode="auto">
            <a:xfrm flipH="1">
              <a:off x="3919" y="1406"/>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0" name="Line 3197">
              <a:extLst>
                <a:ext uri="{FF2B5EF4-FFF2-40B4-BE49-F238E27FC236}">
                  <a16:creationId xmlns:a16="http://schemas.microsoft.com/office/drawing/2014/main" id="{0080785E-BA63-BC72-C060-BCDF89283952}"/>
                </a:ext>
              </a:extLst>
            </p:cNvPr>
            <p:cNvSpPr>
              <a:spLocks noChangeShapeType="1"/>
            </p:cNvSpPr>
            <p:nvPr/>
          </p:nvSpPr>
          <p:spPr bwMode="auto">
            <a:xfrm flipH="1">
              <a:off x="3925" y="1394"/>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1" name="Line 3198">
              <a:extLst>
                <a:ext uri="{FF2B5EF4-FFF2-40B4-BE49-F238E27FC236}">
                  <a16:creationId xmlns:a16="http://schemas.microsoft.com/office/drawing/2014/main" id="{F97BA265-C40F-602D-3A4D-A22EE9767A44}"/>
                </a:ext>
              </a:extLst>
            </p:cNvPr>
            <p:cNvSpPr>
              <a:spLocks noChangeShapeType="1"/>
            </p:cNvSpPr>
            <p:nvPr/>
          </p:nvSpPr>
          <p:spPr bwMode="auto">
            <a:xfrm flipH="1">
              <a:off x="3972"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2" name="Line 3199">
              <a:extLst>
                <a:ext uri="{FF2B5EF4-FFF2-40B4-BE49-F238E27FC236}">
                  <a16:creationId xmlns:a16="http://schemas.microsoft.com/office/drawing/2014/main" id="{FDC8B2AD-950D-244E-D056-3181F57E1BDD}"/>
                </a:ext>
              </a:extLst>
            </p:cNvPr>
            <p:cNvSpPr>
              <a:spLocks noChangeShapeType="1"/>
            </p:cNvSpPr>
            <p:nvPr/>
          </p:nvSpPr>
          <p:spPr bwMode="auto">
            <a:xfrm flipH="1">
              <a:off x="4396"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3" name="Line 3200">
              <a:extLst>
                <a:ext uri="{FF2B5EF4-FFF2-40B4-BE49-F238E27FC236}">
                  <a16:creationId xmlns:a16="http://schemas.microsoft.com/office/drawing/2014/main" id="{DFBB5A2A-9025-A560-627B-731F1BFB9D25}"/>
                </a:ext>
              </a:extLst>
            </p:cNvPr>
            <p:cNvSpPr>
              <a:spLocks noChangeShapeType="1"/>
            </p:cNvSpPr>
            <p:nvPr/>
          </p:nvSpPr>
          <p:spPr bwMode="auto">
            <a:xfrm flipH="1">
              <a:off x="4403" y="1490"/>
              <a:ext cx="74"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4" name="Line 3201">
              <a:extLst>
                <a:ext uri="{FF2B5EF4-FFF2-40B4-BE49-F238E27FC236}">
                  <a16:creationId xmlns:a16="http://schemas.microsoft.com/office/drawing/2014/main" id="{60E44FEC-D73B-A77D-4E2E-AAAA0F5940A5}"/>
                </a:ext>
              </a:extLst>
            </p:cNvPr>
            <p:cNvSpPr>
              <a:spLocks noChangeShapeType="1"/>
            </p:cNvSpPr>
            <p:nvPr/>
          </p:nvSpPr>
          <p:spPr bwMode="auto">
            <a:xfrm flipH="1">
              <a:off x="4380" y="1464"/>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5" name="Line 3202">
              <a:extLst>
                <a:ext uri="{FF2B5EF4-FFF2-40B4-BE49-F238E27FC236}">
                  <a16:creationId xmlns:a16="http://schemas.microsoft.com/office/drawing/2014/main" id="{B8C0E2AB-92E9-BF82-6DFE-040986CEAEBF}"/>
                </a:ext>
              </a:extLst>
            </p:cNvPr>
            <p:cNvSpPr>
              <a:spLocks noChangeShapeType="1"/>
            </p:cNvSpPr>
            <p:nvPr/>
          </p:nvSpPr>
          <p:spPr bwMode="auto">
            <a:xfrm flipH="1">
              <a:off x="4379" y="1454"/>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6" name="Line 3203">
              <a:extLst>
                <a:ext uri="{FF2B5EF4-FFF2-40B4-BE49-F238E27FC236}">
                  <a16:creationId xmlns:a16="http://schemas.microsoft.com/office/drawing/2014/main" id="{49633300-B1BA-8C36-3682-281A30BA081E}"/>
                </a:ext>
              </a:extLst>
            </p:cNvPr>
            <p:cNvSpPr>
              <a:spLocks noChangeShapeType="1"/>
            </p:cNvSpPr>
            <p:nvPr/>
          </p:nvSpPr>
          <p:spPr bwMode="auto">
            <a:xfrm flipH="1">
              <a:off x="4437" y="1508"/>
              <a:ext cx="35"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07" name="Text Box 3204">
              <a:extLst>
                <a:ext uri="{FF2B5EF4-FFF2-40B4-BE49-F238E27FC236}">
                  <a16:creationId xmlns:a16="http://schemas.microsoft.com/office/drawing/2014/main" id="{AE9E516F-EF7C-6586-F5BA-69CBFD269D78}"/>
                </a:ext>
              </a:extLst>
            </p:cNvPr>
            <p:cNvSpPr txBox="1">
              <a:spLocks noChangeArrowheads="1"/>
            </p:cNvSpPr>
            <p:nvPr/>
          </p:nvSpPr>
          <p:spPr bwMode="auto">
            <a:xfrm>
              <a:off x="4544" y="1208"/>
              <a:ext cx="17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200">
                  <a:latin typeface="Textile" charset="0"/>
                </a:rPr>
                <a:t>l</a:t>
              </a:r>
              <a:endParaRPr lang="en-US" altLang="en-US" sz="2400">
                <a:latin typeface="Comic Sans MS" panose="030F0702030302020204" pitchFamily="66" charset="0"/>
              </a:endParaRPr>
            </a:p>
          </p:txBody>
        </p:sp>
        <p:sp>
          <p:nvSpPr>
            <p:cNvPr id="408" name="Text Box 3205">
              <a:extLst>
                <a:ext uri="{FF2B5EF4-FFF2-40B4-BE49-F238E27FC236}">
                  <a16:creationId xmlns:a16="http://schemas.microsoft.com/office/drawing/2014/main" id="{CAF92B7F-BBD5-38E0-6D4A-76AD1D5C32DE}"/>
                </a:ext>
              </a:extLst>
            </p:cNvPr>
            <p:cNvSpPr txBox="1">
              <a:spLocks noChangeArrowheads="1"/>
            </p:cNvSpPr>
            <p:nvPr/>
          </p:nvSpPr>
          <p:spPr bwMode="auto">
            <a:xfrm>
              <a:off x="4542" y="1306"/>
              <a:ext cx="228"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600">
                  <a:latin typeface="Symbol" panose="05050102010706020507" pitchFamily="18" charset="2"/>
                </a:rPr>
                <a:t>n</a:t>
              </a:r>
              <a:endParaRPr lang="en-US" altLang="en-US" sz="2400">
                <a:latin typeface="Comic Sans MS" panose="030F0702030302020204" pitchFamily="66" charset="0"/>
              </a:endParaRPr>
            </a:p>
          </p:txBody>
        </p:sp>
        <p:sp>
          <p:nvSpPr>
            <p:cNvPr id="409" name="Text Box 3206">
              <a:extLst>
                <a:ext uri="{FF2B5EF4-FFF2-40B4-BE49-F238E27FC236}">
                  <a16:creationId xmlns:a16="http://schemas.microsoft.com/office/drawing/2014/main" id="{4ED19D65-2136-D522-E1A6-EE8B7D444299}"/>
                </a:ext>
              </a:extLst>
            </p:cNvPr>
            <p:cNvSpPr txBox="1">
              <a:spLocks noChangeArrowheads="1"/>
            </p:cNvSpPr>
            <p:nvPr/>
          </p:nvSpPr>
          <p:spPr bwMode="auto">
            <a:xfrm>
              <a:off x="3599" y="1297"/>
              <a:ext cx="31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D</a:t>
              </a:r>
              <a:endParaRPr lang="en-US" altLang="en-US" sz="2400">
                <a:latin typeface="Comic Sans MS" panose="030F0702030302020204" pitchFamily="66" charset="0"/>
              </a:endParaRPr>
            </a:p>
          </p:txBody>
        </p:sp>
        <p:sp>
          <p:nvSpPr>
            <p:cNvPr id="410" name="Text Box 3207">
              <a:extLst>
                <a:ext uri="{FF2B5EF4-FFF2-40B4-BE49-F238E27FC236}">
                  <a16:creationId xmlns:a16="http://schemas.microsoft.com/office/drawing/2014/main" id="{D4AFD166-1AC6-6B33-1776-2B9283505DB5}"/>
                </a:ext>
              </a:extLst>
            </p:cNvPr>
            <p:cNvSpPr txBox="1">
              <a:spLocks noChangeArrowheads="1"/>
            </p:cNvSpPr>
            <p:nvPr/>
          </p:nvSpPr>
          <p:spPr bwMode="auto">
            <a:xfrm>
              <a:off x="4520" y="1402"/>
              <a:ext cx="319"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320000"/>
                  </a:solidFill>
                  <a:latin typeface="Symbol" panose="05050102010706020507" pitchFamily="18" charset="2"/>
                </a:rPr>
                <a:t>K</a:t>
              </a:r>
              <a:endParaRPr lang="en-US" altLang="en-US" sz="2400">
                <a:latin typeface="Comic Sans MS" panose="030F0702030302020204" pitchFamily="66" charset="0"/>
              </a:endParaRPr>
            </a:p>
          </p:txBody>
        </p:sp>
        <p:sp>
          <p:nvSpPr>
            <p:cNvPr id="411" name="Line 3208">
              <a:extLst>
                <a:ext uri="{FF2B5EF4-FFF2-40B4-BE49-F238E27FC236}">
                  <a16:creationId xmlns:a16="http://schemas.microsoft.com/office/drawing/2014/main" id="{5F6FB654-F0A2-F182-C599-D4D32291DED6}"/>
                </a:ext>
              </a:extLst>
            </p:cNvPr>
            <p:cNvSpPr>
              <a:spLocks noChangeShapeType="1"/>
            </p:cNvSpPr>
            <p:nvPr/>
          </p:nvSpPr>
          <p:spPr bwMode="auto">
            <a:xfrm>
              <a:off x="4692" y="1247"/>
              <a:ext cx="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16" name="Group 3209">
            <a:extLst>
              <a:ext uri="{FF2B5EF4-FFF2-40B4-BE49-F238E27FC236}">
                <a16:creationId xmlns:a16="http://schemas.microsoft.com/office/drawing/2014/main" id="{3BFF4F74-0347-6966-6469-2E520386A82C}"/>
              </a:ext>
            </a:extLst>
          </p:cNvPr>
          <p:cNvGrpSpPr>
            <a:grpSpLocks/>
          </p:cNvGrpSpPr>
          <p:nvPr/>
        </p:nvGrpSpPr>
        <p:grpSpPr bwMode="auto">
          <a:xfrm>
            <a:off x="2870538" y="3390579"/>
            <a:ext cx="1660525" cy="825500"/>
            <a:chOff x="3599" y="1208"/>
            <a:chExt cx="1167" cy="435"/>
          </a:xfrm>
        </p:grpSpPr>
        <p:sp>
          <p:nvSpPr>
            <p:cNvPr id="417" name="Rectangle 3210">
              <a:extLst>
                <a:ext uri="{FF2B5EF4-FFF2-40B4-BE49-F238E27FC236}">
                  <a16:creationId xmlns:a16="http://schemas.microsoft.com/office/drawing/2014/main" id="{20E85092-8700-D6D6-463C-9692D798C742}"/>
                </a:ext>
              </a:extLst>
            </p:cNvPr>
            <p:cNvSpPr>
              <a:spLocks noChangeArrowheads="1"/>
            </p:cNvSpPr>
            <p:nvPr/>
          </p:nvSpPr>
          <p:spPr bwMode="auto">
            <a:xfrm rot="1558206">
              <a:off x="4360" y="1443"/>
              <a:ext cx="132" cy="72"/>
            </a:xfrm>
            <a:prstGeom prst="rect">
              <a:avLst/>
            </a:prstGeom>
            <a:solidFill>
              <a:srgbClr val="FF4949"/>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18" name="Rectangle 3211">
              <a:extLst>
                <a:ext uri="{FF2B5EF4-FFF2-40B4-BE49-F238E27FC236}">
                  <a16:creationId xmlns:a16="http://schemas.microsoft.com/office/drawing/2014/main" id="{75E71E69-DB7B-1A0D-B9C6-2A5E1EC548A1}"/>
                </a:ext>
              </a:extLst>
            </p:cNvPr>
            <p:cNvSpPr>
              <a:spLocks noChangeArrowheads="1"/>
            </p:cNvSpPr>
            <p:nvPr/>
          </p:nvSpPr>
          <p:spPr bwMode="auto">
            <a:xfrm>
              <a:off x="3916" y="1386"/>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nvGrpSpPr>
            <p:cNvPr id="419" name="Group 3212">
              <a:extLst>
                <a:ext uri="{FF2B5EF4-FFF2-40B4-BE49-F238E27FC236}">
                  <a16:creationId xmlns:a16="http://schemas.microsoft.com/office/drawing/2014/main" id="{8DBB7CCE-8E82-3D25-3AF3-E8520454D450}"/>
                </a:ext>
              </a:extLst>
            </p:cNvPr>
            <p:cNvGrpSpPr>
              <a:grpSpLocks/>
            </p:cNvGrpSpPr>
            <p:nvPr/>
          </p:nvGrpSpPr>
          <p:grpSpPr bwMode="auto">
            <a:xfrm>
              <a:off x="3937" y="1389"/>
              <a:ext cx="518" cy="62"/>
              <a:chOff x="-2005" y="2057"/>
              <a:chExt cx="709" cy="167"/>
            </a:xfrm>
          </p:grpSpPr>
          <p:sp>
            <p:nvSpPr>
              <p:cNvPr id="441" name="Line 3213">
                <a:extLst>
                  <a:ext uri="{FF2B5EF4-FFF2-40B4-BE49-F238E27FC236}">
                    <a16:creationId xmlns:a16="http://schemas.microsoft.com/office/drawing/2014/main" id="{F8DDE407-88B4-A457-D609-AC509D4A03D4}"/>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2" name="Line 3214">
                <a:extLst>
                  <a:ext uri="{FF2B5EF4-FFF2-40B4-BE49-F238E27FC236}">
                    <a16:creationId xmlns:a16="http://schemas.microsoft.com/office/drawing/2014/main" id="{3D3C9CF6-724A-111B-F89C-5648415985B4}"/>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20" name="Group 3215">
              <a:extLst>
                <a:ext uri="{FF2B5EF4-FFF2-40B4-BE49-F238E27FC236}">
                  <a16:creationId xmlns:a16="http://schemas.microsoft.com/office/drawing/2014/main" id="{E70A8E00-1285-F5A1-1F13-405023E47E16}"/>
                </a:ext>
              </a:extLst>
            </p:cNvPr>
            <p:cNvGrpSpPr>
              <a:grpSpLocks/>
            </p:cNvGrpSpPr>
            <p:nvPr/>
          </p:nvGrpSpPr>
          <p:grpSpPr bwMode="auto">
            <a:xfrm>
              <a:off x="3941" y="1466"/>
              <a:ext cx="518" cy="60"/>
              <a:chOff x="-2005" y="2057"/>
              <a:chExt cx="709" cy="167"/>
            </a:xfrm>
          </p:grpSpPr>
          <p:sp>
            <p:nvSpPr>
              <p:cNvPr id="439" name="Line 3216">
                <a:extLst>
                  <a:ext uri="{FF2B5EF4-FFF2-40B4-BE49-F238E27FC236}">
                    <a16:creationId xmlns:a16="http://schemas.microsoft.com/office/drawing/2014/main" id="{76D41F89-2181-A00A-9833-60F6C7861B07}"/>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0" name="Line 3217">
                <a:extLst>
                  <a:ext uri="{FF2B5EF4-FFF2-40B4-BE49-F238E27FC236}">
                    <a16:creationId xmlns:a16="http://schemas.microsoft.com/office/drawing/2014/main" id="{CDF5D8B0-185E-8894-09F4-A67DC6BFA2C0}"/>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421" name="Line 3218">
              <a:extLst>
                <a:ext uri="{FF2B5EF4-FFF2-40B4-BE49-F238E27FC236}">
                  <a16:creationId xmlns:a16="http://schemas.microsoft.com/office/drawing/2014/main" id="{A2494317-439C-7FA1-B23C-4B582FACF968}"/>
                </a:ext>
              </a:extLst>
            </p:cNvPr>
            <p:cNvSpPr>
              <a:spLocks noChangeShapeType="1"/>
            </p:cNvSpPr>
            <p:nvPr/>
          </p:nvSpPr>
          <p:spPr bwMode="auto">
            <a:xfrm flipV="1">
              <a:off x="4209" y="1337"/>
              <a:ext cx="179" cy="5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2" name="Line 3219">
              <a:extLst>
                <a:ext uri="{FF2B5EF4-FFF2-40B4-BE49-F238E27FC236}">
                  <a16:creationId xmlns:a16="http://schemas.microsoft.com/office/drawing/2014/main" id="{1D47C4AA-A8AF-EBE1-0551-BF0E6E5707E9}"/>
                </a:ext>
              </a:extLst>
            </p:cNvPr>
            <p:cNvSpPr>
              <a:spLocks noChangeShapeType="1"/>
            </p:cNvSpPr>
            <p:nvPr/>
          </p:nvSpPr>
          <p:spPr bwMode="auto">
            <a:xfrm flipV="1">
              <a:off x="4391" y="1295"/>
              <a:ext cx="11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3" name="Line 3220">
              <a:extLst>
                <a:ext uri="{FF2B5EF4-FFF2-40B4-BE49-F238E27FC236}">
                  <a16:creationId xmlns:a16="http://schemas.microsoft.com/office/drawing/2014/main" id="{9959F44B-5A84-AEB0-1C94-419D99C98F04}"/>
                </a:ext>
              </a:extLst>
            </p:cNvPr>
            <p:cNvSpPr>
              <a:spLocks noChangeShapeType="1"/>
            </p:cNvSpPr>
            <p:nvPr/>
          </p:nvSpPr>
          <p:spPr bwMode="auto">
            <a:xfrm>
              <a:off x="4391" y="1337"/>
              <a:ext cx="113"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4" name="Line 3221">
              <a:extLst>
                <a:ext uri="{FF2B5EF4-FFF2-40B4-BE49-F238E27FC236}">
                  <a16:creationId xmlns:a16="http://schemas.microsoft.com/office/drawing/2014/main" id="{6AFE7F15-4A76-AF24-3DC2-213F13D6BDD3}"/>
                </a:ext>
              </a:extLst>
            </p:cNvPr>
            <p:cNvSpPr>
              <a:spLocks noChangeShapeType="1"/>
            </p:cNvSpPr>
            <p:nvPr/>
          </p:nvSpPr>
          <p:spPr bwMode="auto">
            <a:xfrm flipH="1">
              <a:off x="3929" y="1394"/>
              <a:ext cx="35"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5" name="Line 3222">
              <a:extLst>
                <a:ext uri="{FF2B5EF4-FFF2-40B4-BE49-F238E27FC236}">
                  <a16:creationId xmlns:a16="http://schemas.microsoft.com/office/drawing/2014/main" id="{0EF9235A-2F32-B61A-CFDA-DF6B0D59B6AE}"/>
                </a:ext>
              </a:extLst>
            </p:cNvPr>
            <p:cNvSpPr>
              <a:spLocks noChangeShapeType="1"/>
            </p:cNvSpPr>
            <p:nvPr/>
          </p:nvSpPr>
          <p:spPr bwMode="auto">
            <a:xfrm flipH="1">
              <a:off x="3936" y="1432"/>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6" name="Line 3223">
              <a:extLst>
                <a:ext uri="{FF2B5EF4-FFF2-40B4-BE49-F238E27FC236}">
                  <a16:creationId xmlns:a16="http://schemas.microsoft.com/office/drawing/2014/main" id="{2111554F-1668-8BB4-6981-2484317A89F5}"/>
                </a:ext>
              </a:extLst>
            </p:cNvPr>
            <p:cNvSpPr>
              <a:spLocks noChangeShapeType="1"/>
            </p:cNvSpPr>
            <p:nvPr/>
          </p:nvSpPr>
          <p:spPr bwMode="auto">
            <a:xfrm flipH="1">
              <a:off x="3919" y="1406"/>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7" name="Line 3224">
              <a:extLst>
                <a:ext uri="{FF2B5EF4-FFF2-40B4-BE49-F238E27FC236}">
                  <a16:creationId xmlns:a16="http://schemas.microsoft.com/office/drawing/2014/main" id="{BF476C9B-E5C8-4338-9171-DD9FF338472B}"/>
                </a:ext>
              </a:extLst>
            </p:cNvPr>
            <p:cNvSpPr>
              <a:spLocks noChangeShapeType="1"/>
            </p:cNvSpPr>
            <p:nvPr/>
          </p:nvSpPr>
          <p:spPr bwMode="auto">
            <a:xfrm flipH="1">
              <a:off x="3925" y="1394"/>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8" name="Line 3225">
              <a:extLst>
                <a:ext uri="{FF2B5EF4-FFF2-40B4-BE49-F238E27FC236}">
                  <a16:creationId xmlns:a16="http://schemas.microsoft.com/office/drawing/2014/main" id="{B523F103-2205-E13F-B9FA-D17DB01C54C3}"/>
                </a:ext>
              </a:extLst>
            </p:cNvPr>
            <p:cNvSpPr>
              <a:spLocks noChangeShapeType="1"/>
            </p:cNvSpPr>
            <p:nvPr/>
          </p:nvSpPr>
          <p:spPr bwMode="auto">
            <a:xfrm flipH="1">
              <a:off x="3972"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29" name="Line 3226">
              <a:extLst>
                <a:ext uri="{FF2B5EF4-FFF2-40B4-BE49-F238E27FC236}">
                  <a16:creationId xmlns:a16="http://schemas.microsoft.com/office/drawing/2014/main" id="{99E15EDE-A878-A4B9-B4E1-884CBC5B1EC7}"/>
                </a:ext>
              </a:extLst>
            </p:cNvPr>
            <p:cNvSpPr>
              <a:spLocks noChangeShapeType="1"/>
            </p:cNvSpPr>
            <p:nvPr/>
          </p:nvSpPr>
          <p:spPr bwMode="auto">
            <a:xfrm flipH="1">
              <a:off x="4396"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0" name="Line 3227">
              <a:extLst>
                <a:ext uri="{FF2B5EF4-FFF2-40B4-BE49-F238E27FC236}">
                  <a16:creationId xmlns:a16="http://schemas.microsoft.com/office/drawing/2014/main" id="{7CF6262B-1D83-0F81-977B-F5562217FB37}"/>
                </a:ext>
              </a:extLst>
            </p:cNvPr>
            <p:cNvSpPr>
              <a:spLocks noChangeShapeType="1"/>
            </p:cNvSpPr>
            <p:nvPr/>
          </p:nvSpPr>
          <p:spPr bwMode="auto">
            <a:xfrm flipH="1">
              <a:off x="4403" y="1490"/>
              <a:ext cx="74"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1" name="Line 3228">
              <a:extLst>
                <a:ext uri="{FF2B5EF4-FFF2-40B4-BE49-F238E27FC236}">
                  <a16:creationId xmlns:a16="http://schemas.microsoft.com/office/drawing/2014/main" id="{07D010F6-8D4B-FDAB-4983-70254FE13481}"/>
                </a:ext>
              </a:extLst>
            </p:cNvPr>
            <p:cNvSpPr>
              <a:spLocks noChangeShapeType="1"/>
            </p:cNvSpPr>
            <p:nvPr/>
          </p:nvSpPr>
          <p:spPr bwMode="auto">
            <a:xfrm flipH="1">
              <a:off x="4380" y="1464"/>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2" name="Line 3229">
              <a:extLst>
                <a:ext uri="{FF2B5EF4-FFF2-40B4-BE49-F238E27FC236}">
                  <a16:creationId xmlns:a16="http://schemas.microsoft.com/office/drawing/2014/main" id="{92468812-44C5-3333-4B66-E547CDA3F0EA}"/>
                </a:ext>
              </a:extLst>
            </p:cNvPr>
            <p:cNvSpPr>
              <a:spLocks noChangeShapeType="1"/>
            </p:cNvSpPr>
            <p:nvPr/>
          </p:nvSpPr>
          <p:spPr bwMode="auto">
            <a:xfrm flipH="1">
              <a:off x="4379" y="1454"/>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3" name="Line 3230">
              <a:extLst>
                <a:ext uri="{FF2B5EF4-FFF2-40B4-BE49-F238E27FC236}">
                  <a16:creationId xmlns:a16="http://schemas.microsoft.com/office/drawing/2014/main" id="{93E6DA36-132C-9BD1-857C-F13FAC8CF057}"/>
                </a:ext>
              </a:extLst>
            </p:cNvPr>
            <p:cNvSpPr>
              <a:spLocks noChangeShapeType="1"/>
            </p:cNvSpPr>
            <p:nvPr/>
          </p:nvSpPr>
          <p:spPr bwMode="auto">
            <a:xfrm flipH="1">
              <a:off x="4437" y="1508"/>
              <a:ext cx="35"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34" name="Text Box 3231">
              <a:extLst>
                <a:ext uri="{FF2B5EF4-FFF2-40B4-BE49-F238E27FC236}">
                  <a16:creationId xmlns:a16="http://schemas.microsoft.com/office/drawing/2014/main" id="{0FBF5944-89AC-A2FD-2E8F-8285BE60CFD3}"/>
                </a:ext>
              </a:extLst>
            </p:cNvPr>
            <p:cNvSpPr txBox="1">
              <a:spLocks noChangeArrowheads="1"/>
            </p:cNvSpPr>
            <p:nvPr/>
          </p:nvSpPr>
          <p:spPr bwMode="auto">
            <a:xfrm>
              <a:off x="4543" y="1208"/>
              <a:ext cx="153"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200">
                  <a:latin typeface="Textile" charset="0"/>
                </a:rPr>
                <a:t>l</a:t>
              </a:r>
              <a:endParaRPr lang="en-US" altLang="en-US" sz="2400">
                <a:latin typeface="Comic Sans MS" panose="030F0702030302020204" pitchFamily="66" charset="0"/>
              </a:endParaRPr>
            </a:p>
          </p:txBody>
        </p:sp>
        <p:sp>
          <p:nvSpPr>
            <p:cNvPr id="435" name="Text Box 3232">
              <a:extLst>
                <a:ext uri="{FF2B5EF4-FFF2-40B4-BE49-F238E27FC236}">
                  <a16:creationId xmlns:a16="http://schemas.microsoft.com/office/drawing/2014/main" id="{679457B2-3E9A-786C-5835-C73E38FB26FB}"/>
                </a:ext>
              </a:extLst>
            </p:cNvPr>
            <p:cNvSpPr txBox="1">
              <a:spLocks noChangeArrowheads="1"/>
            </p:cNvSpPr>
            <p:nvPr/>
          </p:nvSpPr>
          <p:spPr bwMode="auto">
            <a:xfrm>
              <a:off x="4541" y="1306"/>
              <a:ext cx="204"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600">
                  <a:latin typeface="Symbol" panose="05050102010706020507" pitchFamily="18" charset="2"/>
                </a:rPr>
                <a:t>n</a:t>
              </a:r>
              <a:endParaRPr lang="en-US" altLang="en-US" sz="2400">
                <a:latin typeface="Comic Sans MS" panose="030F0702030302020204" pitchFamily="66" charset="0"/>
              </a:endParaRPr>
            </a:p>
          </p:txBody>
        </p:sp>
        <p:sp>
          <p:nvSpPr>
            <p:cNvPr id="436" name="Text Box 3233">
              <a:extLst>
                <a:ext uri="{FF2B5EF4-FFF2-40B4-BE49-F238E27FC236}">
                  <a16:creationId xmlns:a16="http://schemas.microsoft.com/office/drawing/2014/main" id="{0491E750-A03C-E6E9-3907-A6B012D89D2F}"/>
                </a:ext>
              </a:extLst>
            </p:cNvPr>
            <p:cNvSpPr txBox="1">
              <a:spLocks noChangeArrowheads="1"/>
            </p:cNvSpPr>
            <p:nvPr/>
          </p:nvSpPr>
          <p:spPr bwMode="auto">
            <a:xfrm>
              <a:off x="3599" y="1297"/>
              <a:ext cx="284"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D</a:t>
              </a:r>
              <a:endParaRPr lang="en-US" altLang="en-US" sz="2400">
                <a:latin typeface="Comic Sans MS" panose="030F0702030302020204" pitchFamily="66" charset="0"/>
              </a:endParaRPr>
            </a:p>
          </p:txBody>
        </p:sp>
        <p:sp>
          <p:nvSpPr>
            <p:cNvPr id="437" name="Text Box 3234">
              <a:extLst>
                <a:ext uri="{FF2B5EF4-FFF2-40B4-BE49-F238E27FC236}">
                  <a16:creationId xmlns:a16="http://schemas.microsoft.com/office/drawing/2014/main" id="{BD136409-D516-0F2A-F414-47CA297D6F9B}"/>
                </a:ext>
              </a:extLst>
            </p:cNvPr>
            <p:cNvSpPr txBox="1">
              <a:spLocks noChangeArrowheads="1"/>
            </p:cNvSpPr>
            <p:nvPr/>
          </p:nvSpPr>
          <p:spPr bwMode="auto">
            <a:xfrm>
              <a:off x="4520" y="1402"/>
              <a:ext cx="24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320000"/>
                  </a:solidFill>
                  <a:latin typeface="Symbol" panose="05050102010706020507" pitchFamily="18" charset="2"/>
                </a:rPr>
                <a:t>p</a:t>
              </a:r>
              <a:endParaRPr lang="en-US" altLang="en-US" sz="2400">
                <a:latin typeface="Comic Sans MS" panose="030F0702030302020204" pitchFamily="66" charset="0"/>
              </a:endParaRPr>
            </a:p>
          </p:txBody>
        </p:sp>
        <p:sp>
          <p:nvSpPr>
            <p:cNvPr id="438" name="Line 3235">
              <a:extLst>
                <a:ext uri="{FF2B5EF4-FFF2-40B4-BE49-F238E27FC236}">
                  <a16:creationId xmlns:a16="http://schemas.microsoft.com/office/drawing/2014/main" id="{10F352C4-741F-4651-4C17-B0272FF38029}"/>
                </a:ext>
              </a:extLst>
            </p:cNvPr>
            <p:cNvSpPr>
              <a:spLocks noChangeShapeType="1"/>
            </p:cNvSpPr>
            <p:nvPr/>
          </p:nvSpPr>
          <p:spPr bwMode="auto">
            <a:xfrm>
              <a:off x="4692" y="1247"/>
              <a:ext cx="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43" name="Group 3236">
            <a:extLst>
              <a:ext uri="{FF2B5EF4-FFF2-40B4-BE49-F238E27FC236}">
                <a16:creationId xmlns:a16="http://schemas.microsoft.com/office/drawing/2014/main" id="{C11D3444-7D60-6A23-9C0A-E3B8880477AB}"/>
              </a:ext>
            </a:extLst>
          </p:cNvPr>
          <p:cNvGrpSpPr>
            <a:grpSpLocks/>
          </p:cNvGrpSpPr>
          <p:nvPr/>
        </p:nvGrpSpPr>
        <p:grpSpPr bwMode="auto">
          <a:xfrm>
            <a:off x="2846726" y="4895529"/>
            <a:ext cx="1804987" cy="463550"/>
            <a:chOff x="201" y="3299"/>
            <a:chExt cx="1499" cy="292"/>
          </a:xfrm>
        </p:grpSpPr>
        <p:sp>
          <p:nvSpPr>
            <p:cNvPr id="444" name="AutoShape 3237">
              <a:extLst>
                <a:ext uri="{FF2B5EF4-FFF2-40B4-BE49-F238E27FC236}">
                  <a16:creationId xmlns:a16="http://schemas.microsoft.com/office/drawing/2014/main" id="{F67B1DA9-659B-4E5E-6FB9-2272D0EED9D7}"/>
                </a:ext>
              </a:extLst>
            </p:cNvPr>
            <p:cNvSpPr>
              <a:spLocks noChangeArrowheads="1"/>
            </p:cNvSpPr>
            <p:nvPr/>
          </p:nvSpPr>
          <p:spPr bwMode="auto">
            <a:xfrm rot="16200000" flipH="1">
              <a:off x="635" y="3296"/>
              <a:ext cx="176" cy="2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469 h 21600"/>
                <a:gd name="T14" fmla="*/ 17059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45" name="AutoShape 3238">
              <a:extLst>
                <a:ext uri="{FF2B5EF4-FFF2-40B4-BE49-F238E27FC236}">
                  <a16:creationId xmlns:a16="http://schemas.microsoft.com/office/drawing/2014/main" id="{F1454ECD-2DC9-B2DD-8A66-CD15089B8F5C}"/>
                </a:ext>
              </a:extLst>
            </p:cNvPr>
            <p:cNvSpPr>
              <a:spLocks noChangeArrowheads="1"/>
            </p:cNvSpPr>
            <p:nvPr/>
          </p:nvSpPr>
          <p:spPr bwMode="auto">
            <a:xfrm rot="5400000">
              <a:off x="1059" y="3299"/>
              <a:ext cx="176" cy="2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469 h 21600"/>
                <a:gd name="T14" fmla="*/ 17059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46" name="Text Box 3239">
              <a:extLst>
                <a:ext uri="{FF2B5EF4-FFF2-40B4-BE49-F238E27FC236}">
                  <a16:creationId xmlns:a16="http://schemas.microsoft.com/office/drawing/2014/main" id="{C5798817-3FE1-1245-BF2E-4FDC3924C71D}"/>
                </a:ext>
              </a:extLst>
            </p:cNvPr>
            <p:cNvSpPr txBox="1">
              <a:spLocks noChangeArrowheads="1"/>
            </p:cNvSpPr>
            <p:nvPr/>
          </p:nvSpPr>
          <p:spPr bwMode="auto">
            <a:xfrm>
              <a:off x="201" y="3299"/>
              <a:ext cx="4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B</a:t>
              </a:r>
              <a:r>
                <a:rPr lang="en-US" altLang="en-US" sz="2400" baseline="-25000">
                  <a:solidFill>
                    <a:srgbClr val="000099"/>
                  </a:solidFill>
                  <a:latin typeface="Comic Sans MS" panose="030F0702030302020204" pitchFamily="66" charset="0"/>
                </a:rPr>
                <a:t>d</a:t>
              </a:r>
              <a:endParaRPr lang="en-US" altLang="en-US" sz="2400">
                <a:latin typeface="Comic Sans MS" panose="030F0702030302020204" pitchFamily="66" charset="0"/>
              </a:endParaRPr>
            </a:p>
          </p:txBody>
        </p:sp>
        <p:sp>
          <p:nvSpPr>
            <p:cNvPr id="447" name="Line 3240">
              <a:extLst>
                <a:ext uri="{FF2B5EF4-FFF2-40B4-BE49-F238E27FC236}">
                  <a16:creationId xmlns:a16="http://schemas.microsoft.com/office/drawing/2014/main" id="{B89B24D7-A58F-F054-2AD8-A93FFDFDF330}"/>
                </a:ext>
              </a:extLst>
            </p:cNvPr>
            <p:cNvSpPr>
              <a:spLocks noChangeShapeType="1"/>
            </p:cNvSpPr>
            <p:nvPr/>
          </p:nvSpPr>
          <p:spPr bwMode="auto">
            <a:xfrm>
              <a:off x="577" y="3332"/>
              <a:ext cx="280" cy="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8" name="Line 3241">
              <a:extLst>
                <a:ext uri="{FF2B5EF4-FFF2-40B4-BE49-F238E27FC236}">
                  <a16:creationId xmlns:a16="http://schemas.microsoft.com/office/drawing/2014/main" id="{42885877-1A0C-A70C-DB28-4185883E1721}"/>
                </a:ext>
              </a:extLst>
            </p:cNvPr>
            <p:cNvSpPr>
              <a:spLocks noChangeShapeType="1"/>
            </p:cNvSpPr>
            <p:nvPr/>
          </p:nvSpPr>
          <p:spPr bwMode="auto">
            <a:xfrm flipH="1">
              <a:off x="641" y="3395"/>
              <a:ext cx="35"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49" name="Line 3242">
              <a:extLst>
                <a:ext uri="{FF2B5EF4-FFF2-40B4-BE49-F238E27FC236}">
                  <a16:creationId xmlns:a16="http://schemas.microsoft.com/office/drawing/2014/main" id="{CACB0066-0AD3-C6A4-C7EE-C7D653943C17}"/>
                </a:ext>
              </a:extLst>
            </p:cNvPr>
            <p:cNvSpPr>
              <a:spLocks noChangeShapeType="1"/>
            </p:cNvSpPr>
            <p:nvPr/>
          </p:nvSpPr>
          <p:spPr bwMode="auto">
            <a:xfrm flipH="1">
              <a:off x="648" y="3434"/>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0" name="Line 3243">
              <a:extLst>
                <a:ext uri="{FF2B5EF4-FFF2-40B4-BE49-F238E27FC236}">
                  <a16:creationId xmlns:a16="http://schemas.microsoft.com/office/drawing/2014/main" id="{AD4BE73D-EFB6-ABBC-5E29-3F31A344E660}"/>
                </a:ext>
              </a:extLst>
            </p:cNvPr>
            <p:cNvSpPr>
              <a:spLocks noChangeShapeType="1"/>
            </p:cNvSpPr>
            <p:nvPr/>
          </p:nvSpPr>
          <p:spPr bwMode="auto">
            <a:xfrm flipH="1">
              <a:off x="631" y="3407"/>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1" name="Line 3244">
              <a:extLst>
                <a:ext uri="{FF2B5EF4-FFF2-40B4-BE49-F238E27FC236}">
                  <a16:creationId xmlns:a16="http://schemas.microsoft.com/office/drawing/2014/main" id="{46382968-83DE-749B-0DC9-79FBE22A1340}"/>
                </a:ext>
              </a:extLst>
            </p:cNvPr>
            <p:cNvSpPr>
              <a:spLocks noChangeShapeType="1"/>
            </p:cNvSpPr>
            <p:nvPr/>
          </p:nvSpPr>
          <p:spPr bwMode="auto">
            <a:xfrm flipH="1">
              <a:off x="637" y="3396"/>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2" name="Line 3245">
              <a:extLst>
                <a:ext uri="{FF2B5EF4-FFF2-40B4-BE49-F238E27FC236}">
                  <a16:creationId xmlns:a16="http://schemas.microsoft.com/office/drawing/2014/main" id="{D33FB844-A03A-BD4E-5C08-02972442239B}"/>
                </a:ext>
              </a:extLst>
            </p:cNvPr>
            <p:cNvSpPr>
              <a:spLocks noChangeShapeType="1"/>
            </p:cNvSpPr>
            <p:nvPr/>
          </p:nvSpPr>
          <p:spPr bwMode="auto">
            <a:xfrm flipH="1">
              <a:off x="684" y="3452"/>
              <a:ext cx="33"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3" name="Line 3246">
              <a:extLst>
                <a:ext uri="{FF2B5EF4-FFF2-40B4-BE49-F238E27FC236}">
                  <a16:creationId xmlns:a16="http://schemas.microsoft.com/office/drawing/2014/main" id="{44DB16F5-83F2-AEA5-D1F1-7F835B60780E}"/>
                </a:ext>
              </a:extLst>
            </p:cNvPr>
            <p:cNvSpPr>
              <a:spLocks noChangeShapeType="1"/>
            </p:cNvSpPr>
            <p:nvPr/>
          </p:nvSpPr>
          <p:spPr bwMode="auto">
            <a:xfrm flipV="1">
              <a:off x="575" y="3474"/>
              <a:ext cx="280"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4" name="Rectangle 3247">
              <a:extLst>
                <a:ext uri="{FF2B5EF4-FFF2-40B4-BE49-F238E27FC236}">
                  <a16:creationId xmlns:a16="http://schemas.microsoft.com/office/drawing/2014/main" id="{481569F0-1F63-4693-F245-AA32987B858D}"/>
                </a:ext>
              </a:extLst>
            </p:cNvPr>
            <p:cNvSpPr>
              <a:spLocks noChangeArrowheads="1"/>
            </p:cNvSpPr>
            <p:nvPr/>
          </p:nvSpPr>
          <p:spPr bwMode="auto">
            <a:xfrm flipH="1" flipV="1">
              <a:off x="1136" y="3388"/>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55" name="Line 3248">
              <a:extLst>
                <a:ext uri="{FF2B5EF4-FFF2-40B4-BE49-F238E27FC236}">
                  <a16:creationId xmlns:a16="http://schemas.microsoft.com/office/drawing/2014/main" id="{667A58CE-46EE-21A5-4E24-D7BA703D4083}"/>
                </a:ext>
              </a:extLst>
            </p:cNvPr>
            <p:cNvSpPr>
              <a:spLocks noChangeShapeType="1"/>
            </p:cNvSpPr>
            <p:nvPr/>
          </p:nvSpPr>
          <p:spPr bwMode="auto">
            <a:xfrm flipH="1" flipV="1">
              <a:off x="1007" y="3473"/>
              <a:ext cx="274"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6" name="Line 3249">
              <a:extLst>
                <a:ext uri="{FF2B5EF4-FFF2-40B4-BE49-F238E27FC236}">
                  <a16:creationId xmlns:a16="http://schemas.microsoft.com/office/drawing/2014/main" id="{44D57CE9-9E79-096A-835F-A43EBE4568FF}"/>
                </a:ext>
              </a:extLst>
            </p:cNvPr>
            <p:cNvSpPr>
              <a:spLocks noChangeShapeType="1"/>
            </p:cNvSpPr>
            <p:nvPr/>
          </p:nvSpPr>
          <p:spPr bwMode="auto">
            <a:xfrm flipV="1">
              <a:off x="1223" y="3455"/>
              <a:ext cx="34"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7" name="Line 3250">
              <a:extLst>
                <a:ext uri="{FF2B5EF4-FFF2-40B4-BE49-F238E27FC236}">
                  <a16:creationId xmlns:a16="http://schemas.microsoft.com/office/drawing/2014/main" id="{E07FAB62-F610-4D83-90C5-5118D5375D8A}"/>
                </a:ext>
              </a:extLst>
            </p:cNvPr>
            <p:cNvSpPr>
              <a:spLocks noChangeShapeType="1"/>
            </p:cNvSpPr>
            <p:nvPr/>
          </p:nvSpPr>
          <p:spPr bwMode="auto">
            <a:xfrm flipV="1">
              <a:off x="1176" y="3403"/>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8" name="Line 3251">
              <a:extLst>
                <a:ext uri="{FF2B5EF4-FFF2-40B4-BE49-F238E27FC236}">
                  <a16:creationId xmlns:a16="http://schemas.microsoft.com/office/drawing/2014/main" id="{BAFE3942-72C5-75B1-A44F-02A02C889C07}"/>
                </a:ext>
              </a:extLst>
            </p:cNvPr>
            <p:cNvSpPr>
              <a:spLocks noChangeShapeType="1"/>
            </p:cNvSpPr>
            <p:nvPr/>
          </p:nvSpPr>
          <p:spPr bwMode="auto">
            <a:xfrm flipV="1">
              <a:off x="1156" y="3417"/>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59" name="Line 3252">
              <a:extLst>
                <a:ext uri="{FF2B5EF4-FFF2-40B4-BE49-F238E27FC236}">
                  <a16:creationId xmlns:a16="http://schemas.microsoft.com/office/drawing/2014/main" id="{4C0BCB1A-E626-1192-0892-75F76AF03044}"/>
                </a:ext>
              </a:extLst>
            </p:cNvPr>
            <p:cNvSpPr>
              <a:spLocks noChangeShapeType="1"/>
            </p:cNvSpPr>
            <p:nvPr/>
          </p:nvSpPr>
          <p:spPr bwMode="auto">
            <a:xfrm flipV="1">
              <a:off x="1175" y="3437"/>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0" name="Line 3253">
              <a:extLst>
                <a:ext uri="{FF2B5EF4-FFF2-40B4-BE49-F238E27FC236}">
                  <a16:creationId xmlns:a16="http://schemas.microsoft.com/office/drawing/2014/main" id="{378D232C-5082-C489-3B01-3B330E8651D6}"/>
                </a:ext>
              </a:extLst>
            </p:cNvPr>
            <p:cNvSpPr>
              <a:spLocks noChangeShapeType="1"/>
            </p:cNvSpPr>
            <p:nvPr/>
          </p:nvSpPr>
          <p:spPr bwMode="auto">
            <a:xfrm flipV="1">
              <a:off x="1181" y="3397"/>
              <a:ext cx="34"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1" name="Line 3254">
              <a:extLst>
                <a:ext uri="{FF2B5EF4-FFF2-40B4-BE49-F238E27FC236}">
                  <a16:creationId xmlns:a16="http://schemas.microsoft.com/office/drawing/2014/main" id="{C8D9DC79-82FC-105C-9C18-77014E265822}"/>
                </a:ext>
              </a:extLst>
            </p:cNvPr>
            <p:cNvSpPr>
              <a:spLocks noChangeShapeType="1"/>
            </p:cNvSpPr>
            <p:nvPr/>
          </p:nvSpPr>
          <p:spPr bwMode="auto">
            <a:xfrm flipH="1">
              <a:off x="1007" y="3336"/>
              <a:ext cx="280" cy="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2" name="Text Box 3255">
              <a:extLst>
                <a:ext uri="{FF2B5EF4-FFF2-40B4-BE49-F238E27FC236}">
                  <a16:creationId xmlns:a16="http://schemas.microsoft.com/office/drawing/2014/main" id="{99996366-5A8C-8E19-7D56-04DA974E5468}"/>
                </a:ext>
              </a:extLst>
            </p:cNvPr>
            <p:cNvSpPr txBox="1">
              <a:spLocks noChangeArrowheads="1"/>
            </p:cNvSpPr>
            <p:nvPr/>
          </p:nvSpPr>
          <p:spPr bwMode="auto">
            <a:xfrm>
              <a:off x="1289" y="3303"/>
              <a:ext cx="41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B</a:t>
              </a:r>
              <a:r>
                <a:rPr lang="en-US" altLang="en-US" sz="2400" baseline="-25000">
                  <a:solidFill>
                    <a:srgbClr val="000099"/>
                  </a:solidFill>
                  <a:latin typeface="Comic Sans MS" panose="030F0702030302020204" pitchFamily="66" charset="0"/>
                </a:rPr>
                <a:t>d</a:t>
              </a:r>
              <a:endParaRPr lang="en-US" altLang="en-US" sz="2400">
                <a:latin typeface="Comic Sans MS" panose="030F0702030302020204" pitchFamily="66" charset="0"/>
              </a:endParaRPr>
            </a:p>
          </p:txBody>
        </p:sp>
        <p:sp>
          <p:nvSpPr>
            <p:cNvPr id="463" name="Line 3256">
              <a:extLst>
                <a:ext uri="{FF2B5EF4-FFF2-40B4-BE49-F238E27FC236}">
                  <a16:creationId xmlns:a16="http://schemas.microsoft.com/office/drawing/2014/main" id="{991E7B9B-1595-E7AC-4EF6-E349E0BE2CFF}"/>
                </a:ext>
              </a:extLst>
            </p:cNvPr>
            <p:cNvSpPr>
              <a:spLocks noChangeShapeType="1"/>
            </p:cNvSpPr>
            <p:nvPr/>
          </p:nvSpPr>
          <p:spPr bwMode="auto">
            <a:xfrm>
              <a:off x="855" y="3386"/>
              <a:ext cx="1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4" name="Line 3257">
              <a:extLst>
                <a:ext uri="{FF2B5EF4-FFF2-40B4-BE49-F238E27FC236}">
                  <a16:creationId xmlns:a16="http://schemas.microsoft.com/office/drawing/2014/main" id="{84CE1880-27C9-73D7-C06F-3089EDE6745F}"/>
                </a:ext>
              </a:extLst>
            </p:cNvPr>
            <p:cNvSpPr>
              <a:spLocks noChangeShapeType="1"/>
            </p:cNvSpPr>
            <p:nvPr/>
          </p:nvSpPr>
          <p:spPr bwMode="auto">
            <a:xfrm>
              <a:off x="852" y="3473"/>
              <a:ext cx="1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5" name="Line 3258">
              <a:extLst>
                <a:ext uri="{FF2B5EF4-FFF2-40B4-BE49-F238E27FC236}">
                  <a16:creationId xmlns:a16="http://schemas.microsoft.com/office/drawing/2014/main" id="{DBC949DA-D817-73E1-50BE-B3D2762EECFA}"/>
                </a:ext>
              </a:extLst>
            </p:cNvPr>
            <p:cNvSpPr>
              <a:spLocks noChangeShapeType="1"/>
            </p:cNvSpPr>
            <p:nvPr/>
          </p:nvSpPr>
          <p:spPr bwMode="auto">
            <a:xfrm>
              <a:off x="860" y="3388"/>
              <a:ext cx="0" cy="8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6" name="Line 3259">
              <a:extLst>
                <a:ext uri="{FF2B5EF4-FFF2-40B4-BE49-F238E27FC236}">
                  <a16:creationId xmlns:a16="http://schemas.microsoft.com/office/drawing/2014/main" id="{EF2C1745-82D5-159A-8565-7D409E2EED15}"/>
                </a:ext>
              </a:extLst>
            </p:cNvPr>
            <p:cNvSpPr>
              <a:spLocks noChangeShapeType="1"/>
            </p:cNvSpPr>
            <p:nvPr/>
          </p:nvSpPr>
          <p:spPr bwMode="auto">
            <a:xfrm>
              <a:off x="1001" y="3388"/>
              <a:ext cx="0" cy="8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67" name="Line 3260">
              <a:extLst>
                <a:ext uri="{FF2B5EF4-FFF2-40B4-BE49-F238E27FC236}">
                  <a16:creationId xmlns:a16="http://schemas.microsoft.com/office/drawing/2014/main" id="{0653487B-8F02-F81A-88BE-25852EBDC367}"/>
                </a:ext>
              </a:extLst>
            </p:cNvPr>
            <p:cNvSpPr>
              <a:spLocks noChangeShapeType="1"/>
            </p:cNvSpPr>
            <p:nvPr/>
          </p:nvSpPr>
          <p:spPr bwMode="auto">
            <a:xfrm>
              <a:off x="1372" y="3355"/>
              <a:ext cx="14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68" name="Group 3261">
            <a:extLst>
              <a:ext uri="{FF2B5EF4-FFF2-40B4-BE49-F238E27FC236}">
                <a16:creationId xmlns:a16="http://schemas.microsoft.com/office/drawing/2014/main" id="{E489A089-AE8D-FABB-022E-BDF51273E8BF}"/>
              </a:ext>
            </a:extLst>
          </p:cNvPr>
          <p:cNvGrpSpPr>
            <a:grpSpLocks/>
          </p:cNvGrpSpPr>
          <p:nvPr/>
        </p:nvGrpSpPr>
        <p:grpSpPr bwMode="auto">
          <a:xfrm>
            <a:off x="5342276" y="4895529"/>
            <a:ext cx="1608137" cy="463550"/>
            <a:chOff x="201" y="3299"/>
            <a:chExt cx="1542" cy="292"/>
          </a:xfrm>
        </p:grpSpPr>
        <p:sp>
          <p:nvSpPr>
            <p:cNvPr id="469" name="AutoShape 3262">
              <a:extLst>
                <a:ext uri="{FF2B5EF4-FFF2-40B4-BE49-F238E27FC236}">
                  <a16:creationId xmlns:a16="http://schemas.microsoft.com/office/drawing/2014/main" id="{01022070-E509-0D4F-C993-6D5B1CBED37E}"/>
                </a:ext>
              </a:extLst>
            </p:cNvPr>
            <p:cNvSpPr>
              <a:spLocks noChangeArrowheads="1"/>
            </p:cNvSpPr>
            <p:nvPr/>
          </p:nvSpPr>
          <p:spPr bwMode="auto">
            <a:xfrm rot="16200000" flipH="1">
              <a:off x="635" y="3296"/>
              <a:ext cx="176" cy="2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469 h 21600"/>
                <a:gd name="T14" fmla="*/ 17059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70" name="AutoShape 3263">
              <a:extLst>
                <a:ext uri="{FF2B5EF4-FFF2-40B4-BE49-F238E27FC236}">
                  <a16:creationId xmlns:a16="http://schemas.microsoft.com/office/drawing/2014/main" id="{F1790232-1AAF-1FFC-0A05-1D56AD61573E}"/>
                </a:ext>
              </a:extLst>
            </p:cNvPr>
            <p:cNvSpPr>
              <a:spLocks noChangeArrowheads="1"/>
            </p:cNvSpPr>
            <p:nvPr/>
          </p:nvSpPr>
          <p:spPr bwMode="auto">
            <a:xfrm rot="5400000">
              <a:off x="1059" y="3299"/>
              <a:ext cx="176" cy="26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1 w 21600"/>
                <a:gd name="T13" fmla="*/ 4469 h 21600"/>
                <a:gd name="T14" fmla="*/ 17059 w 21600"/>
                <a:gd name="T15" fmla="*/ 17131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471" name="Text Box 3264">
              <a:extLst>
                <a:ext uri="{FF2B5EF4-FFF2-40B4-BE49-F238E27FC236}">
                  <a16:creationId xmlns:a16="http://schemas.microsoft.com/office/drawing/2014/main" id="{C5DCC12D-3308-4E07-C2F5-E4960C17AF37}"/>
                </a:ext>
              </a:extLst>
            </p:cNvPr>
            <p:cNvSpPr txBox="1">
              <a:spLocks noChangeArrowheads="1"/>
            </p:cNvSpPr>
            <p:nvPr/>
          </p:nvSpPr>
          <p:spPr bwMode="auto">
            <a:xfrm>
              <a:off x="201" y="3299"/>
              <a:ext cx="4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B</a:t>
              </a:r>
              <a:r>
                <a:rPr lang="en-US" altLang="en-US" sz="2400" baseline="-25000">
                  <a:solidFill>
                    <a:srgbClr val="000099"/>
                  </a:solidFill>
                  <a:latin typeface="Comic Sans MS" panose="030F0702030302020204" pitchFamily="66" charset="0"/>
                </a:rPr>
                <a:t>s</a:t>
              </a:r>
              <a:endParaRPr lang="en-US" altLang="en-US" sz="2400">
                <a:latin typeface="Comic Sans MS" panose="030F0702030302020204" pitchFamily="66" charset="0"/>
              </a:endParaRPr>
            </a:p>
          </p:txBody>
        </p:sp>
        <p:sp>
          <p:nvSpPr>
            <p:cNvPr id="472" name="Line 3265">
              <a:extLst>
                <a:ext uri="{FF2B5EF4-FFF2-40B4-BE49-F238E27FC236}">
                  <a16:creationId xmlns:a16="http://schemas.microsoft.com/office/drawing/2014/main" id="{893B9B0F-FCB8-E64B-97F2-6E426526C36B}"/>
                </a:ext>
              </a:extLst>
            </p:cNvPr>
            <p:cNvSpPr>
              <a:spLocks noChangeShapeType="1"/>
            </p:cNvSpPr>
            <p:nvPr/>
          </p:nvSpPr>
          <p:spPr bwMode="auto">
            <a:xfrm>
              <a:off x="577" y="3332"/>
              <a:ext cx="280" cy="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3" name="Line 3266">
              <a:extLst>
                <a:ext uri="{FF2B5EF4-FFF2-40B4-BE49-F238E27FC236}">
                  <a16:creationId xmlns:a16="http://schemas.microsoft.com/office/drawing/2014/main" id="{8D0FBBA4-1632-3785-52B8-0081E3DEF587}"/>
                </a:ext>
              </a:extLst>
            </p:cNvPr>
            <p:cNvSpPr>
              <a:spLocks noChangeShapeType="1"/>
            </p:cNvSpPr>
            <p:nvPr/>
          </p:nvSpPr>
          <p:spPr bwMode="auto">
            <a:xfrm flipH="1">
              <a:off x="641" y="3395"/>
              <a:ext cx="35"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4" name="Line 3267">
              <a:extLst>
                <a:ext uri="{FF2B5EF4-FFF2-40B4-BE49-F238E27FC236}">
                  <a16:creationId xmlns:a16="http://schemas.microsoft.com/office/drawing/2014/main" id="{E5F70D22-0C08-FA45-CEC3-B2932648E6BA}"/>
                </a:ext>
              </a:extLst>
            </p:cNvPr>
            <p:cNvSpPr>
              <a:spLocks noChangeShapeType="1"/>
            </p:cNvSpPr>
            <p:nvPr/>
          </p:nvSpPr>
          <p:spPr bwMode="auto">
            <a:xfrm flipH="1">
              <a:off x="648" y="3434"/>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5" name="Line 3268">
              <a:extLst>
                <a:ext uri="{FF2B5EF4-FFF2-40B4-BE49-F238E27FC236}">
                  <a16:creationId xmlns:a16="http://schemas.microsoft.com/office/drawing/2014/main" id="{03B2B27D-1BB8-E3F4-F0F4-B187B9F17857}"/>
                </a:ext>
              </a:extLst>
            </p:cNvPr>
            <p:cNvSpPr>
              <a:spLocks noChangeShapeType="1"/>
            </p:cNvSpPr>
            <p:nvPr/>
          </p:nvSpPr>
          <p:spPr bwMode="auto">
            <a:xfrm flipH="1">
              <a:off x="631" y="3407"/>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6" name="Line 3269">
              <a:extLst>
                <a:ext uri="{FF2B5EF4-FFF2-40B4-BE49-F238E27FC236}">
                  <a16:creationId xmlns:a16="http://schemas.microsoft.com/office/drawing/2014/main" id="{606A43DF-7945-3881-507C-69F24AB98575}"/>
                </a:ext>
              </a:extLst>
            </p:cNvPr>
            <p:cNvSpPr>
              <a:spLocks noChangeShapeType="1"/>
            </p:cNvSpPr>
            <p:nvPr/>
          </p:nvSpPr>
          <p:spPr bwMode="auto">
            <a:xfrm flipH="1">
              <a:off x="637" y="3396"/>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7" name="Line 3270">
              <a:extLst>
                <a:ext uri="{FF2B5EF4-FFF2-40B4-BE49-F238E27FC236}">
                  <a16:creationId xmlns:a16="http://schemas.microsoft.com/office/drawing/2014/main" id="{DEC64F87-1C3D-548E-133E-2D89D986CCA8}"/>
                </a:ext>
              </a:extLst>
            </p:cNvPr>
            <p:cNvSpPr>
              <a:spLocks noChangeShapeType="1"/>
            </p:cNvSpPr>
            <p:nvPr/>
          </p:nvSpPr>
          <p:spPr bwMode="auto">
            <a:xfrm flipH="1">
              <a:off x="684" y="3452"/>
              <a:ext cx="33"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8" name="Line 3271">
              <a:extLst>
                <a:ext uri="{FF2B5EF4-FFF2-40B4-BE49-F238E27FC236}">
                  <a16:creationId xmlns:a16="http://schemas.microsoft.com/office/drawing/2014/main" id="{CC61CA99-EC5F-F2A1-D9E0-C68F975A9FBC}"/>
                </a:ext>
              </a:extLst>
            </p:cNvPr>
            <p:cNvSpPr>
              <a:spLocks noChangeShapeType="1"/>
            </p:cNvSpPr>
            <p:nvPr/>
          </p:nvSpPr>
          <p:spPr bwMode="auto">
            <a:xfrm flipV="1">
              <a:off x="575" y="3474"/>
              <a:ext cx="280"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79" name="Rectangle 3272">
              <a:extLst>
                <a:ext uri="{FF2B5EF4-FFF2-40B4-BE49-F238E27FC236}">
                  <a16:creationId xmlns:a16="http://schemas.microsoft.com/office/drawing/2014/main" id="{D5BBE623-56C7-0251-25B7-D0CCD78DA96F}"/>
                </a:ext>
              </a:extLst>
            </p:cNvPr>
            <p:cNvSpPr>
              <a:spLocks noChangeArrowheads="1"/>
            </p:cNvSpPr>
            <p:nvPr/>
          </p:nvSpPr>
          <p:spPr bwMode="auto">
            <a:xfrm flipH="1" flipV="1">
              <a:off x="1136" y="3388"/>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80" name="Line 3273">
              <a:extLst>
                <a:ext uri="{FF2B5EF4-FFF2-40B4-BE49-F238E27FC236}">
                  <a16:creationId xmlns:a16="http://schemas.microsoft.com/office/drawing/2014/main" id="{2AF64AAF-C85D-D9C5-DA53-3F579FE38091}"/>
                </a:ext>
              </a:extLst>
            </p:cNvPr>
            <p:cNvSpPr>
              <a:spLocks noChangeShapeType="1"/>
            </p:cNvSpPr>
            <p:nvPr/>
          </p:nvSpPr>
          <p:spPr bwMode="auto">
            <a:xfrm flipH="1" flipV="1">
              <a:off x="1007" y="3473"/>
              <a:ext cx="274" cy="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1" name="Line 3274">
              <a:extLst>
                <a:ext uri="{FF2B5EF4-FFF2-40B4-BE49-F238E27FC236}">
                  <a16:creationId xmlns:a16="http://schemas.microsoft.com/office/drawing/2014/main" id="{88BF57B6-99E1-E580-47F8-1743D31CFFDC}"/>
                </a:ext>
              </a:extLst>
            </p:cNvPr>
            <p:cNvSpPr>
              <a:spLocks noChangeShapeType="1"/>
            </p:cNvSpPr>
            <p:nvPr/>
          </p:nvSpPr>
          <p:spPr bwMode="auto">
            <a:xfrm flipV="1">
              <a:off x="1223" y="3455"/>
              <a:ext cx="34"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2" name="Line 3275">
              <a:extLst>
                <a:ext uri="{FF2B5EF4-FFF2-40B4-BE49-F238E27FC236}">
                  <a16:creationId xmlns:a16="http://schemas.microsoft.com/office/drawing/2014/main" id="{04B18749-F11A-44D1-7FFA-646811A787C6}"/>
                </a:ext>
              </a:extLst>
            </p:cNvPr>
            <p:cNvSpPr>
              <a:spLocks noChangeShapeType="1"/>
            </p:cNvSpPr>
            <p:nvPr/>
          </p:nvSpPr>
          <p:spPr bwMode="auto">
            <a:xfrm flipV="1">
              <a:off x="1176" y="3403"/>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3" name="Line 3276">
              <a:extLst>
                <a:ext uri="{FF2B5EF4-FFF2-40B4-BE49-F238E27FC236}">
                  <a16:creationId xmlns:a16="http://schemas.microsoft.com/office/drawing/2014/main" id="{80491C68-C09C-1B70-570C-7171EB0D90B0}"/>
                </a:ext>
              </a:extLst>
            </p:cNvPr>
            <p:cNvSpPr>
              <a:spLocks noChangeShapeType="1"/>
            </p:cNvSpPr>
            <p:nvPr/>
          </p:nvSpPr>
          <p:spPr bwMode="auto">
            <a:xfrm flipV="1">
              <a:off x="1156" y="3417"/>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4" name="Line 3277">
              <a:extLst>
                <a:ext uri="{FF2B5EF4-FFF2-40B4-BE49-F238E27FC236}">
                  <a16:creationId xmlns:a16="http://schemas.microsoft.com/office/drawing/2014/main" id="{B20E8E97-5CFD-133B-3E94-DE5153E8212F}"/>
                </a:ext>
              </a:extLst>
            </p:cNvPr>
            <p:cNvSpPr>
              <a:spLocks noChangeShapeType="1"/>
            </p:cNvSpPr>
            <p:nvPr/>
          </p:nvSpPr>
          <p:spPr bwMode="auto">
            <a:xfrm flipV="1">
              <a:off x="1175" y="3437"/>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5" name="Line 3278">
              <a:extLst>
                <a:ext uri="{FF2B5EF4-FFF2-40B4-BE49-F238E27FC236}">
                  <a16:creationId xmlns:a16="http://schemas.microsoft.com/office/drawing/2014/main" id="{658CE00B-0AA4-A625-D20F-C1037B0FA3C7}"/>
                </a:ext>
              </a:extLst>
            </p:cNvPr>
            <p:cNvSpPr>
              <a:spLocks noChangeShapeType="1"/>
            </p:cNvSpPr>
            <p:nvPr/>
          </p:nvSpPr>
          <p:spPr bwMode="auto">
            <a:xfrm flipV="1">
              <a:off x="1181" y="3397"/>
              <a:ext cx="34"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6" name="Line 3279">
              <a:extLst>
                <a:ext uri="{FF2B5EF4-FFF2-40B4-BE49-F238E27FC236}">
                  <a16:creationId xmlns:a16="http://schemas.microsoft.com/office/drawing/2014/main" id="{612C7D45-5086-4F28-FE8B-8986EE9C5617}"/>
                </a:ext>
              </a:extLst>
            </p:cNvPr>
            <p:cNvSpPr>
              <a:spLocks noChangeShapeType="1"/>
            </p:cNvSpPr>
            <p:nvPr/>
          </p:nvSpPr>
          <p:spPr bwMode="auto">
            <a:xfrm flipH="1">
              <a:off x="1007" y="3336"/>
              <a:ext cx="280" cy="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7" name="Text Box 3280">
              <a:extLst>
                <a:ext uri="{FF2B5EF4-FFF2-40B4-BE49-F238E27FC236}">
                  <a16:creationId xmlns:a16="http://schemas.microsoft.com/office/drawing/2014/main" id="{3C7E21B7-83EF-2423-0C90-1DECC485BD55}"/>
                </a:ext>
              </a:extLst>
            </p:cNvPr>
            <p:cNvSpPr txBox="1">
              <a:spLocks noChangeArrowheads="1"/>
            </p:cNvSpPr>
            <p:nvPr/>
          </p:nvSpPr>
          <p:spPr bwMode="auto">
            <a:xfrm>
              <a:off x="1288" y="3303"/>
              <a:ext cx="4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B</a:t>
              </a:r>
              <a:r>
                <a:rPr lang="en-US" altLang="en-US" sz="2400" baseline="-25000">
                  <a:solidFill>
                    <a:srgbClr val="000099"/>
                  </a:solidFill>
                  <a:latin typeface="Comic Sans MS" panose="030F0702030302020204" pitchFamily="66" charset="0"/>
                </a:rPr>
                <a:t>s</a:t>
              </a:r>
              <a:endParaRPr lang="en-US" altLang="en-US" sz="2400">
                <a:latin typeface="Comic Sans MS" panose="030F0702030302020204" pitchFamily="66" charset="0"/>
              </a:endParaRPr>
            </a:p>
          </p:txBody>
        </p:sp>
        <p:sp>
          <p:nvSpPr>
            <p:cNvPr id="488" name="Line 3281">
              <a:extLst>
                <a:ext uri="{FF2B5EF4-FFF2-40B4-BE49-F238E27FC236}">
                  <a16:creationId xmlns:a16="http://schemas.microsoft.com/office/drawing/2014/main" id="{F57D65EC-059C-0CC4-D1A0-BD8CB557734B}"/>
                </a:ext>
              </a:extLst>
            </p:cNvPr>
            <p:cNvSpPr>
              <a:spLocks noChangeShapeType="1"/>
            </p:cNvSpPr>
            <p:nvPr/>
          </p:nvSpPr>
          <p:spPr bwMode="auto">
            <a:xfrm>
              <a:off x="855" y="3386"/>
              <a:ext cx="1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89" name="Line 3282">
              <a:extLst>
                <a:ext uri="{FF2B5EF4-FFF2-40B4-BE49-F238E27FC236}">
                  <a16:creationId xmlns:a16="http://schemas.microsoft.com/office/drawing/2014/main" id="{EB47231C-A9ED-9138-112E-8C0DE520B7AC}"/>
                </a:ext>
              </a:extLst>
            </p:cNvPr>
            <p:cNvSpPr>
              <a:spLocks noChangeShapeType="1"/>
            </p:cNvSpPr>
            <p:nvPr/>
          </p:nvSpPr>
          <p:spPr bwMode="auto">
            <a:xfrm>
              <a:off x="852" y="3473"/>
              <a:ext cx="1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90" name="Line 3283">
              <a:extLst>
                <a:ext uri="{FF2B5EF4-FFF2-40B4-BE49-F238E27FC236}">
                  <a16:creationId xmlns:a16="http://schemas.microsoft.com/office/drawing/2014/main" id="{F2E7BB97-D3C2-91F6-25C0-C73C8EC72E81}"/>
                </a:ext>
              </a:extLst>
            </p:cNvPr>
            <p:cNvSpPr>
              <a:spLocks noChangeShapeType="1"/>
            </p:cNvSpPr>
            <p:nvPr/>
          </p:nvSpPr>
          <p:spPr bwMode="auto">
            <a:xfrm>
              <a:off x="860" y="3388"/>
              <a:ext cx="0" cy="8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91" name="Line 3284">
              <a:extLst>
                <a:ext uri="{FF2B5EF4-FFF2-40B4-BE49-F238E27FC236}">
                  <a16:creationId xmlns:a16="http://schemas.microsoft.com/office/drawing/2014/main" id="{98006C50-6B54-D6CB-1B60-782533B3701C}"/>
                </a:ext>
              </a:extLst>
            </p:cNvPr>
            <p:cNvSpPr>
              <a:spLocks noChangeShapeType="1"/>
            </p:cNvSpPr>
            <p:nvPr/>
          </p:nvSpPr>
          <p:spPr bwMode="auto">
            <a:xfrm>
              <a:off x="1001" y="3388"/>
              <a:ext cx="0" cy="85"/>
            </a:xfrm>
            <a:prstGeom prst="line">
              <a:avLst/>
            </a:prstGeom>
            <a:noFill/>
            <a:ln w="28575">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92" name="Line 3285">
              <a:extLst>
                <a:ext uri="{FF2B5EF4-FFF2-40B4-BE49-F238E27FC236}">
                  <a16:creationId xmlns:a16="http://schemas.microsoft.com/office/drawing/2014/main" id="{2D266547-A489-8748-3011-DF44E026BF0E}"/>
                </a:ext>
              </a:extLst>
            </p:cNvPr>
            <p:cNvSpPr>
              <a:spLocks noChangeShapeType="1"/>
            </p:cNvSpPr>
            <p:nvPr/>
          </p:nvSpPr>
          <p:spPr bwMode="auto">
            <a:xfrm>
              <a:off x="1372" y="3355"/>
              <a:ext cx="147"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93" name="Group 3287">
            <a:extLst>
              <a:ext uri="{FF2B5EF4-FFF2-40B4-BE49-F238E27FC236}">
                <a16:creationId xmlns:a16="http://schemas.microsoft.com/office/drawing/2014/main" id="{A1B41AC0-FA51-4510-B30B-5800EC2F2B83}"/>
              </a:ext>
            </a:extLst>
          </p:cNvPr>
          <p:cNvGrpSpPr>
            <a:grpSpLocks/>
          </p:cNvGrpSpPr>
          <p:nvPr/>
        </p:nvGrpSpPr>
        <p:grpSpPr bwMode="auto">
          <a:xfrm>
            <a:off x="3007063" y="1625279"/>
            <a:ext cx="1539875" cy="784225"/>
            <a:chOff x="3599" y="1208"/>
            <a:chExt cx="1196" cy="455"/>
          </a:xfrm>
        </p:grpSpPr>
        <p:sp>
          <p:nvSpPr>
            <p:cNvPr id="494" name="Rectangle 3288">
              <a:extLst>
                <a:ext uri="{FF2B5EF4-FFF2-40B4-BE49-F238E27FC236}">
                  <a16:creationId xmlns:a16="http://schemas.microsoft.com/office/drawing/2014/main" id="{034A2393-BE30-D428-F357-3885367B0D4C}"/>
                </a:ext>
              </a:extLst>
            </p:cNvPr>
            <p:cNvSpPr>
              <a:spLocks noChangeArrowheads="1"/>
            </p:cNvSpPr>
            <p:nvPr/>
          </p:nvSpPr>
          <p:spPr bwMode="auto">
            <a:xfrm rot="1558206">
              <a:off x="4360" y="1443"/>
              <a:ext cx="132" cy="72"/>
            </a:xfrm>
            <a:prstGeom prst="rect">
              <a:avLst/>
            </a:prstGeom>
            <a:solidFill>
              <a:srgbClr val="FF4949"/>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495" name="Rectangle 3289">
              <a:extLst>
                <a:ext uri="{FF2B5EF4-FFF2-40B4-BE49-F238E27FC236}">
                  <a16:creationId xmlns:a16="http://schemas.microsoft.com/office/drawing/2014/main" id="{A473607C-336C-DD92-B0D6-3CC4B885B8B7}"/>
                </a:ext>
              </a:extLst>
            </p:cNvPr>
            <p:cNvSpPr>
              <a:spLocks noChangeArrowheads="1"/>
            </p:cNvSpPr>
            <p:nvPr/>
          </p:nvSpPr>
          <p:spPr bwMode="auto">
            <a:xfrm>
              <a:off x="3916" y="1386"/>
              <a:ext cx="135" cy="85"/>
            </a:xfrm>
            <a:prstGeom prst="rect">
              <a:avLst/>
            </a:prstGeom>
            <a:solidFill>
              <a:srgbClr val="00CCFF"/>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grpSp>
          <p:nvGrpSpPr>
            <p:cNvPr id="496" name="Group 3290">
              <a:extLst>
                <a:ext uri="{FF2B5EF4-FFF2-40B4-BE49-F238E27FC236}">
                  <a16:creationId xmlns:a16="http://schemas.microsoft.com/office/drawing/2014/main" id="{F57D6CE1-4DF6-DF39-BDE2-3E9D34BDFE66}"/>
                </a:ext>
              </a:extLst>
            </p:cNvPr>
            <p:cNvGrpSpPr>
              <a:grpSpLocks/>
            </p:cNvGrpSpPr>
            <p:nvPr/>
          </p:nvGrpSpPr>
          <p:grpSpPr bwMode="auto">
            <a:xfrm>
              <a:off x="3937" y="1389"/>
              <a:ext cx="518" cy="62"/>
              <a:chOff x="-2005" y="2057"/>
              <a:chExt cx="709" cy="167"/>
            </a:xfrm>
          </p:grpSpPr>
          <p:sp>
            <p:nvSpPr>
              <p:cNvPr id="518" name="Line 3291">
                <a:extLst>
                  <a:ext uri="{FF2B5EF4-FFF2-40B4-BE49-F238E27FC236}">
                    <a16:creationId xmlns:a16="http://schemas.microsoft.com/office/drawing/2014/main" id="{3FC3F439-B3AC-9AC8-E40E-B6692386A2D7}"/>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9" name="Line 3292">
                <a:extLst>
                  <a:ext uri="{FF2B5EF4-FFF2-40B4-BE49-F238E27FC236}">
                    <a16:creationId xmlns:a16="http://schemas.microsoft.com/office/drawing/2014/main" id="{B9980B75-F696-6CBA-A5DC-20AFD0B7DD9C}"/>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grpSp>
          <p:nvGrpSpPr>
            <p:cNvPr id="497" name="Group 3293">
              <a:extLst>
                <a:ext uri="{FF2B5EF4-FFF2-40B4-BE49-F238E27FC236}">
                  <a16:creationId xmlns:a16="http://schemas.microsoft.com/office/drawing/2014/main" id="{6C9BDFAF-79AE-7A1D-C59D-07608F6AFD6A}"/>
                </a:ext>
              </a:extLst>
            </p:cNvPr>
            <p:cNvGrpSpPr>
              <a:grpSpLocks/>
            </p:cNvGrpSpPr>
            <p:nvPr/>
          </p:nvGrpSpPr>
          <p:grpSpPr bwMode="auto">
            <a:xfrm>
              <a:off x="3941" y="1466"/>
              <a:ext cx="518" cy="60"/>
              <a:chOff x="-2005" y="2057"/>
              <a:chExt cx="709" cy="167"/>
            </a:xfrm>
          </p:grpSpPr>
          <p:sp>
            <p:nvSpPr>
              <p:cNvPr id="516" name="Line 3294">
                <a:extLst>
                  <a:ext uri="{FF2B5EF4-FFF2-40B4-BE49-F238E27FC236}">
                    <a16:creationId xmlns:a16="http://schemas.microsoft.com/office/drawing/2014/main" id="{59B7CA62-CF36-7D3C-02D9-DF15346CD21A}"/>
                  </a:ext>
                </a:extLst>
              </p:cNvPr>
              <p:cNvSpPr>
                <a:spLocks noChangeShapeType="1"/>
              </p:cNvSpPr>
              <p:nvPr/>
            </p:nvSpPr>
            <p:spPr bwMode="auto">
              <a:xfrm>
                <a:off x="-2005" y="2057"/>
                <a:ext cx="362" cy="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7" name="Line 3295">
                <a:extLst>
                  <a:ext uri="{FF2B5EF4-FFF2-40B4-BE49-F238E27FC236}">
                    <a16:creationId xmlns:a16="http://schemas.microsoft.com/office/drawing/2014/main" id="{3C5F793E-87FA-604A-AE30-64864795C5E4}"/>
                  </a:ext>
                </a:extLst>
              </p:cNvPr>
              <p:cNvSpPr>
                <a:spLocks noChangeShapeType="1"/>
              </p:cNvSpPr>
              <p:nvPr/>
            </p:nvSpPr>
            <p:spPr bwMode="auto">
              <a:xfrm>
                <a:off x="-1640" y="2060"/>
                <a:ext cx="344" cy="16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498" name="Line 3296">
              <a:extLst>
                <a:ext uri="{FF2B5EF4-FFF2-40B4-BE49-F238E27FC236}">
                  <a16:creationId xmlns:a16="http://schemas.microsoft.com/office/drawing/2014/main" id="{9256C0C9-6197-986F-B52F-5978FB8C2230}"/>
                </a:ext>
              </a:extLst>
            </p:cNvPr>
            <p:cNvSpPr>
              <a:spLocks noChangeShapeType="1"/>
            </p:cNvSpPr>
            <p:nvPr/>
          </p:nvSpPr>
          <p:spPr bwMode="auto">
            <a:xfrm flipV="1">
              <a:off x="4209" y="1337"/>
              <a:ext cx="179" cy="52"/>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499" name="Line 3297">
              <a:extLst>
                <a:ext uri="{FF2B5EF4-FFF2-40B4-BE49-F238E27FC236}">
                  <a16:creationId xmlns:a16="http://schemas.microsoft.com/office/drawing/2014/main" id="{33E73FB3-DA0B-ABB4-FD54-3B654D2E0249}"/>
                </a:ext>
              </a:extLst>
            </p:cNvPr>
            <p:cNvSpPr>
              <a:spLocks noChangeShapeType="1"/>
            </p:cNvSpPr>
            <p:nvPr/>
          </p:nvSpPr>
          <p:spPr bwMode="auto">
            <a:xfrm flipV="1">
              <a:off x="4391" y="1295"/>
              <a:ext cx="11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0" name="Line 3298">
              <a:extLst>
                <a:ext uri="{FF2B5EF4-FFF2-40B4-BE49-F238E27FC236}">
                  <a16:creationId xmlns:a16="http://schemas.microsoft.com/office/drawing/2014/main" id="{2E0E5833-B032-0309-24EC-8B69E34AEEDF}"/>
                </a:ext>
              </a:extLst>
            </p:cNvPr>
            <p:cNvSpPr>
              <a:spLocks noChangeShapeType="1"/>
            </p:cNvSpPr>
            <p:nvPr/>
          </p:nvSpPr>
          <p:spPr bwMode="auto">
            <a:xfrm>
              <a:off x="4391" y="1337"/>
              <a:ext cx="113" cy="3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1" name="Line 3299">
              <a:extLst>
                <a:ext uri="{FF2B5EF4-FFF2-40B4-BE49-F238E27FC236}">
                  <a16:creationId xmlns:a16="http://schemas.microsoft.com/office/drawing/2014/main" id="{855116D8-4691-CC98-6E58-154084C6B9EE}"/>
                </a:ext>
              </a:extLst>
            </p:cNvPr>
            <p:cNvSpPr>
              <a:spLocks noChangeShapeType="1"/>
            </p:cNvSpPr>
            <p:nvPr/>
          </p:nvSpPr>
          <p:spPr bwMode="auto">
            <a:xfrm flipH="1">
              <a:off x="3929" y="1394"/>
              <a:ext cx="35" cy="1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2" name="Line 3300">
              <a:extLst>
                <a:ext uri="{FF2B5EF4-FFF2-40B4-BE49-F238E27FC236}">
                  <a16:creationId xmlns:a16="http://schemas.microsoft.com/office/drawing/2014/main" id="{DC5CD4E0-4FB3-E4AE-0C33-7529789818BF}"/>
                </a:ext>
              </a:extLst>
            </p:cNvPr>
            <p:cNvSpPr>
              <a:spLocks noChangeShapeType="1"/>
            </p:cNvSpPr>
            <p:nvPr/>
          </p:nvSpPr>
          <p:spPr bwMode="auto">
            <a:xfrm flipH="1">
              <a:off x="3936" y="1432"/>
              <a:ext cx="75"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3" name="Line 3301">
              <a:extLst>
                <a:ext uri="{FF2B5EF4-FFF2-40B4-BE49-F238E27FC236}">
                  <a16:creationId xmlns:a16="http://schemas.microsoft.com/office/drawing/2014/main" id="{1480DC89-38E6-DFFA-41ED-088FD841ED5F}"/>
                </a:ext>
              </a:extLst>
            </p:cNvPr>
            <p:cNvSpPr>
              <a:spLocks noChangeShapeType="1"/>
            </p:cNvSpPr>
            <p:nvPr/>
          </p:nvSpPr>
          <p:spPr bwMode="auto">
            <a:xfrm flipH="1">
              <a:off x="3919" y="1406"/>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4" name="Line 3302">
              <a:extLst>
                <a:ext uri="{FF2B5EF4-FFF2-40B4-BE49-F238E27FC236}">
                  <a16:creationId xmlns:a16="http://schemas.microsoft.com/office/drawing/2014/main" id="{C7D40198-1721-E8FF-A6F7-2307ABC62428}"/>
                </a:ext>
              </a:extLst>
            </p:cNvPr>
            <p:cNvSpPr>
              <a:spLocks noChangeShapeType="1"/>
            </p:cNvSpPr>
            <p:nvPr/>
          </p:nvSpPr>
          <p:spPr bwMode="auto">
            <a:xfrm flipH="1">
              <a:off x="3925" y="1394"/>
              <a:ext cx="87"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5" name="Line 3303">
              <a:extLst>
                <a:ext uri="{FF2B5EF4-FFF2-40B4-BE49-F238E27FC236}">
                  <a16:creationId xmlns:a16="http://schemas.microsoft.com/office/drawing/2014/main" id="{32C194D6-462D-5F5C-720C-3AC6D9E5DA15}"/>
                </a:ext>
              </a:extLst>
            </p:cNvPr>
            <p:cNvSpPr>
              <a:spLocks noChangeShapeType="1"/>
            </p:cNvSpPr>
            <p:nvPr/>
          </p:nvSpPr>
          <p:spPr bwMode="auto">
            <a:xfrm flipH="1">
              <a:off x="3972"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6" name="Line 3304">
              <a:extLst>
                <a:ext uri="{FF2B5EF4-FFF2-40B4-BE49-F238E27FC236}">
                  <a16:creationId xmlns:a16="http://schemas.microsoft.com/office/drawing/2014/main" id="{0FE3A1B2-49E5-3D5F-BECA-2315A17AF8EA}"/>
                </a:ext>
              </a:extLst>
            </p:cNvPr>
            <p:cNvSpPr>
              <a:spLocks noChangeShapeType="1"/>
            </p:cNvSpPr>
            <p:nvPr/>
          </p:nvSpPr>
          <p:spPr bwMode="auto">
            <a:xfrm flipH="1">
              <a:off x="4396" y="1451"/>
              <a:ext cx="33" cy="1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7" name="Line 3305">
              <a:extLst>
                <a:ext uri="{FF2B5EF4-FFF2-40B4-BE49-F238E27FC236}">
                  <a16:creationId xmlns:a16="http://schemas.microsoft.com/office/drawing/2014/main" id="{42514E2E-09F8-9247-612C-4274D619C7FC}"/>
                </a:ext>
              </a:extLst>
            </p:cNvPr>
            <p:cNvSpPr>
              <a:spLocks noChangeShapeType="1"/>
            </p:cNvSpPr>
            <p:nvPr/>
          </p:nvSpPr>
          <p:spPr bwMode="auto">
            <a:xfrm flipH="1">
              <a:off x="4403" y="1490"/>
              <a:ext cx="74" cy="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8" name="Line 3306">
              <a:extLst>
                <a:ext uri="{FF2B5EF4-FFF2-40B4-BE49-F238E27FC236}">
                  <a16:creationId xmlns:a16="http://schemas.microsoft.com/office/drawing/2014/main" id="{475DF553-BE92-DEC6-5BFB-EBBEF0995A97}"/>
                </a:ext>
              </a:extLst>
            </p:cNvPr>
            <p:cNvSpPr>
              <a:spLocks noChangeShapeType="1"/>
            </p:cNvSpPr>
            <p:nvPr/>
          </p:nvSpPr>
          <p:spPr bwMode="auto">
            <a:xfrm flipH="1">
              <a:off x="4380" y="1464"/>
              <a:ext cx="112" cy="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09" name="Line 3307">
              <a:extLst>
                <a:ext uri="{FF2B5EF4-FFF2-40B4-BE49-F238E27FC236}">
                  <a16:creationId xmlns:a16="http://schemas.microsoft.com/office/drawing/2014/main" id="{6EBFE882-C5CD-CE3A-0BC5-A9B84DFC374C}"/>
                </a:ext>
              </a:extLst>
            </p:cNvPr>
            <p:cNvSpPr>
              <a:spLocks noChangeShapeType="1"/>
            </p:cNvSpPr>
            <p:nvPr/>
          </p:nvSpPr>
          <p:spPr bwMode="auto">
            <a:xfrm flipH="1">
              <a:off x="4379" y="1454"/>
              <a:ext cx="86" cy="2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0" name="Line 3308">
              <a:extLst>
                <a:ext uri="{FF2B5EF4-FFF2-40B4-BE49-F238E27FC236}">
                  <a16:creationId xmlns:a16="http://schemas.microsoft.com/office/drawing/2014/main" id="{7B836F46-F294-A6E5-2210-D9DE956499FF}"/>
                </a:ext>
              </a:extLst>
            </p:cNvPr>
            <p:cNvSpPr>
              <a:spLocks noChangeShapeType="1"/>
            </p:cNvSpPr>
            <p:nvPr/>
          </p:nvSpPr>
          <p:spPr bwMode="auto">
            <a:xfrm flipH="1">
              <a:off x="4437" y="1508"/>
              <a:ext cx="35" cy="1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sp>
          <p:nvSpPr>
            <p:cNvPr id="511" name="Text Box 3309">
              <a:extLst>
                <a:ext uri="{FF2B5EF4-FFF2-40B4-BE49-F238E27FC236}">
                  <a16:creationId xmlns:a16="http://schemas.microsoft.com/office/drawing/2014/main" id="{B44B20EA-BF90-6CB4-A28C-EAAC40D8645F}"/>
                </a:ext>
              </a:extLst>
            </p:cNvPr>
            <p:cNvSpPr txBox="1">
              <a:spLocks noChangeArrowheads="1"/>
            </p:cNvSpPr>
            <p:nvPr/>
          </p:nvSpPr>
          <p:spPr bwMode="auto">
            <a:xfrm>
              <a:off x="4535" y="1208"/>
              <a:ext cx="169"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200">
                  <a:latin typeface="Textile" charset="0"/>
                </a:rPr>
                <a:t>l</a:t>
              </a:r>
              <a:endParaRPr lang="en-US" altLang="en-US" sz="2400">
                <a:latin typeface="Comic Sans MS" panose="030F0702030302020204" pitchFamily="66" charset="0"/>
              </a:endParaRPr>
            </a:p>
          </p:txBody>
        </p:sp>
        <p:sp>
          <p:nvSpPr>
            <p:cNvPr id="512" name="Text Box 3310">
              <a:extLst>
                <a:ext uri="{FF2B5EF4-FFF2-40B4-BE49-F238E27FC236}">
                  <a16:creationId xmlns:a16="http://schemas.microsoft.com/office/drawing/2014/main" id="{15C82D14-24DD-E259-CC24-A39DDC80EE2D}"/>
                </a:ext>
              </a:extLst>
            </p:cNvPr>
            <p:cNvSpPr txBox="1">
              <a:spLocks noChangeArrowheads="1"/>
            </p:cNvSpPr>
            <p:nvPr/>
          </p:nvSpPr>
          <p:spPr bwMode="auto">
            <a:xfrm>
              <a:off x="4541" y="1306"/>
              <a:ext cx="226" cy="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1600">
                  <a:latin typeface="Symbol" panose="05050102010706020507" pitchFamily="18" charset="2"/>
                </a:rPr>
                <a:t>n</a:t>
              </a:r>
              <a:endParaRPr lang="en-US" altLang="en-US" sz="2400">
                <a:latin typeface="Comic Sans MS" panose="030F0702030302020204" pitchFamily="66" charset="0"/>
              </a:endParaRPr>
            </a:p>
          </p:txBody>
        </p:sp>
        <p:sp>
          <p:nvSpPr>
            <p:cNvPr id="513" name="Text Box 3311">
              <a:extLst>
                <a:ext uri="{FF2B5EF4-FFF2-40B4-BE49-F238E27FC236}">
                  <a16:creationId xmlns:a16="http://schemas.microsoft.com/office/drawing/2014/main" id="{19C2DB11-2F17-4FA9-D9E3-7E7643E69867}"/>
                </a:ext>
              </a:extLst>
            </p:cNvPr>
            <p:cNvSpPr txBox="1">
              <a:spLocks noChangeArrowheads="1"/>
            </p:cNvSpPr>
            <p:nvPr/>
          </p:nvSpPr>
          <p:spPr bwMode="auto">
            <a:xfrm>
              <a:off x="3599" y="1297"/>
              <a:ext cx="268" cy="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000099"/>
                  </a:solidFill>
                  <a:latin typeface="Comic Sans MS" panose="030F0702030302020204" pitchFamily="66" charset="0"/>
                </a:rPr>
                <a:t>n</a:t>
              </a:r>
              <a:endParaRPr lang="en-US" altLang="en-US" sz="2400">
                <a:latin typeface="Comic Sans MS" panose="030F0702030302020204" pitchFamily="66" charset="0"/>
              </a:endParaRPr>
            </a:p>
          </p:txBody>
        </p:sp>
        <p:sp>
          <p:nvSpPr>
            <p:cNvPr id="514" name="Text Box 3312">
              <a:extLst>
                <a:ext uri="{FF2B5EF4-FFF2-40B4-BE49-F238E27FC236}">
                  <a16:creationId xmlns:a16="http://schemas.microsoft.com/office/drawing/2014/main" id="{A2591D03-897C-B52F-D854-2D8533FA6AA6}"/>
                </a:ext>
              </a:extLst>
            </p:cNvPr>
            <p:cNvSpPr txBox="1">
              <a:spLocks noChangeArrowheads="1"/>
            </p:cNvSpPr>
            <p:nvPr/>
          </p:nvSpPr>
          <p:spPr bwMode="auto">
            <a:xfrm>
              <a:off x="4520" y="1398"/>
              <a:ext cx="275"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en-US" sz="2400">
                  <a:solidFill>
                    <a:srgbClr val="320000"/>
                  </a:solidFill>
                </a:rPr>
                <a:t>p</a:t>
              </a:r>
            </a:p>
          </p:txBody>
        </p:sp>
        <p:sp>
          <p:nvSpPr>
            <p:cNvPr id="515" name="Line 3313">
              <a:extLst>
                <a:ext uri="{FF2B5EF4-FFF2-40B4-BE49-F238E27FC236}">
                  <a16:creationId xmlns:a16="http://schemas.microsoft.com/office/drawing/2014/main" id="{495FE74D-C625-A9CA-64FD-8CD6C1BE51C9}"/>
                </a:ext>
              </a:extLst>
            </p:cNvPr>
            <p:cNvSpPr>
              <a:spLocks noChangeShapeType="1"/>
            </p:cNvSpPr>
            <p:nvPr/>
          </p:nvSpPr>
          <p:spPr bwMode="auto">
            <a:xfrm>
              <a:off x="4692" y="1247"/>
              <a:ext cx="3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zh-CN" altLang="en-US"/>
            </a:p>
          </p:txBody>
        </p:sp>
      </p:grpSp>
      <p:sp>
        <p:nvSpPr>
          <p:cNvPr id="520" name="AutoShape 3314">
            <a:extLst>
              <a:ext uri="{FF2B5EF4-FFF2-40B4-BE49-F238E27FC236}">
                <a16:creationId xmlns:a16="http://schemas.microsoft.com/office/drawing/2014/main" id="{975FC3FB-4AD6-A82C-3326-10DA10F0BD09}"/>
              </a:ext>
            </a:extLst>
          </p:cNvPr>
          <p:cNvSpPr>
            <a:spLocks/>
          </p:cNvSpPr>
          <p:nvPr/>
        </p:nvSpPr>
        <p:spPr bwMode="auto">
          <a:xfrm>
            <a:off x="2489538" y="1396679"/>
            <a:ext cx="228600" cy="4267200"/>
          </a:xfrm>
          <a:prstGeom prst="leftBracket">
            <a:avLst>
              <a:gd name="adj" fmla="val 155556"/>
            </a:avLst>
          </a:prstGeom>
          <a:noFill/>
          <a:ln w="38100">
            <a:solidFill>
              <a:srgbClr val="CC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21" name="AutoShape 3315">
            <a:extLst>
              <a:ext uri="{FF2B5EF4-FFF2-40B4-BE49-F238E27FC236}">
                <a16:creationId xmlns:a16="http://schemas.microsoft.com/office/drawing/2014/main" id="{660D0559-E7F1-3071-D35C-C63AFBFD2EA4}"/>
              </a:ext>
            </a:extLst>
          </p:cNvPr>
          <p:cNvSpPr>
            <a:spLocks/>
          </p:cNvSpPr>
          <p:nvPr/>
        </p:nvSpPr>
        <p:spPr bwMode="auto">
          <a:xfrm>
            <a:off x="9271338" y="1320479"/>
            <a:ext cx="304800" cy="4343400"/>
          </a:xfrm>
          <a:prstGeom prst="rightBracket">
            <a:avLst>
              <a:gd name="adj" fmla="val 118750"/>
            </a:avLst>
          </a:prstGeom>
          <a:noFill/>
          <a:ln w="38100">
            <a:solidFill>
              <a:srgbClr val="CC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22" name="Line 3316">
            <a:extLst>
              <a:ext uri="{FF2B5EF4-FFF2-40B4-BE49-F238E27FC236}">
                <a16:creationId xmlns:a16="http://schemas.microsoft.com/office/drawing/2014/main" id="{F5839005-FD14-96D9-2996-358AA6BA75DA}"/>
              </a:ext>
            </a:extLst>
          </p:cNvPr>
          <p:cNvSpPr>
            <a:spLocks noChangeShapeType="1"/>
          </p:cNvSpPr>
          <p:nvPr/>
        </p:nvSpPr>
        <p:spPr bwMode="auto">
          <a:xfrm>
            <a:off x="2870538" y="4825679"/>
            <a:ext cx="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3" name="Line 3317">
            <a:extLst>
              <a:ext uri="{FF2B5EF4-FFF2-40B4-BE49-F238E27FC236}">
                <a16:creationId xmlns:a16="http://schemas.microsoft.com/office/drawing/2014/main" id="{93DB3DB0-39A4-03CF-27DC-31F6CBDACD6E}"/>
              </a:ext>
            </a:extLst>
          </p:cNvPr>
          <p:cNvSpPr>
            <a:spLocks noChangeShapeType="1"/>
          </p:cNvSpPr>
          <p:nvPr/>
        </p:nvSpPr>
        <p:spPr bwMode="auto">
          <a:xfrm>
            <a:off x="4623138" y="4825679"/>
            <a:ext cx="0" cy="6096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524" name="Object 3318">
            <a:extLst>
              <a:ext uri="{FF2B5EF4-FFF2-40B4-BE49-F238E27FC236}">
                <a16:creationId xmlns:a16="http://schemas.microsoft.com/office/drawing/2014/main" id="{4822942D-5EB1-1068-D2FE-686283A73B21}"/>
              </a:ext>
            </a:extLst>
          </p:cNvPr>
          <p:cNvGraphicFramePr>
            <a:graphicFrameLocks noChangeAspect="1"/>
          </p:cNvGraphicFramePr>
          <p:nvPr/>
        </p:nvGraphicFramePr>
        <p:xfrm>
          <a:off x="4623138" y="4749479"/>
          <a:ext cx="565150" cy="569913"/>
        </p:xfrm>
        <a:graphic>
          <a:graphicData uri="http://schemas.openxmlformats.org/presentationml/2006/ole">
            <mc:AlternateContent xmlns:mc="http://schemas.openxmlformats.org/markup-compatibility/2006">
              <mc:Choice xmlns:v="urn:schemas-microsoft-com:vml" Requires="v">
                <p:oleObj name="Equation" r:id="rId2" imgW="215713" imgH="203024" progId="Equation.3">
                  <p:embed/>
                </p:oleObj>
              </mc:Choice>
              <mc:Fallback>
                <p:oleObj name="Equation" r:id="rId2" imgW="215713" imgH="203024" progId="Equation.3">
                  <p:embed/>
                  <p:pic>
                    <p:nvPicPr>
                      <p:cNvPr id="524" name="Object 3318">
                        <a:extLst>
                          <a:ext uri="{FF2B5EF4-FFF2-40B4-BE49-F238E27FC236}">
                            <a16:creationId xmlns:a16="http://schemas.microsoft.com/office/drawing/2014/main" id="{4822942D-5EB1-1068-D2FE-686283A73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138" y="4749479"/>
                        <a:ext cx="565150"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5" name="Line 3319">
            <a:extLst>
              <a:ext uri="{FF2B5EF4-FFF2-40B4-BE49-F238E27FC236}">
                <a16:creationId xmlns:a16="http://schemas.microsoft.com/office/drawing/2014/main" id="{9A3E109E-6B15-69EC-E5BD-49532E70D294}"/>
              </a:ext>
            </a:extLst>
          </p:cNvPr>
          <p:cNvSpPr>
            <a:spLocks noChangeShapeType="1"/>
          </p:cNvSpPr>
          <p:nvPr/>
        </p:nvSpPr>
        <p:spPr bwMode="auto">
          <a:xfrm>
            <a:off x="7137738" y="1625279"/>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526" name="Line 3320">
            <a:extLst>
              <a:ext uri="{FF2B5EF4-FFF2-40B4-BE49-F238E27FC236}">
                <a16:creationId xmlns:a16="http://schemas.microsoft.com/office/drawing/2014/main" id="{8437A009-7089-B48B-D562-AFE69B835A13}"/>
              </a:ext>
            </a:extLst>
          </p:cNvPr>
          <p:cNvSpPr>
            <a:spLocks noChangeShapeType="1"/>
          </p:cNvSpPr>
          <p:nvPr/>
        </p:nvSpPr>
        <p:spPr bwMode="auto">
          <a:xfrm>
            <a:off x="8737938" y="1625279"/>
            <a:ext cx="0" cy="762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527" name="Object 3321">
            <a:extLst>
              <a:ext uri="{FF2B5EF4-FFF2-40B4-BE49-F238E27FC236}">
                <a16:creationId xmlns:a16="http://schemas.microsoft.com/office/drawing/2014/main" id="{F4533CFF-ABBE-4B38-7AA5-ACC6AF7B7085}"/>
              </a:ext>
            </a:extLst>
          </p:cNvPr>
          <p:cNvGraphicFramePr>
            <a:graphicFrameLocks noChangeAspect="1"/>
          </p:cNvGraphicFramePr>
          <p:nvPr/>
        </p:nvGraphicFramePr>
        <p:xfrm>
          <a:off x="8737938" y="1549079"/>
          <a:ext cx="531813" cy="569913"/>
        </p:xfrm>
        <a:graphic>
          <a:graphicData uri="http://schemas.openxmlformats.org/presentationml/2006/ole">
            <mc:AlternateContent xmlns:mc="http://schemas.openxmlformats.org/markup-compatibility/2006">
              <mc:Choice xmlns:v="urn:schemas-microsoft-com:vml" Requires="v">
                <p:oleObj name="Equation" r:id="rId4" imgW="203024" imgH="203024" progId="Equation.3">
                  <p:embed/>
                </p:oleObj>
              </mc:Choice>
              <mc:Fallback>
                <p:oleObj name="Equation" r:id="rId4" imgW="203024" imgH="203024" progId="Equation.3">
                  <p:embed/>
                  <p:pic>
                    <p:nvPicPr>
                      <p:cNvPr id="527" name="Object 3321">
                        <a:extLst>
                          <a:ext uri="{FF2B5EF4-FFF2-40B4-BE49-F238E27FC236}">
                            <a16:creationId xmlns:a16="http://schemas.microsoft.com/office/drawing/2014/main" id="{F4533CFF-ABBE-4B38-7AA5-ACC6AF7B70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7938" y="1549079"/>
                        <a:ext cx="531813" cy="56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28" name="Text Box 3322">
            <a:extLst>
              <a:ext uri="{FF2B5EF4-FFF2-40B4-BE49-F238E27FC236}">
                <a16:creationId xmlns:a16="http://schemas.microsoft.com/office/drawing/2014/main" id="{64FA0749-A156-62D5-4096-229CAEFD5F54}"/>
              </a:ext>
            </a:extLst>
          </p:cNvPr>
          <p:cNvSpPr txBox="1">
            <a:spLocks noChangeArrowheads="1"/>
          </p:cNvSpPr>
          <p:nvPr/>
        </p:nvSpPr>
        <p:spPr bwMode="auto">
          <a:xfrm>
            <a:off x="7899738" y="4687567"/>
            <a:ext cx="68580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4800"/>
              <a:t>1</a:t>
            </a:r>
          </a:p>
        </p:txBody>
      </p:sp>
      <mc:AlternateContent xmlns:mc="http://schemas.openxmlformats.org/markup-compatibility/2006" xmlns:a14="http://schemas.microsoft.com/office/drawing/2010/main">
        <mc:Choice Requires="a14">
          <p:sp>
            <p:nvSpPr>
              <p:cNvPr id="529" name="Object 3323">
                <a:extLst>
                  <a:ext uri="{FF2B5EF4-FFF2-40B4-BE49-F238E27FC236}">
                    <a16:creationId xmlns:a16="http://schemas.microsoft.com/office/drawing/2014/main" id="{A9BFBA38-E110-9B8C-1FD0-FE86391AA015}"/>
                  </a:ext>
                </a:extLst>
              </p:cNvPr>
              <p:cNvSpPr txBox="1"/>
              <p:nvPr/>
            </p:nvSpPr>
            <p:spPr bwMode="auto">
              <a:xfrm>
                <a:off x="2717631" y="1320800"/>
                <a:ext cx="1934081" cy="3810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𝒖𝒅</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𝒖𝒅</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𝟎</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a:rPr lang="en-US" altLang="zh-CN"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𝟎𝟐</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effectLst>
                    <a:outerShdw blurRad="38100" dist="38100" dir="2700000" algn="tl">
                      <a:srgbClr val="000000">
                        <a:alpha val="43137"/>
                      </a:srgbClr>
                    </a:outerShdw>
                  </a:effectLst>
                </a:endParaRPr>
              </a:p>
            </p:txBody>
          </p:sp>
        </mc:Choice>
        <mc:Fallback xmlns="">
          <p:sp>
            <p:nvSpPr>
              <p:cNvPr id="529" name="Object 3323">
                <a:extLst>
                  <a:ext uri="{FF2B5EF4-FFF2-40B4-BE49-F238E27FC236}">
                    <a16:creationId xmlns:a16="http://schemas.microsoft.com/office/drawing/2014/main" id="{A9BFBA38-E110-9B8C-1FD0-FE86391AA015}"/>
                  </a:ext>
                </a:extLst>
              </p:cNvPr>
              <p:cNvSpPr txBox="1">
                <a:spLocks noRot="1" noChangeAspect="1" noMove="1" noResize="1" noEditPoints="1" noAdjustHandles="1" noChangeArrowheads="1" noChangeShapeType="1" noTextEdit="1"/>
              </p:cNvSpPr>
              <p:nvPr/>
            </p:nvSpPr>
            <p:spPr bwMode="auto">
              <a:xfrm>
                <a:off x="2717631" y="1320800"/>
                <a:ext cx="1934081" cy="381000"/>
              </a:xfrm>
              <a:prstGeom prst="rect">
                <a:avLst/>
              </a:prstGeom>
              <a:blipFill>
                <a:blip r:embed="rId7"/>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0" name="Object 3324">
                <a:extLst>
                  <a:ext uri="{FF2B5EF4-FFF2-40B4-BE49-F238E27FC236}">
                    <a16:creationId xmlns:a16="http://schemas.microsoft.com/office/drawing/2014/main" id="{7CC2AE95-F384-59B9-DBF9-35C36005564F}"/>
                  </a:ext>
                </a:extLst>
              </p:cNvPr>
              <p:cNvSpPr txBox="1"/>
              <p:nvPr/>
            </p:nvSpPr>
            <p:spPr bwMode="auto">
              <a:xfrm>
                <a:off x="5311607" y="1320800"/>
                <a:ext cx="1390650" cy="381000"/>
              </a:xfrm>
              <a:prstGeom prst="rect">
                <a:avLst/>
              </a:prstGeom>
              <a:noFill/>
              <a:ln>
                <a:noFill/>
              </a:ln>
              <a:effectLst/>
            </p:spPr>
            <p:txBody>
              <a:bodyPr>
                <a:normAutofit fontScale="77500" lnSpcReduction="20000"/>
              </a:bodyPr>
              <a:lstStyle/>
              <a:p>
                <a14:m>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𝒖𝒔</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𝒖𝒔</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a:rPr lang="en-US" altLang="zh-CN"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𝟎</m:t>
                    </m:r>
                  </m:oMath>
                </a14:m>
                <a:r>
                  <a:rPr lang="en-US" altLang="zh-CN" sz="1500" b="1" dirty="0">
                    <a:effectLst>
                      <a:outerShdw blurRad="38100" dist="38100" dir="2700000" algn="tl">
                        <a:srgbClr val="000000">
                          <a:alpha val="43137"/>
                        </a:srgbClr>
                      </a:outerShdw>
                    </a:effectLst>
                  </a:rPr>
                  <a:t>.4</a:t>
                </a:r>
                <a14:m>
                  <m:oMath xmlns:m="http://schemas.openxmlformats.org/officeDocument/2006/math">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a14:m>
                <a:endParaRPr lang="zh-CN" altLang="en-US" sz="1500" b="1" dirty="0">
                  <a:effectLst>
                    <a:outerShdw blurRad="38100" dist="38100" dir="2700000" algn="tl">
                      <a:srgbClr val="000000">
                        <a:alpha val="43137"/>
                      </a:srgbClr>
                    </a:outerShdw>
                  </a:effectLst>
                </a:endParaRPr>
              </a:p>
            </p:txBody>
          </p:sp>
        </mc:Choice>
        <mc:Fallback xmlns="">
          <p:sp>
            <p:nvSpPr>
              <p:cNvPr id="530" name="Object 3324">
                <a:extLst>
                  <a:ext uri="{FF2B5EF4-FFF2-40B4-BE49-F238E27FC236}">
                    <a16:creationId xmlns:a16="http://schemas.microsoft.com/office/drawing/2014/main" id="{7CC2AE95-F384-59B9-DBF9-35C36005564F}"/>
                  </a:ext>
                </a:extLst>
              </p:cNvPr>
              <p:cNvSpPr txBox="1">
                <a:spLocks noRot="1" noChangeAspect="1" noMove="1" noResize="1" noEditPoints="1" noAdjustHandles="1" noChangeArrowheads="1" noChangeShapeType="1" noTextEdit="1"/>
              </p:cNvSpPr>
              <p:nvPr/>
            </p:nvSpPr>
            <p:spPr bwMode="auto">
              <a:xfrm>
                <a:off x="5311607" y="1320800"/>
                <a:ext cx="1390650" cy="381000"/>
              </a:xfrm>
              <a:prstGeom prst="rect">
                <a:avLst/>
              </a:prstGeom>
              <a:blipFill>
                <a:blip r:embed="rId8"/>
                <a:stretch>
                  <a:fillRect t="-9677"/>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1" name="Object 3325">
                <a:extLst>
                  <a:ext uri="{FF2B5EF4-FFF2-40B4-BE49-F238E27FC236}">
                    <a16:creationId xmlns:a16="http://schemas.microsoft.com/office/drawing/2014/main" id="{CAE15F64-BE08-D73D-9C7D-89421277DD93}"/>
                  </a:ext>
                </a:extLst>
              </p:cNvPr>
              <p:cNvSpPr txBox="1"/>
              <p:nvPr/>
            </p:nvSpPr>
            <p:spPr bwMode="auto">
              <a:xfrm>
                <a:off x="7099132" y="1320800"/>
                <a:ext cx="1674812" cy="3810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𝒖𝒃</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𝒖𝒃</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a:rPr lang="en-US" altLang="zh-CN"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𝟏𝟐</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effectLst>
                    <a:outerShdw blurRad="38100" dist="38100" dir="2700000" algn="tl">
                      <a:srgbClr val="000000">
                        <a:alpha val="43137"/>
                      </a:srgbClr>
                    </a:outerShdw>
                  </a:effectLst>
                </a:endParaRPr>
              </a:p>
            </p:txBody>
          </p:sp>
        </mc:Choice>
        <mc:Fallback xmlns="">
          <p:sp>
            <p:nvSpPr>
              <p:cNvPr id="531" name="Object 3325">
                <a:extLst>
                  <a:ext uri="{FF2B5EF4-FFF2-40B4-BE49-F238E27FC236}">
                    <a16:creationId xmlns:a16="http://schemas.microsoft.com/office/drawing/2014/main" id="{CAE15F64-BE08-D73D-9C7D-89421277DD93}"/>
                  </a:ext>
                </a:extLst>
              </p:cNvPr>
              <p:cNvSpPr txBox="1">
                <a:spLocks noRot="1" noChangeAspect="1" noMove="1" noResize="1" noEditPoints="1" noAdjustHandles="1" noChangeArrowheads="1" noChangeShapeType="1" noTextEdit="1"/>
              </p:cNvSpPr>
              <p:nvPr/>
            </p:nvSpPr>
            <p:spPr bwMode="auto">
              <a:xfrm>
                <a:off x="7099132" y="1320800"/>
                <a:ext cx="1674812" cy="381000"/>
              </a:xfrm>
              <a:prstGeom prst="rect">
                <a:avLst/>
              </a:prstGeom>
              <a:blipFill>
                <a:blip r:embed="rId9"/>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2" name="Object 3326">
                <a:extLst>
                  <a:ext uri="{FF2B5EF4-FFF2-40B4-BE49-F238E27FC236}">
                    <a16:creationId xmlns:a16="http://schemas.microsoft.com/office/drawing/2014/main" id="{CFC0A32E-BE8E-F448-BB9F-CDD02B83C172}"/>
                  </a:ext>
                </a:extLst>
              </p:cNvPr>
              <p:cNvSpPr txBox="1"/>
              <p:nvPr/>
            </p:nvSpPr>
            <p:spPr bwMode="auto">
              <a:xfrm>
                <a:off x="2822406" y="2768600"/>
                <a:ext cx="1724531" cy="304800"/>
              </a:xfrm>
              <a:prstGeom prst="rect">
                <a:avLst/>
              </a:prstGeom>
              <a:noFill/>
              <a:ln>
                <a:noFill/>
              </a:ln>
              <a:effectLst/>
            </p:spPr>
            <p:txBody>
              <a:bodyPr>
                <a:normAutofit fontScale="92500"/>
              </a:bodyPr>
              <a:lstStyle/>
              <a:p>
                <a:pPr/>
                <a14:m>
                  <m:oMathPara xmlns:m="http://schemas.openxmlformats.org/officeDocument/2006/math">
                    <m:oMathParaPr>
                      <m:jc m:val="left"/>
                    </m:oMathParaPr>
                    <m:oMath xmlns:m="http://schemas.openxmlformats.org/officeDocument/2006/math">
                      <m:r>
                        <a:rPr lang="zh-CN" altLang="en-US" sz="1500" b="1" i="1" smtClean="0">
                          <a:solidFill>
                            <a:srgbClr val="FF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𝒄𝒅</m:t>
                          </m:r>
                        </m:sub>
                      </m:s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𝒄𝒅</m:t>
                          </m:r>
                        </m:sub>
                      </m:s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en-US" altLang="zh-CN" sz="1500" b="1" i="1" smtClean="0">
                          <a:solidFill>
                            <a:srgbClr val="FF0000"/>
                          </a:solidFill>
                          <a:effectLst>
                            <a:outerShdw blurRad="38100" dist="38100" dir="2700000" algn="tl">
                              <a:srgbClr val="000000">
                                <a:alpha val="43137"/>
                              </a:srgbClr>
                            </a:outerShdw>
                          </a:effectLst>
                          <a:latin typeface="Cambria Math" panose="02040503050406030204" pitchFamily="18" charset="0"/>
                        </a:rPr>
                        <m:t>𝟑</m:t>
                      </m:r>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en-US" altLang="zh-CN" sz="1500" b="1" i="1" smtClean="0">
                          <a:solidFill>
                            <a:srgbClr val="FF0000"/>
                          </a:solidFill>
                          <a:effectLst>
                            <a:outerShdw blurRad="38100" dist="38100" dir="2700000" algn="tl">
                              <a:srgbClr val="000000">
                                <a:alpha val="43137"/>
                              </a:srgbClr>
                            </a:outerShdw>
                          </a:effectLst>
                          <a:latin typeface="Cambria Math" panose="02040503050406030204" pitchFamily="18" charset="0"/>
                        </a:rPr>
                        <m:t>𝟔</m:t>
                      </m:r>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solidFill>
                    <a:srgbClr val="FF0000"/>
                  </a:solidFill>
                  <a:effectLst>
                    <a:outerShdw blurRad="38100" dist="38100" dir="2700000" algn="tl">
                      <a:srgbClr val="000000">
                        <a:alpha val="43137"/>
                      </a:srgbClr>
                    </a:outerShdw>
                  </a:effectLst>
                </a:endParaRPr>
              </a:p>
            </p:txBody>
          </p:sp>
        </mc:Choice>
        <mc:Fallback xmlns="">
          <p:sp>
            <p:nvSpPr>
              <p:cNvPr id="532" name="Object 3326">
                <a:extLst>
                  <a:ext uri="{FF2B5EF4-FFF2-40B4-BE49-F238E27FC236}">
                    <a16:creationId xmlns:a16="http://schemas.microsoft.com/office/drawing/2014/main" id="{CFC0A32E-BE8E-F448-BB9F-CDD02B83C172}"/>
                  </a:ext>
                </a:extLst>
              </p:cNvPr>
              <p:cNvSpPr txBox="1">
                <a:spLocks noRot="1" noChangeAspect="1" noMove="1" noResize="1" noEditPoints="1" noAdjustHandles="1" noChangeArrowheads="1" noChangeShapeType="1" noTextEdit="1"/>
              </p:cNvSpPr>
              <p:nvPr/>
            </p:nvSpPr>
            <p:spPr bwMode="auto">
              <a:xfrm>
                <a:off x="2822406" y="2768600"/>
                <a:ext cx="1724531" cy="304800"/>
              </a:xfrm>
              <a:prstGeom prst="rect">
                <a:avLst/>
              </a:prstGeom>
              <a:blipFill>
                <a:blip r:embed="rId10"/>
                <a:stretch>
                  <a:fillRect b="-16000"/>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3" name="Object 3327">
                <a:extLst>
                  <a:ext uri="{FF2B5EF4-FFF2-40B4-BE49-F238E27FC236}">
                    <a16:creationId xmlns:a16="http://schemas.microsoft.com/office/drawing/2014/main" id="{31DC4ECC-8D30-2406-4F7A-1CDCAC7E30D9}"/>
                  </a:ext>
                </a:extLst>
              </p:cNvPr>
              <p:cNvSpPr txBox="1"/>
              <p:nvPr/>
            </p:nvSpPr>
            <p:spPr bwMode="auto">
              <a:xfrm>
                <a:off x="5156032" y="2768600"/>
                <a:ext cx="1716276" cy="304800"/>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zh-CN" altLang="en-US" sz="1500" b="1" i="1" smtClean="0">
                          <a:solidFill>
                            <a:srgbClr val="FF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𝒄𝒔</m:t>
                          </m:r>
                        </m:sub>
                      </m:s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𝒄𝒔</m:t>
                          </m:r>
                        </m:sub>
                      </m:sSub>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𝟏</m:t>
                      </m:r>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𝟔</m:t>
                      </m:r>
                      <m:r>
                        <a:rPr lang="zh-CN" altLang="en-US" sz="1500" b="1" i="1">
                          <a:solidFill>
                            <a:srgbClr val="FF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solidFill>
                    <a:srgbClr val="FF0000"/>
                  </a:solidFill>
                  <a:effectLst>
                    <a:outerShdw blurRad="38100" dist="38100" dir="2700000" algn="tl">
                      <a:srgbClr val="000000">
                        <a:alpha val="43137"/>
                      </a:srgbClr>
                    </a:outerShdw>
                  </a:effectLst>
                </a:endParaRPr>
              </a:p>
            </p:txBody>
          </p:sp>
        </mc:Choice>
        <mc:Fallback xmlns="">
          <p:sp>
            <p:nvSpPr>
              <p:cNvPr id="533" name="Object 3327">
                <a:extLst>
                  <a:ext uri="{FF2B5EF4-FFF2-40B4-BE49-F238E27FC236}">
                    <a16:creationId xmlns:a16="http://schemas.microsoft.com/office/drawing/2014/main" id="{31DC4ECC-8D30-2406-4F7A-1CDCAC7E30D9}"/>
                  </a:ext>
                </a:extLst>
              </p:cNvPr>
              <p:cNvSpPr txBox="1">
                <a:spLocks noRot="1" noChangeAspect="1" noMove="1" noResize="1" noEditPoints="1" noAdjustHandles="1" noChangeArrowheads="1" noChangeShapeType="1" noTextEdit="1"/>
              </p:cNvSpPr>
              <p:nvPr/>
            </p:nvSpPr>
            <p:spPr bwMode="auto">
              <a:xfrm>
                <a:off x="5156032" y="2768600"/>
                <a:ext cx="1716276" cy="304800"/>
              </a:xfrm>
              <a:prstGeom prst="rect">
                <a:avLst/>
              </a:prstGeom>
              <a:blipFill>
                <a:blip r:embed="rId11"/>
                <a:stretch>
                  <a:fillRect b="-26000"/>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4" name="Object 3328">
                <a:extLst>
                  <a:ext uri="{FF2B5EF4-FFF2-40B4-BE49-F238E27FC236}">
                    <a16:creationId xmlns:a16="http://schemas.microsoft.com/office/drawing/2014/main" id="{FF35D531-44DF-CB0F-71D2-2CF26DAEC9C7}"/>
                  </a:ext>
                </a:extLst>
              </p:cNvPr>
              <p:cNvSpPr txBox="1"/>
              <p:nvPr/>
            </p:nvSpPr>
            <p:spPr bwMode="auto">
              <a:xfrm>
                <a:off x="7336939" y="3027680"/>
                <a:ext cx="1520825" cy="304800"/>
              </a:xfrm>
              <a:prstGeom prst="rect">
                <a:avLst/>
              </a:prstGeom>
              <a:noFill/>
              <a:ln>
                <a:noFill/>
              </a:ln>
              <a:effectLst/>
            </p:spPr>
            <p:txBody>
              <a:bodyPr>
                <a:normAutofit fontScale="85000" lnSpcReduction="10000"/>
              </a:bodyPr>
              <a:lstStyle/>
              <a:p>
                <a:pPr/>
                <a14:m>
                  <m:oMathPara xmlns:m="http://schemas.openxmlformats.org/officeDocument/2006/math">
                    <m:oMathParaPr>
                      <m:jc m:val="left"/>
                    </m:oMathParaPr>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𝒄𝒃</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𝒄𝒃</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m:rPr>
                          <m:nor/>
                        </m:rPr>
                        <a:rPr lang="en-US" altLang="zh-CN" sz="1500" b="1" i="0" smtClean="0">
                          <a:solidFill>
                            <a:srgbClr val="000000"/>
                          </a:solidFill>
                          <a:effectLst>
                            <a:outerShdw blurRad="38100" dist="38100" dir="2700000" algn="tl">
                              <a:srgbClr val="000000">
                                <a:alpha val="43137"/>
                              </a:srgbClr>
                            </a:outerShdw>
                          </a:effectLst>
                          <a:latin typeface="Cambria Math" panose="02040503050406030204" pitchFamily="18" charset="0"/>
                        </a:rPr>
                        <m:t>3</m:t>
                      </m:r>
                      <m:r>
                        <m:rPr>
                          <m:nor/>
                        </m:rPr>
                        <a:rPr lang="en-US" altLang="zh-CN" sz="1500" b="1" dirty="0">
                          <a:effectLst>
                            <a:outerShdw blurRad="38100" dist="38100" dir="2700000" algn="tl">
                              <a:srgbClr val="000000">
                                <a:alpha val="43137"/>
                              </a:srgbClr>
                            </a:outerShdw>
                          </a:effectLst>
                        </a:rPr>
                        <m:t>.</m:t>
                      </m:r>
                      <m:r>
                        <a:rPr lang="en-US" altLang="zh-CN" sz="1500" b="1" i="1" dirty="0" smtClean="0">
                          <a:effectLst>
                            <a:outerShdw blurRad="38100" dist="38100" dir="2700000" algn="tl">
                              <a:srgbClr val="000000">
                                <a:alpha val="43137"/>
                              </a:srgbClr>
                            </a:outerShdw>
                          </a:effectLst>
                          <a:latin typeface="Cambria Math" panose="02040503050406030204" pitchFamily="18" charset="0"/>
                        </a:rPr>
                        <m:t>𝟐</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effectLst>
                    <a:outerShdw blurRad="38100" dist="38100" dir="2700000" algn="tl">
                      <a:srgbClr val="000000">
                        <a:alpha val="43137"/>
                      </a:srgbClr>
                    </a:outerShdw>
                  </a:effectLst>
                </a:endParaRPr>
              </a:p>
            </p:txBody>
          </p:sp>
        </mc:Choice>
        <mc:Fallback xmlns="">
          <p:sp>
            <p:nvSpPr>
              <p:cNvPr id="534" name="Object 3328">
                <a:extLst>
                  <a:ext uri="{FF2B5EF4-FFF2-40B4-BE49-F238E27FC236}">
                    <a16:creationId xmlns:a16="http://schemas.microsoft.com/office/drawing/2014/main" id="{FF35D531-44DF-CB0F-71D2-2CF26DAEC9C7}"/>
                  </a:ext>
                </a:extLst>
              </p:cNvPr>
              <p:cNvSpPr txBox="1">
                <a:spLocks noRot="1" noChangeAspect="1" noMove="1" noResize="1" noEditPoints="1" noAdjustHandles="1" noChangeArrowheads="1" noChangeShapeType="1" noTextEdit="1"/>
              </p:cNvSpPr>
              <p:nvPr/>
            </p:nvSpPr>
            <p:spPr bwMode="auto">
              <a:xfrm>
                <a:off x="7336939" y="3027680"/>
                <a:ext cx="1520825" cy="304800"/>
              </a:xfrm>
              <a:prstGeom prst="rect">
                <a:avLst/>
              </a:prstGeom>
              <a:blipFill>
                <a:blip r:embed="rId12"/>
                <a:stretch>
                  <a:fillRect b="-10000"/>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5" name="Object 3329">
                <a:extLst>
                  <a:ext uri="{FF2B5EF4-FFF2-40B4-BE49-F238E27FC236}">
                    <a16:creationId xmlns:a16="http://schemas.microsoft.com/office/drawing/2014/main" id="{E2049EF6-17B8-A198-6C3E-14AC0AA57BCE}"/>
                  </a:ext>
                </a:extLst>
              </p:cNvPr>
              <p:cNvSpPr txBox="1"/>
              <p:nvPr/>
            </p:nvSpPr>
            <p:spPr bwMode="auto">
              <a:xfrm>
                <a:off x="2793832" y="4368800"/>
                <a:ext cx="1981200" cy="4572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𝒕𝒅</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𝒕𝒅</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m:rPr>
                          <m:nor/>
                        </m:rPr>
                        <a:rPr lang="en-US" altLang="zh-CN" sz="1500" b="1" i="0" smtClean="0">
                          <a:solidFill>
                            <a:srgbClr val="000000"/>
                          </a:solidFill>
                          <a:effectLst>
                            <a:outerShdw blurRad="38100" dist="38100" dir="2700000" algn="tl">
                              <a:srgbClr val="000000">
                                <a:alpha val="43137"/>
                              </a:srgbClr>
                            </a:outerShdw>
                          </a:effectLst>
                          <a:latin typeface="Cambria Math" panose="02040503050406030204" pitchFamily="18" charset="0"/>
                        </a:rPr>
                        <m:t>7.1</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effectLst>
                    <a:outerShdw blurRad="38100" dist="38100" dir="2700000" algn="tl">
                      <a:srgbClr val="000000">
                        <a:alpha val="43137"/>
                      </a:srgbClr>
                    </a:outerShdw>
                  </a:effectLst>
                </a:endParaRPr>
              </a:p>
            </p:txBody>
          </p:sp>
        </mc:Choice>
        <mc:Fallback xmlns="">
          <p:sp>
            <p:nvSpPr>
              <p:cNvPr id="535" name="Object 3329">
                <a:extLst>
                  <a:ext uri="{FF2B5EF4-FFF2-40B4-BE49-F238E27FC236}">
                    <a16:creationId xmlns:a16="http://schemas.microsoft.com/office/drawing/2014/main" id="{E2049EF6-17B8-A198-6C3E-14AC0AA57BCE}"/>
                  </a:ext>
                </a:extLst>
              </p:cNvPr>
              <p:cNvSpPr txBox="1">
                <a:spLocks noRot="1" noChangeAspect="1" noMove="1" noResize="1" noEditPoints="1" noAdjustHandles="1" noChangeArrowheads="1" noChangeShapeType="1" noTextEdit="1"/>
              </p:cNvSpPr>
              <p:nvPr/>
            </p:nvSpPr>
            <p:spPr bwMode="auto">
              <a:xfrm>
                <a:off x="2793832" y="4368800"/>
                <a:ext cx="1981200" cy="457200"/>
              </a:xfrm>
              <a:prstGeom prst="rect">
                <a:avLst/>
              </a:prstGeom>
              <a:blipFill>
                <a:blip r:embed="rId13"/>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6" name="Object 3330">
                <a:extLst>
                  <a:ext uri="{FF2B5EF4-FFF2-40B4-BE49-F238E27FC236}">
                    <a16:creationId xmlns:a16="http://schemas.microsoft.com/office/drawing/2014/main" id="{F5C69F95-D1AF-1B7A-191B-FF9F55F0B096}"/>
                  </a:ext>
                </a:extLst>
              </p:cNvPr>
              <p:cNvSpPr txBox="1"/>
              <p:nvPr/>
            </p:nvSpPr>
            <p:spPr bwMode="auto">
              <a:xfrm>
                <a:off x="5232232" y="4368800"/>
                <a:ext cx="1828800" cy="4572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𝒕𝒔</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𝒕𝒔</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m:rPr>
                          <m:nor/>
                        </m:rPr>
                        <a:rPr lang="en-US" altLang="zh-CN" sz="1500" b="1" i="0" smtClean="0">
                          <a:solidFill>
                            <a:srgbClr val="000000"/>
                          </a:solidFill>
                          <a:effectLst>
                            <a:outerShdw blurRad="38100" dist="38100" dir="2700000" algn="tl">
                              <a:srgbClr val="000000">
                                <a:alpha val="43137"/>
                              </a:srgbClr>
                            </a:outerShdw>
                          </a:effectLst>
                          <a:latin typeface="Cambria Math" panose="02040503050406030204" pitchFamily="18" charset="0"/>
                        </a:rPr>
                        <m:t>6.8</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effectLst>
                    <a:outerShdw blurRad="38100" dist="38100" dir="2700000" algn="tl">
                      <a:srgbClr val="000000">
                        <a:alpha val="43137"/>
                      </a:srgbClr>
                    </a:outerShdw>
                  </a:effectLst>
                </a:endParaRPr>
              </a:p>
            </p:txBody>
          </p:sp>
        </mc:Choice>
        <mc:Fallback xmlns="">
          <p:sp>
            <p:nvSpPr>
              <p:cNvPr id="536" name="Object 3330">
                <a:extLst>
                  <a:ext uri="{FF2B5EF4-FFF2-40B4-BE49-F238E27FC236}">
                    <a16:creationId xmlns:a16="http://schemas.microsoft.com/office/drawing/2014/main" id="{F5C69F95-D1AF-1B7A-191B-FF9F55F0B096}"/>
                  </a:ext>
                </a:extLst>
              </p:cNvPr>
              <p:cNvSpPr txBox="1">
                <a:spLocks noRot="1" noChangeAspect="1" noMove="1" noResize="1" noEditPoints="1" noAdjustHandles="1" noChangeArrowheads="1" noChangeShapeType="1" noTextEdit="1"/>
              </p:cNvSpPr>
              <p:nvPr/>
            </p:nvSpPr>
            <p:spPr bwMode="auto">
              <a:xfrm>
                <a:off x="5232232" y="4368800"/>
                <a:ext cx="1828800" cy="457200"/>
              </a:xfrm>
              <a:prstGeom prst="rect">
                <a:avLst/>
              </a:prstGeom>
              <a:blipFill>
                <a:blip r:embed="rId14"/>
                <a:stretch>
                  <a:fillRect/>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37" name="Object 3331">
                <a:extLst>
                  <a:ext uri="{FF2B5EF4-FFF2-40B4-BE49-F238E27FC236}">
                    <a16:creationId xmlns:a16="http://schemas.microsoft.com/office/drawing/2014/main" id="{C10879F0-A9D0-14AD-C6D3-3B4183E43957}"/>
                  </a:ext>
                </a:extLst>
              </p:cNvPr>
              <p:cNvSpPr txBox="1"/>
              <p:nvPr/>
            </p:nvSpPr>
            <p:spPr bwMode="auto">
              <a:xfrm>
                <a:off x="7232482" y="4368800"/>
                <a:ext cx="1885950" cy="457200"/>
              </a:xfrm>
              <a:prstGeom prst="rect">
                <a:avLst/>
              </a:prstGeom>
              <a:noFill/>
              <a:ln>
                <a:noFill/>
              </a:ln>
              <a:effectLst/>
            </p:spPr>
            <p:txBody>
              <a:bodyPr>
                <a:normAutofit/>
              </a:bodyPr>
              <a:lstStyle/>
              <a:p>
                <a:pPr/>
                <a14:m>
                  <m:oMathPara xmlns:m="http://schemas.openxmlformats.org/officeDocument/2006/math">
                    <m:oMathParaPr>
                      <m:jc m:val="left"/>
                    </m:oMathParaPr>
                    <m:oMath xmlns:m="http://schemas.openxmlformats.org/officeDocument/2006/math">
                      <m:r>
                        <a:rPr lang="zh-CN" altLang="en-US" sz="1500" b="1" i="1" smtClean="0">
                          <a:solidFill>
                            <a:srgbClr val="000000"/>
                          </a:solidFill>
                          <a:effectLst>
                            <a:outerShdw blurRad="38100" dist="38100" dir="2700000" algn="tl">
                              <a:srgbClr val="000000">
                                <a:alpha val="43137"/>
                              </a:srgbClr>
                            </a:outerShdw>
                          </a:effectLst>
                          <a:latin typeface="Cambria Math" panose="02040503050406030204" pitchFamily="18" charset="0"/>
                        </a:rPr>
                        <m:t>𝜟</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𝒕𝒃</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sSub>
                        <m:sSubPr>
                          <m:ctrlP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ctrlPr>
                        </m:sSubPr>
                        <m:e>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𝑽</m:t>
                          </m:r>
                        </m:e>
                        <m: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𝒕𝒃</m:t>
                          </m:r>
                        </m:sub>
                      </m:sSub>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r>
                        <m:rPr>
                          <m:nor/>
                        </m:rPr>
                        <a:rPr lang="en-US" altLang="zh-CN" sz="1500" b="1">
                          <a:solidFill>
                            <a:srgbClr val="000000"/>
                          </a:solidFill>
                          <a:effectLst>
                            <a:outerShdw blurRad="38100" dist="38100" dir="2700000" algn="tl">
                              <a:srgbClr val="000000">
                                <a:alpha val="43137"/>
                              </a:srgbClr>
                            </a:outerShdw>
                          </a:effectLst>
                          <a:latin typeface="Cambria Math" panose="02040503050406030204" pitchFamily="18" charset="0"/>
                        </a:rPr>
                        <m:t>3</m:t>
                      </m:r>
                      <m:r>
                        <m:rPr>
                          <m:nor/>
                        </m:rPr>
                        <a:rPr lang="en-US" altLang="zh-CN" sz="1500" b="1" dirty="0">
                          <a:effectLst>
                            <a:outerShdw blurRad="38100" dist="38100" dir="2700000" algn="tl">
                              <a:srgbClr val="000000">
                                <a:alpha val="43137"/>
                              </a:srgbClr>
                            </a:outerShdw>
                          </a:effectLst>
                        </a:rPr>
                        <m:t>.</m:t>
                      </m:r>
                      <m:r>
                        <a:rPr lang="en-US" altLang="zh-CN" sz="1500" b="1" i="1" dirty="0" smtClean="0">
                          <a:effectLst>
                            <a:outerShdw blurRad="38100" dist="38100" dir="2700000" algn="tl">
                              <a:srgbClr val="000000">
                                <a:alpha val="43137"/>
                              </a:srgbClr>
                            </a:outerShdw>
                          </a:effectLst>
                          <a:latin typeface="Cambria Math" panose="02040503050406030204" pitchFamily="18" charset="0"/>
                        </a:rPr>
                        <m:t>𝟏</m:t>
                      </m:r>
                      <m:r>
                        <a:rPr lang="zh-CN" altLang="en-US" sz="1500" b="1" i="1">
                          <a:solidFill>
                            <a:srgbClr val="000000"/>
                          </a:solidFill>
                          <a:effectLst>
                            <a:outerShdw blurRad="38100" dist="38100" dir="2700000" algn="tl">
                              <a:srgbClr val="000000">
                                <a:alpha val="43137"/>
                              </a:srgbClr>
                            </a:outerShdw>
                          </a:effectLst>
                          <a:latin typeface="Cambria Math" panose="02040503050406030204" pitchFamily="18" charset="0"/>
                        </a:rPr>
                        <m:t>%</m:t>
                      </m:r>
                    </m:oMath>
                  </m:oMathPara>
                </a14:m>
                <a:endParaRPr lang="zh-CN" altLang="en-US" sz="1500" b="1" dirty="0">
                  <a:effectLst>
                    <a:outerShdw blurRad="38100" dist="38100" dir="2700000" algn="tl">
                      <a:srgbClr val="000000">
                        <a:alpha val="43137"/>
                      </a:srgbClr>
                    </a:outerShdw>
                  </a:effectLst>
                </a:endParaRPr>
              </a:p>
            </p:txBody>
          </p:sp>
        </mc:Choice>
        <mc:Fallback xmlns="">
          <p:sp>
            <p:nvSpPr>
              <p:cNvPr id="537" name="Object 3331">
                <a:extLst>
                  <a:ext uri="{FF2B5EF4-FFF2-40B4-BE49-F238E27FC236}">
                    <a16:creationId xmlns:a16="http://schemas.microsoft.com/office/drawing/2014/main" id="{C10879F0-A9D0-14AD-C6D3-3B4183E43957}"/>
                  </a:ext>
                </a:extLst>
              </p:cNvPr>
              <p:cNvSpPr txBox="1">
                <a:spLocks noRot="1" noChangeAspect="1" noMove="1" noResize="1" noEditPoints="1" noAdjustHandles="1" noChangeArrowheads="1" noChangeShapeType="1" noTextEdit="1"/>
              </p:cNvSpPr>
              <p:nvPr/>
            </p:nvSpPr>
            <p:spPr bwMode="auto">
              <a:xfrm>
                <a:off x="7232482" y="4368800"/>
                <a:ext cx="1885950" cy="457200"/>
              </a:xfrm>
              <a:prstGeom prst="rect">
                <a:avLst/>
              </a:prstGeom>
              <a:blipFill>
                <a:blip r:embed="rId15"/>
                <a:stretch>
                  <a:fillRect/>
                </a:stretch>
              </a:blipFill>
              <a:ln>
                <a:noFill/>
              </a:ln>
              <a:effectLst/>
            </p:spPr>
            <p:txBody>
              <a:bodyPr/>
              <a:lstStyle/>
              <a:p>
                <a:r>
                  <a:rPr lang="zh-CN" altLang="en-US">
                    <a:noFill/>
                  </a:rPr>
                  <a:t> </a:t>
                </a:r>
              </a:p>
            </p:txBody>
          </p:sp>
        </mc:Fallback>
      </mc:AlternateContent>
      <p:graphicFrame>
        <p:nvGraphicFramePr>
          <p:cNvPr id="538" name="Object 3332">
            <a:extLst>
              <a:ext uri="{FF2B5EF4-FFF2-40B4-BE49-F238E27FC236}">
                <a16:creationId xmlns:a16="http://schemas.microsoft.com/office/drawing/2014/main" id="{E850FB98-117D-5CF3-5310-63580F41674A}"/>
              </a:ext>
            </a:extLst>
          </p:cNvPr>
          <p:cNvGraphicFramePr>
            <a:graphicFrameLocks noChangeAspect="1"/>
          </p:cNvGraphicFramePr>
          <p:nvPr/>
        </p:nvGraphicFramePr>
        <p:xfrm>
          <a:off x="3022938" y="3073079"/>
          <a:ext cx="1144588" cy="296863"/>
        </p:xfrm>
        <a:graphic>
          <a:graphicData uri="http://schemas.openxmlformats.org/presentationml/2006/ole">
            <mc:AlternateContent xmlns:mc="http://schemas.openxmlformats.org/markup-compatibility/2006">
              <mc:Choice xmlns:v="urn:schemas-microsoft-com:vml" Requires="v">
                <p:oleObj name="Equation" r:id="rId16" imgW="736280" imgH="177723" progId="Equation.3">
                  <p:embed/>
                </p:oleObj>
              </mc:Choice>
              <mc:Fallback>
                <p:oleObj name="Equation" r:id="rId16" imgW="736280" imgH="177723" progId="Equation.3">
                  <p:embed/>
                  <p:pic>
                    <p:nvPicPr>
                      <p:cNvPr id="538" name="Object 3332">
                        <a:extLst>
                          <a:ext uri="{FF2B5EF4-FFF2-40B4-BE49-F238E27FC236}">
                            <a16:creationId xmlns:a16="http://schemas.microsoft.com/office/drawing/2014/main" id="{E850FB98-117D-5CF3-5310-63580F41674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22938" y="3073079"/>
                        <a:ext cx="1144588" cy="296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9" name="Object 3333">
            <a:extLst>
              <a:ext uri="{FF2B5EF4-FFF2-40B4-BE49-F238E27FC236}">
                <a16:creationId xmlns:a16="http://schemas.microsoft.com/office/drawing/2014/main" id="{2E55DE44-7029-579B-F7BC-8400F2640C1D}"/>
              </a:ext>
            </a:extLst>
          </p:cNvPr>
          <p:cNvGraphicFramePr>
            <a:graphicFrameLocks noChangeAspect="1"/>
          </p:cNvGraphicFramePr>
          <p:nvPr/>
        </p:nvGraphicFramePr>
        <p:xfrm>
          <a:off x="5481976" y="2996879"/>
          <a:ext cx="1046162" cy="360363"/>
        </p:xfrm>
        <a:graphic>
          <a:graphicData uri="http://schemas.openxmlformats.org/presentationml/2006/ole">
            <mc:AlternateContent xmlns:mc="http://schemas.openxmlformats.org/markup-compatibility/2006">
              <mc:Choice xmlns:v="urn:schemas-microsoft-com:vml" Requires="v">
                <p:oleObj name="Equation" r:id="rId18" imgW="672808" imgH="215806" progId="Equation.3">
                  <p:embed/>
                </p:oleObj>
              </mc:Choice>
              <mc:Fallback>
                <p:oleObj name="Equation" r:id="rId18" imgW="672808" imgH="215806" progId="Equation.3">
                  <p:embed/>
                  <p:pic>
                    <p:nvPicPr>
                      <p:cNvPr id="539" name="Object 3333">
                        <a:extLst>
                          <a:ext uri="{FF2B5EF4-FFF2-40B4-BE49-F238E27FC236}">
                            <a16:creationId xmlns:a16="http://schemas.microsoft.com/office/drawing/2014/main" id="{2E55DE44-7029-579B-F7BC-8400F2640C1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481976" y="2996879"/>
                        <a:ext cx="10461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0" name="Rectangle 3334">
            <a:extLst>
              <a:ext uri="{FF2B5EF4-FFF2-40B4-BE49-F238E27FC236}">
                <a16:creationId xmlns:a16="http://schemas.microsoft.com/office/drawing/2014/main" id="{0A5543C6-1068-43DE-AF8B-6746CC566B86}"/>
              </a:ext>
            </a:extLst>
          </p:cNvPr>
          <p:cNvSpPr>
            <a:spLocks noChangeArrowheads="1"/>
          </p:cNvSpPr>
          <p:nvPr/>
        </p:nvSpPr>
        <p:spPr bwMode="auto">
          <a:xfrm>
            <a:off x="2641938" y="2692079"/>
            <a:ext cx="4343400" cy="1524000"/>
          </a:xfrm>
          <a:prstGeom prst="rect">
            <a:avLst/>
          </a:prstGeom>
          <a:noFill/>
          <a:ln w="38100">
            <a:solidFill>
              <a:srgbClr val="FD2703"/>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41" name="Rectangle 3335">
            <a:extLst>
              <a:ext uri="{FF2B5EF4-FFF2-40B4-BE49-F238E27FC236}">
                <a16:creationId xmlns:a16="http://schemas.microsoft.com/office/drawing/2014/main" id="{7393778B-B959-DAA2-CC56-4FBB5FC5A7C2}"/>
              </a:ext>
            </a:extLst>
          </p:cNvPr>
          <p:cNvSpPr>
            <a:spLocks noChangeArrowheads="1"/>
          </p:cNvSpPr>
          <p:nvPr/>
        </p:nvSpPr>
        <p:spPr bwMode="auto">
          <a:xfrm>
            <a:off x="2641938" y="3377879"/>
            <a:ext cx="4343400" cy="838200"/>
          </a:xfrm>
          <a:prstGeom prst="rect">
            <a:avLst/>
          </a:prstGeom>
          <a:noFill/>
          <a:ln w="28575">
            <a:solidFill>
              <a:srgbClr val="00CC00"/>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44" name="Text Box 3342">
            <a:extLst>
              <a:ext uri="{FF2B5EF4-FFF2-40B4-BE49-F238E27FC236}">
                <a16:creationId xmlns:a16="http://schemas.microsoft.com/office/drawing/2014/main" id="{137E4B0E-2743-0374-ADA7-08AA53D323FA}"/>
              </a:ext>
            </a:extLst>
          </p:cNvPr>
          <p:cNvSpPr txBox="1">
            <a:spLocks noChangeArrowheads="1"/>
          </p:cNvSpPr>
          <p:nvPr/>
        </p:nvSpPr>
        <p:spPr bwMode="auto">
          <a:xfrm>
            <a:off x="1219199" y="5884627"/>
            <a:ext cx="100888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800" b="1" dirty="0" err="1"/>
              <a:t>V</a:t>
            </a:r>
            <a:r>
              <a:rPr lang="en-US" altLang="zh-CN" sz="1800" b="1" baseline="-25000" dirty="0" err="1"/>
              <a:t>ud</a:t>
            </a:r>
            <a:r>
              <a:rPr lang="en-US" altLang="zh-CN" sz="1800" b="1" baseline="-25000" dirty="0"/>
              <a:t> </a:t>
            </a:r>
            <a:r>
              <a:rPr lang="en-US" altLang="zh-CN" sz="1800" b="1" dirty="0"/>
              <a:t>and </a:t>
            </a:r>
            <a:r>
              <a:rPr lang="en-US" altLang="zh-CN" sz="1800" b="1" dirty="0" err="1"/>
              <a:t>V</a:t>
            </a:r>
            <a:r>
              <a:rPr lang="en-US" altLang="zh-CN" sz="1800" b="1" baseline="-25000" dirty="0" err="1"/>
              <a:t>us</a:t>
            </a:r>
            <a:r>
              <a:rPr lang="en-US" altLang="zh-CN" sz="1800" b="1" dirty="0"/>
              <a:t> are the best determined. </a:t>
            </a:r>
            <a:r>
              <a:rPr lang="en-US" altLang="zh-CN" sz="1800" b="1" dirty="0" err="1"/>
              <a:t>V</a:t>
            </a:r>
            <a:r>
              <a:rPr lang="en-US" altLang="zh-CN" sz="1800" b="1" baseline="-25000" dirty="0" err="1"/>
              <a:t>cd</a:t>
            </a:r>
            <a:r>
              <a:rPr lang="en-US" altLang="zh-CN" sz="1800" b="1" dirty="0"/>
              <a:t> &amp; </a:t>
            </a:r>
            <a:r>
              <a:rPr lang="en-US" altLang="zh-CN" sz="1800" b="1" dirty="0" err="1"/>
              <a:t>V</a:t>
            </a:r>
            <a:r>
              <a:rPr lang="en-US" altLang="zh-CN" sz="1800" b="1" baseline="-25000" dirty="0" err="1"/>
              <a:t>cs</a:t>
            </a:r>
            <a:r>
              <a:rPr lang="en-US" altLang="zh-CN" sz="1800" b="1" dirty="0"/>
              <a:t> and rest of the beauty sector (</a:t>
            </a:r>
            <a:r>
              <a:rPr lang="en-US" altLang="zh-CN" sz="1800" b="1" dirty="0" err="1"/>
              <a:t>V</a:t>
            </a:r>
            <a:r>
              <a:rPr lang="en-US" altLang="zh-CN" sz="1800" b="1" baseline="-25000" dirty="0" err="1"/>
              <a:t>cb</a:t>
            </a:r>
            <a:r>
              <a:rPr lang="en-US" altLang="zh-CN" sz="1800" b="1" baseline="-25000" dirty="0"/>
              <a:t> </a:t>
            </a:r>
            <a:r>
              <a:rPr lang="en-US" altLang="zh-CN" sz="1800" b="1" dirty="0" err="1"/>
              <a:t>V</a:t>
            </a:r>
            <a:r>
              <a:rPr lang="en-US" altLang="zh-CN" sz="1800" b="1" baseline="-25000" dirty="0" err="1"/>
              <a:t>ub</a:t>
            </a:r>
            <a:r>
              <a:rPr lang="en-US" altLang="zh-CN" sz="1800" b="1" dirty="0"/>
              <a:t>, </a:t>
            </a:r>
            <a:r>
              <a:rPr lang="en-US" altLang="zh-CN" sz="1800" b="1" dirty="0" err="1"/>
              <a:t>V</a:t>
            </a:r>
            <a:r>
              <a:rPr lang="en-US" altLang="zh-CN" sz="1800" b="1" baseline="-25000" dirty="0" err="1"/>
              <a:t>td</a:t>
            </a:r>
            <a:r>
              <a:rPr lang="en-US" altLang="zh-CN" sz="1800" b="1" dirty="0"/>
              <a:t>, </a:t>
            </a:r>
            <a:r>
              <a:rPr lang="en-US" altLang="zh-CN" sz="1800" b="1" dirty="0" err="1"/>
              <a:t>V</a:t>
            </a:r>
            <a:r>
              <a:rPr lang="en-US" altLang="zh-CN" sz="1800" b="1" baseline="-25000" dirty="0" err="1"/>
              <a:t>ts</a:t>
            </a:r>
            <a:r>
              <a:rPr lang="en-US" altLang="zh-CN" sz="1800" b="1" dirty="0"/>
              <a:t>) are poorly determined. Theoretical errors on hadronic matrix element dominate.</a:t>
            </a:r>
            <a:r>
              <a:rPr lang="en-US" altLang="zh-CN" sz="1800" dirty="0"/>
              <a:t> </a:t>
            </a:r>
          </a:p>
        </p:txBody>
      </p:sp>
      <p:sp>
        <p:nvSpPr>
          <p:cNvPr id="546" name="Text Box 3344">
            <a:extLst>
              <a:ext uri="{FF2B5EF4-FFF2-40B4-BE49-F238E27FC236}">
                <a16:creationId xmlns:a16="http://schemas.microsoft.com/office/drawing/2014/main" id="{160EE3A3-163E-6F6F-58D7-B9AE9043629C}"/>
              </a:ext>
            </a:extLst>
          </p:cNvPr>
          <p:cNvSpPr txBox="1">
            <a:spLocks noChangeArrowheads="1"/>
          </p:cNvSpPr>
          <p:nvPr/>
        </p:nvSpPr>
        <p:spPr bwMode="auto">
          <a:xfrm>
            <a:off x="2565738" y="1625279"/>
            <a:ext cx="6858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4800"/>
              <a:t>1</a:t>
            </a:r>
          </a:p>
        </p:txBody>
      </p:sp>
      <p:sp>
        <p:nvSpPr>
          <p:cNvPr id="547" name="Text Box 3338">
            <a:extLst>
              <a:ext uri="{FF2B5EF4-FFF2-40B4-BE49-F238E27FC236}">
                <a16:creationId xmlns:a16="http://schemas.microsoft.com/office/drawing/2014/main" id="{A7341630-6DF6-AE2F-9C95-A5EC2097CF51}"/>
              </a:ext>
            </a:extLst>
          </p:cNvPr>
          <p:cNvSpPr txBox="1">
            <a:spLocks noChangeArrowheads="1"/>
          </p:cNvSpPr>
          <p:nvPr/>
        </p:nvSpPr>
        <p:spPr bwMode="auto">
          <a:xfrm>
            <a:off x="58609" y="2436159"/>
            <a:ext cx="2112564" cy="1323439"/>
          </a:xfrm>
          <a:prstGeom prst="rect">
            <a:avLst/>
          </a:prstGeom>
          <a:solidFill>
            <a:srgbClr val="FFFF00"/>
          </a:solidFill>
          <a:ln w="9525">
            <a:solidFill>
              <a:srgbClr val="FD2703"/>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000" b="1" dirty="0">
                <a:solidFill>
                  <a:srgbClr val="FD2703"/>
                </a:solidFill>
                <a:latin typeface="Calibri" panose="020F0502020204030204" pitchFamily="34" charset="0"/>
                <a:cs typeface="Calibri" panose="020F0502020204030204" pitchFamily="34" charset="0"/>
              </a:rPr>
              <a:t>Direct measurement: </a:t>
            </a:r>
            <a:r>
              <a:rPr lang="en-US" altLang="zh-CN" sz="2000" b="1" dirty="0">
                <a:solidFill>
                  <a:srgbClr val="FD2703"/>
                </a:solidFill>
                <a:latin typeface="Calibri" panose="020F0502020204030204" pitchFamily="34" charset="0"/>
                <a:cs typeface="Calibri" panose="020F0502020204030204" pitchFamily="34" charset="0"/>
                <a:sym typeface="Wingdings" panose="05000000000000000000" pitchFamily="2" charset="2"/>
              </a:rPr>
              <a:t>(semi)leptonic D decays</a:t>
            </a:r>
            <a:r>
              <a:rPr lang="zh-CN" altLang="en-US" sz="2000" b="1" dirty="0">
                <a:solidFill>
                  <a:srgbClr val="FD2703"/>
                </a:solidFill>
                <a:latin typeface="Calibri" panose="020F0502020204030204" pitchFamily="34" charset="0"/>
                <a:cs typeface="Calibri" panose="020F0502020204030204" pitchFamily="34" charset="0"/>
                <a:sym typeface="Wingdings" panose="05000000000000000000" pitchFamily="2" charset="2"/>
              </a:rPr>
              <a:t> </a:t>
            </a:r>
            <a:r>
              <a:rPr lang="en-US" altLang="zh-CN" sz="2000" b="1" dirty="0">
                <a:solidFill>
                  <a:srgbClr val="FD2703"/>
                </a:solidFill>
                <a:latin typeface="Calibri" panose="020F0502020204030204" pitchFamily="34" charset="0"/>
                <a:cs typeface="Calibri" panose="020F0502020204030204" pitchFamily="34" charset="0"/>
                <a:sym typeface="Wingdings" panose="05000000000000000000" pitchFamily="2" charset="2"/>
              </a:rPr>
              <a:t>from BESIII</a:t>
            </a:r>
            <a:endParaRPr lang="en-US" altLang="zh-CN" sz="2000" b="1" dirty="0">
              <a:solidFill>
                <a:srgbClr val="FD2703"/>
              </a:solidFill>
              <a:latin typeface="Calibri" panose="020F0502020204030204" pitchFamily="34" charset="0"/>
              <a:cs typeface="Calibri" panose="020F0502020204030204" pitchFamily="34" charset="0"/>
            </a:endParaRPr>
          </a:p>
        </p:txBody>
      </p:sp>
      <p:sp>
        <p:nvSpPr>
          <p:cNvPr id="548" name="TextBox 24">
            <a:extLst>
              <a:ext uri="{FF2B5EF4-FFF2-40B4-BE49-F238E27FC236}">
                <a16:creationId xmlns:a16="http://schemas.microsoft.com/office/drawing/2014/main" id="{AA8380CA-9963-A60A-4EFC-1A21763C25EB}"/>
              </a:ext>
            </a:extLst>
          </p:cNvPr>
          <p:cNvSpPr txBox="1">
            <a:spLocks noChangeArrowheads="1"/>
          </p:cNvSpPr>
          <p:nvPr/>
        </p:nvSpPr>
        <p:spPr bwMode="auto">
          <a:xfrm>
            <a:off x="752354" y="856888"/>
            <a:ext cx="1643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itchFamily="18" charset="0"/>
              </a:rPr>
              <a:t>PDG2014</a:t>
            </a:r>
            <a:endParaRPr lang="zh-CN" altLang="en-US" sz="2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itchFamily="18" charset="0"/>
            </a:endParaRPr>
          </a:p>
        </p:txBody>
      </p:sp>
      <p:sp>
        <p:nvSpPr>
          <p:cNvPr id="567" name="Rectangle 3334">
            <a:extLst>
              <a:ext uri="{FF2B5EF4-FFF2-40B4-BE49-F238E27FC236}">
                <a16:creationId xmlns:a16="http://schemas.microsoft.com/office/drawing/2014/main" id="{08FCCDE3-A052-F05E-1954-27B979F11133}"/>
              </a:ext>
            </a:extLst>
          </p:cNvPr>
          <p:cNvSpPr>
            <a:spLocks noChangeArrowheads="1"/>
          </p:cNvSpPr>
          <p:nvPr/>
        </p:nvSpPr>
        <p:spPr bwMode="auto">
          <a:xfrm>
            <a:off x="7028406" y="1160101"/>
            <a:ext cx="2140916" cy="3087583"/>
          </a:xfrm>
          <a:prstGeom prst="rect">
            <a:avLst/>
          </a:prstGeom>
          <a:noFill/>
          <a:ln w="38100">
            <a:solidFill>
              <a:srgbClr val="0000FF"/>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568" name="Text Box 3338">
            <a:extLst>
              <a:ext uri="{FF2B5EF4-FFF2-40B4-BE49-F238E27FC236}">
                <a16:creationId xmlns:a16="http://schemas.microsoft.com/office/drawing/2014/main" id="{2C2755F8-6F5C-ECF5-B9E7-AFF49D17B18F}"/>
              </a:ext>
            </a:extLst>
          </p:cNvPr>
          <p:cNvSpPr txBox="1">
            <a:spLocks noChangeArrowheads="1"/>
          </p:cNvSpPr>
          <p:nvPr/>
        </p:nvSpPr>
        <p:spPr bwMode="auto">
          <a:xfrm>
            <a:off x="9717899" y="2228439"/>
            <a:ext cx="2399313" cy="1938992"/>
          </a:xfrm>
          <a:prstGeom prst="rect">
            <a:avLst/>
          </a:prstGeom>
          <a:solidFill>
            <a:srgbClr val="FFFF00"/>
          </a:solidFill>
          <a:ln w="9525">
            <a:solidFill>
              <a:srgbClr val="FD2703"/>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1600" b="1" dirty="0">
                <a:solidFill>
                  <a:srgbClr val="0000FF"/>
                </a:solidFill>
                <a:latin typeface="Calibri" panose="020F0502020204030204" pitchFamily="34" charset="0"/>
                <a:cs typeface="Calibri" panose="020F0502020204030204" pitchFamily="34" charset="0"/>
              </a:rPr>
              <a:t>Indirect constraint: Hadronic and semi-leptonic D decays</a:t>
            </a:r>
            <a:r>
              <a:rPr lang="zh-CN" altLang="en-US" sz="1600" b="1" dirty="0">
                <a:solidFill>
                  <a:srgbClr val="0000FF"/>
                </a:solidFill>
                <a:latin typeface="Calibri" panose="020F0502020204030204" pitchFamily="34" charset="0"/>
                <a:cs typeface="Calibri" panose="020F0502020204030204" pitchFamily="34" charset="0"/>
              </a:rPr>
              <a:t> </a:t>
            </a:r>
            <a:endParaRPr lang="en-US" altLang="zh-CN" sz="1600" b="1" dirty="0">
              <a:solidFill>
                <a:srgbClr val="0000FF"/>
              </a:solidFill>
              <a:latin typeface="Calibri" panose="020F0502020204030204" pitchFamily="34" charset="0"/>
              <a:cs typeface="Calibri" panose="020F0502020204030204" pitchFamily="34" charset="0"/>
            </a:endParaRPr>
          </a:p>
          <a:p>
            <a:pPr eaLnBrk="1" hangingPunct="1">
              <a:spcBef>
                <a:spcPct val="50000"/>
              </a:spcBef>
              <a:buFontTx/>
              <a:buNone/>
            </a:pPr>
            <a:r>
              <a:rPr lang="en-US" altLang="zh-CN" sz="1600" b="1" dirty="0">
                <a:solidFill>
                  <a:srgbClr val="0000FF"/>
                </a:solidFill>
                <a:latin typeface="Calibri" panose="020F0502020204030204" pitchFamily="34" charset="0"/>
                <a:cs typeface="Calibri" panose="020F0502020204030204" pitchFamily="34" charset="0"/>
              </a:rPr>
              <a:t>BESIII + </a:t>
            </a:r>
          </a:p>
          <a:p>
            <a:pPr eaLnBrk="1" hangingPunct="1">
              <a:spcBef>
                <a:spcPct val="50000"/>
              </a:spcBef>
              <a:buFontTx/>
              <a:buNone/>
            </a:pPr>
            <a:r>
              <a:rPr lang="en-US" altLang="zh-CN" sz="1600" b="1" dirty="0">
                <a:solidFill>
                  <a:srgbClr val="0000FF"/>
                </a:solidFill>
                <a:latin typeface="Calibri" panose="020F0502020204030204" pitchFamily="34" charset="0"/>
                <a:cs typeface="Calibri" panose="020F0502020204030204" pitchFamily="34" charset="0"/>
              </a:rPr>
              <a:t>B factories + </a:t>
            </a:r>
          </a:p>
          <a:p>
            <a:pPr eaLnBrk="1" hangingPunct="1">
              <a:spcBef>
                <a:spcPct val="50000"/>
              </a:spcBef>
              <a:buFontTx/>
              <a:buNone/>
            </a:pPr>
            <a:r>
              <a:rPr lang="en-US" altLang="zh-CN" sz="1600" b="1" dirty="0">
                <a:solidFill>
                  <a:srgbClr val="0000FF"/>
                </a:solidFill>
                <a:latin typeface="Calibri" panose="020F0502020204030204" pitchFamily="34" charset="0"/>
                <a:cs typeface="Calibri" panose="020F0502020204030204" pitchFamily="34" charset="0"/>
              </a:rPr>
              <a:t>LQCD</a:t>
            </a:r>
          </a:p>
        </p:txBody>
      </p:sp>
      <p:cxnSp>
        <p:nvCxnSpPr>
          <p:cNvPr id="570" name="直接箭头连接符 569">
            <a:extLst>
              <a:ext uri="{FF2B5EF4-FFF2-40B4-BE49-F238E27FC236}">
                <a16:creationId xmlns:a16="http://schemas.microsoft.com/office/drawing/2014/main" id="{A60EF46F-EF5D-6046-69DB-A674C7B8352B}"/>
              </a:ext>
            </a:extLst>
          </p:cNvPr>
          <p:cNvCxnSpPr>
            <a:cxnSpLocks/>
            <a:stCxn id="547" idx="3"/>
            <a:endCxn id="540" idx="1"/>
          </p:cNvCxnSpPr>
          <p:nvPr/>
        </p:nvCxnSpPr>
        <p:spPr>
          <a:xfrm>
            <a:off x="2171173" y="3097879"/>
            <a:ext cx="470765" cy="3562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1" name="直接箭头连接符 570">
            <a:extLst>
              <a:ext uri="{FF2B5EF4-FFF2-40B4-BE49-F238E27FC236}">
                <a16:creationId xmlns:a16="http://schemas.microsoft.com/office/drawing/2014/main" id="{E547F021-9510-3330-A451-03311D2B4779}"/>
              </a:ext>
            </a:extLst>
          </p:cNvPr>
          <p:cNvCxnSpPr>
            <a:cxnSpLocks/>
            <a:stCxn id="568" idx="1"/>
          </p:cNvCxnSpPr>
          <p:nvPr/>
        </p:nvCxnSpPr>
        <p:spPr>
          <a:xfrm flipH="1" flipV="1">
            <a:off x="9174238" y="2921000"/>
            <a:ext cx="543661" cy="27693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78" name="图片 577">
            <a:extLst>
              <a:ext uri="{FF2B5EF4-FFF2-40B4-BE49-F238E27FC236}">
                <a16:creationId xmlns:a16="http://schemas.microsoft.com/office/drawing/2014/main" id="{86F161DF-D227-B134-A5C1-361A5F173EC9}"/>
              </a:ext>
            </a:extLst>
          </p:cNvPr>
          <p:cNvPicPr>
            <a:picLocks noChangeAspect="1"/>
          </p:cNvPicPr>
          <p:nvPr/>
        </p:nvPicPr>
        <p:blipFill>
          <a:blip r:embed="rId20"/>
          <a:stretch>
            <a:fillRect/>
          </a:stretch>
        </p:blipFill>
        <p:spPr>
          <a:xfrm>
            <a:off x="2641295" y="2384511"/>
            <a:ext cx="1846887" cy="221214"/>
          </a:xfrm>
          <a:prstGeom prst="rect">
            <a:avLst/>
          </a:prstGeom>
        </p:spPr>
      </p:pic>
      <p:pic>
        <p:nvPicPr>
          <p:cNvPr id="580" name="图片 579">
            <a:extLst>
              <a:ext uri="{FF2B5EF4-FFF2-40B4-BE49-F238E27FC236}">
                <a16:creationId xmlns:a16="http://schemas.microsoft.com/office/drawing/2014/main" id="{DAB3CBCE-AA05-1920-F78B-524DFE46BE73}"/>
              </a:ext>
            </a:extLst>
          </p:cNvPr>
          <p:cNvPicPr>
            <a:picLocks noChangeAspect="1"/>
          </p:cNvPicPr>
          <p:nvPr/>
        </p:nvPicPr>
        <p:blipFill>
          <a:blip r:embed="rId21"/>
          <a:stretch>
            <a:fillRect/>
          </a:stretch>
        </p:blipFill>
        <p:spPr>
          <a:xfrm>
            <a:off x="4998765" y="2421095"/>
            <a:ext cx="1711276" cy="253523"/>
          </a:xfrm>
          <a:prstGeom prst="rect">
            <a:avLst/>
          </a:prstGeom>
        </p:spPr>
      </p:pic>
      <p:pic>
        <p:nvPicPr>
          <p:cNvPr id="582" name="图片 581">
            <a:extLst>
              <a:ext uri="{FF2B5EF4-FFF2-40B4-BE49-F238E27FC236}">
                <a16:creationId xmlns:a16="http://schemas.microsoft.com/office/drawing/2014/main" id="{B0C617D0-71D0-5940-D3A4-D1C7EADC763F}"/>
              </a:ext>
            </a:extLst>
          </p:cNvPr>
          <p:cNvPicPr>
            <a:picLocks noChangeAspect="1"/>
          </p:cNvPicPr>
          <p:nvPr/>
        </p:nvPicPr>
        <p:blipFill>
          <a:blip r:embed="rId22"/>
          <a:stretch>
            <a:fillRect/>
          </a:stretch>
        </p:blipFill>
        <p:spPr>
          <a:xfrm>
            <a:off x="2674777" y="3992735"/>
            <a:ext cx="1305623" cy="205680"/>
          </a:xfrm>
          <a:prstGeom prst="rect">
            <a:avLst/>
          </a:prstGeom>
        </p:spPr>
      </p:pic>
      <p:pic>
        <p:nvPicPr>
          <p:cNvPr id="584" name="图片 583">
            <a:extLst>
              <a:ext uri="{FF2B5EF4-FFF2-40B4-BE49-F238E27FC236}">
                <a16:creationId xmlns:a16="http://schemas.microsoft.com/office/drawing/2014/main" id="{C48E3F9B-518F-9F33-F7CA-B619D8FFC5A3}"/>
              </a:ext>
            </a:extLst>
          </p:cNvPr>
          <p:cNvPicPr>
            <a:picLocks noChangeAspect="1"/>
          </p:cNvPicPr>
          <p:nvPr/>
        </p:nvPicPr>
        <p:blipFill>
          <a:blip r:embed="rId23"/>
          <a:stretch>
            <a:fillRect/>
          </a:stretch>
        </p:blipFill>
        <p:spPr>
          <a:xfrm>
            <a:off x="5013293" y="3998561"/>
            <a:ext cx="1380977" cy="206187"/>
          </a:xfrm>
          <a:prstGeom prst="rect">
            <a:avLst/>
          </a:prstGeom>
        </p:spPr>
      </p:pic>
      <p:pic>
        <p:nvPicPr>
          <p:cNvPr id="586" name="图片 585">
            <a:extLst>
              <a:ext uri="{FF2B5EF4-FFF2-40B4-BE49-F238E27FC236}">
                <a16:creationId xmlns:a16="http://schemas.microsoft.com/office/drawing/2014/main" id="{1E88E162-BB3A-16FA-CF67-E36139A9AA70}"/>
              </a:ext>
            </a:extLst>
          </p:cNvPr>
          <p:cNvPicPr>
            <a:picLocks noChangeAspect="1"/>
          </p:cNvPicPr>
          <p:nvPr/>
        </p:nvPicPr>
        <p:blipFill>
          <a:blip r:embed="rId24"/>
          <a:stretch>
            <a:fillRect/>
          </a:stretch>
        </p:blipFill>
        <p:spPr>
          <a:xfrm>
            <a:off x="7202990" y="3976826"/>
            <a:ext cx="1714405" cy="210863"/>
          </a:xfrm>
          <a:prstGeom prst="rect">
            <a:avLst/>
          </a:prstGeom>
        </p:spPr>
      </p:pic>
      <p:pic>
        <p:nvPicPr>
          <p:cNvPr id="588" name="图片 587">
            <a:extLst>
              <a:ext uri="{FF2B5EF4-FFF2-40B4-BE49-F238E27FC236}">
                <a16:creationId xmlns:a16="http://schemas.microsoft.com/office/drawing/2014/main" id="{08A88E20-BFF4-F723-9504-1A332F66998F}"/>
              </a:ext>
            </a:extLst>
          </p:cNvPr>
          <p:cNvPicPr>
            <a:picLocks noChangeAspect="1"/>
          </p:cNvPicPr>
          <p:nvPr/>
        </p:nvPicPr>
        <p:blipFill>
          <a:blip r:embed="rId25"/>
          <a:stretch>
            <a:fillRect/>
          </a:stretch>
        </p:blipFill>
        <p:spPr>
          <a:xfrm>
            <a:off x="7148218" y="2461992"/>
            <a:ext cx="1886079" cy="217624"/>
          </a:xfrm>
          <a:prstGeom prst="rect">
            <a:avLst/>
          </a:prstGeom>
        </p:spPr>
      </p:pic>
      <p:pic>
        <p:nvPicPr>
          <p:cNvPr id="590" name="图片 589">
            <a:extLst>
              <a:ext uri="{FF2B5EF4-FFF2-40B4-BE49-F238E27FC236}">
                <a16:creationId xmlns:a16="http://schemas.microsoft.com/office/drawing/2014/main" id="{63C4C0A7-C2AE-85C4-81BD-7C23891FBA54}"/>
              </a:ext>
            </a:extLst>
          </p:cNvPr>
          <p:cNvPicPr>
            <a:picLocks noChangeAspect="1"/>
          </p:cNvPicPr>
          <p:nvPr/>
        </p:nvPicPr>
        <p:blipFill>
          <a:blip r:embed="rId26"/>
          <a:stretch>
            <a:fillRect/>
          </a:stretch>
        </p:blipFill>
        <p:spPr>
          <a:xfrm>
            <a:off x="2863462" y="5424534"/>
            <a:ext cx="1664990" cy="229815"/>
          </a:xfrm>
          <a:prstGeom prst="rect">
            <a:avLst/>
          </a:prstGeom>
        </p:spPr>
      </p:pic>
      <p:pic>
        <p:nvPicPr>
          <p:cNvPr id="592" name="图片 591">
            <a:extLst>
              <a:ext uri="{FF2B5EF4-FFF2-40B4-BE49-F238E27FC236}">
                <a16:creationId xmlns:a16="http://schemas.microsoft.com/office/drawing/2014/main" id="{CCCC3259-A3E3-F351-36B5-28501A70FCC4}"/>
              </a:ext>
            </a:extLst>
          </p:cNvPr>
          <p:cNvPicPr>
            <a:picLocks noChangeAspect="1"/>
          </p:cNvPicPr>
          <p:nvPr/>
        </p:nvPicPr>
        <p:blipFill>
          <a:blip r:embed="rId27"/>
          <a:stretch>
            <a:fillRect/>
          </a:stretch>
        </p:blipFill>
        <p:spPr>
          <a:xfrm>
            <a:off x="5232232" y="5425517"/>
            <a:ext cx="1815066" cy="207719"/>
          </a:xfrm>
          <a:prstGeom prst="rect">
            <a:avLst/>
          </a:prstGeom>
        </p:spPr>
      </p:pic>
      <p:pic>
        <p:nvPicPr>
          <p:cNvPr id="594" name="图片 593">
            <a:extLst>
              <a:ext uri="{FF2B5EF4-FFF2-40B4-BE49-F238E27FC236}">
                <a16:creationId xmlns:a16="http://schemas.microsoft.com/office/drawing/2014/main" id="{3070A265-6902-938F-EB27-F696EEFC7852}"/>
              </a:ext>
            </a:extLst>
          </p:cNvPr>
          <p:cNvPicPr>
            <a:picLocks noChangeAspect="1"/>
          </p:cNvPicPr>
          <p:nvPr/>
        </p:nvPicPr>
        <p:blipFill>
          <a:blip r:embed="rId28"/>
          <a:stretch>
            <a:fillRect/>
          </a:stretch>
        </p:blipFill>
        <p:spPr>
          <a:xfrm>
            <a:off x="7277939" y="5353809"/>
            <a:ext cx="1750464" cy="294751"/>
          </a:xfrm>
          <a:prstGeom prst="rect">
            <a:avLst/>
          </a:prstGeom>
        </p:spPr>
      </p:pic>
      <p:sp>
        <p:nvSpPr>
          <p:cNvPr id="4" name="Rectangle 3334">
            <a:extLst>
              <a:ext uri="{FF2B5EF4-FFF2-40B4-BE49-F238E27FC236}">
                <a16:creationId xmlns:a16="http://schemas.microsoft.com/office/drawing/2014/main" id="{03A1B3DC-4B8B-52A8-8D12-862FB94A1A51}"/>
              </a:ext>
            </a:extLst>
          </p:cNvPr>
          <p:cNvSpPr>
            <a:spLocks noChangeArrowheads="1"/>
          </p:cNvSpPr>
          <p:nvPr/>
        </p:nvSpPr>
        <p:spPr bwMode="auto">
          <a:xfrm>
            <a:off x="2674777" y="4328704"/>
            <a:ext cx="4473441" cy="1376505"/>
          </a:xfrm>
          <a:prstGeom prst="rect">
            <a:avLst/>
          </a:prstGeom>
          <a:noFill/>
          <a:ln w="38100">
            <a:solidFill>
              <a:srgbClr val="0000FF"/>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cxnSp>
        <p:nvCxnSpPr>
          <p:cNvPr id="10" name="直线箭头连接符 9">
            <a:extLst>
              <a:ext uri="{FF2B5EF4-FFF2-40B4-BE49-F238E27FC236}">
                <a16:creationId xmlns:a16="http://schemas.microsoft.com/office/drawing/2014/main" id="{E75950AA-A96B-E2D9-0E28-75DFB381D563}"/>
              </a:ext>
            </a:extLst>
          </p:cNvPr>
          <p:cNvCxnSpPr/>
          <p:nvPr/>
        </p:nvCxnSpPr>
        <p:spPr>
          <a:xfrm flipH="1">
            <a:off x="7096463" y="3428768"/>
            <a:ext cx="2621436" cy="139691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2046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 name="Text Box 36">
                <a:extLst>
                  <a:ext uri="{FF2B5EF4-FFF2-40B4-BE49-F238E27FC236}">
                    <a16:creationId xmlns:a16="http://schemas.microsoft.com/office/drawing/2014/main" id="{65E0ED2E-FEE2-4842-9E61-E2133A9C4F14}"/>
                  </a:ext>
                </a:extLst>
              </p:cNvPr>
              <p:cNvSpPr txBox="1">
                <a:spLocks noChangeArrowheads="1"/>
              </p:cNvSpPr>
              <p:nvPr/>
            </p:nvSpPr>
            <p:spPr bwMode="auto">
              <a:xfrm>
                <a:off x="0" y="0"/>
                <a:ext cx="12192000" cy="658898"/>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pPr>
                <a:r>
                  <a:rPr lang="en-US" altLang="zh-CN" sz="3600" b="1" dirty="0">
                    <a:solidFill>
                      <a:srgbClr val="FFFF00"/>
                    </a:solidFill>
                    <a:latin typeface="微软雅黑" panose="020B0503020204020204" pitchFamily="34" charset="-122"/>
                    <a:ea typeface="微软雅黑" panose="020B0503020204020204" pitchFamily="34" charset="-122"/>
                  </a:rPr>
                  <a:t>Observation of DCS decay </a:t>
                </a:r>
                <a14:m>
                  <m:oMath xmlns:m="http://schemas.openxmlformats.org/officeDocument/2006/math">
                    <m:sSup>
                      <m:sSupPr>
                        <m:ctrlPr>
                          <a:rPr lang="zh-CN" altLang="en-US" sz="3600" b="1" i="1">
                            <a:solidFill>
                              <a:srgbClr val="FFFF00"/>
                            </a:solidFill>
                            <a:latin typeface="Cambria Math" panose="02040503050406030204" pitchFamily="18" charset="0"/>
                          </a:rPr>
                        </m:ctrlPr>
                      </m:sSupPr>
                      <m:e>
                        <m:r>
                          <a:rPr lang="zh-CN" altLang="en-US" sz="3600" b="1" i="1">
                            <a:solidFill>
                              <a:srgbClr val="FFFF00"/>
                            </a:solidFill>
                            <a:latin typeface="Cambria Math" panose="02040503050406030204" pitchFamily="18" charset="0"/>
                          </a:rPr>
                          <m:t>𝑫</m:t>
                        </m:r>
                      </m:e>
                      <m:sup>
                        <m:r>
                          <a:rPr lang="zh-CN" altLang="en-US" sz="3600" b="1" i="1">
                            <a:solidFill>
                              <a:srgbClr val="FFFF00"/>
                            </a:solidFill>
                            <a:latin typeface="Cambria Math" panose="02040503050406030204" pitchFamily="18" charset="0"/>
                          </a:rPr>
                          <m:t>+</m:t>
                        </m:r>
                      </m:sup>
                    </m:sSup>
                    <m:r>
                      <a:rPr lang="zh-CN" altLang="en-US" sz="3600" b="1" i="1">
                        <a:solidFill>
                          <a:srgbClr val="FFFF00"/>
                        </a:solidFill>
                        <a:latin typeface="Cambria Math" panose="02040503050406030204" pitchFamily="18" charset="0"/>
                      </a:rPr>
                      <m:t>→</m:t>
                    </m:r>
                    <m:sSup>
                      <m:sSupPr>
                        <m:ctrlPr>
                          <a:rPr lang="zh-CN" altLang="en-US" sz="3600" b="1" i="1">
                            <a:solidFill>
                              <a:srgbClr val="FFFF00"/>
                            </a:solidFill>
                            <a:latin typeface="Cambria Math" panose="02040503050406030204" pitchFamily="18" charset="0"/>
                          </a:rPr>
                        </m:ctrlPr>
                      </m:sSupPr>
                      <m:e>
                        <m:r>
                          <a:rPr lang="en-US" altLang="zh-CN" sz="3600" b="1" i="1" dirty="0">
                            <a:solidFill>
                              <a:srgbClr val="FFFF00"/>
                            </a:solidFill>
                            <a:latin typeface="Cambria Math" panose="02040503050406030204" pitchFamily="18" charset="0"/>
                            <a:sym typeface="Wingdings" panose="05000000000000000000" pitchFamily="2" charset="2"/>
                          </a:rPr>
                          <m:t>𝑲</m:t>
                        </m:r>
                      </m:e>
                      <m:sup>
                        <m:r>
                          <a:rPr lang="zh-CN" altLang="en-US" sz="3600" b="1" i="1">
                            <a:solidFill>
                              <a:srgbClr val="FFFF00"/>
                            </a:solidFill>
                            <a:latin typeface="Cambria Math" panose="02040503050406030204" pitchFamily="18" charset="0"/>
                          </a:rPr>
                          <m:t>+</m:t>
                        </m:r>
                      </m:sup>
                    </m:sSup>
                    <m:sSup>
                      <m:sSupPr>
                        <m:ctrlPr>
                          <a:rPr lang="zh-CN" altLang="en-US" sz="3600" b="1" i="1">
                            <a:solidFill>
                              <a:srgbClr val="FFFF00"/>
                            </a:solidFill>
                            <a:latin typeface="Cambria Math" panose="02040503050406030204" pitchFamily="18" charset="0"/>
                          </a:rPr>
                        </m:ctrlPr>
                      </m:sSupPr>
                      <m:e>
                        <m:r>
                          <m:rPr>
                            <m:nor/>
                          </m:rPr>
                          <a:rPr lang="en-US" altLang="zh-CN" sz="3600" b="1" i="1" dirty="0">
                            <a:solidFill>
                              <a:srgbClr val="FFFF00"/>
                            </a:solidFill>
                            <a:latin typeface="Symbol" panose="05050102010706020507" pitchFamily="18" charset="2"/>
                            <a:sym typeface="Wingdings" panose="05000000000000000000" pitchFamily="2" charset="2"/>
                          </a:rPr>
                          <m:t>p</m:t>
                        </m:r>
                      </m:e>
                      <m:sup>
                        <m:r>
                          <a:rPr lang="zh-CN" altLang="en-US" sz="3600" b="1" i="1">
                            <a:solidFill>
                              <a:srgbClr val="FFFF00"/>
                            </a:solidFill>
                            <a:latin typeface="Cambria Math" panose="02040503050406030204" pitchFamily="18" charset="0"/>
                          </a:rPr>
                          <m:t>+</m:t>
                        </m:r>
                      </m:sup>
                    </m:sSup>
                    <m:sSup>
                      <m:sSupPr>
                        <m:ctrlPr>
                          <a:rPr lang="zh-CN" altLang="en-US" sz="3600" b="1" i="1">
                            <a:solidFill>
                              <a:srgbClr val="FFFF00"/>
                            </a:solidFill>
                            <a:latin typeface="Cambria Math" panose="02040503050406030204" pitchFamily="18" charset="0"/>
                          </a:rPr>
                        </m:ctrlPr>
                      </m:sSupPr>
                      <m:e>
                        <m:r>
                          <m:rPr>
                            <m:nor/>
                          </m:rPr>
                          <a:rPr lang="en-US" altLang="zh-CN" sz="3600" b="1" i="1" dirty="0">
                            <a:solidFill>
                              <a:srgbClr val="FFFF00"/>
                            </a:solidFill>
                            <a:latin typeface="Symbol" panose="05050102010706020507" pitchFamily="18" charset="2"/>
                            <a:sym typeface="Wingdings" panose="05000000000000000000" pitchFamily="2" charset="2"/>
                          </a:rPr>
                          <m:t>p</m:t>
                        </m:r>
                      </m:e>
                      <m:sup>
                        <m:r>
                          <a:rPr lang="en-US" altLang="zh-CN" sz="3600" b="1" i="1" dirty="0">
                            <a:solidFill>
                              <a:srgbClr val="FFFF00"/>
                            </a:solidFill>
                            <a:latin typeface="Cambria Math" panose="02040503050406030204" pitchFamily="18" charset="0"/>
                            <a:sym typeface="Wingdings" panose="05000000000000000000" pitchFamily="2" charset="2"/>
                          </a:rPr>
                          <m:t>−</m:t>
                        </m:r>
                      </m:sup>
                    </m:sSup>
                    <m:sSup>
                      <m:sSupPr>
                        <m:ctrlPr>
                          <a:rPr lang="zh-CN" altLang="en-US" sz="3600" b="1" i="1">
                            <a:solidFill>
                              <a:srgbClr val="FFFF00"/>
                            </a:solidFill>
                            <a:latin typeface="Cambria Math" panose="02040503050406030204" pitchFamily="18" charset="0"/>
                          </a:rPr>
                        </m:ctrlPr>
                      </m:sSupPr>
                      <m:e>
                        <m:r>
                          <m:rPr>
                            <m:nor/>
                          </m:rPr>
                          <a:rPr lang="en-US" altLang="zh-CN" sz="3600" b="1" i="1" dirty="0">
                            <a:solidFill>
                              <a:srgbClr val="FFFF00"/>
                            </a:solidFill>
                            <a:latin typeface="Symbol" panose="05050102010706020507" pitchFamily="18" charset="2"/>
                            <a:sym typeface="Wingdings" panose="05000000000000000000" pitchFamily="2" charset="2"/>
                          </a:rPr>
                          <m:t>p</m:t>
                        </m:r>
                      </m:e>
                      <m:sup>
                        <m:r>
                          <a:rPr lang="en-US" altLang="zh-CN" sz="3600" b="1" i="1">
                            <a:solidFill>
                              <a:srgbClr val="FFFF00"/>
                            </a:solidFill>
                            <a:latin typeface="Cambria Math" panose="02040503050406030204" pitchFamily="18" charset="0"/>
                          </a:rPr>
                          <m:t>𝟎</m:t>
                        </m:r>
                      </m:sup>
                    </m:sSup>
                  </m:oMath>
                </a14:m>
                <a:endParaRPr lang="zh-CN" altLang="en-US" sz="3600" b="1" i="1" dirty="0">
                  <a:solidFill>
                    <a:srgbClr val="FFFF00"/>
                  </a:solidFill>
                </a:endParaRPr>
              </a:p>
            </p:txBody>
          </p:sp>
        </mc:Choice>
        <mc:Fallback xmlns="">
          <p:sp>
            <p:nvSpPr>
              <p:cNvPr id="17" name="Text Box 36">
                <a:extLst>
                  <a:ext uri="{FF2B5EF4-FFF2-40B4-BE49-F238E27FC236}">
                    <a16:creationId xmlns:a16="http://schemas.microsoft.com/office/drawing/2014/main" id="{65E0ED2E-FEE2-4842-9E61-E2133A9C4F14}"/>
                  </a:ext>
                </a:extLst>
              </p:cNvPr>
              <p:cNvSpPr txBox="1">
                <a:spLocks noRot="1" noChangeAspect="1" noMove="1" noResize="1" noEditPoints="1" noAdjustHandles="1" noChangeArrowheads="1" noChangeShapeType="1" noTextEdit="1"/>
              </p:cNvSpPr>
              <p:nvPr/>
            </p:nvSpPr>
            <p:spPr bwMode="auto">
              <a:xfrm>
                <a:off x="0" y="0"/>
                <a:ext cx="12192000" cy="658898"/>
              </a:xfrm>
              <a:prstGeom prst="rect">
                <a:avLst/>
              </a:prstGeom>
              <a:blipFill>
                <a:blip r:embed="rId3"/>
                <a:stretch>
                  <a:fillRect t="-12963" b="-33333"/>
                </a:stretch>
              </a:blipFill>
              <a:ln>
                <a:noFill/>
              </a:ln>
            </p:spPr>
            <p:txBody>
              <a:bodyPr/>
              <a:lstStyle/>
              <a:p>
                <a:r>
                  <a:rPr lang="zh-CN" altLang="en-US">
                    <a:noFill/>
                  </a:rPr>
                  <a:t> </a:t>
                </a:r>
              </a:p>
            </p:txBody>
          </p:sp>
        </mc:Fallback>
      </mc:AlternateContent>
      <p:sp>
        <p:nvSpPr>
          <p:cNvPr id="19" name="灯片编号占位符 5">
            <a:extLst>
              <a:ext uri="{FF2B5EF4-FFF2-40B4-BE49-F238E27FC236}">
                <a16:creationId xmlns:a16="http://schemas.microsoft.com/office/drawing/2014/main" id="{CA24671D-7C46-0768-6764-ED8DFB5CB630}"/>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40</a:t>
            </a:fld>
            <a:endParaRPr lang="en-US" altLang="zh-CN" sz="1200" dirty="0">
              <a:solidFill>
                <a:srgbClr val="898989"/>
              </a:solidFill>
              <a:latin typeface="Arial" panose="020B0604020202020204" pitchFamily="34" charset="0"/>
            </a:endParaRPr>
          </a:p>
        </p:txBody>
      </p:sp>
      <p:sp>
        <p:nvSpPr>
          <p:cNvPr id="4" name="矩形 26">
            <a:extLst>
              <a:ext uri="{FF2B5EF4-FFF2-40B4-BE49-F238E27FC236}">
                <a16:creationId xmlns:a16="http://schemas.microsoft.com/office/drawing/2014/main" id="{59FFF139-75B9-FB85-9306-EEAA51F8F610}"/>
              </a:ext>
            </a:extLst>
          </p:cNvPr>
          <p:cNvSpPr>
            <a:spLocks noChangeArrowheads="1"/>
          </p:cNvSpPr>
          <p:nvPr/>
        </p:nvSpPr>
        <p:spPr bwMode="auto">
          <a:xfrm>
            <a:off x="2438247" y="780980"/>
            <a:ext cx="2697918" cy="369332"/>
          </a:xfrm>
          <a:prstGeom prst="rect">
            <a:avLst/>
          </a:prstGeom>
          <a:noFill/>
          <a:ln w="9525">
            <a:noFill/>
            <a:miter lim="800000"/>
            <a:headEnd/>
            <a:tailEnd/>
          </a:ln>
        </p:spPr>
        <p:txBody>
          <a:bodyPr wrap="square">
            <a:spAutoFit/>
          </a:bodyPr>
          <a:lstStyle/>
          <a:p>
            <a:pPr marL="457200" indent="-457200"/>
            <a:r>
              <a:rPr lang="en-US" altLang="zh-CN" b="1" dirty="0">
                <a:solidFill>
                  <a:srgbClr val="FF0000"/>
                </a:solidFill>
                <a:latin typeface="微软雅黑" panose="020B0503020204020204" pitchFamily="34" charset="-122"/>
                <a:ea typeface="微软雅黑" panose="020B0503020204020204" pitchFamily="34" charset="-122"/>
              </a:rPr>
              <a:t>PRL125(2020)241802</a:t>
            </a:r>
            <a:endParaRPr lang="zh-CN" altLang="en-US" b="1" dirty="0">
              <a:solidFill>
                <a:srgbClr val="FF0000"/>
              </a:solidFill>
              <a:latin typeface="微软雅黑" panose="020B0503020204020204" pitchFamily="34" charset="-122"/>
              <a:ea typeface="微软雅黑" panose="020B0503020204020204" pitchFamily="34" charset="-122"/>
            </a:endParaRPr>
          </a:p>
        </p:txBody>
      </p:sp>
      <p:pic>
        <p:nvPicPr>
          <p:cNvPr id="14" name="图片 13">
            <a:extLst>
              <a:ext uri="{FF2B5EF4-FFF2-40B4-BE49-F238E27FC236}">
                <a16:creationId xmlns:a16="http://schemas.microsoft.com/office/drawing/2014/main" id="{827A91F4-F566-C4EE-472E-AE09BD5FF1B3}"/>
              </a:ext>
            </a:extLst>
          </p:cNvPr>
          <p:cNvPicPr>
            <a:picLocks noChangeAspect="1"/>
          </p:cNvPicPr>
          <p:nvPr/>
        </p:nvPicPr>
        <p:blipFill>
          <a:blip r:embed="rId4"/>
          <a:stretch>
            <a:fillRect/>
          </a:stretch>
        </p:blipFill>
        <p:spPr>
          <a:xfrm>
            <a:off x="659824" y="1335521"/>
            <a:ext cx="4476341" cy="2825665"/>
          </a:xfrm>
          <a:prstGeom prst="rect">
            <a:avLst/>
          </a:prstGeom>
        </p:spPr>
      </p:pic>
      <mc:AlternateContent xmlns:mc="http://schemas.openxmlformats.org/markup-compatibility/2006" xmlns:a14="http://schemas.microsoft.com/office/drawing/2010/main">
        <mc:Choice Requires="a14">
          <p:sp>
            <p:nvSpPr>
              <p:cNvPr id="22" name="Object 3">
                <a:extLst>
                  <a:ext uri="{FF2B5EF4-FFF2-40B4-BE49-F238E27FC236}">
                    <a16:creationId xmlns:a16="http://schemas.microsoft.com/office/drawing/2014/main" id="{1DF6A7C5-6003-F7FC-B44E-B0776B0446DB}"/>
                  </a:ext>
                </a:extLst>
              </p:cNvPr>
              <p:cNvSpPr txBox="1"/>
              <p:nvPr/>
            </p:nvSpPr>
            <p:spPr bwMode="auto">
              <a:xfrm>
                <a:off x="546100" y="4703264"/>
                <a:ext cx="4590065" cy="365125"/>
              </a:xfrm>
              <a:prstGeom prst="rect">
                <a:avLst/>
              </a:prstGeom>
              <a:solidFill>
                <a:schemeClr val="bg1"/>
              </a:solidFill>
              <a:ln w="952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b="1" i="1" smtClean="0">
                              <a:solidFill>
                                <a:srgbClr val="FF0000"/>
                              </a:solidFill>
                              <a:effectLst/>
                              <a:latin typeface="Cambria Math" panose="02040503050406030204" pitchFamily="18" charset="0"/>
                            </a:rPr>
                          </m:ctrlPr>
                        </m:sSubPr>
                        <m:e>
                          <m:r>
                            <a:rPr lang="zh-CN" altLang="en-US" b="1" i="0">
                              <a:solidFill>
                                <a:srgbClr val="FF0000"/>
                              </a:solidFill>
                              <a:effectLst/>
                              <a:latin typeface="Cambria Math" panose="02040503050406030204" pitchFamily="18" charset="0"/>
                            </a:rPr>
                            <m:t>𝐁</m:t>
                          </m:r>
                        </m:e>
                        <m:sub>
                          <m:sSup>
                            <m:sSupPr>
                              <m:ctrlPr>
                                <a:rPr lang="zh-CN" altLang="en-US" b="1" i="1">
                                  <a:solidFill>
                                    <a:srgbClr val="FF0000"/>
                                  </a:solidFill>
                                  <a:latin typeface="Cambria Math" panose="02040503050406030204" pitchFamily="18" charset="0"/>
                                </a:rPr>
                              </m:ctrlPr>
                            </m:sSupPr>
                            <m:e>
                              <m:r>
                                <a:rPr lang="zh-CN" altLang="en-US" b="1" i="0">
                                  <a:solidFill>
                                    <a:srgbClr val="FF0000"/>
                                  </a:solidFill>
                                  <a:latin typeface="Cambria Math" panose="02040503050406030204" pitchFamily="18" charset="0"/>
                                </a:rPr>
                                <m:t>𝐃</m:t>
                              </m:r>
                            </m:e>
                            <m:sup>
                              <m:r>
                                <a:rPr lang="zh-CN" altLang="en-US" b="1" i="0">
                                  <a:solidFill>
                                    <a:srgbClr val="FF0000"/>
                                  </a:solidFill>
                                  <a:latin typeface="Cambria Math" panose="02040503050406030204" pitchFamily="18" charset="0"/>
                                </a:rPr>
                                <m:t>+</m:t>
                              </m:r>
                            </m:sup>
                          </m:sSup>
                          <m:r>
                            <a:rPr lang="zh-CN" altLang="en-US" b="1" i="0">
                              <a:solidFill>
                                <a:srgbClr val="FF0000"/>
                              </a:solidFill>
                              <a:latin typeface="Cambria Math" panose="02040503050406030204" pitchFamily="18" charset="0"/>
                            </a:rPr>
                            <m:t>→</m:t>
                          </m:r>
                          <m:sSup>
                            <m:sSupPr>
                              <m:ctrlPr>
                                <a:rPr lang="zh-CN" altLang="en-US" b="1" i="1">
                                  <a:solidFill>
                                    <a:srgbClr val="FF0000"/>
                                  </a:solidFill>
                                  <a:latin typeface="Cambria Math" panose="02040503050406030204" pitchFamily="18" charset="0"/>
                                </a:rPr>
                              </m:ctrlPr>
                            </m:sSupPr>
                            <m:e>
                              <m:r>
                                <a:rPr lang="en-US" altLang="zh-CN" b="1" i="0" dirty="0">
                                  <a:solidFill>
                                    <a:srgbClr val="FF0000"/>
                                  </a:solidFill>
                                  <a:latin typeface="Cambria Math" panose="02040503050406030204" pitchFamily="18" charset="0"/>
                                  <a:ea typeface="Cambria Math" panose="02040503050406030204" pitchFamily="18" charset="0"/>
                                  <a:sym typeface="Wingdings" panose="05000000000000000000" pitchFamily="2" charset="2"/>
                                </a:rPr>
                                <m:t>𝐊</m:t>
                              </m:r>
                            </m:e>
                            <m:sup>
                              <m:r>
                                <a:rPr lang="zh-CN" altLang="en-US" b="1" i="0">
                                  <a:solidFill>
                                    <a:srgbClr val="FF0000"/>
                                  </a:solidFill>
                                  <a:latin typeface="Cambria Math" panose="02040503050406030204" pitchFamily="18" charset="0"/>
                                </a:rPr>
                                <m:t>+</m:t>
                              </m:r>
                            </m:sup>
                          </m:sSup>
                          <m:sSup>
                            <m:sSupPr>
                              <m:ctrlPr>
                                <a:rPr lang="zh-CN" altLang="en-US" b="1" i="1">
                                  <a:solidFill>
                                    <a:srgbClr val="FF0000"/>
                                  </a:solidFill>
                                  <a:latin typeface="Cambria Math" panose="02040503050406030204" pitchFamily="18" charset="0"/>
                                </a:rPr>
                              </m:ctrlPr>
                            </m:sSupPr>
                            <m:e>
                              <m:r>
                                <m:rPr>
                                  <m:nor/>
                                </m:rPr>
                                <a:rPr lang="en-US" altLang="zh-CN" b="1" dirty="0">
                                  <a:solidFill>
                                    <a:srgbClr val="FF0000"/>
                                  </a:solidFill>
                                  <a:latin typeface="Symbol" panose="05050102010706020507" pitchFamily="18" charset="2"/>
                                  <a:ea typeface="Cambria Math" panose="02040503050406030204" pitchFamily="18" charset="0"/>
                                  <a:sym typeface="Wingdings" panose="05000000000000000000" pitchFamily="2" charset="2"/>
                                </a:rPr>
                                <m:t>p</m:t>
                              </m:r>
                            </m:e>
                            <m:sup>
                              <m:r>
                                <a:rPr lang="zh-CN" altLang="en-US" b="1" i="0">
                                  <a:solidFill>
                                    <a:srgbClr val="FF0000"/>
                                  </a:solidFill>
                                  <a:latin typeface="Cambria Math" panose="02040503050406030204" pitchFamily="18" charset="0"/>
                                </a:rPr>
                                <m:t>+</m:t>
                              </m:r>
                            </m:sup>
                          </m:sSup>
                          <m:sSup>
                            <m:sSupPr>
                              <m:ctrlPr>
                                <a:rPr lang="zh-CN" altLang="en-US" b="1" i="1">
                                  <a:solidFill>
                                    <a:srgbClr val="FF0000"/>
                                  </a:solidFill>
                                  <a:latin typeface="Cambria Math" panose="02040503050406030204" pitchFamily="18" charset="0"/>
                                </a:rPr>
                              </m:ctrlPr>
                            </m:sSupPr>
                            <m:e>
                              <m:r>
                                <m:rPr>
                                  <m:nor/>
                                </m:rPr>
                                <a:rPr lang="en-US" altLang="zh-CN" b="1" dirty="0">
                                  <a:solidFill>
                                    <a:srgbClr val="FF0000"/>
                                  </a:solidFill>
                                  <a:latin typeface="Symbol" panose="05050102010706020507" pitchFamily="18" charset="2"/>
                                  <a:ea typeface="Cambria Math" panose="02040503050406030204" pitchFamily="18" charset="0"/>
                                  <a:sym typeface="Wingdings" panose="05000000000000000000" pitchFamily="2" charset="2"/>
                                </a:rPr>
                                <m:t>p</m:t>
                              </m:r>
                            </m:e>
                            <m:sup>
                              <m:r>
                                <a:rPr lang="en-US" altLang="zh-CN" b="1" i="0" dirty="0" smtClean="0">
                                  <a:solidFill>
                                    <a:srgbClr val="FF0000"/>
                                  </a:solidFill>
                                  <a:latin typeface="Cambria Math" panose="02040503050406030204" pitchFamily="18" charset="0"/>
                                  <a:ea typeface="Cambria Math" panose="02040503050406030204" pitchFamily="18" charset="0"/>
                                  <a:sym typeface="Wingdings" panose="05000000000000000000" pitchFamily="2" charset="2"/>
                                </a:rPr>
                                <m:t>−</m:t>
                              </m:r>
                            </m:sup>
                          </m:sSup>
                          <m:sSup>
                            <m:sSupPr>
                              <m:ctrlPr>
                                <a:rPr lang="zh-CN" altLang="en-US" b="1" i="1">
                                  <a:solidFill>
                                    <a:srgbClr val="FF0000"/>
                                  </a:solidFill>
                                  <a:latin typeface="Cambria Math" panose="02040503050406030204" pitchFamily="18" charset="0"/>
                                </a:rPr>
                              </m:ctrlPr>
                            </m:sSupPr>
                            <m:e>
                              <m:r>
                                <m:rPr>
                                  <m:nor/>
                                </m:rPr>
                                <a:rPr lang="en-US" altLang="zh-CN" b="1" dirty="0">
                                  <a:solidFill>
                                    <a:srgbClr val="FF0000"/>
                                  </a:solidFill>
                                  <a:latin typeface="Symbol" panose="05050102010706020507" pitchFamily="18" charset="2"/>
                                  <a:ea typeface="Cambria Math" panose="02040503050406030204" pitchFamily="18" charset="0"/>
                                  <a:sym typeface="Wingdings" panose="05000000000000000000" pitchFamily="2" charset="2"/>
                                </a:rPr>
                                <m:t>p</m:t>
                              </m:r>
                            </m:e>
                            <m:sup>
                              <m:r>
                                <a:rPr lang="en-US" altLang="zh-CN" b="1" i="0">
                                  <a:solidFill>
                                    <a:srgbClr val="FF0000"/>
                                  </a:solidFill>
                                  <a:latin typeface="Cambria Math" panose="02040503050406030204" pitchFamily="18" charset="0"/>
                                  <a:ea typeface="Cambria Math" panose="02040503050406030204" pitchFamily="18" charset="0"/>
                                </a:rPr>
                                <m:t>𝟎</m:t>
                              </m:r>
                            </m:sup>
                          </m:sSup>
                        </m:sub>
                      </m:sSub>
                      <m:r>
                        <a:rPr lang="en-US" altLang="zh-CN" b="1" i="1" smtClean="0">
                          <a:solidFill>
                            <a:srgbClr val="FF0000"/>
                          </a:solidFill>
                          <a:effectLst/>
                          <a:latin typeface="Cambria Math" panose="02040503050406030204" pitchFamily="18" charset="0"/>
                          <a:ea typeface="Cambria Math" panose="02040503050406030204" pitchFamily="18" charset="0"/>
                        </a:rPr>
                        <m:t>=</m:t>
                      </m:r>
                      <m:r>
                        <m:rPr>
                          <m:nor/>
                        </m:rPr>
                        <a:rPr lang="en-US" altLang="zh-CN" b="1" dirty="0">
                          <a:solidFill>
                            <a:srgbClr val="FF0000"/>
                          </a:solidFill>
                          <a:latin typeface="Cambria Math" panose="02040503050406030204" pitchFamily="18" charset="0"/>
                          <a:ea typeface="Cambria Math" panose="02040503050406030204" pitchFamily="18" charset="0"/>
                          <a:sym typeface="Wingdings" panose="05000000000000000000" pitchFamily="2" charset="2"/>
                        </a:rPr>
                        <m:t>(1.13</m:t>
                      </m:r>
                      <m:r>
                        <m:rPr>
                          <m:nor/>
                        </m:rPr>
                        <a:rPr lang="en-US" altLang="zh-CN" b="1" dirty="0">
                          <a:solidFill>
                            <a:srgbClr val="FF0000"/>
                          </a:solidFill>
                          <a:latin typeface="Cambria Math" panose="02040503050406030204" pitchFamily="18" charset="0"/>
                          <a:ea typeface="Cambria Math" panose="02040503050406030204" pitchFamily="18" charset="0"/>
                          <a:sym typeface="Symbol" panose="05050102010706020507" pitchFamily="18" charset="2"/>
                        </a:rPr>
                        <m:t>0.080.03)</m:t>
                      </m:r>
                      <m:r>
                        <a:rPr lang="zh-CN" altLang="en-US" b="1" i="1">
                          <a:solidFill>
                            <a:srgbClr val="FF0000"/>
                          </a:solidFill>
                          <a:effectLst/>
                          <a:latin typeface="Cambria Math" panose="02040503050406030204" pitchFamily="18" charset="0"/>
                        </a:rPr>
                        <m:t>×</m:t>
                      </m:r>
                      <m:r>
                        <a:rPr lang="zh-CN" altLang="en-US" b="1" i="1">
                          <a:solidFill>
                            <a:srgbClr val="FF0000"/>
                          </a:solidFill>
                          <a:effectLst/>
                          <a:latin typeface="Cambria Math" panose="02040503050406030204" pitchFamily="18" charset="0"/>
                        </a:rPr>
                        <m:t>𝟏</m:t>
                      </m:r>
                      <m:sSup>
                        <m:sSupPr>
                          <m:ctrlPr>
                            <a:rPr lang="zh-CN" altLang="en-US" b="1" i="1">
                              <a:solidFill>
                                <a:srgbClr val="FF0000"/>
                              </a:solidFill>
                              <a:effectLst/>
                              <a:latin typeface="Cambria Math" panose="02040503050406030204" pitchFamily="18" charset="0"/>
                            </a:rPr>
                          </m:ctrlPr>
                        </m:sSupPr>
                        <m:e>
                          <m:r>
                            <a:rPr lang="zh-CN" altLang="en-US" b="1" i="1">
                              <a:solidFill>
                                <a:srgbClr val="FF0000"/>
                              </a:solidFill>
                              <a:effectLst/>
                              <a:latin typeface="Cambria Math" panose="02040503050406030204" pitchFamily="18" charset="0"/>
                            </a:rPr>
                            <m:t>𝟎</m:t>
                          </m:r>
                        </m:e>
                        <m:sup>
                          <m:r>
                            <a:rPr lang="zh-CN" altLang="en-US" b="1" i="1">
                              <a:solidFill>
                                <a:srgbClr val="FF0000"/>
                              </a:solidFill>
                              <a:effectLst/>
                              <a:latin typeface="Cambria Math" panose="02040503050406030204" pitchFamily="18" charset="0"/>
                            </a:rPr>
                            <m:t>−</m:t>
                          </m:r>
                          <m:r>
                            <a:rPr lang="en-US" altLang="zh-CN" b="1" i="1" smtClean="0">
                              <a:solidFill>
                                <a:srgbClr val="FF0000"/>
                              </a:solidFill>
                              <a:effectLst/>
                              <a:latin typeface="Cambria Math" panose="02040503050406030204" pitchFamily="18" charset="0"/>
                            </a:rPr>
                            <m:t>𝟑</m:t>
                          </m:r>
                        </m:sup>
                      </m:sSup>
                    </m:oMath>
                  </m:oMathPara>
                </a14:m>
                <a:endParaRPr lang="zh-CN" altLang="en-US" b="1" dirty="0">
                  <a:solidFill>
                    <a:srgbClr val="FF0000"/>
                  </a:solidFill>
                  <a:effectLst/>
                  <a:latin typeface="Cambria Math" panose="02040503050406030204" pitchFamily="18" charset="0"/>
                </a:endParaRPr>
              </a:p>
            </p:txBody>
          </p:sp>
        </mc:Choice>
        <mc:Fallback xmlns="">
          <p:sp>
            <p:nvSpPr>
              <p:cNvPr id="22" name="Object 3">
                <a:extLst>
                  <a:ext uri="{FF2B5EF4-FFF2-40B4-BE49-F238E27FC236}">
                    <a16:creationId xmlns:a16="http://schemas.microsoft.com/office/drawing/2014/main" id="{1DF6A7C5-6003-F7FC-B44E-B0776B0446DB}"/>
                  </a:ext>
                </a:extLst>
              </p:cNvPr>
              <p:cNvSpPr txBox="1">
                <a:spLocks noRot="1" noChangeAspect="1" noMove="1" noResize="1" noEditPoints="1" noAdjustHandles="1" noChangeArrowheads="1" noChangeShapeType="1" noTextEdit="1"/>
              </p:cNvSpPr>
              <p:nvPr/>
            </p:nvSpPr>
            <p:spPr bwMode="auto">
              <a:xfrm>
                <a:off x="546100" y="4703264"/>
                <a:ext cx="4590065" cy="365125"/>
              </a:xfrm>
              <a:prstGeom prst="rect">
                <a:avLst/>
              </a:prstGeom>
              <a:blipFill>
                <a:blip r:embed="rId6"/>
                <a:stretch>
                  <a:fillRect b="-20339"/>
                </a:stretch>
              </a:blipFill>
              <a:ln w="9525">
                <a:noFill/>
                <a:miter lim="800000"/>
                <a:headEnd/>
                <a:tailEnd/>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Object 3">
                <a:extLst>
                  <a:ext uri="{FF2B5EF4-FFF2-40B4-BE49-F238E27FC236}">
                    <a16:creationId xmlns:a16="http://schemas.microsoft.com/office/drawing/2014/main" id="{B3D80E53-551B-67E8-CDC1-BC392B828DA3}"/>
                  </a:ext>
                </a:extLst>
              </p:cNvPr>
              <p:cNvSpPr txBox="1"/>
              <p:nvPr/>
            </p:nvSpPr>
            <p:spPr bwMode="auto">
              <a:xfrm>
                <a:off x="1074937" y="5089938"/>
                <a:ext cx="3247839" cy="365125"/>
              </a:xfrm>
              <a:prstGeom prst="rect">
                <a:avLst/>
              </a:prstGeom>
              <a:solidFill>
                <a:schemeClr val="bg1"/>
              </a:solidFill>
              <a:ln w="9525">
                <a:noFill/>
                <a:miter lim="800000"/>
                <a:headEnd/>
                <a:tailEnd/>
              </a:ln>
            </p:spPr>
            <p:txBody>
              <a:bodyPr>
                <a:noAutofit/>
              </a:bodyPr>
              <a:lstStyle/>
              <a:p>
                <a14:m>
                  <m:oMath xmlns:m="http://schemas.openxmlformats.org/officeDocument/2006/math">
                    <m:sSub>
                      <m:sSubPr>
                        <m:ctrlPr>
                          <a:rPr lang="zh-CN" altLang="en-US" b="1" i="1" smtClean="0">
                            <a:solidFill>
                              <a:srgbClr val="FF0000"/>
                            </a:solidFill>
                            <a:effectLst/>
                            <a:latin typeface="Cambria Math" panose="02040503050406030204" pitchFamily="18" charset="0"/>
                          </a:rPr>
                        </m:ctrlPr>
                      </m:sSubPr>
                      <m:e>
                        <m:r>
                          <a:rPr lang="zh-CN" altLang="en-US" b="1" i="0">
                            <a:solidFill>
                              <a:srgbClr val="FF0000"/>
                            </a:solidFill>
                            <a:effectLst/>
                            <a:latin typeface="Cambria Math" panose="02040503050406030204" pitchFamily="18" charset="0"/>
                          </a:rPr>
                          <m:t>𝐁</m:t>
                        </m:r>
                      </m:e>
                      <m:sub>
                        <m:r>
                          <a:rPr lang="en-US" altLang="zh-CN" b="1" i="0">
                            <a:solidFill>
                              <a:srgbClr val="FF0000"/>
                            </a:solidFill>
                            <a:latin typeface="Cambria Math" panose="02040503050406030204" pitchFamily="18" charset="0"/>
                          </a:rPr>
                          <m:t>𝐃𝐂𝐒</m:t>
                        </m:r>
                      </m:sub>
                    </m:sSub>
                    <m:r>
                      <a:rPr lang="en-US" altLang="zh-CN" b="1" i="0" smtClean="0">
                        <a:solidFill>
                          <a:srgbClr val="FF0000"/>
                        </a:solidFill>
                        <a:effectLst/>
                        <a:latin typeface="Cambria Math" panose="02040503050406030204" pitchFamily="18" charset="0"/>
                      </a:rPr>
                      <m:t>/</m:t>
                    </m:r>
                    <m:sSub>
                      <m:sSubPr>
                        <m:ctrlPr>
                          <a:rPr lang="zh-CN" altLang="en-US" b="1" i="1">
                            <a:solidFill>
                              <a:srgbClr val="FF0000"/>
                            </a:solidFill>
                            <a:latin typeface="Cambria Math" panose="02040503050406030204" pitchFamily="18" charset="0"/>
                          </a:rPr>
                        </m:ctrlPr>
                      </m:sSubPr>
                      <m:e>
                        <m:r>
                          <a:rPr lang="zh-CN" altLang="en-US" b="1" i="0">
                            <a:solidFill>
                              <a:srgbClr val="FF0000"/>
                            </a:solidFill>
                            <a:latin typeface="Cambria Math" panose="02040503050406030204" pitchFamily="18" charset="0"/>
                          </a:rPr>
                          <m:t>𝐁</m:t>
                        </m:r>
                      </m:e>
                      <m:sub>
                        <m:r>
                          <a:rPr lang="en-US" altLang="zh-CN" b="1" i="0">
                            <a:solidFill>
                              <a:srgbClr val="FF0000"/>
                            </a:solidFill>
                            <a:latin typeface="Cambria Math" panose="02040503050406030204" pitchFamily="18" charset="0"/>
                          </a:rPr>
                          <m:t>𝐂</m:t>
                        </m:r>
                        <m:r>
                          <a:rPr lang="en-US" altLang="zh-CN" b="1" i="0" smtClean="0">
                            <a:solidFill>
                              <a:srgbClr val="FF0000"/>
                            </a:solidFill>
                            <a:latin typeface="Cambria Math" panose="02040503050406030204" pitchFamily="18" charset="0"/>
                          </a:rPr>
                          <m:t>𝐅</m:t>
                        </m:r>
                      </m:sub>
                    </m:sSub>
                    <m:r>
                      <a:rPr lang="en-US" altLang="zh-CN" b="1" i="1" smtClean="0">
                        <a:solidFill>
                          <a:srgbClr val="FF0000"/>
                        </a:solidFill>
                        <a:effectLst/>
                        <a:latin typeface="Cambria Math" panose="02040503050406030204" pitchFamily="18" charset="0"/>
                        <a:ea typeface="Cambria Math" panose="02040503050406030204" pitchFamily="18" charset="0"/>
                      </a:rPr>
                      <m:t>=</m:t>
                    </m:r>
                    <m:r>
                      <m:rPr>
                        <m:nor/>
                      </m:rPr>
                      <a:rPr lang="en-US" altLang="zh-CN" dirty="0">
                        <a:solidFill>
                          <a:srgbClr val="FF0000"/>
                        </a:solidFill>
                        <a:latin typeface="微软雅黑" panose="020B0503020204020204" pitchFamily="34" charset="-122"/>
                        <a:ea typeface="微软雅黑" panose="020B0503020204020204" pitchFamily="34" charset="-122"/>
                      </a:rPr>
                      <m:t>(6.28</m:t>
                    </m:r>
                    <m:r>
                      <m:rPr>
                        <m:nor/>
                      </m:rPr>
                      <a:rPr lang="en-US" altLang="zh-CN" dirty="0">
                        <a:solidFill>
                          <a:srgbClr val="FF0000"/>
                        </a:solidFill>
                        <a:latin typeface="微软雅黑" panose="020B0503020204020204" pitchFamily="34" charset="-122"/>
                        <a:ea typeface="微软雅黑" panose="020B0503020204020204" pitchFamily="34" charset="-122"/>
                        <a:sym typeface="Symbol" panose="05050102010706020507" pitchFamily="18" charset="2"/>
                      </a:rPr>
                      <m:t>0.52</m:t>
                    </m:r>
                    <m:r>
                      <m:rPr>
                        <m:nor/>
                      </m:rPr>
                      <a:rPr lang="en-US" altLang="zh-CN" dirty="0">
                        <a:solidFill>
                          <a:srgbClr val="FF0000"/>
                        </a:solidFill>
                        <a:latin typeface="微软雅黑" panose="020B0503020204020204" pitchFamily="34" charset="-122"/>
                        <a:ea typeface="微软雅黑" panose="020B0503020204020204" pitchFamily="34" charset="-122"/>
                      </a:rPr>
                      <m:t>)</m:t>
                    </m:r>
                    <m:r>
                      <m:rPr>
                        <m:nor/>
                      </m:rPr>
                      <a:rPr lang="en-US" altLang="zh-CN" b="1" i="0" smtClean="0">
                        <a:solidFill>
                          <a:srgbClr val="FF0000"/>
                        </a:solidFill>
                        <a:effectLst/>
                        <a:latin typeface="Cambria Math" panose="02040503050406030204" pitchFamily="18" charset="0"/>
                        <a:ea typeface="Cambria Math" panose="02040503050406030204" pitchFamily="18" charset="0"/>
                      </a:rPr>
                      <m:t>tan</m:t>
                    </m:r>
                  </m:oMath>
                </a14:m>
                <a:r>
                  <a:rPr lang="en-US" altLang="zh-CN" b="1" baseline="30000" dirty="0">
                    <a:solidFill>
                      <a:srgbClr val="FF0000"/>
                    </a:solidFill>
                    <a:effectLst/>
                    <a:latin typeface="Cambria Math" panose="02040503050406030204" pitchFamily="18" charset="0"/>
                  </a:rPr>
                  <a:t>4</a:t>
                </a:r>
                <a:r>
                  <a:rPr lang="en-US" altLang="zh-CN" dirty="0">
                    <a:solidFill>
                      <a:srgbClr val="FF0000"/>
                    </a:solidFill>
                    <a:latin typeface="Symbol" panose="05050102010706020507" pitchFamily="18" charset="2"/>
                    <a:ea typeface="微软雅黑" panose="020B0503020204020204" pitchFamily="34" charset="-122"/>
                  </a:rPr>
                  <a:t>q</a:t>
                </a:r>
                <a:r>
                  <a:rPr lang="en-US" altLang="zh-CN" baseline="-25000" dirty="0">
                    <a:solidFill>
                      <a:srgbClr val="FF0000"/>
                    </a:solidFill>
                    <a:latin typeface="微软雅黑" panose="020B0503020204020204" pitchFamily="34" charset="-122"/>
                    <a:ea typeface="微软雅黑" panose="020B0503020204020204" pitchFamily="34" charset="-122"/>
                  </a:rPr>
                  <a:t>C</a:t>
                </a:r>
                <a:endParaRPr lang="zh-CN" altLang="en-US" b="1" baseline="30000" dirty="0">
                  <a:solidFill>
                    <a:srgbClr val="FF0000"/>
                  </a:solidFill>
                  <a:effectLst/>
                  <a:latin typeface="Cambria Math" panose="02040503050406030204" pitchFamily="18" charset="0"/>
                </a:endParaRPr>
              </a:p>
            </p:txBody>
          </p:sp>
        </mc:Choice>
        <mc:Fallback xmlns="">
          <p:sp>
            <p:nvSpPr>
              <p:cNvPr id="26" name="Object 3">
                <a:extLst>
                  <a:ext uri="{FF2B5EF4-FFF2-40B4-BE49-F238E27FC236}">
                    <a16:creationId xmlns:a16="http://schemas.microsoft.com/office/drawing/2014/main" id="{B3D80E53-551B-67E8-CDC1-BC392B828DA3}"/>
                  </a:ext>
                </a:extLst>
              </p:cNvPr>
              <p:cNvSpPr txBox="1">
                <a:spLocks noRot="1" noChangeAspect="1" noMove="1" noResize="1" noEditPoints="1" noAdjustHandles="1" noChangeArrowheads="1" noChangeShapeType="1" noTextEdit="1"/>
              </p:cNvSpPr>
              <p:nvPr/>
            </p:nvSpPr>
            <p:spPr bwMode="auto">
              <a:xfrm>
                <a:off x="1074937" y="5089938"/>
                <a:ext cx="3247839" cy="365125"/>
              </a:xfrm>
              <a:prstGeom prst="rect">
                <a:avLst/>
              </a:prstGeom>
              <a:blipFill>
                <a:blip r:embed="rId7"/>
                <a:stretch>
                  <a:fillRect t="-10000" b="-26667"/>
                </a:stretch>
              </a:blipFill>
              <a:ln w="9525">
                <a:noFill/>
                <a:miter lim="800000"/>
                <a:headEnd/>
                <a:tailEnd/>
              </a:ln>
            </p:spPr>
            <p:txBody>
              <a:bodyPr/>
              <a:lstStyle/>
              <a:p>
                <a:r>
                  <a:rPr lang="zh-CN" altLang="en-US">
                    <a:noFill/>
                  </a:rPr>
                  <a:t> </a:t>
                </a:r>
              </a:p>
            </p:txBody>
          </p:sp>
        </mc:Fallback>
      </mc:AlternateContent>
      <p:sp>
        <p:nvSpPr>
          <p:cNvPr id="28" name="矩形 26">
            <a:extLst>
              <a:ext uri="{FF2B5EF4-FFF2-40B4-BE49-F238E27FC236}">
                <a16:creationId xmlns:a16="http://schemas.microsoft.com/office/drawing/2014/main" id="{EAF78622-B34C-7F90-78E9-78F60624D5FE}"/>
              </a:ext>
            </a:extLst>
          </p:cNvPr>
          <p:cNvSpPr>
            <a:spLocks noChangeArrowheads="1"/>
          </p:cNvSpPr>
          <p:nvPr/>
        </p:nvSpPr>
        <p:spPr bwMode="auto">
          <a:xfrm>
            <a:off x="4302724" y="1345416"/>
            <a:ext cx="695994" cy="323165"/>
          </a:xfrm>
          <a:prstGeom prst="rect">
            <a:avLst/>
          </a:prstGeom>
          <a:noFill/>
          <a:ln w="9525">
            <a:noFill/>
            <a:miter lim="800000"/>
            <a:headEnd/>
            <a:tailEnd/>
          </a:ln>
        </p:spPr>
        <p:txBody>
          <a:bodyPr wrap="square">
            <a:spAutoFit/>
          </a:bodyPr>
          <a:lstStyle/>
          <a:p>
            <a:pPr marL="457200" indent="-457200"/>
            <a:r>
              <a:rPr lang="en-US" altLang="zh-CN" sz="1500" b="1" dirty="0">
                <a:solidFill>
                  <a:srgbClr val="FF0000"/>
                </a:solidFill>
                <a:latin typeface="微软雅黑" panose="020B0503020204020204" pitchFamily="34" charset="-122"/>
                <a:ea typeface="微软雅黑" panose="020B0503020204020204" pitchFamily="34" charset="-122"/>
              </a:rPr>
              <a:t>&gt;10</a:t>
            </a:r>
            <a:r>
              <a:rPr lang="en-US" altLang="zh-CN" sz="1500" b="1" dirty="0">
                <a:solidFill>
                  <a:srgbClr val="FF0000"/>
                </a:solidFill>
                <a:latin typeface="Symbol" panose="05050102010706020507" pitchFamily="18" charset="2"/>
                <a:ea typeface="微软雅黑" panose="020B0503020204020204" pitchFamily="34" charset="-122"/>
              </a:rPr>
              <a:t>s</a:t>
            </a:r>
            <a:endParaRPr lang="zh-CN" altLang="en-US" sz="1500" b="1" dirty="0">
              <a:solidFill>
                <a:srgbClr val="FF0000"/>
              </a:solidFill>
              <a:latin typeface="Symbol" panose="05050102010706020507" pitchFamily="18" charset="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8B1B181E-7E2C-8610-960F-0DE4FBFBCF79}"/>
                  </a:ext>
                </a:extLst>
              </p:cNvPr>
              <p:cNvSpPr txBox="1"/>
              <p:nvPr/>
            </p:nvSpPr>
            <p:spPr>
              <a:xfrm>
                <a:off x="1392862" y="6408049"/>
                <a:ext cx="3114062" cy="369332"/>
              </a:xfrm>
              <a:prstGeom prst="rect">
                <a:avLst/>
              </a:prstGeom>
              <a:noFill/>
            </p:spPr>
            <p:txBody>
              <a:bodyPr wrap="square">
                <a:spAutoFit/>
              </a:bodyPr>
              <a:lstStyle/>
              <a:p>
                <a14:m>
                  <m:oMath xmlns:m="http://schemas.openxmlformats.org/officeDocument/2006/math">
                    <m:sSub>
                      <m:sSubPr>
                        <m:ctrlPr>
                          <a:rPr lang="zh-CN" altLang="en-US" sz="1800" i="1" smtClean="0">
                            <a:solidFill>
                              <a:schemeClr val="tx1"/>
                            </a:solidFill>
                            <a:latin typeface="Cambria Math" panose="02040503050406030204" pitchFamily="18" charset="0"/>
                          </a:rPr>
                        </m:ctrlPr>
                      </m:sSubPr>
                      <m:e>
                        <m:r>
                          <m:rPr>
                            <m:sty m:val="p"/>
                          </m:rPr>
                          <a:rPr lang="zh-CN" altLang="en-US" sz="1800" b="0" i="0" smtClean="0">
                            <a:solidFill>
                              <a:schemeClr val="tx1"/>
                            </a:solidFill>
                            <a:latin typeface="Cambria Math" panose="02040503050406030204" pitchFamily="18" charset="0"/>
                          </a:rPr>
                          <m:t>B</m:t>
                        </m:r>
                      </m:e>
                      <m:sub>
                        <m:r>
                          <m:rPr>
                            <m:sty m:val="p"/>
                          </m:rPr>
                          <a:rPr lang="en-US" altLang="zh-CN" sz="1800" b="0" i="0" smtClean="0">
                            <a:solidFill>
                              <a:schemeClr val="tx1"/>
                            </a:solidFill>
                            <a:latin typeface="Cambria Math" panose="02040503050406030204" pitchFamily="18" charset="0"/>
                          </a:rPr>
                          <m:t>DCS</m:t>
                        </m:r>
                      </m:sub>
                    </m:sSub>
                    <m:r>
                      <a:rPr lang="en-US" altLang="zh-CN" sz="1800" b="0" i="0" smtClean="0">
                        <a:solidFill>
                          <a:schemeClr val="tx1"/>
                        </a:solidFill>
                        <a:latin typeface="Cambria Math" panose="02040503050406030204" pitchFamily="18" charset="0"/>
                      </a:rPr>
                      <m:t>/</m:t>
                    </m:r>
                    <m:sSub>
                      <m:sSubPr>
                        <m:ctrlPr>
                          <a:rPr lang="zh-CN" altLang="en-US" sz="1800" i="1">
                            <a:solidFill>
                              <a:schemeClr val="tx1"/>
                            </a:solidFill>
                            <a:latin typeface="Cambria Math" panose="02040503050406030204" pitchFamily="18" charset="0"/>
                          </a:rPr>
                        </m:ctrlPr>
                      </m:sSubPr>
                      <m:e>
                        <m:r>
                          <m:rPr>
                            <m:sty m:val="p"/>
                          </m:rPr>
                          <a:rPr lang="zh-CN" altLang="en-US" sz="1800" b="0" i="0" smtClean="0">
                            <a:solidFill>
                              <a:schemeClr val="tx1"/>
                            </a:solidFill>
                            <a:latin typeface="Cambria Math" panose="02040503050406030204" pitchFamily="18" charset="0"/>
                          </a:rPr>
                          <m:t>B</m:t>
                        </m:r>
                      </m:e>
                      <m:sub>
                        <m:r>
                          <m:rPr>
                            <m:sty m:val="p"/>
                          </m:rPr>
                          <a:rPr lang="en-US" altLang="zh-CN" sz="1800" b="0" i="0" smtClean="0">
                            <a:solidFill>
                              <a:schemeClr val="tx1"/>
                            </a:solidFill>
                            <a:latin typeface="Cambria Math" panose="02040503050406030204" pitchFamily="18" charset="0"/>
                          </a:rPr>
                          <m:t>CF</m:t>
                        </m:r>
                      </m:sub>
                    </m:sSub>
                  </m:oMath>
                </a14:m>
                <a:r>
                  <a:rPr lang="en-US" altLang="zh-CN" sz="1800" dirty="0">
                    <a:solidFill>
                      <a:schemeClr val="tx1"/>
                    </a:solidFill>
                    <a:latin typeface="微软雅黑" panose="020B0503020204020204" pitchFamily="34" charset="-122"/>
                    <a:ea typeface="微软雅黑" panose="020B0503020204020204" pitchFamily="34" charset="-122"/>
                  </a:rPr>
                  <a:t>~</a:t>
                </a:r>
                <a14:m>
                  <m:oMath xmlns:m="http://schemas.openxmlformats.org/officeDocument/2006/math">
                    <m:r>
                      <m:rPr>
                        <m:nor/>
                      </m:rPr>
                      <a:rPr lang="en-US" altLang="zh-CN" sz="1800" dirty="0">
                        <a:solidFill>
                          <a:schemeClr val="tx1"/>
                        </a:solidFill>
                        <a:latin typeface="微软雅黑" panose="020B0503020204020204" pitchFamily="34" charset="-122"/>
                        <a:ea typeface="微软雅黑" panose="020B0503020204020204" pitchFamily="34" charset="-122"/>
                      </a:rPr>
                      <m:t>(0.5−2.0)</m:t>
                    </m:r>
                    <m:r>
                      <m:rPr>
                        <m:nor/>
                      </m:rPr>
                      <a:rPr lang="en-US" altLang="zh-CN" sz="1800">
                        <a:solidFill>
                          <a:schemeClr val="tx1"/>
                        </a:solidFill>
                        <a:latin typeface="Cambria Math" panose="02040503050406030204" pitchFamily="18" charset="0"/>
                        <a:ea typeface="Cambria Math" panose="02040503050406030204" pitchFamily="18" charset="0"/>
                      </a:rPr>
                      <m:t>tan</m:t>
                    </m:r>
                  </m:oMath>
                </a14:m>
                <a:r>
                  <a:rPr lang="en-US" altLang="zh-CN" sz="1800" baseline="30000" dirty="0">
                    <a:solidFill>
                      <a:schemeClr val="tx1"/>
                    </a:solidFill>
                    <a:latin typeface="Cambria Math" panose="02040503050406030204" pitchFamily="18" charset="0"/>
                  </a:rPr>
                  <a:t>4</a:t>
                </a:r>
                <a:r>
                  <a:rPr lang="en-US" altLang="zh-CN" sz="1800" dirty="0">
                    <a:solidFill>
                      <a:schemeClr val="tx1"/>
                    </a:solidFill>
                    <a:latin typeface="Symbol" panose="05050102010706020507" pitchFamily="18" charset="2"/>
                    <a:ea typeface="微软雅黑" panose="020B0503020204020204" pitchFamily="34" charset="-122"/>
                  </a:rPr>
                  <a:t>q</a:t>
                </a:r>
                <a:r>
                  <a:rPr lang="en-US" altLang="zh-CN" sz="1800" baseline="-25000" dirty="0">
                    <a:solidFill>
                      <a:schemeClr val="tx1"/>
                    </a:solidFill>
                    <a:latin typeface="微软雅黑" panose="020B0503020204020204" pitchFamily="34" charset="-122"/>
                    <a:ea typeface="微软雅黑" panose="020B0503020204020204" pitchFamily="34" charset="-122"/>
                  </a:rPr>
                  <a:t>C</a:t>
                </a:r>
                <a:endParaRPr lang="zh-CN" altLang="en-US" dirty="0"/>
              </a:p>
            </p:txBody>
          </p:sp>
        </mc:Choice>
        <mc:Fallback xmlns="">
          <p:sp>
            <p:nvSpPr>
              <p:cNvPr id="30" name="文本框 29">
                <a:extLst>
                  <a:ext uri="{FF2B5EF4-FFF2-40B4-BE49-F238E27FC236}">
                    <a16:creationId xmlns:a16="http://schemas.microsoft.com/office/drawing/2014/main" id="{8B1B181E-7E2C-8610-960F-0DE4FBFBCF79}"/>
                  </a:ext>
                </a:extLst>
              </p:cNvPr>
              <p:cNvSpPr txBox="1">
                <a:spLocks noRot="1" noChangeAspect="1" noMove="1" noResize="1" noEditPoints="1" noAdjustHandles="1" noChangeArrowheads="1" noChangeShapeType="1" noTextEdit="1"/>
              </p:cNvSpPr>
              <p:nvPr/>
            </p:nvSpPr>
            <p:spPr>
              <a:xfrm>
                <a:off x="1392862" y="6408049"/>
                <a:ext cx="3114062" cy="369332"/>
              </a:xfrm>
              <a:prstGeom prst="rect">
                <a:avLst/>
              </a:prstGeom>
              <a:blipFill>
                <a:blip r:embed="rId8"/>
                <a:stretch>
                  <a:fillRect t="-11475" b="-22951"/>
                </a:stretch>
              </a:blipFill>
            </p:spPr>
            <p:txBody>
              <a:bodyPr/>
              <a:lstStyle/>
              <a:p>
                <a:r>
                  <a:rPr lang="zh-CN" altLang="en-US">
                    <a:noFill/>
                  </a:rPr>
                  <a:t> </a:t>
                </a:r>
              </a:p>
            </p:txBody>
          </p:sp>
        </mc:Fallback>
      </mc:AlternateContent>
      <p:sp>
        <p:nvSpPr>
          <p:cNvPr id="34" name="文本框 33">
            <a:extLst>
              <a:ext uri="{FF2B5EF4-FFF2-40B4-BE49-F238E27FC236}">
                <a16:creationId xmlns:a16="http://schemas.microsoft.com/office/drawing/2014/main" id="{EB7CE6F4-6D7B-D5E1-BDE4-2F56752E1A7E}"/>
              </a:ext>
            </a:extLst>
          </p:cNvPr>
          <p:cNvSpPr txBox="1"/>
          <p:nvPr/>
        </p:nvSpPr>
        <p:spPr>
          <a:xfrm>
            <a:off x="668524" y="6001594"/>
            <a:ext cx="4037072" cy="415498"/>
          </a:xfrm>
          <a:prstGeom prst="rect">
            <a:avLst/>
          </a:prstGeom>
          <a:noFill/>
        </p:spPr>
        <p:txBody>
          <a:bodyPr wrap="square">
            <a:spAutoFit/>
          </a:bodyPr>
          <a:lstStyle/>
          <a:p>
            <a:r>
              <a:rPr lang="en-US" altLang="zh-CN" sz="2100" dirty="0">
                <a:latin typeface="微软雅黑" panose="020B0503020204020204" pitchFamily="34" charset="-122"/>
                <a:ea typeface="微软雅黑" panose="020B0503020204020204" pitchFamily="34" charset="-122"/>
              </a:rPr>
              <a:t>Naïve theoretical prediction:</a:t>
            </a:r>
            <a:endParaRPr lang="zh-CN" altLang="en-US" sz="2100" dirty="0"/>
          </a:p>
        </p:txBody>
      </p:sp>
      <p:sp>
        <p:nvSpPr>
          <p:cNvPr id="36" name="文本框 35">
            <a:extLst>
              <a:ext uri="{FF2B5EF4-FFF2-40B4-BE49-F238E27FC236}">
                <a16:creationId xmlns:a16="http://schemas.microsoft.com/office/drawing/2014/main" id="{936EC9F1-6BDA-6597-AAF9-6CC3E5A748FE}"/>
              </a:ext>
            </a:extLst>
          </p:cNvPr>
          <p:cNvSpPr txBox="1"/>
          <p:nvPr/>
        </p:nvSpPr>
        <p:spPr>
          <a:xfrm>
            <a:off x="1074937" y="5537698"/>
            <a:ext cx="3224246" cy="369332"/>
          </a:xfrm>
          <a:prstGeom prst="rect">
            <a:avLst/>
          </a:prstGeom>
          <a:noFill/>
        </p:spPr>
        <p:txBody>
          <a:bodyPr wrap="square">
            <a:spAutoFit/>
          </a:bodyPr>
          <a:lstStyle/>
          <a:p>
            <a:r>
              <a:rPr lang="en-US" altLang="zh-CN" sz="1800" dirty="0" err="1">
                <a:latin typeface="Symbol" panose="05050102010706020507" pitchFamily="18" charset="2"/>
                <a:ea typeface="微软雅黑" panose="020B0503020204020204" pitchFamily="34" charset="-122"/>
              </a:rPr>
              <a:t>q</a:t>
            </a:r>
            <a:r>
              <a:rPr lang="en-US" altLang="zh-CN" sz="1800" baseline="-25000" dirty="0" err="1">
                <a:latin typeface="微软雅黑" panose="020B0503020204020204" pitchFamily="34" charset="-122"/>
                <a:ea typeface="微软雅黑" panose="020B0503020204020204" pitchFamily="34" charset="-122"/>
              </a:rPr>
              <a:t>C</a:t>
            </a:r>
            <a:r>
              <a:rPr lang="zh-CN" altLang="en-US" sz="1800" dirty="0">
                <a:latin typeface="微软雅黑" panose="020B0503020204020204" pitchFamily="34" charset="-122"/>
                <a:ea typeface="微软雅黑" panose="020B0503020204020204" pitchFamily="34" charset="-122"/>
              </a:rPr>
              <a:t> </a:t>
            </a:r>
            <a:r>
              <a:rPr lang="en-US" altLang="zh-CN" sz="1800" dirty="0">
                <a:latin typeface="微软雅黑" panose="020B0503020204020204" pitchFamily="34" charset="-122"/>
                <a:ea typeface="微软雅黑" panose="020B0503020204020204" pitchFamily="34" charset="-122"/>
              </a:rPr>
              <a:t>is </a:t>
            </a:r>
            <a:r>
              <a:rPr lang="en-US" altLang="zh-CN" sz="1800" dirty="0" err="1">
                <a:latin typeface="微软雅黑" panose="020B0503020204020204" pitchFamily="34" charset="-122"/>
                <a:ea typeface="微软雅黑" panose="020B0503020204020204" pitchFamily="34" charset="-122"/>
              </a:rPr>
              <a:t>Cabibbo</a:t>
            </a:r>
            <a:r>
              <a:rPr lang="en-US" altLang="zh-CN" sz="1800" dirty="0">
                <a:latin typeface="微软雅黑" panose="020B0503020204020204" pitchFamily="34" charset="-122"/>
                <a:ea typeface="微软雅黑" panose="020B0503020204020204" pitchFamily="34" charset="-122"/>
              </a:rPr>
              <a:t> mixing angle</a:t>
            </a:r>
            <a:endParaRPr lang="zh-CN" altLang="en-US" dirty="0"/>
          </a:p>
        </p:txBody>
      </p:sp>
      <p:pic>
        <p:nvPicPr>
          <p:cNvPr id="38" name="图片 37">
            <a:extLst>
              <a:ext uri="{FF2B5EF4-FFF2-40B4-BE49-F238E27FC236}">
                <a16:creationId xmlns:a16="http://schemas.microsoft.com/office/drawing/2014/main" id="{6B54DDEF-5C27-F9E5-D294-C343F9CA1F76}"/>
              </a:ext>
            </a:extLst>
          </p:cNvPr>
          <p:cNvPicPr>
            <a:picLocks noChangeAspect="1"/>
          </p:cNvPicPr>
          <p:nvPr/>
        </p:nvPicPr>
        <p:blipFill>
          <a:blip r:embed="rId9"/>
          <a:stretch>
            <a:fillRect/>
          </a:stretch>
        </p:blipFill>
        <p:spPr>
          <a:xfrm>
            <a:off x="6501198" y="3757653"/>
            <a:ext cx="4671465" cy="655377"/>
          </a:xfrm>
          <a:prstGeom prst="rect">
            <a:avLst/>
          </a:prstGeom>
        </p:spPr>
      </p:pic>
      <p:pic>
        <p:nvPicPr>
          <p:cNvPr id="40" name="图片 39">
            <a:extLst>
              <a:ext uri="{FF2B5EF4-FFF2-40B4-BE49-F238E27FC236}">
                <a16:creationId xmlns:a16="http://schemas.microsoft.com/office/drawing/2014/main" id="{6A1AF7AC-6896-7FE0-1632-CFCAEA350B96}"/>
              </a:ext>
            </a:extLst>
          </p:cNvPr>
          <p:cNvPicPr>
            <a:picLocks noChangeAspect="1"/>
          </p:cNvPicPr>
          <p:nvPr/>
        </p:nvPicPr>
        <p:blipFill>
          <a:blip r:embed="rId10"/>
          <a:stretch>
            <a:fillRect/>
          </a:stretch>
        </p:blipFill>
        <p:spPr>
          <a:xfrm>
            <a:off x="6592647" y="4517509"/>
            <a:ext cx="4488569" cy="434378"/>
          </a:xfrm>
          <a:prstGeom prst="rect">
            <a:avLst/>
          </a:prstGeom>
        </p:spPr>
      </p:pic>
      <p:pic>
        <p:nvPicPr>
          <p:cNvPr id="42" name="图片 41">
            <a:extLst>
              <a:ext uri="{FF2B5EF4-FFF2-40B4-BE49-F238E27FC236}">
                <a16:creationId xmlns:a16="http://schemas.microsoft.com/office/drawing/2014/main" id="{CC90554B-F48D-AA7B-0E97-485D90513C1F}"/>
              </a:ext>
            </a:extLst>
          </p:cNvPr>
          <p:cNvPicPr>
            <a:picLocks noChangeAspect="1"/>
          </p:cNvPicPr>
          <p:nvPr/>
        </p:nvPicPr>
        <p:blipFill>
          <a:blip r:embed="rId11"/>
          <a:stretch>
            <a:fillRect/>
          </a:stretch>
        </p:blipFill>
        <p:spPr>
          <a:xfrm>
            <a:off x="6920335" y="5702363"/>
            <a:ext cx="4160881" cy="365792"/>
          </a:xfrm>
          <a:prstGeom prst="rect">
            <a:avLst/>
          </a:prstGeom>
        </p:spPr>
      </p:pic>
      <p:pic>
        <p:nvPicPr>
          <p:cNvPr id="44" name="图片 43">
            <a:extLst>
              <a:ext uri="{FF2B5EF4-FFF2-40B4-BE49-F238E27FC236}">
                <a16:creationId xmlns:a16="http://schemas.microsoft.com/office/drawing/2014/main" id="{FA1787D9-9CB3-4629-AB64-3A4C14A39641}"/>
              </a:ext>
            </a:extLst>
          </p:cNvPr>
          <p:cNvPicPr>
            <a:picLocks noChangeAspect="1"/>
          </p:cNvPicPr>
          <p:nvPr/>
        </p:nvPicPr>
        <p:blipFill>
          <a:blip r:embed="rId12"/>
          <a:stretch>
            <a:fillRect/>
          </a:stretch>
        </p:blipFill>
        <p:spPr>
          <a:xfrm>
            <a:off x="5650619" y="1511025"/>
            <a:ext cx="6440116" cy="1529937"/>
          </a:xfrm>
          <a:prstGeom prst="rect">
            <a:avLst/>
          </a:prstGeom>
        </p:spPr>
      </p:pic>
      <mc:AlternateContent xmlns:mc="http://schemas.openxmlformats.org/markup-compatibility/2006" xmlns:a14="http://schemas.microsoft.com/office/drawing/2010/main">
        <mc:Choice Requires="a14">
          <p:sp>
            <p:nvSpPr>
              <p:cNvPr id="46" name="文本框 45">
                <a:extLst>
                  <a:ext uri="{FF2B5EF4-FFF2-40B4-BE49-F238E27FC236}">
                    <a16:creationId xmlns:a16="http://schemas.microsoft.com/office/drawing/2014/main" id="{D0DFB467-8995-1A77-F0B7-2F75C5F00B22}"/>
                  </a:ext>
                </a:extLst>
              </p:cNvPr>
              <p:cNvSpPr txBox="1"/>
              <p:nvPr/>
            </p:nvSpPr>
            <p:spPr>
              <a:xfrm>
                <a:off x="5495784" y="5098570"/>
                <a:ext cx="5504695" cy="453137"/>
              </a:xfrm>
              <a:prstGeom prst="rect">
                <a:avLst/>
              </a:prstGeom>
              <a:noFill/>
            </p:spPr>
            <p:txBody>
              <a:bodyPr wrap="square">
                <a:spAutoFit/>
              </a:bodyPr>
              <a:lstStyle/>
              <a:p>
                <a:r>
                  <a:rPr lang="en-US" altLang="zh-CN" sz="2100" dirty="0">
                    <a:solidFill>
                      <a:srgbClr val="FF0000"/>
                    </a:solidFill>
                    <a:latin typeface="微软雅黑" panose="020B0503020204020204" pitchFamily="34" charset="-122"/>
                    <a:ea typeface="微软雅黑" panose="020B0503020204020204" pitchFamily="34" charset="-122"/>
                  </a:rPr>
                  <a:t>Evidence for </a:t>
                </a:r>
                <a14:m>
                  <m:oMath xmlns:m="http://schemas.openxmlformats.org/officeDocument/2006/math">
                    <m:sSup>
                      <m:sSupPr>
                        <m:ctrlPr>
                          <a:rPr lang="zh-CN" altLang="en-US" sz="2400" i="1" smtClean="0">
                            <a:solidFill>
                              <a:srgbClr val="FF0000"/>
                            </a:solidFill>
                            <a:latin typeface="Cambria Math" panose="02040503050406030204" pitchFamily="18" charset="0"/>
                          </a:rPr>
                        </m:ctrlPr>
                      </m:sSupPr>
                      <m:e>
                        <m:r>
                          <a:rPr lang="zh-CN" altLang="en-US" sz="2400" b="0" i="1">
                            <a:solidFill>
                              <a:srgbClr val="FF0000"/>
                            </a:solidFill>
                            <a:latin typeface="Cambria Math" panose="02040503050406030204" pitchFamily="18" charset="0"/>
                          </a:rPr>
                          <m:t>𝐷</m:t>
                        </m:r>
                      </m:e>
                      <m:sup>
                        <m:r>
                          <a:rPr lang="zh-CN" altLang="en-US" sz="2400" b="0" i="1">
                            <a:solidFill>
                              <a:srgbClr val="FF0000"/>
                            </a:solidFill>
                            <a:latin typeface="Cambria Math" panose="02040503050406030204" pitchFamily="18" charset="0"/>
                          </a:rPr>
                          <m:t>+</m:t>
                        </m:r>
                      </m:sup>
                    </m:sSup>
                    <m:r>
                      <a:rPr lang="zh-CN" altLang="en-US" sz="2400" b="0" i="1">
                        <a:solidFill>
                          <a:srgbClr val="FF0000"/>
                        </a:solidFill>
                        <a:latin typeface="Cambria Math" panose="02040503050406030204" pitchFamily="18" charset="0"/>
                      </a:rPr>
                      <m:t>→</m:t>
                    </m:r>
                    <m:sSup>
                      <m:sSupPr>
                        <m:ctrlPr>
                          <a:rPr lang="zh-CN" altLang="en-US" sz="2400" i="1">
                            <a:solidFill>
                              <a:srgbClr val="FF0000"/>
                            </a:solidFill>
                            <a:latin typeface="Cambria Math" panose="02040503050406030204" pitchFamily="18" charset="0"/>
                          </a:rPr>
                        </m:ctrlPr>
                      </m:sSupPr>
                      <m:e>
                        <m:r>
                          <a:rPr lang="en-US" altLang="zh-CN" sz="2400" b="0" i="1" dirty="0">
                            <a:solidFill>
                              <a:srgbClr val="FF0000"/>
                            </a:solidFill>
                            <a:latin typeface="Cambria Math" panose="02040503050406030204" pitchFamily="18" charset="0"/>
                            <a:sym typeface="Wingdings" panose="05000000000000000000" pitchFamily="2" charset="2"/>
                          </a:rPr>
                          <m:t>𝐾</m:t>
                        </m:r>
                      </m:e>
                      <m:sup>
                        <m:r>
                          <a:rPr lang="zh-CN" altLang="en-US" sz="2400" b="0" i="1">
                            <a:solidFill>
                              <a:srgbClr val="FF0000"/>
                            </a:solidFill>
                            <a:latin typeface="Cambria Math" panose="02040503050406030204" pitchFamily="18" charset="0"/>
                          </a:rPr>
                          <m:t>+</m:t>
                        </m:r>
                      </m:sup>
                    </m:sSup>
                    <m:r>
                      <m:rPr>
                        <m:nor/>
                      </m:rPr>
                      <a:rPr lang="en-US" altLang="zh-CN" sz="2100" i="1" dirty="0">
                        <a:solidFill>
                          <a:srgbClr val="FF0000"/>
                        </a:solidFill>
                        <a:latin typeface="Symbol" panose="05050102010706020507" pitchFamily="18" charset="2"/>
                        <a:ea typeface="微软雅黑" panose="020B0503020204020204" pitchFamily="34" charset="-122"/>
                        <a:sym typeface="Wingdings" panose="05000000000000000000" pitchFamily="2" charset="2"/>
                      </a:rPr>
                      <m:t>w</m:t>
                    </m:r>
                    <m:r>
                      <m:rPr>
                        <m:nor/>
                      </m:rPr>
                      <a:rPr lang="en-US" altLang="zh-CN" sz="2100" i="1" dirty="0" smtClean="0">
                        <a:solidFill>
                          <a:srgbClr val="FF0000"/>
                        </a:solidFill>
                        <a:latin typeface="Symbol" panose="05050102010706020507" pitchFamily="18" charset="2"/>
                        <a:ea typeface="微软雅黑" panose="020B0503020204020204" pitchFamily="34" charset="-122"/>
                        <a:sym typeface="Wingdings" panose="05000000000000000000" pitchFamily="2" charset="2"/>
                      </a:rPr>
                      <m:t> </m:t>
                    </m:r>
                  </m:oMath>
                </a14:m>
                <a:r>
                  <a:rPr lang="en-US" altLang="zh-CN" sz="2100" dirty="0">
                    <a:solidFill>
                      <a:srgbClr val="FF0000"/>
                    </a:solidFill>
                    <a:latin typeface="微软雅黑" panose="020B0503020204020204" pitchFamily="34" charset="-122"/>
                    <a:ea typeface="微软雅黑" panose="020B0503020204020204" pitchFamily="34" charset="-122"/>
                  </a:rPr>
                  <a:t> (3.2</a:t>
                </a:r>
                <a:r>
                  <a:rPr lang="en-US" altLang="zh-CN" sz="2100" dirty="0">
                    <a:solidFill>
                      <a:srgbClr val="FF0000"/>
                    </a:solidFill>
                    <a:latin typeface="Symbol" panose="05050102010706020507" pitchFamily="18" charset="2"/>
                    <a:ea typeface="微软雅黑" panose="020B0503020204020204" pitchFamily="34" charset="-122"/>
                  </a:rPr>
                  <a:t>s</a:t>
                </a:r>
                <a:r>
                  <a:rPr lang="en-US" altLang="zh-CN" sz="2100" dirty="0">
                    <a:solidFill>
                      <a:srgbClr val="FF0000"/>
                    </a:solidFill>
                    <a:latin typeface="微软雅黑" panose="020B0503020204020204" pitchFamily="34" charset="-122"/>
                    <a:ea typeface="微软雅黑" panose="020B0503020204020204" pitchFamily="34" charset="-122"/>
                  </a:rPr>
                  <a:t>)</a:t>
                </a:r>
                <a:r>
                  <a:rPr lang="en-US" altLang="zh-CN" sz="2100" dirty="0">
                    <a:solidFill>
                      <a:srgbClr val="FF0000"/>
                    </a:solidFill>
                    <a:latin typeface="Symbol" panose="05050102010706020507" pitchFamily="18" charset="2"/>
                  </a:rPr>
                  <a:t>:</a:t>
                </a:r>
                <a:endParaRPr lang="zh-CN" altLang="en-US" sz="2100" dirty="0">
                  <a:solidFill>
                    <a:srgbClr val="FF0000"/>
                  </a:solidFill>
                  <a:latin typeface="Symbol" panose="05050102010706020507" pitchFamily="18" charset="2"/>
                </a:endParaRPr>
              </a:p>
            </p:txBody>
          </p:sp>
        </mc:Choice>
        <mc:Fallback xmlns="">
          <p:sp>
            <p:nvSpPr>
              <p:cNvPr id="46" name="文本框 45">
                <a:extLst>
                  <a:ext uri="{FF2B5EF4-FFF2-40B4-BE49-F238E27FC236}">
                    <a16:creationId xmlns:a16="http://schemas.microsoft.com/office/drawing/2014/main" id="{D0DFB467-8995-1A77-F0B7-2F75C5F00B22}"/>
                  </a:ext>
                </a:extLst>
              </p:cNvPr>
              <p:cNvSpPr txBox="1">
                <a:spLocks noRot="1" noChangeAspect="1" noMove="1" noResize="1" noEditPoints="1" noAdjustHandles="1" noChangeArrowheads="1" noChangeShapeType="1" noTextEdit="1"/>
              </p:cNvSpPr>
              <p:nvPr/>
            </p:nvSpPr>
            <p:spPr>
              <a:xfrm>
                <a:off x="5495784" y="5098570"/>
                <a:ext cx="5504695" cy="453137"/>
              </a:xfrm>
              <a:prstGeom prst="rect">
                <a:avLst/>
              </a:prstGeom>
              <a:blipFill>
                <a:blip r:embed="rId13"/>
                <a:stretch>
                  <a:fillRect l="-1329" t="-1333" b="-25333"/>
                </a:stretch>
              </a:blipFill>
            </p:spPr>
            <p:txBody>
              <a:bodyPr/>
              <a:lstStyle/>
              <a:p>
                <a:r>
                  <a:rPr lang="zh-CN" altLang="en-US">
                    <a:noFill/>
                  </a:rPr>
                  <a:t> </a:t>
                </a:r>
              </a:p>
            </p:txBody>
          </p:sp>
        </mc:Fallback>
      </mc:AlternateContent>
      <p:sp>
        <p:nvSpPr>
          <p:cNvPr id="48" name="文本框 47">
            <a:extLst>
              <a:ext uri="{FF2B5EF4-FFF2-40B4-BE49-F238E27FC236}">
                <a16:creationId xmlns:a16="http://schemas.microsoft.com/office/drawing/2014/main" id="{786CECFC-CD2E-DCE8-3EAB-5027615CE705}"/>
              </a:ext>
            </a:extLst>
          </p:cNvPr>
          <p:cNvSpPr txBox="1"/>
          <p:nvPr/>
        </p:nvSpPr>
        <p:spPr>
          <a:xfrm>
            <a:off x="5499636" y="3259020"/>
            <a:ext cx="5504695" cy="415498"/>
          </a:xfrm>
          <a:prstGeom prst="rect">
            <a:avLst/>
          </a:prstGeom>
          <a:noFill/>
        </p:spPr>
        <p:txBody>
          <a:bodyPr wrap="square">
            <a:spAutoFit/>
          </a:bodyPr>
          <a:lstStyle/>
          <a:p>
            <a:r>
              <a:rPr lang="en-US" altLang="zh-CN" sz="2100" dirty="0">
                <a:latin typeface="微软雅黑" panose="020B0503020204020204" pitchFamily="34" charset="-122"/>
                <a:ea typeface="微软雅黑" panose="020B0503020204020204" pitchFamily="34" charset="-122"/>
              </a:rPr>
              <a:t>Asymmetry of charge-conjugated BFs:</a:t>
            </a:r>
            <a:endParaRPr lang="zh-CN" altLang="en-US" sz="2100" dirty="0">
              <a:latin typeface="Symbol" panose="05050102010706020507" pitchFamily="18" charset="2"/>
            </a:endParaRPr>
          </a:p>
        </p:txBody>
      </p:sp>
      <p:sp>
        <p:nvSpPr>
          <p:cNvPr id="49" name="文本框 48">
            <a:extLst>
              <a:ext uri="{FF2B5EF4-FFF2-40B4-BE49-F238E27FC236}">
                <a16:creationId xmlns:a16="http://schemas.microsoft.com/office/drawing/2014/main" id="{EBA83346-C52C-BE0F-B9C3-D61816C12550}"/>
              </a:ext>
            </a:extLst>
          </p:cNvPr>
          <p:cNvSpPr txBox="1"/>
          <p:nvPr/>
        </p:nvSpPr>
        <p:spPr>
          <a:xfrm>
            <a:off x="5495784" y="893693"/>
            <a:ext cx="5585432" cy="415498"/>
          </a:xfrm>
          <a:prstGeom prst="rect">
            <a:avLst/>
          </a:prstGeom>
          <a:noFill/>
        </p:spPr>
        <p:txBody>
          <a:bodyPr wrap="square">
            <a:spAutoFit/>
          </a:bodyPr>
          <a:lstStyle/>
          <a:p>
            <a:r>
              <a:rPr lang="en-US" altLang="zh-CN" sz="2100" dirty="0">
                <a:latin typeface="微软雅黑" panose="020B0503020204020204" pitchFamily="34" charset="-122"/>
                <a:ea typeface="微软雅黑" panose="020B0503020204020204" pitchFamily="34" charset="-122"/>
              </a:rPr>
              <a:t>Comparison of B</a:t>
            </a:r>
            <a:r>
              <a:rPr lang="en-US" altLang="zh-CN" sz="2100" baseline="-25000" dirty="0">
                <a:latin typeface="微软雅黑" panose="020B0503020204020204" pitchFamily="34" charset="-122"/>
                <a:ea typeface="微软雅黑" panose="020B0503020204020204" pitchFamily="34" charset="-122"/>
              </a:rPr>
              <a:t>DCS</a:t>
            </a:r>
            <a:r>
              <a:rPr lang="en-US" altLang="zh-CN" sz="2100" dirty="0">
                <a:latin typeface="微软雅黑" panose="020B0503020204020204" pitchFamily="34" charset="-122"/>
                <a:ea typeface="微软雅黑" panose="020B0503020204020204" pitchFamily="34" charset="-122"/>
              </a:rPr>
              <a:t>/B</a:t>
            </a:r>
            <a:r>
              <a:rPr lang="en-US" altLang="zh-CN" sz="2100" baseline="-25000" dirty="0">
                <a:latin typeface="微软雅黑" panose="020B0503020204020204" pitchFamily="34" charset="-122"/>
                <a:ea typeface="微软雅黑" panose="020B0503020204020204" pitchFamily="34" charset="-122"/>
              </a:rPr>
              <a:t>CF</a:t>
            </a:r>
            <a:r>
              <a:rPr lang="en-US" altLang="zh-CN" sz="2100" dirty="0">
                <a:latin typeface="微软雅黑" panose="020B0503020204020204" pitchFamily="34" charset="-122"/>
                <a:ea typeface="微软雅黑" panose="020B0503020204020204" pitchFamily="34" charset="-122"/>
              </a:rPr>
              <a:t>:</a:t>
            </a:r>
            <a:endParaRPr lang="zh-CN" altLang="en-US" sz="2100" dirty="0">
              <a:latin typeface="Symbol" panose="05050102010706020507" pitchFamily="18" charset="2"/>
            </a:endParaRPr>
          </a:p>
        </p:txBody>
      </p:sp>
      <p:sp>
        <p:nvSpPr>
          <p:cNvPr id="3" name="文本框 2">
            <a:extLst>
              <a:ext uri="{FF2B5EF4-FFF2-40B4-BE49-F238E27FC236}">
                <a16:creationId xmlns:a16="http://schemas.microsoft.com/office/drawing/2014/main" id="{4E6D4E57-D247-A470-2110-AC00CF943447}"/>
              </a:ext>
            </a:extLst>
          </p:cNvPr>
          <p:cNvSpPr txBox="1"/>
          <p:nvPr/>
        </p:nvSpPr>
        <p:spPr>
          <a:xfrm>
            <a:off x="546100" y="4272707"/>
            <a:ext cx="5504695" cy="415498"/>
          </a:xfrm>
          <a:prstGeom prst="rect">
            <a:avLst/>
          </a:prstGeom>
          <a:noFill/>
        </p:spPr>
        <p:txBody>
          <a:bodyPr wrap="square">
            <a:spAutoFit/>
          </a:bodyPr>
          <a:lstStyle/>
          <a:p>
            <a:r>
              <a:rPr lang="en-US" altLang="zh-CN" sz="2100" dirty="0">
                <a:solidFill>
                  <a:srgbClr val="FF0000"/>
                </a:solidFill>
                <a:latin typeface="微软雅黑" panose="020B0503020204020204" pitchFamily="34" charset="-122"/>
                <a:ea typeface="微软雅黑" panose="020B0503020204020204" pitchFamily="34" charset="-122"/>
              </a:rPr>
              <a:t>A very large BF</a:t>
            </a:r>
            <a:r>
              <a:rPr lang="en-US" altLang="zh-CN" sz="2100" dirty="0">
                <a:solidFill>
                  <a:srgbClr val="FF0000"/>
                </a:solidFill>
                <a:latin typeface="Symbol" panose="05050102010706020507" pitchFamily="18" charset="2"/>
              </a:rPr>
              <a:t>:</a:t>
            </a:r>
            <a:endParaRPr lang="zh-CN" altLang="en-US" sz="2100" dirty="0">
              <a:solidFill>
                <a:srgbClr val="FF0000"/>
              </a:solidFill>
              <a:latin typeface="Symbol" panose="05050102010706020507" pitchFamily="18" charset="2"/>
            </a:endParaRPr>
          </a:p>
        </p:txBody>
      </p:sp>
      <p:sp>
        <p:nvSpPr>
          <p:cNvPr id="2" name="矩形 45">
            <a:extLst>
              <a:ext uri="{FF2B5EF4-FFF2-40B4-BE49-F238E27FC236}">
                <a16:creationId xmlns:a16="http://schemas.microsoft.com/office/drawing/2014/main" id="{8105997D-7D05-ABAD-EE8D-84808DEE9DC8}"/>
              </a:ext>
            </a:extLst>
          </p:cNvPr>
          <p:cNvSpPr>
            <a:spLocks noChangeArrowheads="1"/>
          </p:cNvSpPr>
          <p:nvPr/>
        </p:nvSpPr>
        <p:spPr bwMode="auto">
          <a:xfrm>
            <a:off x="422273" y="1071743"/>
            <a:ext cx="21509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spcBef>
                <a:spcPct val="0"/>
              </a:spcBef>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First observation</a:t>
            </a:r>
          </a:p>
        </p:txBody>
      </p:sp>
    </p:spTree>
    <p:extLst>
      <p:ext uri="{BB962C8B-B14F-4D97-AF65-F5344CB8AC3E}">
        <p14:creationId xmlns:p14="http://schemas.microsoft.com/office/powerpoint/2010/main" val="3081792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8583" y="879602"/>
            <a:ext cx="3859292" cy="2819400"/>
            <a:chOff x="76200" y="1128742"/>
            <a:chExt cx="4204677" cy="2909858"/>
          </a:xfrm>
        </p:grpSpPr>
        <p:grpSp>
          <p:nvGrpSpPr>
            <p:cNvPr id="22" name="组合 21"/>
            <p:cNvGrpSpPr/>
            <p:nvPr/>
          </p:nvGrpSpPr>
          <p:grpSpPr>
            <a:xfrm>
              <a:off x="76200" y="1128742"/>
              <a:ext cx="4204677" cy="2909858"/>
              <a:chOff x="660414" y="1367624"/>
              <a:chExt cx="4922541" cy="3384434"/>
            </a:xfrm>
          </p:grpSpPr>
          <p:pic>
            <p:nvPicPr>
              <p:cNvPr id="28"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14" y="1367624"/>
                <a:ext cx="4922541" cy="3379305"/>
              </a:xfrm>
              <a:prstGeom prst="rect">
                <a:avLst/>
              </a:prstGeom>
            </p:spPr>
          </p:pic>
          <p:pic>
            <p:nvPicPr>
              <p:cNvPr id="29"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8813" y="2369944"/>
                <a:ext cx="980307" cy="2679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0" name="Line 23"/>
              <p:cNvSpPr>
                <a:spLocks noChangeShapeType="1"/>
              </p:cNvSpPr>
              <p:nvPr/>
            </p:nvSpPr>
            <p:spPr bwMode="auto">
              <a:xfrm flipH="1" flipV="1">
                <a:off x="3408813" y="2100845"/>
                <a:ext cx="459348" cy="242334"/>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dirty="0">
                  <a:latin typeface="Times New Roman" panose="02020603050405020304" pitchFamily="18" charset="0"/>
                </a:endParaRPr>
              </a:p>
            </p:txBody>
          </p:sp>
          <p:pic>
            <p:nvPicPr>
              <p:cNvPr id="31"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8967" y="4460681"/>
                <a:ext cx="696888" cy="2913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2" name="Line 23"/>
              <p:cNvSpPr>
                <a:spLocks noChangeShapeType="1"/>
              </p:cNvSpPr>
              <p:nvPr/>
            </p:nvSpPr>
            <p:spPr bwMode="auto">
              <a:xfrm flipH="1" flipV="1">
                <a:off x="3654823" y="4064066"/>
                <a:ext cx="353981" cy="396615"/>
              </a:xfrm>
              <a:prstGeom prst="line">
                <a:avLst/>
              </a:prstGeom>
              <a:noFill/>
              <a:ln w="3810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zh-CN" altLang="en-US" dirty="0">
                  <a:latin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5" name="文本框 4"/>
                <p:cNvSpPr txBox="1"/>
                <p:nvPr/>
              </p:nvSpPr>
              <p:spPr>
                <a:xfrm>
                  <a:off x="1919141" y="2481246"/>
                  <a:ext cx="518794" cy="541529"/>
                </a:xfrm>
                <a:prstGeom prst="rect">
                  <a:avLst/>
                </a:prstGeom>
                <a:no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zh-CN" altLang="en-US" sz="2800" i="1" smtClean="0">
                            <a:solidFill>
                              <a:srgbClr val="C00000"/>
                            </a:solidFill>
                            <a:latin typeface="Cambria Math" panose="02040503050406030204" pitchFamily="18" charset="0"/>
                            <a:ea typeface="微软雅黑" panose="020B0503020204020204" pitchFamily="34" charset="-122"/>
                          </a:rPr>
                          <m:t>𝛼</m:t>
                        </m:r>
                      </m:oMath>
                    </m:oMathPara>
                  </a14:m>
                  <a:endParaRPr lang="zh-CN" altLang="en-US" sz="28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1919141" y="2481246"/>
                  <a:ext cx="518794" cy="541529"/>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3140097" y="3144564"/>
                  <a:ext cx="638270" cy="540007"/>
                </a:xfrm>
                <a:prstGeom prst="rect">
                  <a:avLst/>
                </a:prstGeom>
                <a:no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 altLang="zh-CN" sz="2800" i="1" smtClean="0">
                            <a:solidFill>
                              <a:srgbClr val="C00000"/>
                            </a:solidFill>
                            <a:latin typeface="Cambria Math" panose="02040503050406030204" pitchFamily="18" charset="0"/>
                            <a:ea typeface="Cambria Math" panose="02040503050406030204" pitchFamily="18" charset="0"/>
                          </a:rPr>
                          <m:t>𝛽</m:t>
                        </m:r>
                      </m:oMath>
                    </m:oMathPara>
                  </a14:m>
                  <a:endParaRPr lang="zh-CN" altLang="en-US" sz="28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3140097" y="3144564"/>
                  <a:ext cx="638270" cy="540007"/>
                </a:xfrm>
                <a:prstGeom prst="rect">
                  <a:avLst/>
                </a:prstGeom>
                <a:blipFill>
                  <a:blip r:embed="rId7"/>
                  <a:stretch>
                    <a:fillRect b="-2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1701107" y="3126305"/>
                  <a:ext cx="990600" cy="540007"/>
                </a:xfrm>
                <a:prstGeom prst="rect">
                  <a:avLst/>
                </a:prstGeom>
                <a:no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 altLang="zh-CN" sz="2800" i="1" smtClean="0">
                            <a:solidFill>
                              <a:srgbClr val="C00000"/>
                            </a:solidFill>
                            <a:latin typeface="Cambria Math" panose="02040503050406030204" pitchFamily="18" charset="0"/>
                            <a:ea typeface="Cambria Math" panose="02040503050406030204" pitchFamily="18" charset="0"/>
                          </a:rPr>
                          <m:t>𝛾</m:t>
                        </m:r>
                      </m:oMath>
                    </m:oMathPara>
                  </a14:m>
                  <a:endParaRPr lang="zh-CN" altLang="en-US" sz="28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1701107" y="3126305"/>
                  <a:ext cx="990600" cy="540007"/>
                </a:xfrm>
                <a:prstGeom prst="rect">
                  <a:avLst/>
                </a:prstGeom>
                <a:blipFill>
                  <a:blip r:embed="rId8"/>
                  <a:stretch>
                    <a:fillRect b="-6977"/>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2" name="标题 1"/>
              <p:cNvSpPr>
                <a:spLocks noGrp="1"/>
              </p:cNvSpPr>
              <p:nvPr>
                <p:ph type="title"/>
              </p:nvPr>
            </p:nvSpPr>
            <p:spPr>
              <a:xfrm>
                <a:off x="858142" y="39497"/>
                <a:ext cx="10225869" cy="685800"/>
              </a:xfrm>
            </p:spPr>
            <p:txBody>
              <a:bodyPr>
                <a:noAutofit/>
              </a:bodyPr>
              <a:lstStyle/>
              <a:p>
                <a:pPr algn="ctr"/>
                <a:r>
                  <a:rPr lang="zh-CN" altLang="en-US" sz="3000" b="1" dirty="0">
                    <a:solidFill>
                      <a:srgbClr val="0033CC"/>
                    </a:solidFill>
                    <a:latin typeface="微软雅黑" panose="020B0503020204020204" pitchFamily="34" charset="-122"/>
                    <a:ea typeface="微软雅黑" panose="020B0503020204020204" pitchFamily="34" charset="-122"/>
                  </a:rPr>
                  <a:t>标准模型的精确检验：</a:t>
                </a:r>
                <a:r>
                  <a:rPr lang="en-US" altLang="zh-CN" sz="3000" b="1" dirty="0">
                    <a:solidFill>
                      <a:srgbClr val="0033CC"/>
                    </a:solidFill>
                    <a:latin typeface="微软雅黑" panose="020B0503020204020204" pitchFamily="34" charset="-122"/>
                    <a:ea typeface="微软雅黑" panose="020B0503020204020204" pitchFamily="34" charset="-122"/>
                  </a:rPr>
                  <a:t>CKM</a:t>
                </a:r>
                <a:r>
                  <a:rPr lang="zh-CN" altLang="en-US" sz="3000" b="1" dirty="0">
                    <a:solidFill>
                      <a:srgbClr val="0033CC"/>
                    </a:solidFill>
                    <a:latin typeface="微软雅黑" panose="020B0503020204020204" pitchFamily="34" charset="-122"/>
                    <a:ea typeface="微软雅黑" panose="020B0503020204020204" pitchFamily="34" charset="-122"/>
                  </a:rPr>
                  <a:t>矩阵幺正三角形 </a:t>
                </a:r>
                <a:r>
                  <a:rPr lang="en-US" altLang="zh-CN" sz="3000" b="1" dirty="0">
                    <a:solidFill>
                      <a:srgbClr val="0033CC"/>
                    </a:solidFill>
                    <a:latin typeface="微软雅黑" panose="020B0503020204020204" pitchFamily="34" charset="-122"/>
                    <a:ea typeface="微软雅黑" panose="020B0503020204020204" pitchFamily="34" charset="-122"/>
                  </a:rPr>
                  <a:t>-- </a:t>
                </a:r>
                <a14:m>
                  <m:oMath xmlns:m="http://schemas.openxmlformats.org/officeDocument/2006/math">
                    <m:r>
                      <a:rPr lang="en-US" altLang="zh-CN" sz="3000" b="1" i="1" dirty="0">
                        <a:solidFill>
                          <a:srgbClr val="0033CC"/>
                        </a:solidFill>
                        <a:latin typeface="Cambria Math" panose="02040503050406030204" pitchFamily="18" charset="0"/>
                      </a:rPr>
                      <m:t>𝜸</m:t>
                    </m:r>
                  </m:oMath>
                </a14:m>
                <a:r>
                  <a:rPr lang="zh-CN" altLang="en-US" sz="3000" b="1" dirty="0">
                    <a:solidFill>
                      <a:srgbClr val="0033CC"/>
                    </a:solidFill>
                    <a:latin typeface="微软雅黑" panose="020B0503020204020204" pitchFamily="34" charset="-122"/>
                    <a:ea typeface="微软雅黑" panose="020B0503020204020204" pitchFamily="34" charset="-122"/>
                  </a:rPr>
                  <a:t>角的测量</a:t>
                </a:r>
                <a:endParaRPr lang="zh-CN" altLang="en-US" sz="3000" dirty="0"/>
              </a:p>
            </p:txBody>
          </p:sp>
        </mc:Choice>
        <mc:Fallback xmlns="">
          <p:sp>
            <p:nvSpPr>
              <p:cNvPr id="2" name="标题 1"/>
              <p:cNvSpPr>
                <a:spLocks noGrp="1" noRot="1" noChangeAspect="1" noMove="1" noResize="1" noEditPoints="1" noAdjustHandles="1" noChangeArrowheads="1" noChangeShapeType="1" noTextEdit="1"/>
              </p:cNvSpPr>
              <p:nvPr>
                <p:ph type="title"/>
              </p:nvPr>
            </p:nvSpPr>
            <p:spPr>
              <a:xfrm>
                <a:off x="858142" y="39497"/>
                <a:ext cx="10225869" cy="685800"/>
              </a:xfrm>
              <a:blipFill>
                <a:blip r:embed="rId9"/>
                <a:stretch>
                  <a:fillRect t="-3571" b="-12500"/>
                </a:stretch>
              </a:blipFill>
            </p:spPr>
            <p:txBody>
              <a:bodyPr/>
              <a:lstStyle/>
              <a:p>
                <a:r>
                  <a:rPr lang="zh-CN" altLang="en-US">
                    <a:noFill/>
                  </a:rPr>
                  <a:t> </a:t>
                </a:r>
              </a:p>
            </p:txBody>
          </p:sp>
        </mc:Fallback>
      </mc:AlternateContent>
      <p:sp>
        <p:nvSpPr>
          <p:cNvPr id="4" name="灯片编号占位符 3"/>
          <p:cNvSpPr>
            <a:spLocks noGrp="1"/>
          </p:cNvSpPr>
          <p:nvPr>
            <p:ph type="sldNum" sz="quarter" idx="10"/>
          </p:nvPr>
        </p:nvSpPr>
        <p:spPr>
          <a:xfrm>
            <a:off x="11201400" y="6370162"/>
            <a:ext cx="990600" cy="228600"/>
          </a:xfrm>
        </p:spPr>
        <p:txBody>
          <a:bodyPr/>
          <a:lstStyle/>
          <a:p>
            <a:fld id="{3917FE17-BB62-45E8-80D8-8DA0DEEF5B92}" type="slidenum">
              <a:rPr lang="zh-CN" altLang="en-US" sz="1400" smtClean="0">
                <a:latin typeface="Microsoft YaHei" panose="020B0503020204020204" pitchFamily="34" charset="-122"/>
                <a:ea typeface="Microsoft YaHei" panose="020B0503020204020204" pitchFamily="34" charset="-122"/>
              </a:rPr>
              <a:t>41</a:t>
            </a:fld>
            <a:endParaRPr lang="zh-CN" altLang="en-US" sz="1400" dirty="0">
              <a:latin typeface="Microsoft YaHei" panose="020B0503020204020204" pitchFamily="34" charset="-122"/>
              <a:ea typeface="Microsoft YaHei" panose="020B0503020204020204" pitchFamily="34" charset="-122"/>
            </a:endParaRPr>
          </a:p>
        </p:txBody>
      </p:sp>
      <p:sp>
        <p:nvSpPr>
          <p:cNvPr id="15" name="文本框 14"/>
          <p:cNvSpPr txBox="1"/>
          <p:nvPr/>
        </p:nvSpPr>
        <p:spPr>
          <a:xfrm>
            <a:off x="4247842" y="726482"/>
            <a:ext cx="7944158" cy="799642"/>
          </a:xfrm>
          <a:prstGeom prst="rect">
            <a:avLst/>
          </a:prstGeom>
          <a:noFill/>
        </p:spPr>
        <p:txBody>
          <a:bodyPr wrap="square" rtlCol="0">
            <a:spAutoFit/>
          </a:bodyPr>
          <a:lstStyle/>
          <a:p>
            <a:pPr marL="342900" indent="-342900">
              <a:lnSpc>
                <a:spcPct val="120000"/>
              </a:lnSpc>
              <a:buClr>
                <a:schemeClr val="tx1"/>
              </a:buClr>
              <a:buFont typeface="Wingdings" pitchFamily="2" charset="2"/>
              <a:buChar char="Ø"/>
            </a:pPr>
            <a:r>
              <a:rPr lang="zh-CN" altLang="en-US" sz="2000" dirty="0">
                <a:latin typeface="微软雅黑" panose="020B0503020204020204" pitchFamily="34" charset="-122"/>
                <a:ea typeface="微软雅黑" panose="020B0503020204020204" pitchFamily="34" charset="-122"/>
              </a:rPr>
              <a:t>利用</a:t>
            </a:r>
            <a:r>
              <a:rPr lang="en-US" altLang="zh-CN" sz="2000" dirty="0">
                <a:latin typeface="微软雅黑" panose="020B0503020204020204" pitchFamily="34" charset="-122"/>
                <a:ea typeface="微软雅黑" panose="020B0503020204020204" pitchFamily="34" charset="-122"/>
              </a:rPr>
              <a:t>B</a:t>
            </a:r>
            <a:r>
              <a:rPr lang="zh-CN" altLang="en-US" sz="2000" dirty="0">
                <a:latin typeface="微软雅黑" panose="020B0503020204020204" pitchFamily="34" charset="-122"/>
                <a:ea typeface="微软雅黑" panose="020B0503020204020204" pitchFamily="34" charset="-122"/>
              </a:rPr>
              <a:t>介子衰变</a:t>
            </a:r>
            <a:r>
              <a:rPr lang="zh-CN" altLang="en-US" sz="2000" dirty="0">
                <a:solidFill>
                  <a:srgbClr val="C00000"/>
                </a:solidFill>
                <a:latin typeface="微软雅黑" panose="020B0503020204020204" pitchFamily="34" charset="-122"/>
                <a:ea typeface="微软雅黑" panose="020B0503020204020204" pitchFamily="34" charset="-122"/>
              </a:rPr>
              <a:t>测量</a:t>
            </a:r>
            <a:r>
              <a:rPr lang="zh-CN" altLang="en-US" sz="2000" dirty="0">
                <a:latin typeface="微软雅黑" panose="020B0503020204020204" pitchFamily="34" charset="-122"/>
                <a:ea typeface="微软雅黑" panose="020B0503020204020204" pitchFamily="34" charset="-122"/>
              </a:rPr>
              <a:t>三个</a:t>
            </a:r>
            <a:r>
              <a:rPr lang="en-US" altLang="zh-CN" sz="2000" dirty="0">
                <a:latin typeface="微软雅黑" panose="020B0503020204020204" pitchFamily="34" charset="-122"/>
                <a:ea typeface="微软雅黑" panose="020B0503020204020204" pitchFamily="34" charset="-122"/>
              </a:rPr>
              <a:t>CP</a:t>
            </a:r>
            <a:r>
              <a:rPr lang="zh-CN" altLang="en-US" sz="2000" dirty="0">
                <a:latin typeface="微软雅黑" panose="020B0503020204020204" pitchFamily="34" charset="-122"/>
                <a:ea typeface="微软雅黑" panose="020B0503020204020204" pitchFamily="34" charset="-122"/>
              </a:rPr>
              <a:t>破坏相角，</a:t>
            </a:r>
            <a:r>
              <a:rPr lang="zh-CN" altLang="en-US" sz="2000" dirty="0">
                <a:solidFill>
                  <a:srgbClr val="C00000"/>
                </a:solidFill>
                <a:latin typeface="微软雅黑" panose="020B0503020204020204" pitchFamily="34" charset="-122"/>
                <a:ea typeface="微软雅黑" panose="020B0503020204020204" pitchFamily="34" charset="-122"/>
              </a:rPr>
              <a:t>检验</a:t>
            </a:r>
            <a:r>
              <a:rPr lang="zh-CN" altLang="en-US" sz="2000" dirty="0">
                <a:latin typeface="微软雅黑" panose="020B0503020204020204" pitchFamily="34" charset="-122"/>
                <a:ea typeface="微软雅黑" panose="020B0503020204020204" pitchFamily="34" charset="-122"/>
              </a:rPr>
              <a:t>三角形的</a:t>
            </a:r>
            <a:r>
              <a:rPr lang="zh-CN" altLang="en-US" sz="2000" dirty="0">
                <a:solidFill>
                  <a:srgbClr val="C00000"/>
                </a:solidFill>
                <a:latin typeface="微软雅黑" panose="020B0503020204020204" pitchFamily="34" charset="-122"/>
                <a:ea typeface="微软雅黑" panose="020B0503020204020204" pitchFamily="34" charset="-122"/>
              </a:rPr>
              <a:t>闭合性</a:t>
            </a:r>
            <a:r>
              <a:rPr lang="zh-CN" altLang="en-US" sz="2000" dirty="0">
                <a:latin typeface="微软雅黑" panose="020B0503020204020204" pitchFamily="34" charset="-122"/>
                <a:ea typeface="微软雅黑" panose="020B0503020204020204" pitchFamily="34" charset="-122"/>
              </a:rPr>
              <a:t>，是检验</a:t>
            </a:r>
            <a:r>
              <a:rPr lang="zh-CN" altLang="en-US" sz="2000" dirty="0">
                <a:solidFill>
                  <a:srgbClr val="C00000"/>
                </a:solidFill>
                <a:latin typeface="微软雅黑" panose="020B0503020204020204" pitchFamily="34" charset="-122"/>
                <a:ea typeface="微软雅黑" panose="020B0503020204020204" pitchFamily="34" charset="-122"/>
              </a:rPr>
              <a:t>电弱统一理论</a:t>
            </a:r>
            <a:r>
              <a:rPr lang="zh-CN" altLang="en-US" sz="2000" dirty="0">
                <a:latin typeface="微软雅黑" panose="020B0503020204020204" pitchFamily="34" charset="-122"/>
                <a:ea typeface="微软雅黑" panose="020B0503020204020204" pitchFamily="34" charset="-122"/>
              </a:rPr>
              <a:t>的重要途径</a:t>
            </a:r>
            <a:endParaRPr lang="en-US" altLang="zh-CN" sz="2000" dirty="0">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10631" y="3902833"/>
            <a:ext cx="4131824" cy="3138533"/>
            <a:chOff x="-194344" y="3598579"/>
            <a:chExt cx="3724733" cy="3138533"/>
          </a:xfrm>
        </p:grpSpPr>
        <p:pic>
          <p:nvPicPr>
            <p:cNvPr id="37" name="图片 36">
              <a:extLst>
                <a:ext uri="{FF2B5EF4-FFF2-40B4-BE49-F238E27FC236}">
                  <a16:creationId xmlns:a16="http://schemas.microsoft.com/office/drawing/2014/main" id="{4E72074D-59AB-9E41-B56A-3887E3654692}"/>
                </a:ext>
              </a:extLst>
            </p:cNvPr>
            <p:cNvPicPr>
              <a:picLocks noChangeAspect="1"/>
            </p:cNvPicPr>
            <p:nvPr/>
          </p:nvPicPr>
          <p:blipFill>
            <a:blip r:embed="rId10"/>
            <a:stretch>
              <a:fillRect/>
            </a:stretch>
          </p:blipFill>
          <p:spPr>
            <a:xfrm>
              <a:off x="144786" y="3598579"/>
              <a:ext cx="3230808" cy="3138533"/>
            </a:xfrm>
            <a:prstGeom prst="rect">
              <a:avLst/>
            </a:prstGeom>
          </p:spPr>
        </p:pic>
        <mc:AlternateContent xmlns:mc="http://schemas.openxmlformats.org/markup-compatibility/2006" xmlns:a14="http://schemas.microsoft.com/office/drawing/2010/main">
          <mc:Choice Requires="a14">
            <p:sp>
              <p:nvSpPr>
                <p:cNvPr id="38" name="文本框 37"/>
                <p:cNvSpPr txBox="1"/>
                <p:nvPr/>
              </p:nvSpPr>
              <p:spPr>
                <a:xfrm>
                  <a:off x="-194344" y="6060376"/>
                  <a:ext cx="3724733" cy="375552"/>
                </a:xfrm>
                <a:prstGeom prst="rect">
                  <a:avLst/>
                </a:prstGeom>
                <a:solidFill>
                  <a:sysClr val="window" lastClr="FFFFFF"/>
                </a:solidFill>
              </p:spPr>
              <p:txBody>
                <a:bodyPr wrap="square" rtlCol="0">
                  <a:spAutoFit/>
                </a:bodyPr>
                <a:lstStyle/>
                <a:p>
                  <a:pPr algn="ctr">
                    <a:defRPr/>
                  </a:pPr>
                  <a:r>
                    <a:rPr lang="en-US" altLang="zh-CN" b="1" kern="0" dirty="0">
                      <a:solidFill>
                        <a:srgbClr val="C00000"/>
                      </a:solidFill>
                      <a:latin typeface="Microsoft YaHei" panose="020B0503020204020204" pitchFamily="34" charset="-122"/>
                      <a:ea typeface="Microsoft YaHei" panose="020B0503020204020204" pitchFamily="34" charset="-122"/>
                    </a:rPr>
                    <a:t>2030</a:t>
                  </a:r>
                  <a:r>
                    <a:rPr lang="zh-CN" altLang="en-US" b="1" kern="0" dirty="0">
                      <a:solidFill>
                        <a:srgbClr val="C00000"/>
                      </a:solidFill>
                      <a:latin typeface="Microsoft YaHei" panose="020B0503020204020204" pitchFamily="34" charset="-122"/>
                      <a:ea typeface="Microsoft YaHei" panose="020B0503020204020204" pitchFamily="34" charset="-122"/>
                    </a:rPr>
                    <a:t>年</a:t>
                  </a:r>
                  <a:r>
                    <a:rPr lang="en-US" altLang="zh-CN" b="1" kern="0" dirty="0">
                      <a:solidFill>
                        <a:srgbClr val="C00000"/>
                      </a:solidFill>
                      <a:latin typeface="Microsoft YaHei" panose="020B0503020204020204" pitchFamily="34" charset="-122"/>
                      <a:ea typeface="Microsoft YaHei" panose="020B0503020204020204" pitchFamily="34" charset="-122"/>
                    </a:rPr>
                    <a:t>BESIII </a:t>
                  </a:r>
                  <a14:m>
                    <m:oMath xmlns:m="http://schemas.openxmlformats.org/officeDocument/2006/math">
                      <m:r>
                        <a:rPr lang="en-US" altLang="zh-CN" b="1" i="1" kern="0">
                          <a:solidFill>
                            <a:srgbClr val="C00000"/>
                          </a:solidFill>
                          <a:latin typeface="Cambria Math" panose="02040503050406030204" pitchFamily="18" charset="0"/>
                          <a:ea typeface="+mj-ea"/>
                        </a:rPr>
                        <m:t>𝟐𝟎</m:t>
                      </m:r>
                      <m:sSup>
                        <m:sSupPr>
                          <m:ctrlPr>
                            <a:rPr lang="en-US" altLang="zh-CN" b="1" i="1" kern="0">
                              <a:solidFill>
                                <a:srgbClr val="C00000"/>
                              </a:solidFill>
                              <a:latin typeface="Cambria Math" panose="02040503050406030204" pitchFamily="18" charset="0"/>
                              <a:ea typeface="+mj-ea"/>
                            </a:rPr>
                          </m:ctrlPr>
                        </m:sSupPr>
                        <m:e>
                          <m:r>
                            <a:rPr lang="en-US" altLang="zh-CN" b="1" kern="0">
                              <a:solidFill>
                                <a:srgbClr val="C00000"/>
                              </a:solidFill>
                              <a:latin typeface="Cambria Math" panose="02040503050406030204" pitchFamily="18" charset="0"/>
                              <a:ea typeface="+mj-ea"/>
                            </a:rPr>
                            <m:t>𝐟𝐛</m:t>
                          </m:r>
                        </m:e>
                        <m:sup>
                          <m:r>
                            <a:rPr lang="en-US" altLang="zh-CN" b="1" i="1" kern="0">
                              <a:solidFill>
                                <a:srgbClr val="C00000"/>
                              </a:solidFill>
                              <a:latin typeface="Cambria Math" panose="02040503050406030204" pitchFamily="18" charset="0"/>
                              <a:ea typeface="+mj-ea"/>
                            </a:rPr>
                            <m:t>−</m:t>
                          </m:r>
                          <m:r>
                            <a:rPr lang="en-US" altLang="zh-CN" b="1" i="1" kern="0">
                              <a:solidFill>
                                <a:srgbClr val="C00000"/>
                              </a:solidFill>
                              <a:latin typeface="Cambria Math" panose="02040503050406030204" pitchFamily="18" charset="0"/>
                              <a:ea typeface="+mj-ea"/>
                            </a:rPr>
                            <m:t>𝟏</m:t>
                          </m:r>
                        </m:sup>
                      </m:sSup>
                    </m:oMath>
                  </a14:m>
                  <a:r>
                    <a:rPr lang="zh-CN" altLang="en-US" b="1" kern="0" dirty="0">
                      <a:solidFill>
                        <a:srgbClr val="C00000"/>
                      </a:solidFill>
                      <a:latin typeface="Microsoft YaHei" panose="020B0503020204020204" pitchFamily="34" charset="-122"/>
                      <a:ea typeface="Microsoft YaHei" panose="020B0503020204020204" pitchFamily="34" charset="-122"/>
                    </a:rPr>
                    <a:t>结果为输入</a:t>
                  </a:r>
                  <a:endParaRPr lang="en-US" altLang="zh-CN" b="1" kern="0" dirty="0">
                    <a:solidFill>
                      <a:srgbClr val="C00000"/>
                    </a:solidFill>
                    <a:latin typeface="Microsoft YaHei" panose="020B0503020204020204" pitchFamily="34" charset="-122"/>
                    <a:ea typeface="Microsoft YaHei" panose="020B0503020204020204" pitchFamily="34" charset="-122"/>
                  </a:endParaRPr>
                </a:p>
              </p:txBody>
            </p:sp>
          </mc:Choice>
          <mc:Fallback xmlns="">
            <p:sp>
              <p:nvSpPr>
                <p:cNvPr id="38" name="文本框 37"/>
                <p:cNvSpPr txBox="1">
                  <a:spLocks noRot="1" noChangeAspect="1" noMove="1" noResize="1" noEditPoints="1" noAdjustHandles="1" noChangeArrowheads="1" noChangeShapeType="1" noTextEdit="1"/>
                </p:cNvSpPr>
                <p:nvPr/>
              </p:nvSpPr>
              <p:spPr>
                <a:xfrm>
                  <a:off x="-194344" y="6060376"/>
                  <a:ext cx="3724733" cy="375552"/>
                </a:xfrm>
                <a:prstGeom prst="rect">
                  <a:avLst/>
                </a:prstGeom>
                <a:blipFill>
                  <a:blip r:embed="rId11"/>
                  <a:stretch>
                    <a:fillRect t="-3333" b="-26667"/>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48" name="文本框 47"/>
              <p:cNvSpPr txBox="1"/>
              <p:nvPr/>
            </p:nvSpPr>
            <p:spPr>
              <a:xfrm>
                <a:off x="443001" y="701034"/>
                <a:ext cx="3584251" cy="308611"/>
              </a:xfrm>
              <a:prstGeom prst="rect">
                <a:avLst/>
              </a:prstGeom>
              <a:noFill/>
            </p:spPr>
            <p:txBody>
              <a:bodyPr wrap="none" lIns="0" tIns="0" rIns="0" bIns="0" rtlCol="0">
                <a:spAutoFit/>
              </a:bodyPr>
              <a:lstStyle/>
              <a:p>
                <a:pPr algn="l">
                  <a:buNone/>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ea typeface="Cambria Math" panose="02040503050406030204" pitchFamily="18" charset="0"/>
                            </a:rPr>
                          </m:ctrlPr>
                        </m:sSubPr>
                        <m:e>
                          <m:r>
                            <a:rPr lang="en-US" altLang="zh-CN" sz="2000" b="1" i="1">
                              <a:latin typeface="Cambria Math" panose="02040503050406030204" pitchFamily="18" charset="0"/>
                              <a:ea typeface="Cambria Math" panose="02040503050406030204" pitchFamily="18" charset="0"/>
                            </a:rPr>
                            <m:t>𝑽</m:t>
                          </m:r>
                        </m:e>
                        <m:sub>
                          <m:r>
                            <a:rPr lang="en-US" altLang="zh-CN" sz="2000" b="1" i="1">
                              <a:latin typeface="Cambria Math" panose="02040503050406030204" pitchFamily="18" charset="0"/>
                              <a:ea typeface="Cambria Math" panose="02040503050406030204" pitchFamily="18" charset="0"/>
                            </a:rPr>
                            <m:t>𝒖𝒅</m:t>
                          </m:r>
                        </m:sub>
                      </m:sSub>
                      <m:sSubSup>
                        <m:sSubSupPr>
                          <m:ctrlPr>
                            <a:rPr lang="en-US" altLang="zh-CN" sz="2000" i="1">
                              <a:latin typeface="Cambria Math" panose="02040503050406030204" pitchFamily="18" charset="0"/>
                              <a:ea typeface="Cambria Math" panose="02040503050406030204" pitchFamily="18" charset="0"/>
                            </a:rPr>
                          </m:ctrlPr>
                        </m:sSubSupPr>
                        <m:e>
                          <m:r>
                            <a:rPr lang="en-US" altLang="zh-CN" sz="2000" b="1" i="1">
                              <a:latin typeface="Cambria Math" panose="02040503050406030204" pitchFamily="18" charset="0"/>
                              <a:ea typeface="Cambria Math" panose="02040503050406030204" pitchFamily="18" charset="0"/>
                            </a:rPr>
                            <m:t>𝑽</m:t>
                          </m:r>
                        </m:e>
                        <m:sub>
                          <m:r>
                            <a:rPr lang="en-US" altLang="zh-CN" sz="2000" b="1" i="1">
                              <a:latin typeface="Cambria Math" panose="02040503050406030204" pitchFamily="18" charset="0"/>
                              <a:ea typeface="Cambria Math" panose="02040503050406030204" pitchFamily="18" charset="0"/>
                            </a:rPr>
                            <m:t>𝒖𝒃</m:t>
                          </m:r>
                        </m:sub>
                        <m:sup>
                          <m:r>
                            <a:rPr lang="en-US" altLang="zh-CN" sz="2000" b="1" i="1">
                              <a:latin typeface="Cambria Math" panose="02040503050406030204" pitchFamily="18" charset="0"/>
                              <a:ea typeface="Cambria Math" panose="02040503050406030204" pitchFamily="18" charset="0"/>
                            </a:rPr>
                            <m:t>∗</m:t>
                          </m:r>
                        </m:sup>
                      </m:sSubSup>
                      <m:r>
                        <a:rPr lang="en-US" altLang="zh-CN" sz="2000" b="1"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1" i="1">
                              <a:latin typeface="Cambria Math" panose="02040503050406030204" pitchFamily="18" charset="0"/>
                              <a:ea typeface="Cambria Math" panose="02040503050406030204" pitchFamily="18" charset="0"/>
                            </a:rPr>
                            <m:t>𝑽</m:t>
                          </m:r>
                        </m:e>
                        <m:sub>
                          <m:r>
                            <a:rPr lang="en-US" altLang="zh-CN" sz="2000" b="1" i="1">
                              <a:latin typeface="Cambria Math" panose="02040503050406030204" pitchFamily="18" charset="0"/>
                              <a:ea typeface="Cambria Math" panose="02040503050406030204" pitchFamily="18" charset="0"/>
                            </a:rPr>
                            <m:t>𝒄𝒅</m:t>
                          </m:r>
                        </m:sub>
                      </m:sSub>
                      <m:sSubSup>
                        <m:sSubSupPr>
                          <m:ctrlPr>
                            <a:rPr lang="en-US" altLang="zh-CN" sz="2000" i="1">
                              <a:latin typeface="Cambria Math" panose="02040503050406030204" pitchFamily="18" charset="0"/>
                              <a:ea typeface="Cambria Math" panose="02040503050406030204" pitchFamily="18" charset="0"/>
                            </a:rPr>
                          </m:ctrlPr>
                        </m:sSubSupPr>
                        <m:e>
                          <m:r>
                            <a:rPr lang="en-US" altLang="zh-CN" sz="2000" b="1" i="1">
                              <a:latin typeface="Cambria Math" panose="02040503050406030204" pitchFamily="18" charset="0"/>
                              <a:ea typeface="Cambria Math" panose="02040503050406030204" pitchFamily="18" charset="0"/>
                            </a:rPr>
                            <m:t>𝑽</m:t>
                          </m:r>
                        </m:e>
                        <m:sub>
                          <m:r>
                            <a:rPr lang="en-US" altLang="zh-CN" sz="2000" b="1" i="1">
                              <a:latin typeface="Cambria Math" panose="02040503050406030204" pitchFamily="18" charset="0"/>
                              <a:ea typeface="Cambria Math" panose="02040503050406030204" pitchFamily="18" charset="0"/>
                            </a:rPr>
                            <m:t>𝒄𝒃</m:t>
                          </m:r>
                        </m:sub>
                        <m:sup>
                          <m:r>
                            <a:rPr lang="en-US" altLang="zh-CN" sz="2000" b="1" i="1">
                              <a:latin typeface="Cambria Math" panose="02040503050406030204" pitchFamily="18" charset="0"/>
                              <a:ea typeface="Cambria Math" panose="02040503050406030204" pitchFamily="18" charset="0"/>
                            </a:rPr>
                            <m:t>∗</m:t>
                          </m:r>
                        </m:sup>
                      </m:sSubSup>
                      <m:r>
                        <a:rPr lang="en-US" altLang="zh-CN" sz="2000" b="1" i="1">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ea typeface="Cambria Math" panose="02040503050406030204" pitchFamily="18" charset="0"/>
                            </a:rPr>
                          </m:ctrlPr>
                        </m:sSubPr>
                        <m:e>
                          <m:r>
                            <a:rPr lang="en-US" altLang="zh-CN" sz="2000" b="1" i="1">
                              <a:latin typeface="Cambria Math" panose="02040503050406030204" pitchFamily="18" charset="0"/>
                              <a:ea typeface="Cambria Math" panose="02040503050406030204" pitchFamily="18" charset="0"/>
                            </a:rPr>
                            <m:t>𝑽</m:t>
                          </m:r>
                        </m:e>
                        <m:sub>
                          <m:r>
                            <a:rPr lang="en-US" altLang="zh-CN" sz="2000" b="1" i="1">
                              <a:latin typeface="Cambria Math" panose="02040503050406030204" pitchFamily="18" charset="0"/>
                              <a:ea typeface="Cambria Math" panose="02040503050406030204" pitchFamily="18" charset="0"/>
                            </a:rPr>
                            <m:t>𝒕𝒅</m:t>
                          </m:r>
                        </m:sub>
                      </m:sSub>
                      <m:sSubSup>
                        <m:sSubSupPr>
                          <m:ctrlPr>
                            <a:rPr lang="en-US" altLang="zh-CN" sz="2000" i="1">
                              <a:latin typeface="Cambria Math" panose="02040503050406030204" pitchFamily="18" charset="0"/>
                              <a:ea typeface="Cambria Math" panose="02040503050406030204" pitchFamily="18" charset="0"/>
                            </a:rPr>
                          </m:ctrlPr>
                        </m:sSubSupPr>
                        <m:e>
                          <m:r>
                            <a:rPr lang="en-US" altLang="zh-CN" sz="2000" b="1" i="1">
                              <a:latin typeface="Cambria Math" panose="02040503050406030204" pitchFamily="18" charset="0"/>
                              <a:ea typeface="Cambria Math" panose="02040503050406030204" pitchFamily="18" charset="0"/>
                            </a:rPr>
                            <m:t>𝑽</m:t>
                          </m:r>
                        </m:e>
                        <m:sub>
                          <m:r>
                            <a:rPr lang="en-US" altLang="zh-CN" sz="2000" b="1" i="1">
                              <a:latin typeface="Cambria Math" panose="02040503050406030204" pitchFamily="18" charset="0"/>
                              <a:ea typeface="Cambria Math" panose="02040503050406030204" pitchFamily="18" charset="0"/>
                            </a:rPr>
                            <m:t>𝒕𝒃</m:t>
                          </m:r>
                        </m:sub>
                        <m:sup>
                          <m:r>
                            <a:rPr lang="en-US" altLang="zh-CN" sz="2000" b="1" i="1">
                              <a:latin typeface="Cambria Math" panose="02040503050406030204" pitchFamily="18" charset="0"/>
                              <a:ea typeface="Cambria Math" panose="02040503050406030204" pitchFamily="18" charset="0"/>
                            </a:rPr>
                            <m:t>∗</m:t>
                          </m:r>
                        </m:sup>
                      </m:sSubSup>
                      <m:r>
                        <a:rPr lang="en-US" altLang="zh-CN" sz="2000" b="1" i="1">
                          <a:latin typeface="Cambria Math" panose="02040503050406030204" pitchFamily="18" charset="0"/>
                          <a:ea typeface="Cambria Math" panose="02040503050406030204" pitchFamily="18" charset="0"/>
                        </a:rPr>
                        <m:t>=</m:t>
                      </m:r>
                      <m:r>
                        <a:rPr lang="en-US" altLang="zh-CN" sz="2000" b="1" i="1">
                          <a:latin typeface="Cambria Math" panose="02040503050406030204" pitchFamily="18" charset="0"/>
                          <a:ea typeface="Cambria Math" panose="02040503050406030204" pitchFamily="18" charset="0"/>
                        </a:rPr>
                        <m:t>𝟎</m:t>
                      </m:r>
                    </m:oMath>
                  </m:oMathPara>
                </a14:m>
                <a:endParaRPr lang="zh-CN" altLang="en-US" sz="2000" dirty="0">
                  <a:latin typeface="微软雅黑" panose="020B0503020204020204" pitchFamily="34" charset="-122"/>
                  <a:ea typeface="微软雅黑" panose="020B0503020204020204" pitchFamily="34" charset="-122"/>
                </a:endParaRPr>
              </a:p>
            </p:txBody>
          </p:sp>
        </mc:Choice>
        <mc:Fallback xmlns="">
          <p:sp>
            <p:nvSpPr>
              <p:cNvPr id="48" name="文本框 47"/>
              <p:cNvSpPr txBox="1">
                <a:spLocks noRot="1" noChangeAspect="1" noMove="1" noResize="1" noEditPoints="1" noAdjustHandles="1" noChangeArrowheads="1" noChangeShapeType="1" noTextEdit="1"/>
              </p:cNvSpPr>
              <p:nvPr/>
            </p:nvSpPr>
            <p:spPr>
              <a:xfrm>
                <a:off x="443001" y="701034"/>
                <a:ext cx="3584251" cy="308611"/>
              </a:xfrm>
              <a:prstGeom prst="rect">
                <a:avLst/>
              </a:prstGeom>
              <a:blipFill>
                <a:blip r:embed="rId12"/>
                <a:stretch>
                  <a:fillRect l="-353" b="-20000"/>
                </a:stretch>
              </a:blipFill>
            </p:spPr>
            <p:txBody>
              <a:bodyPr/>
              <a:lstStyle/>
              <a:p>
                <a:r>
                  <a:rPr lang="zh-CN" altLang="en-US">
                    <a:noFill/>
                  </a:rPr>
                  <a:t> </a:t>
                </a:r>
              </a:p>
            </p:txBody>
          </p:sp>
        </mc:Fallback>
      </mc:AlternateContent>
      <p:grpSp>
        <p:nvGrpSpPr>
          <p:cNvPr id="43" name="组合 42"/>
          <p:cNvGrpSpPr/>
          <p:nvPr/>
        </p:nvGrpSpPr>
        <p:grpSpPr>
          <a:xfrm>
            <a:off x="4532889" y="3416197"/>
            <a:ext cx="3673717" cy="811611"/>
            <a:chOff x="3728732" y="1765724"/>
            <a:chExt cx="4104996" cy="1014658"/>
          </a:xfrm>
        </p:grpSpPr>
        <mc:AlternateContent xmlns:mc="http://schemas.openxmlformats.org/markup-compatibility/2006" xmlns:a14="http://schemas.microsoft.com/office/drawing/2010/main">
          <mc:Choice Requires="a14">
            <p:sp>
              <p:nvSpPr>
                <p:cNvPr id="33" name="文本框 32"/>
                <p:cNvSpPr txBox="1"/>
                <p:nvPr/>
              </p:nvSpPr>
              <p:spPr>
                <a:xfrm>
                  <a:off x="3728732" y="1765724"/>
                  <a:ext cx="4104996" cy="468706"/>
                </a:xfrm>
                <a:prstGeom prst="rect">
                  <a:avLst/>
                </a:prstGeom>
                <a:solidFill>
                  <a:schemeClr val="bg1"/>
                </a:solidFill>
              </p:spPr>
              <p:txBody>
                <a:bodyPr wrap="square" rtlCol="0">
                  <a:spAutoFit/>
                </a:bodyPr>
                <a:lstStyle/>
                <a:p>
                  <a:pPr algn="l">
                    <a:buNone/>
                  </a:pPr>
                  <a:r>
                    <a:rPr lang="zh-CN" altLang="en-US" dirty="0">
                      <a:latin typeface="微软雅黑" panose="020B0503020204020204" pitchFamily="34" charset="-122"/>
                      <a:ea typeface="微软雅黑" panose="020B0503020204020204" pitchFamily="34" charset="-122"/>
                    </a:rPr>
                    <a:t>直接测量：</a:t>
                  </a:r>
                  <a14:m>
                    <m:oMath xmlns:m="http://schemas.openxmlformats.org/officeDocument/2006/math">
                      <m:r>
                        <a:rPr lang="zh-CN" altLang="en-US" i="1">
                          <a:latin typeface="Cambria Math" panose="02040503050406030204" pitchFamily="18" charset="0"/>
                          <a:ea typeface="黑体" panose="02010609060101010101" pitchFamily="49" charset="-122"/>
                        </a:rPr>
                        <m:t>𝛾</m:t>
                      </m:r>
                      <m:r>
                        <a:rPr lang="en-US" altLang="zh-CN" i="1">
                          <a:latin typeface="Cambria Math" panose="02040503050406030204" pitchFamily="18" charset="0"/>
                          <a:ea typeface="黑体" panose="02010609060101010101" pitchFamily="49" charset="-122"/>
                        </a:rPr>
                        <m:t>=</m:t>
                      </m:r>
                      <m:d>
                        <m:dPr>
                          <m:ctrlPr>
                            <a:rPr lang="en-US" altLang="zh-CN" i="1">
                              <a:latin typeface="Cambria Math" panose="02040503050406030204" pitchFamily="18" charset="0"/>
                              <a:ea typeface="黑体" panose="02010609060101010101" pitchFamily="49" charset="-122"/>
                            </a:rPr>
                          </m:ctrlPr>
                        </m:dPr>
                        <m:e>
                          <m:sSubSup>
                            <m:sSubSupPr>
                              <m:ctrlPr>
                                <a:rPr lang="en-US" altLang="zh-CN" i="1">
                                  <a:latin typeface="Cambria Math" panose="02040503050406030204" pitchFamily="18" charset="0"/>
                                  <a:ea typeface="黑体" panose="02010609060101010101" pitchFamily="49" charset="-122"/>
                                </a:rPr>
                              </m:ctrlPr>
                            </m:sSubSupPr>
                            <m:e>
                              <m:r>
                                <a:rPr lang="en-US" altLang="zh-CN" i="1">
                                  <a:latin typeface="Cambria Math" panose="02040503050406030204" pitchFamily="18" charset="0"/>
                                  <a:ea typeface="黑体" panose="02010609060101010101" pitchFamily="49" charset="-122"/>
                                </a:rPr>
                                <m:t>65.4</m:t>
                              </m:r>
                            </m:e>
                            <m:sub>
                              <m:r>
                                <a:rPr lang="en-US" altLang="zh-CN" i="1">
                                  <a:latin typeface="Cambria Math" panose="02040503050406030204" pitchFamily="18" charset="0"/>
                                  <a:ea typeface="黑体" panose="02010609060101010101" pitchFamily="49" charset="-122"/>
                                </a:rPr>
                                <m:t>−4.2</m:t>
                              </m:r>
                            </m:sub>
                            <m:sup>
                              <m:r>
                                <a:rPr lang="en-US" altLang="zh-CN" i="1">
                                  <a:latin typeface="Cambria Math" panose="02040503050406030204" pitchFamily="18" charset="0"/>
                                  <a:ea typeface="黑体" panose="02010609060101010101" pitchFamily="49" charset="-122"/>
                                </a:rPr>
                                <m:t>+3.8</m:t>
                              </m:r>
                            </m:sup>
                          </m:sSubSup>
                        </m:e>
                      </m:d>
                      <m:r>
                        <a:rPr lang="en-US" altLang="zh-CN" i="1">
                          <a:latin typeface="Cambria Math" panose="02040503050406030204" pitchFamily="18" charset="0"/>
                          <a:ea typeface="Cambria Math" panose="02040503050406030204" pitchFamily="18" charset="0"/>
                        </a:rPr>
                        <m:t>°</m:t>
                      </m:r>
                    </m:oMath>
                  </a14:m>
                  <a:endParaRPr lang="en-US" altLang="zh-CN" dirty="0">
                    <a:latin typeface="微软雅黑" panose="020B0503020204020204" pitchFamily="34" charset="-122"/>
                    <a:ea typeface="微软雅黑" panose="020B0503020204020204" pitchFamily="34" charset="-122"/>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3728732" y="1765724"/>
                  <a:ext cx="4104996" cy="468706"/>
                </a:xfrm>
                <a:prstGeom prst="rect">
                  <a:avLst/>
                </a:prstGeom>
                <a:blipFill>
                  <a:blip r:embed="rId13"/>
                  <a:stretch>
                    <a:fillRect l="-1724" t="-3226"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4" name="文本框 33"/>
                <p:cNvSpPr txBox="1"/>
                <p:nvPr/>
              </p:nvSpPr>
              <p:spPr>
                <a:xfrm>
                  <a:off x="3728732" y="2310074"/>
                  <a:ext cx="3866870" cy="470308"/>
                </a:xfrm>
                <a:prstGeom prst="rect">
                  <a:avLst/>
                </a:prstGeom>
                <a:solidFill>
                  <a:schemeClr val="bg1"/>
                </a:solidFill>
              </p:spPr>
              <p:txBody>
                <a:bodyPr wrap="square" rtlCol="0">
                  <a:spAutoFit/>
                </a:bodyPr>
                <a:lstStyle/>
                <a:p>
                  <a:pPr algn="l">
                    <a:buNone/>
                  </a:pPr>
                  <a:r>
                    <a:rPr lang="zh-CN" altLang="en-US" dirty="0">
                      <a:latin typeface="微软雅黑" panose="020B0503020204020204" pitchFamily="34" charset="-122"/>
                      <a:ea typeface="微软雅黑" panose="020B0503020204020204" pitchFamily="34" charset="-122"/>
                    </a:rPr>
                    <a:t>全局拟合：</a:t>
                  </a:r>
                  <a14:m>
                    <m:oMath xmlns:m="http://schemas.openxmlformats.org/officeDocument/2006/math">
                      <m:r>
                        <a:rPr lang="zh-CN" altLang="en-US" i="1">
                          <a:latin typeface="Cambria Math" panose="02040503050406030204" pitchFamily="18" charset="0"/>
                          <a:ea typeface="黑体" panose="02010609060101010101" pitchFamily="49" charset="-122"/>
                        </a:rPr>
                        <m:t>𝛾</m:t>
                      </m:r>
                      <m:r>
                        <a:rPr lang="en-US" altLang="zh-CN" i="1">
                          <a:latin typeface="Cambria Math" panose="02040503050406030204" pitchFamily="18" charset="0"/>
                          <a:ea typeface="黑体" panose="02010609060101010101" pitchFamily="49" charset="-122"/>
                        </a:rPr>
                        <m:t>=</m:t>
                      </m:r>
                      <m:d>
                        <m:dPr>
                          <m:ctrlPr>
                            <a:rPr lang="en-US" altLang="zh-CN" i="1">
                              <a:latin typeface="Cambria Math" panose="02040503050406030204" pitchFamily="18" charset="0"/>
                              <a:ea typeface="黑体" panose="02010609060101010101" pitchFamily="49" charset="-122"/>
                            </a:rPr>
                          </m:ctrlPr>
                        </m:dPr>
                        <m:e>
                          <m:sSubSup>
                            <m:sSubSupPr>
                              <m:ctrlPr>
                                <a:rPr lang="en-US" altLang="zh-CN" i="1">
                                  <a:latin typeface="Cambria Math" panose="02040503050406030204" pitchFamily="18" charset="0"/>
                                  <a:ea typeface="黑体" panose="02010609060101010101" pitchFamily="49" charset="-122"/>
                                </a:rPr>
                              </m:ctrlPr>
                            </m:sSubSupPr>
                            <m:e>
                              <m:r>
                                <a:rPr lang="en-US" altLang="zh-CN" i="1">
                                  <a:latin typeface="Cambria Math" panose="02040503050406030204" pitchFamily="18" charset="0"/>
                                  <a:ea typeface="黑体" panose="02010609060101010101" pitchFamily="49" charset="-122"/>
                                </a:rPr>
                                <m:t>65.8</m:t>
                              </m:r>
                            </m:e>
                            <m:sub>
                              <m:r>
                                <a:rPr lang="en-US" altLang="zh-CN" i="1">
                                  <a:latin typeface="Cambria Math" panose="02040503050406030204" pitchFamily="18" charset="0"/>
                                  <a:ea typeface="黑体" panose="02010609060101010101" pitchFamily="49" charset="-122"/>
                                </a:rPr>
                                <m:t>−1.3</m:t>
                              </m:r>
                            </m:sub>
                            <m:sup>
                              <m:r>
                                <a:rPr lang="en-US" altLang="zh-CN" i="1">
                                  <a:latin typeface="Cambria Math" panose="02040503050406030204" pitchFamily="18" charset="0"/>
                                  <a:ea typeface="黑体" panose="02010609060101010101" pitchFamily="49" charset="-122"/>
                                </a:rPr>
                                <m:t>+0.9</m:t>
                              </m:r>
                            </m:sup>
                          </m:sSubSup>
                        </m:e>
                      </m:d>
                      <m:r>
                        <a:rPr lang="en-US" altLang="zh-CN" i="1">
                          <a:latin typeface="Cambria Math" panose="02040503050406030204" pitchFamily="18" charset="0"/>
                          <a:ea typeface="Cambria Math" panose="02040503050406030204" pitchFamily="18" charset="0"/>
                        </a:rPr>
                        <m:t>°</m:t>
                      </m:r>
                    </m:oMath>
                  </a14:m>
                  <a:endParaRPr lang="zh-CN" altLang="en-US" dirty="0">
                    <a:latin typeface="微软雅黑" panose="020B0503020204020204" pitchFamily="34" charset="-122"/>
                    <a:ea typeface="微软雅黑" panose="020B0503020204020204" pitchFamily="34" charset="-122"/>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3728732" y="2310074"/>
                  <a:ext cx="3866870" cy="470308"/>
                </a:xfrm>
                <a:prstGeom prst="rect">
                  <a:avLst/>
                </a:prstGeom>
                <a:blipFill>
                  <a:blip r:embed="rId14"/>
                  <a:stretch>
                    <a:fillRect l="-1832" t="-6452" b="-22581"/>
                  </a:stretch>
                </a:blipFill>
              </p:spPr>
              <p:txBody>
                <a:bodyPr/>
                <a:lstStyle/>
                <a:p>
                  <a:r>
                    <a:rPr lang="zh-CN" altLang="en-US">
                      <a:noFill/>
                    </a:rPr>
                    <a:t> </a:t>
                  </a:r>
                </a:p>
              </p:txBody>
            </p:sp>
          </mc:Fallback>
        </mc:AlternateContent>
      </p:grpSp>
      <p:sp>
        <p:nvSpPr>
          <p:cNvPr id="3" name="文本框 2"/>
          <p:cNvSpPr txBox="1"/>
          <p:nvPr/>
        </p:nvSpPr>
        <p:spPr>
          <a:xfrm>
            <a:off x="7360639" y="3596470"/>
            <a:ext cx="4520274" cy="369332"/>
          </a:xfrm>
          <a:prstGeom prst="rect">
            <a:avLst/>
          </a:prstGeom>
          <a:noFill/>
        </p:spPr>
        <p:txBody>
          <a:bodyPr wrap="square" rtlCol="0">
            <a:spAutoFit/>
          </a:bodyPr>
          <a:lstStyle/>
          <a:p>
            <a:pPr>
              <a:buNone/>
            </a:pPr>
            <a:r>
              <a:rPr lang="zh-CN" altLang="en-US" dirty="0">
                <a:latin typeface="微软雅黑" panose="020B0503020204020204" pitchFamily="34" charset="-122"/>
                <a:ea typeface="微软雅黑" panose="020B0503020204020204" pitchFamily="34" charset="-122"/>
              </a:rPr>
              <a:t>直接测量</a:t>
            </a:r>
            <a:r>
              <a:rPr lang="zh-CN" altLang="en-US" dirty="0">
                <a:solidFill>
                  <a:srgbClr val="C00000"/>
                </a:solidFill>
                <a:latin typeface="微软雅黑" panose="020B0503020204020204" pitchFamily="34" charset="-122"/>
                <a:ea typeface="微软雅黑" panose="020B0503020204020204" pitchFamily="34" charset="-122"/>
              </a:rPr>
              <a:t>误差远大于</a:t>
            </a:r>
            <a:r>
              <a:rPr lang="zh-CN" altLang="en-US" dirty="0">
                <a:latin typeface="微软雅黑" panose="020B0503020204020204" pitchFamily="34" charset="-122"/>
                <a:ea typeface="微软雅黑" panose="020B0503020204020204" pitchFamily="34" charset="-122"/>
              </a:rPr>
              <a:t>全局拟合，急需改善</a:t>
            </a:r>
          </a:p>
        </p:txBody>
      </p:sp>
      <p:pic>
        <p:nvPicPr>
          <p:cNvPr id="13" name="图片 12">
            <a:extLst>
              <a:ext uri="{FF2B5EF4-FFF2-40B4-BE49-F238E27FC236}">
                <a16:creationId xmlns:a16="http://schemas.microsoft.com/office/drawing/2014/main" id="{177C6752-0727-22A7-176F-DDDFAAB95D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47842" y="1963379"/>
            <a:ext cx="7568525" cy="1396914"/>
          </a:xfrm>
          <a:prstGeom prst="rect">
            <a:avLst/>
          </a:prstGeom>
        </p:spPr>
      </p:pic>
      <p:grpSp>
        <p:nvGrpSpPr>
          <p:cNvPr id="14" name="组合 13">
            <a:extLst>
              <a:ext uri="{FF2B5EF4-FFF2-40B4-BE49-F238E27FC236}">
                <a16:creationId xmlns:a16="http://schemas.microsoft.com/office/drawing/2014/main" id="{30CC2485-D6A8-8D9C-370A-8D60D944891E}"/>
              </a:ext>
            </a:extLst>
          </p:cNvPr>
          <p:cNvGrpSpPr/>
          <p:nvPr/>
        </p:nvGrpSpPr>
        <p:grpSpPr>
          <a:xfrm>
            <a:off x="6092075" y="1616513"/>
            <a:ext cx="4746349" cy="825816"/>
            <a:chOff x="2653729" y="1396709"/>
            <a:chExt cx="4746349" cy="825816"/>
          </a:xfrm>
        </p:grpSpPr>
        <p:sp>
          <p:nvSpPr>
            <p:cNvPr id="17" name="椭圆 16">
              <a:extLst>
                <a:ext uri="{FF2B5EF4-FFF2-40B4-BE49-F238E27FC236}">
                  <a16:creationId xmlns:a16="http://schemas.microsoft.com/office/drawing/2014/main" id="{E653C17F-3C47-2F68-0278-8C87CC1ED38F}"/>
                </a:ext>
              </a:extLst>
            </p:cNvPr>
            <p:cNvSpPr/>
            <p:nvPr/>
          </p:nvSpPr>
          <p:spPr bwMode="auto">
            <a:xfrm>
              <a:off x="2653729" y="1796819"/>
              <a:ext cx="838200" cy="425706"/>
            </a:xfrm>
            <a:prstGeom prst="ellipse">
              <a:avLst/>
            </a:prstGeom>
            <a:noFill/>
            <a:ln w="254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indent="-342900" algn="r" fontAlgn="base">
                <a:spcBef>
                  <a:spcPct val="20000"/>
                </a:spcBef>
                <a:spcAft>
                  <a:spcPct val="0"/>
                </a:spcAft>
                <a:buClr>
                  <a:srgbClr val="FF3399"/>
                </a:buClr>
                <a:buFont typeface="Wingdings 2" pitchFamily="18" charset="2"/>
                <a:buChar char="è"/>
                <a:defRPr/>
              </a:pPr>
              <a:endParaRPr kumimoji="1" lang="zh-CN" altLang="en-US" sz="3200" b="1" dirty="0">
                <a:solidFill>
                  <a:srgbClr val="0563C1"/>
                </a:solidFill>
                <a:latin typeface="Times New Roman" panose="02020603050405020304" pitchFamily="18" charset="0"/>
                <a:ea typeface="MS PGothic" pitchFamily="34" charset="-128"/>
                <a:sym typeface="Symbol" pitchFamily="18" charset="2"/>
              </a:endParaRPr>
            </a:p>
          </p:txBody>
        </p:sp>
        <p:sp>
          <p:nvSpPr>
            <p:cNvPr id="18" name="文本框 17">
              <a:extLst>
                <a:ext uri="{FF2B5EF4-FFF2-40B4-BE49-F238E27FC236}">
                  <a16:creationId xmlns:a16="http://schemas.microsoft.com/office/drawing/2014/main" id="{4CF61DB0-C84A-2ED5-EAA4-46A24174FFD9}"/>
                </a:ext>
              </a:extLst>
            </p:cNvPr>
            <p:cNvSpPr txBox="1"/>
            <p:nvPr/>
          </p:nvSpPr>
          <p:spPr>
            <a:xfrm>
              <a:off x="4220648" y="1396709"/>
              <a:ext cx="3179430" cy="400110"/>
            </a:xfrm>
            <a:prstGeom prst="rect">
              <a:avLst/>
            </a:prstGeom>
            <a:noFill/>
            <a:ln w="25400">
              <a:solidFill>
                <a:srgbClr val="C00000"/>
              </a:solidFill>
            </a:ln>
          </p:spPr>
          <p:txBody>
            <a:bodyPr wrap="square" rtlCol="0">
              <a:spAutoFit/>
            </a:bodyPr>
            <a:lstStyle/>
            <a:p>
              <a:pPr algn="ctr" fontAlgn="base">
                <a:spcBef>
                  <a:spcPct val="20000"/>
                </a:spcBef>
                <a:spcAft>
                  <a:spcPct val="0"/>
                </a:spcAft>
                <a:buClr>
                  <a:srgbClr val="FF3399"/>
                </a:buClr>
                <a:defRPr/>
              </a:pPr>
              <a:r>
                <a:rPr kumimoji="1" lang="zh-CN" altLang="en-US" sz="2000" b="1" dirty="0">
                  <a:solidFill>
                    <a:srgbClr val="C00000"/>
                  </a:solidFill>
                  <a:latin typeface="微软雅黑" panose="020B0503020204020204" pitchFamily="34" charset="-122"/>
                  <a:ea typeface="微软雅黑" panose="020B0503020204020204" pitchFamily="34" charset="-122"/>
                  <a:sym typeface="Symbol" pitchFamily="18" charset="2"/>
                </a:rPr>
                <a:t>中性</a:t>
              </a:r>
              <a:r>
                <a:rPr kumimoji="1" lang="en-US" altLang="zh-CN" sz="2000" b="1" dirty="0">
                  <a:solidFill>
                    <a:srgbClr val="C00000"/>
                  </a:solidFill>
                  <a:latin typeface="微软雅黑" panose="020B0503020204020204" pitchFamily="34" charset="-122"/>
                  <a:ea typeface="微软雅黑" panose="020B0503020204020204" pitchFamily="34" charset="-122"/>
                  <a:sym typeface="Symbol" pitchFamily="18" charset="2"/>
                </a:rPr>
                <a:t>D</a:t>
              </a:r>
              <a:r>
                <a:rPr kumimoji="1" lang="zh-CN" altLang="en-US" sz="2000" b="1" dirty="0">
                  <a:solidFill>
                    <a:srgbClr val="C00000"/>
                  </a:solidFill>
                  <a:latin typeface="微软雅黑" panose="020B0503020204020204" pitchFamily="34" charset="-122"/>
                  <a:ea typeface="微软雅黑" panose="020B0503020204020204" pitchFamily="34" charset="-122"/>
                  <a:sym typeface="Symbol" pitchFamily="18" charset="2"/>
                </a:rPr>
                <a:t>介子衰变的强相位差</a:t>
              </a:r>
            </a:p>
          </p:txBody>
        </p:sp>
        <p:cxnSp>
          <p:nvCxnSpPr>
            <p:cNvPr id="19" name="直接箭头连接符 11">
              <a:extLst>
                <a:ext uri="{FF2B5EF4-FFF2-40B4-BE49-F238E27FC236}">
                  <a16:creationId xmlns:a16="http://schemas.microsoft.com/office/drawing/2014/main" id="{DF902B29-3473-1A1C-537A-7DEEB7CEC6BA}"/>
                </a:ext>
              </a:extLst>
            </p:cNvPr>
            <p:cNvCxnSpPr>
              <a:stCxn id="17" idx="7"/>
              <a:endCxn id="18" idx="1"/>
            </p:cNvCxnSpPr>
            <p:nvPr/>
          </p:nvCxnSpPr>
          <p:spPr bwMode="auto">
            <a:xfrm flipV="1">
              <a:off x="3369177" y="1596764"/>
              <a:ext cx="851471" cy="262398"/>
            </a:xfrm>
            <a:prstGeom prst="straightConnector1">
              <a:avLst/>
            </a:prstGeom>
            <a:noFill/>
            <a:ln w="25400" cap="flat" cmpd="sng" algn="ctr">
              <a:solidFill>
                <a:srgbClr val="C00000"/>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6F4F15BA-90CD-5484-327D-4141672FE341}"/>
                  </a:ext>
                </a:extLst>
              </p:cNvPr>
              <p:cNvSpPr txBox="1"/>
              <p:nvPr/>
            </p:nvSpPr>
            <p:spPr>
              <a:xfrm>
                <a:off x="4081834" y="4399892"/>
                <a:ext cx="7734533" cy="375552"/>
              </a:xfrm>
              <a:prstGeom prst="rect">
                <a:avLst/>
              </a:prstGeom>
              <a:noFill/>
            </p:spPr>
            <p:txBody>
              <a:bodyPr wrap="square" rtlCol="0">
                <a:spAutoFit/>
              </a:bodyPr>
              <a:lstStyle/>
              <a:p>
                <a:pPr fontAlgn="base">
                  <a:spcBef>
                    <a:spcPct val="20000"/>
                  </a:spcBef>
                  <a:spcAft>
                    <a:spcPct val="0"/>
                  </a:spcAft>
                  <a:buClr>
                    <a:srgbClr val="FF3399"/>
                  </a:buClr>
                  <a:defRPr/>
                </a:pPr>
                <a:r>
                  <a:rPr lang="en-US" altLang="zh-CN" b="1" kern="0" dirty="0">
                    <a:solidFill>
                      <a:prstClr val="black"/>
                    </a:solidFill>
                    <a:sym typeface="Symbol" pitchFamily="18" charset="2"/>
                  </a:rPr>
                  <a:t>BESIII</a:t>
                </a:r>
                <a:r>
                  <a:rPr lang="zh-CN" altLang="en-US" b="1" kern="0" dirty="0">
                    <a:solidFill>
                      <a:prstClr val="black"/>
                    </a:solidFill>
                    <a:sym typeface="Symbol" pitchFamily="18" charset="2"/>
                  </a:rPr>
                  <a:t> </a:t>
                </a:r>
                <a14:m>
                  <m:oMath xmlns:m="http://schemas.openxmlformats.org/officeDocument/2006/math">
                    <m:r>
                      <a:rPr lang="zh-CN" altLang="en-US" b="1" i="1" kern="0">
                        <a:solidFill>
                          <a:prstClr val="black"/>
                        </a:solidFill>
                        <a:latin typeface="Cambria Math" panose="02040503050406030204" pitchFamily="18" charset="0"/>
                        <a:sym typeface="Symbol" pitchFamily="18" charset="2"/>
                      </a:rPr>
                      <m:t>𝝍</m:t>
                    </m:r>
                    <m:r>
                      <a:rPr lang="en-US" altLang="zh-CN" b="1" i="1" kern="0">
                        <a:solidFill>
                          <a:prstClr val="black"/>
                        </a:solidFill>
                        <a:latin typeface="Cambria Math" panose="02040503050406030204" pitchFamily="18" charset="0"/>
                        <a:sym typeface="Symbol" pitchFamily="18" charset="2"/>
                      </a:rPr>
                      <m:t>(</m:t>
                    </m:r>
                    <m:r>
                      <a:rPr lang="en-US" altLang="zh-CN" b="1" i="1" kern="0">
                        <a:solidFill>
                          <a:prstClr val="black"/>
                        </a:solidFill>
                        <a:latin typeface="Cambria Math" panose="02040503050406030204" pitchFamily="18" charset="0"/>
                        <a:sym typeface="Symbol" pitchFamily="18" charset="2"/>
                      </a:rPr>
                      <m:t>𝟑𝟕𝟕𝟎</m:t>
                    </m:r>
                    <m:r>
                      <a:rPr lang="en-US" altLang="zh-CN" b="1" i="1" kern="0">
                        <a:solidFill>
                          <a:prstClr val="black"/>
                        </a:solidFill>
                        <a:latin typeface="Cambria Math" panose="02040503050406030204" pitchFamily="18" charset="0"/>
                        <a:sym typeface="Symbol" pitchFamily="18" charset="2"/>
                      </a:rPr>
                      <m:t>)</m:t>
                    </m:r>
                  </m:oMath>
                </a14:m>
                <a:r>
                  <a:rPr lang="en-US" altLang="zh-CN" b="1" kern="0" dirty="0">
                    <a:solidFill>
                      <a:prstClr val="black"/>
                    </a:solidFill>
                    <a:latin typeface="Microsoft YaHei" panose="020B0503020204020204" pitchFamily="34" charset="-122"/>
                    <a:ea typeface="Microsoft YaHei" panose="020B0503020204020204" pitchFamily="34" charset="-122"/>
                    <a:sym typeface="Symbol" pitchFamily="18" charset="2"/>
                  </a:rPr>
                  <a:t> </a:t>
                </a:r>
                <a:r>
                  <a:rPr lang="zh-CN" altLang="en-US" b="1" dirty="0">
                    <a:solidFill>
                      <a:prstClr val="black"/>
                    </a:solidFill>
                    <a:latin typeface="Microsoft YaHei" panose="020B0503020204020204" pitchFamily="34" charset="-122"/>
                    <a:ea typeface="Microsoft YaHei" panose="020B0503020204020204" pitchFamily="34" charset="-122"/>
                    <a:sym typeface="Wingdings" panose="05000000000000000000" pitchFamily="2" charset="2"/>
                  </a:rPr>
                  <a:t>产生的</a:t>
                </a:r>
                <a:r>
                  <a:rPr lang="zh-CN" altLang="en-US" b="1" dirty="0">
                    <a:solidFill>
                      <a:srgbClr val="C00000"/>
                    </a:solidFill>
                    <a:latin typeface="Microsoft YaHei" panose="020B0503020204020204" pitchFamily="34" charset="-122"/>
                    <a:ea typeface="Microsoft YaHei" panose="020B0503020204020204" pitchFamily="34" charset="-122"/>
                    <a:sym typeface="Wingdings" panose="05000000000000000000" pitchFamily="2" charset="2"/>
                  </a:rPr>
                  <a:t>量子关联</a:t>
                </a:r>
                <a:r>
                  <a:rPr lang="zh-CN" altLang="en-US" b="1" dirty="0">
                    <a:solidFill>
                      <a:prstClr val="black"/>
                    </a:solidFill>
                    <a:latin typeface="Microsoft YaHei" panose="020B0503020204020204" pitchFamily="34" charset="-122"/>
                    <a:ea typeface="Microsoft YaHei" panose="020B0503020204020204" pitchFamily="34" charset="-122"/>
                    <a:sym typeface="Wingdings" panose="05000000000000000000" pitchFamily="2" charset="2"/>
                  </a:rPr>
                  <a:t>的</a:t>
                </a:r>
                <a14:m>
                  <m:oMath xmlns:m="http://schemas.openxmlformats.org/officeDocument/2006/math">
                    <m:sSup>
                      <m:sSupPr>
                        <m:ctrlPr>
                          <a:rPr lang="en-US" altLang="zh-CN" b="1" i="1">
                            <a:solidFill>
                              <a:prstClr val="black"/>
                            </a:solidFill>
                            <a:latin typeface="Cambria Math" panose="02040503050406030204" pitchFamily="18" charset="0"/>
                            <a:sym typeface="Wingdings" panose="05000000000000000000" pitchFamily="2" charset="2"/>
                          </a:rPr>
                        </m:ctrlPr>
                      </m:sSupPr>
                      <m:e>
                        <m:r>
                          <a:rPr lang="en-US" altLang="zh-CN" b="1" i="1">
                            <a:solidFill>
                              <a:prstClr val="black"/>
                            </a:solidFill>
                            <a:latin typeface="Cambria Math" panose="02040503050406030204" pitchFamily="18" charset="0"/>
                            <a:sym typeface="Wingdings" panose="05000000000000000000" pitchFamily="2" charset="2"/>
                          </a:rPr>
                          <m:t>𝑫</m:t>
                        </m:r>
                      </m:e>
                      <m:sup>
                        <m:r>
                          <a:rPr lang="en-US" altLang="zh-CN" b="1" i="1">
                            <a:solidFill>
                              <a:prstClr val="black"/>
                            </a:solidFill>
                            <a:latin typeface="Cambria Math" panose="02040503050406030204" pitchFamily="18" charset="0"/>
                            <a:sym typeface="Wingdings" panose="05000000000000000000" pitchFamily="2" charset="2"/>
                          </a:rPr>
                          <m:t>𝟎</m:t>
                        </m:r>
                      </m:sup>
                    </m:sSup>
                    <m:sSup>
                      <m:sSupPr>
                        <m:ctrlPr>
                          <a:rPr lang="en-US" altLang="zh-CN" b="1" i="1">
                            <a:solidFill>
                              <a:prstClr val="black"/>
                            </a:solidFill>
                            <a:latin typeface="Cambria Math" panose="02040503050406030204" pitchFamily="18" charset="0"/>
                            <a:sym typeface="Wingdings" panose="05000000000000000000" pitchFamily="2" charset="2"/>
                          </a:rPr>
                        </m:ctrlPr>
                      </m:sSupPr>
                      <m:e>
                        <m:acc>
                          <m:accPr>
                            <m:chr m:val="̅"/>
                            <m:ctrlPr>
                              <a:rPr lang="en-US" altLang="zh-CN" b="1" i="1">
                                <a:solidFill>
                                  <a:prstClr val="black"/>
                                </a:solidFill>
                                <a:latin typeface="Cambria Math" panose="02040503050406030204" pitchFamily="18" charset="0"/>
                                <a:sym typeface="Wingdings" panose="05000000000000000000" pitchFamily="2" charset="2"/>
                              </a:rPr>
                            </m:ctrlPr>
                          </m:accPr>
                          <m:e>
                            <m:r>
                              <a:rPr lang="en-US" altLang="zh-CN" b="1" i="1">
                                <a:solidFill>
                                  <a:prstClr val="black"/>
                                </a:solidFill>
                                <a:latin typeface="Cambria Math" panose="02040503050406030204" pitchFamily="18" charset="0"/>
                                <a:sym typeface="Wingdings" panose="05000000000000000000" pitchFamily="2" charset="2"/>
                              </a:rPr>
                              <m:t>𝑫</m:t>
                            </m:r>
                          </m:e>
                        </m:acc>
                      </m:e>
                      <m:sup>
                        <m:r>
                          <a:rPr lang="en-US" altLang="zh-CN" b="1" i="1">
                            <a:solidFill>
                              <a:prstClr val="black"/>
                            </a:solidFill>
                            <a:latin typeface="Cambria Math" panose="02040503050406030204" pitchFamily="18" charset="0"/>
                            <a:sym typeface="Wingdings" panose="05000000000000000000" pitchFamily="2" charset="2"/>
                          </a:rPr>
                          <m:t>𝟎</m:t>
                        </m:r>
                      </m:sup>
                    </m:sSup>
                  </m:oMath>
                </a14:m>
                <a:r>
                  <a:rPr lang="zh-CN" altLang="en-US" b="1" dirty="0">
                    <a:solidFill>
                      <a:prstClr val="black"/>
                    </a:solidFill>
                    <a:latin typeface="Microsoft YaHei" panose="020B0503020204020204" pitchFamily="34" charset="-122"/>
                    <a:ea typeface="Microsoft YaHei" panose="020B0503020204020204" pitchFamily="34" charset="-122"/>
                    <a:sym typeface="Symbol" pitchFamily="18" charset="2"/>
                  </a:rPr>
                  <a:t>样本是测量强相角差的</a:t>
                </a:r>
                <a:r>
                  <a:rPr lang="zh-CN" altLang="en-US" b="1" dirty="0">
                    <a:solidFill>
                      <a:srgbClr val="C00000"/>
                    </a:solidFill>
                    <a:latin typeface="Microsoft YaHei" panose="020B0503020204020204" pitchFamily="34" charset="-122"/>
                    <a:ea typeface="Microsoft YaHei" panose="020B0503020204020204" pitchFamily="34" charset="-122"/>
                    <a:sym typeface="Symbol" pitchFamily="18" charset="2"/>
                  </a:rPr>
                  <a:t>最佳途径</a:t>
                </a:r>
                <a:endParaRPr kumimoji="1" lang="zh-CN" altLang="en-US" b="1" dirty="0">
                  <a:solidFill>
                    <a:srgbClr val="C00000"/>
                  </a:solidFill>
                  <a:latin typeface="Microsoft YaHei" panose="020B0503020204020204" pitchFamily="34" charset="-122"/>
                  <a:ea typeface="Microsoft YaHei" panose="020B0503020204020204" pitchFamily="34" charset="-122"/>
                  <a:sym typeface="Symbol" pitchFamily="18" charset="2"/>
                </a:endParaRPr>
              </a:p>
            </p:txBody>
          </p:sp>
        </mc:Choice>
        <mc:Fallback xmlns="">
          <p:sp>
            <p:nvSpPr>
              <p:cNvPr id="20" name="文本框 19">
                <a:extLst>
                  <a:ext uri="{FF2B5EF4-FFF2-40B4-BE49-F238E27FC236}">
                    <a16:creationId xmlns:a16="http://schemas.microsoft.com/office/drawing/2014/main" id="{6F4F15BA-90CD-5484-327D-4141672FE341}"/>
                  </a:ext>
                </a:extLst>
              </p:cNvPr>
              <p:cNvSpPr txBox="1">
                <a:spLocks noRot="1" noChangeAspect="1" noMove="1" noResize="1" noEditPoints="1" noAdjustHandles="1" noChangeArrowheads="1" noChangeShapeType="1" noTextEdit="1"/>
              </p:cNvSpPr>
              <p:nvPr/>
            </p:nvSpPr>
            <p:spPr>
              <a:xfrm>
                <a:off x="4081834" y="4399892"/>
                <a:ext cx="7734533" cy="375552"/>
              </a:xfrm>
              <a:prstGeom prst="rect">
                <a:avLst/>
              </a:prstGeom>
              <a:blipFill>
                <a:blip r:embed="rId16"/>
                <a:stretch>
                  <a:fillRect l="-656" t="-6667" b="-26667"/>
                </a:stretch>
              </a:blipFill>
            </p:spPr>
            <p:txBody>
              <a:bodyPr/>
              <a:lstStyle/>
              <a:p>
                <a:r>
                  <a:rPr lang="zh-CN" altLang="en-US">
                    <a:noFill/>
                  </a:rPr>
                  <a:t> </a:t>
                </a:r>
              </a:p>
            </p:txBody>
          </p:sp>
        </mc:Fallback>
      </mc:AlternateContent>
      <p:pic>
        <p:nvPicPr>
          <p:cNvPr id="23" name="图片 3">
            <a:extLst>
              <a:ext uri="{FF2B5EF4-FFF2-40B4-BE49-F238E27FC236}">
                <a16:creationId xmlns:a16="http://schemas.microsoft.com/office/drawing/2014/main" id="{81E0C894-C9AD-662D-1F34-173408300F85}"/>
              </a:ext>
            </a:extLst>
          </p:cNvPr>
          <p:cNvPicPr>
            <a:picLocks noChangeAspect="1"/>
          </p:cNvPicPr>
          <p:nvPr/>
        </p:nvPicPr>
        <p:blipFill>
          <a:blip r:embed="rId17"/>
          <a:stretch>
            <a:fillRect/>
          </a:stretch>
        </p:blipFill>
        <p:spPr>
          <a:xfrm>
            <a:off x="3830709" y="4767797"/>
            <a:ext cx="6362313" cy="2016289"/>
          </a:xfrm>
          <a:prstGeom prst="rect">
            <a:avLst/>
          </a:prstGeom>
        </p:spPr>
      </p:pic>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7AC5F99C-B665-4D9C-C139-4C2E21292854}"/>
                  </a:ext>
                </a:extLst>
              </p:cNvPr>
              <p:cNvSpPr txBox="1"/>
              <p:nvPr/>
            </p:nvSpPr>
            <p:spPr>
              <a:xfrm>
                <a:off x="9596061" y="5265943"/>
                <a:ext cx="2484726" cy="701282"/>
              </a:xfrm>
              <a:prstGeom prst="rect">
                <a:avLst/>
              </a:prstGeom>
              <a:noFill/>
              <a:ln w="25400">
                <a:solidFill>
                  <a:srgbClr val="0000FF"/>
                </a:solidFill>
              </a:ln>
            </p:spPr>
            <p:txBody>
              <a:bodyPr wrap="square" rtlCol="0">
                <a:spAutoFit/>
              </a:bodyPr>
              <a:lstStyle/>
              <a:p>
                <a:pPr fontAlgn="base">
                  <a:lnSpc>
                    <a:spcPct val="130000"/>
                  </a:lnSpc>
                  <a:spcBef>
                    <a:spcPct val="20000"/>
                  </a:spcBef>
                  <a:spcAft>
                    <a:spcPct val="0"/>
                  </a:spcAft>
                  <a:buClr>
                    <a:srgbClr val="FF3399"/>
                  </a:buClr>
                  <a:defRPr/>
                </a:pPr>
                <a:r>
                  <a:rPr kumimoji="1" lang="zh-CN" altLang="en-US" sz="1600" b="1" dirty="0">
                    <a:solidFill>
                      <a:srgbClr val="0000FF"/>
                    </a:solidFill>
                    <a:latin typeface="微软雅黑" panose="020B0503020204020204" pitchFamily="34" charset="-122"/>
                    <a:ea typeface="微软雅黑" panose="020B0503020204020204" pitchFamily="34" charset="-122"/>
                    <a:sym typeface="Symbol" pitchFamily="18" charset="2"/>
                  </a:rPr>
                  <a:t>当前</a:t>
                </a:r>
                <a:r>
                  <a:rPr kumimoji="1" lang="en-US" altLang="zh-CN" sz="1600" b="1" dirty="0">
                    <a:solidFill>
                      <a:srgbClr val="0000FF"/>
                    </a:solidFill>
                    <a:latin typeface="微软雅黑" panose="020B0503020204020204" pitchFamily="34" charset="-122"/>
                    <a:ea typeface="微软雅黑" panose="020B0503020204020204" pitchFamily="34" charset="-122"/>
                    <a:sym typeface="Symbol" pitchFamily="18" charset="2"/>
                  </a:rPr>
                  <a:t>BESIII</a:t>
                </a:r>
                <a:r>
                  <a:rPr kumimoji="1" lang="zh-CN" altLang="en-US" sz="1600" b="1" dirty="0">
                    <a:solidFill>
                      <a:srgbClr val="0000FF"/>
                    </a:solidFill>
                    <a:latin typeface="微软雅黑" panose="020B0503020204020204" pitchFamily="34" charset="-122"/>
                    <a:ea typeface="微软雅黑" panose="020B0503020204020204" pitchFamily="34" charset="-122"/>
                    <a:sym typeface="Symbol" pitchFamily="18" charset="2"/>
                  </a:rPr>
                  <a:t>对</a:t>
                </a:r>
                <a14:m>
                  <m:oMath xmlns:m="http://schemas.openxmlformats.org/officeDocument/2006/math">
                    <m:r>
                      <a:rPr kumimoji="1" lang="zh-CN" altLang="en-US" sz="1600" b="1" i="1" dirty="0">
                        <a:solidFill>
                          <a:srgbClr val="0000FF"/>
                        </a:solidFill>
                        <a:latin typeface="Cambria Math" panose="02040503050406030204" pitchFamily="18" charset="0"/>
                        <a:ea typeface="黑体" panose="02010609060101010101" pitchFamily="49" charset="-122"/>
                        <a:sym typeface="Symbol" pitchFamily="18" charset="2"/>
                      </a:rPr>
                      <m:t></m:t>
                    </m:r>
                  </m:oMath>
                </a14:m>
                <a:r>
                  <a:rPr kumimoji="1" lang="zh-CN" altLang="en-US" sz="1600" b="1" dirty="0">
                    <a:solidFill>
                      <a:srgbClr val="0000FF"/>
                    </a:solidFill>
                    <a:latin typeface="微软雅黑" panose="020B0503020204020204" pitchFamily="34" charset="-122"/>
                    <a:ea typeface="微软雅黑" panose="020B0503020204020204" pitchFamily="34" charset="-122"/>
                    <a:sym typeface="Symbol" pitchFamily="18" charset="2"/>
                  </a:rPr>
                  <a:t>测量约束为</a:t>
                </a:r>
                <a14:m>
                  <m:oMath xmlns:m="http://schemas.openxmlformats.org/officeDocument/2006/math">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𝟎</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𝟗</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𝟏</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𝟑</m:t>
                    </m:r>
                    <m:r>
                      <a:rPr kumimoji="1" lang="en-US" altLang="zh-CN" sz="1600" b="1" i="1">
                        <a:solidFill>
                          <a:srgbClr val="0000FF"/>
                        </a:solidFill>
                        <a:latin typeface="Cambria Math" panose="02040503050406030204" pitchFamily="18" charset="0"/>
                        <a:ea typeface="黑体" panose="02010609060101010101" pitchFamily="49" charset="-122"/>
                        <a:sym typeface="Symbol" pitchFamily="18" charset="2"/>
                      </a:rPr>
                      <m:t></m:t>
                    </m:r>
                  </m:oMath>
                </a14:m>
                <a:endParaRPr kumimoji="1" lang="zh-CN" altLang="en-US" sz="1600" b="1" dirty="0">
                  <a:solidFill>
                    <a:srgbClr val="FF0000"/>
                  </a:solidFill>
                  <a:latin typeface="微软雅黑" panose="020B0503020204020204" pitchFamily="34" charset="-122"/>
                  <a:ea typeface="微软雅黑" panose="020B0503020204020204" pitchFamily="34" charset="-122"/>
                  <a:sym typeface="Symbol" pitchFamily="18" charset="2"/>
                </a:endParaRPr>
              </a:p>
            </p:txBody>
          </p:sp>
        </mc:Choice>
        <mc:Fallback xmlns="">
          <p:sp>
            <p:nvSpPr>
              <p:cNvPr id="24" name="文本框 23">
                <a:extLst>
                  <a:ext uri="{FF2B5EF4-FFF2-40B4-BE49-F238E27FC236}">
                    <a16:creationId xmlns:a16="http://schemas.microsoft.com/office/drawing/2014/main" id="{7AC5F99C-B665-4D9C-C139-4C2E21292854}"/>
                  </a:ext>
                </a:extLst>
              </p:cNvPr>
              <p:cNvSpPr txBox="1">
                <a:spLocks noRot="1" noChangeAspect="1" noMove="1" noResize="1" noEditPoints="1" noAdjustHandles="1" noChangeArrowheads="1" noChangeShapeType="1" noTextEdit="1"/>
              </p:cNvSpPr>
              <p:nvPr/>
            </p:nvSpPr>
            <p:spPr>
              <a:xfrm>
                <a:off x="9596061" y="5265943"/>
                <a:ext cx="2484726" cy="701282"/>
              </a:xfrm>
              <a:prstGeom prst="rect">
                <a:avLst/>
              </a:prstGeom>
              <a:blipFill>
                <a:blip r:embed="rId18"/>
                <a:stretch>
                  <a:fillRect l="-503"/>
                </a:stretch>
              </a:blipFill>
              <a:ln w="25400">
                <a:solidFill>
                  <a:srgbClr val="0000FF"/>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9EA6F6AF-99DA-9A21-96DF-EB9BFE9FC681}"/>
                  </a:ext>
                </a:extLst>
              </p:cNvPr>
              <p:cNvSpPr txBox="1"/>
              <p:nvPr/>
            </p:nvSpPr>
            <p:spPr>
              <a:xfrm>
                <a:off x="9571348" y="5998066"/>
                <a:ext cx="2484726" cy="380297"/>
              </a:xfrm>
              <a:prstGeom prst="rect">
                <a:avLst/>
              </a:prstGeom>
              <a:noFill/>
              <a:ln w="25400">
                <a:solidFill>
                  <a:srgbClr val="C00000"/>
                </a:solidFill>
              </a:ln>
            </p:spPr>
            <p:txBody>
              <a:bodyPr wrap="square" rtlCol="0">
                <a:spAutoFit/>
              </a:bodyPr>
              <a:lstStyle/>
              <a:p>
                <a:pPr algn="ctr" fontAlgn="base">
                  <a:lnSpc>
                    <a:spcPct val="130000"/>
                  </a:lnSpc>
                  <a:spcBef>
                    <a:spcPct val="20000"/>
                  </a:spcBef>
                  <a:spcAft>
                    <a:spcPct val="0"/>
                  </a:spcAft>
                  <a:buClr>
                    <a:srgbClr val="FF3399"/>
                  </a:buClr>
                  <a:defRPr/>
                </a:pPr>
                <a:r>
                  <a:rPr kumimoji="1" lang="zh-CN" altLang="en-US" sz="1600" b="1" dirty="0">
                    <a:solidFill>
                      <a:srgbClr val="C00000"/>
                    </a:solidFill>
                    <a:latin typeface="微软雅黑" panose="020B0503020204020204" pitchFamily="34" charset="-122"/>
                    <a:ea typeface="微软雅黑" panose="020B0503020204020204" pitchFamily="34" charset="-122"/>
                    <a:sym typeface="Symbol" pitchFamily="18" charset="2"/>
                  </a:rPr>
                  <a:t>强相角对测量约束</a:t>
                </a:r>
                <a:r>
                  <a:rPr kumimoji="1" lang="en-US" altLang="zh-CN" sz="1600" b="1" dirty="0">
                    <a:solidFill>
                      <a:srgbClr val="C00000"/>
                    </a:solidFill>
                    <a:latin typeface="Times New Roman" panose="02020603050405020304" pitchFamily="18" charset="0"/>
                    <a:ea typeface="微软雅黑" panose="020B0503020204020204" pitchFamily="34" charset="-122"/>
                    <a:sym typeface="Symbol" pitchFamily="18" charset="2"/>
                  </a:rPr>
                  <a:t>&lt;</a:t>
                </a:r>
                <a14:m>
                  <m:oMath xmlns:m="http://schemas.openxmlformats.org/officeDocument/2006/math">
                    <m:r>
                      <a:rPr kumimoji="1" lang="en-US" altLang="zh-CN" sz="1600" b="1">
                        <a:solidFill>
                          <a:srgbClr val="C00000"/>
                        </a:solidFill>
                        <a:latin typeface="Cambria Math" panose="02040503050406030204" pitchFamily="18" charset="0"/>
                        <a:ea typeface="Cambria Math" panose="02040503050406030204" pitchFamily="18" charset="0"/>
                        <a:sym typeface="Symbol" pitchFamily="18" charset="2"/>
                      </a:rPr>
                      <m:t>𝟎</m:t>
                    </m:r>
                    <m:r>
                      <a:rPr kumimoji="1" lang="en-US" altLang="zh-CN" sz="1600" b="1">
                        <a:solidFill>
                          <a:srgbClr val="C00000"/>
                        </a:solidFill>
                        <a:latin typeface="Cambria Math" panose="02040503050406030204" pitchFamily="18" charset="0"/>
                        <a:ea typeface="Cambria Math" panose="02040503050406030204" pitchFamily="18" charset="0"/>
                        <a:sym typeface="Symbol" pitchFamily="18" charset="2"/>
                      </a:rPr>
                      <m:t>.</m:t>
                    </m:r>
                    <m:r>
                      <a:rPr kumimoji="1" lang="en-US" altLang="zh-CN" sz="1600" b="1">
                        <a:solidFill>
                          <a:srgbClr val="C00000"/>
                        </a:solidFill>
                        <a:latin typeface="Cambria Math" panose="02040503050406030204" pitchFamily="18" charset="0"/>
                        <a:ea typeface="Cambria Math" panose="02040503050406030204" pitchFamily="18" charset="0"/>
                        <a:sym typeface="Symbol" pitchFamily="18" charset="2"/>
                      </a:rPr>
                      <m:t>𝟓</m:t>
                    </m:r>
                    <m:r>
                      <a:rPr kumimoji="1" lang="en-US" altLang="zh-CN" sz="1600" b="1" i="1">
                        <a:solidFill>
                          <a:srgbClr val="C00000"/>
                        </a:solidFill>
                        <a:latin typeface="Cambria Math" panose="02040503050406030204" pitchFamily="18" charset="0"/>
                        <a:ea typeface="Cambria Math" panose="02040503050406030204" pitchFamily="18" charset="0"/>
                        <a:sym typeface="Symbol" pitchFamily="18" charset="2"/>
                      </a:rPr>
                      <m:t>°</m:t>
                    </m:r>
                  </m:oMath>
                </a14:m>
                <a:endParaRPr kumimoji="1" lang="zh-CN" altLang="en-US" sz="1600" b="1" dirty="0">
                  <a:solidFill>
                    <a:srgbClr val="C00000"/>
                  </a:solidFill>
                  <a:latin typeface="微软雅黑" panose="020B0503020204020204" pitchFamily="34" charset="-122"/>
                  <a:ea typeface="微软雅黑" panose="020B0503020204020204" pitchFamily="34" charset="-122"/>
                  <a:sym typeface="Symbol" pitchFamily="18" charset="2"/>
                </a:endParaRPr>
              </a:p>
            </p:txBody>
          </p:sp>
        </mc:Choice>
        <mc:Fallback xmlns="">
          <p:sp>
            <p:nvSpPr>
              <p:cNvPr id="25" name="文本框 24">
                <a:extLst>
                  <a:ext uri="{FF2B5EF4-FFF2-40B4-BE49-F238E27FC236}">
                    <a16:creationId xmlns:a16="http://schemas.microsoft.com/office/drawing/2014/main" id="{9EA6F6AF-99DA-9A21-96DF-EB9BFE9FC681}"/>
                  </a:ext>
                </a:extLst>
              </p:cNvPr>
              <p:cNvSpPr txBox="1">
                <a:spLocks noRot="1" noChangeAspect="1" noMove="1" noResize="1" noEditPoints="1" noAdjustHandles="1" noChangeArrowheads="1" noChangeShapeType="1" noTextEdit="1"/>
              </p:cNvSpPr>
              <p:nvPr/>
            </p:nvSpPr>
            <p:spPr>
              <a:xfrm>
                <a:off x="9571348" y="5998066"/>
                <a:ext cx="2484726" cy="380297"/>
              </a:xfrm>
              <a:prstGeom prst="rect">
                <a:avLst/>
              </a:prstGeom>
              <a:blipFill>
                <a:blip r:embed="rId19"/>
                <a:stretch>
                  <a:fillRect b="-15152"/>
                </a:stretch>
              </a:blipFill>
              <a:ln w="25400">
                <a:solidFill>
                  <a:srgbClr val="C00000"/>
                </a:solidFill>
              </a:ln>
            </p:spPr>
            <p:txBody>
              <a:bodyPr/>
              <a:lstStyle/>
              <a:p>
                <a:r>
                  <a:rPr lang="zh-CN" altLang="en-US">
                    <a:noFill/>
                  </a:rPr>
                  <a:t> </a:t>
                </a:r>
              </a:p>
            </p:txBody>
          </p:sp>
        </mc:Fallback>
      </mc:AlternateContent>
      <p:sp>
        <p:nvSpPr>
          <p:cNvPr id="26" name="矩形 25">
            <a:extLst>
              <a:ext uri="{FF2B5EF4-FFF2-40B4-BE49-F238E27FC236}">
                <a16:creationId xmlns:a16="http://schemas.microsoft.com/office/drawing/2014/main" id="{16E42DD2-9145-09AA-D5C2-433E787C6B26}"/>
              </a:ext>
            </a:extLst>
          </p:cNvPr>
          <p:cNvSpPr/>
          <p:nvPr/>
        </p:nvSpPr>
        <p:spPr bwMode="auto">
          <a:xfrm>
            <a:off x="3959549" y="5636468"/>
            <a:ext cx="5562600" cy="286894"/>
          </a:xfrm>
          <a:prstGeom prst="rect">
            <a:avLst/>
          </a:prstGeom>
          <a:noFill/>
          <a:ln w="2857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indent="-342900" algn="r" fontAlgn="base">
              <a:spcBef>
                <a:spcPct val="20000"/>
              </a:spcBef>
              <a:spcAft>
                <a:spcPct val="0"/>
              </a:spcAft>
              <a:buClr>
                <a:srgbClr val="FF3399"/>
              </a:buClr>
              <a:buFont typeface="Wingdings 2" pitchFamily="18" charset="2"/>
              <a:buChar char="è"/>
              <a:defRPr/>
            </a:pPr>
            <a:endParaRPr kumimoji="1" lang="zh-CN" altLang="en-US" sz="3200" b="1" dirty="0">
              <a:solidFill>
                <a:srgbClr val="0563C1"/>
              </a:solidFill>
              <a:latin typeface="Times New Roman" panose="02020603050405020304" pitchFamily="18" charset="0"/>
              <a:ea typeface="MS PGothic" pitchFamily="34" charset="-128"/>
              <a:sym typeface="Symbol" pitchFamily="18" charset="2"/>
            </a:endParaRPr>
          </a:p>
        </p:txBody>
      </p:sp>
      <p:sp>
        <p:nvSpPr>
          <p:cNvPr id="27" name="矩形 26">
            <a:extLst>
              <a:ext uri="{FF2B5EF4-FFF2-40B4-BE49-F238E27FC236}">
                <a16:creationId xmlns:a16="http://schemas.microsoft.com/office/drawing/2014/main" id="{00F0BD79-474F-E020-5E45-6FCDF7A101CA}"/>
              </a:ext>
            </a:extLst>
          </p:cNvPr>
          <p:cNvSpPr/>
          <p:nvPr/>
        </p:nvSpPr>
        <p:spPr bwMode="auto">
          <a:xfrm>
            <a:off x="3959549" y="5972093"/>
            <a:ext cx="5562600" cy="442645"/>
          </a:xfrm>
          <a:prstGeom prst="rect">
            <a:avLst/>
          </a:prstGeom>
          <a:noFill/>
          <a:ln w="28575"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rtlCol="0" anchor="t" anchorCtr="0" compatLnSpc="1">
            <a:prstTxWarp prst="textNoShape">
              <a:avLst/>
            </a:prstTxWarp>
          </a:bodyPr>
          <a:lstStyle/>
          <a:p>
            <a:pPr marL="342900" indent="-342900" algn="r" fontAlgn="base">
              <a:spcBef>
                <a:spcPct val="20000"/>
              </a:spcBef>
              <a:spcAft>
                <a:spcPct val="0"/>
              </a:spcAft>
              <a:buClr>
                <a:srgbClr val="FF3399"/>
              </a:buClr>
              <a:buFont typeface="Wingdings 2" pitchFamily="18" charset="2"/>
              <a:buChar char="è"/>
              <a:defRPr/>
            </a:pPr>
            <a:endParaRPr kumimoji="1" lang="zh-CN" altLang="en-US" sz="3200" b="1" dirty="0">
              <a:solidFill>
                <a:srgbClr val="0563C1"/>
              </a:solidFill>
              <a:latin typeface="Times New Roman" panose="02020603050405020304" pitchFamily="18" charset="0"/>
              <a:ea typeface="MS PGothic" pitchFamily="34" charset="-128"/>
              <a:sym typeface="Symbol" pitchFamily="18" charset="2"/>
            </a:endParaRPr>
          </a:p>
        </p:txBody>
      </p:sp>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38FF4B0A-7674-CE85-65C2-AA724979E81A}"/>
                  </a:ext>
                </a:extLst>
              </p:cNvPr>
              <p:cNvSpPr txBox="1"/>
              <p:nvPr/>
            </p:nvSpPr>
            <p:spPr>
              <a:xfrm>
                <a:off x="228063" y="3663723"/>
                <a:ext cx="3756093" cy="375552"/>
              </a:xfrm>
              <a:prstGeom prst="rect">
                <a:avLst/>
              </a:prstGeom>
              <a:noFill/>
            </p:spPr>
            <p:txBody>
              <a:bodyPr wrap="none" rtlCol="0">
                <a:spAutoFit/>
              </a:bodyPr>
              <a:lstStyle/>
              <a:p>
                <a:r>
                  <a:rPr kumimoji="1" lang="en-US" altLang="zh-CN" b="1" dirty="0">
                    <a:solidFill>
                      <a:srgbClr val="FF0000"/>
                    </a:solidFill>
                    <a:latin typeface="Microsoft YaHei" panose="020B0503020204020204" pitchFamily="34" charset="-122"/>
                    <a:ea typeface="Microsoft YaHei" panose="020B0503020204020204" pitchFamily="34" charset="-122"/>
                  </a:rPr>
                  <a:t>2021</a:t>
                </a:r>
                <a:r>
                  <a:rPr kumimoji="1" lang="zh-CN" altLang="en-US" b="1" dirty="0">
                    <a:solidFill>
                      <a:srgbClr val="FF0000"/>
                    </a:solidFill>
                    <a:latin typeface="Microsoft YaHei" panose="020B0503020204020204" pitchFamily="34" charset="-122"/>
                    <a:ea typeface="Microsoft YaHei" panose="020B0503020204020204" pitchFamily="34" charset="-122"/>
                  </a:rPr>
                  <a:t>年</a:t>
                </a:r>
                <a:r>
                  <a:rPr kumimoji="1" lang="en-US" altLang="zh-CN" b="1" dirty="0">
                    <a:solidFill>
                      <a:srgbClr val="FF0000"/>
                    </a:solidFill>
                    <a:latin typeface="Microsoft YaHei" panose="020B0503020204020204" pitchFamily="34" charset="-122"/>
                    <a:ea typeface="Microsoft YaHei" panose="020B0503020204020204" pitchFamily="34" charset="-122"/>
                  </a:rPr>
                  <a:t>BESIII 2.9</a:t>
                </a:r>
                <a:r>
                  <a:rPr lang="en-US" altLang="zh-CN" b="1" kern="0" dirty="0">
                    <a:solidFill>
                      <a:srgbClr val="FF0000"/>
                    </a:solidFill>
                    <a:latin typeface="Microsoft YaHei" panose="020B0503020204020204" pitchFamily="34" charset="-122"/>
                    <a:ea typeface="Microsoft YaHei" panose="020B0503020204020204" pitchFamily="34" charset="-122"/>
                  </a:rPr>
                  <a:t> </a:t>
                </a:r>
                <a14:m>
                  <m:oMath xmlns:m="http://schemas.openxmlformats.org/officeDocument/2006/math">
                    <m:sSup>
                      <m:sSupPr>
                        <m:ctrlPr>
                          <a:rPr lang="en-US" altLang="zh-CN" b="1" i="1" kern="0">
                            <a:solidFill>
                              <a:srgbClr val="FF0000"/>
                            </a:solidFill>
                            <a:latin typeface="Cambria Math" panose="02040503050406030204" pitchFamily="18" charset="0"/>
                            <a:ea typeface="+mj-ea"/>
                          </a:rPr>
                        </m:ctrlPr>
                      </m:sSupPr>
                      <m:e>
                        <m:r>
                          <a:rPr lang="en-US" altLang="zh-CN" b="1" kern="0">
                            <a:solidFill>
                              <a:srgbClr val="FF0000"/>
                            </a:solidFill>
                            <a:latin typeface="Cambria Math" panose="02040503050406030204" pitchFamily="18" charset="0"/>
                            <a:ea typeface="+mj-ea"/>
                          </a:rPr>
                          <m:t>𝐟𝐛</m:t>
                        </m:r>
                      </m:e>
                      <m:sup>
                        <m:r>
                          <a:rPr lang="en-US" altLang="zh-CN" b="1" i="1" kern="0">
                            <a:solidFill>
                              <a:srgbClr val="FF0000"/>
                            </a:solidFill>
                            <a:latin typeface="Cambria Math" panose="02040503050406030204" pitchFamily="18" charset="0"/>
                            <a:ea typeface="+mj-ea"/>
                          </a:rPr>
                          <m:t>−</m:t>
                        </m:r>
                        <m:r>
                          <a:rPr lang="en-US" altLang="zh-CN" b="1" i="1" kern="0">
                            <a:solidFill>
                              <a:srgbClr val="FF0000"/>
                            </a:solidFill>
                            <a:latin typeface="Cambria Math" panose="02040503050406030204" pitchFamily="18" charset="0"/>
                            <a:ea typeface="+mj-ea"/>
                          </a:rPr>
                          <m:t>𝟏</m:t>
                        </m:r>
                      </m:sup>
                    </m:sSup>
                  </m:oMath>
                </a14:m>
                <a:r>
                  <a:rPr lang="zh-CN" altLang="en-US" b="1" kern="0" dirty="0">
                    <a:solidFill>
                      <a:srgbClr val="FF0000"/>
                    </a:solidFill>
                    <a:latin typeface="Microsoft YaHei" panose="020B0503020204020204" pitchFamily="34" charset="-122"/>
                    <a:ea typeface="Microsoft YaHei" panose="020B0503020204020204" pitchFamily="34" charset="-122"/>
                  </a:rPr>
                  <a:t>结果为输入</a:t>
                </a:r>
                <a:endParaRPr kumimoji="1" lang="zh-CN" altLang="en-US" b="1" dirty="0">
                  <a:solidFill>
                    <a:srgbClr val="FF0000"/>
                  </a:solidFill>
                  <a:latin typeface="Microsoft YaHei" panose="020B0503020204020204" pitchFamily="34" charset="-122"/>
                  <a:ea typeface="Microsoft YaHei" panose="020B0503020204020204" pitchFamily="34" charset="-122"/>
                </a:endParaRPr>
              </a:p>
            </p:txBody>
          </p:sp>
        </mc:Choice>
        <mc:Fallback xmlns="">
          <p:sp>
            <p:nvSpPr>
              <p:cNvPr id="35" name="文本框 34">
                <a:extLst>
                  <a:ext uri="{FF2B5EF4-FFF2-40B4-BE49-F238E27FC236}">
                    <a16:creationId xmlns:a16="http://schemas.microsoft.com/office/drawing/2014/main" id="{38FF4B0A-7674-CE85-65C2-AA724979E81A}"/>
                  </a:ext>
                </a:extLst>
              </p:cNvPr>
              <p:cNvSpPr txBox="1">
                <a:spLocks noRot="1" noChangeAspect="1" noMove="1" noResize="1" noEditPoints="1" noAdjustHandles="1" noChangeArrowheads="1" noChangeShapeType="1" noTextEdit="1"/>
              </p:cNvSpPr>
              <p:nvPr/>
            </p:nvSpPr>
            <p:spPr>
              <a:xfrm>
                <a:off x="228063" y="3663723"/>
                <a:ext cx="3756093" cy="375552"/>
              </a:xfrm>
              <a:prstGeom prst="rect">
                <a:avLst/>
              </a:prstGeom>
              <a:blipFill>
                <a:blip r:embed="rId20"/>
                <a:stretch>
                  <a:fillRect l="-1347" t="-3226" r="-337" b="-225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a:extLst>
                  <a:ext uri="{FF2B5EF4-FFF2-40B4-BE49-F238E27FC236}">
                    <a16:creationId xmlns:a16="http://schemas.microsoft.com/office/drawing/2014/main" id="{320CE7D5-E5D4-395E-3B9A-529351081D67}"/>
                  </a:ext>
                </a:extLst>
              </p:cNvPr>
              <p:cNvSpPr txBox="1"/>
              <p:nvPr/>
            </p:nvSpPr>
            <p:spPr>
              <a:xfrm>
                <a:off x="1630018" y="5209283"/>
                <a:ext cx="476179" cy="524695"/>
              </a:xfrm>
              <a:prstGeom prst="rect">
                <a:avLst/>
              </a:prstGeom>
              <a:no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zh-CN" altLang="en-US" sz="2800" i="1" smtClean="0">
                          <a:solidFill>
                            <a:srgbClr val="C00000"/>
                          </a:solidFill>
                          <a:latin typeface="Cambria Math" panose="02040503050406030204" pitchFamily="18" charset="0"/>
                          <a:ea typeface="微软雅黑" panose="020B0503020204020204" pitchFamily="34" charset="-122"/>
                        </a:rPr>
                        <m:t>𝛼</m:t>
                      </m:r>
                    </m:oMath>
                  </m:oMathPara>
                </a14:m>
                <a:endParaRPr lang="zh-CN" altLang="en-US" sz="28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36" name="文本框 35">
                <a:extLst>
                  <a:ext uri="{FF2B5EF4-FFF2-40B4-BE49-F238E27FC236}">
                    <a16:creationId xmlns:a16="http://schemas.microsoft.com/office/drawing/2014/main" id="{320CE7D5-E5D4-395E-3B9A-529351081D67}"/>
                  </a:ext>
                </a:extLst>
              </p:cNvPr>
              <p:cNvSpPr txBox="1">
                <a:spLocks noRot="1" noChangeAspect="1" noMove="1" noResize="1" noEditPoints="1" noAdjustHandles="1" noChangeArrowheads="1" noChangeShapeType="1" noTextEdit="1"/>
              </p:cNvSpPr>
              <p:nvPr/>
            </p:nvSpPr>
            <p:spPr>
              <a:xfrm>
                <a:off x="1630018" y="5209283"/>
                <a:ext cx="476179" cy="524695"/>
              </a:xfrm>
              <a:prstGeom prst="rect">
                <a:avLst/>
              </a:prstGeom>
              <a:blipFill>
                <a:blip r:embed="rId2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CC4388A1-F94F-637A-CF24-D6F75A68BF62}"/>
                  </a:ext>
                </a:extLst>
              </p:cNvPr>
              <p:cNvSpPr txBox="1"/>
              <p:nvPr/>
            </p:nvSpPr>
            <p:spPr>
              <a:xfrm>
                <a:off x="1296160" y="5705615"/>
                <a:ext cx="909229" cy="523220"/>
              </a:xfrm>
              <a:prstGeom prst="rect">
                <a:avLst/>
              </a:prstGeom>
              <a:no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 altLang="zh-CN" sz="2800" i="1" smtClean="0">
                          <a:solidFill>
                            <a:srgbClr val="C00000"/>
                          </a:solidFill>
                          <a:latin typeface="Cambria Math" panose="02040503050406030204" pitchFamily="18" charset="0"/>
                          <a:ea typeface="Cambria Math" panose="02040503050406030204" pitchFamily="18" charset="0"/>
                        </a:rPr>
                        <m:t>𝛾</m:t>
                      </m:r>
                    </m:oMath>
                  </m:oMathPara>
                </a14:m>
                <a:endParaRPr lang="zh-CN" altLang="en-US" sz="28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39" name="文本框 38">
                <a:extLst>
                  <a:ext uri="{FF2B5EF4-FFF2-40B4-BE49-F238E27FC236}">
                    <a16:creationId xmlns:a16="http://schemas.microsoft.com/office/drawing/2014/main" id="{CC4388A1-F94F-637A-CF24-D6F75A68BF62}"/>
                  </a:ext>
                </a:extLst>
              </p:cNvPr>
              <p:cNvSpPr txBox="1">
                <a:spLocks noRot="1" noChangeAspect="1" noMove="1" noResize="1" noEditPoints="1" noAdjustHandles="1" noChangeArrowheads="1" noChangeShapeType="1" noTextEdit="1"/>
              </p:cNvSpPr>
              <p:nvPr/>
            </p:nvSpPr>
            <p:spPr>
              <a:xfrm>
                <a:off x="1296160" y="5705615"/>
                <a:ext cx="909229" cy="523220"/>
              </a:xfrm>
              <a:prstGeom prst="rect">
                <a:avLst/>
              </a:prstGeom>
              <a:blipFill>
                <a:blip r:embed="rId22"/>
                <a:stretch>
                  <a:fillRect b="-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E67BD6B5-8F72-7709-1D02-B06460034093}"/>
                  </a:ext>
                </a:extLst>
              </p:cNvPr>
              <p:cNvSpPr txBox="1"/>
              <p:nvPr/>
            </p:nvSpPr>
            <p:spPr>
              <a:xfrm>
                <a:off x="2653577" y="5733164"/>
                <a:ext cx="585841" cy="523220"/>
              </a:xfrm>
              <a:prstGeom prst="rect">
                <a:avLst/>
              </a:prstGeom>
              <a:noFill/>
            </p:spPr>
            <p:txBody>
              <a:bodyPr wrap="square" rtlCol="0">
                <a:spAutoFit/>
              </a:bodyPr>
              <a:lstStyle/>
              <a:p>
                <a:pPr algn="l">
                  <a:buNone/>
                </a:pPr>
                <a14:m>
                  <m:oMathPara xmlns:m="http://schemas.openxmlformats.org/officeDocument/2006/math">
                    <m:oMathParaPr>
                      <m:jc m:val="centerGroup"/>
                    </m:oMathParaPr>
                    <m:oMath xmlns:m="http://schemas.openxmlformats.org/officeDocument/2006/math">
                      <m:r>
                        <a:rPr lang="en" altLang="zh-CN" sz="2800" i="1" smtClean="0">
                          <a:solidFill>
                            <a:srgbClr val="C00000"/>
                          </a:solidFill>
                          <a:latin typeface="Cambria Math" panose="02040503050406030204" pitchFamily="18" charset="0"/>
                          <a:ea typeface="Cambria Math" panose="02040503050406030204" pitchFamily="18" charset="0"/>
                        </a:rPr>
                        <m:t>𝛽</m:t>
                      </m:r>
                    </m:oMath>
                  </m:oMathPara>
                </a14:m>
                <a:endParaRPr lang="zh-CN" altLang="en-US" sz="2800" dirty="0">
                  <a:solidFill>
                    <a:srgbClr val="C00000"/>
                  </a:solidFill>
                  <a:latin typeface="微软雅黑" panose="020B0503020204020204" pitchFamily="34" charset="-122"/>
                  <a:ea typeface="微软雅黑" panose="020B0503020204020204" pitchFamily="34" charset="-122"/>
                </a:endParaRPr>
              </a:p>
            </p:txBody>
          </p:sp>
        </mc:Choice>
        <mc:Fallback xmlns="">
          <p:sp>
            <p:nvSpPr>
              <p:cNvPr id="40" name="文本框 39">
                <a:extLst>
                  <a:ext uri="{FF2B5EF4-FFF2-40B4-BE49-F238E27FC236}">
                    <a16:creationId xmlns:a16="http://schemas.microsoft.com/office/drawing/2014/main" id="{E67BD6B5-8F72-7709-1D02-B06460034093}"/>
                  </a:ext>
                </a:extLst>
              </p:cNvPr>
              <p:cNvSpPr txBox="1">
                <a:spLocks noRot="1" noChangeAspect="1" noMove="1" noResize="1" noEditPoints="1" noAdjustHandles="1" noChangeArrowheads="1" noChangeShapeType="1" noTextEdit="1"/>
              </p:cNvSpPr>
              <p:nvPr/>
            </p:nvSpPr>
            <p:spPr>
              <a:xfrm>
                <a:off x="2653577" y="5733164"/>
                <a:ext cx="585841" cy="523220"/>
              </a:xfrm>
              <a:prstGeom prst="rect">
                <a:avLst/>
              </a:prstGeom>
              <a:blipFill>
                <a:blip r:embed="rId23"/>
                <a:stretch>
                  <a:fillRect b="-214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385365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ADD6D81F-059D-4519-9303-9CE7B3943953}"/>
              </a:ext>
            </a:extLst>
          </p:cNvPr>
          <p:cNvPicPr>
            <a:picLocks noChangeAspect="1"/>
          </p:cNvPicPr>
          <p:nvPr/>
        </p:nvPicPr>
        <p:blipFill>
          <a:blip r:embed="rId3"/>
          <a:stretch>
            <a:fillRect/>
          </a:stretch>
        </p:blipFill>
        <p:spPr>
          <a:xfrm>
            <a:off x="1793776" y="1212426"/>
            <a:ext cx="8604448" cy="4433925"/>
          </a:xfrm>
          <a:prstGeom prst="rect">
            <a:avLst/>
          </a:prstGeom>
        </p:spPr>
      </p:pic>
      <p:sp>
        <p:nvSpPr>
          <p:cNvPr id="4" name="Text Box 18">
            <a:extLst>
              <a:ext uri="{FF2B5EF4-FFF2-40B4-BE49-F238E27FC236}">
                <a16:creationId xmlns:a16="http://schemas.microsoft.com/office/drawing/2014/main" id="{C74CAFCC-FB1B-4508-B7B3-39B868E99643}"/>
              </a:ext>
            </a:extLst>
          </p:cNvPr>
          <p:cNvSpPr txBox="1">
            <a:spLocks noChangeArrowheads="1"/>
          </p:cNvSpPr>
          <p:nvPr/>
        </p:nvSpPr>
        <p:spPr bwMode="auto">
          <a:xfrm>
            <a:off x="2286000" y="5798404"/>
            <a:ext cx="78380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410709" eaLnBrk="1" hangingPunct="1"/>
            <a:r>
              <a:rPr kumimoji="1" lang="en-US" altLang="zh-CN" sz="2400" b="1" kern="0" dirty="0">
                <a:solidFill>
                  <a:srgbClr val="000000"/>
                </a:solidFill>
                <a:latin typeface="+mj-lt"/>
                <a:sym typeface="Helvetica Light"/>
              </a:rPr>
              <a:t>Excellent resolution, particle identification, and large coverage for neutral and charged particles</a:t>
            </a:r>
          </a:p>
        </p:txBody>
      </p:sp>
      <p:sp>
        <p:nvSpPr>
          <p:cNvPr id="5" name="矩形 1">
            <a:extLst>
              <a:ext uri="{FF2B5EF4-FFF2-40B4-BE49-F238E27FC236}">
                <a16:creationId xmlns:a16="http://schemas.microsoft.com/office/drawing/2014/main" id="{03F80A5E-17DF-4C9D-A943-2D7AE2F394D0}"/>
              </a:ext>
            </a:extLst>
          </p:cNvPr>
          <p:cNvSpPr>
            <a:spLocks noChangeArrowheads="1"/>
          </p:cNvSpPr>
          <p:nvPr/>
        </p:nvSpPr>
        <p:spPr bwMode="auto">
          <a:xfrm>
            <a:off x="4958509" y="744712"/>
            <a:ext cx="2274982" cy="369332"/>
          </a:xfrm>
          <a:prstGeom prst="rect">
            <a:avLst/>
          </a:prstGeom>
          <a:noFill/>
          <a:ln>
            <a:noFill/>
          </a:ln>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410709" eaLnBrk="1" hangingPunct="1"/>
            <a:r>
              <a:rPr lang="en-US" altLang="zh-CN" b="1" kern="0" dirty="0">
                <a:solidFill>
                  <a:srgbClr val="FF0000"/>
                </a:solidFill>
                <a:cs typeface="Arial" panose="020B0604020202020204" pitchFamily="34" charset="0"/>
                <a:sym typeface="Helvetica Light"/>
              </a:rPr>
              <a:t>NIMA614(2010)345</a:t>
            </a:r>
            <a:endParaRPr lang="zh-CN" altLang="en-US" b="1" kern="0" dirty="0">
              <a:solidFill>
                <a:srgbClr val="FF0000"/>
              </a:solidFill>
              <a:cs typeface="Arial" panose="020B0604020202020204" pitchFamily="34" charset="0"/>
              <a:sym typeface="Helvetica Light"/>
            </a:endParaRPr>
          </a:p>
        </p:txBody>
      </p:sp>
      <p:sp>
        <p:nvSpPr>
          <p:cNvPr id="6" name="Text Box 36">
            <a:extLst>
              <a:ext uri="{FF2B5EF4-FFF2-40B4-BE49-F238E27FC236}">
                <a16:creationId xmlns:a16="http://schemas.microsoft.com/office/drawing/2014/main" id="{FAC90283-7D62-4EBE-822C-2B2C50381ACA}"/>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BESIII detector</a:t>
            </a:r>
          </a:p>
        </p:txBody>
      </p:sp>
      <p:sp>
        <p:nvSpPr>
          <p:cNvPr id="7" name="灯片编号占位符 5">
            <a:extLst>
              <a:ext uri="{FF2B5EF4-FFF2-40B4-BE49-F238E27FC236}">
                <a16:creationId xmlns:a16="http://schemas.microsoft.com/office/drawing/2014/main" id="{DF08CAA2-D36C-0F43-27C1-DB0FE188881A}"/>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42</a:t>
            </a:fld>
            <a:endParaRPr lang="en-US" altLang="zh-CN" sz="1200" dirty="0">
              <a:solidFill>
                <a:srgbClr val="898989"/>
              </a:solidFill>
              <a:latin typeface="Arial" panose="020B0604020202020204" pitchFamily="34" charset="0"/>
            </a:endParaRPr>
          </a:p>
        </p:txBody>
      </p:sp>
    </p:spTree>
    <p:extLst>
      <p:ext uri="{BB962C8B-B14F-4D97-AF65-F5344CB8AC3E}">
        <p14:creationId xmlns:p14="http://schemas.microsoft.com/office/powerpoint/2010/main" val="3977173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240AFB8B-EAC7-14E4-BFC6-910E92D1794C}"/>
              </a:ext>
            </a:extLst>
          </p:cNvPr>
          <p:cNvPicPr>
            <a:picLocks noChangeAspect="1"/>
          </p:cNvPicPr>
          <p:nvPr/>
        </p:nvPicPr>
        <p:blipFill>
          <a:blip r:embed="rId2"/>
          <a:stretch>
            <a:fillRect/>
          </a:stretch>
        </p:blipFill>
        <p:spPr>
          <a:xfrm>
            <a:off x="1524000" y="354656"/>
            <a:ext cx="9143938" cy="6313003"/>
          </a:xfrm>
          <a:prstGeom prst="rect">
            <a:avLst/>
          </a:prstGeom>
        </p:spPr>
      </p:pic>
      <p:sp>
        <p:nvSpPr>
          <p:cNvPr id="5" name="矩形 4">
            <a:extLst>
              <a:ext uri="{FF2B5EF4-FFF2-40B4-BE49-F238E27FC236}">
                <a16:creationId xmlns:a16="http://schemas.microsoft.com/office/drawing/2014/main" id="{C07BC526-55AD-6552-0742-131CC9FD2A94}"/>
              </a:ext>
            </a:extLst>
          </p:cNvPr>
          <p:cNvSpPr/>
          <p:nvPr/>
        </p:nvSpPr>
        <p:spPr>
          <a:xfrm>
            <a:off x="1554649" y="3108384"/>
            <a:ext cx="5299654" cy="3416320"/>
          </a:xfrm>
          <a:prstGeom prst="rect">
            <a:avLst/>
          </a:prstGeom>
        </p:spPr>
        <p:txBody>
          <a:bodyPr wrap="square">
            <a:spAutoFit/>
          </a:bodyPr>
          <a:lstStyle/>
          <a:p>
            <a:pPr algn="ctr"/>
            <a:r>
              <a:rPr lang="en-GB" altLang="zh-CN" b="1" dirty="0">
                <a:solidFill>
                  <a:srgbClr val="FF0000"/>
                </a:solidFill>
                <a:latin typeface="Times New Roman" panose="02020603050405020304" pitchFamily="18" charset="0"/>
                <a:cs typeface="Times New Roman" panose="02020603050405020304" pitchFamily="18" charset="0"/>
              </a:rPr>
              <a:t>China (53)</a:t>
            </a:r>
          </a:p>
          <a:p>
            <a:pPr algn="ctr"/>
            <a:r>
              <a:rPr lang="en-GB" altLang="zh-CN" sz="1100" b="1" dirty="0" err="1">
                <a:solidFill>
                  <a:srgbClr val="0432FF"/>
                </a:solidFill>
                <a:latin typeface="Times New Roman" panose="02020603050405020304" pitchFamily="18" charset="0"/>
                <a:cs typeface="Times New Roman" panose="02020603050405020304" pitchFamily="18" charset="0"/>
              </a:rPr>
              <a:t>Beihang</a:t>
            </a:r>
            <a:r>
              <a:rPr lang="en-GB" altLang="zh-CN" sz="1100" b="1" dirty="0">
                <a:solidFill>
                  <a:srgbClr val="0432FF"/>
                </a:solidFill>
                <a:latin typeface="Times New Roman" panose="02020603050405020304" pitchFamily="18" charset="0"/>
                <a:cs typeface="Times New Roman" panose="02020603050405020304" pitchFamily="18" charset="0"/>
              </a:rPr>
              <a:t> University, Central China Normal University, Central South University, China </a:t>
            </a:r>
            <a:r>
              <a:rPr lang="en-GB" altLang="zh-CN" sz="1100" b="1" dirty="0" err="1">
                <a:solidFill>
                  <a:srgbClr val="0432FF"/>
                </a:solidFill>
                <a:latin typeface="Times New Roman" panose="02020603050405020304" pitchFamily="18" charset="0"/>
                <a:cs typeface="Times New Roman" panose="02020603050405020304" pitchFamily="18" charset="0"/>
              </a:rPr>
              <a:t>Center</a:t>
            </a:r>
            <a:r>
              <a:rPr lang="en-GB" altLang="zh-CN" sz="1100" b="1" dirty="0">
                <a:solidFill>
                  <a:srgbClr val="0432FF"/>
                </a:solidFill>
                <a:latin typeface="Times New Roman" panose="02020603050405020304" pitchFamily="18" charset="0"/>
                <a:cs typeface="Times New Roman" panose="02020603050405020304" pitchFamily="18" charset="0"/>
              </a:rPr>
              <a:t> of Advanced Science and Technology, </a:t>
            </a:r>
            <a:r>
              <a:rPr lang="en-US" altLang="zh-CN" sz="1100" b="1" dirty="0">
                <a:solidFill>
                  <a:srgbClr val="0432FF"/>
                </a:solidFill>
                <a:latin typeface="Times New Roman" panose="02020603050405020304" pitchFamily="18" charset="0"/>
                <a:cs typeface="Times New Roman" panose="02020603050405020304" pitchFamily="18" charset="0"/>
              </a:rPr>
              <a:t>China University of Geosciences, </a:t>
            </a:r>
            <a:r>
              <a:rPr lang="en-GB" altLang="zh-CN" sz="1100" b="1" dirty="0">
                <a:solidFill>
                  <a:srgbClr val="0432FF"/>
                </a:solidFill>
                <a:latin typeface="Times New Roman" panose="02020603050405020304" pitchFamily="18" charset="0"/>
                <a:cs typeface="Times New Roman" panose="02020603050405020304" pitchFamily="18" charset="0"/>
              </a:rPr>
              <a:t>F</a:t>
            </a:r>
            <a:r>
              <a:rPr lang="en-US" altLang="zh-CN" sz="1100" b="1" dirty="0">
                <a:solidFill>
                  <a:srgbClr val="0432FF"/>
                </a:solidFill>
                <a:latin typeface="Times New Roman" panose="02020603050405020304" pitchFamily="18" charset="0"/>
                <a:cs typeface="Times New Roman" panose="02020603050405020304" pitchFamily="18" charset="0"/>
              </a:rPr>
              <a:t>u</a:t>
            </a:r>
            <a:r>
              <a:rPr lang="en-GB" altLang="zh-CN" sz="1100" b="1" dirty="0">
                <a:solidFill>
                  <a:srgbClr val="0432FF"/>
                </a:solidFill>
                <a:latin typeface="Times New Roman" panose="02020603050405020304" pitchFamily="18" charset="0"/>
                <a:cs typeface="Times New Roman" panose="02020603050405020304" pitchFamily="18" charset="0"/>
              </a:rPr>
              <a:t>dan University, Guangxi  Normal University,  Guangxi University,  Hangzhou Normal University, </a:t>
            </a:r>
            <a:r>
              <a:rPr lang="en-US" altLang="zh-CN" sz="1100" b="1" dirty="0">
                <a:solidFill>
                  <a:srgbClr val="0432FF"/>
                </a:solidFill>
                <a:latin typeface="Times New Roman" panose="02020603050405020304" pitchFamily="18" charset="0"/>
                <a:cs typeface="Times New Roman" panose="02020603050405020304" pitchFamily="18" charset="0"/>
              </a:rPr>
              <a:t>Hebei University, Henan University,</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Henan Normal University, Henan University of Science and Technology, </a:t>
            </a:r>
            <a:r>
              <a:rPr lang="en-US" altLang="zh-CN" sz="1100" b="1" dirty="0">
                <a:solidFill>
                  <a:srgbClr val="0432FF"/>
                </a:solidFill>
                <a:latin typeface="Times New Roman" panose="02020603050405020304" pitchFamily="18" charset="0"/>
                <a:cs typeface="Times New Roman" panose="02020603050405020304" pitchFamily="18" charset="0"/>
              </a:rPr>
              <a:t>Henan University of Technology</a:t>
            </a:r>
            <a:r>
              <a:rPr lang="en-GB" altLang="zh-CN" sz="1100" b="1" dirty="0">
                <a:solidFill>
                  <a:srgbClr val="0432FF"/>
                </a:solidFill>
                <a:latin typeface="Times New Roman" panose="02020603050405020304" pitchFamily="18" charset="0"/>
                <a:cs typeface="Times New Roman" panose="02020603050405020304" pitchFamily="18" charset="0"/>
              </a:rPr>
              <a:t>, Huangshan College, Hunan University, Hunan Normal University, Inner Mongolia University,  Institute of High Energy Physics,  Institute of Modern Physics, Jilin University, Lanzhou University, Liaoning Normal University, Liaoning University, Nanjing Normal University, Nanjing University, Nankai University, </a:t>
            </a:r>
            <a:r>
              <a:rPr lang="en-US" altLang="zh-CN" sz="1100" b="1" dirty="0">
                <a:solidFill>
                  <a:srgbClr val="0432FF"/>
                </a:solidFill>
                <a:latin typeface="Times New Roman" panose="02020603050405020304" pitchFamily="18" charset="0"/>
                <a:cs typeface="Times New Roman" panose="02020603050405020304" pitchFamily="18" charset="0"/>
              </a:rPr>
              <a:t>North</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China Electric</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Power</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a:t>
            </a:r>
            <a:r>
              <a:rPr lang="en-GB" altLang="zh-CN" sz="1100" b="1" dirty="0">
                <a:solidFill>
                  <a:srgbClr val="0432FF"/>
                </a:solidFill>
                <a:latin typeface="Times New Roman" panose="02020603050405020304" pitchFamily="18" charset="0"/>
                <a:cs typeface="Times New Roman" panose="02020603050405020304" pitchFamily="18" charset="0"/>
              </a:rPr>
              <a:t>Peking University, </a:t>
            </a:r>
            <a:r>
              <a:rPr lang="en-GB" altLang="zh-CN" sz="1100" b="1" dirty="0" err="1">
                <a:solidFill>
                  <a:srgbClr val="0432FF"/>
                </a:solidFill>
                <a:latin typeface="Times New Roman" panose="02020603050405020304" pitchFamily="18" charset="0"/>
                <a:cs typeface="Times New Roman" panose="02020603050405020304" pitchFamily="18" charset="0"/>
              </a:rPr>
              <a:t>Qufu</a:t>
            </a:r>
            <a:r>
              <a:rPr lang="en-GB" altLang="zh-CN"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Normal</a:t>
            </a:r>
            <a:r>
              <a:rPr lang="en-GB" altLang="zh-CN" sz="1100" b="1" dirty="0">
                <a:solidFill>
                  <a:srgbClr val="0432FF"/>
                </a:solidFill>
                <a:latin typeface="Times New Roman" panose="02020603050405020304" pitchFamily="18" charset="0"/>
                <a:cs typeface="Times New Roman" panose="02020603050405020304" pitchFamily="18" charset="0"/>
              </a:rPr>
              <a:t> University, Renmin University of China</a:t>
            </a:r>
            <a:r>
              <a:rPr lang="zh-CN" altLang="en-US" sz="1100" b="1" dirty="0">
                <a:solidFill>
                  <a:srgbClr val="0432FF"/>
                </a:solidFill>
                <a:latin typeface="Times New Roman" panose="02020603050405020304" pitchFamily="18" charset="0"/>
                <a:cs typeface="Times New Roman" panose="02020603050405020304" pitchFamily="18" charset="0"/>
              </a:rPr>
              <a:t>，</a:t>
            </a:r>
            <a:r>
              <a:rPr lang="en-GB" altLang="zh-CN" sz="1100" b="1" dirty="0">
                <a:solidFill>
                  <a:srgbClr val="0432FF"/>
                </a:solidFill>
                <a:latin typeface="Times New Roman" panose="02020603050405020304" pitchFamily="18" charset="0"/>
                <a:cs typeface="Times New Roman" panose="02020603050405020304" pitchFamily="18" charset="0"/>
              </a:rPr>
              <a:t>Shanxi University, Shanxi Normal University, Sichuan University, Shandong Normal University, Shandong University, Shanghai Jiao Tong University, Soochow University,</a:t>
            </a:r>
            <a:r>
              <a:rPr lang="en-US" altLang="zh-CN" sz="1100" b="1" dirty="0">
                <a:solidFill>
                  <a:srgbClr val="0432FF"/>
                </a:solidFill>
                <a:latin typeface="Times New Roman" panose="02020603050405020304" pitchFamily="18" charset="0"/>
                <a:cs typeface="Times New Roman" panose="02020603050405020304" pitchFamily="18" charset="0"/>
              </a:rPr>
              <a:t>South</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China</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Normal</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a:t>
            </a:r>
            <a:r>
              <a:rPr lang="en-GB" altLang="zh-CN" sz="1100" b="1" dirty="0">
                <a:solidFill>
                  <a:srgbClr val="0432FF"/>
                </a:solidFill>
                <a:latin typeface="Times New Roman" panose="02020603050405020304" pitchFamily="18" charset="0"/>
                <a:cs typeface="Times New Roman" panose="02020603050405020304" pitchFamily="18" charset="0"/>
              </a:rPr>
              <a:t> Southeast University, Sun Yat-</a:t>
            </a:r>
            <a:r>
              <a:rPr lang="en-GB" altLang="zh-CN" sz="1100" b="1" dirty="0" err="1">
                <a:solidFill>
                  <a:srgbClr val="0432FF"/>
                </a:solidFill>
                <a:latin typeface="Times New Roman" panose="02020603050405020304" pitchFamily="18" charset="0"/>
                <a:cs typeface="Times New Roman" panose="02020603050405020304" pitchFamily="18" charset="0"/>
              </a:rPr>
              <a:t>sen</a:t>
            </a:r>
            <a:r>
              <a:rPr lang="en-GB" altLang="zh-CN" sz="1100" b="1" dirty="0">
                <a:solidFill>
                  <a:srgbClr val="0432FF"/>
                </a:solidFill>
                <a:latin typeface="Times New Roman" panose="02020603050405020304" pitchFamily="18" charset="0"/>
                <a:cs typeface="Times New Roman" panose="02020603050405020304" pitchFamily="18" charset="0"/>
              </a:rPr>
              <a:t> University, Tsinghua University,</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GB" altLang="zh-CN" sz="1100" b="1" dirty="0">
                <a:solidFill>
                  <a:srgbClr val="0432FF"/>
                </a:solidFill>
                <a:latin typeface="Times New Roman" panose="02020603050405020304" pitchFamily="18" charset="0"/>
                <a:cs typeface="Times New Roman" panose="02020603050405020304" pitchFamily="18" charset="0"/>
              </a:rPr>
              <a:t>University of Chinese Academy of Sciences, University of Jinan, University of Science and Technology of China,  </a:t>
            </a:r>
          </a:p>
          <a:p>
            <a:pPr algn="ctr"/>
            <a:r>
              <a:rPr lang="en-GB" altLang="zh-CN" sz="1100" b="1" dirty="0">
                <a:solidFill>
                  <a:srgbClr val="0432FF"/>
                </a:solidFill>
                <a:latin typeface="Times New Roman" panose="02020603050405020304" pitchFamily="18" charset="0"/>
                <a:cs typeface="Times New Roman" panose="02020603050405020304" pitchFamily="18" charset="0"/>
              </a:rPr>
              <a:t>University of Science and Technology Liaoning,  University of South China</a:t>
            </a:r>
            <a:r>
              <a:rPr lang="en-US" altLang="zh-CN" sz="1100" b="1" dirty="0">
                <a:solidFill>
                  <a:srgbClr val="0432FF"/>
                </a:solidFill>
                <a:latin typeface="Times New Roman" panose="02020603050405020304" pitchFamily="18" charset="0"/>
                <a:cs typeface="Times New Roman" panose="02020603050405020304" pitchFamily="18" charset="0"/>
              </a:rPr>
              <a:t>, </a:t>
            </a:r>
          </a:p>
          <a:p>
            <a:pPr algn="ctr"/>
            <a:r>
              <a:rPr lang="en-GB" altLang="zh-CN" sz="1100" b="1" dirty="0">
                <a:solidFill>
                  <a:srgbClr val="0432FF"/>
                </a:solidFill>
                <a:latin typeface="Times New Roman" panose="02020603050405020304" pitchFamily="18" charset="0"/>
                <a:cs typeface="Times New Roman" panose="02020603050405020304" pitchFamily="18" charset="0"/>
              </a:rPr>
              <a:t>Wuhan University, Xinyang Normal University, </a:t>
            </a:r>
            <a:r>
              <a:rPr lang="en-US" altLang="zh-CN" sz="1100" b="1" dirty="0" err="1">
                <a:solidFill>
                  <a:srgbClr val="0432FF"/>
                </a:solidFill>
                <a:latin typeface="Times New Roman" panose="02020603050405020304" pitchFamily="18" charset="0"/>
                <a:cs typeface="Times New Roman" panose="02020603050405020304" pitchFamily="18" charset="0"/>
              </a:rPr>
              <a:t>Yantai</a:t>
            </a:r>
            <a:r>
              <a:rPr lang="zh-CN" altLang="en-US"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 , Yunnan University , </a:t>
            </a:r>
            <a:r>
              <a:rPr lang="en-GB" altLang="zh-CN" sz="1100" b="1" dirty="0">
                <a:solidFill>
                  <a:srgbClr val="0432FF"/>
                </a:solidFill>
                <a:latin typeface="Times New Roman" panose="02020603050405020304" pitchFamily="18" charset="0"/>
                <a:cs typeface="Times New Roman" panose="02020603050405020304" pitchFamily="18" charset="0"/>
              </a:rPr>
              <a:t>Zhejiang University, Zhengzhou University</a:t>
            </a:r>
          </a:p>
        </p:txBody>
      </p:sp>
      <p:sp>
        <p:nvSpPr>
          <p:cNvPr id="6" name="文本框 5">
            <a:extLst>
              <a:ext uri="{FF2B5EF4-FFF2-40B4-BE49-F238E27FC236}">
                <a16:creationId xmlns:a16="http://schemas.microsoft.com/office/drawing/2014/main" id="{E8EC5FD7-0EDF-688C-801C-B6D9E4C02C04}"/>
              </a:ext>
            </a:extLst>
          </p:cNvPr>
          <p:cNvSpPr txBox="1"/>
          <p:nvPr/>
        </p:nvSpPr>
        <p:spPr>
          <a:xfrm>
            <a:off x="6807201" y="5641306"/>
            <a:ext cx="3842535" cy="646331"/>
          </a:xfrm>
          <a:prstGeom prst="rect">
            <a:avLst/>
          </a:prstGeom>
          <a:solidFill>
            <a:srgbClr val="00FDFF"/>
          </a:solidFill>
        </p:spPr>
        <p:txBody>
          <a:bodyPr wrap="square" rtlCol="0">
            <a:spAutoFit/>
          </a:bodyPr>
          <a:lstStyle/>
          <a:p>
            <a:pPr algn="ctr"/>
            <a:r>
              <a:rPr kumimoji="1" lang="en-US" altLang="zh-CN" b="1" dirty="0">
                <a:latin typeface="Times New Roman" panose="02020603050405020304" pitchFamily="18" charset="0"/>
                <a:cs typeface="Times New Roman" panose="02020603050405020304" pitchFamily="18" charset="0"/>
              </a:rPr>
              <a:t>&gt;600 members</a:t>
            </a:r>
          </a:p>
          <a:p>
            <a:pPr algn="ctr"/>
            <a:r>
              <a:rPr kumimoji="1" lang="en-US" altLang="zh-CN" b="1" dirty="0">
                <a:latin typeface="Times New Roman" panose="02020603050405020304" pitchFamily="18" charset="0"/>
                <a:cs typeface="Times New Roman" panose="02020603050405020304" pitchFamily="18" charset="0"/>
              </a:rPr>
              <a:t>From 81 institutions in 16 countries </a:t>
            </a:r>
            <a:endParaRPr kumimoji="1" lang="zh-CN" altLang="en-US" b="1" dirty="0">
              <a:latin typeface="Times New Roman" panose="02020603050405020304" pitchFamily="18" charset="0"/>
              <a:cs typeface="Times New Roman" panose="02020603050405020304" pitchFamily="18" charset="0"/>
            </a:endParaRPr>
          </a:p>
        </p:txBody>
      </p:sp>
      <p:pic>
        <p:nvPicPr>
          <p:cNvPr id="7" name="图片 6">
            <a:extLst>
              <a:ext uri="{FF2B5EF4-FFF2-40B4-BE49-F238E27FC236}">
                <a16:creationId xmlns:a16="http://schemas.microsoft.com/office/drawing/2014/main" id="{69A32E48-F196-67A6-CD95-9723FCA04FF1}"/>
              </a:ext>
            </a:extLst>
          </p:cNvPr>
          <p:cNvPicPr>
            <a:picLocks noChangeAspect="1"/>
          </p:cNvPicPr>
          <p:nvPr/>
        </p:nvPicPr>
        <p:blipFill>
          <a:blip r:embed="rId3"/>
          <a:stretch>
            <a:fillRect/>
          </a:stretch>
        </p:blipFill>
        <p:spPr>
          <a:xfrm>
            <a:off x="7968178" y="5094025"/>
            <a:ext cx="1447575" cy="570492"/>
          </a:xfrm>
          <a:prstGeom prst="rect">
            <a:avLst/>
          </a:prstGeom>
        </p:spPr>
      </p:pic>
      <p:sp>
        <p:nvSpPr>
          <p:cNvPr id="8" name="矩形 7">
            <a:extLst>
              <a:ext uri="{FF2B5EF4-FFF2-40B4-BE49-F238E27FC236}">
                <a16:creationId xmlns:a16="http://schemas.microsoft.com/office/drawing/2014/main" id="{5491BA01-AF0F-5211-8163-2D1C5A90A189}"/>
              </a:ext>
            </a:extLst>
          </p:cNvPr>
          <p:cNvSpPr/>
          <p:nvPr/>
        </p:nvSpPr>
        <p:spPr>
          <a:xfrm>
            <a:off x="8350581" y="3508836"/>
            <a:ext cx="1632285" cy="538609"/>
          </a:xfrm>
          <a:prstGeom prst="rect">
            <a:avLst/>
          </a:prstGeom>
        </p:spPr>
        <p:txBody>
          <a:bodyPr wrap="square">
            <a:spAutoFit/>
          </a:bodyPr>
          <a:lstStyle/>
          <a:p>
            <a:pPr algn="ctr"/>
            <a:r>
              <a:rPr lang="en-US" altLang="zh-CN" b="1" dirty="0">
                <a:solidFill>
                  <a:srgbClr val="FF0000"/>
                </a:solidFill>
                <a:latin typeface="Times New Roman" panose="02020603050405020304" pitchFamily="18" charset="0"/>
                <a:cs typeface="Times New Roman" panose="02020603050405020304" pitchFamily="18" charset="0"/>
              </a:rPr>
              <a:t>Chile</a:t>
            </a:r>
            <a:r>
              <a:rPr lang="en-GB" altLang="zh-CN" sz="1600" b="1" dirty="0">
                <a:solidFill>
                  <a:srgbClr val="FF0000"/>
                </a:solidFill>
                <a:latin typeface="Times New Roman" panose="02020603050405020304" pitchFamily="18" charset="0"/>
                <a:cs typeface="Times New Roman" panose="02020603050405020304" pitchFamily="18" charset="0"/>
              </a:rPr>
              <a:t>(1)</a:t>
            </a:r>
          </a:p>
          <a:p>
            <a:pPr algn="ctr"/>
            <a:r>
              <a:rPr lang="en-GB" altLang="zh-CN" sz="1100" b="1" dirty="0">
                <a:solidFill>
                  <a:srgbClr val="0432FF"/>
                </a:solidFill>
                <a:latin typeface="Times New Roman" panose="02020603050405020304" pitchFamily="18" charset="0"/>
                <a:cs typeface="Times New Roman" panose="02020603050405020304" pitchFamily="18" charset="0"/>
              </a:rPr>
              <a:t> </a:t>
            </a:r>
            <a:r>
              <a:rPr lang="en-US" altLang="zh-CN" sz="1100" b="1" dirty="0">
                <a:solidFill>
                  <a:srgbClr val="0432FF"/>
                </a:solidFill>
                <a:latin typeface="Times New Roman" panose="02020603050405020304" pitchFamily="18" charset="0"/>
                <a:cs typeface="Times New Roman" panose="02020603050405020304" pitchFamily="18" charset="0"/>
              </a:rPr>
              <a:t>University of </a:t>
            </a:r>
            <a:r>
              <a:rPr lang="en-US" altLang="zh-CN" sz="1100" b="1" dirty="0" err="1">
                <a:solidFill>
                  <a:srgbClr val="0432FF"/>
                </a:solidFill>
                <a:latin typeface="Times New Roman" panose="02020603050405020304" pitchFamily="18" charset="0"/>
                <a:cs typeface="Times New Roman" panose="02020603050405020304" pitchFamily="18" charset="0"/>
              </a:rPr>
              <a:t>Tarapaca</a:t>
            </a:r>
            <a:endParaRPr lang="en-GB" altLang="zh-CN" sz="1100" b="1" dirty="0">
              <a:solidFill>
                <a:srgbClr val="0432FF"/>
              </a:solidFill>
              <a:latin typeface="Times New Roman" panose="02020603050405020304" pitchFamily="18" charset="0"/>
              <a:cs typeface="Times New Roman" panose="02020603050405020304" pitchFamily="18" charset="0"/>
            </a:endParaRPr>
          </a:p>
        </p:txBody>
      </p:sp>
      <p:sp>
        <p:nvSpPr>
          <p:cNvPr id="10" name="矩形 9">
            <a:extLst>
              <a:ext uri="{FF2B5EF4-FFF2-40B4-BE49-F238E27FC236}">
                <a16:creationId xmlns:a16="http://schemas.microsoft.com/office/drawing/2014/main" id="{D0CBEF65-0F06-D184-64F0-8229EA6985BC}"/>
              </a:ext>
            </a:extLst>
          </p:cNvPr>
          <p:cNvSpPr/>
          <p:nvPr/>
        </p:nvSpPr>
        <p:spPr>
          <a:xfrm>
            <a:off x="6368936" y="2248083"/>
            <a:ext cx="2204342" cy="507831"/>
          </a:xfrm>
          <a:prstGeom prst="rect">
            <a:avLst/>
          </a:prstGeom>
          <a:solidFill>
            <a:srgbClr val="00FDFF">
              <a:alpha val="3000"/>
            </a:srgbClr>
          </a:solidFill>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Korea(</a:t>
            </a:r>
            <a:r>
              <a:rPr lang="en-US" altLang="zh-CN" sz="1600" b="1" dirty="0">
                <a:solidFill>
                  <a:srgbClr val="FF0000"/>
                </a:solidFill>
                <a:latin typeface="Times New Roman" panose="02020603050405020304" pitchFamily="18" charset="0"/>
                <a:cs typeface="Times New Roman" panose="02020603050405020304" pitchFamily="18" charset="0"/>
              </a:rPr>
              <a:t>1</a:t>
            </a:r>
            <a:r>
              <a:rPr lang="en-GB" altLang="zh-CN" sz="1600" b="1" dirty="0">
                <a:solidFill>
                  <a:srgbClr val="FF0000"/>
                </a:solidFill>
                <a:latin typeface="Times New Roman" panose="02020603050405020304" pitchFamily="18" charset="0"/>
                <a:cs typeface="Times New Roman" panose="02020603050405020304" pitchFamily="18" charset="0"/>
              </a:rPr>
              <a:t>)</a:t>
            </a:r>
            <a:endParaRPr lang="en-GB" altLang="zh-CN" sz="1600" b="1" i="1" dirty="0">
              <a:solidFill>
                <a:srgbClr val="FF0000"/>
              </a:solidFill>
              <a:latin typeface="Times New Roman" panose="02020603050405020304" pitchFamily="18" charset="0"/>
              <a:cs typeface="Times New Roman" panose="02020603050405020304" pitchFamily="18" charset="0"/>
            </a:endParaRPr>
          </a:p>
          <a:p>
            <a:pPr algn="ctr"/>
            <a:r>
              <a:rPr lang="en-GB" altLang="zh-CN" sz="1100" b="1" dirty="0">
                <a:solidFill>
                  <a:srgbClr val="0432FF"/>
                </a:solidFill>
                <a:latin typeface="Times New Roman" panose="02020603050405020304" pitchFamily="18" charset="0"/>
                <a:cs typeface="Times New Roman" panose="02020603050405020304" pitchFamily="18" charset="0"/>
              </a:rPr>
              <a:t>Chung-Ang University </a:t>
            </a:r>
          </a:p>
        </p:txBody>
      </p:sp>
      <p:sp>
        <p:nvSpPr>
          <p:cNvPr id="11" name="矩形 10">
            <a:extLst>
              <a:ext uri="{FF2B5EF4-FFF2-40B4-BE49-F238E27FC236}">
                <a16:creationId xmlns:a16="http://schemas.microsoft.com/office/drawing/2014/main" id="{03CBE30C-10EF-03E3-1AF8-64AB1A4A4878}"/>
              </a:ext>
            </a:extLst>
          </p:cNvPr>
          <p:cNvSpPr/>
          <p:nvPr/>
        </p:nvSpPr>
        <p:spPr>
          <a:xfrm>
            <a:off x="4732530" y="2567126"/>
            <a:ext cx="2419564" cy="507831"/>
          </a:xfrm>
          <a:prstGeom prst="rect">
            <a:avLst/>
          </a:prstGeom>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Thailand(1) </a:t>
            </a:r>
          </a:p>
          <a:p>
            <a:pPr algn="ctr"/>
            <a:r>
              <a:rPr lang="en-GB" altLang="zh-CN" sz="1100" b="1" dirty="0" err="1">
                <a:solidFill>
                  <a:srgbClr val="0432FF"/>
                </a:solidFill>
                <a:latin typeface="Times New Roman" panose="02020603050405020304" pitchFamily="18" charset="0"/>
                <a:cs typeface="Times New Roman" panose="02020603050405020304" pitchFamily="18" charset="0"/>
              </a:rPr>
              <a:t>Suranaree</a:t>
            </a:r>
            <a:r>
              <a:rPr lang="en-GB" altLang="zh-CN" sz="1100" b="1" dirty="0">
                <a:solidFill>
                  <a:srgbClr val="0432FF"/>
                </a:solidFill>
                <a:latin typeface="Times New Roman" panose="02020603050405020304" pitchFamily="18" charset="0"/>
                <a:cs typeface="Times New Roman" panose="02020603050405020304" pitchFamily="18" charset="0"/>
              </a:rPr>
              <a:t> University of Technology</a:t>
            </a:r>
            <a:endParaRPr lang="zh-CN" altLang="en-US" sz="1100" b="1" dirty="0">
              <a:solidFill>
                <a:srgbClr val="0432FF"/>
              </a:solidFill>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809E1A20-78B4-070E-4FE2-0DF595168CFE}"/>
              </a:ext>
            </a:extLst>
          </p:cNvPr>
          <p:cNvSpPr/>
          <p:nvPr/>
        </p:nvSpPr>
        <p:spPr>
          <a:xfrm>
            <a:off x="2852967" y="2720138"/>
            <a:ext cx="2655872" cy="507831"/>
          </a:xfrm>
          <a:prstGeom prst="rect">
            <a:avLst/>
          </a:prstGeom>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India(1)</a:t>
            </a:r>
          </a:p>
          <a:p>
            <a:pPr algn="ctr"/>
            <a:r>
              <a:rPr lang="en-GB" altLang="zh-CN" sz="1100" b="1" dirty="0">
                <a:solidFill>
                  <a:srgbClr val="0432FF"/>
                </a:solidFill>
                <a:latin typeface="Times New Roman" panose="02020603050405020304" pitchFamily="18" charset="0"/>
                <a:cs typeface="Times New Roman" panose="02020603050405020304" pitchFamily="18" charset="0"/>
              </a:rPr>
              <a:t> Indian Institute of Technology madras</a:t>
            </a:r>
          </a:p>
        </p:txBody>
      </p:sp>
      <p:sp>
        <p:nvSpPr>
          <p:cNvPr id="13" name="矩形 12">
            <a:extLst>
              <a:ext uri="{FF2B5EF4-FFF2-40B4-BE49-F238E27FC236}">
                <a16:creationId xmlns:a16="http://schemas.microsoft.com/office/drawing/2014/main" id="{A32DE6C4-408F-6484-17AD-4E2D3A6B85D6}"/>
              </a:ext>
            </a:extLst>
          </p:cNvPr>
          <p:cNvSpPr/>
          <p:nvPr/>
        </p:nvSpPr>
        <p:spPr>
          <a:xfrm>
            <a:off x="5825870" y="1808947"/>
            <a:ext cx="2399016" cy="507831"/>
          </a:xfrm>
          <a:prstGeom prst="rect">
            <a:avLst/>
          </a:prstGeom>
        </p:spPr>
        <p:txBody>
          <a:bodyPr wrap="squar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Mongolia(1)</a:t>
            </a:r>
          </a:p>
          <a:p>
            <a:pPr algn="ctr"/>
            <a:r>
              <a:rPr lang="en-GB" altLang="zh-CN" sz="1100" b="1" dirty="0">
                <a:solidFill>
                  <a:srgbClr val="0432FF"/>
                </a:solidFill>
                <a:latin typeface="Times New Roman" panose="02020603050405020304" pitchFamily="18" charset="0"/>
                <a:cs typeface="Times New Roman" panose="02020603050405020304" pitchFamily="18" charset="0"/>
              </a:rPr>
              <a:t>Institute of Physics and Technology</a:t>
            </a:r>
            <a:endParaRPr lang="zh-CN" altLang="en-US" sz="1100" dirty="0">
              <a:solidFill>
                <a:srgbClr val="0432FF"/>
              </a:solidFill>
              <a:latin typeface="Times New Roman" panose="02020603050405020304" pitchFamily="18" charset="0"/>
              <a:cs typeface="Times New Roman" panose="02020603050405020304" pitchFamily="18" charset="0"/>
            </a:endParaRPr>
          </a:p>
        </p:txBody>
      </p:sp>
      <p:sp>
        <p:nvSpPr>
          <p:cNvPr id="14" name="矩形 13">
            <a:extLst>
              <a:ext uri="{FF2B5EF4-FFF2-40B4-BE49-F238E27FC236}">
                <a16:creationId xmlns:a16="http://schemas.microsoft.com/office/drawing/2014/main" id="{951C764F-D101-15A8-D999-47019A41D144}"/>
              </a:ext>
            </a:extLst>
          </p:cNvPr>
          <p:cNvSpPr/>
          <p:nvPr/>
        </p:nvSpPr>
        <p:spPr>
          <a:xfrm>
            <a:off x="7811978" y="1400290"/>
            <a:ext cx="2061881" cy="877163"/>
          </a:xfrm>
          <a:prstGeom prst="rect">
            <a:avLst/>
          </a:prstGeom>
          <a:solidFill>
            <a:srgbClr val="00FDFF">
              <a:alpha val="1000"/>
            </a:srgbClr>
          </a:solidFill>
        </p:spPr>
        <p:txBody>
          <a:bodyPr wrap="square">
            <a:spAutoFit/>
          </a:bodyPr>
          <a:lstStyle/>
          <a:p>
            <a:pPr algn="ctr"/>
            <a:r>
              <a:rPr lang="en-GB" altLang="zh-CN" b="1" dirty="0">
                <a:solidFill>
                  <a:srgbClr val="FF0000"/>
                </a:solidFill>
                <a:latin typeface="Times New Roman" panose="02020603050405020304" pitchFamily="18" charset="0"/>
                <a:cs typeface="Times New Roman" panose="02020603050405020304" pitchFamily="18" charset="0"/>
              </a:rPr>
              <a:t>USA(3)</a:t>
            </a:r>
            <a:br>
              <a:rPr lang="en-GB" altLang="zh-CN" dirty="0">
                <a:solidFill>
                  <a:srgbClr val="444444"/>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Carnegie Mellon University</a:t>
            </a:r>
            <a:br>
              <a:rPr lang="en-GB" altLang="zh-CN" sz="1100" b="1"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Indiana University</a:t>
            </a:r>
            <a:br>
              <a:rPr lang="en-GB" altLang="zh-CN" sz="1100" dirty="0">
                <a:solidFill>
                  <a:srgbClr val="0432FF"/>
                </a:solidFill>
                <a:latin typeface="Times New Roman" panose="02020603050405020304" pitchFamily="18" charset="0"/>
                <a:cs typeface="Times New Roman" panose="02020603050405020304" pitchFamily="18" charset="0"/>
              </a:rPr>
            </a:br>
            <a:r>
              <a:rPr lang="en-GB" altLang="zh-CN" sz="1100" b="1" dirty="0">
                <a:solidFill>
                  <a:srgbClr val="0432FF"/>
                </a:solidFill>
                <a:latin typeface="Times New Roman" panose="02020603050405020304" pitchFamily="18" charset="0"/>
                <a:cs typeface="Times New Roman" panose="02020603050405020304" pitchFamily="18" charset="0"/>
              </a:rPr>
              <a:t>University of Hawaii</a:t>
            </a:r>
            <a:endParaRPr lang="en-GB" altLang="zh-CN" sz="1100" dirty="0">
              <a:solidFill>
                <a:srgbClr val="FF0000"/>
              </a:solidFill>
              <a:latin typeface="Times New Roman" panose="02020603050405020304" pitchFamily="18" charset="0"/>
              <a:cs typeface="Times New Roman" panose="02020603050405020304" pitchFamily="18" charset="0"/>
            </a:endParaRPr>
          </a:p>
        </p:txBody>
      </p:sp>
      <p:sp>
        <p:nvSpPr>
          <p:cNvPr id="15" name="矩形 14">
            <a:extLst>
              <a:ext uri="{FF2B5EF4-FFF2-40B4-BE49-F238E27FC236}">
                <a16:creationId xmlns:a16="http://schemas.microsoft.com/office/drawing/2014/main" id="{A6B48E49-2250-5840-7F6D-E6453E3C151F}"/>
              </a:ext>
            </a:extLst>
          </p:cNvPr>
          <p:cNvSpPr/>
          <p:nvPr/>
        </p:nvSpPr>
        <p:spPr>
          <a:xfrm>
            <a:off x="1428945" y="2170074"/>
            <a:ext cx="3079689" cy="677108"/>
          </a:xfrm>
          <a:prstGeom prst="rect">
            <a:avLst/>
          </a:prstGeom>
        </p:spPr>
        <p:txBody>
          <a:bodyPr wrap="none">
            <a:spAutoFit/>
          </a:bodyPr>
          <a:lstStyle/>
          <a:p>
            <a:pPr algn="ctr"/>
            <a:r>
              <a:rPr lang="en-GB" altLang="zh-CN" sz="1600" b="1" dirty="0">
                <a:solidFill>
                  <a:srgbClr val="FF0000"/>
                </a:solidFill>
                <a:latin typeface="Times New Roman" panose="02020603050405020304" pitchFamily="18" charset="0"/>
                <a:cs typeface="Times New Roman" panose="02020603050405020304" pitchFamily="18" charset="0"/>
              </a:rPr>
              <a:t>Pakistan(2)</a:t>
            </a:r>
          </a:p>
          <a:p>
            <a:pPr algn="ctr"/>
            <a:r>
              <a:rPr lang="en-GB" altLang="zh-CN" sz="1100" b="1" dirty="0">
                <a:solidFill>
                  <a:srgbClr val="0432FF"/>
                </a:solidFill>
                <a:latin typeface="Times New Roman" panose="02020603050405020304" pitchFamily="18" charset="0"/>
                <a:cs typeface="Times New Roman" panose="02020603050405020304" pitchFamily="18" charset="0"/>
              </a:rPr>
              <a:t>COMSATS Institute of Information Technology</a:t>
            </a:r>
            <a:endParaRPr lang="en-GB" altLang="zh-CN" sz="1100" b="1" dirty="0">
              <a:solidFill>
                <a:srgbClr val="FF0000"/>
              </a:solidFill>
              <a:latin typeface="Times New Roman" panose="02020603050405020304" pitchFamily="18" charset="0"/>
              <a:cs typeface="Times New Roman" panose="02020603050405020304" pitchFamily="18" charset="0"/>
            </a:endParaRPr>
          </a:p>
          <a:p>
            <a:pPr algn="ctr"/>
            <a:r>
              <a:rPr lang="en-GB" altLang="zh-CN" sz="1100" b="1" dirty="0">
                <a:solidFill>
                  <a:srgbClr val="0432FF"/>
                </a:solidFill>
                <a:latin typeface="Times New Roman" panose="02020603050405020304" pitchFamily="18" charset="0"/>
                <a:cs typeface="Times New Roman" panose="02020603050405020304" pitchFamily="18" charset="0"/>
              </a:rPr>
              <a:t>University of the Punjab</a:t>
            </a:r>
            <a:endParaRPr lang="en-GB" altLang="zh-CN" sz="1100" b="1" dirty="0">
              <a:solidFill>
                <a:srgbClr val="FF0000"/>
              </a:solidFill>
              <a:latin typeface="Times New Roman" panose="02020603050405020304" pitchFamily="18" charset="0"/>
              <a:cs typeface="Times New Roman" panose="02020603050405020304" pitchFamily="18" charset="0"/>
            </a:endParaRPr>
          </a:p>
        </p:txBody>
      </p:sp>
      <p:pic>
        <p:nvPicPr>
          <p:cNvPr id="18" name="图片 17">
            <a:extLst>
              <a:ext uri="{FF2B5EF4-FFF2-40B4-BE49-F238E27FC236}">
                <a16:creationId xmlns:a16="http://schemas.microsoft.com/office/drawing/2014/main" id="{E86B933B-EE5B-5A71-1EF4-0C4921294BBA}"/>
              </a:ext>
            </a:extLst>
          </p:cNvPr>
          <p:cNvPicPr>
            <a:picLocks noChangeAspect="1"/>
          </p:cNvPicPr>
          <p:nvPr/>
        </p:nvPicPr>
        <p:blipFill>
          <a:blip r:embed="rId4"/>
          <a:stretch>
            <a:fillRect/>
          </a:stretch>
        </p:blipFill>
        <p:spPr>
          <a:xfrm>
            <a:off x="1520190" y="21185"/>
            <a:ext cx="1924050" cy="241547"/>
          </a:xfrm>
          <a:prstGeom prst="rect">
            <a:avLst/>
          </a:prstGeom>
        </p:spPr>
      </p:pic>
      <p:sp>
        <p:nvSpPr>
          <p:cNvPr id="19" name="五角星 18">
            <a:extLst>
              <a:ext uri="{FF2B5EF4-FFF2-40B4-BE49-F238E27FC236}">
                <a16:creationId xmlns:a16="http://schemas.microsoft.com/office/drawing/2014/main" id="{68B26ECD-C55D-98E1-9C29-693FCB260967}"/>
              </a:ext>
            </a:extLst>
          </p:cNvPr>
          <p:cNvSpPr/>
          <p:nvPr/>
        </p:nvSpPr>
        <p:spPr>
          <a:xfrm>
            <a:off x="5148936" y="2005593"/>
            <a:ext cx="108000" cy="108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1" name="图片 20">
            <a:extLst>
              <a:ext uri="{FF2B5EF4-FFF2-40B4-BE49-F238E27FC236}">
                <a16:creationId xmlns:a16="http://schemas.microsoft.com/office/drawing/2014/main" id="{45BC0DBA-463C-7D9A-8CAA-DFA4328328DE}"/>
              </a:ext>
            </a:extLst>
          </p:cNvPr>
          <p:cNvPicPr>
            <a:picLocks noChangeAspect="1"/>
          </p:cNvPicPr>
          <p:nvPr/>
        </p:nvPicPr>
        <p:blipFill>
          <a:blip r:embed="rId4"/>
          <a:stretch>
            <a:fillRect/>
          </a:stretch>
        </p:blipFill>
        <p:spPr>
          <a:xfrm>
            <a:off x="1979274" y="197625"/>
            <a:ext cx="2875177" cy="360953"/>
          </a:xfrm>
          <a:prstGeom prst="rect">
            <a:avLst/>
          </a:prstGeom>
        </p:spPr>
      </p:pic>
      <p:sp>
        <p:nvSpPr>
          <p:cNvPr id="16" name="矩形 15">
            <a:extLst>
              <a:ext uri="{FF2B5EF4-FFF2-40B4-BE49-F238E27FC236}">
                <a16:creationId xmlns:a16="http://schemas.microsoft.com/office/drawing/2014/main" id="{9E43F786-D5DB-CEC8-BDE3-19FB66B77C4B}"/>
              </a:ext>
            </a:extLst>
          </p:cNvPr>
          <p:cNvSpPr/>
          <p:nvPr/>
        </p:nvSpPr>
        <p:spPr>
          <a:xfrm>
            <a:off x="1522479" y="-68905"/>
            <a:ext cx="5331824" cy="2354491"/>
          </a:xfrm>
          <a:prstGeom prst="rect">
            <a:avLst/>
          </a:prstGeom>
          <a:solidFill>
            <a:schemeClr val="bg1">
              <a:alpha val="13727"/>
            </a:schemeClr>
          </a:solidFill>
        </p:spPr>
        <p:txBody>
          <a:bodyPr wrap="square">
            <a:spAutoFit/>
          </a:bodyPr>
          <a:lstStyle/>
          <a:p>
            <a:pPr algn="ctr"/>
            <a:r>
              <a:rPr lang="en-GB" altLang="zh-CN" b="1" dirty="0">
                <a:solidFill>
                  <a:srgbClr val="FF0000"/>
                </a:solidFill>
                <a:latin typeface="Times New Roman" panose="02020603050405020304" pitchFamily="18" charset="0"/>
                <a:ea typeface="Heiti SC Medium" pitchFamily="2" charset="-128"/>
                <a:cs typeface="Times New Roman" panose="02020603050405020304" pitchFamily="18" charset="0"/>
              </a:rPr>
              <a:t>Europe (18)</a:t>
            </a:r>
            <a:endParaRPr lang="en-GB" altLang="zh-CN" b="1" dirty="0">
              <a:solidFill>
                <a:srgbClr val="444444"/>
              </a:solidFill>
              <a:latin typeface="Times New Roman" panose="02020603050405020304" pitchFamily="18" charset="0"/>
              <a:ea typeface="Heiti SC Medium" pitchFamily="2" charset="-128"/>
              <a:cs typeface="Times New Roman" panose="02020603050405020304" pitchFamily="18" charset="0"/>
            </a:endParaRP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Germany(6):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Bochum University, </a:t>
            </a:r>
          </a:p>
          <a:p>
            <a:pPr algn="ct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GSI Darmstadt, Helmholtz Institute Mainz, Johannes Gutenberg University of Mainz,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Universitaet</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Giessen, University of Münster </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Italy(3):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Ferrara University, INFN, University of Turin,</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Netherlands(1 ):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KVI/University of Groningen</a:t>
            </a: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Russia(2):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Budker</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Institute of Nuclear Physics,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Dubna</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JINR</a:t>
            </a: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Sweden(1):</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Uppsala University</a:t>
            </a:r>
          </a:p>
          <a:p>
            <a:pPr algn="ct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Turkey (1):</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Turkish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Accelerator </a:t>
            </a:r>
            <a:r>
              <a:rPr lang="en-GB" altLang="zh-CN" sz="1100" b="1" dirty="0" err="1">
                <a:solidFill>
                  <a:srgbClr val="0432FF"/>
                </a:solidFill>
                <a:latin typeface="Times New Roman" panose="02020603050405020304" pitchFamily="18" charset="0"/>
                <a:ea typeface="Heiti SC Medium" pitchFamily="2" charset="-128"/>
                <a:cs typeface="Times New Roman" panose="02020603050405020304" pitchFamily="18" charset="0"/>
              </a:rPr>
              <a:t>Center</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Particle Factory Group</a:t>
            </a:r>
            <a:br>
              <a:rPr lang="en-GB" altLang="zh-CN" sz="1100" b="1" dirty="0">
                <a:solidFill>
                  <a:srgbClr val="444444"/>
                </a:solidFill>
                <a:latin typeface="Times New Roman" panose="02020603050405020304" pitchFamily="18" charset="0"/>
                <a:ea typeface="Heiti SC Medium" pitchFamily="2" charset="-128"/>
                <a:cs typeface="Times New Roman" panose="02020603050405020304" pitchFamily="18" charset="0"/>
              </a:rPr>
            </a:b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UK(3):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University of Manchester, University of Oxford</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a:t>
            </a:r>
            <a:r>
              <a:rPr lang="zh-CN" altLang="en-US" sz="1100" b="1" dirty="0">
                <a:solidFill>
                  <a:srgbClr val="0432FF"/>
                </a:solidFill>
                <a:latin typeface="Times New Roman" panose="02020603050405020304" pitchFamily="18" charset="0"/>
                <a:ea typeface="Heiti SC Medium" pitchFamily="2" charset="-128"/>
                <a:cs typeface="Times New Roman" panose="02020603050405020304" pitchFamily="18" charset="0"/>
              </a:rPr>
              <a:t> </a:t>
            </a: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University of</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Bristol</a:t>
            </a: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a:p>
            <a:pPr algn="ctr"/>
            <a:r>
              <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 </a:t>
            </a:r>
            <a:r>
              <a:rPr lang="en-GB" altLang="zh-CN" sz="1200" b="1" dirty="0">
                <a:solidFill>
                  <a:srgbClr val="FF0000"/>
                </a:solidFill>
                <a:latin typeface="Times New Roman" panose="02020603050405020304" pitchFamily="18" charset="0"/>
                <a:ea typeface="Heiti SC Medium" pitchFamily="2" charset="-128"/>
                <a:cs typeface="Times New Roman" panose="02020603050405020304" pitchFamily="18" charset="0"/>
              </a:rPr>
              <a:t>Poland(1)</a:t>
            </a:r>
            <a:r>
              <a:rPr lang="en-GB" altLang="zh-CN" sz="1100" b="1" dirty="0">
                <a:solidFill>
                  <a:srgbClr val="FF0000"/>
                </a:solidFill>
                <a:latin typeface="Times New Roman" panose="02020603050405020304" pitchFamily="18" charset="0"/>
                <a:ea typeface="Heiti SC Medium" pitchFamily="2" charset="-128"/>
                <a:cs typeface="Times New Roman" panose="02020603050405020304" pitchFamily="18" charset="0"/>
              </a:rPr>
              <a:t>: </a:t>
            </a:r>
            <a:r>
              <a:rPr lang="en-US"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rPr>
              <a:t>National Centre for Nuclear Research</a:t>
            </a: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a:p>
            <a:pPr algn="ctr"/>
            <a:endParaRPr lang="en-GB" altLang="zh-CN" sz="1100" b="1" dirty="0">
              <a:solidFill>
                <a:srgbClr val="0432FF"/>
              </a:solidFill>
              <a:latin typeface="Times New Roman" panose="02020603050405020304" pitchFamily="18" charset="0"/>
              <a:ea typeface="Heiti SC Medium" pitchFamily="2" charset="-128"/>
              <a:cs typeface="Times New Roman" panose="02020603050405020304" pitchFamily="18" charset="0"/>
            </a:endParaRPr>
          </a:p>
        </p:txBody>
      </p:sp>
      <p:sp>
        <p:nvSpPr>
          <p:cNvPr id="2" name="文本框 1">
            <a:extLst>
              <a:ext uri="{FF2B5EF4-FFF2-40B4-BE49-F238E27FC236}">
                <a16:creationId xmlns:a16="http://schemas.microsoft.com/office/drawing/2014/main" id="{17E8F885-12C3-A69C-5B03-488A76EF19E6}"/>
              </a:ext>
            </a:extLst>
          </p:cNvPr>
          <p:cNvSpPr txBox="1"/>
          <p:nvPr/>
        </p:nvSpPr>
        <p:spPr>
          <a:xfrm>
            <a:off x="7878248" y="-17480"/>
            <a:ext cx="4052648" cy="677108"/>
          </a:xfrm>
          <a:prstGeom prst="rect">
            <a:avLst/>
          </a:prstGeom>
          <a:noFill/>
        </p:spPr>
        <p:txBody>
          <a:bodyPr wrap="none" rtlCol="0">
            <a:spAutoFit/>
          </a:bodyPr>
          <a:lstStyle/>
          <a:p>
            <a:r>
              <a:rPr kumimoji="1" lang="en-US" altLang="zh-CN" sz="3800" dirty="0"/>
              <a:t>BESIII Collaboration</a:t>
            </a:r>
            <a:endParaRPr kumimoji="1" lang="zh-CN" altLang="en-US" sz="3800" dirty="0"/>
          </a:p>
        </p:txBody>
      </p:sp>
      <p:sp>
        <p:nvSpPr>
          <p:cNvPr id="3" name="灯片编号占位符 2">
            <a:extLst>
              <a:ext uri="{FF2B5EF4-FFF2-40B4-BE49-F238E27FC236}">
                <a16:creationId xmlns:a16="http://schemas.microsoft.com/office/drawing/2014/main" id="{E7F32531-B8A7-D062-1E52-636521B03684}"/>
              </a:ext>
            </a:extLst>
          </p:cNvPr>
          <p:cNvSpPr>
            <a:spLocks noGrp="1"/>
          </p:cNvSpPr>
          <p:nvPr>
            <p:ph type="sldNum" sz="quarter" idx="12"/>
          </p:nvPr>
        </p:nvSpPr>
        <p:spPr/>
        <p:txBody>
          <a:bodyPr/>
          <a:lstStyle/>
          <a:p>
            <a:fld id="{DD0947EA-5BFF-479F-9915-B56F8F758B8B}" type="slidenum">
              <a:rPr lang="zh-CN" altLang="en-US" smtClean="0"/>
              <a:t>43</a:t>
            </a:fld>
            <a:endParaRPr lang="zh-CN" altLang="en-US"/>
          </a:p>
        </p:txBody>
      </p:sp>
    </p:spTree>
    <p:extLst>
      <p:ext uri="{BB962C8B-B14F-4D97-AF65-F5344CB8AC3E}">
        <p14:creationId xmlns:p14="http://schemas.microsoft.com/office/powerpoint/2010/main" val="2039592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 Box 36">
                <a:extLst>
                  <a:ext uri="{FF2B5EF4-FFF2-40B4-BE49-F238E27FC236}">
                    <a16:creationId xmlns:a16="http://schemas.microsoft.com/office/drawing/2014/main" id="{0731C590-B6E4-4B8E-AFAE-440E81E04BDB}"/>
                  </a:ext>
                </a:extLst>
              </p:cNvPr>
              <p:cNvSpPr txBox="1">
                <a:spLocks noChangeArrowheads="1"/>
              </p:cNvSpPr>
              <p:nvPr/>
            </p:nvSpPr>
            <p:spPr bwMode="auto">
              <a:xfrm>
                <a:off x="0" y="1"/>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buNone/>
                  <a:defRPr/>
                </a:pPr>
                <a:r>
                  <a:rPr kumimoji="0"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Hadronic </a:t>
                </a:r>
                <a14:m>
                  <m:oMath xmlns:m="http://schemas.openxmlformats.org/officeDocument/2006/math">
                    <m:r>
                      <a:rPr lang="en-US" altLang="zh-CN" sz="3600" b="1" i="1" smtClean="0">
                        <a:solidFill>
                          <a:srgbClr val="FFFF00"/>
                        </a:solidFill>
                        <a:latin typeface="Cambria Math" panose="02040503050406030204" pitchFamily="18" charset="0"/>
                      </a:rPr>
                      <m:t>𝑫</m:t>
                    </m:r>
                  </m:oMath>
                </a14:m>
                <a:r>
                  <a:rPr kumimoji="0"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 decays</a:t>
                </a:r>
                <a:endParaRPr kumimoji="0" lang="el-GR" altLang="zh-CN" sz="3600" b="1" baseline="-25000"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endParaRPr>
              </a:p>
            </p:txBody>
          </p:sp>
        </mc:Choice>
        <mc:Fallback xmlns="">
          <p:sp>
            <p:nvSpPr>
              <p:cNvPr id="14" name="Text Box 36">
                <a:extLst>
                  <a:ext uri="{FF2B5EF4-FFF2-40B4-BE49-F238E27FC236}">
                    <a16:creationId xmlns:a16="http://schemas.microsoft.com/office/drawing/2014/main" id="{0731C590-B6E4-4B8E-AFAE-440E81E04BDB}"/>
                  </a:ext>
                </a:extLst>
              </p:cNvPr>
              <p:cNvSpPr txBox="1">
                <a:spLocks noRot="1" noChangeAspect="1" noMove="1" noResize="1" noEditPoints="1" noAdjustHandles="1" noChangeArrowheads="1" noChangeShapeType="1" noTextEdit="1"/>
              </p:cNvSpPr>
              <p:nvPr/>
            </p:nvSpPr>
            <p:spPr bwMode="auto">
              <a:xfrm>
                <a:off x="0" y="1"/>
                <a:ext cx="12192000" cy="646331"/>
              </a:xfrm>
              <a:prstGeom prst="rect">
                <a:avLst/>
              </a:prstGeom>
              <a:blipFill>
                <a:blip r:embed="rId2"/>
                <a:stretch>
                  <a:fillRect t="-17647" b="-43137"/>
                </a:stretch>
              </a:blipFill>
              <a:ln>
                <a:noFill/>
              </a:ln>
            </p:spPr>
            <p:txBody>
              <a:bodyPr/>
              <a:lstStyle/>
              <a:p>
                <a:r>
                  <a:rPr lang="zh-CN" altLang="en-US">
                    <a:noFill/>
                  </a:rPr>
                  <a:t> </a:t>
                </a:r>
              </a:p>
            </p:txBody>
          </p:sp>
        </mc:Fallback>
      </mc:AlternateContent>
      <p:sp>
        <p:nvSpPr>
          <p:cNvPr id="12" name="灯片编号占位符 5">
            <a:extLst>
              <a:ext uri="{FF2B5EF4-FFF2-40B4-BE49-F238E27FC236}">
                <a16:creationId xmlns:a16="http://schemas.microsoft.com/office/drawing/2014/main" id="{84A9846A-C873-3036-AC45-B4F5EE78495D}"/>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5</a:t>
            </a:fld>
            <a:endParaRPr lang="en-US" altLang="zh-CN" sz="1200" dirty="0">
              <a:solidFill>
                <a:srgbClr val="898989"/>
              </a:solidFill>
              <a:latin typeface="Arial" panose="020B0604020202020204" pitchFamily="34" charset="0"/>
            </a:endParaRPr>
          </a:p>
        </p:txBody>
      </p:sp>
      <p:sp>
        <p:nvSpPr>
          <p:cNvPr id="3" name="矩形 6">
            <a:extLst>
              <a:ext uri="{FF2B5EF4-FFF2-40B4-BE49-F238E27FC236}">
                <a16:creationId xmlns:a16="http://schemas.microsoft.com/office/drawing/2014/main" id="{4B1C4EDA-E182-E976-6258-FD65D6C75450}"/>
              </a:ext>
            </a:extLst>
          </p:cNvPr>
          <p:cNvSpPr>
            <a:spLocks noChangeArrowheads="1"/>
          </p:cNvSpPr>
          <p:nvPr/>
        </p:nvSpPr>
        <p:spPr bwMode="auto">
          <a:xfrm>
            <a:off x="1989930" y="5229714"/>
            <a:ext cx="539750" cy="2555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kumimoji="0" lang="en-US" altLang="zh-CN" sz="1600" b="1" baseline="30000">
              <a:latin typeface="Symbol" panose="05050102010706020507" pitchFamily="18" charset="2"/>
              <a:cs typeface="Times New Roman" panose="02020603050405020304" pitchFamily="18" charset="0"/>
            </a:endParaRPr>
          </a:p>
        </p:txBody>
      </p:sp>
      <p:sp>
        <p:nvSpPr>
          <p:cNvPr id="4" name="矩形 6">
            <a:extLst>
              <a:ext uri="{FF2B5EF4-FFF2-40B4-BE49-F238E27FC236}">
                <a16:creationId xmlns:a16="http://schemas.microsoft.com/office/drawing/2014/main" id="{2A1F9218-5E32-D340-E246-A778D42AF97A}"/>
              </a:ext>
            </a:extLst>
          </p:cNvPr>
          <p:cNvSpPr>
            <a:spLocks noChangeArrowheads="1"/>
          </p:cNvSpPr>
          <p:nvPr/>
        </p:nvSpPr>
        <p:spPr bwMode="auto">
          <a:xfrm>
            <a:off x="4275930" y="5228126"/>
            <a:ext cx="539750" cy="2571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endParaRPr kumimoji="0" lang="en-US" altLang="zh-CN" sz="1600" b="1" baseline="30000">
              <a:latin typeface="Symbol" panose="05050102010706020507" pitchFamily="18" charset="2"/>
              <a:cs typeface="Times New Roman" panose="02020603050405020304" pitchFamily="18" charset="0"/>
            </a:endParaRPr>
          </a:p>
        </p:txBody>
      </p:sp>
      <p:pic>
        <p:nvPicPr>
          <p:cNvPr id="5" name="Picture 2">
            <a:extLst>
              <a:ext uri="{FF2B5EF4-FFF2-40B4-BE49-F238E27FC236}">
                <a16:creationId xmlns:a16="http://schemas.microsoft.com/office/drawing/2014/main" id="{54AE89F8-B976-5137-0BE7-D79E590BCA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1320" y="1959091"/>
            <a:ext cx="2284980" cy="1131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60FA812E-A0D1-762D-08AD-D58627170E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230" y="1958426"/>
            <a:ext cx="2211226" cy="112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0E54EDA1-D668-27B1-3611-88CCE959FD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0530" y="3778345"/>
            <a:ext cx="2300287" cy="120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a:extLst>
              <a:ext uri="{FF2B5EF4-FFF2-40B4-BE49-F238E27FC236}">
                <a16:creationId xmlns:a16="http://schemas.microsoft.com/office/drawing/2014/main" id="{75E42A38-0ABC-5A02-B0C1-BCF9B125BF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4054" y="3852920"/>
            <a:ext cx="2211226" cy="117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a:extLst>
              <a:ext uri="{FF2B5EF4-FFF2-40B4-BE49-F238E27FC236}">
                <a16:creationId xmlns:a16="http://schemas.microsoft.com/office/drawing/2014/main" id="{A33A14FE-9995-3F99-9DAD-BE8BF6A9F508}"/>
              </a:ext>
            </a:extLst>
          </p:cNvPr>
          <p:cNvSpPr>
            <a:spLocks noChangeArrowheads="1"/>
          </p:cNvSpPr>
          <p:nvPr/>
        </p:nvSpPr>
        <p:spPr bwMode="auto">
          <a:xfrm>
            <a:off x="1196179" y="3127864"/>
            <a:ext cx="75526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latin typeface="微软雅黑" panose="020B0503020204020204" pitchFamily="34" charset="-122"/>
                <a:ea typeface="微软雅黑" panose="020B0503020204020204" pitchFamily="34" charset="-122"/>
                <a:cs typeface="Arial Unicode MS" panose="020B0604020202020204" pitchFamily="34" charset="-122"/>
              </a:rPr>
              <a:t>Tree</a:t>
            </a:r>
            <a:endParaRPr kumimoji="0" lang="zh-CN" altLang="en-US" sz="1800" b="1" dirty="0">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0" name="矩形 8">
            <a:extLst>
              <a:ext uri="{FF2B5EF4-FFF2-40B4-BE49-F238E27FC236}">
                <a16:creationId xmlns:a16="http://schemas.microsoft.com/office/drawing/2014/main" id="{5C7D2B8D-9C33-FDBA-9067-A602DB168478}"/>
              </a:ext>
            </a:extLst>
          </p:cNvPr>
          <p:cNvSpPr>
            <a:spLocks noChangeArrowheads="1"/>
          </p:cNvSpPr>
          <p:nvPr/>
        </p:nvSpPr>
        <p:spPr bwMode="auto">
          <a:xfrm>
            <a:off x="3196429" y="3181839"/>
            <a:ext cx="2234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latin typeface="微软雅黑" panose="020B0503020204020204" pitchFamily="34" charset="-122"/>
                <a:ea typeface="微软雅黑" panose="020B0503020204020204" pitchFamily="34" charset="-122"/>
                <a:cs typeface="Arial Unicode MS" panose="020B0604020202020204" pitchFamily="34" charset="-122"/>
              </a:rPr>
              <a:t>Color suppressed</a:t>
            </a:r>
            <a:endParaRPr kumimoji="0" lang="zh-CN" altLang="en-US" sz="1800" b="1" dirty="0">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1" name="矩形 8">
            <a:extLst>
              <a:ext uri="{FF2B5EF4-FFF2-40B4-BE49-F238E27FC236}">
                <a16:creationId xmlns:a16="http://schemas.microsoft.com/office/drawing/2014/main" id="{4397BAD7-71A3-A616-EB08-07EFE42AF208}"/>
              </a:ext>
            </a:extLst>
          </p:cNvPr>
          <p:cNvSpPr>
            <a:spLocks noChangeArrowheads="1"/>
          </p:cNvSpPr>
          <p:nvPr/>
        </p:nvSpPr>
        <p:spPr bwMode="auto">
          <a:xfrm>
            <a:off x="896228" y="5079282"/>
            <a:ext cx="16334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latin typeface="微软雅黑" panose="020B0503020204020204" pitchFamily="34" charset="-122"/>
                <a:ea typeface="微软雅黑" panose="020B0503020204020204" pitchFamily="34" charset="-122"/>
                <a:cs typeface="Arial Unicode MS" panose="020B0604020202020204" pitchFamily="34" charset="-122"/>
              </a:rPr>
              <a:t>W-exchange</a:t>
            </a:r>
            <a:endParaRPr kumimoji="0" lang="zh-CN" altLang="en-US" sz="1800" b="1" dirty="0">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5" name="矩形 8">
            <a:extLst>
              <a:ext uri="{FF2B5EF4-FFF2-40B4-BE49-F238E27FC236}">
                <a16:creationId xmlns:a16="http://schemas.microsoft.com/office/drawing/2014/main" id="{1D63F1FD-8E2A-13D7-F83A-312565A8D874}"/>
              </a:ext>
            </a:extLst>
          </p:cNvPr>
          <p:cNvSpPr>
            <a:spLocks noChangeArrowheads="1"/>
          </p:cNvSpPr>
          <p:nvPr/>
        </p:nvSpPr>
        <p:spPr bwMode="auto">
          <a:xfrm>
            <a:off x="3505882" y="5075726"/>
            <a:ext cx="15988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eaLnBrk="1" hangingPunct="1">
              <a:spcBef>
                <a:spcPct val="0"/>
              </a:spcBef>
              <a:buFontTx/>
              <a:buNone/>
            </a:pPr>
            <a:r>
              <a:rPr kumimoji="0" lang="en-US" altLang="zh-CN" sz="1800" b="1" dirty="0">
                <a:latin typeface="微软雅黑" panose="020B0503020204020204" pitchFamily="34" charset="-122"/>
                <a:ea typeface="微软雅黑" panose="020B0503020204020204" pitchFamily="34" charset="-122"/>
                <a:cs typeface="Arial Unicode MS" panose="020B0604020202020204" pitchFamily="34" charset="-122"/>
              </a:rPr>
              <a:t>Annihilation</a:t>
            </a:r>
            <a:endParaRPr kumimoji="0" lang="zh-CN" altLang="en-US" sz="1800" b="1" dirty="0">
              <a:latin typeface="微软雅黑" panose="020B0503020204020204" pitchFamily="34" charset="-122"/>
              <a:ea typeface="微软雅黑" panose="020B0503020204020204" pitchFamily="34" charset="-122"/>
              <a:cs typeface="Arial Unicode MS" panose="020B0604020202020204" pitchFamily="34" charset="-122"/>
            </a:endParaRPr>
          </a:p>
        </p:txBody>
      </p:sp>
      <mc:AlternateContent xmlns:mc="http://schemas.openxmlformats.org/markup-compatibility/2006" xmlns:a14="http://schemas.microsoft.com/office/drawing/2010/main">
        <mc:Choice Requires="a14">
          <p:sp>
            <p:nvSpPr>
              <p:cNvPr id="22" name="Text Box 10">
                <a:extLst>
                  <a:ext uri="{FF2B5EF4-FFF2-40B4-BE49-F238E27FC236}">
                    <a16:creationId xmlns:a16="http://schemas.microsoft.com/office/drawing/2014/main" id="{1C21DEA8-DA44-D111-D682-D6CADD9F6E9B}"/>
                  </a:ext>
                </a:extLst>
              </p:cNvPr>
              <p:cNvSpPr txBox="1">
                <a:spLocks noChangeArrowheads="1"/>
              </p:cNvSpPr>
              <p:nvPr/>
            </p:nvSpPr>
            <p:spPr bwMode="auto">
              <a:xfrm>
                <a:off x="6002894" y="868498"/>
                <a:ext cx="5917563" cy="17310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nSpc>
                    <a:spcPts val="2600"/>
                  </a:lnSpc>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cs typeface="Arial Unicode MS" panose="020B0604020202020204" pitchFamily="34" charset="-122"/>
                  </a:rPr>
                  <a:t>Measurements of absolute BFs</a:t>
                </a:r>
                <a:r>
                  <a:rPr kumimoji="0" lang="en-US" altLang="zh-CN" sz="1800" b="1" dirty="0">
                    <a:latin typeface="微软雅黑" panose="020B0503020204020204" pitchFamily="34" charset="-122"/>
                    <a:ea typeface="微软雅黑" panose="020B0503020204020204" pitchFamily="34" charset="-122"/>
                    <a:cs typeface="Arial Unicode MS" panose="020B0604020202020204" pitchFamily="34" charset="-122"/>
                  </a:rPr>
                  <a:t> </a:t>
                </a:r>
                <a:r>
                  <a:rPr kumimoji="0" lang="en-US" altLang="zh-CN" sz="1800" dirty="0">
                    <a:latin typeface="微软雅黑" panose="020B0503020204020204" pitchFamily="34" charset="-122"/>
                    <a:ea typeface="微软雅黑" panose="020B0503020204020204" pitchFamily="34" charset="-122"/>
                    <a:cs typeface="Arial Unicode MS" panose="020B0604020202020204" pitchFamily="34" charset="-122"/>
                    <a:sym typeface="Wingdings" panose="05000000000000000000" pitchFamily="2" charset="2"/>
                  </a:rPr>
                  <a:t> benefit the understanding of the quark SU(3) flavor symmetry and its break effect, help to deeply explore the effects of </a:t>
                </a:r>
                <a14:m>
                  <m:oMath xmlns:m="http://schemas.openxmlformats.org/officeDocument/2006/math">
                    <m:sSup>
                      <m:sSupPr>
                        <m:ctrlPr>
                          <a:rPr lang="zh-CN" altLang="zh-CN" sz="1800" i="1" smtClean="0">
                            <a:solidFill>
                              <a:schemeClr val="tx1"/>
                            </a:solidFill>
                            <a:latin typeface="Cambria Math" panose="02040503050406030204" pitchFamily="18" charset="0"/>
                          </a:rPr>
                        </m:ctrlPr>
                      </m:sSupPr>
                      <m:e>
                        <m:r>
                          <a:rPr lang="en-US" altLang="zh-CN" sz="1800" b="0" i="1">
                            <a:solidFill>
                              <a:schemeClr val="tx1"/>
                            </a:solidFill>
                            <a:latin typeface="Cambria Math" panose="02040503050406030204" pitchFamily="18" charset="0"/>
                          </a:rPr>
                          <m:t>𝐷</m:t>
                        </m:r>
                      </m:e>
                      <m:sup>
                        <m:r>
                          <a:rPr lang="en-US" altLang="zh-CN" sz="1800" b="0" i="1">
                            <a:solidFill>
                              <a:schemeClr val="tx1"/>
                            </a:solidFill>
                            <a:latin typeface="Cambria Math" panose="02040503050406030204" pitchFamily="18" charset="0"/>
                          </a:rPr>
                          <m:t>0</m:t>
                        </m:r>
                      </m:sup>
                    </m:sSup>
                    <m:r>
                      <m:rPr>
                        <m:nor/>
                      </m:rPr>
                      <a:rPr kumimoji="0" lang="en-US" altLang="zh-CN" sz="1800" dirty="0">
                        <a:solidFill>
                          <a:schemeClr val="tx1"/>
                        </a:solidFill>
                        <a:latin typeface="微软雅黑" panose="020B0503020204020204" pitchFamily="34" charset="-122"/>
                        <a:ea typeface="微软雅黑" panose="020B0503020204020204" pitchFamily="34" charset="-122"/>
                        <a:cs typeface="Arial Unicode MS" panose="020B0604020202020204" pitchFamily="34" charset="-122"/>
                      </a:rPr>
                      <m:t>−</m:t>
                    </m:r>
                    <m:sSup>
                      <m:sSupPr>
                        <m:ctrlPr>
                          <a:rPr lang="zh-CN" altLang="zh-CN" sz="1800" i="1">
                            <a:solidFill>
                              <a:schemeClr val="tx1"/>
                            </a:solidFill>
                            <a:latin typeface="Cambria Math" panose="02040503050406030204" pitchFamily="18" charset="0"/>
                          </a:rPr>
                        </m:ctrlPr>
                      </m:sSupPr>
                      <m:e>
                        <m:acc>
                          <m:accPr>
                            <m:chr m:val="̅"/>
                            <m:ctrlPr>
                              <a:rPr lang="en-US" altLang="zh-CN" sz="1800" i="1">
                                <a:solidFill>
                                  <a:schemeClr val="tx1"/>
                                </a:solidFill>
                                <a:latin typeface="Cambria Math" panose="02040503050406030204" pitchFamily="18" charset="0"/>
                              </a:rPr>
                            </m:ctrlPr>
                          </m:accPr>
                          <m:e>
                            <m:r>
                              <a:rPr lang="en-US" altLang="zh-CN" sz="1800" b="0" i="1">
                                <a:solidFill>
                                  <a:schemeClr val="tx1"/>
                                </a:solidFill>
                                <a:latin typeface="Cambria Math" panose="02040503050406030204" pitchFamily="18" charset="0"/>
                              </a:rPr>
                              <m:t>𝐷</m:t>
                            </m:r>
                          </m:e>
                        </m:acc>
                      </m:e>
                      <m:sup>
                        <m:r>
                          <a:rPr lang="en-US" altLang="zh-CN" sz="1800" b="0" i="1">
                            <a:solidFill>
                              <a:schemeClr val="tx1"/>
                            </a:solidFill>
                            <a:latin typeface="Cambria Math" panose="02040503050406030204" pitchFamily="18" charset="0"/>
                          </a:rPr>
                          <m:t>0</m:t>
                        </m:r>
                      </m:sup>
                    </m:sSup>
                  </m:oMath>
                </a14:m>
                <a:r>
                  <a:rPr kumimoji="0" lang="zh-CN" altLang="en-US" sz="1800" dirty="0">
                    <a:latin typeface="微软雅黑" panose="020B0503020204020204" pitchFamily="34" charset="-122"/>
                    <a:ea typeface="微软雅黑" panose="020B0503020204020204" pitchFamily="34" charset="-122"/>
                    <a:cs typeface="Arial Unicode MS" panose="020B0604020202020204" pitchFamily="34" charset="-122"/>
                  </a:rPr>
                  <a:t> </a:t>
                </a:r>
                <a:r>
                  <a:rPr kumimoji="0" lang="en-US" altLang="zh-CN" sz="1800" dirty="0">
                    <a:latin typeface="微软雅黑" panose="020B0503020204020204" pitchFamily="34" charset="-122"/>
                    <a:ea typeface="微软雅黑" panose="020B0503020204020204" pitchFamily="34" charset="-122"/>
                    <a:cs typeface="Arial Unicode MS" panose="020B0604020202020204" pitchFamily="34" charset="-122"/>
                  </a:rPr>
                  <a:t>mixing and </a:t>
                </a:r>
                <a14:m>
                  <m:oMath xmlns:m="http://schemas.openxmlformats.org/officeDocument/2006/math">
                    <m:r>
                      <a:rPr lang="en-US" altLang="zh-CN" sz="1800" i="1" spc="-100">
                        <a:latin typeface="Cambria Math" panose="02040503050406030204" pitchFamily="18" charset="0"/>
                      </a:rPr>
                      <m:t>𝐶𝑃</m:t>
                    </m:r>
                  </m:oMath>
                </a14:m>
                <a:r>
                  <a:rPr kumimoji="0" lang="en-US" altLang="zh-CN" sz="1800" dirty="0">
                    <a:latin typeface="微软雅黑" panose="020B0503020204020204" pitchFamily="34" charset="-122"/>
                    <a:ea typeface="微软雅黑" panose="020B0503020204020204" pitchFamily="34" charset="-122"/>
                    <a:cs typeface="Arial Unicode MS" panose="020B0604020202020204" pitchFamily="34" charset="-122"/>
                  </a:rPr>
                  <a:t> violation in the charm sector</a:t>
                </a:r>
              </a:p>
            </p:txBody>
          </p:sp>
        </mc:Choice>
        <mc:Fallback xmlns="">
          <p:sp>
            <p:nvSpPr>
              <p:cNvPr id="22" name="Text Box 10">
                <a:extLst>
                  <a:ext uri="{FF2B5EF4-FFF2-40B4-BE49-F238E27FC236}">
                    <a16:creationId xmlns:a16="http://schemas.microsoft.com/office/drawing/2014/main" id="{1C21DEA8-DA44-D111-D682-D6CADD9F6E9B}"/>
                  </a:ext>
                </a:extLst>
              </p:cNvPr>
              <p:cNvSpPr txBox="1">
                <a:spLocks noRot="1" noChangeAspect="1" noMove="1" noResize="1" noEditPoints="1" noAdjustHandles="1" noChangeArrowheads="1" noChangeShapeType="1" noTextEdit="1"/>
              </p:cNvSpPr>
              <p:nvPr/>
            </p:nvSpPr>
            <p:spPr bwMode="auto">
              <a:xfrm>
                <a:off x="6002894" y="868498"/>
                <a:ext cx="5917563" cy="1731051"/>
              </a:xfrm>
              <a:prstGeom prst="rect">
                <a:avLst/>
              </a:prstGeom>
              <a:blipFill>
                <a:blip r:embed="rId7"/>
                <a:stretch>
                  <a:fillRect l="-857" b="-510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Text Box 10">
                <a:extLst>
                  <a:ext uri="{FF2B5EF4-FFF2-40B4-BE49-F238E27FC236}">
                    <a16:creationId xmlns:a16="http://schemas.microsoft.com/office/drawing/2014/main" id="{18DD7FD4-50FF-CC93-9C6A-7074B5F478C8}"/>
                  </a:ext>
                </a:extLst>
              </p:cNvPr>
              <p:cNvSpPr txBox="1">
                <a:spLocks noChangeArrowheads="1"/>
              </p:cNvSpPr>
              <p:nvPr/>
            </p:nvSpPr>
            <p:spPr bwMode="auto">
              <a:xfrm>
                <a:off x="5959234" y="3037700"/>
                <a:ext cx="5831446" cy="106946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nSpc>
                    <a:spcPts val="2600"/>
                  </a:lnSpc>
                  <a:spcBef>
                    <a:spcPct val="0"/>
                  </a:spcBef>
                  <a:buFontTx/>
                  <a:buNone/>
                </a:pPr>
                <a:r>
                  <a:rPr kumimoji="0" lang="en-US" altLang="zh-CN" sz="1800" b="1" dirty="0">
                    <a:solidFill>
                      <a:srgbClr val="FF0000"/>
                    </a:solidFill>
                    <a:latin typeface="微软雅黑" panose="020B0503020204020204" pitchFamily="34" charset="-122"/>
                    <a:ea typeface="微软雅黑" panose="020B0503020204020204" pitchFamily="34" charset="-122"/>
                    <a:cs typeface="Arial Unicode MS" panose="020B0604020202020204" pitchFamily="34" charset="-122"/>
                  </a:rPr>
                  <a:t>Amplitude analysis of multi-body</a:t>
                </a:r>
                <a:r>
                  <a:rPr kumimoji="0" lang="zh-CN" altLang="en-US" sz="1800" b="1" dirty="0">
                    <a:solidFill>
                      <a:srgbClr val="FF0000"/>
                    </a:solidFill>
                    <a:latin typeface="微软雅黑" panose="020B0503020204020204" pitchFamily="34" charset="-122"/>
                    <a:ea typeface="微软雅黑" panose="020B0503020204020204" pitchFamily="34" charset="-122"/>
                    <a:cs typeface="Arial Unicode MS" panose="020B0604020202020204" pitchFamily="34" charset="-122"/>
                  </a:rPr>
                  <a:t> </a:t>
                </a:r>
                <a:r>
                  <a:rPr kumimoji="0" lang="en-US" altLang="zh-CN" sz="1800" b="1" dirty="0">
                    <a:solidFill>
                      <a:srgbClr val="FF0000"/>
                    </a:solidFill>
                    <a:latin typeface="微软雅黑" panose="020B0503020204020204" pitchFamily="34" charset="-122"/>
                    <a:ea typeface="微软雅黑" panose="020B0503020204020204" pitchFamily="34" charset="-122"/>
                    <a:cs typeface="Arial Unicode MS" panose="020B0604020202020204" pitchFamily="34" charset="-122"/>
                  </a:rPr>
                  <a:t>hadronic charm decays</a:t>
                </a:r>
                <a:r>
                  <a:rPr kumimoji="0" lang="zh-CN" altLang="en-US" sz="1800" b="1" dirty="0">
                    <a:solidFill>
                      <a:srgbClr val="FF0000"/>
                    </a:solidFill>
                    <a:latin typeface="微软雅黑" panose="020B0503020204020204" pitchFamily="34" charset="-122"/>
                    <a:ea typeface="微软雅黑" panose="020B0503020204020204" pitchFamily="34" charset="-122"/>
                    <a:cs typeface="Arial Unicode MS" panose="020B0604020202020204" pitchFamily="34" charset="-122"/>
                  </a:rPr>
                  <a:t> </a:t>
                </a:r>
                <a:r>
                  <a:rPr kumimoji="0" lang="en-US" altLang="zh-CN" sz="1800" dirty="0">
                    <a:latin typeface="微软雅黑" panose="020B0503020204020204" pitchFamily="34" charset="-122"/>
                    <a:ea typeface="微软雅黑" panose="020B0503020204020204" pitchFamily="34" charset="-122"/>
                    <a:cs typeface="Arial Unicode MS" panose="020B0604020202020204" pitchFamily="34" charset="-122"/>
                    <a:sym typeface="Wingdings" panose="05000000000000000000" pitchFamily="2" charset="2"/>
                  </a:rPr>
                  <a:t> probe light hadron spectroscopy, more information of </a:t>
                </a:r>
                <a14:m>
                  <m:oMath xmlns:m="http://schemas.openxmlformats.org/officeDocument/2006/math">
                    <m:r>
                      <a:rPr lang="en-US" altLang="zh-CN" sz="1800" i="1">
                        <a:latin typeface="Cambria Math" panose="02040503050406030204" pitchFamily="18" charset="0"/>
                      </a:rPr>
                      <m:t>𝐷</m:t>
                    </m:r>
                    <m:r>
                      <a:rPr lang="zh-CN" altLang="zh-CN" sz="1800" b="0" i="1">
                        <a:latin typeface="Cambria Math" panose="02040503050406030204" pitchFamily="18" charset="0"/>
                      </a:rPr>
                      <m:t>→</m:t>
                    </m:r>
                    <m:r>
                      <a:rPr lang="en-US" altLang="zh-CN" sz="1800" b="0" i="1">
                        <a:latin typeface="Cambria Math" panose="02040503050406030204" pitchFamily="18" charset="0"/>
                      </a:rPr>
                      <m:t>𝑉𝑃</m:t>
                    </m:r>
                  </m:oMath>
                </a14:m>
                <a:r>
                  <a:rPr kumimoji="0" lang="en-US" altLang="zh-CN" sz="1800" i="1" dirty="0">
                    <a:latin typeface="+mn-ea"/>
                    <a:cs typeface="Arial" panose="020B0604020202020204" pitchFamily="34" charset="0"/>
                    <a:sym typeface="Wingdings" panose="05000000000000000000" pitchFamily="2" charset="2"/>
                  </a:rPr>
                  <a:t>,</a:t>
                </a:r>
                <a:r>
                  <a:rPr lang="en-US" altLang="zh-CN" sz="1800" dirty="0"/>
                  <a:t> </a:t>
                </a:r>
                <a14:m>
                  <m:oMath xmlns:m="http://schemas.openxmlformats.org/officeDocument/2006/math">
                    <m:r>
                      <a:rPr lang="en-US" altLang="zh-CN" sz="1800" b="0" i="1" smtClean="0">
                        <a:latin typeface="Cambria Math" panose="02040503050406030204" pitchFamily="18" charset="0"/>
                      </a:rPr>
                      <m:t>𝑃𝑆</m:t>
                    </m:r>
                  </m:oMath>
                </a14:m>
                <a:r>
                  <a:rPr kumimoji="0" lang="en-US" altLang="zh-CN" sz="1800" dirty="0">
                    <a:latin typeface="微软雅黑" panose="020B0503020204020204" pitchFamily="34" charset="-122"/>
                    <a:ea typeface="微软雅黑" panose="020B0503020204020204" pitchFamily="34" charset="-122"/>
                    <a:cs typeface="Arial Unicode MS" panose="020B0604020202020204" pitchFamily="34" charset="-122"/>
                  </a:rPr>
                  <a:t>, </a:t>
                </a:r>
                <a14:m>
                  <m:oMath xmlns:m="http://schemas.openxmlformats.org/officeDocument/2006/math">
                    <m:r>
                      <a:rPr lang="en-US" altLang="zh-CN" sz="1800" i="1">
                        <a:latin typeface="Cambria Math" panose="02040503050406030204" pitchFamily="18" charset="0"/>
                      </a:rPr>
                      <m:t>𝑉𝑉</m:t>
                    </m:r>
                  </m:oMath>
                </a14:m>
                <a:r>
                  <a:rPr kumimoji="0" lang="en-US" altLang="zh-CN" sz="1800" i="1" dirty="0">
                    <a:latin typeface="+mn-ea"/>
                    <a:cs typeface="Arial" panose="020B0604020202020204" pitchFamily="34" charset="0"/>
                    <a:sym typeface="Wingdings" panose="05000000000000000000" pitchFamily="2" charset="2"/>
                  </a:rPr>
                  <a:t>,</a:t>
                </a:r>
                <a:r>
                  <a:rPr lang="en-US" altLang="zh-CN" sz="1800" dirty="0"/>
                  <a:t> </a:t>
                </a:r>
                <a14:m>
                  <m:oMath xmlns:m="http://schemas.openxmlformats.org/officeDocument/2006/math">
                    <m:r>
                      <a:rPr lang="en-US" altLang="zh-CN" sz="1800" i="1">
                        <a:latin typeface="Cambria Math" panose="02040503050406030204" pitchFamily="18" charset="0"/>
                      </a:rPr>
                      <m:t>𝑇𝑆</m:t>
                    </m:r>
                    <m:r>
                      <a:rPr lang="en-US" altLang="zh-CN" sz="1800" i="1">
                        <a:latin typeface="Cambria Math" panose="02040503050406030204" pitchFamily="18" charset="0"/>
                      </a:rPr>
                      <m:t>,</m:t>
                    </m:r>
                  </m:oMath>
                </a14:m>
                <a:r>
                  <a:rPr kumimoji="0" lang="en-US" altLang="zh-CN" sz="1800" i="1" dirty="0">
                    <a:latin typeface="+mn-ea"/>
                    <a:cs typeface="Arial" panose="020B0604020202020204" pitchFamily="34" charset="0"/>
                    <a:sym typeface="Wingdings" panose="05000000000000000000" pitchFamily="2" charset="2"/>
                  </a:rPr>
                  <a:t> </a:t>
                </a:r>
                <a14:m>
                  <m:oMath xmlns:m="http://schemas.openxmlformats.org/officeDocument/2006/math">
                    <m:r>
                      <a:rPr lang="en-US" altLang="zh-CN" sz="1800" i="1">
                        <a:latin typeface="Cambria Math" panose="02040503050406030204" pitchFamily="18" charset="0"/>
                      </a:rPr>
                      <m:t>𝑇𝑃</m:t>
                    </m:r>
                    <m:r>
                      <a:rPr lang="en-US" altLang="zh-CN" sz="1800" i="1">
                        <a:latin typeface="Cambria Math" panose="02040503050406030204" pitchFamily="18" charset="0"/>
                      </a:rPr>
                      <m:t>,</m:t>
                    </m:r>
                  </m:oMath>
                </a14:m>
                <a:r>
                  <a:rPr kumimoji="0" lang="en-US" altLang="zh-CN" sz="1800" i="1" dirty="0">
                    <a:latin typeface="+mn-ea"/>
                    <a:cs typeface="Arial" panose="020B0604020202020204" pitchFamily="34" charset="0"/>
                    <a:sym typeface="Wingdings" panose="05000000000000000000" pitchFamily="2" charset="2"/>
                  </a:rPr>
                  <a:t> </a:t>
                </a:r>
                <a14:m>
                  <m:oMath xmlns:m="http://schemas.openxmlformats.org/officeDocument/2006/math">
                    <m:r>
                      <a:rPr lang="en-US" altLang="zh-CN" sz="1800" i="1">
                        <a:latin typeface="Cambria Math" panose="02040503050406030204" pitchFamily="18" charset="0"/>
                      </a:rPr>
                      <m:t>𝐴𝑃</m:t>
                    </m:r>
                  </m:oMath>
                </a14:m>
                <a:r>
                  <a:rPr kumimoji="0" lang="en-US" altLang="zh-CN" sz="1800" dirty="0">
                    <a:latin typeface="微软雅黑" panose="020B0503020204020204" pitchFamily="34" charset="-122"/>
                    <a:ea typeface="微软雅黑" panose="020B0503020204020204" pitchFamily="34" charset="-122"/>
                    <a:cs typeface="Arial Unicode MS" panose="020B0604020202020204" pitchFamily="34" charset="-122"/>
                  </a:rPr>
                  <a:t>…</a:t>
                </a:r>
              </a:p>
            </p:txBody>
          </p:sp>
        </mc:Choice>
        <mc:Fallback xmlns="">
          <p:sp>
            <p:nvSpPr>
              <p:cNvPr id="13" name="Text Box 10">
                <a:extLst>
                  <a:ext uri="{FF2B5EF4-FFF2-40B4-BE49-F238E27FC236}">
                    <a16:creationId xmlns:a16="http://schemas.microsoft.com/office/drawing/2014/main" id="{18DD7FD4-50FF-CC93-9C6A-7074B5F478C8}"/>
                  </a:ext>
                </a:extLst>
              </p:cNvPr>
              <p:cNvSpPr txBox="1">
                <a:spLocks noRot="1" noChangeAspect="1" noMove="1" noResize="1" noEditPoints="1" noAdjustHandles="1" noChangeArrowheads="1" noChangeShapeType="1" noTextEdit="1"/>
              </p:cNvSpPr>
              <p:nvPr/>
            </p:nvSpPr>
            <p:spPr bwMode="auto">
              <a:xfrm>
                <a:off x="5959234" y="3037700"/>
                <a:ext cx="5831446" cy="1069460"/>
              </a:xfrm>
              <a:prstGeom prst="rect">
                <a:avLst/>
              </a:prstGeom>
              <a:blipFill>
                <a:blip r:embed="rId8"/>
                <a:stretch>
                  <a:fillRect l="-870" r="-435" b="-941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TextBox 24">
                <a:extLst>
                  <a:ext uri="{FF2B5EF4-FFF2-40B4-BE49-F238E27FC236}">
                    <a16:creationId xmlns:a16="http://schemas.microsoft.com/office/drawing/2014/main" id="{31846E3A-C6C0-DCFF-28A7-FA402A508352}"/>
                  </a:ext>
                </a:extLst>
              </p:cNvPr>
              <p:cNvSpPr txBox="1">
                <a:spLocks noChangeArrowheads="1"/>
              </p:cNvSpPr>
              <p:nvPr/>
            </p:nvSpPr>
            <p:spPr bwMode="auto">
              <a:xfrm>
                <a:off x="303442" y="993646"/>
                <a:ext cx="5317819" cy="66999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宋体" pitchFamily="2" charset="-122"/>
                  </a:defRPr>
                </a:lvl1pPr>
                <a:lvl2pPr marL="742950" indent="-285750" eaLnBrk="0" hangingPunct="0">
                  <a:spcBef>
                    <a:spcPct val="20000"/>
                  </a:spcBef>
                  <a:buFont typeface="Arial" pitchFamily="34" charset="0"/>
                  <a:buChar char="–"/>
                  <a:defRPr sz="2800">
                    <a:solidFill>
                      <a:schemeClr val="tx1"/>
                    </a:solidFill>
                    <a:latin typeface="Calibri" pitchFamily="34" charset="0"/>
                    <a:ea typeface="宋体" pitchFamily="2" charset="-122"/>
                  </a:defRPr>
                </a:lvl2pPr>
                <a:lvl3pPr marL="1143000" indent="-228600" eaLnBrk="0" hangingPunct="0">
                  <a:spcBef>
                    <a:spcPct val="20000"/>
                  </a:spcBef>
                  <a:buFont typeface="Arial" pitchFamily="34" charset="0"/>
                  <a:buChar char="•"/>
                  <a:defRPr sz="2400">
                    <a:solidFill>
                      <a:schemeClr val="tx1"/>
                    </a:solidFill>
                    <a:latin typeface="Calibri" pitchFamily="34" charset="0"/>
                    <a:ea typeface="宋体" pitchFamily="2" charset="-122"/>
                  </a:defRPr>
                </a:lvl3pPr>
                <a:lvl4pPr marL="16002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4pPr>
                <a:lvl5pPr marL="2057400" indent="-228600" eaLnBrk="0" hangingPunct="0">
                  <a:spcBef>
                    <a:spcPct val="20000"/>
                  </a:spcBef>
                  <a:buFont typeface="Arial" pitchFamily="34" charset="0"/>
                  <a:buChar char="»"/>
                  <a:defRPr sz="2000">
                    <a:solidFill>
                      <a:schemeClr val="tx1"/>
                    </a:solidFill>
                    <a:latin typeface="Calibri" pitchFamily="34" charset="0"/>
                    <a:ea typeface="宋体" pitchFamily="2" charset="-122"/>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defRPr>
                </a:lvl9pPr>
              </a:lstStyle>
              <a:p>
                <a:pPr eaLnBrk="1" hangingPunct="1">
                  <a:spcBef>
                    <a:spcPct val="0"/>
                  </a:spcBef>
                  <a:buFontTx/>
                  <a:buNone/>
                </a:pPr>
                <a:r>
                  <a:rPr lang="en-US" altLang="zh-CN" sz="1800" dirty="0">
                    <a:latin typeface="微软雅黑" panose="020B0503020204020204" pitchFamily="34" charset="-122"/>
                    <a:ea typeface="微软雅黑" panose="020B0503020204020204" pitchFamily="34" charset="-122"/>
                    <a:cs typeface="Times New Roman" pitchFamily="18" charset="0"/>
                  </a:rPr>
                  <a:t>Typical Feynman diagrams of two-body hadronic </a:t>
                </a:r>
                <a14:m>
                  <m:oMath xmlns:m="http://schemas.openxmlformats.org/officeDocument/2006/math">
                    <m:r>
                      <a:rPr lang="en-US" altLang="zh-CN" sz="1800" i="1">
                        <a:latin typeface="Cambria Math" panose="02040503050406030204" pitchFamily="18" charset="0"/>
                      </a:rPr>
                      <m:t>𝐷</m:t>
                    </m:r>
                  </m:oMath>
                </a14:m>
                <a:r>
                  <a:rPr lang="en-US" altLang="zh-CN" sz="1800" dirty="0">
                    <a:latin typeface="微软雅黑" panose="020B0503020204020204" pitchFamily="34" charset="-122"/>
                    <a:ea typeface="微软雅黑" panose="020B0503020204020204" pitchFamily="34" charset="-122"/>
                    <a:cs typeface="Times New Roman" pitchFamily="18" charset="0"/>
                  </a:rPr>
                  <a:t> decays (</a:t>
                </a:r>
                <a14:m>
                  <m:oMath xmlns:m="http://schemas.openxmlformats.org/officeDocument/2006/math">
                    <m:r>
                      <a:rPr lang="en-US" altLang="zh-CN" sz="1800" i="1" smtClean="0">
                        <a:solidFill>
                          <a:srgbClr val="FF0000"/>
                        </a:solidFill>
                        <a:latin typeface="Cambria Math" panose="02040503050406030204" pitchFamily="18" charset="0"/>
                      </a:rPr>
                      <m:t>𝐷</m:t>
                    </m:r>
                    <m:r>
                      <a:rPr lang="zh-CN" altLang="zh-CN" sz="1800" b="0" i="1">
                        <a:solidFill>
                          <a:srgbClr val="FF0000"/>
                        </a:solidFill>
                        <a:latin typeface="Cambria Math" panose="02040503050406030204" pitchFamily="18" charset="0"/>
                        <a:ea typeface="+mn-ea"/>
                      </a:rPr>
                      <m:t>→</m:t>
                    </m:r>
                    <m:r>
                      <a:rPr lang="en-US" altLang="zh-CN" sz="1800" b="0" i="1" smtClean="0">
                        <a:solidFill>
                          <a:srgbClr val="FF0000"/>
                        </a:solidFill>
                        <a:latin typeface="Cambria Math" panose="02040503050406030204" pitchFamily="18" charset="0"/>
                        <a:ea typeface="+mn-ea"/>
                      </a:rPr>
                      <m:t>𝑉𝑃</m:t>
                    </m:r>
                    <m:r>
                      <a:rPr lang="en-US" altLang="zh-CN" sz="1800" b="0" i="1" smtClean="0">
                        <a:solidFill>
                          <a:srgbClr val="FF0000"/>
                        </a:solidFill>
                        <a:latin typeface="Cambria Math" panose="02040503050406030204" pitchFamily="18" charset="0"/>
                        <a:ea typeface="+mn-ea"/>
                      </a:rPr>
                      <m:t>,</m:t>
                    </m:r>
                    <m:r>
                      <a:rPr lang="en-US" altLang="zh-CN" sz="1800" b="0" i="1" smtClean="0">
                        <a:solidFill>
                          <a:srgbClr val="FF0000"/>
                        </a:solidFill>
                        <a:latin typeface="Cambria Math" panose="02040503050406030204" pitchFamily="18" charset="0"/>
                        <a:ea typeface="+mn-ea"/>
                      </a:rPr>
                      <m:t>𝑃𝑃</m:t>
                    </m:r>
                    <m:r>
                      <a:rPr lang="en-US" altLang="zh-CN" sz="1800" b="0" i="1" smtClean="0">
                        <a:latin typeface="Cambria Math" panose="02040503050406030204" pitchFamily="18" charset="0"/>
                        <a:ea typeface="+mn-ea"/>
                      </a:rPr>
                      <m:t> </m:t>
                    </m:r>
                  </m:oMath>
                </a14:m>
                <a:r>
                  <a:rPr lang="en-US" altLang="zh-CN" sz="1800" dirty="0">
                    <a:latin typeface="微软雅黑" panose="020B0503020204020204" pitchFamily="34" charset="-122"/>
                    <a:ea typeface="微软雅黑" panose="020B0503020204020204" pitchFamily="34" charset="-122"/>
                    <a:cs typeface="Times New Roman" pitchFamily="18" charset="0"/>
                  </a:rPr>
                  <a:t> for example) </a:t>
                </a:r>
                <a:endParaRPr lang="zh-CN" altLang="en-US" sz="1800" dirty="0">
                  <a:latin typeface="微软雅黑" panose="020B0503020204020204" pitchFamily="34" charset="-122"/>
                  <a:ea typeface="微软雅黑" panose="020B0503020204020204" pitchFamily="34" charset="-122"/>
                  <a:cs typeface="Times New Roman" pitchFamily="18" charset="0"/>
                </a:endParaRPr>
              </a:p>
            </p:txBody>
          </p:sp>
        </mc:Choice>
        <mc:Fallback xmlns="">
          <p:sp>
            <p:nvSpPr>
              <p:cNvPr id="17" name="TextBox 24">
                <a:extLst>
                  <a:ext uri="{FF2B5EF4-FFF2-40B4-BE49-F238E27FC236}">
                    <a16:creationId xmlns:a16="http://schemas.microsoft.com/office/drawing/2014/main" id="{31846E3A-C6C0-DCFF-28A7-FA402A508352}"/>
                  </a:ext>
                </a:extLst>
              </p:cNvPr>
              <p:cNvSpPr txBox="1">
                <a:spLocks noRot="1" noChangeAspect="1" noMove="1" noResize="1" noEditPoints="1" noAdjustHandles="1" noChangeArrowheads="1" noChangeShapeType="1" noTextEdit="1"/>
              </p:cNvSpPr>
              <p:nvPr/>
            </p:nvSpPr>
            <p:spPr bwMode="auto">
              <a:xfrm>
                <a:off x="303442" y="993646"/>
                <a:ext cx="5317819" cy="669992"/>
              </a:xfrm>
              <a:prstGeom prst="rect">
                <a:avLst/>
              </a:prstGeom>
              <a:blipFill>
                <a:blip r:embed="rId9"/>
                <a:stretch>
                  <a:fillRect l="-1032" t="-4545" b="-1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87838D3-D8F3-8B0D-5842-EDAEAE333355}"/>
                  </a:ext>
                </a:extLst>
              </p:cNvPr>
              <p:cNvSpPr txBox="1"/>
              <p:nvPr/>
            </p:nvSpPr>
            <p:spPr>
              <a:xfrm>
                <a:off x="5874809" y="4297799"/>
                <a:ext cx="6096000" cy="1489767"/>
              </a:xfrm>
              <a:prstGeom prst="rect">
                <a:avLst/>
              </a:prstGeom>
              <a:noFill/>
            </p:spPr>
            <p:txBody>
              <a:bodyPr wrap="square">
                <a:spAutoFit/>
              </a:bodyPr>
              <a:lstStyle/>
              <a:p>
                <a:r>
                  <a:rPr lang="en-US" altLang="zh-CN" b="1" dirty="0">
                    <a:solidFill>
                      <a:srgbClr val="FF0000"/>
                    </a:solidFill>
                    <a:latin typeface="Calibri (标题)"/>
                    <a:ea typeface="微软雅黑" panose="020B0503020204020204" pitchFamily="34" charset="-122"/>
                    <a:cs typeface="Times New Roman" panose="02020603050405020304" pitchFamily="18" charset="0"/>
                  </a:rPr>
                  <a:t>Quantum-correlated </a:t>
                </a:r>
                <a14:m>
                  <m:oMath xmlns:m="http://schemas.openxmlformats.org/officeDocument/2006/math">
                    <m:sSup>
                      <m:sSupPr>
                        <m:ctrlPr>
                          <a:rPr lang="zh-CN" altLang="zh-CN" b="1" i="1" spc="-100">
                            <a:solidFill>
                              <a:srgbClr val="FF0000"/>
                            </a:solidFill>
                            <a:latin typeface="Cambria Math" panose="02040503050406030204" pitchFamily="18" charset="0"/>
                          </a:rPr>
                        </m:ctrlPr>
                      </m:sSupPr>
                      <m:e>
                        <m:r>
                          <a:rPr lang="en-US" altLang="zh-CN" b="1" i="1" spc="-100">
                            <a:solidFill>
                              <a:srgbClr val="FF0000"/>
                            </a:solidFill>
                            <a:latin typeface="Cambria Math" panose="02040503050406030204" pitchFamily="18" charset="0"/>
                          </a:rPr>
                          <m:t>𝒆</m:t>
                        </m:r>
                      </m:e>
                      <m:sup>
                        <m:r>
                          <a:rPr lang="en-US" altLang="zh-CN" b="1" i="1" spc="-100">
                            <a:solidFill>
                              <a:srgbClr val="FF0000"/>
                            </a:solidFill>
                            <a:latin typeface="Cambria Math" panose="02040503050406030204" pitchFamily="18" charset="0"/>
                          </a:rPr>
                          <m:t>+</m:t>
                        </m:r>
                      </m:sup>
                    </m:sSup>
                    <m:sSup>
                      <m:sSupPr>
                        <m:ctrlPr>
                          <a:rPr lang="zh-CN" altLang="zh-CN" b="1" i="1" spc="-100">
                            <a:solidFill>
                              <a:srgbClr val="FF0000"/>
                            </a:solidFill>
                            <a:latin typeface="Cambria Math" panose="02040503050406030204" pitchFamily="18" charset="0"/>
                          </a:rPr>
                        </m:ctrlPr>
                      </m:sSupPr>
                      <m:e>
                        <m:r>
                          <a:rPr lang="en-US" altLang="zh-CN" b="1" i="1" spc="-100">
                            <a:solidFill>
                              <a:srgbClr val="FF0000"/>
                            </a:solidFill>
                            <a:latin typeface="Cambria Math" panose="02040503050406030204" pitchFamily="18" charset="0"/>
                          </a:rPr>
                          <m:t>𝒆</m:t>
                        </m:r>
                      </m:e>
                      <m:sup>
                        <m:r>
                          <a:rPr lang="en-US" altLang="zh-CN" b="1" i="1" spc="-100">
                            <a:solidFill>
                              <a:srgbClr val="FF0000"/>
                            </a:solidFill>
                            <a:latin typeface="Cambria Math" panose="02040503050406030204" pitchFamily="18" charset="0"/>
                          </a:rPr>
                          <m:t>−</m:t>
                        </m:r>
                      </m:sup>
                    </m:sSup>
                    <m:r>
                      <a:rPr lang="zh-CN" altLang="zh-CN" b="1" i="1" spc="-100">
                        <a:solidFill>
                          <a:srgbClr val="FF0000"/>
                        </a:solidFill>
                        <a:latin typeface="Cambria Math" panose="02040503050406030204" pitchFamily="18" charset="0"/>
                      </a:rPr>
                      <m:t>→</m:t>
                    </m:r>
                    <m:r>
                      <m:rPr>
                        <m:nor/>
                      </m:rPr>
                      <a:rPr lang="en-US" altLang="zh-CN" b="1" spc="-100" dirty="0">
                        <a:solidFill>
                          <a:srgbClr val="FF0000"/>
                        </a:solidFill>
                        <a:latin typeface="Symbol" panose="05050102010706020507" pitchFamily="18" charset="2"/>
                        <a:cs typeface="Arial" panose="020B0604020202020204" pitchFamily="34" charset="0"/>
                      </a:rPr>
                      <m:t>y</m:t>
                    </m:r>
                    <m:r>
                      <a:rPr lang="en-US" altLang="zh-CN" b="1" i="1" spc="-100">
                        <a:solidFill>
                          <a:srgbClr val="FF0000"/>
                        </a:solidFill>
                        <a:latin typeface="Cambria Math" panose="02040503050406030204" pitchFamily="18" charset="0"/>
                      </a:rPr>
                      <m:t>(</m:t>
                    </m:r>
                    <m:r>
                      <a:rPr lang="en-US" altLang="zh-CN" b="1" i="1" spc="-100">
                        <a:solidFill>
                          <a:srgbClr val="FF0000"/>
                        </a:solidFill>
                        <a:latin typeface="Cambria Math" panose="02040503050406030204" pitchFamily="18" charset="0"/>
                      </a:rPr>
                      <m:t>𝟑𝟕𝟕𝟎</m:t>
                    </m:r>
                    <m:r>
                      <a:rPr lang="en-US" altLang="zh-CN" b="1" i="1" spc="-100">
                        <a:solidFill>
                          <a:srgbClr val="FF0000"/>
                        </a:solidFill>
                        <a:latin typeface="Cambria Math" panose="02040503050406030204" pitchFamily="18" charset="0"/>
                      </a:rPr>
                      <m:t>)</m:t>
                    </m:r>
                    <m:r>
                      <m:rPr>
                        <m:nor/>
                      </m:rPr>
                      <a:rPr lang="en-US" altLang="zh-CN" b="1" spc="-100" dirty="0">
                        <a:solidFill>
                          <a:srgbClr val="FF0000"/>
                        </a:solidFill>
                        <a:latin typeface="Calibri (标题)"/>
                        <a:sym typeface="Wingdings" panose="05000000000000000000" pitchFamily="2" charset="2"/>
                      </a:rPr>
                      <m:t> </m:t>
                    </m:r>
                    <m:r>
                      <a:rPr lang="en-US" altLang="zh-CN" b="1" i="1" spc="-100">
                        <a:solidFill>
                          <a:srgbClr val="FF0000"/>
                        </a:solidFill>
                        <a:latin typeface="Cambria Math" panose="02040503050406030204" pitchFamily="18" charset="0"/>
                        <a:ea typeface="Cambria Math" panose="02040503050406030204" pitchFamily="18" charset="0"/>
                      </a:rPr>
                      <m:t>→</m:t>
                    </m:r>
                    <m:sSup>
                      <m:sSupPr>
                        <m:ctrlPr>
                          <a:rPr lang="zh-CN" altLang="zh-CN" b="1" i="1" spc="-100">
                            <a:solidFill>
                              <a:srgbClr val="FF0000"/>
                            </a:solidFill>
                            <a:latin typeface="Cambria Math" panose="02040503050406030204" pitchFamily="18" charset="0"/>
                          </a:rPr>
                        </m:ctrlPr>
                      </m:sSupPr>
                      <m:e>
                        <m:r>
                          <a:rPr lang="en-US" altLang="zh-CN" b="1" i="1" spc="-100">
                            <a:solidFill>
                              <a:srgbClr val="FF0000"/>
                            </a:solidFill>
                            <a:latin typeface="Cambria Math" panose="02040503050406030204" pitchFamily="18" charset="0"/>
                          </a:rPr>
                          <m:t>𝑫</m:t>
                        </m:r>
                      </m:e>
                      <m:sup>
                        <m:r>
                          <a:rPr lang="en-US" altLang="zh-CN" b="1" i="1" spc="-100" dirty="0">
                            <a:solidFill>
                              <a:srgbClr val="FF0000"/>
                            </a:solidFill>
                            <a:latin typeface="Cambria Math" panose="02040503050406030204" pitchFamily="18" charset="0"/>
                            <a:sym typeface="Wingdings" panose="05000000000000000000" pitchFamily="2" charset="2"/>
                          </a:rPr>
                          <m:t>𝟎</m:t>
                        </m:r>
                      </m:sup>
                    </m:sSup>
                    <m:sSup>
                      <m:sSupPr>
                        <m:ctrlPr>
                          <a:rPr lang="zh-CN" altLang="zh-CN" b="1" i="1" spc="-100">
                            <a:solidFill>
                              <a:srgbClr val="FF0000"/>
                            </a:solidFill>
                            <a:latin typeface="Cambria Math" panose="02040503050406030204" pitchFamily="18" charset="0"/>
                          </a:rPr>
                        </m:ctrlPr>
                      </m:sSupPr>
                      <m:e>
                        <m:acc>
                          <m:accPr>
                            <m:chr m:val="̅"/>
                            <m:ctrlPr>
                              <a:rPr lang="en-US" altLang="zh-CN" b="1" i="1" spc="-100">
                                <a:solidFill>
                                  <a:srgbClr val="FF0000"/>
                                </a:solidFill>
                                <a:latin typeface="Cambria Math" panose="02040503050406030204" pitchFamily="18" charset="0"/>
                              </a:rPr>
                            </m:ctrlPr>
                          </m:accPr>
                          <m:e>
                            <m:r>
                              <a:rPr lang="en-US" altLang="zh-CN" b="1" i="1" spc="-100">
                                <a:solidFill>
                                  <a:srgbClr val="FF0000"/>
                                </a:solidFill>
                                <a:latin typeface="Cambria Math" panose="02040503050406030204" pitchFamily="18" charset="0"/>
                              </a:rPr>
                              <m:t>𝑫</m:t>
                            </m:r>
                          </m:e>
                        </m:acc>
                      </m:e>
                      <m:sup>
                        <m:r>
                          <a:rPr lang="en-US" altLang="zh-CN" b="1" i="1" spc="-100" dirty="0">
                            <a:solidFill>
                              <a:srgbClr val="FF0000"/>
                            </a:solidFill>
                            <a:latin typeface="Cambria Math" panose="02040503050406030204" pitchFamily="18" charset="0"/>
                            <a:sym typeface="Wingdings" panose="05000000000000000000" pitchFamily="2" charset="2"/>
                          </a:rPr>
                          <m:t>𝟎</m:t>
                        </m:r>
                      </m:sup>
                    </m:sSup>
                  </m:oMath>
                </a14:m>
                <a:r>
                  <a:rPr lang="en-US" altLang="zh-CN" b="1" dirty="0">
                    <a:solidFill>
                      <a:srgbClr val="FF0000"/>
                    </a:solidFill>
                    <a:latin typeface="Calibri (标题)"/>
                    <a:ea typeface="微软雅黑" panose="020B0503020204020204" pitchFamily="34" charset="-122"/>
                    <a:cs typeface="Times New Roman" panose="02020603050405020304" pitchFamily="18" charset="0"/>
                  </a:rPr>
                  <a:t> pairs at BESIII offer an ideal opportunity to extract the strong phase differences between </a:t>
                </a:r>
                <a14:m>
                  <m:oMath xmlns:m="http://schemas.openxmlformats.org/officeDocument/2006/math">
                    <m:sSup>
                      <m:sSupPr>
                        <m:ctrlPr>
                          <a:rPr lang="zh-CN" altLang="zh-CN" b="1" i="1" spc="-100">
                            <a:solidFill>
                              <a:srgbClr val="FF0000"/>
                            </a:solidFill>
                            <a:latin typeface="Cambria Math" panose="02040503050406030204" pitchFamily="18" charset="0"/>
                          </a:rPr>
                        </m:ctrlPr>
                      </m:sSupPr>
                      <m:e>
                        <m:r>
                          <a:rPr lang="en-US" altLang="zh-CN" b="1" i="1" spc="-100">
                            <a:solidFill>
                              <a:srgbClr val="FF0000"/>
                            </a:solidFill>
                            <a:latin typeface="Cambria Math" panose="02040503050406030204" pitchFamily="18" charset="0"/>
                          </a:rPr>
                          <m:t>𝑫</m:t>
                        </m:r>
                      </m:e>
                      <m:sup>
                        <m:r>
                          <a:rPr lang="en-US" altLang="zh-CN" b="1" i="1" spc="-100" dirty="0">
                            <a:solidFill>
                              <a:srgbClr val="FF0000"/>
                            </a:solidFill>
                            <a:latin typeface="Cambria Math" panose="02040503050406030204" pitchFamily="18" charset="0"/>
                            <a:sym typeface="Wingdings" panose="05000000000000000000" pitchFamily="2" charset="2"/>
                          </a:rPr>
                          <m:t>𝟎</m:t>
                        </m:r>
                      </m:sup>
                    </m:sSup>
                  </m:oMath>
                </a14:m>
                <a:r>
                  <a:rPr lang="en-US" altLang="zh-CN" b="1" dirty="0">
                    <a:solidFill>
                      <a:srgbClr val="FF0000"/>
                    </a:solidFill>
                    <a:latin typeface="Calibri (标题)"/>
                    <a:ea typeface="微软雅黑" panose="020B0503020204020204" pitchFamily="34" charset="-122"/>
                    <a:cs typeface="Times New Roman" panose="02020603050405020304" pitchFamily="18" charset="0"/>
                  </a:rPr>
                  <a:t> and </a:t>
                </a:r>
                <a14:m>
                  <m:oMath xmlns:m="http://schemas.openxmlformats.org/officeDocument/2006/math">
                    <m:sSup>
                      <m:sSupPr>
                        <m:ctrlPr>
                          <a:rPr lang="zh-CN" altLang="zh-CN" b="1" i="1" spc="-100">
                            <a:solidFill>
                              <a:srgbClr val="FF0000"/>
                            </a:solidFill>
                            <a:latin typeface="Cambria Math" panose="02040503050406030204" pitchFamily="18" charset="0"/>
                          </a:rPr>
                        </m:ctrlPr>
                      </m:sSupPr>
                      <m:e>
                        <m:acc>
                          <m:accPr>
                            <m:chr m:val="̅"/>
                            <m:ctrlPr>
                              <a:rPr lang="en-US" altLang="zh-CN" b="1" i="1" spc="-100">
                                <a:solidFill>
                                  <a:srgbClr val="FF0000"/>
                                </a:solidFill>
                                <a:latin typeface="Cambria Math" panose="02040503050406030204" pitchFamily="18" charset="0"/>
                              </a:rPr>
                            </m:ctrlPr>
                          </m:accPr>
                          <m:e>
                            <m:r>
                              <a:rPr lang="en-US" altLang="zh-CN" b="1" i="1" spc="-100">
                                <a:solidFill>
                                  <a:srgbClr val="FF0000"/>
                                </a:solidFill>
                                <a:latin typeface="Cambria Math" panose="02040503050406030204" pitchFamily="18" charset="0"/>
                              </a:rPr>
                              <m:t>𝑫</m:t>
                            </m:r>
                          </m:e>
                        </m:acc>
                      </m:e>
                      <m:sup>
                        <m:r>
                          <a:rPr lang="en-US" altLang="zh-CN" b="1" i="1" spc="-100" dirty="0">
                            <a:solidFill>
                              <a:srgbClr val="FF0000"/>
                            </a:solidFill>
                            <a:latin typeface="Cambria Math" panose="02040503050406030204" pitchFamily="18" charset="0"/>
                            <a:sym typeface="Wingdings" panose="05000000000000000000" pitchFamily="2" charset="2"/>
                          </a:rPr>
                          <m:t>𝟎</m:t>
                        </m:r>
                      </m:sup>
                    </m:sSup>
                    <m:r>
                      <m:rPr>
                        <m:nor/>
                      </m:rPr>
                      <a:rPr lang="en-US" altLang="zh-CN" dirty="0">
                        <a:latin typeface="微软雅黑" panose="020B0503020204020204" pitchFamily="34" charset="-122"/>
                        <a:ea typeface="微软雅黑" panose="020B0503020204020204" pitchFamily="34" charset="-122"/>
                        <a:cs typeface="Arial Unicode MS" panose="020B0604020202020204" pitchFamily="34" charset="-122"/>
                        <a:sym typeface="Wingdings" panose="05000000000000000000" pitchFamily="2" charset="2"/>
                      </a:rPr>
                      <m:t></m:t>
                    </m:r>
                  </m:oMath>
                </a14:m>
                <a:r>
                  <a:rPr lang="zh-CN" altLang="en-US" dirty="0">
                    <a:latin typeface="Calibri (标题)"/>
                    <a:ea typeface="微软雅黑" panose="020B0503020204020204" pitchFamily="34" charset="-122"/>
                    <a:cs typeface="Times New Roman" panose="02020603050405020304" pitchFamily="18" charset="0"/>
                  </a:rPr>
                  <a:t> </a:t>
                </a:r>
                <a:r>
                  <a:rPr lang="en-US" altLang="zh-CN" dirty="0">
                    <a:latin typeface="Calibri (标题)"/>
                    <a:ea typeface="微软雅黑" panose="020B0503020204020204" pitchFamily="34" charset="-122"/>
                    <a:cs typeface="Times New Roman" panose="02020603050405020304" pitchFamily="18" charset="0"/>
                  </a:rPr>
                  <a:t>Important input for the precision measurements of CP phase </a:t>
                </a:r>
                <a:r>
                  <a:rPr lang="en-US" altLang="zh-CN" dirty="0">
                    <a:latin typeface="Symbol" panose="05050102010706020507" pitchFamily="18" charset="2"/>
                    <a:ea typeface="微软雅黑" panose="020B0503020204020204" pitchFamily="34" charset="-122"/>
                    <a:cs typeface="Times New Roman" panose="02020603050405020304" pitchFamily="18" charset="0"/>
                  </a:rPr>
                  <a:t>g</a:t>
                </a:r>
                <a:r>
                  <a:rPr lang="en-US" altLang="zh-CN" dirty="0">
                    <a:latin typeface="Calibri (标题)"/>
                    <a:ea typeface="微软雅黑" panose="020B0503020204020204" pitchFamily="34" charset="-122"/>
                    <a:cs typeface="Times New Roman" panose="02020603050405020304" pitchFamily="18" charset="0"/>
                  </a:rPr>
                  <a:t> in B decays at LHCb</a:t>
                </a:r>
                <a:r>
                  <a:rPr lang="zh-CN" altLang="en-US" dirty="0">
                    <a:latin typeface="Calibri (标题)"/>
                    <a:ea typeface="微软雅黑" panose="020B0503020204020204" pitchFamily="34" charset="-122"/>
                    <a:cs typeface="Times New Roman" panose="02020603050405020304" pitchFamily="18" charset="0"/>
                  </a:rPr>
                  <a:t> </a:t>
                </a:r>
                <a:r>
                  <a:rPr lang="en-US" altLang="zh-CN" dirty="0">
                    <a:latin typeface="Calibri (标题)"/>
                    <a:ea typeface="微软雅黑" panose="020B0503020204020204" pitchFamily="34" charset="-122"/>
                    <a:cs typeface="Times New Roman" panose="02020603050405020304" pitchFamily="18" charset="0"/>
                  </a:rPr>
                  <a:t>and Belle II.</a:t>
                </a:r>
                <a:endParaRPr lang="zh-CN" altLang="en-US" dirty="0"/>
              </a:p>
            </p:txBody>
          </p:sp>
        </mc:Choice>
        <mc:Fallback xmlns="">
          <p:sp>
            <p:nvSpPr>
              <p:cNvPr id="16" name="文本框 15">
                <a:extLst>
                  <a:ext uri="{FF2B5EF4-FFF2-40B4-BE49-F238E27FC236}">
                    <a16:creationId xmlns:a16="http://schemas.microsoft.com/office/drawing/2014/main" id="{A87838D3-D8F3-8B0D-5842-EDAEAE333355}"/>
                  </a:ext>
                </a:extLst>
              </p:cNvPr>
              <p:cNvSpPr txBox="1">
                <a:spLocks noRot="1" noChangeAspect="1" noMove="1" noResize="1" noEditPoints="1" noAdjustHandles="1" noChangeArrowheads="1" noChangeShapeType="1" noTextEdit="1"/>
              </p:cNvSpPr>
              <p:nvPr/>
            </p:nvSpPr>
            <p:spPr>
              <a:xfrm>
                <a:off x="5874809" y="4297799"/>
                <a:ext cx="6096000" cy="1489767"/>
              </a:xfrm>
              <a:prstGeom prst="rect">
                <a:avLst/>
              </a:prstGeom>
              <a:blipFill>
                <a:blip r:embed="rId10"/>
                <a:stretch>
                  <a:fillRect l="-832" t="-1695" r="-208" b="-593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9552317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EE6C42-5E05-6785-F9F6-A73974E08606}"/>
              </a:ext>
            </a:extLst>
          </p:cNvPr>
          <p:cNvSpPr>
            <a:spLocks noGrp="1"/>
          </p:cNvSpPr>
          <p:nvPr>
            <p:ph type="title"/>
          </p:nvPr>
        </p:nvSpPr>
        <p:spPr/>
        <p:txBody>
          <a:bodyPr/>
          <a:lstStyle/>
          <a:p>
            <a:pPr algn="ctr"/>
            <a:r>
              <a:rPr lang="en-US" altLang="zh-CN" sz="3600" b="1" dirty="0">
                <a:solidFill>
                  <a:schemeClr val="tx1"/>
                </a:solidFill>
                <a:latin typeface="Times New Roman" panose="02020603050405020304" pitchFamily="18" charset="0"/>
                <a:cs typeface="Times New Roman" panose="02020603050405020304" pitchFamily="18" charset="0"/>
              </a:rPr>
              <a:t>BESIII Data Samples</a:t>
            </a:r>
            <a:r>
              <a:rPr lang="en-US" altLang="zh-CN" sz="3600" dirty="0">
                <a:solidFill>
                  <a:schemeClr val="tx1"/>
                </a:solidFill>
                <a:latin typeface="Times New Roman" panose="02020603050405020304" pitchFamily="18" charset="0"/>
                <a:cs typeface="Times New Roman" panose="02020603050405020304" pitchFamily="18" charset="0"/>
              </a:rPr>
              <a:t>: r</a:t>
            </a:r>
            <a:r>
              <a:rPr lang="en-US" altLang="zh-CN" sz="3600" b="1" dirty="0">
                <a:solidFill>
                  <a:schemeClr val="tx1"/>
                </a:solidFill>
                <a:latin typeface="Times New Roman" panose="02020603050405020304" pitchFamily="18" charset="0"/>
                <a:cs typeface="Times New Roman" panose="02020603050405020304" pitchFamily="18" charset="0"/>
              </a:rPr>
              <a:t>ich Physics </a:t>
            </a:r>
            <a:endParaRPr kumimoji="1" lang="zh-CN" altLang="en-US" sz="3600" dirty="0">
              <a:solidFill>
                <a:schemeClr val="tx1"/>
              </a:solidFill>
              <a:latin typeface="Times New Roman" panose="02020603050405020304" pitchFamily="18" charset="0"/>
              <a:cs typeface="Times New Roman" panose="02020603050405020304" pitchFamily="18" charset="0"/>
            </a:endParaRPr>
          </a:p>
        </p:txBody>
      </p:sp>
      <p:sp>
        <p:nvSpPr>
          <p:cNvPr id="3" name="灯片编号占位符 2">
            <a:extLst>
              <a:ext uri="{FF2B5EF4-FFF2-40B4-BE49-F238E27FC236}">
                <a16:creationId xmlns:a16="http://schemas.microsoft.com/office/drawing/2014/main" id="{1F9933E2-8303-1973-B9FB-CF4605F2824A}"/>
              </a:ext>
            </a:extLst>
          </p:cNvPr>
          <p:cNvSpPr>
            <a:spLocks noGrp="1"/>
          </p:cNvSpPr>
          <p:nvPr>
            <p:ph type="sldNum" sz="quarter" idx="12"/>
          </p:nvPr>
        </p:nvSpPr>
        <p:spPr>
          <a:xfrm>
            <a:off x="10600854" y="6437119"/>
            <a:ext cx="1080000" cy="360000"/>
          </a:xfrm>
        </p:spPr>
        <p:txBody>
          <a:bodyPr/>
          <a:lstStyle/>
          <a:p>
            <a:fld id="{E077DA78-E013-4A8C-AD75-63A150561B10}" type="slidenum">
              <a:rPr lang="zh-CN" altLang="en-US" smtClean="0">
                <a:solidFill>
                  <a:prstClr val="black">
                    <a:tint val="75000"/>
                  </a:prstClr>
                </a:solidFill>
              </a:rPr>
              <a:pPr/>
              <a:t>6</a:t>
            </a:fld>
            <a:endParaRPr lang="zh-CN" altLang="en-US" dirty="0">
              <a:solidFill>
                <a:prstClr val="black">
                  <a:tint val="75000"/>
                </a:prstClr>
              </a:solidFill>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6D4FBDE-0CA9-021C-A349-F63D0E1799B0}"/>
                  </a:ext>
                </a:extLst>
              </p:cNvPr>
              <p:cNvSpPr txBox="1"/>
              <p:nvPr/>
            </p:nvSpPr>
            <p:spPr>
              <a:xfrm>
                <a:off x="83127" y="659886"/>
                <a:ext cx="3984424" cy="4939814"/>
              </a:xfrm>
              <a:prstGeom prst="rect">
                <a:avLst/>
              </a:prstGeom>
              <a:noFill/>
            </p:spPr>
            <p:txBody>
              <a:bodyPr wrap="none" rtlCol="0">
                <a:spAutoFit/>
              </a:bodyPr>
              <a:lstStyle/>
              <a:p>
                <a:pPr>
                  <a:lnSpc>
                    <a:spcPct val="150000"/>
                  </a:lnSpc>
                </a:pPr>
                <a:r>
                  <a:rPr kumimoji="1" lang="en-US" altLang="zh-CN" dirty="0">
                    <a:latin typeface="Times New Roman" panose="02020603050405020304" pitchFamily="18" charset="0"/>
                    <a:cs typeface="Times New Roman" panose="02020603050405020304" pitchFamily="18" charset="0"/>
                  </a:rPr>
                  <a:t>Data sets collected so far include</a:t>
                </a:r>
              </a:p>
              <a:p>
                <a:pPr marL="285750" indent="-285750">
                  <a:lnSpc>
                    <a:spcPct val="150000"/>
                  </a:lnSpc>
                  <a:buFont typeface="Wingdings" pitchFamily="2" charset="2"/>
                  <a:buChar char="Ø"/>
                </a:pPr>
                <a14:m>
                  <m:oMath xmlns:m="http://schemas.openxmlformats.org/officeDocument/2006/math">
                    <m:r>
                      <a:rPr kumimoji="1" lang="en-US" altLang="zh-CN" b="0" i="0" smtClean="0">
                        <a:latin typeface="Cambria Math" panose="02040503050406030204" pitchFamily="18" charset="0"/>
                      </a:rPr>
                      <m:t>10 </m:t>
                    </m:r>
                    <m:r>
                      <a:rPr kumimoji="1" lang="en-US" altLang="zh-CN" b="0" i="1" smtClean="0">
                        <a:latin typeface="Cambria Math" panose="02040503050406030204" pitchFamily="18" charset="0"/>
                        <a:ea typeface="Cambria Math" panose="02040503050406030204" pitchFamily="18" charset="0"/>
                      </a:rPr>
                      <m:t>× </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10</m:t>
                        </m:r>
                      </m:e>
                      <m:sup>
                        <m:r>
                          <a:rPr kumimoji="1" lang="en-US" altLang="zh-CN" b="0" i="1" smtClean="0">
                            <a:latin typeface="Cambria Math" panose="02040503050406030204" pitchFamily="18" charset="0"/>
                            <a:ea typeface="Cambria Math" panose="02040503050406030204" pitchFamily="18" charset="0"/>
                          </a:rPr>
                          <m:t>9</m:t>
                        </m:r>
                      </m:sup>
                    </m:sSup>
                  </m:oMath>
                </a14:m>
                <a:r>
                  <a:rPr kumimoji="1" lang="en-US" altLang="zh-CN" dirty="0">
                    <a:latin typeface="Times New Roman" panose="02020603050405020304" pitchFamily="18" charset="0"/>
                    <a:cs typeface="Times New Roman" panose="02020603050405020304" pitchFamily="18" charset="0"/>
                  </a:rPr>
                  <a:t>  </a:t>
                </a:r>
                <a14:m>
                  <m:oMath xmlns:m="http://schemas.openxmlformats.org/officeDocument/2006/math">
                    <m:r>
                      <m:rPr>
                        <m:sty m:val="p"/>
                      </m:rPr>
                      <a:rPr kumimoji="1" lang="en-US" altLang="zh-CN" b="0" i="0" smtClean="0">
                        <a:latin typeface="Cambria Math" panose="02040503050406030204" pitchFamily="18" charset="0"/>
                      </a:rPr>
                      <m:t>J</m:t>
                    </m:r>
                    <m:r>
                      <a:rPr kumimoji="1" lang="en-US" altLang="zh-CN" b="0" i="0" smtClean="0">
                        <a:latin typeface="Cambria Math" panose="02040503050406030204" pitchFamily="18" charset="0"/>
                      </a:rPr>
                      <m:t>/</m:t>
                    </m:r>
                    <m:r>
                      <m:rPr>
                        <m:sty m:val="p"/>
                      </m:rPr>
                      <a:rPr kumimoji="1" lang="el-GR" altLang="zh-CN" b="0" i="1" smtClean="0">
                        <a:latin typeface="Cambria Math" panose="02040503050406030204" pitchFamily="18" charset="0"/>
                        <a:ea typeface="Cambria Math" panose="02040503050406030204" pitchFamily="18" charset="0"/>
                      </a:rPr>
                      <m:t>ψ</m:t>
                    </m:r>
                  </m:oMath>
                </a14:m>
                <a:r>
                  <a:rPr kumimoji="1" lang="en-US" altLang="zh-CN" dirty="0">
                    <a:latin typeface="Times New Roman" panose="02020603050405020304" pitchFamily="18" charset="0"/>
                    <a:cs typeface="Times New Roman" panose="02020603050405020304" pitchFamily="18" charset="0"/>
                  </a:rPr>
                  <a:t>  events </a:t>
                </a:r>
              </a:p>
              <a:p>
                <a:pPr marL="285750" indent="-285750">
                  <a:lnSpc>
                    <a:spcPct val="150000"/>
                  </a:lnSpc>
                  <a:buFont typeface="Wingdings" pitchFamily="2" charset="2"/>
                  <a:buChar char="Ø"/>
                </a:pPr>
                <a14:m>
                  <m:oMath xmlns:m="http://schemas.openxmlformats.org/officeDocument/2006/math">
                    <m:r>
                      <a:rPr kumimoji="1" lang="en-US" altLang="zh-CN">
                        <a:latin typeface="Cambria Math" panose="02040503050406030204" pitchFamily="18" charset="0"/>
                      </a:rPr>
                      <m:t>2</m:t>
                    </m:r>
                    <m:r>
                      <a:rPr kumimoji="1" lang="en-US" altLang="zh-CN" b="0" i="0" smtClean="0">
                        <a:latin typeface="Cambria Math" panose="02040503050406030204" pitchFamily="18" charset="0"/>
                      </a:rPr>
                      <m:t>.7 </m:t>
                    </m:r>
                    <m:r>
                      <a:rPr kumimoji="1" lang="en-US" altLang="zh-CN" b="0" i="1" smtClean="0">
                        <a:latin typeface="Cambria Math" panose="02040503050406030204" pitchFamily="18" charset="0"/>
                        <a:ea typeface="Cambria Math" panose="02040503050406030204" pitchFamily="18" charset="0"/>
                      </a:rPr>
                      <m:t>× </m:t>
                    </m:r>
                    <m:sSup>
                      <m:sSupPr>
                        <m:ctrlPr>
                          <a:rPr kumimoji="1" lang="en-US" altLang="zh-CN" b="0" i="1" smtClean="0">
                            <a:latin typeface="Cambria Math" panose="02040503050406030204" pitchFamily="18" charset="0"/>
                            <a:ea typeface="Cambria Math" panose="02040503050406030204" pitchFamily="18" charset="0"/>
                          </a:rPr>
                        </m:ctrlPr>
                      </m:sSupPr>
                      <m:e>
                        <m:r>
                          <a:rPr kumimoji="1" lang="en-US" altLang="zh-CN" b="0" i="1" smtClean="0">
                            <a:latin typeface="Cambria Math" panose="02040503050406030204" pitchFamily="18" charset="0"/>
                            <a:ea typeface="Cambria Math" panose="02040503050406030204" pitchFamily="18" charset="0"/>
                          </a:rPr>
                          <m:t>10</m:t>
                        </m:r>
                      </m:e>
                      <m:sup>
                        <m:r>
                          <a:rPr kumimoji="1" lang="en-US" altLang="zh-CN" b="0" i="1" smtClean="0">
                            <a:latin typeface="Cambria Math" panose="02040503050406030204" pitchFamily="18" charset="0"/>
                            <a:ea typeface="Cambria Math" panose="02040503050406030204" pitchFamily="18" charset="0"/>
                          </a:rPr>
                          <m:t>9</m:t>
                        </m:r>
                      </m:sup>
                    </m:sSup>
                  </m:oMath>
                </a14:m>
                <a:r>
                  <a:rPr kumimoji="1" lang="en-US" altLang="zh-CN" dirty="0">
                    <a:latin typeface="Times New Roman" panose="02020603050405020304" pitchFamily="18" charset="0"/>
                    <a:cs typeface="Times New Roman" panose="02020603050405020304" pitchFamily="18" charset="0"/>
                  </a:rPr>
                  <a:t>  </a:t>
                </a:r>
                <a14:m>
                  <m:oMath xmlns:m="http://schemas.openxmlformats.org/officeDocument/2006/math">
                    <m:r>
                      <m:rPr>
                        <m:sty m:val="p"/>
                      </m:rPr>
                      <a:rPr kumimoji="1" lang="el-GR" altLang="zh-CN" b="0" i="1" smtClean="0">
                        <a:latin typeface="Cambria Math" panose="02040503050406030204" pitchFamily="18" charset="0"/>
                        <a:ea typeface="Cambria Math" panose="02040503050406030204" pitchFamily="18" charset="0"/>
                      </a:rPr>
                      <m:t>ψ</m:t>
                    </m:r>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2</m:t>
                        </m:r>
                        <m:r>
                          <a:rPr kumimoji="1" lang="en-US" altLang="zh-CN" b="0" i="1" smtClean="0">
                            <a:latin typeface="Cambria Math" panose="02040503050406030204" pitchFamily="18" charset="0"/>
                            <a:ea typeface="Cambria Math" panose="02040503050406030204" pitchFamily="18" charset="0"/>
                          </a:rPr>
                          <m:t>𝑆</m:t>
                        </m:r>
                      </m:e>
                    </m:d>
                  </m:oMath>
                </a14:m>
                <a:r>
                  <a:rPr kumimoji="1" lang="en-US" altLang="zh-CN" dirty="0">
                    <a:latin typeface="Times New Roman" panose="02020603050405020304" pitchFamily="18" charset="0"/>
                    <a:cs typeface="Times New Roman" panose="02020603050405020304" pitchFamily="18" charset="0"/>
                  </a:rPr>
                  <a:t> events </a:t>
                </a:r>
              </a:p>
              <a:p>
                <a:pPr marL="285750" indent="-285750">
                  <a:lnSpc>
                    <a:spcPct val="150000"/>
                  </a:lnSpc>
                  <a:buFont typeface="Wingdings" pitchFamily="2" charset="2"/>
                  <a:buChar char="Ø"/>
                </a:pPr>
                <a:r>
                  <a:rPr kumimoji="1" lang="en-US" altLang="zh-CN" dirty="0">
                    <a:latin typeface="Times New Roman" panose="02020603050405020304" pitchFamily="18" charset="0"/>
                    <a:cs typeface="Times New Roman" panose="02020603050405020304" pitchFamily="18" charset="0"/>
                  </a:rPr>
                  <a:t>20 fb</a:t>
                </a:r>
                <a:r>
                  <a:rPr kumimoji="1" lang="en-US" altLang="zh-CN" baseline="30000" dirty="0">
                    <a:latin typeface="Times New Roman" panose="02020603050405020304" pitchFamily="18" charset="0"/>
                    <a:cs typeface="Times New Roman" panose="02020603050405020304" pitchFamily="18" charset="0"/>
                  </a:rPr>
                  <a:t>-1 </a:t>
                </a:r>
                <a14:m>
                  <m:oMath xmlns:m="http://schemas.openxmlformats.org/officeDocument/2006/math">
                    <m:r>
                      <m:rPr>
                        <m:sty m:val="p"/>
                      </m:rPr>
                      <a:rPr kumimoji="1" lang="el-GR" altLang="zh-CN" b="0" i="1" smtClean="0">
                        <a:latin typeface="Cambria Math" panose="02040503050406030204" pitchFamily="18" charset="0"/>
                        <a:ea typeface="Cambria Math" panose="02040503050406030204" pitchFamily="18" charset="0"/>
                      </a:rPr>
                      <m:t>ψ</m:t>
                    </m:r>
                    <m:d>
                      <m:dPr>
                        <m:ctrlPr>
                          <a:rPr kumimoji="1" lang="en-US" altLang="zh-CN" b="0" i="1" smtClean="0">
                            <a:latin typeface="Cambria Math" panose="02040503050406030204" pitchFamily="18" charset="0"/>
                            <a:ea typeface="Cambria Math" panose="02040503050406030204" pitchFamily="18" charset="0"/>
                          </a:rPr>
                        </m:ctrlPr>
                      </m:dPr>
                      <m:e>
                        <m:r>
                          <a:rPr kumimoji="1" lang="en-US" altLang="zh-CN" b="0" i="1" smtClean="0">
                            <a:latin typeface="Cambria Math" panose="02040503050406030204" pitchFamily="18" charset="0"/>
                            <a:ea typeface="Cambria Math" panose="02040503050406030204" pitchFamily="18" charset="0"/>
                          </a:rPr>
                          <m:t>3770</m:t>
                        </m:r>
                      </m:e>
                    </m:d>
                  </m:oMath>
                </a14:m>
                <a:endParaRPr kumimoji="1" lang="en-US" altLang="zh-CN" dirty="0">
                  <a:latin typeface="Times New Roman" panose="02020603050405020304" pitchFamily="18" charset="0"/>
                  <a:cs typeface="Times New Roman" panose="02020603050405020304" pitchFamily="18" charset="0"/>
                </a:endParaRPr>
              </a:p>
              <a:p>
                <a:pPr marL="285750" indent="-285750">
                  <a:lnSpc>
                    <a:spcPct val="150000"/>
                  </a:lnSpc>
                  <a:buFont typeface="Wingdings" pitchFamily="2" charset="2"/>
                  <a:buChar char="Ø"/>
                </a:pPr>
                <a:r>
                  <a:rPr kumimoji="1" lang="en-US" altLang="zh-CN" dirty="0">
                    <a:latin typeface="Times New Roman" panose="02020603050405020304" pitchFamily="18" charset="0"/>
                    <a:cs typeface="Times New Roman" panose="02020603050405020304" pitchFamily="18" charset="0"/>
                  </a:rPr>
                  <a:t>Scan data between </a:t>
                </a:r>
              </a:p>
              <a:p>
                <a:pPr>
                  <a:lnSpc>
                    <a:spcPct val="150000"/>
                  </a:lnSpc>
                </a:pPr>
                <a:r>
                  <a:rPr kumimoji="1" lang="en-US" altLang="zh-CN">
                    <a:latin typeface="Times New Roman" panose="02020603050405020304" pitchFamily="18" charset="0"/>
                    <a:cs typeface="Times New Roman" panose="02020603050405020304" pitchFamily="18" charset="0"/>
                  </a:rPr>
                  <a:t>      </a:t>
                </a:r>
                <a:r>
                  <a:rPr kumimoji="1" lang="en-US" altLang="zh-CN">
                    <a:solidFill>
                      <a:srgbClr val="FF0000"/>
                    </a:solidFill>
                    <a:latin typeface="Times New Roman" panose="02020603050405020304" pitchFamily="18" charset="0"/>
                    <a:cs typeface="Times New Roman" panose="02020603050405020304" pitchFamily="18" charset="0"/>
                  </a:rPr>
                  <a:t>1.84-1.97</a:t>
                </a:r>
                <a:r>
                  <a:rPr kumimoji="1" lang="zh-CN" altLang="en-US">
                    <a:solidFill>
                      <a:srgbClr val="FF0000"/>
                    </a:solidFill>
                    <a:latin typeface="Times New Roman" panose="02020603050405020304" pitchFamily="18" charset="0"/>
                    <a:cs typeface="Times New Roman" panose="02020603050405020304" pitchFamily="18" charset="0"/>
                  </a:rPr>
                  <a:t> </a:t>
                </a:r>
                <a:r>
                  <a:rPr kumimoji="1" lang="en-US" altLang="zh-CN" dirty="0">
                    <a:solidFill>
                      <a:srgbClr val="FF0000"/>
                    </a:solidFill>
                    <a:latin typeface="Times New Roman" panose="02020603050405020304" pitchFamily="18" charset="0"/>
                    <a:cs typeface="Times New Roman" panose="02020603050405020304" pitchFamily="18" charset="0"/>
                  </a:rPr>
                  <a:t>GeV (13 points, 25 pb</a:t>
                </a:r>
                <a:r>
                  <a:rPr kumimoji="1" lang="en-US" altLang="zh-CN" baseline="30000" dirty="0">
                    <a:solidFill>
                      <a:srgbClr val="FF0000"/>
                    </a:solidFill>
                    <a:latin typeface="Times New Roman" panose="02020603050405020304" pitchFamily="18" charset="0"/>
                    <a:cs typeface="Times New Roman" panose="02020603050405020304" pitchFamily="18" charset="0"/>
                  </a:rPr>
                  <a:t>-1</a:t>
                </a:r>
                <a:r>
                  <a:rPr kumimoji="1" lang="en-US" altLang="zh-CN" dirty="0">
                    <a:solidFill>
                      <a:srgbClr val="FF0000"/>
                    </a:solidFill>
                    <a:latin typeface="Times New Roman" panose="02020603050405020304" pitchFamily="18" charset="0"/>
                    <a:cs typeface="Times New Roman" panose="02020603050405020304" pitchFamily="18" charset="0"/>
                  </a:rPr>
                  <a:t>)</a:t>
                </a:r>
              </a:p>
              <a:p>
                <a:pPr>
                  <a:lnSpc>
                    <a:spcPct val="150000"/>
                  </a:lnSpc>
                </a:pPr>
                <a:r>
                  <a:rPr kumimoji="1" lang="en-US" altLang="zh-CN" dirty="0">
                    <a:latin typeface="Times New Roman" panose="02020603050405020304" pitchFamily="18" charset="0"/>
                    <a:cs typeface="Times New Roman" panose="02020603050405020304" pitchFamily="18" charset="0"/>
                  </a:rPr>
                  <a:t>     2.0 and 3.08 GeV, </a:t>
                </a:r>
              </a:p>
              <a:p>
                <a:pPr>
                  <a:lnSpc>
                    <a:spcPct val="150000"/>
                  </a:lnSpc>
                </a:pPr>
                <a:r>
                  <a:rPr kumimoji="1" lang="en-US" altLang="zh-CN" dirty="0">
                    <a:latin typeface="Times New Roman" panose="02020603050405020304" pitchFamily="18" charset="0"/>
                    <a:cs typeface="Times New Roman" panose="02020603050405020304" pitchFamily="18" charset="0"/>
                  </a:rPr>
                  <a:t>      and above 3.74 GeV </a:t>
                </a:r>
              </a:p>
              <a:p>
                <a:pPr marL="285750" indent="-285750">
                  <a:lnSpc>
                    <a:spcPct val="150000"/>
                  </a:lnSpc>
                  <a:buFont typeface="Wingdings" pitchFamily="2" charset="2"/>
                  <a:buChar char="Ø"/>
                </a:pPr>
                <a:r>
                  <a:rPr kumimoji="1" lang="en-US" altLang="zh-CN" dirty="0">
                    <a:latin typeface="Times New Roman" panose="02020603050405020304" pitchFamily="18" charset="0"/>
                    <a:cs typeface="Times New Roman" panose="02020603050405020304" pitchFamily="18" charset="0"/>
                  </a:rPr>
                  <a:t>Large datasets for XYZ studies: </a:t>
                </a:r>
              </a:p>
              <a:p>
                <a:pPr>
                  <a:lnSpc>
                    <a:spcPct val="150000"/>
                  </a:lnSpc>
                </a:pPr>
                <a:r>
                  <a:rPr kumimoji="1" lang="en-US" altLang="zh-CN" dirty="0">
                    <a:latin typeface="Times New Roman" panose="02020603050405020304" pitchFamily="18" charset="0"/>
                    <a:cs typeface="Times New Roman" panose="02020603050405020304" pitchFamily="18" charset="0"/>
                  </a:rPr>
                  <a:t>      scan with &gt;500 pb</a:t>
                </a:r>
                <a:r>
                  <a:rPr kumimoji="1" lang="en-US" altLang="zh-CN" baseline="30000" dirty="0">
                    <a:latin typeface="Times New Roman" panose="02020603050405020304" pitchFamily="18" charset="0"/>
                    <a:cs typeface="Times New Roman" panose="02020603050405020304" pitchFamily="18" charset="0"/>
                  </a:rPr>
                  <a:t>-1</a:t>
                </a:r>
                <a:r>
                  <a:rPr kumimoji="1" lang="en-US" altLang="zh-CN" dirty="0">
                    <a:latin typeface="Times New Roman" panose="02020603050405020304" pitchFamily="18" charset="0"/>
                    <a:cs typeface="Times New Roman" panose="02020603050405020304" pitchFamily="18" charset="0"/>
                  </a:rPr>
                  <a:t> per energy point </a:t>
                </a:r>
              </a:p>
              <a:p>
                <a:pPr>
                  <a:lnSpc>
                    <a:spcPct val="150000"/>
                  </a:lnSpc>
                </a:pPr>
                <a:r>
                  <a:rPr kumimoji="1" lang="en-US" altLang="zh-CN" dirty="0">
                    <a:latin typeface="Times New Roman" panose="02020603050405020304" pitchFamily="18" charset="0"/>
                    <a:cs typeface="Times New Roman" panose="02020603050405020304" pitchFamily="18" charset="0"/>
                  </a:rPr>
                  <a:t>      space 10 – 20 MeV apart  </a:t>
                </a:r>
                <a:endParaRPr kumimoji="1" lang="en-US" altLang="zh-CN" baseline="30000" dirty="0">
                  <a:latin typeface="Times New Roman" panose="02020603050405020304" pitchFamily="18" charset="0"/>
                  <a:cs typeface="Times New Roman" panose="02020603050405020304" pitchFamily="18" charset="0"/>
                </a:endParaRPr>
              </a:p>
              <a:p>
                <a:pPr marL="285750" indent="-285750">
                  <a:buFont typeface="Wingdings" pitchFamily="2" charset="2"/>
                  <a:buChar char="Ø"/>
                </a:pPr>
                <a:endParaRPr kumimoji="1" lang="zh-CN" altLang="en-US" dirty="0"/>
              </a:p>
            </p:txBody>
          </p:sp>
        </mc:Choice>
        <mc:Fallback xmlns="">
          <p:sp>
            <p:nvSpPr>
              <p:cNvPr id="8" name="文本框 7">
                <a:extLst>
                  <a:ext uri="{FF2B5EF4-FFF2-40B4-BE49-F238E27FC236}">
                    <a16:creationId xmlns:a16="http://schemas.microsoft.com/office/drawing/2014/main" id="{F6D4FBDE-0CA9-021C-A349-F63D0E1799B0}"/>
                  </a:ext>
                </a:extLst>
              </p:cNvPr>
              <p:cNvSpPr txBox="1">
                <a:spLocks noRot="1" noChangeAspect="1" noMove="1" noResize="1" noEditPoints="1" noAdjustHandles="1" noChangeArrowheads="1" noChangeShapeType="1" noTextEdit="1"/>
              </p:cNvSpPr>
              <p:nvPr/>
            </p:nvSpPr>
            <p:spPr>
              <a:xfrm>
                <a:off x="83127" y="659886"/>
                <a:ext cx="3984424" cy="4939814"/>
              </a:xfrm>
              <a:prstGeom prst="rect">
                <a:avLst/>
              </a:prstGeom>
              <a:blipFill>
                <a:blip r:embed="rId2"/>
                <a:stretch>
                  <a:fillRect l="-1270" r="-317"/>
                </a:stretch>
              </a:blipFill>
            </p:spPr>
            <p:txBody>
              <a:bodyPr/>
              <a:lstStyle/>
              <a:p>
                <a:r>
                  <a:rPr lang="zh-CN" altLang="en-US">
                    <a:noFill/>
                  </a:rPr>
                  <a:t> </a:t>
                </a:r>
              </a:p>
            </p:txBody>
          </p:sp>
        </mc:Fallback>
      </mc:AlternateContent>
      <p:pic>
        <p:nvPicPr>
          <p:cNvPr id="10" name="图片 9">
            <a:extLst>
              <a:ext uri="{FF2B5EF4-FFF2-40B4-BE49-F238E27FC236}">
                <a16:creationId xmlns:a16="http://schemas.microsoft.com/office/drawing/2014/main" id="{27132490-3A10-08AB-9F12-3347804826D1}"/>
              </a:ext>
            </a:extLst>
          </p:cNvPr>
          <p:cNvPicPr>
            <a:picLocks noChangeAspect="1"/>
          </p:cNvPicPr>
          <p:nvPr/>
        </p:nvPicPr>
        <p:blipFill>
          <a:blip r:embed="rId3"/>
          <a:stretch>
            <a:fillRect/>
          </a:stretch>
        </p:blipFill>
        <p:spPr>
          <a:xfrm>
            <a:off x="4343400" y="784427"/>
            <a:ext cx="8124910" cy="4968801"/>
          </a:xfrm>
          <a:prstGeom prst="rect">
            <a:avLst/>
          </a:prstGeom>
        </p:spPr>
      </p:pic>
      <p:sp>
        <p:nvSpPr>
          <p:cNvPr id="4" name="文本框 3">
            <a:extLst>
              <a:ext uri="{FF2B5EF4-FFF2-40B4-BE49-F238E27FC236}">
                <a16:creationId xmlns:a16="http://schemas.microsoft.com/office/drawing/2014/main" id="{F2019278-AC27-395B-A2C1-11B64B05D5FA}"/>
              </a:ext>
            </a:extLst>
          </p:cNvPr>
          <p:cNvSpPr txBox="1"/>
          <p:nvPr/>
        </p:nvSpPr>
        <p:spPr>
          <a:xfrm>
            <a:off x="5526727" y="675394"/>
            <a:ext cx="5398914" cy="338554"/>
          </a:xfrm>
          <a:prstGeom prst="rect">
            <a:avLst/>
          </a:prstGeom>
          <a:solidFill>
            <a:schemeClr val="bg1"/>
          </a:solidFill>
        </p:spPr>
        <p:txBody>
          <a:bodyPr wrap="none" rtlCol="0">
            <a:spAutoFit/>
          </a:bodyPr>
          <a:lstStyle/>
          <a:p>
            <a:r>
              <a:rPr kumimoji="1" lang="en-US" altLang="zh-CN" sz="1600" b="1" dirty="0">
                <a:solidFill>
                  <a:srgbClr val="FF0000"/>
                </a:solidFill>
              </a:rPr>
              <a:t>Totally about 50 </a:t>
            </a:r>
            <a:r>
              <a:rPr kumimoji="1" lang="en-US" altLang="zh-CN" sz="1600" b="1" dirty="0">
                <a:solidFill>
                  <a:srgbClr val="FF0000"/>
                </a:solidFill>
                <a:cs typeface="Calibri" panose="020F0502020204030204" pitchFamily="34" charset="0"/>
              </a:rPr>
              <a:t>fb</a:t>
            </a:r>
            <a:r>
              <a:rPr kumimoji="1" lang="en-US" altLang="zh-CN" sz="1600" b="1" baseline="30000" dirty="0">
                <a:solidFill>
                  <a:srgbClr val="FF0000"/>
                </a:solidFill>
                <a:cs typeface="Calibri" panose="020F0502020204030204" pitchFamily="34" charset="0"/>
              </a:rPr>
              <a:t>-1</a:t>
            </a:r>
            <a:r>
              <a:rPr kumimoji="1" lang="en-US" altLang="zh-CN" sz="1600" b="1" dirty="0">
                <a:solidFill>
                  <a:srgbClr val="FF0000"/>
                </a:solidFill>
              </a:rPr>
              <a:t>  integrated luminosity from 2.0-4.95 GeV</a:t>
            </a:r>
            <a:endParaRPr kumimoji="1" lang="zh-CN" altLang="en-US" sz="1600" b="1" dirty="0">
              <a:solidFill>
                <a:srgbClr val="FF0000"/>
              </a:solidFill>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DA53E2D-A19D-039B-A923-77CC5CCB1C65}"/>
                  </a:ext>
                </a:extLst>
              </p:cNvPr>
              <p:cNvSpPr txBox="1"/>
              <p:nvPr/>
            </p:nvSpPr>
            <p:spPr>
              <a:xfrm>
                <a:off x="2755409" y="6327123"/>
                <a:ext cx="5527154" cy="400110"/>
              </a:xfrm>
              <a:prstGeom prst="rect">
                <a:avLst/>
              </a:prstGeom>
              <a:noFill/>
            </p:spPr>
            <p:txBody>
              <a:bodyPr wrap="none" rtlCol="0">
                <a:spAutoFit/>
              </a:bodyPr>
              <a:lstStyle/>
              <a:p>
                <a:r>
                  <a:rPr kumimoji="1" lang="en-US" altLang="zh-CN" sz="2000" b="1" dirty="0">
                    <a:solidFill>
                      <a:srgbClr val="FF0000"/>
                    </a:solidFill>
                    <a:latin typeface="Times New Roman" panose="02020603050405020304" pitchFamily="18" charset="0"/>
                    <a:cs typeface="Times New Roman" panose="02020603050405020304" pitchFamily="18" charset="0"/>
                  </a:rPr>
                  <a:t>About 20 fb</a:t>
                </a:r>
                <a:r>
                  <a:rPr kumimoji="1" lang="en-US" altLang="zh-CN" sz="2000" b="1" baseline="30000" dirty="0">
                    <a:solidFill>
                      <a:srgbClr val="FF0000"/>
                    </a:solidFill>
                    <a:latin typeface="Times New Roman" panose="02020603050405020304" pitchFamily="18" charset="0"/>
                    <a:cs typeface="Times New Roman" panose="02020603050405020304" pitchFamily="18" charset="0"/>
                  </a:rPr>
                  <a:t>-1</a:t>
                </a:r>
                <a:r>
                  <a:rPr kumimoji="1" lang="en-US" altLang="zh-CN" sz="2000" b="1" dirty="0">
                    <a:solidFill>
                      <a:srgbClr val="FF0000"/>
                    </a:solidFill>
                    <a:latin typeface="Times New Roman" panose="02020603050405020304" pitchFamily="18" charset="0"/>
                    <a:cs typeface="Times New Roman" panose="02020603050405020304" pitchFamily="18" charset="0"/>
                  </a:rPr>
                  <a:t> on the </a:t>
                </a:r>
                <a14:m>
                  <m:oMath xmlns:m="http://schemas.openxmlformats.org/officeDocument/2006/math">
                    <m:r>
                      <a:rPr kumimoji="1" lang="en-US" altLang="zh-CN" sz="2000" b="1" i="1" smtClean="0">
                        <a:solidFill>
                          <a:srgbClr val="FF0000"/>
                        </a:solidFill>
                        <a:latin typeface="Cambria Math" panose="02040503050406030204" pitchFamily="18" charset="0"/>
                        <a:ea typeface="Cambria Math" panose="02040503050406030204" pitchFamily="18" charset="0"/>
                      </a:rPr>
                      <m:t>𝝍</m:t>
                    </m:r>
                    <m:d>
                      <m:dPr>
                        <m:ctrlPr>
                          <a:rPr kumimoji="1" lang="en-US" altLang="zh-CN" sz="2000" b="1" i="1" smtClean="0">
                            <a:solidFill>
                              <a:srgbClr val="FF0000"/>
                            </a:solidFill>
                            <a:latin typeface="Cambria Math" panose="02040503050406030204" pitchFamily="18" charset="0"/>
                            <a:ea typeface="Cambria Math" panose="02040503050406030204" pitchFamily="18" charset="0"/>
                          </a:rPr>
                        </m:ctrlPr>
                      </m:dPr>
                      <m:e>
                        <m:r>
                          <a:rPr kumimoji="1" lang="en-US" altLang="zh-CN" sz="2000" b="1" i="1" smtClean="0">
                            <a:solidFill>
                              <a:srgbClr val="FF0000"/>
                            </a:solidFill>
                            <a:latin typeface="Cambria Math" panose="02040503050406030204" pitchFamily="18" charset="0"/>
                            <a:ea typeface="Cambria Math" panose="02040503050406030204" pitchFamily="18" charset="0"/>
                          </a:rPr>
                          <m:t>𝟑𝟕𝟕𝟎</m:t>
                        </m:r>
                      </m:e>
                    </m:d>
                  </m:oMath>
                </a14:m>
                <a:r>
                  <a:rPr kumimoji="1" lang="en-US" altLang="zh-CN" sz="2000" b="1" dirty="0">
                    <a:solidFill>
                      <a:srgbClr val="FF0000"/>
                    </a:solidFill>
                    <a:latin typeface="Times New Roman" panose="02020603050405020304" pitchFamily="18" charset="0"/>
                    <a:cs typeface="Times New Roman" panose="02020603050405020304" pitchFamily="18" charset="0"/>
                  </a:rPr>
                  <a:t> had been collected</a:t>
                </a:r>
                <a:endParaRPr kumimoji="1" lang="zh-CN" altLang="en-US" sz="2000" b="1" dirty="0">
                  <a:solidFill>
                    <a:srgbClr val="FF0000"/>
                  </a:solidFill>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FDA53E2D-A19D-039B-A923-77CC5CCB1C65}"/>
                  </a:ext>
                </a:extLst>
              </p:cNvPr>
              <p:cNvSpPr txBox="1">
                <a:spLocks noRot="1" noChangeAspect="1" noMove="1" noResize="1" noEditPoints="1" noAdjustHandles="1" noChangeArrowheads="1" noChangeShapeType="1" noTextEdit="1"/>
              </p:cNvSpPr>
              <p:nvPr/>
            </p:nvSpPr>
            <p:spPr>
              <a:xfrm>
                <a:off x="2755409" y="6327123"/>
                <a:ext cx="5527154" cy="400110"/>
              </a:xfrm>
              <a:prstGeom prst="rect">
                <a:avLst/>
              </a:prstGeom>
              <a:blipFill>
                <a:blip r:embed="rId4"/>
                <a:stretch>
                  <a:fillRect l="-915" t="-9375" b="-28125"/>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34AABD6F-6B3E-CB9E-05BE-6BCF739CD129}"/>
              </a:ext>
            </a:extLst>
          </p:cNvPr>
          <p:cNvSpPr txBox="1"/>
          <p:nvPr/>
        </p:nvSpPr>
        <p:spPr>
          <a:xfrm>
            <a:off x="19199" y="5301208"/>
            <a:ext cx="5015219" cy="1292662"/>
          </a:xfrm>
          <a:prstGeom prst="rect">
            <a:avLst/>
          </a:prstGeom>
          <a:noFill/>
        </p:spPr>
        <p:txBody>
          <a:bodyPr wrap="none" rtlCol="0">
            <a:spAutoFit/>
          </a:bodyPr>
          <a:lstStyle/>
          <a:p>
            <a:pPr marL="342900" indent="-342900">
              <a:buFont typeface="Wingdings" charset="2"/>
              <a:buChar char="Ø"/>
            </a:pPr>
            <a:r>
              <a:rPr kumimoji="1" lang="en-US" altLang="zh-CN" sz="1800" b="1" dirty="0">
                <a:solidFill>
                  <a:srgbClr val="0000FF"/>
                </a:solidFill>
                <a:latin typeface="Times New Roman" panose="02020603050405020304" pitchFamily="18" charset="0"/>
                <a:cs typeface="Times New Roman" panose="02020603050405020304" pitchFamily="18" charset="0"/>
              </a:rPr>
              <a:t>Entangled hadron pair-productions </a:t>
            </a:r>
          </a:p>
          <a:p>
            <a:r>
              <a:rPr kumimoji="1" lang="en-US" altLang="zh-CN" sz="1800" b="1" dirty="0">
                <a:solidFill>
                  <a:srgbClr val="0000FF"/>
                </a:solidFill>
                <a:latin typeface="Times New Roman" panose="02020603050405020304" pitchFamily="18" charset="0"/>
                <a:cs typeface="Times New Roman" panose="02020603050405020304" pitchFamily="18" charset="0"/>
              </a:rPr>
              <a:t>      near thresholds: </a:t>
            </a:r>
            <a:r>
              <a:rPr kumimoji="1" lang="en-US" altLang="zh-CN" sz="1800" b="1" dirty="0">
                <a:solidFill>
                  <a:srgbClr val="0000FF"/>
                </a:solidFill>
                <a:latin typeface="Times New Roman" panose="02020603050405020304" pitchFamily="18" charset="0"/>
                <a:ea typeface="Heiti SC Medium" charset="-122"/>
                <a:cs typeface="Times New Roman" panose="02020603050405020304" pitchFamily="18" charset="0"/>
              </a:rPr>
              <a:t>form-factors, </a:t>
            </a:r>
          </a:p>
          <a:p>
            <a:r>
              <a:rPr kumimoji="1" lang="en-US" altLang="zh-CN" sz="1800" b="1" dirty="0">
                <a:solidFill>
                  <a:srgbClr val="0000FF"/>
                </a:solidFill>
                <a:latin typeface="Times New Roman" panose="02020603050405020304" pitchFamily="18" charset="0"/>
                <a:ea typeface="Heiti SC Medium" charset="-122"/>
                <a:cs typeface="Times New Roman" panose="02020603050405020304" pitchFamily="18" charset="0"/>
              </a:rPr>
              <a:t>      </a:t>
            </a:r>
            <a:r>
              <a:rPr kumimoji="1" lang="en-US" altLang="zh-CN" sz="1800" b="1" dirty="0">
                <a:solidFill>
                  <a:srgbClr val="0000FF"/>
                </a:solidFill>
                <a:latin typeface="Times New Roman" panose="02020603050405020304" pitchFamily="18" charset="0"/>
                <a:cs typeface="Times New Roman" panose="02020603050405020304" pitchFamily="18" charset="0"/>
              </a:rPr>
              <a:t>relative phase, polarization and CP violation. </a:t>
            </a:r>
            <a:endParaRPr kumimoji="1" lang="zh-CN" altLang="en-US" sz="1800" b="1" dirty="0">
              <a:solidFill>
                <a:srgbClr val="0000FF"/>
              </a:solidFill>
              <a:latin typeface="Times New Roman" panose="02020603050405020304" pitchFamily="18" charset="0"/>
              <a:cs typeface="Times New Roman" panose="02020603050405020304" pitchFamily="18" charset="0"/>
            </a:endParaRPr>
          </a:p>
          <a:p>
            <a:endParaRPr kumimoji="1" lang="zh-CN" altLang="en-US" dirty="0"/>
          </a:p>
        </p:txBody>
      </p:sp>
      <p:sp>
        <p:nvSpPr>
          <p:cNvPr id="7" name="文本框 6">
            <a:extLst>
              <a:ext uri="{FF2B5EF4-FFF2-40B4-BE49-F238E27FC236}">
                <a16:creationId xmlns:a16="http://schemas.microsoft.com/office/drawing/2014/main" id="{6591F4B1-593C-B2DF-284A-85711A118E3F}"/>
              </a:ext>
            </a:extLst>
          </p:cNvPr>
          <p:cNvSpPr txBox="1"/>
          <p:nvPr/>
        </p:nvSpPr>
        <p:spPr>
          <a:xfrm>
            <a:off x="4996362" y="5801061"/>
            <a:ext cx="7043594" cy="369332"/>
          </a:xfrm>
          <a:prstGeom prst="rect">
            <a:avLst/>
          </a:prstGeom>
          <a:solidFill>
            <a:srgbClr val="FFFFBF"/>
          </a:solidFill>
        </p:spPr>
        <p:txBody>
          <a:bodyPr wrap="square">
            <a:spAutoFit/>
          </a:bodyPr>
          <a:lstStyle/>
          <a:p>
            <a:r>
              <a:rPr lang="en-US" altLang="zh-CN" sz="1800" b="1" dirty="0">
                <a:solidFill>
                  <a:srgbClr val="FF0000"/>
                </a:solidFill>
                <a:latin typeface="Times New Roman" panose="02020603050405020304" pitchFamily="18" charset="0"/>
                <a:cs typeface="Times New Roman" panose="02020603050405020304" pitchFamily="18" charset="0"/>
              </a:rPr>
              <a:t>H</a:t>
            </a:r>
            <a:r>
              <a:rPr lang="zh-CN" altLang="en-US" sz="1800" b="1" dirty="0">
                <a:solidFill>
                  <a:srgbClr val="FF0000"/>
                </a:solidFill>
                <a:latin typeface="Times New Roman" panose="02020603050405020304" pitchFamily="18" charset="0"/>
                <a:cs typeface="Times New Roman" panose="02020603050405020304" pitchFamily="18" charset="0"/>
              </a:rPr>
              <a:t>adron structure &amp; dynamics in the non</a:t>
            </a:r>
            <a:r>
              <a:rPr lang="en-US" altLang="zh-CN" sz="1800" b="1" dirty="0">
                <a:solidFill>
                  <a:srgbClr val="FF0000"/>
                </a:solidFill>
                <a:latin typeface="Times New Roman" panose="02020603050405020304" pitchFamily="18" charset="0"/>
                <a:cs typeface="Times New Roman" panose="02020603050405020304" pitchFamily="18" charset="0"/>
              </a:rPr>
              <a:t>-perturbative </a:t>
            </a:r>
            <a:r>
              <a:rPr lang="zh-CN" altLang="en-US" sz="1800" b="1" dirty="0">
                <a:solidFill>
                  <a:srgbClr val="FF0000"/>
                </a:solidFill>
                <a:latin typeface="Times New Roman" panose="02020603050405020304" pitchFamily="18" charset="0"/>
                <a:cs typeface="Times New Roman" panose="02020603050405020304" pitchFamily="18" charset="0"/>
              </a:rPr>
              <a:t>QCD regime</a:t>
            </a:r>
          </a:p>
        </p:txBody>
      </p:sp>
    </p:spTree>
    <p:extLst>
      <p:ext uri="{BB962C8B-B14F-4D97-AF65-F5344CB8AC3E}">
        <p14:creationId xmlns:p14="http://schemas.microsoft.com/office/powerpoint/2010/main" val="2661936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未命名.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7831" y="724595"/>
            <a:ext cx="8581340" cy="3554665"/>
          </a:xfrm>
          <a:prstGeom prst="rect">
            <a:avLst/>
          </a:prstGeom>
        </p:spPr>
      </p:pic>
      <p:sp>
        <p:nvSpPr>
          <p:cNvPr id="1204226" name="Rectangle 2"/>
          <p:cNvSpPr>
            <a:spLocks noGrp="1" noChangeArrowheads="1"/>
          </p:cNvSpPr>
          <p:nvPr>
            <p:ph type="title"/>
          </p:nvPr>
        </p:nvSpPr>
        <p:spPr>
          <a:xfrm>
            <a:off x="206050" y="195939"/>
            <a:ext cx="9146391" cy="375262"/>
          </a:xfrm>
          <a:noFill/>
          <a:ln>
            <a:solidFill>
              <a:schemeClr val="bg1"/>
            </a:solidFill>
          </a:ln>
        </p:spPr>
        <p:txBody>
          <a:bodyPr>
            <a:noAutofit/>
          </a:bodyPr>
          <a:lstStyle/>
          <a:p>
            <a:pPr>
              <a:lnSpc>
                <a:spcPct val="90000"/>
              </a:lnSpc>
            </a:pPr>
            <a:r>
              <a:rPr lang="en-US" sz="4000" b="1" dirty="0">
                <a:solidFill>
                  <a:srgbClr val="FF0000"/>
                </a:solidFill>
                <a:latin typeface="+mn-lt"/>
              </a:rPr>
              <a:t>Rich physics program</a:t>
            </a:r>
          </a:p>
        </p:txBody>
      </p:sp>
      <p:sp>
        <p:nvSpPr>
          <p:cNvPr id="20" name="Rectangle 19"/>
          <p:cNvSpPr/>
          <p:nvPr/>
        </p:nvSpPr>
        <p:spPr>
          <a:xfrm>
            <a:off x="5290458" y="942292"/>
            <a:ext cx="1255483" cy="2621222"/>
          </a:xfrm>
          <a:prstGeom prst="rect">
            <a:avLst/>
          </a:prstGeom>
          <a:solidFill>
            <a:srgbClr val="F34BD2">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6545940" y="942292"/>
            <a:ext cx="1751720" cy="2621222"/>
          </a:xfrm>
          <a:prstGeom prst="rect">
            <a:avLst/>
          </a:prstGeom>
          <a:solidFill>
            <a:srgbClr val="79FF21">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ounded Rectangular Callout 22"/>
          <p:cNvSpPr/>
          <p:nvPr/>
        </p:nvSpPr>
        <p:spPr>
          <a:xfrm>
            <a:off x="1607106" y="4310542"/>
            <a:ext cx="3007379" cy="1481186"/>
          </a:xfrm>
          <a:prstGeom prst="wedgeRoundRectCallout">
            <a:avLst>
              <a:gd name="adj1" fmla="val 36532"/>
              <a:gd name="adj2" fmla="val -59687"/>
              <a:gd name="adj3" fmla="val 16667"/>
            </a:avLst>
          </a:prstGeom>
          <a:solidFill>
            <a:srgbClr val="F34BD2">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de-DE" sz="2000" dirty="0" err="1">
                <a:solidFill>
                  <a:srgbClr val="0000FF"/>
                </a:solidFill>
                <a:cs typeface="Calibri"/>
                <a:sym typeface="Wingdings" panose="05000000000000000000"/>
              </a:rPr>
              <a:t>Hadron</a:t>
            </a:r>
            <a:r>
              <a:rPr lang="de-DE" sz="2000" dirty="0">
                <a:solidFill>
                  <a:srgbClr val="0000FF"/>
                </a:solidFill>
                <a:cs typeface="Calibri"/>
                <a:sym typeface="Wingdings" panose="05000000000000000000"/>
              </a:rPr>
              <a:t> form </a:t>
            </a:r>
            <a:r>
              <a:rPr lang="de-DE" sz="2000" dirty="0" err="1">
                <a:solidFill>
                  <a:srgbClr val="0000FF"/>
                </a:solidFill>
                <a:cs typeface="Calibri"/>
                <a:sym typeface="Wingdings" panose="05000000000000000000"/>
              </a:rPr>
              <a:t>factors</a:t>
            </a:r>
            <a:endParaRPr lang="de-DE" sz="2000" dirty="0">
              <a:solidFill>
                <a:srgbClr val="0000FF"/>
              </a:solidFill>
              <a:cs typeface="Calibri"/>
              <a:sym typeface="Wingdings" panose="05000000000000000000"/>
            </a:endParaRPr>
          </a:p>
          <a:p>
            <a:pPr marL="285750" indent="-285750">
              <a:buFont typeface="Arial" panose="020B0604020202020204"/>
              <a:buChar char="•"/>
            </a:pPr>
            <a:r>
              <a:rPr lang="de-DE" sz="2000" dirty="0">
                <a:solidFill>
                  <a:srgbClr val="0000FF"/>
                </a:solidFill>
                <a:cs typeface="Calibri"/>
                <a:sym typeface="Wingdings" panose="05000000000000000000"/>
              </a:rPr>
              <a:t>R </a:t>
            </a:r>
            <a:r>
              <a:rPr lang="de-DE" sz="2000" dirty="0" err="1">
                <a:solidFill>
                  <a:srgbClr val="0000FF"/>
                </a:solidFill>
                <a:cs typeface="Calibri"/>
                <a:sym typeface="Wingdings" panose="05000000000000000000"/>
              </a:rPr>
              <a:t>values</a:t>
            </a:r>
            <a:r>
              <a:rPr lang="de-DE" sz="2000" dirty="0">
                <a:solidFill>
                  <a:srgbClr val="0000FF"/>
                </a:solidFill>
                <a:cs typeface="Calibri"/>
                <a:sym typeface="Wingdings" panose="05000000000000000000"/>
              </a:rPr>
              <a:t> </a:t>
            </a:r>
            <a:r>
              <a:rPr lang="de-DE" sz="2000" dirty="0" err="1">
                <a:solidFill>
                  <a:srgbClr val="0000FF"/>
                </a:solidFill>
                <a:cs typeface="Calibri"/>
                <a:sym typeface="Wingdings" panose="05000000000000000000"/>
              </a:rPr>
              <a:t>and</a:t>
            </a:r>
            <a:r>
              <a:rPr lang="de-DE" sz="2000" dirty="0">
                <a:solidFill>
                  <a:srgbClr val="0000FF"/>
                </a:solidFill>
                <a:cs typeface="Calibri"/>
                <a:sym typeface="Wingdings" panose="05000000000000000000"/>
              </a:rPr>
              <a:t> QCD</a:t>
            </a:r>
          </a:p>
        </p:txBody>
      </p:sp>
      <p:sp>
        <p:nvSpPr>
          <p:cNvPr id="24" name="Rounded Rectangular Callout 23"/>
          <p:cNvSpPr/>
          <p:nvPr/>
        </p:nvSpPr>
        <p:spPr>
          <a:xfrm>
            <a:off x="4633538" y="4386533"/>
            <a:ext cx="3477559" cy="1405194"/>
          </a:xfrm>
          <a:prstGeom prst="wedgeRoundRectCallout">
            <a:avLst>
              <a:gd name="adj1" fmla="val 24590"/>
              <a:gd name="adj2" fmla="val -59389"/>
              <a:gd name="adj3" fmla="val 16667"/>
            </a:avLst>
          </a:prstGeom>
          <a:solidFill>
            <a:srgbClr val="79FF21">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en-US" sz="2000" dirty="0">
                <a:solidFill>
                  <a:srgbClr val="0000FF"/>
                </a:solidFill>
              </a:rPr>
              <a:t>Light hadron spectroscopy</a:t>
            </a:r>
          </a:p>
          <a:p>
            <a:pPr marL="285750" indent="-285750">
              <a:buFont typeface="Arial" panose="020B0604020202020204"/>
              <a:buChar char="•"/>
            </a:pPr>
            <a:r>
              <a:rPr lang="en-US" sz="2000" dirty="0" err="1">
                <a:solidFill>
                  <a:srgbClr val="0000FF"/>
                </a:solidFill>
              </a:rPr>
              <a:t>Gluonic</a:t>
            </a:r>
            <a:r>
              <a:rPr lang="en-US" sz="2000" dirty="0">
                <a:solidFill>
                  <a:srgbClr val="0000FF"/>
                </a:solidFill>
              </a:rPr>
              <a:t> and exotic states</a:t>
            </a:r>
          </a:p>
          <a:p>
            <a:pPr marL="285750" indent="-285750">
              <a:buFont typeface="Arial" panose="020B0604020202020204"/>
              <a:buChar char="•"/>
            </a:pPr>
            <a:r>
              <a:rPr lang="en-US" sz="2000" dirty="0">
                <a:solidFill>
                  <a:srgbClr val="0000FF"/>
                </a:solidFill>
              </a:rPr>
              <a:t>Physics with </a:t>
            </a:r>
            <a:r>
              <a:rPr lang="en-US" sz="2000" dirty="0">
                <a:solidFill>
                  <a:srgbClr val="0000FF"/>
                </a:solidFill>
                <a:latin typeface="Symbol" charset="2"/>
                <a:cs typeface="Symbol" charset="2"/>
              </a:rPr>
              <a:t>t</a:t>
            </a:r>
            <a:r>
              <a:rPr lang="en-US" sz="2000" dirty="0">
                <a:solidFill>
                  <a:srgbClr val="0000FF"/>
                </a:solidFill>
              </a:rPr>
              <a:t> lepton </a:t>
            </a:r>
          </a:p>
        </p:txBody>
      </p:sp>
      <p:pic>
        <p:nvPicPr>
          <p:cNvPr id="3" name="图片 2"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797" y="1956940"/>
            <a:ext cx="2912068" cy="517040"/>
          </a:xfrm>
          <a:prstGeom prst="rect">
            <a:avLst/>
          </a:prstGeom>
          <a:solidFill>
            <a:srgbClr val="FFFF00"/>
          </a:solidFill>
          <a:scene3d>
            <a:camera prst="orthographicFront">
              <a:rot lat="0" lon="0" rev="5400000"/>
            </a:camera>
            <a:lightRig rig="threePt" dir="t"/>
          </a:scene3d>
        </p:spPr>
      </p:pic>
      <p:sp>
        <p:nvSpPr>
          <p:cNvPr id="6" name="幻灯片编号占位符 5"/>
          <p:cNvSpPr>
            <a:spLocks noGrp="1"/>
          </p:cNvSpPr>
          <p:nvPr>
            <p:ph type="sldNum" sz="quarter" idx="12"/>
          </p:nvPr>
        </p:nvSpPr>
        <p:spPr/>
        <p:txBody>
          <a:bodyPr/>
          <a:lstStyle/>
          <a:p>
            <a:fld id="{E7947E03-E5B2-6C42-BA98-8F7B442AD48C}" type="slidenum">
              <a:rPr kumimoji="1" lang="zh-CN" altLang="en-US" smtClean="0"/>
              <a:t>7</a:t>
            </a:fld>
            <a:endParaRPr kumimoji="1" lang="zh-CN" altLang="en-US"/>
          </a:p>
        </p:txBody>
      </p:sp>
      <p:pic>
        <p:nvPicPr>
          <p:cNvPr id="5" name="图片 4"/>
          <p:cNvPicPr>
            <a:picLocks noChangeAspect="1"/>
          </p:cNvPicPr>
          <p:nvPr/>
        </p:nvPicPr>
        <p:blipFill>
          <a:blip r:embed="rId5"/>
          <a:stretch>
            <a:fillRect/>
          </a:stretch>
        </p:blipFill>
        <p:spPr>
          <a:xfrm>
            <a:off x="5290457" y="119864"/>
            <a:ext cx="4061984" cy="257804"/>
          </a:xfrm>
          <a:prstGeom prst="rect">
            <a:avLst/>
          </a:prstGeom>
        </p:spPr>
      </p:pic>
      <p:cxnSp>
        <p:nvCxnSpPr>
          <p:cNvPr id="9" name="直线箭头连接符 8"/>
          <p:cNvCxnSpPr/>
          <p:nvPr/>
        </p:nvCxnSpPr>
        <p:spPr>
          <a:xfrm>
            <a:off x="6683829" y="377669"/>
            <a:ext cx="457200" cy="43866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直线箭头连接符 10"/>
          <p:cNvCxnSpPr>
            <a:stCxn id="5" idx="2"/>
          </p:cNvCxnSpPr>
          <p:nvPr/>
        </p:nvCxnSpPr>
        <p:spPr>
          <a:xfrm>
            <a:off x="7321450" y="377668"/>
            <a:ext cx="789647" cy="5646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a:blip r:embed="rId6"/>
          <a:stretch>
            <a:fillRect/>
          </a:stretch>
        </p:blipFill>
        <p:spPr>
          <a:xfrm>
            <a:off x="8111096" y="462084"/>
            <a:ext cx="2363312" cy="218234"/>
          </a:xfrm>
          <a:prstGeom prst="rect">
            <a:avLst/>
          </a:prstGeom>
        </p:spPr>
      </p:pic>
      <p:cxnSp>
        <p:nvCxnSpPr>
          <p:cNvPr id="15" name="直线箭头连接符 14"/>
          <p:cNvCxnSpPr>
            <a:stCxn id="13" idx="2"/>
          </p:cNvCxnSpPr>
          <p:nvPr/>
        </p:nvCxnSpPr>
        <p:spPr>
          <a:xfrm flipH="1">
            <a:off x="8291516" y="680319"/>
            <a:ext cx="1001236" cy="10940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Rounded Rectangular Callout 24">
            <a:extLst>
              <a:ext uri="{FF2B5EF4-FFF2-40B4-BE49-F238E27FC236}">
                <a16:creationId xmlns:a16="http://schemas.microsoft.com/office/drawing/2014/main" id="{6B2DA451-0016-B321-5A61-72E34C46A78B}"/>
              </a:ext>
            </a:extLst>
          </p:cNvPr>
          <p:cNvSpPr/>
          <p:nvPr/>
        </p:nvSpPr>
        <p:spPr>
          <a:xfrm>
            <a:off x="8160308" y="4386533"/>
            <a:ext cx="2507692" cy="1405194"/>
          </a:xfrm>
          <a:prstGeom prst="wedgeRoundRectCallout">
            <a:avLst>
              <a:gd name="adj1" fmla="val -12441"/>
              <a:gd name="adj2" fmla="val -60955"/>
              <a:gd name="adj3" fmla="val 16667"/>
            </a:avLst>
          </a:prstGeom>
          <a:solidFill>
            <a:srgbClr val="F3F137">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Arial" panose="020B0604020202020204"/>
              <a:buChar char="•"/>
            </a:pPr>
            <a:r>
              <a:rPr lang="en-US" sz="2000" dirty="0">
                <a:solidFill>
                  <a:srgbClr val="0000FF"/>
                </a:solidFill>
              </a:rPr>
              <a:t>XYZ particles</a:t>
            </a:r>
          </a:p>
          <a:p>
            <a:pPr marL="285750" indent="-285750">
              <a:buFont typeface="Arial" panose="020B0604020202020204"/>
              <a:buChar char="•"/>
            </a:pPr>
            <a:r>
              <a:rPr lang="en-US" sz="2000" dirty="0">
                <a:solidFill>
                  <a:srgbClr val="0000FF"/>
                </a:solidFill>
              </a:rPr>
              <a:t>Charm mesons</a:t>
            </a:r>
          </a:p>
          <a:p>
            <a:pPr marL="285750" indent="-285750">
              <a:buFont typeface="Arial" panose="020B0604020202020204"/>
              <a:buChar char="•"/>
            </a:pPr>
            <a:r>
              <a:rPr lang="en-US" sz="2000" dirty="0">
                <a:solidFill>
                  <a:srgbClr val="0000FF"/>
                </a:solidFill>
              </a:rPr>
              <a:t>Charm baryons </a:t>
            </a:r>
          </a:p>
        </p:txBody>
      </p:sp>
      <p:sp>
        <p:nvSpPr>
          <p:cNvPr id="7" name="Rectangle 20">
            <a:extLst>
              <a:ext uri="{FF2B5EF4-FFF2-40B4-BE49-F238E27FC236}">
                <a16:creationId xmlns:a16="http://schemas.microsoft.com/office/drawing/2014/main" id="{C9D08258-B011-2097-4B81-AD30A19041E2}"/>
              </a:ext>
            </a:extLst>
          </p:cNvPr>
          <p:cNvSpPr/>
          <p:nvPr/>
        </p:nvSpPr>
        <p:spPr>
          <a:xfrm>
            <a:off x="8230479" y="942292"/>
            <a:ext cx="2083689" cy="2621222"/>
          </a:xfrm>
          <a:prstGeom prst="rect">
            <a:avLst/>
          </a:prstGeom>
          <a:solidFill>
            <a:srgbClr val="FFFF00">
              <a:alpha val="3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additive="base">
                                        <p:cTn id="9" dur="500" fill="hold"/>
                                        <p:tgtEl>
                                          <p:spTgt spid="24"/>
                                        </p:tgtEl>
                                        <p:attrNameLst>
                                          <p:attrName>ppt_x</p:attrName>
                                        </p:attrNameLst>
                                      </p:cBhvr>
                                      <p:tavLst>
                                        <p:tav tm="0">
                                          <p:val>
                                            <p:strVal val="#ppt_x"/>
                                          </p:val>
                                        </p:tav>
                                        <p:tav tm="100000">
                                          <p:val>
                                            <p:strVal val="#ppt_x"/>
                                          </p:val>
                                        </p:tav>
                                      </p:tavLst>
                                    </p:anim>
                                    <p:anim calcmode="lin" valueType="num">
                                      <p:cBhvr additive="base">
                                        <p:cTn id="1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D0B4A8F7-1384-4965-A51F-AB45CCB50B39}"/>
                  </a:ext>
                </a:extLst>
              </p:cNvPr>
              <p:cNvSpPr>
                <a:spLocks noChangeArrowheads="1"/>
              </p:cNvSpPr>
              <p:nvPr/>
            </p:nvSpPr>
            <p:spPr bwMode="auto">
              <a:xfrm>
                <a:off x="2317072" y="1216831"/>
                <a:ext cx="7031114"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kumimoji="0"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(Semi)leptonic </a:t>
                </a:r>
                <a14:m>
                  <m:oMath xmlns:m="http://schemas.openxmlformats.org/officeDocument/2006/math">
                    <m:r>
                      <a:rPr lang="en-US" altLang="zh-CN" sz="4400" b="1" i="1" smtClean="0">
                        <a:solidFill>
                          <a:srgbClr val="FF0000"/>
                        </a:solidFill>
                        <a:effectLst>
                          <a:outerShdw blurRad="38100" dist="38100" dir="2700000" algn="tl">
                            <a:srgbClr val="000000">
                              <a:alpha val="43137"/>
                            </a:srgbClr>
                          </a:outerShdw>
                        </a:effectLst>
                        <a:latin typeface="Cambria Math" panose="02040503050406030204" pitchFamily="18" charset="0"/>
                      </a:rPr>
                      <m:t>𝑫</m:t>
                    </m:r>
                  </m:oMath>
                </a14:m>
                <a:r>
                  <a:rPr kumimoji="0" lang="en-US" altLang="zh-CN" sz="4400" b="1" dirty="0">
                    <a:solidFill>
                      <a:srgbClr val="FF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rPr>
                  <a:t> decays</a:t>
                </a:r>
                <a:endParaRPr kumimoji="0" lang="zh-CN" altLang="en-US" sz="4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panose="020B0604020202020204" pitchFamily="34" charset="0"/>
                </a:endParaRPr>
              </a:p>
            </p:txBody>
          </p:sp>
        </mc:Choice>
        <mc:Fallback xmlns="">
          <p:sp>
            <p:nvSpPr>
              <p:cNvPr id="11" name="矩形 10">
                <a:extLst>
                  <a:ext uri="{FF2B5EF4-FFF2-40B4-BE49-F238E27FC236}">
                    <a16:creationId xmlns:a16="http://schemas.microsoft.com/office/drawing/2014/main" id="{D0B4A8F7-1384-4965-A51F-AB45CCB50B39}"/>
                  </a:ext>
                </a:extLst>
              </p:cNvPr>
              <p:cNvSpPr>
                <a:spLocks noRot="1" noChangeAspect="1" noMove="1" noResize="1" noEditPoints="1" noAdjustHandles="1" noChangeArrowheads="1" noChangeShapeType="1" noTextEdit="1"/>
              </p:cNvSpPr>
              <p:nvPr/>
            </p:nvSpPr>
            <p:spPr bwMode="auto">
              <a:xfrm>
                <a:off x="2317072" y="1216831"/>
                <a:ext cx="7031114" cy="769441"/>
              </a:xfrm>
              <a:prstGeom prst="rect">
                <a:avLst/>
              </a:prstGeom>
              <a:blipFill>
                <a:blip r:embed="rId3"/>
                <a:stretch>
                  <a:fillRect l="-3036" t="-17460" r="-3469" b="-42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9" name="灯片编号占位符 5">
            <a:extLst>
              <a:ext uri="{FF2B5EF4-FFF2-40B4-BE49-F238E27FC236}">
                <a16:creationId xmlns:a16="http://schemas.microsoft.com/office/drawing/2014/main" id="{A54E91B9-0580-26C4-B9C0-EC6FF9EB3732}"/>
              </a:ext>
            </a:extLst>
          </p:cNvPr>
          <p:cNvSpPr>
            <a:spLocks noGrp="1"/>
          </p:cNvSpPr>
          <p:nvPr>
            <p:ph type="sldNum" sz="quarter" idx="12"/>
          </p:nvPr>
        </p:nvSpPr>
        <p:spPr bwMode="auto">
          <a:xfrm>
            <a:off x="9281160" y="635536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spcBef>
                <a:spcPct val="0"/>
              </a:spcBef>
              <a:buFontTx/>
              <a:buNone/>
            </a:pPr>
            <a:fld id="{A9D874BD-70E1-4A2A-BC16-BB7154405AA1}" type="slidenum">
              <a:rPr lang="en-US" altLang="zh-CN" sz="1200">
                <a:solidFill>
                  <a:srgbClr val="898989"/>
                </a:solidFill>
                <a:latin typeface="Arial" panose="020B0604020202020204" pitchFamily="34" charset="0"/>
              </a:rPr>
              <a:pPr>
                <a:spcBef>
                  <a:spcPct val="0"/>
                </a:spcBef>
                <a:buFontTx/>
                <a:buNone/>
              </a:pPr>
              <a:t>8</a:t>
            </a:fld>
            <a:endParaRPr lang="en-US" altLang="zh-CN" sz="1200" dirty="0">
              <a:solidFill>
                <a:srgbClr val="898989"/>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3" name="Text Box 7">
                <a:extLst>
                  <a:ext uri="{FF2B5EF4-FFF2-40B4-BE49-F238E27FC236}">
                    <a16:creationId xmlns:a16="http://schemas.microsoft.com/office/drawing/2014/main" id="{B70D327B-260E-3F52-91FE-97E87E8B8C9A}"/>
                  </a:ext>
                </a:extLst>
              </p:cNvPr>
              <p:cNvSpPr txBox="1">
                <a:spLocks noChangeArrowheads="1"/>
              </p:cNvSpPr>
              <p:nvPr/>
            </p:nvSpPr>
            <p:spPr bwMode="auto">
              <a:xfrm>
                <a:off x="1627176" y="2343535"/>
                <a:ext cx="8588528" cy="3202159"/>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Leptonic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oMath>
                </a14:m>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decays</a:t>
                </a:r>
              </a:p>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dirty="0" err="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Semileptonic</a:t>
                </a: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en-US" altLang="zh-CN" sz="24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decays of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r>
                      <a:rPr lang="zh-CN"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𝑃</m:t>
                    </m:r>
                    <m:sSup>
                      <m:sSup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e>
                      <m:sup>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𝜈</m:t>
                        </m:r>
                      </m:e>
                      <m:sub>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sub>
                    </m:sSub>
                  </m:oMath>
                </a14:m>
                <a:r>
                  <a:rPr lang="en-US" altLang="zh-CN" sz="24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 </a:t>
                </a:r>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Semileptonic </a:t>
                </a:r>
                <a:r>
                  <a:rPr lang="en-US" altLang="zh-CN" sz="24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decays of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r>
                      <a:rPr lang="zh-CN"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𝑉</m:t>
                    </m:r>
                    <m:sSup>
                      <m:sSup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e>
                      <m:sup>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𝜈</m:t>
                        </m:r>
                      </m:e>
                      <m:sub>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sub>
                    </m:sSub>
                  </m:oMath>
                </a14:m>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endParaRPr>
              </a:p>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Semileptonic </a:t>
                </a:r>
                <a:r>
                  <a:rPr lang="en-US" altLang="zh-CN" sz="24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decays of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r>
                      <a:rPr lang="zh-CN"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𝑆</m:t>
                    </m:r>
                    <m:sSup>
                      <m:sSup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e>
                      <m:sup>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𝜈</m:t>
                        </m:r>
                      </m:e>
                      <m:sub>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sub>
                    </m:sSub>
                  </m:oMath>
                </a14:m>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endParaRPr>
              </a:p>
              <a:p>
                <a:pPr eaLnBrk="1" hangingPunct="1">
                  <a:lnSpc>
                    <a:spcPts val="4500"/>
                  </a:lnSpc>
                  <a:buClr>
                    <a:srgbClr val="FF0000"/>
                  </a:buClr>
                  <a:buSzPct val="65000"/>
                  <a:buFont typeface="Wingdings" panose="05000000000000000000" pitchFamily="2" charset="2"/>
                  <a:buChar char="n"/>
                </a:pP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 </a:t>
                </a:r>
                <a:r>
                  <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Semileptonic </a:t>
                </a:r>
                <a:r>
                  <a:rPr lang="en-US" altLang="zh-CN" sz="2400" dirty="0">
                    <a:solidFill>
                      <a:schemeClr val="tx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decays of </a:t>
                </a:r>
                <a14:m>
                  <m:oMath xmlns:m="http://schemas.openxmlformats.org/officeDocument/2006/math">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𝐷</m:t>
                    </m:r>
                    <m:r>
                      <a:rPr lang="zh-CN"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r>
                      <a:rPr lang="en-US" altLang="zh-CN" sz="2400" b="0" i="1" smtClean="0">
                        <a:solidFill>
                          <a:schemeClr val="tx1"/>
                        </a:solidFill>
                        <a:effectLst>
                          <a:outerShdw blurRad="38100" dist="38100" dir="2700000" algn="tl">
                            <a:srgbClr val="000000">
                              <a:alpha val="43137"/>
                            </a:srgbClr>
                          </a:outerShdw>
                        </a:effectLst>
                        <a:latin typeface="Cambria Math" panose="02040503050406030204" pitchFamily="18" charset="0"/>
                      </a:rPr>
                      <m:t>𝐴</m:t>
                    </m:r>
                    <m:sSup>
                      <m:sSup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p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e>
                      <m:sup>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2400" i="1">
                            <a:solidFill>
                              <a:schemeClr val="tx1"/>
                            </a:solidFill>
                            <a:effectLst>
                              <a:outerShdw blurRad="38100" dist="38100" dir="2700000" algn="tl">
                                <a:srgbClr val="000000">
                                  <a:alpha val="43137"/>
                                </a:srgbClr>
                              </a:outerShdw>
                            </a:effectLst>
                            <a:latin typeface="Cambria Math" panose="02040503050406030204" pitchFamily="18" charset="0"/>
                          </a:rPr>
                        </m:ctrlPr>
                      </m:sSubPr>
                      <m:e>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𝜈</m:t>
                        </m:r>
                      </m:e>
                      <m:sub>
                        <m:r>
                          <a:rPr lang="en-US" altLang="zh-CN" sz="2400" b="0" i="1">
                            <a:solidFill>
                              <a:schemeClr val="tx1"/>
                            </a:solidFill>
                            <a:effectLst>
                              <a:outerShdw blurRad="38100" dist="38100" dir="2700000" algn="tl">
                                <a:srgbClr val="000000">
                                  <a:alpha val="43137"/>
                                </a:srgbClr>
                              </a:outerShdw>
                            </a:effectLst>
                            <a:latin typeface="Cambria Math" panose="02040503050406030204" pitchFamily="18" charset="0"/>
                          </a:rPr>
                          <m:t>𝑒</m:t>
                        </m:r>
                      </m:sub>
                    </m:sSub>
                  </m:oMath>
                </a14:m>
                <a:endParaRPr lang="en-US" altLang="zh-CN" sz="24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3" name="Text Box 7">
                <a:extLst>
                  <a:ext uri="{FF2B5EF4-FFF2-40B4-BE49-F238E27FC236}">
                    <a16:creationId xmlns:a16="http://schemas.microsoft.com/office/drawing/2014/main" id="{B70D327B-260E-3F52-91FE-97E87E8B8C9A}"/>
                  </a:ext>
                </a:extLst>
              </p:cNvPr>
              <p:cNvSpPr txBox="1">
                <a:spLocks noRot="1" noChangeAspect="1" noMove="1" noResize="1" noEditPoints="1" noAdjustHandles="1" noChangeArrowheads="1" noChangeShapeType="1" noTextEdit="1"/>
              </p:cNvSpPr>
              <p:nvPr/>
            </p:nvSpPr>
            <p:spPr bwMode="auto">
              <a:xfrm>
                <a:off x="1627176" y="2343535"/>
                <a:ext cx="8588528" cy="3202159"/>
              </a:xfrm>
              <a:prstGeom prst="rect">
                <a:avLst/>
              </a:prstGeom>
              <a:blipFill>
                <a:blip r:embed="rId4"/>
                <a:stretch>
                  <a:fillRect l="-355" b="-437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Tree>
    <p:extLst>
      <p:ext uri="{BB962C8B-B14F-4D97-AF65-F5344CB8AC3E}">
        <p14:creationId xmlns:p14="http://schemas.microsoft.com/office/powerpoint/2010/main" val="3689793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7">
            <a:extLst>
              <a:ext uri="{FF2B5EF4-FFF2-40B4-BE49-F238E27FC236}">
                <a16:creationId xmlns:a16="http://schemas.microsoft.com/office/drawing/2014/main" id="{189ACB8D-EF4C-CD5C-F537-885C8B97B989}"/>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0445" y="1469573"/>
            <a:ext cx="3819933" cy="3238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10">
            <a:extLst>
              <a:ext uri="{FF2B5EF4-FFF2-40B4-BE49-F238E27FC236}">
                <a16:creationId xmlns:a16="http://schemas.microsoft.com/office/drawing/2014/main" id="{5461FEC5-4454-47F9-8171-0AD558B0156E}"/>
              </a:ext>
            </a:extLst>
          </p:cNvPr>
          <p:cNvSpPr txBox="1">
            <a:spLocks noChangeArrowheads="1"/>
          </p:cNvSpPr>
          <p:nvPr/>
        </p:nvSpPr>
        <p:spPr bwMode="auto">
          <a:xfrm>
            <a:off x="1877549" y="1061437"/>
            <a:ext cx="2573140" cy="292709"/>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700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PRD89(2014)051104</a:t>
            </a:r>
          </a:p>
        </p:txBody>
      </p:sp>
      <p:sp>
        <p:nvSpPr>
          <p:cNvPr id="30" name="TextBox 11">
            <a:extLst>
              <a:ext uri="{FF2B5EF4-FFF2-40B4-BE49-F238E27FC236}">
                <a16:creationId xmlns:a16="http://schemas.microsoft.com/office/drawing/2014/main" id="{062E4839-5CAE-3E66-38A2-D1B8EF39B99A}"/>
              </a:ext>
            </a:extLst>
          </p:cNvPr>
          <p:cNvSpPr txBox="1">
            <a:spLocks noChangeArrowheads="1"/>
          </p:cNvSpPr>
          <p:nvPr/>
        </p:nvSpPr>
        <p:spPr bwMode="auto">
          <a:xfrm>
            <a:off x="3174650" y="1461730"/>
            <a:ext cx="98266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latin typeface="Arial" panose="020B0604020202020204" pitchFamily="34" charset="0"/>
                <a:cs typeface="Arial" panose="020B0604020202020204" pitchFamily="34" charset="0"/>
                <a:sym typeface="Symbol" panose="05050102010706020507" pitchFamily="18" charset="2"/>
              </a:rPr>
              <a:t>40921</a:t>
            </a:r>
            <a:endParaRPr lang="en-US" altLang="zh-CN" sz="18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Object 5">
                <a:extLst>
                  <a:ext uri="{FF2B5EF4-FFF2-40B4-BE49-F238E27FC236}">
                    <a16:creationId xmlns:a16="http://schemas.microsoft.com/office/drawing/2014/main" id="{4617641E-B62C-B183-BAFF-4D8F9E1457F2}"/>
                  </a:ext>
                </a:extLst>
              </p:cNvPr>
              <p:cNvSpPr txBox="1"/>
              <p:nvPr/>
            </p:nvSpPr>
            <p:spPr bwMode="auto">
              <a:xfrm>
                <a:off x="762953" y="4970087"/>
                <a:ext cx="4348316" cy="419100"/>
              </a:xfrm>
              <a:prstGeom prst="rect">
                <a:avLst/>
              </a:prstGeom>
              <a:solidFill>
                <a:schemeClr val="bg1"/>
              </a:solidFill>
              <a:ln>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700" i="0">
                          <a:solidFill>
                            <a:srgbClr val="000000"/>
                          </a:solidFill>
                          <a:latin typeface="Cambria Math" panose="02040503050406030204" pitchFamily="18" charset="0"/>
                        </a:rPr>
                        <m:t>B</m:t>
                      </m:r>
                      <m:r>
                        <a:rPr lang="zh-CN" altLang="en-US" sz="1700" i="1">
                          <a:solidFill>
                            <a:srgbClr val="000000"/>
                          </a:solidFill>
                          <a:latin typeface="Cambria Math" panose="02040503050406030204" pitchFamily="18" charset="0"/>
                        </a:rPr>
                        <m:t>[</m:t>
                      </m:r>
                      <m:sSup>
                        <m:sSupPr>
                          <m:ctrlPr>
                            <a:rPr lang="zh-CN" altLang="zh-CN" sz="1700" i="1" smtClean="0">
                              <a:solidFill>
                                <a:schemeClr val="tx1"/>
                              </a:solidFill>
                              <a:latin typeface="Cambria Math" panose="02040503050406030204" pitchFamily="18" charset="0"/>
                            </a:rPr>
                          </m:ctrlPr>
                        </m:sSupPr>
                        <m:e>
                          <m:r>
                            <a:rPr lang="en-US" altLang="zh-CN" sz="1700" b="0" i="1">
                              <a:solidFill>
                                <a:schemeClr val="tx1"/>
                              </a:solidFill>
                              <a:latin typeface="Cambria Math" panose="02040503050406030204" pitchFamily="18" charset="0"/>
                            </a:rPr>
                            <m:t>𝐷</m:t>
                          </m:r>
                        </m:e>
                        <m:sup>
                          <m:r>
                            <a:rPr lang="en-US" altLang="zh-CN" sz="1700" b="0" i="1">
                              <a:solidFill>
                                <a:schemeClr val="tx1"/>
                              </a:solidFill>
                              <a:latin typeface="Cambria Math" panose="02040503050406030204" pitchFamily="18" charset="0"/>
                            </a:rPr>
                            <m:t>+</m:t>
                          </m:r>
                        </m:sup>
                      </m:sSup>
                      <m:r>
                        <a:rPr lang="zh-CN" altLang="en-US" sz="1700" i="1">
                          <a:solidFill>
                            <a:srgbClr val="000000"/>
                          </a:solidFill>
                          <a:latin typeface="Cambria Math" panose="02040503050406030204" pitchFamily="18" charset="0"/>
                        </a:rPr>
                        <m:t>→</m:t>
                      </m:r>
                      <m:sSup>
                        <m:sSupPr>
                          <m:ctrlPr>
                            <a:rPr lang="zh-CN" altLang="en-US" sz="1700" i="1">
                              <a:solidFill>
                                <a:srgbClr val="000000"/>
                              </a:solidFill>
                              <a:latin typeface="Cambria Math" panose="02040503050406030204" pitchFamily="18" charset="0"/>
                            </a:rPr>
                          </m:ctrlPr>
                        </m:sSupPr>
                        <m:e>
                          <m:r>
                            <a:rPr lang="zh-CN" altLang="en-US" sz="1700" i="1">
                              <a:solidFill>
                                <a:srgbClr val="000000"/>
                              </a:solidFill>
                              <a:latin typeface="Cambria Math" panose="02040503050406030204" pitchFamily="18" charset="0"/>
                            </a:rPr>
                            <m:t>𝜇</m:t>
                          </m:r>
                        </m:e>
                        <m:sup>
                          <m:r>
                            <a:rPr lang="zh-CN" altLang="en-US" sz="1700" i="1">
                              <a:solidFill>
                                <a:srgbClr val="000000"/>
                              </a:solidFill>
                              <a:latin typeface="Cambria Math" panose="02040503050406030204" pitchFamily="18" charset="0"/>
                            </a:rPr>
                            <m:t>+</m:t>
                          </m:r>
                        </m:sup>
                      </m:sSup>
                      <m:r>
                        <a:rPr lang="zh-CN" altLang="en-US" sz="1700" i="1">
                          <a:solidFill>
                            <a:srgbClr val="000000"/>
                          </a:solidFill>
                          <a:latin typeface="Cambria Math" panose="02040503050406030204" pitchFamily="18" charset="0"/>
                        </a:rPr>
                        <m:t>𝑣</m:t>
                      </m:r>
                      <m:r>
                        <a:rPr lang="zh-CN" altLang="en-US" sz="1700" i="1">
                          <a:solidFill>
                            <a:srgbClr val="000000"/>
                          </a:solidFill>
                          <a:latin typeface="Cambria Math" panose="02040503050406030204" pitchFamily="18" charset="0"/>
                        </a:rPr>
                        <m:t>]=(3.71±0.19±0.06)×1</m:t>
                      </m:r>
                      <m:sSup>
                        <m:sSupPr>
                          <m:ctrlPr>
                            <a:rPr lang="zh-CN" altLang="en-US" sz="1700" i="1">
                              <a:solidFill>
                                <a:srgbClr val="000000"/>
                              </a:solidFill>
                              <a:latin typeface="Cambria Math" panose="02040503050406030204" pitchFamily="18" charset="0"/>
                            </a:rPr>
                          </m:ctrlPr>
                        </m:sSupPr>
                        <m:e>
                          <m:r>
                            <a:rPr lang="zh-CN" altLang="en-US" sz="1700" i="1">
                              <a:solidFill>
                                <a:srgbClr val="000000"/>
                              </a:solidFill>
                              <a:latin typeface="Cambria Math" panose="02040503050406030204" pitchFamily="18" charset="0"/>
                            </a:rPr>
                            <m:t>0</m:t>
                          </m:r>
                        </m:e>
                        <m:sup>
                          <m:r>
                            <a:rPr lang="zh-CN" altLang="en-US" sz="1700" i="1">
                              <a:solidFill>
                                <a:srgbClr val="000000"/>
                              </a:solidFill>
                              <a:latin typeface="Cambria Math" panose="02040503050406030204" pitchFamily="18" charset="0"/>
                            </a:rPr>
                            <m:t>−4</m:t>
                          </m:r>
                        </m:sup>
                      </m:sSup>
                    </m:oMath>
                  </m:oMathPara>
                </a14:m>
                <a:endParaRPr lang="zh-CN" altLang="en-US" sz="1700" dirty="0"/>
              </a:p>
            </p:txBody>
          </p:sp>
        </mc:Choice>
        <mc:Fallback xmlns="">
          <p:sp>
            <p:nvSpPr>
              <p:cNvPr id="32" name="Object 5">
                <a:extLst>
                  <a:ext uri="{FF2B5EF4-FFF2-40B4-BE49-F238E27FC236}">
                    <a16:creationId xmlns:a16="http://schemas.microsoft.com/office/drawing/2014/main" id="{4617641E-B62C-B183-BAFF-4D8F9E1457F2}"/>
                  </a:ext>
                </a:extLst>
              </p:cNvPr>
              <p:cNvSpPr txBox="1">
                <a:spLocks noRot="1" noChangeAspect="1" noMove="1" noResize="1" noEditPoints="1" noAdjustHandles="1" noChangeArrowheads="1" noChangeShapeType="1" noTextEdit="1"/>
              </p:cNvSpPr>
              <p:nvPr/>
            </p:nvSpPr>
            <p:spPr bwMode="auto">
              <a:xfrm>
                <a:off x="762953" y="4970087"/>
                <a:ext cx="4348316" cy="419100"/>
              </a:xfrm>
              <a:prstGeom prst="rect">
                <a:avLst/>
              </a:prstGeom>
              <a:blipFill>
                <a:blip r:embed="rId4"/>
                <a:stretch>
                  <a:fillRect/>
                </a:stretch>
              </a:blipFill>
              <a:ln>
                <a:noFill/>
              </a:ln>
              <a:effectLst/>
            </p:spPr>
            <p:txBody>
              <a:bodyPr/>
              <a:lstStyle/>
              <a:p>
                <a:r>
                  <a:rPr lang="zh-CN" altLang="en-US">
                    <a:noFill/>
                  </a:rPr>
                  <a:t> </a:t>
                </a:r>
              </a:p>
            </p:txBody>
          </p:sp>
        </mc:Fallback>
      </mc:AlternateContent>
      <p:graphicFrame>
        <p:nvGraphicFramePr>
          <p:cNvPr id="33" name="Object 2">
            <a:extLst>
              <a:ext uri="{FF2B5EF4-FFF2-40B4-BE49-F238E27FC236}">
                <a16:creationId xmlns:a16="http://schemas.microsoft.com/office/drawing/2014/main" id="{DDA635C3-199B-BCAD-7C90-814E310AACD4}"/>
              </a:ext>
            </a:extLst>
          </p:cNvPr>
          <p:cNvGraphicFramePr>
            <a:graphicFrameLocks noChangeAspect="1"/>
          </p:cNvGraphicFramePr>
          <p:nvPr/>
        </p:nvGraphicFramePr>
        <p:xfrm>
          <a:off x="3141817" y="1815690"/>
          <a:ext cx="1015840" cy="376237"/>
        </p:xfrm>
        <a:graphic>
          <a:graphicData uri="http://schemas.openxmlformats.org/presentationml/2006/ole">
            <mc:AlternateContent xmlns:mc="http://schemas.openxmlformats.org/markup-compatibility/2006">
              <mc:Choice xmlns:v="urn:schemas-microsoft-com:vml" Requires="v">
                <p:oleObj name="Equation" r:id="rId5" imgW="685800" imgH="253800" progId="Equation.3">
                  <p:embed/>
                </p:oleObj>
              </mc:Choice>
              <mc:Fallback>
                <p:oleObj name="Equation" r:id="rId5" imgW="685800" imgH="253800" progId="Equation.3">
                  <p:embed/>
                  <p:pic>
                    <p:nvPicPr>
                      <p:cNvPr id="33" name="Object 2">
                        <a:extLst>
                          <a:ext uri="{FF2B5EF4-FFF2-40B4-BE49-F238E27FC236}">
                            <a16:creationId xmlns:a16="http://schemas.microsoft.com/office/drawing/2014/main" id="{DDA635C3-199B-BCAD-7C90-814E310AACD4}"/>
                          </a:ext>
                        </a:extLst>
                      </p:cNvPr>
                      <p:cNvPicPr/>
                      <p:nvPr/>
                    </p:nvPicPr>
                    <p:blipFill>
                      <a:blip r:embed="rId6"/>
                      <a:stretch>
                        <a:fillRect/>
                      </a:stretch>
                    </p:blipFill>
                    <p:spPr>
                      <a:xfrm>
                        <a:off x="3141817" y="1815690"/>
                        <a:ext cx="1015840" cy="376237"/>
                      </a:xfrm>
                      <a:prstGeom prst="rect">
                        <a:avLst/>
                      </a:prstGeom>
                      <a:ln w="12700">
                        <a:solidFill>
                          <a:srgbClr val="FF0000"/>
                        </a:solidFill>
                      </a:ln>
                    </p:spPr>
                  </p:pic>
                </p:oleObj>
              </mc:Fallback>
            </mc:AlternateContent>
          </a:graphicData>
        </a:graphic>
      </p:graphicFrame>
      <mc:AlternateContent xmlns:mc="http://schemas.openxmlformats.org/markup-compatibility/2006" xmlns:a14="http://schemas.microsoft.com/office/drawing/2010/main">
        <mc:Choice Requires="a14">
          <p:sp>
            <p:nvSpPr>
              <p:cNvPr id="34" name="Object 5">
                <a:extLst>
                  <a:ext uri="{FF2B5EF4-FFF2-40B4-BE49-F238E27FC236}">
                    <a16:creationId xmlns:a16="http://schemas.microsoft.com/office/drawing/2014/main" id="{E44E27DD-719C-F602-3B40-635707E94F3E}"/>
                  </a:ext>
                </a:extLst>
              </p:cNvPr>
              <p:cNvSpPr txBox="1"/>
              <p:nvPr/>
            </p:nvSpPr>
            <p:spPr bwMode="auto">
              <a:xfrm>
                <a:off x="1199957" y="5452884"/>
                <a:ext cx="3560908" cy="34448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700" b="1" i="1" smtClean="0">
                              <a:solidFill>
                                <a:srgbClr val="0000FF"/>
                              </a:solidFill>
                              <a:latin typeface="Cambria Math" panose="02040503050406030204" pitchFamily="18" charset="0"/>
                            </a:rPr>
                          </m:ctrlPr>
                        </m:sSubPr>
                        <m:e>
                          <m:r>
                            <a:rPr lang="zh-CN" altLang="en-US" sz="1700" b="1" i="0">
                              <a:solidFill>
                                <a:srgbClr val="0000FF"/>
                              </a:solidFill>
                              <a:latin typeface="Cambria Math" panose="02040503050406030204" pitchFamily="18" charset="0"/>
                            </a:rPr>
                            <m:t>𝐟</m:t>
                          </m:r>
                        </m:e>
                        <m:sub>
                          <m:sSup>
                            <m:sSupPr>
                              <m:ctrlPr>
                                <a:rPr lang="zh-CN" altLang="zh-CN" sz="1700" b="1" i="1">
                                  <a:solidFill>
                                    <a:srgbClr val="0000FF"/>
                                  </a:solidFill>
                                  <a:latin typeface="Cambria Math" panose="02040503050406030204" pitchFamily="18" charset="0"/>
                                </a:rPr>
                              </m:ctrlPr>
                            </m:sSupPr>
                            <m:e>
                              <m:r>
                                <a:rPr lang="en-US" altLang="zh-CN" sz="1700" b="1" i="1">
                                  <a:solidFill>
                                    <a:srgbClr val="0000FF"/>
                                  </a:solidFill>
                                  <a:latin typeface="Cambria Math" panose="02040503050406030204" pitchFamily="18" charset="0"/>
                                </a:rPr>
                                <m:t>𝑫</m:t>
                              </m:r>
                            </m:e>
                            <m:sup>
                              <m:r>
                                <a:rPr lang="en-US" altLang="zh-CN" sz="1700" b="1" i="1">
                                  <a:solidFill>
                                    <a:srgbClr val="0000FF"/>
                                  </a:solidFill>
                                  <a:latin typeface="Cambria Math" panose="02040503050406030204" pitchFamily="18" charset="0"/>
                                </a:rPr>
                                <m:t>+</m:t>
                              </m:r>
                            </m:sup>
                          </m:sSup>
                        </m:sub>
                      </m:sSub>
                      <m:r>
                        <a:rPr lang="zh-CN" altLang="en-US" sz="1700" b="1" i="1">
                          <a:solidFill>
                            <a:srgbClr val="0000FF"/>
                          </a:solidFill>
                          <a:latin typeface="Cambria Math" panose="02040503050406030204" pitchFamily="18" charset="0"/>
                        </a:rPr>
                        <m:t>|</m:t>
                      </m:r>
                      <m:sSub>
                        <m:sSubPr>
                          <m:ctrlPr>
                            <a:rPr lang="zh-CN" altLang="en-US" sz="1700" b="1" i="1">
                              <a:solidFill>
                                <a:srgbClr val="0000FF"/>
                              </a:solidFill>
                              <a:latin typeface="Cambria Math" panose="02040503050406030204" pitchFamily="18" charset="0"/>
                            </a:rPr>
                          </m:ctrlPr>
                        </m:sSubPr>
                        <m:e>
                          <m:r>
                            <a:rPr lang="zh-CN" altLang="en-US" sz="1700" b="1" i="1">
                              <a:solidFill>
                                <a:srgbClr val="0000FF"/>
                              </a:solidFill>
                              <a:latin typeface="Cambria Math" panose="02040503050406030204" pitchFamily="18" charset="0"/>
                            </a:rPr>
                            <m:t>𝑽</m:t>
                          </m:r>
                        </m:e>
                        <m:sub>
                          <m:r>
                            <a:rPr lang="en-US" altLang="zh-CN" sz="1700" b="1" i="1">
                              <a:solidFill>
                                <a:srgbClr val="0000FF"/>
                              </a:solidFill>
                              <a:latin typeface="Cambria Math" panose="02040503050406030204" pitchFamily="18" charset="0"/>
                            </a:rPr>
                            <m:t>𝒄𝒅</m:t>
                          </m:r>
                        </m:sub>
                      </m:sSub>
                      <m:r>
                        <a:rPr lang="zh-CN" altLang="en-US" sz="1700" b="1" i="1">
                          <a:solidFill>
                            <a:srgbClr val="0000FF"/>
                          </a:solidFill>
                          <a:latin typeface="Cambria Math" panose="02040503050406030204" pitchFamily="18" charset="0"/>
                        </a:rPr>
                        <m:t>|=</m:t>
                      </m:r>
                      <m:r>
                        <a:rPr lang="zh-CN" altLang="en-US" sz="1700" b="1" i="0">
                          <a:solidFill>
                            <a:srgbClr val="0000FF"/>
                          </a:solidFill>
                          <a:latin typeface="Cambria Math" panose="02040503050406030204" pitchFamily="18" charset="0"/>
                        </a:rPr>
                        <m:t> </m:t>
                      </m:r>
                      <m:r>
                        <a:rPr lang="zh-CN" altLang="en-US" sz="1700" b="1" i="1">
                          <a:solidFill>
                            <a:srgbClr val="0000FF"/>
                          </a:solidFill>
                          <a:latin typeface="Cambria Math" panose="02040503050406030204" pitchFamily="18" charset="0"/>
                        </a:rPr>
                        <m:t>𝟒𝟔</m:t>
                      </m:r>
                      <m:r>
                        <a:rPr lang="zh-CN" altLang="en-US" sz="1700" b="1" i="1">
                          <a:solidFill>
                            <a:srgbClr val="0000FF"/>
                          </a:solidFill>
                          <a:latin typeface="Cambria Math" panose="02040503050406030204" pitchFamily="18" charset="0"/>
                        </a:rPr>
                        <m:t>.</m:t>
                      </m:r>
                      <m:r>
                        <a:rPr lang="zh-CN" altLang="en-US" sz="1700" b="1" i="1">
                          <a:solidFill>
                            <a:srgbClr val="0000FF"/>
                          </a:solidFill>
                          <a:latin typeface="Cambria Math" panose="02040503050406030204" pitchFamily="18" charset="0"/>
                        </a:rPr>
                        <m:t>𝟕</m:t>
                      </m:r>
                      <m:r>
                        <a:rPr lang="zh-CN" altLang="en-US" sz="1700" b="1" i="1">
                          <a:solidFill>
                            <a:srgbClr val="0000FF"/>
                          </a:solidFill>
                          <a:latin typeface="Cambria Math" panose="02040503050406030204" pitchFamily="18" charset="0"/>
                        </a:rPr>
                        <m:t>±</m:t>
                      </m:r>
                      <m:r>
                        <a:rPr lang="zh-CN" altLang="en-US" sz="1700" b="1" i="1">
                          <a:solidFill>
                            <a:srgbClr val="0000FF"/>
                          </a:solidFill>
                          <a:latin typeface="Cambria Math" panose="02040503050406030204" pitchFamily="18" charset="0"/>
                        </a:rPr>
                        <m:t>𝟏</m:t>
                      </m:r>
                      <m:r>
                        <a:rPr lang="zh-CN" altLang="en-US" sz="1700" b="1" i="1">
                          <a:solidFill>
                            <a:srgbClr val="0000FF"/>
                          </a:solidFill>
                          <a:latin typeface="Cambria Math" panose="02040503050406030204" pitchFamily="18" charset="0"/>
                        </a:rPr>
                        <m:t>.</m:t>
                      </m:r>
                      <m:r>
                        <a:rPr lang="zh-CN" altLang="en-US" sz="1700" b="1" i="1">
                          <a:solidFill>
                            <a:srgbClr val="0000FF"/>
                          </a:solidFill>
                          <a:latin typeface="Cambria Math" panose="02040503050406030204" pitchFamily="18" charset="0"/>
                        </a:rPr>
                        <m:t>𝟐</m:t>
                      </m:r>
                      <m:r>
                        <a:rPr lang="zh-CN" altLang="en-US" sz="1700" b="1" i="1">
                          <a:solidFill>
                            <a:srgbClr val="0000FF"/>
                          </a:solidFill>
                          <a:latin typeface="Cambria Math" panose="02040503050406030204" pitchFamily="18" charset="0"/>
                        </a:rPr>
                        <m:t>±</m:t>
                      </m:r>
                      <m:r>
                        <a:rPr lang="zh-CN" altLang="en-US" sz="1700" b="1" i="1">
                          <a:solidFill>
                            <a:srgbClr val="0000FF"/>
                          </a:solidFill>
                          <a:latin typeface="Cambria Math" panose="02040503050406030204" pitchFamily="18" charset="0"/>
                        </a:rPr>
                        <m:t>𝟎</m:t>
                      </m:r>
                      <m:r>
                        <a:rPr lang="zh-CN" altLang="en-US" sz="1700" b="1" i="1">
                          <a:solidFill>
                            <a:srgbClr val="0000FF"/>
                          </a:solidFill>
                          <a:latin typeface="Cambria Math" panose="02040503050406030204" pitchFamily="18" charset="0"/>
                        </a:rPr>
                        <m:t>.</m:t>
                      </m:r>
                      <m:r>
                        <a:rPr lang="zh-CN" altLang="en-US" sz="1700" b="1" i="1">
                          <a:solidFill>
                            <a:srgbClr val="0000FF"/>
                          </a:solidFill>
                          <a:latin typeface="Cambria Math" panose="02040503050406030204" pitchFamily="18" charset="0"/>
                        </a:rPr>
                        <m:t>𝟒</m:t>
                      </m:r>
                      <m:r>
                        <m:rPr>
                          <m:nor/>
                        </m:rPr>
                        <a:rPr lang="zh-CN" altLang="en-US" sz="1700" b="1" i="0">
                          <a:solidFill>
                            <a:srgbClr val="0000FF"/>
                          </a:solidFill>
                          <a:latin typeface="Cambria Math" panose="02040503050406030204" pitchFamily="18" charset="0"/>
                        </a:rPr>
                        <m:t> </m:t>
                      </m:r>
                      <m:r>
                        <m:rPr>
                          <m:nor/>
                        </m:rPr>
                        <a:rPr lang="zh-CN" altLang="en-US" sz="1700" b="1" i="0">
                          <a:solidFill>
                            <a:srgbClr val="0000FF"/>
                          </a:solidFill>
                          <a:latin typeface="Cambria Math" panose="02040503050406030204" pitchFamily="18" charset="0"/>
                        </a:rPr>
                        <m:t>MeV</m:t>
                      </m:r>
                    </m:oMath>
                  </m:oMathPara>
                </a14:m>
                <a:endParaRPr lang="zh-CN" altLang="en-US" sz="1700" b="1" dirty="0">
                  <a:solidFill>
                    <a:srgbClr val="0000FF"/>
                  </a:solidFill>
                </a:endParaRPr>
              </a:p>
            </p:txBody>
          </p:sp>
        </mc:Choice>
        <mc:Fallback xmlns="">
          <p:sp>
            <p:nvSpPr>
              <p:cNvPr id="34" name="Object 5">
                <a:extLst>
                  <a:ext uri="{FF2B5EF4-FFF2-40B4-BE49-F238E27FC236}">
                    <a16:creationId xmlns:a16="http://schemas.microsoft.com/office/drawing/2014/main" id="{E44E27DD-719C-F602-3B40-635707E94F3E}"/>
                  </a:ext>
                </a:extLst>
              </p:cNvPr>
              <p:cNvSpPr txBox="1">
                <a:spLocks noRot="1" noChangeAspect="1" noMove="1" noResize="1" noEditPoints="1" noAdjustHandles="1" noChangeArrowheads="1" noChangeShapeType="1" noTextEdit="1"/>
              </p:cNvSpPr>
              <p:nvPr/>
            </p:nvSpPr>
            <p:spPr bwMode="auto">
              <a:xfrm>
                <a:off x="1199957" y="5452884"/>
                <a:ext cx="3560908" cy="344486"/>
              </a:xfrm>
              <a:prstGeom prst="rect">
                <a:avLst/>
              </a:prstGeom>
              <a:blipFill>
                <a:blip r:embed="rId7"/>
                <a:stretch>
                  <a:fillRect b="-14286"/>
                </a:stretch>
              </a:blipFill>
              <a:ln>
                <a:noFill/>
              </a:ln>
              <a:effectLst/>
            </p:spPr>
            <p:txBody>
              <a:bodyPr/>
              <a:lstStyle/>
              <a:p>
                <a:r>
                  <a:rPr lang="zh-CN" altLang="en-US">
                    <a:noFill/>
                  </a:rPr>
                  <a:t> </a:t>
                </a:r>
              </a:p>
            </p:txBody>
          </p:sp>
        </mc:Fallback>
      </mc:AlternateContent>
      <p:pic>
        <p:nvPicPr>
          <p:cNvPr id="36" name="图片 35">
            <a:extLst>
              <a:ext uri="{FF2B5EF4-FFF2-40B4-BE49-F238E27FC236}">
                <a16:creationId xmlns:a16="http://schemas.microsoft.com/office/drawing/2014/main" id="{A3F34012-6B9B-BFFD-FD0A-4CA5CDB63C03}"/>
              </a:ext>
            </a:extLst>
          </p:cNvPr>
          <p:cNvPicPr>
            <a:picLocks noChangeAspect="1"/>
          </p:cNvPicPr>
          <p:nvPr/>
        </p:nvPicPr>
        <p:blipFill>
          <a:blip r:embed="rId8"/>
          <a:stretch>
            <a:fillRect/>
          </a:stretch>
        </p:blipFill>
        <p:spPr>
          <a:xfrm>
            <a:off x="6888152" y="1418867"/>
            <a:ext cx="3657600" cy="3286967"/>
          </a:xfrm>
          <a:prstGeom prst="rect">
            <a:avLst/>
          </a:prstGeom>
        </p:spPr>
      </p:pic>
      <p:sp>
        <p:nvSpPr>
          <p:cNvPr id="37" name="TextBox 11">
            <a:extLst>
              <a:ext uri="{FF2B5EF4-FFF2-40B4-BE49-F238E27FC236}">
                <a16:creationId xmlns:a16="http://schemas.microsoft.com/office/drawing/2014/main" id="{77106ACF-6E87-D0D6-F74D-B597782FE96F}"/>
              </a:ext>
            </a:extLst>
          </p:cNvPr>
          <p:cNvSpPr txBox="1">
            <a:spLocks noChangeArrowheads="1"/>
          </p:cNvSpPr>
          <p:nvPr/>
        </p:nvSpPr>
        <p:spPr bwMode="auto">
          <a:xfrm>
            <a:off x="7658090" y="2713800"/>
            <a:ext cx="98266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1800" b="1" dirty="0">
                <a:latin typeface="Arial" panose="020B0604020202020204" pitchFamily="34" charset="0"/>
                <a:cs typeface="Arial" panose="020B0604020202020204" pitchFamily="34" charset="0"/>
                <a:sym typeface="Symbol" panose="05050102010706020507" pitchFamily="18" charset="2"/>
              </a:rPr>
              <a:t>13727</a:t>
            </a:r>
            <a:endParaRPr lang="en-US" altLang="zh-CN" sz="1800" b="1" dirty="0">
              <a:latin typeface="Arial" panose="020B0604020202020204" pitchFamily="34" charset="0"/>
              <a:cs typeface="Arial" panose="020B0604020202020204" pitchFamily="34" charset="0"/>
            </a:endParaRPr>
          </a:p>
        </p:txBody>
      </p:sp>
      <p:pic>
        <p:nvPicPr>
          <p:cNvPr id="61" name="图片 60">
            <a:extLst>
              <a:ext uri="{FF2B5EF4-FFF2-40B4-BE49-F238E27FC236}">
                <a16:creationId xmlns:a16="http://schemas.microsoft.com/office/drawing/2014/main" id="{F9B63050-733B-CF6A-C9C5-A181404C1294}"/>
              </a:ext>
            </a:extLst>
          </p:cNvPr>
          <p:cNvPicPr>
            <a:picLocks noChangeAspect="1"/>
          </p:cNvPicPr>
          <p:nvPr/>
        </p:nvPicPr>
        <p:blipFill>
          <a:blip r:embed="rId9"/>
          <a:stretch>
            <a:fillRect/>
          </a:stretch>
        </p:blipFill>
        <p:spPr>
          <a:xfrm>
            <a:off x="7336585" y="1558661"/>
            <a:ext cx="1434202" cy="1240391"/>
          </a:xfrm>
          <a:prstGeom prst="rect">
            <a:avLst/>
          </a:prstGeom>
        </p:spPr>
      </p:pic>
      <p:graphicFrame>
        <p:nvGraphicFramePr>
          <p:cNvPr id="62" name="Object 26">
            <a:extLst>
              <a:ext uri="{FF2B5EF4-FFF2-40B4-BE49-F238E27FC236}">
                <a16:creationId xmlns:a16="http://schemas.microsoft.com/office/drawing/2014/main" id="{33B6935D-E3BE-E50B-318C-DF830D633A6B}"/>
              </a:ext>
            </a:extLst>
          </p:cNvPr>
          <p:cNvGraphicFramePr>
            <a:graphicFrameLocks noChangeAspect="1"/>
          </p:cNvGraphicFramePr>
          <p:nvPr/>
        </p:nvGraphicFramePr>
        <p:xfrm>
          <a:off x="7673868" y="2224178"/>
          <a:ext cx="983132" cy="378127"/>
        </p:xfrm>
        <a:graphic>
          <a:graphicData uri="http://schemas.openxmlformats.org/presentationml/2006/ole">
            <mc:AlternateContent xmlns:mc="http://schemas.openxmlformats.org/markup-compatibility/2006">
              <mc:Choice xmlns:v="urn:schemas-microsoft-com:vml" Requires="v">
                <p:oleObj name="Equation" r:id="rId10" imgW="660240" imgH="253800" progId="Equation.3">
                  <p:embed/>
                </p:oleObj>
              </mc:Choice>
              <mc:Fallback>
                <p:oleObj name="Equation" r:id="rId10" imgW="660240" imgH="253800" progId="Equation.3">
                  <p:embed/>
                  <p:pic>
                    <p:nvPicPr>
                      <p:cNvPr id="62" name="Object 26">
                        <a:extLst>
                          <a:ext uri="{FF2B5EF4-FFF2-40B4-BE49-F238E27FC236}">
                            <a16:creationId xmlns:a16="http://schemas.microsoft.com/office/drawing/2014/main" id="{33B6935D-E3BE-E50B-318C-DF830D633A6B}"/>
                          </a:ext>
                        </a:extLst>
                      </p:cNvPr>
                      <p:cNvPicPr/>
                      <p:nvPr/>
                    </p:nvPicPr>
                    <p:blipFill>
                      <a:blip r:embed="rId11"/>
                      <a:stretch>
                        <a:fillRect/>
                      </a:stretch>
                    </p:blipFill>
                    <p:spPr>
                      <a:xfrm>
                        <a:off x="7673868" y="2224178"/>
                        <a:ext cx="983132" cy="378127"/>
                      </a:xfrm>
                      <a:prstGeom prst="rect">
                        <a:avLst/>
                      </a:prstGeom>
                      <a:ln w="12700">
                        <a:solidFill>
                          <a:srgbClr val="FF0000"/>
                        </a:solidFill>
                      </a:ln>
                    </p:spPr>
                  </p:pic>
                </p:oleObj>
              </mc:Fallback>
            </mc:AlternateContent>
          </a:graphicData>
        </a:graphic>
      </p:graphicFrame>
      <p:cxnSp>
        <p:nvCxnSpPr>
          <p:cNvPr id="63" name="直接箭头连接符 62">
            <a:extLst>
              <a:ext uri="{FF2B5EF4-FFF2-40B4-BE49-F238E27FC236}">
                <a16:creationId xmlns:a16="http://schemas.microsoft.com/office/drawing/2014/main" id="{5B823004-5044-866A-F29B-E7095272CD10}"/>
              </a:ext>
            </a:extLst>
          </p:cNvPr>
          <p:cNvCxnSpPr>
            <a:cxnSpLocks/>
          </p:cNvCxnSpPr>
          <p:nvPr/>
        </p:nvCxnSpPr>
        <p:spPr>
          <a:xfrm>
            <a:off x="8657000" y="2602305"/>
            <a:ext cx="332555" cy="1242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42BED25C-C854-41A4-87BA-DFFFC0457265}"/>
              </a:ext>
            </a:extLst>
          </p:cNvPr>
          <p:cNvCxnSpPr>
            <a:cxnSpLocks/>
          </p:cNvCxnSpPr>
          <p:nvPr/>
        </p:nvCxnSpPr>
        <p:spPr>
          <a:xfrm flipH="1">
            <a:off x="2554531" y="2094567"/>
            <a:ext cx="587286" cy="686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Object 5">
                <a:extLst>
                  <a:ext uri="{FF2B5EF4-FFF2-40B4-BE49-F238E27FC236}">
                    <a16:creationId xmlns:a16="http://schemas.microsoft.com/office/drawing/2014/main" id="{E695C9B6-4649-2CF3-4B96-E9BB48565BEA}"/>
                  </a:ext>
                </a:extLst>
              </p:cNvPr>
              <p:cNvSpPr txBox="1"/>
              <p:nvPr/>
            </p:nvSpPr>
            <p:spPr bwMode="auto">
              <a:xfrm>
                <a:off x="7293760" y="5452883"/>
                <a:ext cx="3484875" cy="344487"/>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sSub>
                        <m:sSubPr>
                          <m:ctrlPr>
                            <a:rPr lang="zh-CN" altLang="en-US" sz="1700" b="1" i="1" smtClean="0">
                              <a:solidFill>
                                <a:srgbClr val="0000FF"/>
                              </a:solidFill>
                              <a:latin typeface="Cambria Math" panose="02040503050406030204" pitchFamily="18" charset="0"/>
                            </a:rPr>
                          </m:ctrlPr>
                        </m:sSubPr>
                        <m:e>
                          <m:r>
                            <a:rPr lang="zh-CN" altLang="en-US" sz="1700" b="1" i="0">
                              <a:solidFill>
                                <a:srgbClr val="0000FF"/>
                              </a:solidFill>
                              <a:latin typeface="Cambria Math" panose="02040503050406030204" pitchFamily="18" charset="0"/>
                            </a:rPr>
                            <m:t>𝐟</m:t>
                          </m:r>
                        </m:e>
                        <m:sub>
                          <m:sSup>
                            <m:sSupPr>
                              <m:ctrlPr>
                                <a:rPr lang="zh-CN" altLang="zh-CN" sz="1700" b="1" i="1">
                                  <a:solidFill>
                                    <a:srgbClr val="0000FF"/>
                                  </a:solidFill>
                                  <a:latin typeface="Cambria Math" panose="02040503050406030204" pitchFamily="18" charset="0"/>
                                </a:rPr>
                              </m:ctrlPr>
                            </m:sSupPr>
                            <m:e>
                              <m:r>
                                <a:rPr lang="en-US" altLang="zh-CN" sz="1700" b="1" i="1">
                                  <a:solidFill>
                                    <a:srgbClr val="0000FF"/>
                                  </a:solidFill>
                                  <a:latin typeface="Cambria Math" panose="02040503050406030204" pitchFamily="18" charset="0"/>
                                </a:rPr>
                                <m:t>𝑫</m:t>
                              </m:r>
                            </m:e>
                            <m:sup>
                              <m:r>
                                <a:rPr lang="en-US" altLang="zh-CN" sz="1700" b="1" i="1">
                                  <a:solidFill>
                                    <a:srgbClr val="0000FF"/>
                                  </a:solidFill>
                                  <a:latin typeface="Cambria Math" panose="02040503050406030204" pitchFamily="18" charset="0"/>
                                </a:rPr>
                                <m:t>+</m:t>
                              </m:r>
                            </m:sup>
                          </m:sSup>
                        </m:sub>
                      </m:sSub>
                      <m:r>
                        <a:rPr lang="zh-CN" altLang="en-US" sz="1700" b="1" i="1">
                          <a:solidFill>
                            <a:srgbClr val="0000FF"/>
                          </a:solidFill>
                          <a:latin typeface="Cambria Math" panose="02040503050406030204" pitchFamily="18" charset="0"/>
                        </a:rPr>
                        <m:t>|</m:t>
                      </m:r>
                      <m:sSub>
                        <m:sSubPr>
                          <m:ctrlPr>
                            <a:rPr lang="zh-CN" altLang="en-US" sz="1700" b="1" i="1">
                              <a:solidFill>
                                <a:srgbClr val="0000FF"/>
                              </a:solidFill>
                              <a:latin typeface="Cambria Math" panose="02040503050406030204" pitchFamily="18" charset="0"/>
                            </a:rPr>
                          </m:ctrlPr>
                        </m:sSubPr>
                        <m:e>
                          <m:r>
                            <a:rPr lang="zh-CN" altLang="en-US" sz="1700" b="1" i="1">
                              <a:solidFill>
                                <a:srgbClr val="0000FF"/>
                              </a:solidFill>
                              <a:latin typeface="Cambria Math" panose="02040503050406030204" pitchFamily="18" charset="0"/>
                            </a:rPr>
                            <m:t>𝑽</m:t>
                          </m:r>
                        </m:e>
                        <m:sub>
                          <m:r>
                            <a:rPr lang="en-US" altLang="zh-CN" sz="1700" b="1" i="1">
                              <a:solidFill>
                                <a:srgbClr val="0000FF"/>
                              </a:solidFill>
                              <a:latin typeface="Cambria Math" panose="02040503050406030204" pitchFamily="18" charset="0"/>
                            </a:rPr>
                            <m:t>𝒄𝒅</m:t>
                          </m:r>
                        </m:sub>
                      </m:sSub>
                      <m:r>
                        <a:rPr lang="zh-CN" altLang="en-US" sz="1700" b="1" i="1">
                          <a:solidFill>
                            <a:srgbClr val="0000FF"/>
                          </a:solidFill>
                          <a:latin typeface="Cambria Math" panose="02040503050406030204" pitchFamily="18" charset="0"/>
                        </a:rPr>
                        <m:t>|=</m:t>
                      </m:r>
                      <m:r>
                        <a:rPr lang="en-US" altLang="zh-CN" sz="1700" b="1" i="1" smtClean="0">
                          <a:solidFill>
                            <a:srgbClr val="0000FF"/>
                          </a:solidFill>
                          <a:latin typeface="Cambria Math" panose="02040503050406030204" pitchFamily="18" charset="0"/>
                        </a:rPr>
                        <m:t>𝟓𝟎</m:t>
                      </m:r>
                      <m:r>
                        <a:rPr lang="en-US" altLang="zh-CN" sz="1700" b="1" i="1" smtClean="0">
                          <a:solidFill>
                            <a:srgbClr val="0000FF"/>
                          </a:solidFill>
                          <a:latin typeface="Cambria Math" panose="02040503050406030204" pitchFamily="18" charset="0"/>
                        </a:rPr>
                        <m:t>.</m:t>
                      </m:r>
                      <m:r>
                        <a:rPr lang="en-US" altLang="zh-CN" sz="1700" b="1" i="1" smtClean="0">
                          <a:solidFill>
                            <a:srgbClr val="0000FF"/>
                          </a:solidFill>
                          <a:latin typeface="Cambria Math" panose="02040503050406030204" pitchFamily="18" charset="0"/>
                        </a:rPr>
                        <m:t>𝟒</m:t>
                      </m:r>
                      <m:r>
                        <a:rPr lang="zh-CN" altLang="en-US" sz="1700" b="1" i="1">
                          <a:solidFill>
                            <a:srgbClr val="0000FF"/>
                          </a:solidFill>
                          <a:latin typeface="Cambria Math" panose="02040503050406030204" pitchFamily="18" charset="0"/>
                        </a:rPr>
                        <m:t>±</m:t>
                      </m:r>
                      <m:r>
                        <a:rPr lang="en-US" altLang="zh-CN" sz="1700" b="1" i="1" smtClean="0">
                          <a:solidFill>
                            <a:srgbClr val="0000FF"/>
                          </a:solidFill>
                          <a:latin typeface="Cambria Math" panose="02040503050406030204" pitchFamily="18" charset="0"/>
                        </a:rPr>
                        <m:t>𝟓</m:t>
                      </m:r>
                      <m:r>
                        <a:rPr lang="en-US" altLang="zh-CN" sz="1700" b="1" i="1" smtClean="0">
                          <a:solidFill>
                            <a:srgbClr val="0000FF"/>
                          </a:solidFill>
                          <a:latin typeface="Cambria Math" panose="02040503050406030204" pitchFamily="18" charset="0"/>
                        </a:rPr>
                        <m:t>.</m:t>
                      </m:r>
                      <m:r>
                        <a:rPr lang="en-US" altLang="zh-CN" sz="1700" b="1" i="1" smtClean="0">
                          <a:solidFill>
                            <a:srgbClr val="0000FF"/>
                          </a:solidFill>
                          <a:latin typeface="Cambria Math" panose="02040503050406030204" pitchFamily="18" charset="0"/>
                        </a:rPr>
                        <m:t>𝟎</m:t>
                      </m:r>
                      <m:r>
                        <a:rPr lang="zh-CN" altLang="en-US" sz="1700" b="1" i="1">
                          <a:solidFill>
                            <a:srgbClr val="0000FF"/>
                          </a:solidFill>
                          <a:latin typeface="Cambria Math" panose="02040503050406030204" pitchFamily="18" charset="0"/>
                        </a:rPr>
                        <m:t>±</m:t>
                      </m:r>
                      <m:r>
                        <m:rPr>
                          <m:nor/>
                        </m:rPr>
                        <a:rPr lang="en-US" altLang="zh-CN" sz="1700" b="1" i="0" smtClean="0">
                          <a:solidFill>
                            <a:srgbClr val="0000FF"/>
                          </a:solidFill>
                          <a:latin typeface="Cambria Math" panose="02040503050406030204" pitchFamily="18" charset="0"/>
                        </a:rPr>
                        <m:t>2.5</m:t>
                      </m:r>
                      <m:r>
                        <m:rPr>
                          <m:nor/>
                        </m:rPr>
                        <a:rPr lang="zh-CN" altLang="en-US" sz="1700" b="1" i="0">
                          <a:solidFill>
                            <a:srgbClr val="0000FF"/>
                          </a:solidFill>
                          <a:latin typeface="Cambria Math" panose="02040503050406030204" pitchFamily="18" charset="0"/>
                        </a:rPr>
                        <m:t> </m:t>
                      </m:r>
                      <m:r>
                        <m:rPr>
                          <m:nor/>
                        </m:rPr>
                        <a:rPr lang="zh-CN" altLang="en-US" sz="1700" b="1" i="0">
                          <a:solidFill>
                            <a:srgbClr val="0000FF"/>
                          </a:solidFill>
                          <a:latin typeface="Cambria Math" panose="02040503050406030204" pitchFamily="18" charset="0"/>
                        </a:rPr>
                        <m:t>MeV</m:t>
                      </m:r>
                    </m:oMath>
                  </m:oMathPara>
                </a14:m>
                <a:endParaRPr lang="zh-CN" altLang="en-US" sz="1700" b="1" dirty="0">
                  <a:solidFill>
                    <a:srgbClr val="0000FF"/>
                  </a:solidFill>
                </a:endParaRPr>
              </a:p>
            </p:txBody>
          </p:sp>
        </mc:Choice>
        <mc:Fallback xmlns="">
          <p:sp>
            <p:nvSpPr>
              <p:cNvPr id="65" name="Object 5">
                <a:extLst>
                  <a:ext uri="{FF2B5EF4-FFF2-40B4-BE49-F238E27FC236}">
                    <a16:creationId xmlns:a16="http://schemas.microsoft.com/office/drawing/2014/main" id="{E695C9B6-4649-2CF3-4B96-E9BB48565BEA}"/>
                  </a:ext>
                </a:extLst>
              </p:cNvPr>
              <p:cNvSpPr txBox="1">
                <a:spLocks noRot="1" noChangeAspect="1" noMove="1" noResize="1" noEditPoints="1" noAdjustHandles="1" noChangeArrowheads="1" noChangeShapeType="1" noTextEdit="1"/>
              </p:cNvSpPr>
              <p:nvPr/>
            </p:nvSpPr>
            <p:spPr bwMode="auto">
              <a:xfrm>
                <a:off x="7293760" y="5452883"/>
                <a:ext cx="3484875" cy="344487"/>
              </a:xfrm>
              <a:prstGeom prst="rect">
                <a:avLst/>
              </a:prstGeom>
              <a:blipFill>
                <a:blip r:embed="rId12"/>
                <a:stretch>
                  <a:fillRect b="-14286"/>
                </a:stretch>
              </a:blipFill>
              <a:ln>
                <a:noFill/>
              </a:ln>
              <a:effec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Object 5">
                <a:extLst>
                  <a:ext uri="{FF2B5EF4-FFF2-40B4-BE49-F238E27FC236}">
                    <a16:creationId xmlns:a16="http://schemas.microsoft.com/office/drawing/2014/main" id="{90C8BCBA-D0CE-BD42-4553-EBACA0A95940}"/>
                  </a:ext>
                </a:extLst>
              </p:cNvPr>
              <p:cNvSpPr txBox="1"/>
              <p:nvPr/>
            </p:nvSpPr>
            <p:spPr bwMode="auto">
              <a:xfrm>
                <a:off x="6759480" y="4937620"/>
                <a:ext cx="4348316" cy="427657"/>
              </a:xfrm>
              <a:prstGeom prst="rect">
                <a:avLst/>
              </a:prstGeom>
              <a:solidFill>
                <a:schemeClr val="bg1"/>
              </a:solidFill>
              <a:ln w="12700">
                <a:noFill/>
              </a:ln>
              <a:effectLst/>
            </p:spPr>
            <p:txBody>
              <a:bodyPr>
                <a:noAutofit/>
              </a:bodyPr>
              <a:lstStyle/>
              <a:p>
                <a:pPr/>
                <a14:m>
                  <m:oMathPara xmlns:m="http://schemas.openxmlformats.org/officeDocument/2006/math">
                    <m:oMathParaPr>
                      <m:jc m:val="left"/>
                    </m:oMathParaPr>
                    <m:oMath xmlns:m="http://schemas.openxmlformats.org/officeDocument/2006/math">
                      <m:r>
                        <m:rPr>
                          <m:sty m:val="p"/>
                        </m:rPr>
                        <a:rPr lang="zh-CN" altLang="en-US" sz="1700" i="0" smtClean="0">
                          <a:solidFill>
                            <a:srgbClr val="000000"/>
                          </a:solidFill>
                          <a:latin typeface="Cambria Math" panose="02040503050406030204" pitchFamily="18" charset="0"/>
                        </a:rPr>
                        <m:t>B</m:t>
                      </m:r>
                      <m:r>
                        <a:rPr lang="zh-CN" altLang="en-US" sz="1700" i="1">
                          <a:solidFill>
                            <a:srgbClr val="000000"/>
                          </a:solidFill>
                          <a:latin typeface="Cambria Math" panose="02040503050406030204" pitchFamily="18" charset="0"/>
                        </a:rPr>
                        <m:t>[</m:t>
                      </m:r>
                      <m:sSup>
                        <m:sSupPr>
                          <m:ctrlPr>
                            <a:rPr lang="zh-CN" altLang="zh-CN" sz="1700" i="1">
                              <a:latin typeface="Cambria Math" panose="02040503050406030204" pitchFamily="18" charset="0"/>
                            </a:rPr>
                          </m:ctrlPr>
                        </m:sSupPr>
                        <m:e>
                          <m:r>
                            <a:rPr lang="en-US" altLang="zh-CN" sz="1700" i="1">
                              <a:latin typeface="Cambria Math" panose="02040503050406030204" pitchFamily="18" charset="0"/>
                            </a:rPr>
                            <m:t>𝐷</m:t>
                          </m:r>
                        </m:e>
                        <m:sup>
                          <m:r>
                            <a:rPr lang="en-US" altLang="zh-CN" sz="1700" i="1">
                              <a:latin typeface="Cambria Math" panose="02040503050406030204" pitchFamily="18" charset="0"/>
                            </a:rPr>
                            <m:t>+</m:t>
                          </m:r>
                        </m:sup>
                      </m:sSup>
                      <m:r>
                        <a:rPr lang="zh-CN" altLang="en-US" sz="1700" i="1">
                          <a:solidFill>
                            <a:srgbClr val="000000"/>
                          </a:solidFill>
                          <a:latin typeface="Cambria Math" panose="02040503050406030204" pitchFamily="18" charset="0"/>
                        </a:rPr>
                        <m:t>→</m:t>
                      </m:r>
                      <m:sSup>
                        <m:sSupPr>
                          <m:ctrlPr>
                            <a:rPr lang="zh-CN" altLang="en-US" sz="1700" i="1">
                              <a:solidFill>
                                <a:srgbClr val="000000"/>
                              </a:solidFill>
                              <a:latin typeface="Cambria Math" panose="02040503050406030204" pitchFamily="18" charset="0"/>
                            </a:rPr>
                          </m:ctrlPr>
                        </m:sSupPr>
                        <m:e>
                          <m:r>
                            <a:rPr lang="zh-CN" altLang="en-US" sz="1700" i="1">
                              <a:solidFill>
                                <a:srgbClr val="000000"/>
                              </a:solidFill>
                              <a:latin typeface="Cambria Math" panose="02040503050406030204" pitchFamily="18" charset="0"/>
                            </a:rPr>
                            <m:t>𝜏</m:t>
                          </m:r>
                        </m:e>
                        <m:sup>
                          <m:r>
                            <a:rPr lang="zh-CN" altLang="en-US" sz="1700" i="1">
                              <a:solidFill>
                                <a:srgbClr val="000000"/>
                              </a:solidFill>
                              <a:latin typeface="Cambria Math" panose="02040503050406030204" pitchFamily="18" charset="0"/>
                            </a:rPr>
                            <m:t>+</m:t>
                          </m:r>
                        </m:sup>
                      </m:sSup>
                      <m:r>
                        <a:rPr lang="zh-CN" altLang="en-US" sz="1700" i="1">
                          <a:solidFill>
                            <a:srgbClr val="000000"/>
                          </a:solidFill>
                          <a:latin typeface="Cambria Math" panose="02040503050406030204" pitchFamily="18" charset="0"/>
                        </a:rPr>
                        <m:t>𝑣</m:t>
                      </m:r>
                      <m:r>
                        <a:rPr lang="zh-CN" altLang="en-US" sz="1700" i="1">
                          <a:solidFill>
                            <a:srgbClr val="000000"/>
                          </a:solidFill>
                          <a:latin typeface="Cambria Math" panose="02040503050406030204" pitchFamily="18" charset="0"/>
                        </a:rPr>
                        <m:t>]=(1.20±0.24±0.12)×1</m:t>
                      </m:r>
                      <m:sSup>
                        <m:sSupPr>
                          <m:ctrlPr>
                            <a:rPr lang="zh-CN" altLang="en-US" sz="1700" i="1">
                              <a:solidFill>
                                <a:srgbClr val="000000"/>
                              </a:solidFill>
                              <a:latin typeface="Cambria Math" panose="02040503050406030204" pitchFamily="18" charset="0"/>
                            </a:rPr>
                          </m:ctrlPr>
                        </m:sSupPr>
                        <m:e>
                          <m:r>
                            <a:rPr lang="zh-CN" altLang="en-US" sz="1700" i="1">
                              <a:solidFill>
                                <a:srgbClr val="000000"/>
                              </a:solidFill>
                              <a:latin typeface="Cambria Math" panose="02040503050406030204" pitchFamily="18" charset="0"/>
                            </a:rPr>
                            <m:t>0</m:t>
                          </m:r>
                        </m:e>
                        <m:sup>
                          <m:r>
                            <a:rPr lang="zh-CN" altLang="en-US" sz="1700" i="1">
                              <a:solidFill>
                                <a:srgbClr val="000000"/>
                              </a:solidFill>
                              <a:latin typeface="Cambria Math" panose="02040503050406030204" pitchFamily="18" charset="0"/>
                            </a:rPr>
                            <m:t>−3</m:t>
                          </m:r>
                        </m:sup>
                      </m:sSup>
                    </m:oMath>
                  </m:oMathPara>
                </a14:m>
                <a:endParaRPr lang="zh-CN" altLang="en-US" sz="1700" dirty="0"/>
              </a:p>
            </p:txBody>
          </p:sp>
        </mc:Choice>
        <mc:Fallback xmlns="">
          <p:sp>
            <p:nvSpPr>
              <p:cNvPr id="66" name="Object 5">
                <a:extLst>
                  <a:ext uri="{FF2B5EF4-FFF2-40B4-BE49-F238E27FC236}">
                    <a16:creationId xmlns:a16="http://schemas.microsoft.com/office/drawing/2014/main" id="{90C8BCBA-D0CE-BD42-4553-EBACA0A95940}"/>
                  </a:ext>
                </a:extLst>
              </p:cNvPr>
              <p:cNvSpPr txBox="1">
                <a:spLocks noRot="1" noChangeAspect="1" noMove="1" noResize="1" noEditPoints="1" noAdjustHandles="1" noChangeArrowheads="1" noChangeShapeType="1" noTextEdit="1"/>
              </p:cNvSpPr>
              <p:nvPr/>
            </p:nvSpPr>
            <p:spPr bwMode="auto">
              <a:xfrm>
                <a:off x="6759480" y="4937620"/>
                <a:ext cx="4348316" cy="427657"/>
              </a:xfrm>
              <a:prstGeom prst="rect">
                <a:avLst/>
              </a:prstGeom>
              <a:blipFill>
                <a:blip r:embed="rId13"/>
                <a:stretch>
                  <a:fillRect/>
                </a:stretch>
              </a:blipFill>
              <a:ln w="12700">
                <a:noFill/>
              </a:ln>
              <a:effectLst/>
            </p:spPr>
            <p:txBody>
              <a:bodyPr/>
              <a:lstStyle/>
              <a:p>
                <a:r>
                  <a:rPr lang="zh-CN" altLang="en-US">
                    <a:noFill/>
                  </a:rPr>
                  <a:t> </a:t>
                </a:r>
              </a:p>
            </p:txBody>
          </p:sp>
        </mc:Fallback>
      </mc:AlternateContent>
      <p:sp>
        <p:nvSpPr>
          <p:cNvPr id="67" name="Text Box 10">
            <a:extLst>
              <a:ext uri="{FF2B5EF4-FFF2-40B4-BE49-F238E27FC236}">
                <a16:creationId xmlns:a16="http://schemas.microsoft.com/office/drawing/2014/main" id="{D51EE4BB-9DAF-FC8E-64E9-AC712866B704}"/>
              </a:ext>
            </a:extLst>
          </p:cNvPr>
          <p:cNvSpPr txBox="1">
            <a:spLocks noChangeArrowheads="1"/>
          </p:cNvSpPr>
          <p:nvPr/>
        </p:nvSpPr>
        <p:spPr bwMode="auto">
          <a:xfrm>
            <a:off x="7564304" y="1168130"/>
            <a:ext cx="2659702" cy="292709"/>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eaLnBrk="1" hangingPunct="1">
              <a:lnSpc>
                <a:spcPct val="700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rPr>
              <a:t>PRL123(2019)211802</a:t>
            </a:r>
          </a:p>
        </p:txBody>
      </p:sp>
      <p:sp>
        <p:nvSpPr>
          <p:cNvPr id="68" name="TextBox 11">
            <a:extLst>
              <a:ext uri="{FF2B5EF4-FFF2-40B4-BE49-F238E27FC236}">
                <a16:creationId xmlns:a16="http://schemas.microsoft.com/office/drawing/2014/main" id="{B05E6AE1-D3A0-BA92-89E0-7B2AA4385623}"/>
              </a:ext>
            </a:extLst>
          </p:cNvPr>
          <p:cNvSpPr txBox="1">
            <a:spLocks noChangeArrowheads="1"/>
          </p:cNvSpPr>
          <p:nvPr/>
        </p:nvSpPr>
        <p:spPr bwMode="auto">
          <a:xfrm>
            <a:off x="7167455" y="1664183"/>
            <a:ext cx="245458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First observation</a:t>
            </a:r>
            <a:endPar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70" name="Text Box 36">
                <a:extLst>
                  <a:ext uri="{FF2B5EF4-FFF2-40B4-BE49-F238E27FC236}">
                    <a16:creationId xmlns:a16="http://schemas.microsoft.com/office/drawing/2014/main" id="{D6B4B5A3-89C7-224C-F154-BFBCC6F490A0}"/>
                  </a:ext>
                </a:extLst>
              </p:cNvPr>
              <p:cNvSpPr txBox="1">
                <a:spLocks noChangeArrowheads="1"/>
              </p:cNvSpPr>
              <p:nvPr/>
            </p:nvSpPr>
            <p:spPr bwMode="auto">
              <a:xfrm>
                <a:off x="0" y="0"/>
                <a:ext cx="12192000" cy="646331"/>
              </a:xfrm>
              <a:prstGeom prst="rect">
                <a:avLst/>
              </a:prstGeom>
              <a:gradFill rotWithShape="1">
                <a:gsLst>
                  <a:gs pos="0">
                    <a:srgbClr val="0066FF"/>
                  </a:gs>
                  <a:gs pos="100000">
                    <a:srgbClr val="002F76"/>
                  </a:gs>
                </a:gsLst>
                <a:lin ang="5400000" scaled="1"/>
              </a:gra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宋体" panose="02010600030101010101" pitchFamily="2" charset="-122"/>
                  </a:defRPr>
                </a:lvl9pPr>
              </a:lstStyle>
              <a:p>
                <a:pPr algn="ctr">
                  <a:buNone/>
                  <a:defRPr/>
                </a:pPr>
                <a:r>
                  <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Wingdings" panose="05000000000000000000" pitchFamily="2" charset="2"/>
                  </a:rPr>
                  <a:t>Studies of </a:t>
                </a:r>
                <a14:m>
                  <m:oMath xmlns:m="http://schemas.openxmlformats.org/officeDocument/2006/math">
                    <m:sSup>
                      <m:s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𝑫</m:t>
                        </m:r>
                      </m:e>
                      <m:sup>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m:t>
                        </m:r>
                      </m:sup>
                    </m:sSup>
                    <m: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Sup>
                      <m:sSupPr>
                        <m:ctrlPr>
                          <a:rPr lang="zh-CN"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ctrlPr>
                      </m:sSupPr>
                      <m:e>
                        <m:r>
                          <a:rPr lang="en-US" altLang="zh-CN" sz="3600" b="1" i="1" smtClean="0">
                            <a:solidFill>
                              <a:srgbClr val="FFFF00"/>
                            </a:solidFill>
                            <a:effectLst>
                              <a:outerShdw blurRad="38100" dist="38100" dir="2700000" algn="tl">
                                <a:srgbClr val="000000">
                                  <a:alpha val="43137"/>
                                </a:srgbClr>
                              </a:outerShdw>
                            </a:effectLst>
                            <a:latin typeface="Cambria Math" panose="02040503050406030204" pitchFamily="18" charset="0"/>
                          </a:rPr>
                          <m:t>𝒍</m:t>
                        </m:r>
                      </m:e>
                      <m:sup>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m:t>
                        </m:r>
                      </m:sup>
                    </m:sSup>
                    <m:sSub>
                      <m:sSubPr>
                        <m:ctrlPr>
                          <a:rPr lang="zh-CN"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ctrlPr>
                      </m:sSubPr>
                      <m:e>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𝝂</m:t>
                        </m:r>
                      </m:e>
                      <m: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𝒍</m:t>
                        </m:r>
                      </m:sub>
                    </m:sSub>
                    <m:r>
                      <a:rPr lang="en-US" altLang="zh-CN" sz="3600" b="1" i="1">
                        <a:solidFill>
                          <a:srgbClr val="FFFF00"/>
                        </a:solidFill>
                        <a:effectLst>
                          <a:outerShdw blurRad="38100" dist="38100" dir="2700000" algn="tl">
                            <a:srgbClr val="000000">
                              <a:alpha val="43137"/>
                            </a:srgbClr>
                          </a:outerShdw>
                        </a:effectLst>
                        <a:latin typeface="Cambria Math" panose="02040503050406030204" pitchFamily="18" charset="0"/>
                      </a:rPr>
                      <m:t> </m:t>
                    </m:r>
                  </m:oMath>
                </a14:m>
                <a:endParaRPr lang="en-US" altLang="zh-CN" sz="3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mc:Choice>
        <mc:Fallback xmlns="">
          <p:sp>
            <p:nvSpPr>
              <p:cNvPr id="70" name="Text Box 36">
                <a:extLst>
                  <a:ext uri="{FF2B5EF4-FFF2-40B4-BE49-F238E27FC236}">
                    <a16:creationId xmlns:a16="http://schemas.microsoft.com/office/drawing/2014/main" id="{D6B4B5A3-89C7-224C-F154-BFBCC6F490A0}"/>
                  </a:ext>
                </a:extLst>
              </p:cNvPr>
              <p:cNvSpPr txBox="1">
                <a:spLocks noRot="1" noChangeAspect="1" noMove="1" noResize="1" noEditPoints="1" noAdjustHandles="1" noChangeArrowheads="1" noChangeShapeType="1" noTextEdit="1"/>
              </p:cNvSpPr>
              <p:nvPr/>
            </p:nvSpPr>
            <p:spPr bwMode="auto">
              <a:xfrm>
                <a:off x="0" y="0"/>
                <a:ext cx="12192000" cy="646331"/>
              </a:xfrm>
              <a:prstGeom prst="rect">
                <a:avLst/>
              </a:prstGeom>
              <a:blipFill>
                <a:blip r:embed="rId14"/>
                <a:stretch>
                  <a:fillRect t="-16038" b="-41509"/>
                </a:stretch>
              </a:blipFill>
              <a:ln>
                <a:noFill/>
              </a:ln>
            </p:spPr>
            <p:txBody>
              <a:bodyPr/>
              <a:lstStyle/>
              <a:p>
                <a:r>
                  <a:rPr lang="zh-CN" altLang="en-US">
                    <a:noFill/>
                  </a:rPr>
                  <a:t> </a:t>
                </a:r>
              </a:p>
            </p:txBody>
          </p:sp>
        </mc:Fallback>
      </mc:AlternateContent>
      <p:sp>
        <p:nvSpPr>
          <p:cNvPr id="21" name="TextBox 11">
            <a:extLst>
              <a:ext uri="{FF2B5EF4-FFF2-40B4-BE49-F238E27FC236}">
                <a16:creationId xmlns:a16="http://schemas.microsoft.com/office/drawing/2014/main" id="{5CDC9AB5-EEC5-1BFF-C205-B4CCD8A30A0B}"/>
              </a:ext>
            </a:extLst>
          </p:cNvPr>
          <p:cNvSpPr txBox="1">
            <a:spLocks noChangeArrowheads="1"/>
          </p:cNvSpPr>
          <p:nvPr/>
        </p:nvSpPr>
        <p:spPr bwMode="auto">
          <a:xfrm>
            <a:off x="121979" y="4438056"/>
            <a:ext cx="19420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lnSpc>
                <a:spcPts val="1800"/>
              </a:lnSpc>
              <a:spcBef>
                <a:spcPct val="0"/>
              </a:spcBef>
              <a:buFontTx/>
              <a:buNone/>
            </a:pPr>
            <a:r>
              <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The most precise to date</a:t>
            </a:r>
            <a:endParaRPr lang="en-US" altLang="zh-CN" sz="18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 name="TextBox 11">
            <a:extLst>
              <a:ext uri="{FF2B5EF4-FFF2-40B4-BE49-F238E27FC236}">
                <a16:creationId xmlns:a16="http://schemas.microsoft.com/office/drawing/2014/main" id="{974CB1C6-2ABA-4A74-D1BC-FD19A1333882}"/>
              </a:ext>
            </a:extLst>
          </p:cNvPr>
          <p:cNvSpPr txBox="1">
            <a:spLocks noChangeArrowheads="1"/>
          </p:cNvSpPr>
          <p:nvPr/>
        </p:nvSpPr>
        <p:spPr bwMode="auto">
          <a:xfrm>
            <a:off x="8072350" y="5918685"/>
            <a:ext cx="22004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Precision~11%</a:t>
            </a:r>
          </a:p>
        </p:txBody>
      </p:sp>
      <p:sp>
        <p:nvSpPr>
          <p:cNvPr id="6" name="TextBox 11">
            <a:extLst>
              <a:ext uri="{FF2B5EF4-FFF2-40B4-BE49-F238E27FC236}">
                <a16:creationId xmlns:a16="http://schemas.microsoft.com/office/drawing/2014/main" id="{839F7877-56AC-157D-EFF6-CFD63548A059}"/>
              </a:ext>
            </a:extLst>
          </p:cNvPr>
          <p:cNvSpPr txBox="1">
            <a:spLocks noChangeArrowheads="1"/>
          </p:cNvSpPr>
          <p:nvPr/>
        </p:nvSpPr>
        <p:spPr bwMode="auto">
          <a:xfrm>
            <a:off x="1899222" y="5935804"/>
            <a:ext cx="22115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eaLnBrk="1" hangingPunct="1">
              <a:spcBef>
                <a:spcPct val="0"/>
              </a:spcBef>
              <a:buFontTx/>
              <a:buNone/>
            </a:pPr>
            <a:r>
              <a:rPr lang="en-US" altLang="zh-CN" sz="20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sym typeface="Symbol" panose="05050102010706020507" pitchFamily="18" charset="2"/>
              </a:rPr>
              <a:t>Precision~2.7%</a:t>
            </a:r>
          </a:p>
        </p:txBody>
      </p:sp>
    </p:spTree>
    <p:extLst>
      <p:ext uri="{BB962C8B-B14F-4D97-AF65-F5344CB8AC3E}">
        <p14:creationId xmlns:p14="http://schemas.microsoft.com/office/powerpoint/2010/main" val="42949074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307"/>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57987</TotalTime>
  <Words>3830</Words>
  <Application>Microsoft Macintosh PowerPoint</Application>
  <PresentationFormat>宽屏</PresentationFormat>
  <Paragraphs>577</Paragraphs>
  <Slides>43</Slides>
  <Notes>26</Notes>
  <HiddenSlides>0</HiddenSlides>
  <MMClips>0</MMClips>
  <ScaleCrop>false</ScaleCrop>
  <HeadingPairs>
    <vt:vector size="8" baseType="variant">
      <vt:variant>
        <vt:lpstr>已用的字体</vt:lpstr>
      </vt:variant>
      <vt:variant>
        <vt:i4>20</vt:i4>
      </vt:variant>
      <vt:variant>
        <vt:lpstr>主题</vt:lpstr>
      </vt:variant>
      <vt:variant>
        <vt:i4>1</vt:i4>
      </vt:variant>
      <vt:variant>
        <vt:lpstr>嵌入 OLE 服务器</vt:lpstr>
      </vt:variant>
      <vt:variant>
        <vt:i4>1</vt:i4>
      </vt:variant>
      <vt:variant>
        <vt:lpstr>幻灯片标题</vt:lpstr>
      </vt:variant>
      <vt:variant>
        <vt:i4>43</vt:i4>
      </vt:variant>
    </vt:vector>
  </HeadingPairs>
  <TitlesOfParts>
    <vt:vector size="65" baseType="lpstr">
      <vt:lpstr>等线</vt:lpstr>
      <vt:lpstr>黑体</vt:lpstr>
      <vt:lpstr>Microsoft YaHei</vt:lpstr>
      <vt:lpstr>Microsoft YaHei</vt:lpstr>
      <vt:lpstr>AdvOT19ee2aa8.B</vt:lpstr>
      <vt:lpstr>Arial Unicode MS</vt:lpstr>
      <vt:lpstr>Calibri (标题)</vt:lpstr>
      <vt:lpstr>Calibri (正文)</vt:lpstr>
      <vt:lpstr>Textile</vt:lpstr>
      <vt:lpstr>Arial</vt:lpstr>
      <vt:lpstr>Calibri</vt:lpstr>
      <vt:lpstr>Calibri Light</vt:lpstr>
      <vt:lpstr>Cambria Math</vt:lpstr>
      <vt:lpstr>Comic Sans MS</vt:lpstr>
      <vt:lpstr>Helvetica</vt:lpstr>
      <vt:lpstr>Symbol</vt:lpstr>
      <vt:lpstr>Times</vt:lpstr>
      <vt:lpstr>Times New Roman</vt:lpstr>
      <vt:lpstr>Wingdings</vt:lpstr>
      <vt:lpstr>Wingdings 2</vt:lpstr>
      <vt:lpstr>Office 主题​​</vt:lpstr>
      <vt:lpstr>Equation</vt:lpstr>
      <vt:lpstr>PowerPoint 演示文稿</vt:lpstr>
      <vt:lpstr>PowerPoint 演示文稿</vt:lpstr>
      <vt:lpstr>PowerPoint 演示文稿</vt:lpstr>
      <vt:lpstr>PowerPoint 演示文稿</vt:lpstr>
      <vt:lpstr>PowerPoint 演示文稿</vt:lpstr>
      <vt:lpstr>BESIII Data Samples: rich Physics </vt:lpstr>
      <vt:lpstr>Rich physics program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Amplitude analyses of D^+→K_S^0 π^+ η</vt:lpstr>
      <vt:lpstr>Amplitude analyses of D^0→π^+ π^- η,  D^+ 〖(D〗_s^+)→π^+ π^0 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BESIII white paper: Future Physics Programme</vt:lpstr>
      <vt:lpstr>BEPCII upgrades in 2024 </vt:lpstr>
      <vt:lpstr>Summary</vt:lpstr>
      <vt:lpstr>PowerPoint 演示文稿</vt:lpstr>
      <vt:lpstr>PowerPoint 演示文稿</vt:lpstr>
      <vt:lpstr>标准模型的精确检验：CKM矩阵幺正三角形 -- γ角的测量</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mahl</dc:creator>
  <cp:lastModifiedBy>Hai-Bo Li</cp:lastModifiedBy>
  <cp:revision>1068</cp:revision>
  <cp:lastPrinted>2024-01-31T02:31:15Z</cp:lastPrinted>
  <dcterms:created xsi:type="dcterms:W3CDTF">2021-09-20T22:29:29Z</dcterms:created>
  <dcterms:modified xsi:type="dcterms:W3CDTF">2024-06-30T15:49:28Z</dcterms:modified>
</cp:coreProperties>
</file>