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824" r:id="rId3"/>
    <p:sldId id="829" r:id="rId4"/>
    <p:sldId id="825" r:id="rId5"/>
    <p:sldId id="830" r:id="rId6"/>
    <p:sldId id="744" r:id="rId7"/>
    <p:sldId id="258" r:id="rId8"/>
    <p:sldId id="831" r:id="rId9"/>
    <p:sldId id="259" r:id="rId10"/>
    <p:sldId id="832" r:id="rId11"/>
    <p:sldId id="740" r:id="rId12"/>
    <p:sldId id="833" r:id="rId13"/>
    <p:sldId id="752" r:id="rId14"/>
    <p:sldId id="811" r:id="rId15"/>
    <p:sldId id="812" r:id="rId16"/>
    <p:sldId id="816" r:id="rId17"/>
    <p:sldId id="821" r:id="rId18"/>
    <p:sldId id="760" r:id="rId19"/>
    <p:sldId id="761" r:id="rId20"/>
    <p:sldId id="836" r:id="rId21"/>
    <p:sldId id="834" r:id="rId22"/>
    <p:sldId id="835" r:id="rId23"/>
    <p:sldId id="751" r:id="rId24"/>
    <p:sldId id="26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F5597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DC574-4D7B-460E-BF03-3477A9A691C0}" type="datetimeFigureOut">
              <a:rPr lang="zh-CN" altLang="en-US" smtClean="0"/>
              <a:t>2024/5/19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4DD3-9168-402F-A655-0C9E484ED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0C10B9-B5E4-463D-A394-35CBAB61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446A68D-0CE7-486F-A667-0CB250657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DFBF51-5BC1-47FA-A80A-12797A20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A83E8C-D698-4883-BD4E-3B8314B5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0B463D-D339-4C7A-A7F9-47F95F42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7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CD6B69-76BA-44D6-91A9-C085CC8B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383AE-C26B-4A43-B250-E81476886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75F97-88DB-4BAB-91ED-137C4421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6CB16-9AC0-4B9C-833A-89582143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488420-3B9C-4DE0-9090-9B19283C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FF4334-F0E3-4DA7-8C64-B309779FF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928C15-93E2-4E70-B105-97D7AD185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CF4F71-1B90-47FA-80BE-E4333D88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2905C0-07AA-45A4-8FCA-13EB6746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269972-7D1D-40E4-9CC8-1F305FBD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91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8530F1-DDAE-49E1-A694-CBB4F081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C8DB95-634B-4E17-B987-308982D2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C0F84D-1F73-4818-9DA9-FD8BA88A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D476C-DDE3-41CE-BFD8-5D2B81EB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BEF19-723C-4152-A90E-0676FFC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9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9F3C2-6CEA-475A-A086-CADAE898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1FFF3E-2F4A-495A-AFCC-27902C01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390534-B992-4A0C-A2D3-978F9629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A95CED-DCCD-4024-9C30-D4278B7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275DFD-35B8-4409-9084-108CC71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0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1EEB8-D20E-4E54-99DA-7929B3E8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1FDF8F-FB5B-4F70-9D09-485059198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B2DE38-98EE-4E7F-A54B-0B4BE649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23472B-FCC7-46C7-BFD9-7A2521A8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79818A-DD76-456D-9AB6-C1637969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CBC27-599A-4D04-9121-78A834F0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2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8F18F-1305-4DCE-8265-F112F6C8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E2E4C6-4E6E-428B-9AD4-80DDD5F2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42E2A-39E7-4728-8E3B-60622FA7D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151BCD6-325A-4A52-8F63-BD77BAA9E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A1969A-D76C-4DAA-B0E6-E50CEC307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B02FC4-30B2-48A3-BF07-A19F27C2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3954F8-C186-4E36-B4BE-2CA93FE1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E4E9E4-6344-40CB-ADF5-CEE9B39D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6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B7E67-C081-4E9B-BB76-D61B5F16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447856-600D-4626-8F93-59C520DB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4FD5BC-07EF-4AE1-8D56-B8555F68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CC6D76-A4FA-4C48-BABF-7D1F3216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3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BE6E90-3310-437D-A9FD-07AD48C7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E9A9DC-600D-4362-921E-AB4B0937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A55601-5F63-4F00-84FD-CBD1B1A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2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4F042-F562-4DF7-9F22-00135505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65E7DE-1736-46FC-AA16-FFA243C5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1B2AC4-0701-4571-AC34-60D89123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6818DD-E780-455B-9AAA-42407D17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05198-3D70-465D-B0DC-0F7BBE57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2AC0D6-C30C-4B75-92DE-73279B2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2A18E-E72B-4BA7-A8A2-CB16740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54EC28-E4EB-4721-A114-17FD0F716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8206-FC97-4E94-A7FA-4A1B1606A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C4B181-F1EF-4E96-AF07-7C935B39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88DBB5-AE6E-4066-8DB6-5B2B2EA2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EF84C9-A487-43D0-8883-992E956C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5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36000">
              <a:schemeClr val="accent4">
                <a:lumMod val="20000"/>
                <a:lumOff val="80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44476B-C904-4A5F-86DD-37C680B4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AE8391-C54F-45B1-B4DB-2A7D7416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70F581-A2D7-4285-8088-420BEFA6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8A36-8C4C-4BA6-99F9-33FC9E7C6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7FC075-1F79-4189-B826-8734C2DB6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45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www.nobelprize.org/uploads/2018/06/kajita-lecture-slides.pdf" TargetMode="External"/><Relationship Id="rId7" Type="http://schemas.openxmlformats.org/officeDocument/2006/relationships/hyperlink" Target="https://iopscience.iop.org/article/10.1088/0954-3899/43/3/03040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kam2.icrr.u-tokyo.ac.jp/event/14/contributions/708/attachments/572/662/WANP2022_nufluxlowE_20221117_v2.pdf" TargetMode="External"/><Relationship Id="rId5" Type="http://schemas.openxmlformats.org/officeDocument/2006/relationships/hyperlink" Target="https://indico.kps.or.kr/event/30/contributions/890/attachments/223/443/Kazufumi%20Sato.pdf" TargetMode="Externa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677499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CCD7C-7DB9-4362-A80C-FD4487A18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12176"/>
            <a:ext cx="12192000" cy="858078"/>
          </a:xfrm>
          <a:noFill/>
        </p:spPr>
        <p:txBody>
          <a:bodyPr>
            <a:noAutofit/>
          </a:bodyPr>
          <a:lstStyle/>
          <a:p>
            <a:r>
              <a:rPr lang="en-US" altLang="zh-CN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Supernova Neutrino and Atmospheric Neutrino Event Generators </a:t>
            </a:r>
            <a:endParaRPr lang="zh-CN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402F0B-6923-4DD4-9714-4AB95725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5930" y="3363784"/>
            <a:ext cx="5620139" cy="1596991"/>
          </a:xfrm>
          <a:noFill/>
        </p:spPr>
        <p:txBody>
          <a:bodyPr>
            <a:normAutofit/>
          </a:bodyPr>
          <a:lstStyle/>
          <a:p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Jie Cheng  (</a:t>
            </a:r>
            <a:r>
              <a:rPr lang="zh-CN" alt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程捷</a:t>
            </a:r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  <a:p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China Electric Power University</a:t>
            </a:r>
          </a:p>
          <a:p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2024/05/19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03A314-5B63-4089-BDA2-635BEB96D941}"/>
              </a:ext>
            </a:extLst>
          </p:cNvPr>
          <p:cNvSpPr txBox="1"/>
          <p:nvPr/>
        </p:nvSpPr>
        <p:spPr>
          <a:xfrm>
            <a:off x="9838938" y="6453333"/>
            <a:ext cx="265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</a:rPr>
              <a:t>chengjie@ncepu.edu.cn</a:t>
            </a:r>
            <a:endParaRPr lang="zh-CN" alt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8D33EE-A48A-48E6-8C28-63A2937B4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40"/>
          <a:stretch/>
        </p:blipFill>
        <p:spPr>
          <a:xfrm>
            <a:off x="10672672" y="5136698"/>
            <a:ext cx="1323508" cy="1297540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2666AC-DEC9-4269-A797-8EC97DD8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63" y="6453333"/>
            <a:ext cx="8936181" cy="365125"/>
          </a:xfrm>
        </p:spPr>
        <p:txBody>
          <a:bodyPr/>
          <a:lstStyle/>
          <a:p>
            <a:r>
              <a:rPr lang="en-US" altLang="zh-CN" sz="1800" dirty="0"/>
              <a:t>Neutrino Scattering: Theory, Experiment, Phenomenology (vSTEP2024) @Hangzhou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5944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6803EE7-D4DE-420C-8C60-F92D5622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975" y="924328"/>
            <a:ext cx="7521281" cy="408554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DSNB Detection at JUNO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C51FF7-47A7-4C13-A19B-EC3FA629AC27}"/>
              </a:ext>
            </a:extLst>
          </p:cNvPr>
          <p:cNvSpPr txBox="1"/>
          <p:nvPr/>
        </p:nvSpPr>
        <p:spPr>
          <a:xfrm>
            <a:off x="5510714" y="3707121"/>
            <a:ext cx="386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Before background suppression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4711BB7-B196-4087-913F-57544C6FBFA3}"/>
              </a:ext>
            </a:extLst>
          </p:cNvPr>
          <p:cNvSpPr/>
          <p:nvPr/>
        </p:nvSpPr>
        <p:spPr>
          <a:xfrm>
            <a:off x="5706045" y="1374531"/>
            <a:ext cx="207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JUNO, 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JCAP 10 (2022) 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1C3EC81-3026-4D89-BFD0-67DB5A353A08}"/>
              </a:ext>
            </a:extLst>
          </p:cNvPr>
          <p:cNvSpPr txBox="1"/>
          <p:nvPr/>
        </p:nvSpPr>
        <p:spPr>
          <a:xfrm>
            <a:off x="8773089" y="3736930"/>
            <a:ext cx="386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After background suppression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358F9D4-8922-4C5D-845F-5DD2C4EC5DDD}"/>
                  </a:ext>
                </a:extLst>
              </p:cNvPr>
              <p:cNvSpPr txBox="1"/>
              <p:nvPr/>
            </p:nvSpPr>
            <p:spPr>
              <a:xfrm>
                <a:off x="258110" y="836111"/>
                <a:ext cx="466025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en-US" altLang="zh-CN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Clr>
                    <a:srgbClr val="FFC000"/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sz="2000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Dominant background (above 12 MeV): 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NC interactions</a:t>
                </a:r>
                <a:r>
                  <a:rPr lang="en-US" altLang="zh-CN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zh-CN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Highlights on background suppression</a:t>
                </a:r>
                <a:endParaRPr lang="en-US" altLang="zh-CN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742950" lvl="1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dirty="0"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Muon veto 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dirty="0"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Pulse shape discrimination (PSD) technique 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dirty="0"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Triple coincidence (</a:t>
                </a:r>
                <a:r>
                  <a:rPr lang="en-US" altLang="zh-CN" baseline="30000" dirty="0"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11</a:t>
                </a:r>
                <a:r>
                  <a:rPr lang="en-US" altLang="zh-CN" dirty="0"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C delayed decay)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endParaRPr lang="en-US" altLang="zh-CN" sz="2000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sz="16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358F9D4-8922-4C5D-845F-5DD2C4EC5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10" y="836111"/>
                <a:ext cx="4660254" cy="3970318"/>
              </a:xfrm>
              <a:prstGeom prst="rect">
                <a:avLst/>
              </a:prstGeom>
              <a:blipFill>
                <a:blip r:embed="rId3"/>
                <a:stretch>
                  <a:fillRect l="-1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9E69767E-A940-4F4D-9C6C-2956A2518185}"/>
              </a:ext>
            </a:extLst>
          </p:cNvPr>
          <p:cNvSpPr txBox="1"/>
          <p:nvPr/>
        </p:nvSpPr>
        <p:spPr>
          <a:xfrm>
            <a:off x="317044" y="5107839"/>
            <a:ext cx="1045486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Improvements compared to JUNO physics book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Phys. G43:030401(2016)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zh-CN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ea typeface="Calibri" panose="020F0502020204030204" pitchFamily="34" charset="0"/>
                <a:cs typeface="Calibri" panose="020F0502020204030204" pitchFamily="34" charset="0"/>
              </a:rPr>
              <a:t>Background evaluation: </a:t>
            </a:r>
            <a:r>
              <a:rPr lang="en-US" altLang="zh-CN" dirty="0">
                <a:ea typeface="Calibri" panose="020F0502020204030204" pitchFamily="34" charset="0"/>
                <a:cs typeface="Calibri" panose="020F0502020204030204" pitchFamily="34" charset="0"/>
              </a:rPr>
              <a:t>0.7 per year </a:t>
            </a:r>
            <a:r>
              <a:rPr lang="en-US" altLang="zh-CN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0.54 </a:t>
            </a:r>
            <a:r>
              <a:rPr lang="en-US" altLang="zh-CN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 year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ea typeface="Calibri" panose="020F0502020204030204" pitchFamily="34" charset="0"/>
                <a:cs typeface="Calibri" panose="020F0502020204030204" pitchFamily="34" charset="0"/>
              </a:rPr>
              <a:t>PSD:</a:t>
            </a:r>
            <a:r>
              <a:rPr lang="en-US" altLang="zh-CN" dirty="0">
                <a:ea typeface="Calibri" panose="020F0502020204030204" pitchFamily="34" charset="0"/>
                <a:cs typeface="Calibri" panose="020F0502020204030204" pitchFamily="34" charset="0"/>
              </a:rPr>
              <a:t> signal efficiency 50%</a:t>
            </a:r>
            <a:r>
              <a:rPr lang="en-US" altLang="zh-CN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80% </a:t>
            </a:r>
            <a:r>
              <a:rPr lang="en-US" altLang="zh-CN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(1% residual background)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ea typeface="Calibri" panose="020F0502020204030204" pitchFamily="34" charset="0"/>
                <a:cs typeface="Calibri" panose="020F0502020204030204" pitchFamily="34" charset="0"/>
              </a:rPr>
              <a:t>Realistic DSNB signal model: </a:t>
            </a:r>
            <a:r>
              <a:rPr lang="en-US" altLang="zh-CN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non-zero fraction of failed Supernova</a:t>
            </a:r>
            <a:endParaRPr lang="zh-CN" altLang="en-US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68FA10-8C87-470E-8EA2-7AACDA45FB1E}"/>
              </a:ext>
            </a:extLst>
          </p:cNvPr>
          <p:cNvSpPr/>
          <p:nvPr/>
        </p:nvSpPr>
        <p:spPr>
          <a:xfrm>
            <a:off x="317044" y="5564408"/>
            <a:ext cx="7462582" cy="10669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093B8C9E-F4A4-49EA-ACDC-115EBB1A0A15}"/>
              </a:ext>
            </a:extLst>
          </p:cNvPr>
          <p:cNvSpPr/>
          <p:nvPr/>
        </p:nvSpPr>
        <p:spPr>
          <a:xfrm rot="16200000">
            <a:off x="8153034" y="5810907"/>
            <a:ext cx="297180" cy="22198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8FEF385-210F-40FB-92E9-A47181EFE255}"/>
              </a:ext>
            </a:extLst>
          </p:cNvPr>
          <p:cNvSpPr/>
          <p:nvPr/>
        </p:nvSpPr>
        <p:spPr>
          <a:xfrm>
            <a:off x="8404063" y="5707201"/>
            <a:ext cx="3625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S/B ratio improved from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 to 3.5</a:t>
            </a:r>
            <a:endParaRPr lang="zh-CN" alt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01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407CC1D-3AEC-432C-A58C-C2D972F2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4" y="1245307"/>
            <a:ext cx="6292877" cy="37757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DSNB Sensitivity in JUNO  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2A31F04-AF49-42CF-8E5D-3DECB00FE9B2}"/>
              </a:ext>
            </a:extLst>
          </p:cNvPr>
          <p:cNvCxnSpPr/>
          <p:nvPr/>
        </p:nvCxnSpPr>
        <p:spPr>
          <a:xfrm>
            <a:off x="1224094" y="3814265"/>
            <a:ext cx="351663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2C2C110-4FC7-4358-B34C-98DBC3446ADA}"/>
              </a:ext>
            </a:extLst>
          </p:cNvPr>
          <p:cNvCxnSpPr>
            <a:cxnSpLocks/>
          </p:cNvCxnSpPr>
          <p:nvPr/>
        </p:nvCxnSpPr>
        <p:spPr>
          <a:xfrm>
            <a:off x="1224094" y="3258005"/>
            <a:ext cx="516255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1BA05CE-2FB6-4A82-AC91-E10F2EC86DD8}"/>
                  </a:ext>
                </a:extLst>
              </p:cNvPr>
              <p:cNvSpPr/>
              <p:nvPr/>
            </p:nvSpPr>
            <p:spPr>
              <a:xfrm>
                <a:off x="1721821" y="5577292"/>
                <a:ext cx="100444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4"/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If no positive observation, JUNO can set the world-leading best limits of DSNB flux</a:t>
                </a:r>
              </a:p>
              <a:p>
                <a:pPr marL="285750" indent="-285750">
                  <a:buClr>
                    <a:schemeClr val="accent4"/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With the nominal model (black solid curve (left plot)): </a:t>
                </a:r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(3 </a:t>
                </a:r>
                <a:r>
                  <a:rPr lang="en-US" altLang="zh-CN" b="1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yrs</a:t>
                </a:r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) and 6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(10 </a:t>
                </a:r>
                <a:r>
                  <a:rPr lang="en-US" altLang="zh-CN" b="1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yrs</a:t>
                </a:r>
                <a:r>
                  <a:rPr lang="en-US" altLang="zh-CN" b="1" dirty="0">
                    <a:solidFill>
                      <a:srgbClr val="0000FF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altLang="zh-CN" b="1" dirty="0">
                  <a:solidFill>
                    <a:srgbClr val="FF000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1BA05CE-2FB6-4A82-AC91-E10F2EC86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821" y="5577292"/>
                <a:ext cx="10044452" cy="646331"/>
              </a:xfrm>
              <a:prstGeom prst="rect">
                <a:avLst/>
              </a:prstGeom>
              <a:blipFill>
                <a:blip r:embed="rId3"/>
                <a:stretch>
                  <a:fillRect l="-364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453D54F9-5DFF-4905-82C5-928199B65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47" y="1245307"/>
            <a:ext cx="4516062" cy="3759283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90D7513-5C78-6A2F-E3A2-1665BBEC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2F10E6-0E61-8554-6A9E-BC6F9E02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B22CE1-B7C7-1A02-B85F-3E27D7E65D92}"/>
              </a:ext>
            </a:extLst>
          </p:cNvPr>
          <p:cNvSpPr txBox="1"/>
          <p:nvPr/>
        </p:nvSpPr>
        <p:spPr>
          <a:xfrm>
            <a:off x="8451273" y="1098224"/>
            <a:ext cx="3520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JUNO, 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JCAP 10 (2022) 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3FFB16-983A-52EC-274F-318725140C21}"/>
              </a:ext>
            </a:extLst>
          </p:cNvPr>
          <p:cNvSpPr/>
          <p:nvPr/>
        </p:nvSpPr>
        <p:spPr>
          <a:xfrm>
            <a:off x="1350818" y="1697183"/>
            <a:ext cx="1898073" cy="1523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D7BAA6-823F-5232-0EC9-CF6CAB415FE9}"/>
              </a:ext>
            </a:extLst>
          </p:cNvPr>
          <p:cNvSpPr txBox="1"/>
          <p:nvPr/>
        </p:nvSpPr>
        <p:spPr>
          <a:xfrm>
            <a:off x="3200397" y="1586343"/>
            <a:ext cx="1510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Nominal model</a:t>
            </a:r>
            <a:endParaRPr lang="zh-CN" altLang="en-US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600C54-6387-569B-C4B7-4AF59D81D459}"/>
                  </a:ext>
                </a:extLst>
              </p:cNvPr>
              <p:cNvSpPr txBox="1"/>
              <p:nvPr/>
            </p:nvSpPr>
            <p:spPr>
              <a:xfrm>
                <a:off x="1080666" y="4655573"/>
                <a:ext cx="3354736" cy="73866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Supernova (SN) rate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𝑹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𝑺𝑵</m:t>
                        </m:r>
                      </m:sub>
                    </m:sSub>
                    <m:d>
                      <m:d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Average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SN neutrinos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Fraction of black hole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𝑩𝑯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600C54-6387-569B-C4B7-4AF59D81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66" y="4655573"/>
                <a:ext cx="3354736" cy="738664"/>
              </a:xfrm>
              <a:prstGeom prst="rect">
                <a:avLst/>
              </a:prstGeom>
              <a:blipFill>
                <a:blip r:embed="rId6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45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  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90D7513-5C78-6A2F-E3A2-1665BBEC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2F10E6-0E61-8554-6A9E-BC6F9E02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3B83FA-E609-470B-95B5-10E5A7E81B26}"/>
              </a:ext>
            </a:extLst>
          </p:cNvPr>
          <p:cNvSpPr txBox="1"/>
          <p:nvPr/>
        </p:nvSpPr>
        <p:spPr>
          <a:xfrm>
            <a:off x="318655" y="796955"/>
            <a:ext cx="11035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Important signal in neutrino oscillation study </a:t>
            </a:r>
            <a:r>
              <a:rPr lang="en-US" altLang="zh-CN" sz="2000" b="1" dirty="0">
                <a:ea typeface="微软雅黑" panose="020B0503020204020204" pitchFamily="34" charset="-122"/>
              </a:rPr>
              <a:t>(discovery in 1998)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98ABBCC-58A4-4861-A2A6-C79EB0EB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7" y="1294367"/>
            <a:ext cx="6507897" cy="349790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B9C918C-213B-40EA-870B-89C029B80648}"/>
              </a:ext>
            </a:extLst>
          </p:cNvPr>
          <p:cNvSpPr txBox="1"/>
          <p:nvPr/>
        </p:nvSpPr>
        <p:spPr>
          <a:xfrm>
            <a:off x="5000568" y="1294367"/>
            <a:ext cx="1913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Kajita, Nobel Lecture</a:t>
            </a:r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1351B2-1789-4FDA-9328-FA5979D3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7" y="2151033"/>
            <a:ext cx="3530594" cy="264124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2DDE905-19DC-4AF5-BE23-6C819C2272CD}"/>
              </a:ext>
            </a:extLst>
          </p:cNvPr>
          <p:cNvSpPr txBox="1"/>
          <p:nvPr/>
        </p:nvSpPr>
        <p:spPr>
          <a:xfrm>
            <a:off x="318655" y="4889577"/>
            <a:ext cx="11263745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In</a:t>
            </a: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the</a:t>
            </a: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near</a:t>
            </a: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future: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ea typeface="微软雅黑" panose="020B0503020204020204" pitchFamily="34" charset="-122"/>
              </a:rPr>
              <a:t>Important signal in neutrino oscillation study: </a:t>
            </a: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</a:rPr>
              <a:t>Mass ordering, CP phase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ea typeface="微软雅黑" panose="020B0503020204020204" pitchFamily="34" charset="-122"/>
              </a:rPr>
              <a:t>Significant background in rare event researches: </a:t>
            </a: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</a:rPr>
              <a:t>DSNB, proton decay, dark matter, etc. </a:t>
            </a:r>
          </a:p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EA112FF-72D5-43FD-9B1A-06ADA8CDC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434"/>
          <a:stretch/>
        </p:blipFill>
        <p:spPr>
          <a:xfrm>
            <a:off x="7251821" y="1294368"/>
            <a:ext cx="2461140" cy="18757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6211CD-0FFE-4791-86E3-C224651ED8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827"/>
          <a:stretch/>
        </p:blipFill>
        <p:spPr>
          <a:xfrm>
            <a:off x="9730451" y="1294368"/>
            <a:ext cx="2461549" cy="187577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6040FD4D-FF97-4E60-A222-FBDFDA727841}"/>
              </a:ext>
            </a:extLst>
          </p:cNvPr>
          <p:cNvSpPr txBox="1"/>
          <p:nvPr/>
        </p:nvSpPr>
        <p:spPr>
          <a:xfrm>
            <a:off x="8153400" y="109878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JUNO, J. Phys. G: </a:t>
            </a:r>
            <a:r>
              <a:rPr lang="en-US" altLang="zh-CN" sz="1200" b="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Nucl</a:t>
            </a:r>
            <a:r>
              <a:rPr lang="en-US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. Part. Phys. 43 (2016) 030401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493173C-AD97-4D83-8001-3B274CD784BC}"/>
                  </a:ext>
                </a:extLst>
              </p:cNvPr>
              <p:cNvSpPr txBox="1"/>
              <p:nvPr/>
            </p:nvSpPr>
            <p:spPr>
              <a:xfrm>
                <a:off x="10524259" y="1356425"/>
                <a:ext cx="1425286" cy="327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cp</m:t>
                        </m:r>
                      </m:sub>
                    </m:sSub>
                  </m:oMath>
                </a14:m>
                <a:r>
                  <a:rPr lang="en-US" altLang="zh-CN" sz="1400" b="1" dirty="0">
                    <a:solidFill>
                      <a:schemeClr val="bg1"/>
                    </a:solidFill>
                  </a:rPr>
                  <a:t>= 0, NO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493173C-AD97-4D83-8001-3B274CD78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259" y="1356425"/>
                <a:ext cx="1425286" cy="327077"/>
              </a:xfrm>
              <a:prstGeom prst="rect">
                <a:avLst/>
              </a:prstGeom>
              <a:blipFill>
                <a:blip r:embed="rId8"/>
                <a:stretch>
                  <a:fillRect t="-3774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615CCFC-1D92-42A0-9F36-FACF9AF9EFD8}"/>
                  </a:ext>
                </a:extLst>
              </p:cNvPr>
              <p:cNvSpPr txBox="1"/>
              <p:nvPr/>
            </p:nvSpPr>
            <p:spPr>
              <a:xfrm>
                <a:off x="8046124" y="1356425"/>
                <a:ext cx="1293668" cy="327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cp</m:t>
                        </m:r>
                      </m:sub>
                    </m:sSub>
                  </m:oMath>
                </a14:m>
                <a:r>
                  <a:rPr lang="en-US" altLang="zh-CN" sz="1400" b="1" dirty="0">
                    <a:solidFill>
                      <a:schemeClr val="bg1"/>
                    </a:solidFill>
                  </a:rPr>
                  <a:t>= 0, NO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615CCFC-1D92-42A0-9F36-FACF9AF9E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124" y="1356425"/>
                <a:ext cx="1293668" cy="327077"/>
              </a:xfrm>
              <a:prstGeom prst="rect">
                <a:avLst/>
              </a:prstGeom>
              <a:blipFill>
                <a:blip r:embed="rId9"/>
                <a:stretch>
                  <a:fillRect t="-3774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605E945C-C90D-41DD-A094-581CB5A05D20}"/>
              </a:ext>
            </a:extLst>
          </p:cNvPr>
          <p:cNvSpPr/>
          <p:nvPr/>
        </p:nvSpPr>
        <p:spPr>
          <a:xfrm>
            <a:off x="8292465" y="2467897"/>
            <a:ext cx="800986" cy="4536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781704F-371E-4540-9BB9-A25B155B50FE}"/>
              </a:ext>
            </a:extLst>
          </p:cNvPr>
          <p:cNvSpPr/>
          <p:nvPr/>
        </p:nvSpPr>
        <p:spPr>
          <a:xfrm>
            <a:off x="10780645" y="2460970"/>
            <a:ext cx="800986" cy="4536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377C3C1-7758-4372-BCDF-D1F22B95B04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71" y="3267448"/>
            <a:ext cx="4940179" cy="1997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DF05FF3-8ABC-403A-8CAF-54B7EA74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33" y="969355"/>
            <a:ext cx="3182707" cy="25452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</a:rPr>
              <a:t>Atmospheric Neutrino: Flux 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0CBC99-20F2-4152-B96E-EA5FE99AA481}"/>
              </a:ext>
            </a:extLst>
          </p:cNvPr>
          <p:cNvSpPr txBox="1"/>
          <p:nvPr/>
        </p:nvSpPr>
        <p:spPr>
          <a:xfrm>
            <a:off x="4918245" y="127130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JUNO site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5EB58E-AF72-4795-AE44-4DD59BBED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1" y="974762"/>
            <a:ext cx="6170102" cy="3701234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9F2BDB-5176-4D3E-B9DA-054AA5F2B8D2}"/>
              </a:ext>
            </a:extLst>
          </p:cNvPr>
          <p:cNvSpPr txBox="1"/>
          <p:nvPr/>
        </p:nvSpPr>
        <p:spPr>
          <a:xfrm>
            <a:off x="313267" y="5389002"/>
            <a:ext cx="1169246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HKKMS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atmospheric neutrino flux model for JUNO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Flux calculation developed from 10 MeV to 100GeV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73EDD2-CF28-412A-92BD-7062303510C2}"/>
              </a:ext>
            </a:extLst>
          </p:cNvPr>
          <p:cNvSpPr txBox="1"/>
          <p:nvPr/>
        </p:nvSpPr>
        <p:spPr>
          <a:xfrm>
            <a:off x="6920885" y="3855278"/>
            <a:ext cx="3180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-apple-system"/>
              </a:rPr>
              <a:t>Curtesy of the Honda Group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706708-3854-4D91-ABFF-B697C08930A4}"/>
              </a:ext>
            </a:extLst>
          </p:cNvPr>
          <p:cNvSpPr/>
          <p:nvPr/>
        </p:nvSpPr>
        <p:spPr>
          <a:xfrm>
            <a:off x="6964373" y="908149"/>
            <a:ext cx="249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 err="1">
                <a:solidFill>
                  <a:schemeClr val="bg2">
                    <a:lumMod val="50000"/>
                  </a:schemeClr>
                </a:solidFill>
              </a:rPr>
              <a:t>Phys.Rev.D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 103 (2021) 5, 053001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箭头: 上 10">
            <a:extLst>
              <a:ext uri="{FF2B5EF4-FFF2-40B4-BE49-F238E27FC236}">
                <a16:creationId xmlns:a16="http://schemas.microsoft.com/office/drawing/2014/main" id="{38C7E793-9CB7-4966-BA18-8A47E5AB3457}"/>
              </a:ext>
            </a:extLst>
          </p:cNvPr>
          <p:cNvSpPr/>
          <p:nvPr/>
        </p:nvSpPr>
        <p:spPr>
          <a:xfrm>
            <a:off x="8044002" y="3576497"/>
            <a:ext cx="186408" cy="2195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9B142F5-C99E-49AE-A70C-DCB4F17C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110" y="959395"/>
            <a:ext cx="2733955" cy="3843259"/>
          </a:xfrm>
          <a:prstGeom prst="rect">
            <a:avLst/>
          </a:prstGeom>
        </p:spPr>
      </p:pic>
      <p:sp>
        <p:nvSpPr>
          <p:cNvPr id="18" name="Sato Kazufumi@Neutrino2022">
            <a:extLst>
              <a:ext uri="{FF2B5EF4-FFF2-40B4-BE49-F238E27FC236}">
                <a16:creationId xmlns:a16="http://schemas.microsoft.com/office/drawing/2014/main" id="{ABC46943-E71B-4F2E-93B0-47B5873863AB}"/>
              </a:ext>
            </a:extLst>
          </p:cNvPr>
          <p:cNvSpPr txBox="1"/>
          <p:nvPr/>
        </p:nvSpPr>
        <p:spPr>
          <a:xfrm>
            <a:off x="9294822" y="5102174"/>
            <a:ext cx="2673488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u="sng">
                <a:hlinkClick r:id="rId5"/>
              </a:defRPr>
            </a:lvl1pPr>
          </a:lstStyle>
          <a:p>
            <a:pPr>
              <a:defRPr u="none"/>
            </a:pPr>
            <a:r>
              <a:rPr sz="1600" u="sng" dirty="0">
                <a:latin typeface="-apple-system"/>
                <a:hlinkClick r:id="rId5"/>
              </a:rPr>
              <a:t>Sato Kazufumi@Neutrino2022</a:t>
            </a:r>
          </a:p>
        </p:txBody>
      </p:sp>
      <p:sp>
        <p:nvSpPr>
          <p:cNvPr id="19" name="Jie Cheng@WANP2022">
            <a:extLst>
              <a:ext uri="{FF2B5EF4-FFF2-40B4-BE49-F238E27FC236}">
                <a16:creationId xmlns:a16="http://schemas.microsoft.com/office/drawing/2014/main" id="{87C155F4-67CF-42AD-9715-67C31F7B68C0}"/>
              </a:ext>
            </a:extLst>
          </p:cNvPr>
          <p:cNvSpPr txBox="1"/>
          <p:nvPr/>
        </p:nvSpPr>
        <p:spPr>
          <a:xfrm>
            <a:off x="9873141" y="4807927"/>
            <a:ext cx="2067873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sz="1600" u="sng" dirty="0" err="1">
                <a:latin typeface="-apple-system"/>
                <a:hlinkClick r:id="rId6"/>
              </a:rPr>
              <a:t>Jie</a:t>
            </a:r>
            <a:r>
              <a:rPr sz="1600" u="sng" dirty="0">
                <a:latin typeface="-apple-system"/>
                <a:hlinkClick r:id="rId6"/>
              </a:rPr>
              <a:t> Cheng@WANP2022</a:t>
            </a:r>
          </a:p>
        </p:txBody>
      </p:sp>
    </p:spTree>
    <p:extLst>
      <p:ext uri="{BB962C8B-B14F-4D97-AF65-F5344CB8AC3E}">
        <p14:creationId xmlns:p14="http://schemas.microsoft.com/office/powerpoint/2010/main" val="1773560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121920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600" b="1" dirty="0">
                    <a:ln w="0"/>
                    <a:solidFill>
                      <a:srgbClr val="2F5597"/>
                    </a:solidFill>
                    <a:effectLst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Methodology for Atm-</a:t>
                </a:r>
                <a14:m>
                  <m:oMath xmlns:m="http://schemas.openxmlformats.org/officeDocument/2006/math">
                    <m:r>
                      <a:rPr lang="zh-CN" altLang="en-US" sz="3600" b="1" i="1" smtClean="0">
                        <a:ln w="0"/>
                        <a:solidFill>
                          <a:srgbClr val="2F5597"/>
                        </a:solidFill>
                        <a:effectLst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𝝂</m:t>
                    </m:r>
                  </m:oMath>
                </a14:m>
                <a:r>
                  <a:rPr lang="en-US" altLang="zh-CN" sz="3600" b="1" baseline="30000" dirty="0">
                    <a:ln w="0"/>
                    <a:solidFill>
                      <a:srgbClr val="2F5597"/>
                    </a:solidFill>
                    <a:effectLst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ln w="0"/>
                    <a:solidFill>
                      <a:srgbClr val="2F5597"/>
                    </a:solidFill>
                    <a:effectLst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3600" b="1" baseline="30000" dirty="0">
                    <a:ln w="0"/>
                    <a:solidFill>
                      <a:srgbClr val="2F5597"/>
                    </a:solidFill>
                    <a:effectLst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12</a:t>
                </a:r>
                <a:r>
                  <a:rPr lang="en-US" altLang="zh-CN" sz="3600" b="1" dirty="0">
                    <a:ln w="0"/>
                    <a:solidFill>
                      <a:srgbClr val="2F5597"/>
                    </a:solidFill>
                    <a:effectLst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 Interaction Prediction  </a:t>
                </a:r>
                <a:endParaRPr lang="zh-CN" altLang="en-US" sz="3600" b="1" dirty="0">
                  <a:ln w="0"/>
                  <a:solidFill>
                    <a:srgbClr val="2F5597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12192000" cy="796954"/>
              </a:xfrm>
              <a:blipFill>
                <a:blip r:embed="rId2"/>
                <a:stretch>
                  <a:fillRect t="-5344" r="-1400" b="-152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F166F-8FA7-4EE8-AC43-C2C11B1C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3" y="796955"/>
            <a:ext cx="7279974" cy="5390817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DB25FA9-24E1-4B81-A703-A891CE30AD3A}"/>
              </a:ext>
            </a:extLst>
          </p:cNvPr>
          <p:cNvSpPr/>
          <p:nvPr/>
        </p:nvSpPr>
        <p:spPr>
          <a:xfrm>
            <a:off x="7689184" y="929486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Neutrino Interaction in LS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F8419D0-8DE3-43C5-8D8B-5742D183838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9307015" y="1405330"/>
            <a:ext cx="0" cy="747291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D7E296D-5B83-49D1-9F95-2CBB05F75513}"/>
              </a:ext>
            </a:extLst>
          </p:cNvPr>
          <p:cNvSpPr/>
          <p:nvPr/>
        </p:nvSpPr>
        <p:spPr>
          <a:xfrm>
            <a:off x="7353956" y="2197453"/>
            <a:ext cx="4033397" cy="50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De-excitation of Residual nucleus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DA66EE-9A6B-480B-BA37-CCE186A3DBD6}"/>
              </a:ext>
            </a:extLst>
          </p:cNvPr>
          <p:cNvSpPr txBox="1"/>
          <p:nvPr/>
        </p:nvSpPr>
        <p:spPr>
          <a:xfrm>
            <a:off x="9399112" y="1494252"/>
            <a:ext cx="1847086" cy="58477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ea typeface="微软雅黑" panose="020B0503020204020204" pitchFamily="34" charset="-122"/>
              </a:rPr>
              <a:t>Residual nucleus is excited</a:t>
            </a:r>
            <a:endParaRPr lang="zh-CN" altLang="en-US" sz="1600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C3D73ED-88C3-427C-B4F0-B9439D0F5FD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0924846" y="1167408"/>
            <a:ext cx="6516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4875AA5-E640-4256-8B7F-000E46826FF5}"/>
              </a:ext>
            </a:extLst>
          </p:cNvPr>
          <p:cNvCxnSpPr>
            <a:cxnSpLocks/>
          </p:cNvCxnSpPr>
          <p:nvPr/>
        </p:nvCxnSpPr>
        <p:spPr>
          <a:xfrm>
            <a:off x="11576539" y="1167408"/>
            <a:ext cx="1" cy="19219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1ECC274-E4E2-48B5-8DA4-7E9A51605B58}"/>
              </a:ext>
            </a:extLst>
          </p:cNvPr>
          <p:cNvCxnSpPr>
            <a:cxnSpLocks/>
          </p:cNvCxnSpPr>
          <p:nvPr/>
        </p:nvCxnSpPr>
        <p:spPr>
          <a:xfrm>
            <a:off x="9294823" y="2709874"/>
            <a:ext cx="0" cy="7472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381427A-35BE-4CF0-B9C3-76AB575E5FD4}"/>
              </a:ext>
            </a:extLst>
          </p:cNvPr>
          <p:cNvCxnSpPr>
            <a:cxnSpLocks/>
          </p:cNvCxnSpPr>
          <p:nvPr/>
        </p:nvCxnSpPr>
        <p:spPr>
          <a:xfrm flipH="1">
            <a:off x="9399113" y="3076165"/>
            <a:ext cx="21774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F8FDFB83-8519-42E4-9C6F-94E9E2A5634F}"/>
              </a:ext>
            </a:extLst>
          </p:cNvPr>
          <p:cNvSpPr txBox="1"/>
          <p:nvPr/>
        </p:nvSpPr>
        <p:spPr>
          <a:xfrm>
            <a:off x="10194392" y="2788034"/>
            <a:ext cx="1460907" cy="5847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ea typeface="微软雅黑" panose="020B0503020204020204" pitchFamily="34" charset="-122"/>
              </a:rPr>
              <a:t>Residual nucleus is </a:t>
            </a:r>
            <a:r>
              <a:rPr lang="en-US" altLang="zh-CN" sz="1600" dirty="0" err="1">
                <a:solidFill>
                  <a:srgbClr val="0070C0"/>
                </a:solidFill>
                <a:ea typeface="微软雅黑" panose="020B0503020204020204" pitchFamily="34" charset="-122"/>
              </a:rPr>
              <a:t>g.s.</a:t>
            </a:r>
            <a:endParaRPr lang="zh-CN" altLang="en-US" sz="16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8875D5C-6544-401C-A168-7A60FB85376B}"/>
              </a:ext>
            </a:extLst>
          </p:cNvPr>
          <p:cNvSpPr/>
          <p:nvPr/>
        </p:nvSpPr>
        <p:spPr>
          <a:xfrm>
            <a:off x="7667848" y="3486758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Decay of Residual nucleus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B7DC050-B1FE-43A9-A5BC-F036A361B496}"/>
              </a:ext>
            </a:extLst>
          </p:cNvPr>
          <p:cNvCxnSpPr>
            <a:cxnSpLocks/>
          </p:cNvCxnSpPr>
          <p:nvPr/>
        </p:nvCxnSpPr>
        <p:spPr>
          <a:xfrm>
            <a:off x="9289566" y="3973745"/>
            <a:ext cx="0" cy="7472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7127364-FD9B-4F83-9B69-05D42658F7BD}"/>
              </a:ext>
            </a:extLst>
          </p:cNvPr>
          <p:cNvSpPr/>
          <p:nvPr/>
        </p:nvSpPr>
        <p:spPr>
          <a:xfrm>
            <a:off x="7670474" y="4711216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Detector simulation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/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l-G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8FA88E9D-6AC4-4B2D-A609-3E6167A289A2}"/>
              </a:ext>
            </a:extLst>
          </p:cNvPr>
          <p:cNvSpPr txBox="1"/>
          <p:nvPr/>
        </p:nvSpPr>
        <p:spPr>
          <a:xfrm>
            <a:off x="5245293" y="6171819"/>
            <a:ext cx="187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ea typeface="微软雅黑" panose="020B0503020204020204" pitchFamily="34" charset="-122"/>
              </a:rPr>
              <a:t>Neutrino flux </a:t>
            </a:r>
            <a:endParaRPr lang="zh-CN" altLang="en-US" sz="16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3BD2CD5D-B8CC-4275-8E56-3727671FEBFD}"/>
              </a:ext>
            </a:extLst>
          </p:cNvPr>
          <p:cNvCxnSpPr>
            <a:cxnSpLocks/>
          </p:cNvCxnSpPr>
          <p:nvPr/>
        </p:nvCxnSpPr>
        <p:spPr>
          <a:xfrm flipH="1">
            <a:off x="7422018" y="5629541"/>
            <a:ext cx="307568" cy="55929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696BEF6F-8F24-4044-8C0F-8E52FD7151E6}"/>
              </a:ext>
            </a:extLst>
          </p:cNvPr>
          <p:cNvSpPr txBox="1"/>
          <p:nvPr/>
        </p:nvSpPr>
        <p:spPr>
          <a:xfrm>
            <a:off x="6744152" y="6235441"/>
            <a:ext cx="151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Oscillation probability 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FA46742-F6F4-4033-9B3F-7037A0CAC5E5}"/>
              </a:ext>
            </a:extLst>
          </p:cNvPr>
          <p:cNvCxnSpPr>
            <a:cxnSpLocks/>
          </p:cNvCxnSpPr>
          <p:nvPr/>
        </p:nvCxnSpPr>
        <p:spPr>
          <a:xfrm>
            <a:off x="8590715" y="5746826"/>
            <a:ext cx="0" cy="459764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/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Cross section </a:t>
                </a:r>
              </a:p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0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1600" b="1" dirty="0">
                  <a:solidFill>
                    <a:srgbClr val="C0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blipFill>
                <a:blip r:embed="rId5"/>
                <a:stretch>
                  <a:fillRect l="-1676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515EB801-1342-442A-A918-F633DEA28D27}"/>
              </a:ext>
            </a:extLst>
          </p:cNvPr>
          <p:cNvCxnSpPr>
            <a:cxnSpLocks/>
          </p:cNvCxnSpPr>
          <p:nvPr/>
        </p:nvCxnSpPr>
        <p:spPr>
          <a:xfrm>
            <a:off x="9587419" y="5523004"/>
            <a:ext cx="601013" cy="223822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018A0462-9FA2-45C3-85A7-B593D6C362AE}"/>
              </a:ext>
            </a:extLst>
          </p:cNvPr>
          <p:cNvSpPr txBox="1"/>
          <p:nvPr/>
        </p:nvSpPr>
        <p:spPr>
          <a:xfrm>
            <a:off x="9471084" y="5801912"/>
            <a:ext cx="2422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</a:rPr>
              <a:t>Detector efficiency </a:t>
            </a:r>
            <a:endParaRPr lang="zh-CN" altLang="en-US" sz="16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3219B27-D7FC-4654-B951-47D3A75B5E12}"/>
              </a:ext>
            </a:extLst>
          </p:cNvPr>
          <p:cNvSpPr/>
          <p:nvPr/>
        </p:nvSpPr>
        <p:spPr>
          <a:xfrm>
            <a:off x="5978552" y="5249786"/>
            <a:ext cx="545980" cy="4527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026C4D6-4C60-4EE5-8772-D6648A4C149D}"/>
              </a:ext>
            </a:extLst>
          </p:cNvPr>
          <p:cNvCxnSpPr>
            <a:cxnSpLocks/>
          </p:cNvCxnSpPr>
          <p:nvPr/>
        </p:nvCxnSpPr>
        <p:spPr>
          <a:xfrm flipH="1">
            <a:off x="5192028" y="5480604"/>
            <a:ext cx="73104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CD1C98D-5C04-4507-9A5F-DC8EBD6D8EFE}"/>
              </a:ext>
            </a:extLst>
          </p:cNvPr>
          <p:cNvCxnSpPr>
            <a:cxnSpLocks/>
          </p:cNvCxnSpPr>
          <p:nvPr/>
        </p:nvCxnSpPr>
        <p:spPr>
          <a:xfrm flipH="1">
            <a:off x="6251542" y="5702547"/>
            <a:ext cx="438158" cy="433514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C8F0200-010B-4A49-9BB8-6194E1954431}"/>
              </a:ext>
            </a:extLst>
          </p:cNvPr>
          <p:cNvSpPr txBox="1"/>
          <p:nvPr/>
        </p:nvSpPr>
        <p:spPr>
          <a:xfrm>
            <a:off x="8410387" y="624202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GENIE, </a:t>
            </a:r>
            <a:r>
              <a:rPr lang="en-US" altLang="zh-CN" dirty="0" err="1"/>
              <a:t>NuWro</a:t>
            </a:r>
            <a:r>
              <a:rPr lang="en-US" altLang="zh-CN" dirty="0"/>
              <a:t>, etc.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DC5EC62-2444-4083-806F-B6B002CD28F9}"/>
              </a:ext>
            </a:extLst>
          </p:cNvPr>
          <p:cNvSpPr txBox="1"/>
          <p:nvPr/>
        </p:nvSpPr>
        <p:spPr>
          <a:xfrm>
            <a:off x="7667848" y="1860329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TALYS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3DF726D-E39A-4FF5-A611-E11B5E9553B5}"/>
              </a:ext>
            </a:extLst>
          </p:cNvPr>
          <p:cNvSpPr txBox="1"/>
          <p:nvPr/>
        </p:nvSpPr>
        <p:spPr>
          <a:xfrm>
            <a:off x="7751607" y="43542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Geant4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/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measurement</a:t>
                </a:r>
                <a:endParaRPr lang="zh-CN" altLang="en-US" sz="1600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blipFill>
                <a:blip r:embed="rId6"/>
                <a:stretch>
                  <a:fillRect l="-2000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56E690EC-764D-443A-A93D-C8F2DFF2CB01}"/>
              </a:ext>
            </a:extLst>
          </p:cNvPr>
          <p:cNvSpPr txBox="1"/>
          <p:nvPr/>
        </p:nvSpPr>
        <p:spPr>
          <a:xfrm>
            <a:off x="-253080" y="527606"/>
            <a:ext cx="6097314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Phys. Rev. D 103. 05001 (2021)</a:t>
            </a:r>
          </a:p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F10B2F-7C1D-4177-B367-EB19B2137C23}"/>
              </a:ext>
            </a:extLst>
          </p:cNvPr>
          <p:cNvSpPr txBox="1"/>
          <p:nvPr/>
        </p:nvSpPr>
        <p:spPr>
          <a:xfrm>
            <a:off x="363750" y="5863521"/>
            <a:ext cx="5156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Taking neutral-current (NC) interaction for example</a:t>
            </a:r>
            <a:endParaRPr lang="zh-CN" alt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5" grpId="0" animBg="1"/>
      <p:bldP spid="18" grpId="0" animBg="1"/>
      <p:bldP spid="19" grpId="0" animBg="1"/>
      <p:bldP spid="26" grpId="0" animBg="1"/>
      <p:bldP spid="27" grpId="0" animBg="1"/>
      <p:bldP spid="32" grpId="0" animBg="1"/>
      <p:bldP spid="35" grpId="0"/>
      <p:bldP spid="37" grpId="0"/>
      <p:bldP spid="39" grpId="0"/>
      <p:bldP spid="41" grpId="0"/>
      <p:bldP spid="43" grpId="0"/>
      <p:bldP spid="44" grpId="0" animBg="1"/>
      <p:bldP spid="29" grpId="0"/>
      <p:bldP spid="30" grpId="0"/>
      <p:bldP spid="4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 Models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23E8A4-8F9D-459A-8447-81C059BA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4" y="1072056"/>
            <a:ext cx="8046094" cy="4586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179BB-0F68-437B-AE9E-8FDC6A0C689C}"/>
              </a:ext>
            </a:extLst>
          </p:cNvPr>
          <p:cNvSpPr txBox="1"/>
          <p:nvPr/>
        </p:nvSpPr>
        <p:spPr>
          <a:xfrm>
            <a:off x="528145" y="796955"/>
            <a:ext cx="77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Summary of the main features of models used in early and recent stages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65AFC4-5B55-4534-8B29-C9F9E2A6BC25}"/>
              </a:ext>
            </a:extLst>
          </p:cNvPr>
          <p:cNvSpPr txBox="1"/>
          <p:nvPr/>
        </p:nvSpPr>
        <p:spPr>
          <a:xfrm>
            <a:off x="538652" y="5568671"/>
            <a:ext cx="1131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All processes are included, new models primarily focus on variations related to QE and do not fully explore variations related to RES, COH, and DIS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Plan to include </a:t>
            </a:r>
            <a:r>
              <a:rPr lang="en-US" altLang="zh-CN" dirty="0" err="1"/>
              <a:t>GiBUU</a:t>
            </a:r>
            <a:r>
              <a:rPr lang="en-US" altLang="zh-CN" dirty="0"/>
              <a:t> and NEUT in our calculation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1983B5-DBE6-4949-BC8E-863A8DD54688}"/>
              </a:ext>
            </a:extLst>
          </p:cNvPr>
          <p:cNvSpPr txBox="1"/>
          <p:nvPr/>
        </p:nvSpPr>
        <p:spPr>
          <a:xfrm>
            <a:off x="4422227" y="1326537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for QE</a:t>
            </a:r>
            <a:endParaRPr lang="zh-CN" altLang="en-US" sz="12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D6F62FE-69FC-448F-A037-6C7BDAD86A1A}"/>
              </a:ext>
            </a:extLst>
          </p:cNvPr>
          <p:cNvSpPr/>
          <p:nvPr/>
        </p:nvSpPr>
        <p:spPr>
          <a:xfrm>
            <a:off x="337834" y="3807724"/>
            <a:ext cx="8046094" cy="1760948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682752-22BF-4B08-B6F5-35A62DB48743}"/>
              </a:ext>
            </a:extLst>
          </p:cNvPr>
          <p:cNvSpPr txBox="1"/>
          <p:nvPr/>
        </p:nvSpPr>
        <p:spPr>
          <a:xfrm>
            <a:off x="8594625" y="3633312"/>
            <a:ext cx="32595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dk1"/>
                </a:solidFill>
              </a:rPr>
              <a:t>Validated with </a:t>
            </a:r>
            <a:r>
              <a:rPr lang="en-US" altLang="zh-CN" sz="1600" b="1" dirty="0" err="1"/>
              <a:t>MINERvA</a:t>
            </a:r>
            <a:r>
              <a:rPr lang="en-US" altLang="zh-CN" sz="1600" b="1" dirty="0"/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hlinkClick r:id="rId3"/>
              </a:rPr>
              <a:t>https://zenodo.org/records/6774990</a:t>
            </a:r>
            <a:endParaRPr lang="en-US" altLang="zh-CN" sz="1400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0" dirty="0"/>
              <a:t>Investigate the impact of different generators, nuclear model, FSI models on the prediction</a:t>
            </a: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647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934608" y="851332"/>
            <a:ext cx="6755524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600"/>
              </a:spcAft>
              <a:buAutoNum type="arabicPeriod"/>
            </a:pPr>
            <a:r>
              <a:rPr lang="en-US" altLang="zh-CN" sz="2000" b="1" dirty="0">
                <a:sym typeface="Wingdings" panose="05000000000000000000" pitchFamily="2" charset="2"/>
              </a:rPr>
              <a:t>Simple shell model  </a:t>
            </a:r>
            <a:r>
              <a:rPr lang="en-US" altLang="zh-CN" sz="2000" b="1" dirty="0"/>
              <a:t>Status of the residual nuclei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9AC4020-43E6-4E99-9E48-BE1368B6E712}"/>
              </a:ext>
            </a:extLst>
          </p:cNvPr>
          <p:cNvSpPr txBox="1"/>
          <p:nvPr/>
        </p:nvSpPr>
        <p:spPr>
          <a:xfrm>
            <a:off x="5423995" y="1154155"/>
            <a:ext cx="272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Phys. Rev. D 67 (2003) 076007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99" y="3270235"/>
            <a:ext cx="2166716" cy="157766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ED5018B-29D1-4439-A138-AB42140CBA66}"/>
              </a:ext>
            </a:extLst>
          </p:cNvPr>
          <p:cNvSpPr txBox="1"/>
          <p:nvPr/>
        </p:nvSpPr>
        <p:spPr>
          <a:xfrm>
            <a:off x="5306065" y="1623847"/>
            <a:ext cx="6273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All residual nuclei with A&gt;5 have been considered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</a:rPr>
              <a:t>Go beyond simple shell model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considering the correlation between P shell (P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1/2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 and 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3/2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will be implemented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C3AAE0-D6E6-4803-A0BE-B180C099E631}"/>
              </a:ext>
            </a:extLst>
          </p:cNvPr>
          <p:cNvSpPr txBox="1"/>
          <p:nvPr/>
        </p:nvSpPr>
        <p:spPr>
          <a:xfrm>
            <a:off x="4947745" y="3551979"/>
            <a:ext cx="7136526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altLang="zh-CN" sz="2000" b="1" dirty="0">
                <a:sym typeface="Wingdings" panose="05000000000000000000" pitchFamily="2" charset="2"/>
              </a:rPr>
              <a:t>2.   TALYS  </a:t>
            </a:r>
            <a:r>
              <a:rPr lang="en-US" altLang="zh-CN" sz="2000" b="1" dirty="0"/>
              <a:t>Simulate residual nucleus at certain high excited energy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3D4AC5-5CDD-4772-BE5F-CF23F42A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76"/>
          <a:stretch/>
        </p:blipFill>
        <p:spPr>
          <a:xfrm>
            <a:off x="5744472" y="4097271"/>
            <a:ext cx="2071955" cy="2275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F748A1E-9A80-4E4E-8B78-F521D4E6D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13" r="5024"/>
          <a:stretch/>
        </p:blipFill>
        <p:spPr>
          <a:xfrm>
            <a:off x="8114869" y="4097271"/>
            <a:ext cx="1997718" cy="2303220"/>
          </a:xfrm>
          <a:prstGeom prst="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93106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2F5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Impact </a:t>
            </a:r>
            <a:r>
              <a:rPr lang="en-US" altLang="zh-CN" sz="32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en-US" altLang="zh-CN" sz="3200" b="1" dirty="0">
                <a:ln w="0"/>
                <a:solidFill>
                  <a:srgbClr val="2F5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 Deexcitation on Final-state Production of NC Events</a:t>
            </a:r>
            <a:endParaRPr lang="zh-CN" altLang="en-US" sz="3200" b="1" dirty="0">
              <a:ln w="0"/>
              <a:solidFill>
                <a:srgbClr val="2F559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27EEB0F-BC3F-42F5-A402-387433A5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6" y="3313165"/>
            <a:ext cx="6494441" cy="3120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63E053-FCD4-405D-90E2-1EEB7CE4E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b="19002"/>
          <a:stretch/>
        </p:blipFill>
        <p:spPr>
          <a:xfrm>
            <a:off x="424546" y="745911"/>
            <a:ext cx="6494441" cy="2614184"/>
          </a:xfrm>
          <a:prstGeom prst="rect">
            <a:avLst/>
          </a:prstGeom>
        </p:spPr>
      </p:pic>
      <p:sp>
        <p:nvSpPr>
          <p:cNvPr id="15" name="箭头: 左 14">
            <a:extLst>
              <a:ext uri="{FF2B5EF4-FFF2-40B4-BE49-F238E27FC236}">
                <a16:creationId xmlns:a16="http://schemas.microsoft.com/office/drawing/2014/main" id="{192A62FD-0C93-40C6-BE5B-100F2B5CAB22}"/>
              </a:ext>
            </a:extLst>
          </p:cNvPr>
          <p:cNvSpPr/>
          <p:nvPr/>
        </p:nvSpPr>
        <p:spPr>
          <a:xfrm>
            <a:off x="6772045" y="1793470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0E562E-D7EB-44D3-869E-6EF58C56CAEF}"/>
              </a:ext>
            </a:extLst>
          </p:cNvPr>
          <p:cNvSpPr/>
          <p:nvPr/>
        </p:nvSpPr>
        <p:spPr>
          <a:xfrm>
            <a:off x="7035601" y="1793470"/>
            <a:ext cx="6694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Before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dominated </a:t>
            </a:r>
            <a:endParaRPr lang="en-US" altLang="zh-CN" sz="1600" b="1" dirty="0">
              <a:solidFill>
                <a:srgbClr val="0000FF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481ADDB-36F9-4678-B67B-F4310CCEBC65}"/>
              </a:ext>
            </a:extLst>
          </p:cNvPr>
          <p:cNvSpPr/>
          <p:nvPr/>
        </p:nvSpPr>
        <p:spPr>
          <a:xfrm>
            <a:off x="7035601" y="4211699"/>
            <a:ext cx="4764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After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 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reduced, with more lighter nuclei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箭头: 左 17">
            <a:extLst>
              <a:ext uri="{FF2B5EF4-FFF2-40B4-BE49-F238E27FC236}">
                <a16:creationId xmlns:a16="http://schemas.microsoft.com/office/drawing/2014/main" id="{B0DB0AAC-E2EF-4961-B7FA-4BF0123307BD}"/>
              </a:ext>
            </a:extLst>
          </p:cNvPr>
          <p:cNvSpPr/>
          <p:nvPr/>
        </p:nvSpPr>
        <p:spPr>
          <a:xfrm>
            <a:off x="6772045" y="4219197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DE1E9D-1410-42C5-B2B8-13EF326628DA}"/>
              </a:ext>
            </a:extLst>
          </p:cNvPr>
          <p:cNvSpPr txBox="1"/>
          <p:nvPr/>
        </p:nvSpPr>
        <p:spPr>
          <a:xfrm>
            <a:off x="7918888" y="611325"/>
            <a:ext cx="6869824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Phys. Rev. D 103. 05001 (2021)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423D02-F5D5-4129-A238-A3D89AB15770}"/>
              </a:ext>
            </a:extLst>
          </p:cNvPr>
          <p:cNvSpPr txBox="1"/>
          <p:nvPr/>
        </p:nvSpPr>
        <p:spPr>
          <a:xfrm>
            <a:off x="6896093" y="5061584"/>
            <a:ext cx="49954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1800" b="1" dirty="0">
                <a:ea typeface="微软雅黑" panose="020B0503020204020204" pitchFamily="34" charset="-122"/>
              </a:rPr>
              <a:t>Exclusive final-state information, such as </a:t>
            </a:r>
            <a:r>
              <a:rPr lang="en-US" altLang="zh-CN" sz="1800" b="1" dirty="0">
                <a:solidFill>
                  <a:srgbClr val="0000FF"/>
                </a:solidFill>
                <a:ea typeface="微软雅黑" panose="020B0503020204020204" pitchFamily="34" charset="-122"/>
              </a:rPr>
              <a:t>the neutron multiplicity, the charge pion multiplicity, the unstable nuclei</a:t>
            </a:r>
            <a:r>
              <a:rPr lang="en-US" altLang="zh-CN" sz="1800" b="1" dirty="0">
                <a:ea typeface="微软雅黑" panose="020B0503020204020204" pitchFamily="34" charset="-122"/>
              </a:rPr>
              <a:t>, is important for tagging and reducing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21196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GEANT4-based Detector Simulation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A33ED8-627C-466B-9C74-EAEEF54D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87" y="996151"/>
            <a:ext cx="7344764" cy="465958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872247B-7890-4D5D-9819-36EEA3DCE34E}"/>
              </a:ext>
            </a:extLst>
          </p:cNvPr>
          <p:cNvSpPr txBox="1"/>
          <p:nvPr/>
        </p:nvSpPr>
        <p:spPr>
          <a:xfrm>
            <a:off x="8506691" y="3041890"/>
            <a:ext cx="6096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Aft>
                <a:spcPts val="600"/>
              </a:spcAft>
            </a:pPr>
            <a:r>
              <a:rPr lang="en-US" altLang="zh-CN" sz="1800" b="1" dirty="0" err="1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arXiv</a:t>
            </a:r>
            <a:r>
              <a:rPr lang="en-US" altLang="zh-CN" sz="18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 2311.16550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820E682-D877-401B-9333-4930D41BC4DB}"/>
              </a:ext>
            </a:extLst>
          </p:cNvPr>
          <p:cNvSpPr txBox="1"/>
          <p:nvPr/>
        </p:nvSpPr>
        <p:spPr>
          <a:xfrm>
            <a:off x="6874422" y="5573733"/>
            <a:ext cx="4638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Extracted from the results of TALYS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/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/>
                  <a:t>GEANT4 (4.10.p02)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 simulate the propagation of final-state particles in LS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Hadronic models: QGSP_BERT_HP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JUNO detector as our reference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Considering </a:t>
                </a: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decay processes of unstable isotopes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after </a:t>
                </a:r>
                <a:r>
                  <a:rPr lang="en-US" altLang="zh-CN" b="1" dirty="0" err="1">
                    <a:sym typeface="Wingdings" panose="05000000000000000000" pitchFamily="2" charset="2"/>
                  </a:rPr>
                  <a:t>deexciation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stage in detector simulation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Secondary interactions (SI)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: final-state particles produced by a primary interaction, subsequently interact within the LS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Neutron tagging takes place after the SI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Tagged neutrons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</a:rPr>
                  <a:t> final-state neutrons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altLang="zh-CN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blipFill>
                <a:blip r:embed="rId3"/>
                <a:stretch>
                  <a:fillRect l="-1231" t="-547" r="-2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74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IBD-like NC Background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4D30-5461-4DC3-9BEE-356D721A96D3}" type="datetime1">
              <a:rPr lang="zh-CN" altLang="en-US" smtClean="0"/>
              <a:t>2024/5/19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A4CF07-1C7C-4A84-873F-24D2AF596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5"/>
          <a:stretch/>
        </p:blipFill>
        <p:spPr>
          <a:xfrm>
            <a:off x="135455" y="717041"/>
            <a:ext cx="6732705" cy="32165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B2407E-73A6-4FB5-8826-0E946D2E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8" y="727680"/>
            <a:ext cx="5349704" cy="4778154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349789F3-D692-47EB-B7CB-FBAB6C6C56AE}"/>
              </a:ext>
            </a:extLst>
          </p:cNvPr>
          <p:cNvSpPr/>
          <p:nvPr/>
        </p:nvSpPr>
        <p:spPr>
          <a:xfrm>
            <a:off x="9400779" y="2321712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8D0762-4A76-43DB-89C1-858607B120CE}"/>
              </a:ext>
            </a:extLst>
          </p:cNvPr>
          <p:cNvSpPr txBox="1"/>
          <p:nvPr/>
        </p:nvSpPr>
        <p:spPr>
          <a:xfrm>
            <a:off x="9500061" y="2238587"/>
            <a:ext cx="2045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Reactor neutrino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B7A7DD8-092E-4633-8047-709553F05B78}"/>
              </a:ext>
            </a:extLst>
          </p:cNvPr>
          <p:cNvSpPr/>
          <p:nvPr/>
        </p:nvSpPr>
        <p:spPr>
          <a:xfrm>
            <a:off x="9352285" y="3783367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59E84A-2F50-436C-AF14-ED29646595CD}"/>
              </a:ext>
            </a:extLst>
          </p:cNvPr>
          <p:cNvSpPr txBox="1"/>
          <p:nvPr/>
        </p:nvSpPr>
        <p:spPr>
          <a:xfrm>
            <a:off x="9451567" y="3700242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DSNB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9A0B2B-2B93-481B-95A2-90DDD0AA50CF}"/>
              </a:ext>
            </a:extLst>
          </p:cNvPr>
          <p:cNvSpPr txBox="1"/>
          <p:nvPr/>
        </p:nvSpPr>
        <p:spPr>
          <a:xfrm>
            <a:off x="412173" y="3922782"/>
            <a:ext cx="6182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>
                <a:solidFill>
                  <a:srgbClr val="C00000"/>
                </a:solidFill>
              </a:rPr>
              <a:t>Focus on the prompt visible energy below 100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Large model variation in energy &lt; 20 MeV, the model prediction lack sufficient experimental constraints.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With deexcitation, 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energy spectra shift to higher energies and enlarge the model variations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dominant channels with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 and </a:t>
            </a:r>
            <a:r>
              <a:rPr lang="en-US" altLang="zh-CN" b="1" baseline="30000" dirty="0"/>
              <a:t>10</a:t>
            </a:r>
            <a:r>
              <a:rPr lang="en-US" altLang="zh-CN" b="1" dirty="0"/>
              <a:t>B reduce, and channels with lighter nuclei increase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2A69CC-F000-403B-863A-6E73F026E3F8}"/>
              </a:ext>
            </a:extLst>
          </p:cNvPr>
          <p:cNvSpPr txBox="1"/>
          <p:nvPr/>
        </p:nvSpPr>
        <p:spPr>
          <a:xfrm>
            <a:off x="6868159" y="5516473"/>
            <a:ext cx="5088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0000FF"/>
                </a:solidFill>
              </a:rPr>
              <a:t>The NC background rate with deexcitation as the nominal result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0000FF"/>
                </a:solidFill>
              </a:rPr>
              <a:t>First detailed calculation of atm-v NC background in reactor neutrino energy range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1DC257-6209-4B57-A1AF-B4766CA5B569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176909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45E7E-08DD-5DF9-1ED3-CA2C171A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710B5-EA5E-9CDF-34EB-45110A9B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C06CBC-01FF-A1F2-5DF6-D0CE0B16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27275E32-3FD1-52C4-022F-0363798FB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572"/>
            <a:ext cx="121920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Neutrino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zh-CN" sz="3600" b="1" dirty="0">
                <a:solidFill>
                  <a:srgbClr val="2F5597"/>
                </a:solidFill>
                <a:latin typeface="+mn-lt"/>
              </a:rPr>
              <a:t>Sources</a:t>
            </a:r>
            <a:endParaRPr lang="zh-CN" altLang="en-US" sz="3600" b="1" dirty="0">
              <a:solidFill>
                <a:srgbClr val="2F5597"/>
              </a:solidFill>
              <a:latin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065A99-4CE8-4DE9-AA0A-2EE4CD6CAB1B}"/>
              </a:ext>
            </a:extLst>
          </p:cNvPr>
          <p:cNvGrpSpPr/>
          <p:nvPr/>
        </p:nvGrpSpPr>
        <p:grpSpPr>
          <a:xfrm>
            <a:off x="268430" y="1304785"/>
            <a:ext cx="2483648" cy="2483648"/>
            <a:chOff x="268430" y="1304785"/>
            <a:chExt cx="2483648" cy="248364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73D47A3-A484-42B8-B6B7-3021D16B1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30" y="1304785"/>
              <a:ext cx="2483648" cy="2483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7EC9B60-4D28-4AFC-9A66-72F8E0173C00}"/>
                </a:ext>
              </a:extLst>
            </p:cNvPr>
            <p:cNvSpPr txBox="1"/>
            <p:nvPr/>
          </p:nvSpPr>
          <p:spPr>
            <a:xfrm>
              <a:off x="358192" y="1382277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b="1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3DFFC2-3E48-4C13-94CF-B6FF641E44F4}"/>
              </a:ext>
            </a:extLst>
          </p:cNvPr>
          <p:cNvGrpSpPr/>
          <p:nvPr/>
        </p:nvGrpSpPr>
        <p:grpSpPr>
          <a:xfrm>
            <a:off x="3286624" y="1304403"/>
            <a:ext cx="2483648" cy="2483647"/>
            <a:chOff x="3286624" y="1304403"/>
            <a:chExt cx="2483648" cy="2483647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47622F6-DF27-4801-9113-E4902BC6BC4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624" y="1304403"/>
              <a:ext cx="2483648" cy="24836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63BD21E-5CBB-4B95-BA92-E153A2788AF2}"/>
                </a:ext>
              </a:extLst>
            </p:cNvPr>
            <p:cNvSpPr txBox="1"/>
            <p:nvPr/>
          </p:nvSpPr>
          <p:spPr>
            <a:xfrm>
              <a:off x="3378079" y="1377872"/>
              <a:ext cx="1529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Supernova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A75815-1C90-4162-A3EA-636A5B56ED66}"/>
              </a:ext>
            </a:extLst>
          </p:cNvPr>
          <p:cNvGrpSpPr/>
          <p:nvPr/>
        </p:nvGrpSpPr>
        <p:grpSpPr>
          <a:xfrm>
            <a:off x="6320176" y="1306186"/>
            <a:ext cx="2481864" cy="2481864"/>
            <a:chOff x="6320176" y="1306186"/>
            <a:chExt cx="2481864" cy="248186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6FB5B14-40F8-413B-ADCC-A2A3CA5F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0176" y="1306186"/>
              <a:ext cx="2481864" cy="248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C4C7A8C-A4B7-4739-92E9-0CF06CEA5F7F}"/>
                </a:ext>
              </a:extLst>
            </p:cNvPr>
            <p:cNvSpPr txBox="1"/>
            <p:nvPr/>
          </p:nvSpPr>
          <p:spPr>
            <a:xfrm>
              <a:off x="6340383" y="1377872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Solar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FA187A4-F0CB-4610-9467-D72D17EB263F}"/>
              </a:ext>
            </a:extLst>
          </p:cNvPr>
          <p:cNvGrpSpPr/>
          <p:nvPr/>
        </p:nvGrpSpPr>
        <p:grpSpPr>
          <a:xfrm>
            <a:off x="9351944" y="1304403"/>
            <a:ext cx="2481864" cy="2481864"/>
            <a:chOff x="9351944" y="1304403"/>
            <a:chExt cx="2481864" cy="248186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E3285CA-3108-46A9-8A84-AF0D199C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1944" y="1304403"/>
              <a:ext cx="2481864" cy="248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6735D55-175E-4C45-9FE3-35C73CCEDF57}"/>
                </a:ext>
              </a:extLst>
            </p:cNvPr>
            <p:cNvSpPr txBox="1"/>
            <p:nvPr/>
          </p:nvSpPr>
          <p:spPr>
            <a:xfrm>
              <a:off x="9449958" y="1377872"/>
              <a:ext cx="1580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Atmospheric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BC0BB55-A300-4C25-A5E5-794CD3024449}"/>
              </a:ext>
            </a:extLst>
          </p:cNvPr>
          <p:cNvGrpSpPr/>
          <p:nvPr/>
        </p:nvGrpSpPr>
        <p:grpSpPr>
          <a:xfrm>
            <a:off x="268430" y="4010443"/>
            <a:ext cx="2483648" cy="2370420"/>
            <a:chOff x="268430" y="4010443"/>
            <a:chExt cx="2483648" cy="237042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CFE0E9F-6683-42FE-B702-10F8BA12DCD3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430" y="4010443"/>
              <a:ext cx="2483648" cy="2370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30E0B7A-2BCA-4D10-9A4B-8139E5342A89}"/>
                </a:ext>
              </a:extLst>
            </p:cNvPr>
            <p:cNvSpPr txBox="1"/>
            <p:nvPr/>
          </p:nvSpPr>
          <p:spPr>
            <a:xfrm>
              <a:off x="268430" y="4072899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Earth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6025BAE-9F77-4568-B55B-7EC28D50C2B2}"/>
              </a:ext>
            </a:extLst>
          </p:cNvPr>
          <p:cNvGrpSpPr/>
          <p:nvPr/>
        </p:nvGrpSpPr>
        <p:grpSpPr>
          <a:xfrm>
            <a:off x="6340383" y="3990235"/>
            <a:ext cx="2552004" cy="2461657"/>
            <a:chOff x="6340383" y="3990235"/>
            <a:chExt cx="2552004" cy="246165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E0941F1-D729-4EC2-8DEB-BC20B9F0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0383" y="3990235"/>
              <a:ext cx="2461657" cy="2461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44CEC51-AF00-4470-8C37-5FEBD6D930CF}"/>
                </a:ext>
              </a:extLst>
            </p:cNvPr>
            <p:cNvSpPr txBox="1"/>
            <p:nvPr/>
          </p:nvSpPr>
          <p:spPr>
            <a:xfrm>
              <a:off x="7652584" y="4069048"/>
              <a:ext cx="1239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Reactor</a:t>
              </a:r>
              <a:r>
                <a:rPr lang="zh-CN" altLang="en-US" b="1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4D268B2-9BF6-47FC-AC99-B7613A759AB8}"/>
              </a:ext>
            </a:extLst>
          </p:cNvPr>
          <p:cNvGrpSpPr/>
          <p:nvPr/>
        </p:nvGrpSpPr>
        <p:grpSpPr>
          <a:xfrm>
            <a:off x="9351943" y="4014251"/>
            <a:ext cx="2505654" cy="2262262"/>
            <a:chOff x="9351943" y="4014251"/>
            <a:chExt cx="2505654" cy="226226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3E6601E-AB0D-48C5-997D-3771B5CC21BD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1943" y="4014251"/>
              <a:ext cx="2461657" cy="2262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5370C89-81B3-4620-8DA3-E70B641649B7}"/>
                </a:ext>
              </a:extLst>
            </p:cNvPr>
            <p:cNvSpPr txBox="1"/>
            <p:nvPr/>
          </p:nvSpPr>
          <p:spPr>
            <a:xfrm>
              <a:off x="10202769" y="4068476"/>
              <a:ext cx="1654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Accelerator </a:t>
              </a:r>
              <a:endParaRPr lang="zh-CN" altLang="en-US" b="1" dirty="0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2515D3EB-BA74-448B-AF42-68BE304920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16696" r="5718" b="26679"/>
          <a:stretch/>
        </p:blipFill>
        <p:spPr>
          <a:xfrm>
            <a:off x="3182721" y="3999423"/>
            <a:ext cx="2744797" cy="239862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EDDF09AC-87A2-4D33-8C6C-B7826756E964}"/>
              </a:ext>
            </a:extLst>
          </p:cNvPr>
          <p:cNvSpPr txBox="1"/>
          <p:nvPr/>
        </p:nvSpPr>
        <p:spPr>
          <a:xfrm>
            <a:off x="3286624" y="4069048"/>
            <a:ext cx="97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Human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9A7EC6-4926-34C0-3DB7-2EEA9E56FC8E}"/>
              </a:ext>
            </a:extLst>
          </p:cNvPr>
          <p:cNvSpPr txBox="1"/>
          <p:nvPr/>
        </p:nvSpPr>
        <p:spPr>
          <a:xfrm>
            <a:off x="266719" y="1340322"/>
            <a:ext cx="152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Big Bang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75A8C8-34D5-7946-77C4-A02EAE437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5052" y="1121147"/>
            <a:ext cx="8090439" cy="5330239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2B8C69B-5DDE-BF41-BD0C-FA0D25CD2D41}"/>
              </a:ext>
            </a:extLst>
          </p:cNvPr>
          <p:cNvSpPr txBox="1"/>
          <p:nvPr/>
        </p:nvSpPr>
        <p:spPr>
          <a:xfrm>
            <a:off x="3237710" y="1497724"/>
            <a:ext cx="88664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000" dirty="0"/>
              <a:t>Formaggio &amp; Zeller, Rev. Mod. Phys. 84, 1307 (2012) </a:t>
            </a:r>
            <a:endParaRPr lang="zh-CN" altLang="en-US" sz="1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E7FB1B6-8B3C-5F48-0DF3-792EC8251285}"/>
              </a:ext>
            </a:extLst>
          </p:cNvPr>
          <p:cNvSpPr/>
          <p:nvPr/>
        </p:nvSpPr>
        <p:spPr>
          <a:xfrm>
            <a:off x="6018760" y="1377872"/>
            <a:ext cx="1589828" cy="4708389"/>
          </a:xfrm>
          <a:prstGeom prst="rect">
            <a:avLst/>
          </a:prstGeom>
          <a:solidFill>
            <a:srgbClr val="0000FF">
              <a:alpha val="16863"/>
            </a:srgbClr>
          </a:solidFill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91609C-15F1-B9AA-A08E-A4942877D9B9}"/>
              </a:ext>
            </a:extLst>
          </p:cNvPr>
          <p:cNvSpPr txBox="1"/>
          <p:nvPr/>
        </p:nvSpPr>
        <p:spPr>
          <a:xfrm>
            <a:off x="7743825" y="4362450"/>
            <a:ext cx="1945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This talk focuses on supernova and atmospheric neutrinos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23042" cy="796954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GeV Neutrino Event Generator-</a:t>
            </a:r>
            <a:r>
              <a:rPr lang="en-US" altLang="zh-CN" sz="3200" b="1" dirty="0" err="1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DetSim</a:t>
            </a:r>
            <a:r>
              <a:rPr lang="en-US" altLang="zh-CN" sz="32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Interface at JUNO  </a:t>
            </a:r>
            <a:endParaRPr lang="zh-CN" altLang="en-US" sz="32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4D30-5461-4DC3-9BEE-356D721A96D3}" type="datetime1">
              <a:rPr lang="zh-CN" altLang="en-US" smtClean="0"/>
              <a:t>2024/5/19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A14DD35-EA53-4D5A-A798-478BFA7B83A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"/>
          <a:stretch/>
        </p:blipFill>
        <p:spPr bwMode="auto">
          <a:xfrm>
            <a:off x="523645" y="1161685"/>
            <a:ext cx="8627282" cy="4031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DEAF51C-1CF2-474D-AF66-A077C42F7A4D}"/>
              </a:ext>
            </a:extLst>
          </p:cNvPr>
          <p:cNvSpPr txBox="1"/>
          <p:nvPr/>
        </p:nvSpPr>
        <p:spPr>
          <a:xfrm>
            <a:off x="384907" y="5421562"/>
            <a:ext cx="1148874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</a:rPr>
              <a:t>GANYMEDE (GeV neutrino interaction) group is established to deeply understand the GeV neutrino interaction</a:t>
            </a:r>
            <a:endParaRPr lang="en-US" altLang="zh-CN" sz="1800" b="1" dirty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</a:rPr>
              <a:t>W</a:t>
            </a:r>
            <a:r>
              <a:rPr lang="en-US" altLang="zh-CN" sz="1800" b="1" dirty="0">
                <a:solidFill>
                  <a:srgbClr val="0000FF"/>
                </a:solidFill>
              </a:rPr>
              <a:t>ork on the latest versions of GENIE, </a:t>
            </a:r>
            <a:r>
              <a:rPr lang="en-US" altLang="zh-CN" sz="1800" b="1" dirty="0" err="1">
                <a:solidFill>
                  <a:srgbClr val="0000FF"/>
                </a:solidFill>
              </a:rPr>
              <a:t>NuWro</a:t>
            </a:r>
            <a:r>
              <a:rPr lang="en-US" altLang="zh-CN" sz="1800" b="1" dirty="0">
                <a:solidFill>
                  <a:srgbClr val="0000FF"/>
                </a:solidFill>
              </a:rPr>
              <a:t>, GiBUU, NEUT, </a:t>
            </a:r>
            <a:r>
              <a:rPr lang="en-US" altLang="zh-CN" b="1" dirty="0">
                <a:solidFill>
                  <a:srgbClr val="0000FF"/>
                </a:solidFill>
              </a:rPr>
              <a:t>and integrating them into the JUNO offline software framework.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4B69155-BC28-481B-9A24-C291E6E3348B}"/>
              </a:ext>
            </a:extLst>
          </p:cNvPr>
          <p:cNvCxnSpPr/>
          <p:nvPr/>
        </p:nvCxnSpPr>
        <p:spPr>
          <a:xfrm>
            <a:off x="4966855" y="2057400"/>
            <a:ext cx="4904509" cy="713509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E5774CE-B063-426E-B029-F167C146282E}"/>
              </a:ext>
            </a:extLst>
          </p:cNvPr>
          <p:cNvSpPr/>
          <p:nvPr/>
        </p:nvSpPr>
        <p:spPr>
          <a:xfrm>
            <a:off x="9428017" y="2826327"/>
            <a:ext cx="2240337" cy="70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/>
              <a:t>GenNEUT</a:t>
            </a:r>
            <a:r>
              <a:rPr lang="en-US" altLang="zh-CN" sz="1400" b="1" dirty="0"/>
              <a:t> </a:t>
            </a:r>
            <a:r>
              <a:rPr lang="en-US" altLang="zh-CN" sz="1400" b="1" dirty="0">
                <a:solidFill>
                  <a:srgbClr val="FFC000"/>
                </a:solidFill>
              </a:rPr>
              <a:t>(on-going)</a:t>
            </a:r>
          </a:p>
          <a:p>
            <a:pPr algn="ctr"/>
            <a:r>
              <a:rPr lang="en-US" altLang="zh-CN" sz="1400" b="1" dirty="0"/>
              <a:t>(based on NEUT)</a:t>
            </a:r>
            <a:endParaRPr lang="zh-CN" altLang="en-US" sz="1400" b="1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0C2568A-33A8-4989-8091-7DA4F396145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980218" y="3528715"/>
            <a:ext cx="2567968" cy="95323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8E22F28-E446-4DCF-AB50-2CB4E1BDE977}"/>
              </a:ext>
            </a:extLst>
          </p:cNvPr>
          <p:cNvCxnSpPr>
            <a:cxnSpLocks/>
          </p:cNvCxnSpPr>
          <p:nvPr/>
        </p:nvCxnSpPr>
        <p:spPr>
          <a:xfrm flipH="1">
            <a:off x="8229601" y="3536945"/>
            <a:ext cx="2632364" cy="953230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578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404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Constraining Neutrino Interactions</a:t>
            </a:r>
            <a:b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Transverse Kinematic Imbalance (TKI)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C0BD3B-51BA-94C7-D529-0A8296C66DC3}"/>
              </a:ext>
            </a:extLst>
          </p:cNvPr>
          <p:cNvSpPr txBox="1"/>
          <p:nvPr/>
        </p:nvSpPr>
        <p:spPr>
          <a:xfrm>
            <a:off x="191386" y="1135885"/>
            <a:ext cx="11792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TKI: 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precisely identify intranuclear dynamics, or the absence thereof, in neutrino-nucleus interactions – an analogue of the missing energy technique used in collider experiments.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EB2703-8D8E-4518-88D9-78926CF0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4" y="1911154"/>
            <a:ext cx="6710423" cy="39790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3B9A33-06E0-438A-81AF-5B183DDC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4" y="2083567"/>
            <a:ext cx="6636756" cy="2625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7D67C42-0BEC-4E1F-A1EC-B788468879F4}"/>
                  </a:ext>
                </a:extLst>
              </p:cNvPr>
              <p:cNvSpPr txBox="1"/>
              <p:nvPr/>
            </p:nvSpPr>
            <p:spPr>
              <a:xfrm>
                <a:off x="7466865" y="2056824"/>
                <a:ext cx="374072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i="1" dirty="0">
                    <a:solidFill>
                      <a:srgbClr val="FF0000"/>
                    </a:solidFill>
                  </a:rPr>
                  <a:t>Furmanski-Sobczyk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emulated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nucleon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momentum  </a:t>
                </a:r>
                <a:r>
                  <a:rPr lang="en-US" altLang="zh-CN" i="1" dirty="0" err="1">
                    <a:solidFill>
                      <a:srgbClr val="FF0000"/>
                    </a:solidFill>
                  </a:rPr>
                  <a:t>p</a:t>
                </a:r>
                <a:r>
                  <a:rPr lang="en-US" altLang="zh-CN" i="1" baseline="-25000" dirty="0" err="1">
                    <a:solidFill>
                      <a:srgbClr val="FF0000"/>
                    </a:solidFill>
                  </a:rPr>
                  <a:t>n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： </a:t>
                </a:r>
                <a:r>
                  <a:rPr lang="en-US" altLang="zh-CN" dirty="0"/>
                  <a:t>the Fermi motion of the struck nucleon</a:t>
                </a:r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i="1" dirty="0">
                    <a:solidFill>
                      <a:srgbClr val="FF0000"/>
                    </a:solidFill>
                  </a:rPr>
                  <a:t>Transverse boosting angle 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i="1" dirty="0">
                    <a:solidFill>
                      <a:srgbClr val="FF0000"/>
                    </a:solidFill>
                  </a:rPr>
                  <a:t>： </a:t>
                </a:r>
                <a:r>
                  <a:rPr lang="en-US" altLang="zh-CN" dirty="0"/>
                  <a:t>the direction of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7D67C42-0BEC-4E1F-A1EC-B7884688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865" y="2056824"/>
                <a:ext cx="3740727" cy="3693319"/>
              </a:xfrm>
              <a:prstGeom prst="rect">
                <a:avLst/>
              </a:prstGeom>
              <a:blipFill>
                <a:blip r:embed="rId4"/>
                <a:stretch>
                  <a:fillRect l="-1140" t="-825" r="-7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81AD127-5F61-44F9-B9A4-3B460954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800" y="3418101"/>
            <a:ext cx="4178515" cy="12573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963CC5D-B7A6-4836-A0F1-3B90C62E0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1"/>
          <a:stretch/>
        </p:blipFill>
        <p:spPr>
          <a:xfrm>
            <a:off x="717977" y="5274217"/>
            <a:ext cx="2970397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404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Generator Performance in TKI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E79393-A2FA-4054-A9DA-5FF8D94D8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20"/>
          <a:stretch/>
        </p:blipFill>
        <p:spPr>
          <a:xfrm>
            <a:off x="215901" y="913724"/>
            <a:ext cx="4178337" cy="24675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5C1F72-BAF7-43FC-9C62-A163A7EC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56"/>
          <a:stretch/>
        </p:blipFill>
        <p:spPr>
          <a:xfrm>
            <a:off x="4314543" y="912743"/>
            <a:ext cx="4103511" cy="24777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83F889-C6E3-4081-AA6F-53A4B68A5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69"/>
          <a:stretch/>
        </p:blipFill>
        <p:spPr>
          <a:xfrm>
            <a:off x="8038389" y="3384579"/>
            <a:ext cx="3996572" cy="254716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D96FC5-6C1B-4B1C-80EF-609BC6FFB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35"/>
          <a:stretch/>
        </p:blipFill>
        <p:spPr>
          <a:xfrm>
            <a:off x="215901" y="3367609"/>
            <a:ext cx="3940604" cy="251386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0F78AC-F86A-491A-B430-61AB610CC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84"/>
          <a:stretch/>
        </p:blipFill>
        <p:spPr>
          <a:xfrm>
            <a:off x="4153612" y="3462833"/>
            <a:ext cx="3884454" cy="24136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1C3F8-83E9-46A2-BFB8-0BA92D8C2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3"/>
          <a:stretch/>
        </p:blipFill>
        <p:spPr>
          <a:xfrm>
            <a:off x="8153400" y="912744"/>
            <a:ext cx="4023816" cy="25162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70E66D6-D77D-4EE5-8781-36ABD63BF398}"/>
              </a:ext>
            </a:extLst>
          </p:cNvPr>
          <p:cNvSpPr txBox="1"/>
          <p:nvPr/>
        </p:nvSpPr>
        <p:spPr>
          <a:xfrm>
            <a:off x="9646761" y="821479"/>
            <a:ext cx="276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Cheng,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Qu,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Wen,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Lu</a:t>
            </a:r>
            <a:r>
              <a:rPr lang="en-US" altLang="zh-CN" sz="1200" i="1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@ neutrino 2022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350FD6B-E8DC-4D04-BB50-6DED4326739B}"/>
                  </a:ext>
                </a:extLst>
              </p:cNvPr>
              <p:cNvSpPr txBox="1"/>
              <p:nvPr/>
            </p:nvSpPr>
            <p:spPr>
              <a:xfrm>
                <a:off x="429491" y="5931748"/>
                <a:ext cx="113607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Predictions of TKI by GENIE, </a:t>
                </a:r>
                <a:r>
                  <a:rPr lang="en-US" altLang="zh-CN" dirty="0" err="1"/>
                  <a:t>GiBUU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NuWro</a:t>
                </a:r>
                <a:r>
                  <a:rPr lang="en-US" altLang="zh-CN" dirty="0"/>
                  <a:t> compared to the </a:t>
                </a:r>
                <a:r>
                  <a:rPr lang="en-US" altLang="zh-CN" dirty="0" err="1"/>
                  <a:t>MINERvA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measurement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0000FF"/>
                    </a:solidFill>
                  </a:rPr>
                  <a:t>Provide reference models</a:t>
                </a:r>
                <a:endParaRPr lang="zh-CN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350FD6B-E8DC-4D04-BB50-6DED43267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1" y="5931748"/>
                <a:ext cx="11360727" cy="646331"/>
              </a:xfrm>
              <a:prstGeom prst="rect">
                <a:avLst/>
              </a:prstGeom>
              <a:blipFill>
                <a:blip r:embed="rId5"/>
                <a:stretch>
                  <a:fillRect l="-322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57F9C884-1438-447C-9556-9217D8843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642" y="6301080"/>
            <a:ext cx="4045158" cy="1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01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Summary and Prospects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2A0310-97E9-A9A2-0D9F-7DDD5077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BFCBC9-3065-6A7D-63FD-673A9751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6DA64F1-4F40-4708-A1FB-F3C7786243CC}"/>
              </a:ext>
            </a:extLst>
          </p:cNvPr>
          <p:cNvSpPr txBox="1"/>
          <p:nvPr/>
        </p:nvSpPr>
        <p:spPr>
          <a:xfrm>
            <a:off x="380292" y="713715"/>
            <a:ext cx="11542768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</a:rPr>
              <a:t>Supernova neutrino and atmospheric neutrino generators are important (necessary) tools to forecast what’s happened if these neutrinos attend the detectors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</a:rPr>
              <a:t>Deeply understand neutrino flux, propagation (oscillation), cross section, as well as the detector response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altLang="zh-CN" sz="2400" b="1" i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Introduce more reliable (or data-driven) models into the neutrino experiment</a:t>
            </a:r>
          </a:p>
          <a:p>
            <a:pPr lvl="1">
              <a:spcBef>
                <a:spcPts val="600"/>
              </a:spcBef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zh-CN" sz="2400" b="1" i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For atmospheric (GeV) neutrino, develop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i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Flux calculation at low energies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i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Neutrino interactions (including de-excitation)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Not only rely on the model predictions, but also seek measurements to tune the model and constrain the associated uncertainty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JUNO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…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400" b="1" dirty="0"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C84BB8-4A3D-4B1D-BCE1-BF76825EEA57}"/>
              </a:ext>
            </a:extLst>
          </p:cNvPr>
          <p:cNvSpPr txBox="1"/>
          <p:nvPr/>
        </p:nvSpPr>
        <p:spPr>
          <a:xfrm>
            <a:off x="6755007" y="5771575"/>
            <a:ext cx="516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Thank you!</a:t>
            </a:r>
            <a:endParaRPr lang="zh-CN" altLang="en-US" sz="3200" b="1" i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487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D3006-36A3-4D6F-8840-CDD8C7C7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00DEB5-AD91-4AF2-A7F2-BCFE5A77D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2639B-0236-4E62-87FA-C6979528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6D12EC-A661-3A75-CDED-817D04C0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6CF9B3B-C0B4-FC30-A556-51EBC8A6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5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A09241E-4F11-60D1-D47C-87F8C177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1310235"/>
            <a:ext cx="8333651" cy="26690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Next-generation Neutrino Detectors 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" name="图片 2" descr="社交网站的截图&#10;&#10;中度可信度描述已自动生成">
            <a:extLst>
              <a:ext uri="{FF2B5EF4-FFF2-40B4-BE49-F238E27FC236}">
                <a16:creationId xmlns:a16="http://schemas.microsoft.com/office/drawing/2014/main" id="{D48A2ACC-17D2-A72C-CA3E-6412F3C9B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63" y="1310235"/>
            <a:ext cx="4432245" cy="26592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214AE8A-0BE9-7906-F3B9-A61BC99C1284}"/>
              </a:ext>
            </a:extLst>
          </p:cNvPr>
          <p:cNvSpPr txBox="1"/>
          <p:nvPr/>
        </p:nvSpPr>
        <p:spPr>
          <a:xfrm>
            <a:off x="7407303" y="4445586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JUNO </a:t>
            </a:r>
            <a:endParaRPr lang="en-US" altLang="zh-CN" sz="1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Scintillator (LS)</a:t>
            </a: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23B985C-A8CD-5C66-1578-1683BD0E0E0C}"/>
              </a:ext>
            </a:extLst>
          </p:cNvPr>
          <p:cNvCxnSpPr>
            <a:cxnSpLocks/>
          </p:cNvCxnSpPr>
          <p:nvPr/>
        </p:nvCxnSpPr>
        <p:spPr>
          <a:xfrm flipV="1">
            <a:off x="9128760" y="3979333"/>
            <a:ext cx="0" cy="4021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60DF30-A573-7F87-F7AA-F0980FFA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46" y="1253595"/>
            <a:ext cx="3294295" cy="27569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052406-95D4-42B7-8EE5-DFBA6C3FF851}"/>
              </a:ext>
            </a:extLst>
          </p:cNvPr>
          <p:cNvSpPr txBox="1"/>
          <p:nvPr/>
        </p:nvSpPr>
        <p:spPr>
          <a:xfrm>
            <a:off x="276946" y="4381482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</a:t>
            </a:r>
            <a:r>
              <a:rPr lang="en-US" altLang="zh-CN" sz="1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</a:t>
            </a:r>
            <a:r>
              <a:rPr lang="en-US" altLang="zh-CN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miokande</a:t>
            </a:r>
            <a:endParaRPr lang="en-US" altLang="zh-CN" sz="1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 detector </a:t>
            </a:r>
            <a:endParaRPr lang="en-US" altLang="zh-CN" sz="1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Target: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2161CBA-BFE5-62B1-4D29-016B9798552E}"/>
              </a:ext>
            </a:extLst>
          </p:cNvPr>
          <p:cNvCxnSpPr>
            <a:cxnSpLocks/>
          </p:cNvCxnSpPr>
          <p:nvPr/>
        </p:nvCxnSpPr>
        <p:spPr>
          <a:xfrm flipV="1">
            <a:off x="1983163" y="3964591"/>
            <a:ext cx="0" cy="3894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66EBAC3-F9B9-0835-D781-94BE46D98FF4}"/>
              </a:ext>
            </a:extLst>
          </p:cNvPr>
          <p:cNvCxnSpPr>
            <a:cxnSpLocks/>
          </p:cNvCxnSpPr>
          <p:nvPr/>
        </p:nvCxnSpPr>
        <p:spPr>
          <a:xfrm flipV="1">
            <a:off x="5386493" y="3979333"/>
            <a:ext cx="0" cy="374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D12F676-EB69-6197-9092-6305B2F9B68D}"/>
              </a:ext>
            </a:extLst>
          </p:cNvPr>
          <p:cNvSpPr txBox="1"/>
          <p:nvPr/>
        </p:nvSpPr>
        <p:spPr>
          <a:xfrm>
            <a:off x="3581734" y="4328096"/>
            <a:ext cx="3442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DUNE</a:t>
            </a:r>
          </a:p>
          <a:p>
            <a:pPr algn="ctr"/>
            <a:r>
              <a:rPr lang="en-US" altLang="zh-C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argon time-projection chamber detector</a:t>
            </a:r>
            <a:endParaRPr lang="en-US" altLang="zh-CN" sz="1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endParaRPr lang="en-US" altLang="zh-CN" sz="1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1AEAB8-CA57-8033-8E8F-208CCDBB0CA9}"/>
              </a:ext>
            </a:extLst>
          </p:cNvPr>
          <p:cNvSpPr txBox="1"/>
          <p:nvPr/>
        </p:nvSpPr>
        <p:spPr>
          <a:xfrm>
            <a:off x="671860" y="58695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00FF"/>
                </a:solidFill>
              </a:rPr>
              <a:t>Take the JUNO detector </a:t>
            </a:r>
            <a:r>
              <a:rPr lang="en-US" altLang="zh-CN" dirty="0">
                <a:solidFill>
                  <a:srgbClr val="0000FF"/>
                </a:solidFill>
              </a:rPr>
              <a:t>for example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Neutrinos from Supernova</a:t>
            </a:r>
            <a:endParaRPr lang="zh-CN" altLang="en-US" sz="3600" b="1" dirty="0">
              <a:ln w="0"/>
              <a:solidFill>
                <a:srgbClr val="2F559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A9236-4047-8F3C-7C57-8A08BDA4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7EBB8-8FDF-A454-C390-130E6BAF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C80CC5-85EA-DDA9-5968-9FBCAD3F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" y="894097"/>
            <a:ext cx="8114194" cy="32804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580430-2EFA-22E8-50A1-744D864F2A2C}"/>
              </a:ext>
            </a:extLst>
          </p:cNvPr>
          <p:cNvSpPr txBox="1"/>
          <p:nvPr/>
        </p:nvSpPr>
        <p:spPr>
          <a:xfrm>
            <a:off x="6465012" y="3145664"/>
            <a:ext cx="203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©J. 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Beacom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E8B4FAD-385F-CF25-83B6-7FE2DB640624}"/>
              </a:ext>
            </a:extLst>
          </p:cNvPr>
          <p:cNvSpPr/>
          <p:nvPr/>
        </p:nvSpPr>
        <p:spPr>
          <a:xfrm>
            <a:off x="509767" y="931082"/>
            <a:ext cx="6306797" cy="369332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62906ED-5466-E6B7-CC19-592941E929D9}"/>
              </a:ext>
            </a:extLst>
          </p:cNvPr>
          <p:cNvSpPr/>
          <p:nvPr/>
        </p:nvSpPr>
        <p:spPr>
          <a:xfrm>
            <a:off x="530564" y="3680933"/>
            <a:ext cx="6306797" cy="369332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C9D33F-DFE7-49F6-C5AD-84B1D0B651AB}"/>
              </a:ext>
            </a:extLst>
          </p:cNvPr>
          <p:cNvSpPr txBox="1"/>
          <p:nvPr/>
        </p:nvSpPr>
        <p:spPr>
          <a:xfrm>
            <a:off x="6878782" y="859461"/>
            <a:ext cx="1923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</a:t>
            </a:r>
            <a:r>
              <a:rPr lang="zh-CN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observed supernova neutrinos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E25738-E3FF-6F87-4D47-1420154632FE}"/>
              </a:ext>
            </a:extLst>
          </p:cNvPr>
          <p:cNvSpPr txBox="1"/>
          <p:nvPr/>
        </p:nvSpPr>
        <p:spPr>
          <a:xfrm>
            <a:off x="6837361" y="3736830"/>
            <a:ext cx="1923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Supernova burst rate</a:t>
            </a:r>
            <a:endParaRPr lang="zh-CN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F0DE214-924A-5127-2FEC-F7CC1FCFF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t="17105" r="15716" b="20215"/>
          <a:stretch/>
        </p:blipFill>
        <p:spPr>
          <a:xfrm>
            <a:off x="8864849" y="907680"/>
            <a:ext cx="2743200" cy="266241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C3BC009-BF9B-325F-340D-5C50C927259B}"/>
              </a:ext>
            </a:extLst>
          </p:cNvPr>
          <p:cNvSpPr txBox="1"/>
          <p:nvPr/>
        </p:nvSpPr>
        <p:spPr>
          <a:xfrm>
            <a:off x="8896976" y="944182"/>
            <a:ext cx="2711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SN1987A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B97FEB0-E716-A5FF-E0A1-5C78CB46A6F0}"/>
              </a:ext>
            </a:extLst>
          </p:cNvPr>
          <p:cNvSpPr txBox="1"/>
          <p:nvPr/>
        </p:nvSpPr>
        <p:spPr>
          <a:xfrm>
            <a:off x="8644758" y="3585077"/>
            <a:ext cx="3401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only neutrinos produced by SN1987A hav</a:t>
            </a: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been observed</a:t>
            </a:r>
            <a:endParaRPr lang="en-US" altLang="zh-C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DSNB is yet to be discovered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15CBB61-D16B-BE4A-5668-32E12390CE93}"/>
              </a:ext>
            </a:extLst>
          </p:cNvPr>
          <p:cNvSpPr txBox="1"/>
          <p:nvPr/>
        </p:nvSpPr>
        <p:spPr>
          <a:xfrm>
            <a:off x="223539" y="4436040"/>
            <a:ext cx="118229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Supernova neutrinos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studying the fate of stars, the evolution of the cosmos, element nucleosynthesis, and the nature of neutrino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complementary methods:</a:t>
            </a:r>
          </a:p>
          <a:p>
            <a:pPr marL="742950" lvl="1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Neutrinos</a:t>
            </a:r>
            <a:r>
              <a:rPr lang="en-US" altLang="zh-CN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core-collapse supernova (CCSN) bursts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or near the Milky Way</a:t>
            </a:r>
          </a:p>
          <a:p>
            <a:pPr marL="1200150" lvl="2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statistics     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almost no background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,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rare Galactic </a:t>
            </a:r>
            <a:r>
              <a:rPr lang="en-US" altLang="zh-CN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SNe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rate (2-3 / century)</a:t>
            </a:r>
          </a:p>
          <a:p>
            <a:pPr marL="742950" lvl="1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Diffuse supernova neutrino background (DSNB)</a:t>
            </a:r>
            <a:r>
              <a:rPr lang="en-US" altLang="zh-CN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neutrinos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supernovae that have either exploded successfully or failed to explode in the cosmos       , 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event rate (e.g., ~2-4 IBD events / year @ JUNO) </a:t>
            </a:r>
            <a:endParaRPr lang="zh-CN" alt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C6A891F-34AA-F46A-306D-379CBB59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35" y="5565997"/>
            <a:ext cx="335559" cy="33556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2C3727D-8428-7146-A8A5-13986BA1D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13" y="5572924"/>
            <a:ext cx="335559" cy="3355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CAB18-DAA8-0EAE-DA9F-4220927BD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75" y="5564844"/>
            <a:ext cx="335559" cy="33555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A5E8165-0423-9D4C-A68D-AE8AA41CB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91" y="6120179"/>
            <a:ext cx="335559" cy="33556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DBD03F1-6054-1C2B-D301-DCBA4E836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65" y="6091314"/>
            <a:ext cx="335559" cy="3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9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Neutrino Emissions from CCSN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EA8178-86B0-01C0-E549-1FFB273A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20CE12-F2F4-76D5-5E8B-AC4F87B1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F3AD00-4B9C-00AD-5E4B-C0FCC5CF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66" y="1167919"/>
            <a:ext cx="7322754" cy="3750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A8046DC-1BFF-8C33-058C-08E16BFABE72}"/>
                  </a:ext>
                </a:extLst>
              </p:cNvPr>
              <p:cNvSpPr txBox="1"/>
              <p:nvPr/>
            </p:nvSpPr>
            <p:spPr>
              <a:xfrm>
                <a:off x="184971" y="977370"/>
                <a:ext cx="3853629" cy="238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Pre-supernova (pre-SN) neutrino:</a:t>
                </a:r>
              </a:p>
              <a:p>
                <a:pPr marL="742950" lvl="1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Days before core-collapse</a:t>
                </a:r>
              </a:p>
              <a:p>
                <a:pPr marL="742950" lvl="1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𝝂</m:t>
                            </m:r>
                          </m:sub>
                        </m:sSub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𝐌𝐞𝐕</m:t>
                    </m:r>
                  </m:oMath>
                </a14:m>
                <a:endParaRPr lang="en-US" altLang="zh-CN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Supernova (SN) burst neutrino</a:t>
                </a:r>
              </a:p>
              <a:p>
                <a:pPr marL="742950" lvl="1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~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𝓞</m:t>
                    </m:r>
                  </m:oMath>
                </a14:m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(10 s)</a:t>
                </a:r>
              </a:p>
              <a:p>
                <a:pPr marL="742950" lvl="1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𝝂</m:t>
                            </m:r>
                          </m:sub>
                        </m:sSub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~ </m:t>
                    </m:r>
                    <m:r>
                      <a:rPr lang="zh-CN" alt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𝓞</m:t>
                    </m:r>
                    <m:r>
                      <m:rPr>
                        <m:nor/>
                      </m:rPr>
                      <a:rPr lang="en-US" altLang="zh-CN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(10 </m:t>
                    </m:r>
                    <m:r>
                      <m:rPr>
                        <m:nor/>
                      </m:rPr>
                      <a:rPr lang="en-US" altLang="zh-CN" b="1" i="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MeV</m:t>
                    </m:r>
                    <m:r>
                      <m:rPr>
                        <m:nor/>
                      </m:rPr>
                      <a:rPr lang="en-US" altLang="zh-CN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zh-CN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Bef>
                    <a:spcPts val="600"/>
                  </a:spcBef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endParaRPr lang="en-US" altLang="zh-CN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00FF"/>
                  </a:buClr>
                  <a:buFont typeface="Wingdings" panose="05000000000000000000" pitchFamily="2" charset="2"/>
                  <a:buChar char="T"/>
                </a:pP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A8046DC-1BFF-8C33-058C-08E16BFAB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71" y="977370"/>
                <a:ext cx="3853629" cy="2385268"/>
              </a:xfrm>
              <a:prstGeom prst="rect">
                <a:avLst/>
              </a:prstGeom>
              <a:blipFill>
                <a:blip r:embed="rId3"/>
                <a:stretch>
                  <a:fillRect l="-948" t="-1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B6AB58F-12BE-706D-682B-9DBE2D4892D4}"/>
              </a:ext>
            </a:extLst>
          </p:cNvPr>
          <p:cNvSpPr txBox="1"/>
          <p:nvPr/>
        </p:nvSpPr>
        <p:spPr>
          <a:xfrm>
            <a:off x="6320156" y="5150601"/>
            <a:ext cx="805557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b="1" dirty="0">
                <a:solidFill>
                  <a:srgbClr val="0000FF"/>
                </a:solidFill>
              </a:rPr>
              <a:t>⬆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Pre-SN neutrino model: </a:t>
            </a:r>
            <a:r>
              <a:rPr lang="en-US" altLang="zh-CN" sz="1600" b="1" i="1" dirty="0" err="1"/>
              <a:t>kato</a:t>
            </a:r>
            <a:r>
              <a:rPr lang="en-US" altLang="zh-CN" sz="1600" b="1" i="1" dirty="0"/>
              <a:t> et al, </a:t>
            </a:r>
          </a:p>
          <a:p>
            <a:pPr>
              <a:spcBef>
                <a:spcPts val="600"/>
              </a:spcBef>
            </a:pPr>
            <a:r>
              <a:rPr lang="zh-CN" altLang="en-US" sz="1600" b="1" dirty="0">
                <a:solidFill>
                  <a:srgbClr val="0000FF"/>
                </a:solidFill>
              </a:rPr>
              <a:t>⬆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SN burst neutrino model: </a:t>
            </a:r>
            <a:r>
              <a:rPr lang="en-US" altLang="zh-CN" sz="1600" b="1" i="1" dirty="0" err="1"/>
              <a:t>Nakazato</a:t>
            </a:r>
            <a:r>
              <a:rPr lang="en-US" altLang="zh-CN" sz="1600" b="1" i="1" dirty="0"/>
              <a:t> et al,</a:t>
            </a:r>
            <a:endParaRPr lang="zh-CN" altLang="en-US" sz="1600" b="1" i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F538B4E-028E-DE0F-BA51-904885C3CFA4}"/>
              </a:ext>
            </a:extLst>
          </p:cNvPr>
          <p:cNvSpPr txBox="1"/>
          <p:nvPr/>
        </p:nvSpPr>
        <p:spPr>
          <a:xfrm>
            <a:off x="8881037" y="1017451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i="1" dirty="0"/>
              <a:t>From </a:t>
            </a:r>
            <a:r>
              <a:rPr lang="en-US" altLang="zh-CN" sz="1400" b="1" i="1" dirty="0" err="1"/>
              <a:t>Huiling</a:t>
            </a:r>
            <a:r>
              <a:rPr lang="en-US" altLang="zh-CN" sz="1400" b="1" i="1" dirty="0"/>
              <a:t> Li @ neutrino 2020</a:t>
            </a:r>
            <a:endParaRPr lang="zh-CN" altLang="en-US" sz="1400" b="1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4C077C-9ECC-4CD7-AF03-29DC0A772DC6}"/>
              </a:ext>
            </a:extLst>
          </p:cNvPr>
          <p:cNvSpPr txBox="1"/>
          <p:nvPr/>
        </p:nvSpPr>
        <p:spPr>
          <a:xfrm>
            <a:off x="-304030" y="2901317"/>
            <a:ext cx="5036796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zh-CN" b="1" dirty="0"/>
              <a:t>Available pre-SN neutrino models: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altLang="zh-CN" sz="1600" b="1" i="1" dirty="0">
                <a:solidFill>
                  <a:srgbClr val="2F5597"/>
                </a:solidFill>
              </a:rPr>
              <a:t>Guo </a:t>
            </a:r>
            <a:r>
              <a:rPr lang="en-US" altLang="zh-CN" sz="1600" b="1" i="1" dirty="0"/>
              <a:t>et.al, </a:t>
            </a:r>
            <a:r>
              <a:rPr lang="en-US" altLang="zh-CN" sz="1600" b="1" i="1" dirty="0" err="1"/>
              <a:t>Phy</a:t>
            </a:r>
            <a:r>
              <a:rPr lang="en-US" altLang="zh-CN" sz="1600" b="1" i="1" dirty="0"/>
              <a:t>. Lett. B 2019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altLang="zh-CN" sz="1600" b="1" i="1" dirty="0" err="1">
                <a:solidFill>
                  <a:srgbClr val="2F5597"/>
                </a:solidFill>
              </a:rPr>
              <a:t>kato</a:t>
            </a:r>
            <a:r>
              <a:rPr lang="en-US" altLang="zh-CN" sz="1600" b="1" i="1" dirty="0"/>
              <a:t> et al, </a:t>
            </a:r>
            <a:r>
              <a:rPr lang="en-US" altLang="zh-CN" sz="1600" b="1" i="1" dirty="0" err="1"/>
              <a:t>Astrophys</a:t>
            </a:r>
            <a:r>
              <a:rPr lang="en-US" altLang="zh-CN" sz="1600" b="1" i="1" dirty="0"/>
              <a:t>. J. 848, no.1, 48 (2017)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altLang="zh-CN" sz="1600" b="1" i="1" dirty="0">
                <a:solidFill>
                  <a:srgbClr val="2F5597"/>
                </a:solidFill>
              </a:rPr>
              <a:t>Patton </a:t>
            </a:r>
            <a:r>
              <a:rPr lang="en-US" altLang="zh-CN" sz="1600" b="1" i="1" dirty="0"/>
              <a:t>et.al, </a:t>
            </a:r>
            <a:r>
              <a:rPr lang="en-US" altLang="zh-CN" sz="1600" b="1" i="1" dirty="0" err="1"/>
              <a:t>Astrophys</a:t>
            </a:r>
            <a:r>
              <a:rPr lang="en-US" altLang="zh-CN" sz="1600" b="1" i="1" dirty="0"/>
              <a:t>. J. 851 (2017) 6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C82737-04B4-41C9-BC11-9227A4367978}"/>
              </a:ext>
            </a:extLst>
          </p:cNvPr>
          <p:cNvSpPr txBox="1"/>
          <p:nvPr/>
        </p:nvSpPr>
        <p:spPr>
          <a:xfrm>
            <a:off x="-304031" y="4555615"/>
            <a:ext cx="5250103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zh-CN" b="1" dirty="0"/>
              <a:t>Available SN neutrino models: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altLang="zh-CN" sz="1600" b="1" i="1" dirty="0" err="1">
                <a:solidFill>
                  <a:srgbClr val="2F5597"/>
                </a:solidFill>
              </a:rPr>
              <a:t>Nakazato</a:t>
            </a:r>
            <a:r>
              <a:rPr lang="en-US" altLang="zh-CN" sz="1600" b="1" i="1" dirty="0"/>
              <a:t> group, </a:t>
            </a:r>
            <a:r>
              <a:rPr lang="en-US" altLang="zh-CN" sz="1600" b="1" i="1" dirty="0" err="1"/>
              <a:t>Astrophys</a:t>
            </a:r>
            <a:r>
              <a:rPr lang="en-US" altLang="zh-CN" sz="1600" b="1" i="1" dirty="0"/>
              <a:t>. J. Suppl. 205 (2013) 2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en-US" altLang="zh-CN" sz="1600" b="1" i="1" dirty="0" err="1">
                <a:solidFill>
                  <a:srgbClr val="2F5597"/>
                </a:solidFill>
              </a:rPr>
              <a:t>Garching</a:t>
            </a:r>
            <a:r>
              <a:rPr lang="en-US" altLang="zh-CN" sz="1600" b="1" i="1" dirty="0"/>
              <a:t> group, L. </a:t>
            </a:r>
            <a:r>
              <a:rPr lang="en-US" altLang="zh-CN" sz="1600" b="1" i="1" dirty="0" err="1"/>
              <a:t>Hudepohl</a:t>
            </a:r>
            <a:r>
              <a:rPr lang="en-US" altLang="zh-CN" sz="1600" b="1" i="1" dirty="0"/>
              <a:t>, Ph.D. thesis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►"/>
            </a:pPr>
            <a:endParaRPr lang="en-US" altLang="zh-CN" sz="1800" b="1" i="1" dirty="0"/>
          </a:p>
        </p:txBody>
      </p:sp>
    </p:spTree>
    <p:extLst>
      <p:ext uri="{BB962C8B-B14F-4D97-AF65-F5344CB8AC3E}">
        <p14:creationId xmlns:p14="http://schemas.microsoft.com/office/powerpoint/2010/main" val="314355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CCSN Neutrino Oscillation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25320-10D9-1C4D-B818-A7C815A3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C6616F-6FB3-AF27-D036-6F9C7D83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FB0804-EF4D-4D3D-8239-547A769D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73" y="796955"/>
            <a:ext cx="2344691" cy="24500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36DB9C-C525-4ECC-BCBF-35BB9AE5A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8403" r="8152" b="7614"/>
          <a:stretch/>
        </p:blipFill>
        <p:spPr>
          <a:xfrm>
            <a:off x="9462346" y="4240107"/>
            <a:ext cx="1950721" cy="197104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C9B8326-BBBA-4DB8-B4D5-B5B00E2F8F94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2937164" y="2021969"/>
            <a:ext cx="6525182" cy="3203658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7E5A3AF-BE00-45D9-925F-5FAB359C79DD}"/>
              </a:ext>
            </a:extLst>
          </p:cNvPr>
          <p:cNvSpPr txBox="1"/>
          <p:nvPr/>
        </p:nvSpPr>
        <p:spPr>
          <a:xfrm rot="1523140">
            <a:off x="4769719" y="3198168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oscillation</a:t>
            </a:r>
            <a:endParaRPr lang="zh-CN" altLang="en-US" sz="2400" b="1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AAF3CC-3F2E-4453-B987-4F85630C9188}"/>
              </a:ext>
            </a:extLst>
          </p:cNvPr>
          <p:cNvSpPr txBox="1"/>
          <p:nvPr/>
        </p:nvSpPr>
        <p:spPr>
          <a:xfrm>
            <a:off x="592473" y="3782291"/>
            <a:ext cx="57944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rgbClr val="2F5597"/>
                </a:solidFill>
              </a:rPr>
              <a:t>Pre-SN neutrinos: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dirty="0"/>
              <a:t>Collective oscillation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(×)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Suppressed due to the low neutrino density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dirty="0" err="1"/>
              <a:t>Mikheyev</a:t>
            </a:r>
            <a:r>
              <a:rPr lang="en-US" altLang="zh-CN" dirty="0"/>
              <a:t>-Smirnov-Wolfenstein (MSW) matter effects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√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/>
              <a:t>Adiabatic and depend on neutrino mass ordering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D1A1FBC-1CB6-4B98-9200-76F34ED07548}"/>
              </a:ext>
            </a:extLst>
          </p:cNvPr>
          <p:cNvSpPr txBox="1"/>
          <p:nvPr/>
        </p:nvSpPr>
        <p:spPr>
          <a:xfrm>
            <a:off x="6096000" y="985838"/>
            <a:ext cx="59990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rgbClr val="2F5597"/>
                </a:solidFill>
              </a:rPr>
              <a:t>SN neutrinos: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dirty="0"/>
              <a:t>Collective oscillation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(?)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Unclear and temporarily neglect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dirty="0"/>
              <a:t>MSW matter effects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√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/>
              <a:t>Adiabatic and depend on neutrino mass ordering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76D446C-5ED3-475B-B834-5FFCAC4DC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913" y="3082513"/>
            <a:ext cx="4221310" cy="330029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A54F8E-2A2C-4DDE-A30B-33AD6F8B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589" y="646853"/>
            <a:ext cx="4409963" cy="324689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4BC6B84-0B60-4F45-958C-075233E1A835}"/>
              </a:ext>
            </a:extLst>
          </p:cNvPr>
          <p:cNvSpPr txBox="1"/>
          <p:nvPr/>
        </p:nvSpPr>
        <p:spPr>
          <a:xfrm>
            <a:off x="4110474" y="305511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-apple-system"/>
              </a:rPr>
              <a:t>JUNO, JCAP</a:t>
            </a:r>
            <a:r>
              <a:rPr lang="en-US" altLang="zh-CN" sz="1600" b="0" i="0" dirty="0">
                <a:effectLst/>
                <a:latin typeface="-apple-system"/>
              </a:rPr>
              <a:t> 01 (2024) 057</a:t>
            </a:r>
            <a:endParaRPr lang="zh-CN" altLang="en-US" sz="16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50E32B9-3D03-4034-8407-BCADBC200B63}"/>
              </a:ext>
            </a:extLst>
          </p:cNvPr>
          <p:cNvSpPr txBox="1"/>
          <p:nvPr/>
        </p:nvSpPr>
        <p:spPr>
          <a:xfrm>
            <a:off x="9264365" y="57352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-apple-system"/>
              </a:rPr>
              <a:t>JUNO, JCAP</a:t>
            </a:r>
            <a:r>
              <a:rPr lang="en-US" altLang="zh-CN" sz="1600" b="0" i="0" dirty="0">
                <a:effectLst/>
                <a:latin typeface="-apple-system"/>
              </a:rPr>
              <a:t> 01 (2024) 057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E0E92A5-10A8-4E92-9883-D924ED7376D4}"/>
                  </a:ext>
                </a:extLst>
              </p:cNvPr>
              <p:cNvSpPr txBox="1"/>
              <p:nvPr/>
            </p:nvSpPr>
            <p:spPr>
              <a:xfrm>
                <a:off x="4513118" y="5111377"/>
                <a:ext cx="7678882" cy="312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sz="1400" b="1" dirty="0"/>
                  <a:t>Pre-SN neutrino model: </a:t>
                </a:r>
                <a:r>
                  <a:rPr lang="en-US" altLang="zh-CN" sz="1400" b="1" i="1" dirty="0"/>
                  <a:t>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1400" b="1" i="1" dirty="0"/>
                  <a:t> Patton model 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E0E92A5-10A8-4E92-9883-D924ED737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118" y="5111377"/>
                <a:ext cx="7678882" cy="312330"/>
              </a:xfrm>
              <a:prstGeom prst="rect">
                <a:avLst/>
              </a:prstGeom>
              <a:blipFill>
                <a:blip r:embed="rId6"/>
                <a:stretch>
                  <a:fillRect l="-238" t="-1923" b="-17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6F4D8CD-51EB-4B65-965E-0BA5A6F81F68}"/>
                  </a:ext>
                </a:extLst>
              </p:cNvPr>
              <p:cNvSpPr txBox="1"/>
              <p:nvPr/>
            </p:nvSpPr>
            <p:spPr>
              <a:xfrm>
                <a:off x="8096533" y="2898949"/>
                <a:ext cx="7678882" cy="312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/>
                  <a:t>SN burst neutrino model: </a:t>
                </a:r>
                <a:r>
                  <a:rPr lang="en-US" altLang="zh-CN" sz="1400" b="1" i="1" dirty="0"/>
                  <a:t>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1400" b="1" i="1" dirty="0"/>
                  <a:t> </a:t>
                </a:r>
                <a:r>
                  <a:rPr lang="en-US" altLang="zh-CN" sz="1400" b="1" i="1" dirty="0" err="1"/>
                  <a:t>Nakazato</a:t>
                </a:r>
                <a:r>
                  <a:rPr lang="en-US" altLang="zh-CN" sz="1400" b="1" i="1" dirty="0"/>
                  <a:t> model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6F4D8CD-51EB-4B65-965E-0BA5A6F81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533" y="2898949"/>
                <a:ext cx="7678882" cy="312330"/>
              </a:xfrm>
              <a:prstGeom prst="rect">
                <a:avLst/>
              </a:prstGeom>
              <a:blipFill>
                <a:blip r:embed="rId7"/>
                <a:stretch>
                  <a:fillRect l="-238" t="-392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8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Detection of CCSN Neutrinos at JUNO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D8AE05F-EE39-47A6-A0BE-D7141C95B07C}"/>
              </a:ext>
            </a:extLst>
          </p:cNvPr>
          <p:cNvSpPr txBox="1"/>
          <p:nvPr/>
        </p:nvSpPr>
        <p:spPr>
          <a:xfrm>
            <a:off x="462437" y="1057376"/>
            <a:ext cx="593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-apple-system"/>
              </a:rPr>
              <a:t>CCSN @ 10 kpc in JUNO  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[</a:t>
            </a:r>
            <a:r>
              <a:rPr lang="en-US" altLang="zh-CN" sz="1800" b="1" dirty="0">
                <a:solidFill>
                  <a:srgbClr val="FF0000"/>
                </a:solidFill>
                <a:latin typeface="-apple-system"/>
                <a:ea typeface="等线" panose="02010600030101010101" pitchFamily="2" charset="-122"/>
              </a:rPr>
              <a:t>J. Phys. G43:030401 (2016)</a:t>
            </a:r>
            <a:r>
              <a:rPr lang="en-US" altLang="zh-CN" sz="1800" b="1" dirty="0">
                <a:solidFill>
                  <a:srgbClr val="FF0000"/>
                </a:solidFill>
                <a:latin typeface="-apple-system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]</a:t>
            </a:r>
            <a:endParaRPr lang="zh-CN" altLang="en-US" b="1" dirty="0">
              <a:solidFill>
                <a:srgbClr val="FF0000"/>
              </a:solidFill>
              <a:latin typeface="-apple-system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6FB5851-B7E6-445D-A096-4A3609E1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4" y="1522680"/>
            <a:ext cx="7109672" cy="210946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9133014-53ED-4043-9F44-B770EB5E3315}"/>
              </a:ext>
            </a:extLst>
          </p:cNvPr>
          <p:cNvSpPr txBox="1"/>
          <p:nvPr/>
        </p:nvSpPr>
        <p:spPr>
          <a:xfrm>
            <a:off x="7827390" y="688274"/>
            <a:ext cx="658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CCSN neutrino energy spectra</a:t>
            </a:r>
          </a:p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 distance @ 10 kpc 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FE3F52-6643-4308-8EB5-03F9DF5E7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59" y="1242042"/>
            <a:ext cx="4631096" cy="295471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775D5A0-AE2A-4140-B7DF-0CB0D1576C9C}"/>
              </a:ext>
            </a:extLst>
          </p:cNvPr>
          <p:cNvSpPr/>
          <p:nvPr/>
        </p:nvSpPr>
        <p:spPr>
          <a:xfrm>
            <a:off x="462437" y="2867891"/>
            <a:ext cx="6955622" cy="65327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D843882-CAEB-4507-B343-637F48DA3DB2}"/>
              </a:ext>
            </a:extLst>
          </p:cNvPr>
          <p:cNvCxnSpPr/>
          <p:nvPr/>
        </p:nvCxnSpPr>
        <p:spPr>
          <a:xfrm>
            <a:off x="782782" y="3574473"/>
            <a:ext cx="0" cy="290945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C410487-D4FE-4AF5-A929-BBD8244FA85D}"/>
              </a:ext>
            </a:extLst>
          </p:cNvPr>
          <p:cNvSpPr txBox="1"/>
          <p:nvPr/>
        </p:nvSpPr>
        <p:spPr>
          <a:xfrm>
            <a:off x="587674" y="3805433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accessible for pre-SN neutrinos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FAAF1D3-82FD-4565-8404-7A800F7ED542}"/>
              </a:ext>
            </a:extLst>
          </p:cNvPr>
          <p:cNvSpPr/>
          <p:nvPr/>
        </p:nvSpPr>
        <p:spPr>
          <a:xfrm>
            <a:off x="473101" y="2498559"/>
            <a:ext cx="6955622" cy="13605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930DE34-D966-464C-B299-953AE4A84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5" r="1000"/>
          <a:stretch/>
        </p:blipFill>
        <p:spPr>
          <a:xfrm>
            <a:off x="427567" y="4143987"/>
            <a:ext cx="7165869" cy="260623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8172E21-3063-4A7A-B3F3-E4E7A6629A25}"/>
              </a:ext>
            </a:extLst>
          </p:cNvPr>
          <p:cNvSpPr txBox="1"/>
          <p:nvPr/>
        </p:nvSpPr>
        <p:spPr>
          <a:xfrm>
            <a:off x="5105400" y="381007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-apple-system"/>
              </a:rPr>
              <a:t>JUNO, JCAP</a:t>
            </a:r>
            <a:r>
              <a:rPr lang="en-US" altLang="zh-CN" sz="1600" b="0" i="0" dirty="0">
                <a:effectLst/>
                <a:latin typeface="-apple-system"/>
              </a:rPr>
              <a:t> 01 (2024) 057</a:t>
            </a:r>
            <a:endParaRPr lang="zh-CN" altLang="en-US" sz="16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31578E-0E18-4D51-A48D-798725E84AF0}"/>
              </a:ext>
            </a:extLst>
          </p:cNvPr>
          <p:cNvSpPr txBox="1"/>
          <p:nvPr/>
        </p:nvSpPr>
        <p:spPr>
          <a:xfrm>
            <a:off x="7597487" y="4260546"/>
            <a:ext cx="7207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T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 can detect all flavors of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8A956D1-6483-40D2-8899-6E926CCAE5F6}"/>
                  </a:ext>
                </a:extLst>
              </p:cNvPr>
              <p:cNvSpPr txBox="1"/>
              <p:nvPr/>
            </p:nvSpPr>
            <p:spPr>
              <a:xfrm>
                <a:off x="7593436" y="5194493"/>
                <a:ext cx="8055577" cy="60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ç"/>
                </a:pPr>
                <a:r>
                  <a:rPr lang="en-US" altLang="zh-CN" sz="1400" b="1" dirty="0"/>
                  <a:t>Pre-SN neutrino model: </a:t>
                </a:r>
                <a:r>
                  <a:rPr lang="en-US" altLang="zh-CN" sz="1400" b="1" i="1" dirty="0"/>
                  <a:t>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1400" b="1" i="1" dirty="0"/>
                  <a:t> Patton model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sz="1400" b="1" dirty="0">
                    <a:sym typeface="Wingdings" panose="05000000000000000000" pitchFamily="2" charset="2"/>
                  </a:rPr>
                  <a:t></a:t>
                </a:r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SN burst neutrino model: </a:t>
                </a:r>
                <a:r>
                  <a:rPr lang="en-US" altLang="zh-CN" sz="1400" b="1" i="1" dirty="0"/>
                  <a:t>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1400" b="1" i="1" dirty="0"/>
                  <a:t> </a:t>
                </a:r>
                <a:r>
                  <a:rPr lang="en-US" altLang="zh-CN" sz="1400" b="1" i="1" dirty="0" err="1"/>
                  <a:t>Nakazato</a:t>
                </a:r>
                <a:r>
                  <a:rPr lang="en-US" altLang="zh-CN" sz="1400" b="1" i="1" dirty="0"/>
                  <a:t> model</a:t>
                </a:r>
                <a:endParaRPr lang="zh-CN" altLang="en-US" sz="1400" b="1" i="1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8A956D1-6483-40D2-8899-6E926CCAE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436" y="5194493"/>
                <a:ext cx="8055577" cy="609269"/>
              </a:xfrm>
              <a:prstGeom prst="rect">
                <a:avLst/>
              </a:prstGeom>
              <a:blipFill>
                <a:blip r:embed="rId5"/>
                <a:stretch>
                  <a:fillRect l="-227" t="-2000" b="-9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0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5" grpId="0" animBg="1"/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255321C-2F9E-4779-82DF-E843CDA9C206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9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CCSN Monitoring System in JUNO  </a:t>
            </a:r>
            <a:endParaRPr lang="zh-CN" altLang="en-US" sz="32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B40507-7C05-7E5F-B7AF-0AC00D2D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6EBAB0-8B7A-ED1D-E0ED-97E32A87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C86AB5-1652-E529-9184-01AB4EBD1654}"/>
              </a:ext>
            </a:extLst>
          </p:cNvPr>
          <p:cNvSpPr txBox="1"/>
          <p:nvPr/>
        </p:nvSpPr>
        <p:spPr>
          <a:xfrm>
            <a:off x="253779" y="868093"/>
            <a:ext cx="11822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Multi-messengers of core-collapse supernova: electromagnetic signals, gravitational waves, </a:t>
            </a: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neutrinos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early warning </a:t>
            </a: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8CEC2E6-1CEF-6BAD-7351-15CE35E6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5" y="1773382"/>
            <a:ext cx="3787422" cy="27327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080A59D-306A-52E9-451C-5BF8632B4D97}"/>
              </a:ext>
            </a:extLst>
          </p:cNvPr>
          <p:cNvSpPr txBox="1"/>
          <p:nvPr/>
        </p:nvSpPr>
        <p:spPr>
          <a:xfrm>
            <a:off x="824347" y="159062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effectLst/>
              </a:rPr>
              <a:t>Mon. Not. Roy. Astron. Soc.</a:t>
            </a:r>
            <a:r>
              <a:rPr lang="en-US" altLang="zh-CN" sz="1100" b="0" i="0" dirty="0">
                <a:effectLst/>
              </a:rPr>
              <a:t> 461 (2016) 3</a:t>
            </a:r>
            <a:endParaRPr lang="zh-CN" altLang="en-US" sz="11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573E111-B54C-B494-76EF-59BF657B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54" y="1191258"/>
            <a:ext cx="7855354" cy="331487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FFE81AF-5170-7871-0715-91BDE475270E}"/>
              </a:ext>
            </a:extLst>
          </p:cNvPr>
          <p:cNvSpPr txBox="1"/>
          <p:nvPr/>
        </p:nvSpPr>
        <p:spPr>
          <a:xfrm>
            <a:off x="6223923" y="17885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 alert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12DB1CB-65F4-75D8-178A-712190391325}"/>
              </a:ext>
            </a:extLst>
          </p:cNvPr>
          <p:cNvSpPr txBox="1"/>
          <p:nvPr/>
        </p:nvSpPr>
        <p:spPr>
          <a:xfrm>
            <a:off x="10430882" y="18133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 alert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903AC7F-8472-FF83-610E-A05553914E6D}"/>
              </a:ext>
            </a:extLst>
          </p:cNvPr>
          <p:cNvSpPr/>
          <p:nvPr/>
        </p:nvSpPr>
        <p:spPr>
          <a:xfrm>
            <a:off x="4664149" y="3685953"/>
            <a:ext cx="276446" cy="1842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844A2CC-A7F9-8358-98A1-5CD3B1CFC5AC}"/>
              </a:ext>
            </a:extLst>
          </p:cNvPr>
          <p:cNvCxnSpPr/>
          <p:nvPr/>
        </p:nvCxnSpPr>
        <p:spPr>
          <a:xfrm>
            <a:off x="4940595" y="3799367"/>
            <a:ext cx="489098" cy="148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0FE9281D-7380-642E-776B-88ABC745177F}"/>
              </a:ext>
            </a:extLst>
          </p:cNvPr>
          <p:cNvSpPr txBox="1"/>
          <p:nvPr/>
        </p:nvSpPr>
        <p:spPr>
          <a:xfrm>
            <a:off x="5397147" y="3796163"/>
            <a:ext cx="185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alert rate</a:t>
            </a:r>
            <a:endParaRPr lang="zh-CN" altLang="en-US" sz="1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B0A3F3B-6374-0148-43F6-70ECC3D940A9}"/>
              </a:ext>
            </a:extLst>
          </p:cNvPr>
          <p:cNvSpPr txBox="1"/>
          <p:nvPr/>
        </p:nvSpPr>
        <p:spPr>
          <a:xfrm>
            <a:off x="6096000" y="4765450"/>
            <a:ext cx="7130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 prompt monitor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 distance: 240 ~ 400 kpc with 50% alert efficiency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 time @ 10 kpc: 10 ~ 30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88F8AB-A10F-4C30-A4C6-C849E15989FE}"/>
              </a:ext>
            </a:extLst>
          </p:cNvPr>
          <p:cNvSpPr txBox="1"/>
          <p:nvPr/>
        </p:nvSpPr>
        <p:spPr>
          <a:xfrm>
            <a:off x="7827731" y="423215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-apple-system"/>
              </a:rPr>
              <a:t>JUNO, JCAP</a:t>
            </a:r>
            <a:r>
              <a:rPr lang="en-US" altLang="zh-CN" sz="1600" b="0" i="0" dirty="0">
                <a:effectLst/>
                <a:latin typeface="-apple-system"/>
              </a:rPr>
              <a:t> 01 (2024) 057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3C2D7A-970F-41ED-9DF9-85A0B8EDE170}"/>
              </a:ext>
            </a:extLst>
          </p:cNvPr>
          <p:cNvSpPr txBox="1"/>
          <p:nvPr/>
        </p:nvSpPr>
        <p:spPr>
          <a:xfrm>
            <a:off x="100445" y="4678701"/>
            <a:ext cx="59955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Pre-SN  monitor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 distance: 0.6 ~ 1.7 kpc with 50% alert efficiency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 time @ 0.2 kpc: &gt; ~ 100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earlier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B3EAFDB-6089-4B6A-9032-4EB1F49BB611}"/>
              </a:ext>
            </a:extLst>
          </p:cNvPr>
          <p:cNvSpPr txBox="1"/>
          <p:nvPr/>
        </p:nvSpPr>
        <p:spPr>
          <a:xfrm>
            <a:off x="2091805" y="5939738"/>
            <a:ext cx="8264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dedicated Multi-Messenger Trigger System is on the way</a:t>
            </a:r>
          </a:p>
        </p:txBody>
      </p:sp>
    </p:spTree>
    <p:extLst>
      <p:ext uri="{BB962C8B-B14F-4D97-AF65-F5344CB8AC3E}">
        <p14:creationId xmlns:p14="http://schemas.microsoft.com/office/powerpoint/2010/main" val="301794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2F5597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Diffuse Supernova Neutrino Background (DSNB)</a:t>
            </a:r>
            <a:endParaRPr lang="zh-CN" altLang="en-US" sz="3600" b="1" dirty="0">
              <a:ln w="0"/>
              <a:solidFill>
                <a:srgbClr val="2F5597"/>
              </a:solidFill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vSTEP2024</a:t>
            </a:r>
            <a:endParaRPr lang="zh-CN" altLang="en-US" dirty="0"/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48E29D0D-86C6-D0A8-DF36-4BBCD8A2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Jie Cheng</a:t>
            </a:r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69FC38A8-07EC-8C1B-D42D-57C6F0A8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E76FE6A-D0CB-40C3-A845-00C666B45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11" y="862730"/>
            <a:ext cx="7886700" cy="54936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DSNB flux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DSNB primary detection: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inverse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decay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(IBD)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n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DSNB prompt visible spectra:</a:t>
            </a:r>
          </a:p>
          <a:p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16AE07-CF88-4301-BB50-CC95B97A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724" y="5409951"/>
            <a:ext cx="4262438" cy="61285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F1D3159-8EBB-417A-9E20-4B4C43CB3D21}"/>
              </a:ext>
            </a:extLst>
          </p:cNvPr>
          <p:cNvSpPr txBox="1"/>
          <p:nvPr/>
        </p:nvSpPr>
        <p:spPr>
          <a:xfrm>
            <a:off x="652901" y="5543132"/>
            <a:ext cx="2166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Measured energy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68E45D3-B8B4-49DD-9612-0098069D61C5}"/>
              </a:ext>
            </a:extLst>
          </p:cNvPr>
          <p:cNvCxnSpPr>
            <a:cxnSpLocks/>
          </p:cNvCxnSpPr>
          <p:nvPr/>
        </p:nvCxnSpPr>
        <p:spPr>
          <a:xfrm>
            <a:off x="2486159" y="5716377"/>
            <a:ext cx="2637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BA95F3F-4EEC-4E4D-A74C-CEA8CE316D4E}"/>
              </a:ext>
            </a:extLst>
          </p:cNvPr>
          <p:cNvSpPr/>
          <p:nvPr/>
        </p:nvSpPr>
        <p:spPr>
          <a:xfrm>
            <a:off x="4126931" y="5494967"/>
            <a:ext cx="1034143" cy="491069"/>
          </a:xfrm>
          <a:prstGeom prst="roundRect">
            <a:avLst/>
          </a:prstGeom>
          <a:solidFill>
            <a:srgbClr val="4472C4">
              <a:alpha val="1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8C5578-F313-467D-A5DD-3670D416A60A}"/>
              </a:ext>
            </a:extLst>
          </p:cNvPr>
          <p:cNvSpPr txBox="1"/>
          <p:nvPr/>
        </p:nvSpPr>
        <p:spPr>
          <a:xfrm>
            <a:off x="3633263" y="6107821"/>
            <a:ext cx="236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2F5597"/>
                </a:solidFill>
              </a:rPr>
              <a:t>Detector</a:t>
            </a:r>
            <a:r>
              <a:rPr lang="zh-CN" altLang="en-US" sz="1600" b="1" dirty="0">
                <a:solidFill>
                  <a:srgbClr val="2F5597"/>
                </a:solidFill>
              </a:rPr>
              <a:t> </a:t>
            </a:r>
            <a:r>
              <a:rPr lang="en-US" altLang="zh-CN" sz="1600" b="1" dirty="0">
                <a:solidFill>
                  <a:srgbClr val="2F5597"/>
                </a:solidFill>
              </a:rPr>
              <a:t>capabilities</a:t>
            </a:r>
            <a:endParaRPr lang="zh-CN" altLang="en-US" sz="1600" b="1" dirty="0">
              <a:solidFill>
                <a:srgbClr val="2F5597"/>
              </a:solid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212DB08F-2192-4644-AA9F-653BE5AB1D42}"/>
              </a:ext>
            </a:extLst>
          </p:cNvPr>
          <p:cNvSpPr/>
          <p:nvPr/>
        </p:nvSpPr>
        <p:spPr>
          <a:xfrm>
            <a:off x="5373343" y="5520827"/>
            <a:ext cx="618852" cy="45432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35ECF75-1084-4134-8D26-9EDE97950642}"/>
              </a:ext>
            </a:extLst>
          </p:cNvPr>
          <p:cNvSpPr txBox="1"/>
          <p:nvPr/>
        </p:nvSpPr>
        <p:spPr>
          <a:xfrm>
            <a:off x="5809216" y="6004368"/>
            <a:ext cx="236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>
                    <a:lumMod val="75000"/>
                  </a:schemeClr>
                </a:solidFill>
              </a:rPr>
              <a:t>Jacobian factor</a:t>
            </a:r>
            <a:endParaRPr lang="zh-CN" altLang="en-US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16168096-FCB2-4A31-A455-3A4668EA696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938162" y="5716379"/>
            <a:ext cx="425634" cy="3160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C9717163-5CF5-4929-B24B-BF0DA6A1A38B}"/>
              </a:ext>
            </a:extLst>
          </p:cNvPr>
          <p:cNvSpPr txBox="1"/>
          <p:nvPr/>
        </p:nvSpPr>
        <p:spPr>
          <a:xfrm>
            <a:off x="7310998" y="5584697"/>
            <a:ext cx="131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2"/>
                </a:solidFill>
              </a:rPr>
              <a:t>DSNB flux</a:t>
            </a:r>
            <a:endParaRPr lang="zh-CN" altLang="en-US" sz="1600" b="1" dirty="0">
              <a:solidFill>
                <a:schemeClr val="accent2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E706F09-A93A-429E-A1A5-B8C27719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73" y="1514726"/>
            <a:ext cx="3807279" cy="713864"/>
          </a:xfrm>
          <a:prstGeom prst="rect">
            <a:avLst/>
          </a:prstGeom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E246A46-4793-458B-85D7-5766F39C2DA0}"/>
              </a:ext>
            </a:extLst>
          </p:cNvPr>
          <p:cNvSpPr/>
          <p:nvPr/>
        </p:nvSpPr>
        <p:spPr>
          <a:xfrm>
            <a:off x="2909976" y="1631753"/>
            <a:ext cx="664029" cy="391886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175ECC-DE8F-45DB-B9C2-C3BEDEBC9A02}"/>
              </a:ext>
            </a:extLst>
          </p:cNvPr>
          <p:cNvSpPr txBox="1"/>
          <p:nvPr/>
        </p:nvSpPr>
        <p:spPr>
          <a:xfrm>
            <a:off x="1264325" y="2319223"/>
            <a:ext cx="511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Core-collapse supernova</a:t>
            </a:r>
            <a:r>
              <a:rPr lang="zh-CN" altLang="en-US" sz="1600" b="1" dirty="0">
                <a:solidFill>
                  <a:srgbClr val="00B050"/>
                </a:solidFill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</a:rPr>
              <a:t>rate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11606E0-3A1C-4A1E-9973-1B0CF5483725}"/>
              </a:ext>
            </a:extLst>
          </p:cNvPr>
          <p:cNvSpPr/>
          <p:nvPr/>
        </p:nvSpPr>
        <p:spPr>
          <a:xfrm>
            <a:off x="3574004" y="1480070"/>
            <a:ext cx="827317" cy="74852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E646EBC-DAAF-47C6-BB44-61D5009D3C0B}"/>
              </a:ext>
            </a:extLst>
          </p:cNvPr>
          <p:cNvSpPr txBox="1"/>
          <p:nvPr/>
        </p:nvSpPr>
        <p:spPr>
          <a:xfrm>
            <a:off x="4468329" y="1211655"/>
            <a:ext cx="3668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b="1" dirty="0">
                <a:solidFill>
                  <a:srgbClr val="7030A0"/>
                </a:solidFill>
              </a:rPr>
              <a:t>Average neutrino spectrum:</a:t>
            </a:r>
          </a:p>
          <a:p>
            <a:pPr marL="16573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030A0"/>
                </a:solidFill>
              </a:rPr>
              <a:t>Failed</a:t>
            </a:r>
            <a:r>
              <a:rPr lang="zh-CN" altLang="en-US" sz="1600" b="1" dirty="0">
                <a:solidFill>
                  <a:srgbClr val="7030A0"/>
                </a:solidFill>
              </a:rPr>
              <a:t> </a:t>
            </a:r>
            <a:r>
              <a:rPr lang="en-US" altLang="zh-CN" sz="1600" b="1" dirty="0" err="1">
                <a:solidFill>
                  <a:srgbClr val="7030A0"/>
                </a:solidFill>
              </a:rPr>
              <a:t>SNe</a:t>
            </a:r>
            <a:endParaRPr lang="en-US" altLang="zh-CN" sz="1600" b="1" dirty="0">
              <a:solidFill>
                <a:srgbClr val="7030A0"/>
              </a:solidFill>
            </a:endParaRPr>
          </a:p>
          <a:p>
            <a:pPr marL="16573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030A0"/>
                </a:solidFill>
              </a:rPr>
              <a:t>Successful</a:t>
            </a:r>
            <a:r>
              <a:rPr lang="zh-CN" altLang="en-US" sz="1600" b="1" dirty="0">
                <a:solidFill>
                  <a:srgbClr val="7030A0"/>
                </a:solidFill>
              </a:rPr>
              <a:t> </a:t>
            </a:r>
            <a:r>
              <a:rPr lang="en-US" altLang="zh-CN" sz="1600" b="1" dirty="0" err="1">
                <a:solidFill>
                  <a:srgbClr val="7030A0"/>
                </a:solidFill>
              </a:rPr>
              <a:t>SNe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0D59EA4-2C5E-4054-954C-A6BE0231D713}"/>
                  </a:ext>
                </a:extLst>
              </p:cNvPr>
              <p:cNvSpPr txBox="1"/>
              <p:nvPr/>
            </p:nvSpPr>
            <p:spPr>
              <a:xfrm>
                <a:off x="8193177" y="1117600"/>
                <a:ext cx="3758389" cy="1477328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+mj-ea"/>
                  </a:rPr>
                  <a:t>Three key (uncertain) parameters</a:t>
                </a:r>
                <a:r>
                  <a:rPr lang="zh-CN" altLang="en-US" dirty="0">
                    <a:solidFill>
                      <a:srgbClr val="0000FF"/>
                    </a:solidFill>
                    <a:latin typeface="-apple-system"/>
                    <a:ea typeface="+mj-ea"/>
                  </a:rPr>
                  <a:t>：</a:t>
                </a:r>
                <a:endParaRPr lang="en-US" altLang="zh-CN" dirty="0">
                  <a:solidFill>
                    <a:srgbClr val="0000FF"/>
                  </a:solidFill>
                  <a:latin typeface="-apple-system"/>
                  <a:ea typeface="+mj-ea"/>
                </a:endParaRP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Supernova (SN) rate </a:t>
                </a:r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𝑹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𝑺𝑵</m:t>
                        </m:r>
                      </m:sub>
                    </m:sSub>
                    <m:d>
                      <m:d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Average</a:t>
                </a:r>
                <a:r>
                  <a:rPr lang="zh-CN" altLang="en-US" dirty="0">
                    <a:latin typeface="-apple-system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zh-CN" altLang="en-US" dirty="0">
                    <a:latin typeface="-apple-system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of SN neutrinos </a:t>
                </a:r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dirty="0"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Fraction of black hole </a:t>
                </a:r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𝒇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𝑩𝑯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-apple-system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0D59EA4-2C5E-4054-954C-A6BE0231D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177" y="1117600"/>
                <a:ext cx="3758389" cy="1477328"/>
              </a:xfrm>
              <a:prstGeom prst="rect">
                <a:avLst/>
              </a:prstGeom>
              <a:blipFill>
                <a:blip r:embed="rId4"/>
                <a:stretch>
                  <a:fillRect l="-803" t="-2008" b="-4016"/>
                </a:stretch>
              </a:blipFill>
              <a:ln w="38100">
                <a:solidFill>
                  <a:srgbClr val="0070C0"/>
                </a:solidFill>
                <a:prstDash val="sysDot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9CFC1271-5364-4B9A-8016-4AA72715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3" y="3236234"/>
            <a:ext cx="2749172" cy="1620394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701C27F-E814-4821-ACC5-064BC70EE20D}"/>
              </a:ext>
            </a:extLst>
          </p:cNvPr>
          <p:cNvSpPr/>
          <p:nvPr/>
        </p:nvSpPr>
        <p:spPr>
          <a:xfrm>
            <a:off x="3559007" y="3778063"/>
            <a:ext cx="3233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1600" dirty="0">
                <a:solidFill>
                  <a:srgbClr val="C00000"/>
                </a:solidFill>
              </a:rPr>
              <a:t>JUNO: </a:t>
            </a:r>
            <a:r>
              <a:rPr lang="en-US" altLang="zh-CN" sz="1600" dirty="0" err="1">
                <a:solidFill>
                  <a:srgbClr val="C00000"/>
                </a:solidFill>
              </a:rPr>
              <a:t>nH</a:t>
            </a:r>
            <a:r>
              <a:rPr lang="en-US" altLang="zh-CN" sz="1600" dirty="0">
                <a:solidFill>
                  <a:srgbClr val="C00000"/>
                </a:solidFill>
              </a:rPr>
              <a:t> capture</a:t>
            </a:r>
          </a:p>
          <a:p>
            <a:pPr lvl="1"/>
            <a:r>
              <a:rPr lang="en-US" altLang="zh-CN" sz="1600" b="1" dirty="0">
                <a:solidFill>
                  <a:srgbClr val="FF0000"/>
                </a:solidFill>
              </a:rPr>
              <a:t>2-4</a:t>
            </a:r>
            <a:r>
              <a:rPr lang="en-US" altLang="zh-CN" sz="1600" b="1" dirty="0"/>
              <a:t> DSNB IBD events/year </a:t>
            </a:r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28B464F9-9A4C-4521-A4AF-FD09130CB0D7}"/>
                  </a:ext>
                </a:extLst>
              </p:cNvPr>
              <p:cNvSpPr/>
              <p:nvPr/>
            </p:nvSpPr>
            <p:spPr>
              <a:xfrm>
                <a:off x="8179034" y="3224875"/>
                <a:ext cx="3758389" cy="1431161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dirty="0">
                    <a:solidFill>
                      <a:srgbClr val="C00000"/>
                    </a:solidFill>
                    <a:latin typeface="-apple-system"/>
                    <a:ea typeface="+mj-ea"/>
                  </a:rPr>
                  <a:t>Reference parameter value</a:t>
                </a:r>
                <a:r>
                  <a:rPr lang="zh-CN" altLang="en-US" dirty="0">
                    <a:solidFill>
                      <a:srgbClr val="C00000"/>
                    </a:solidFill>
                    <a:latin typeface="-apple-system"/>
                    <a:ea typeface="+mj-ea"/>
                  </a:rPr>
                  <a:t>：</a:t>
                </a:r>
                <a:endParaRPr lang="en-US" altLang="zh-CN" dirty="0">
                  <a:solidFill>
                    <a:srgbClr val="C00000"/>
                  </a:solidFill>
                  <a:latin typeface="-apple-system"/>
                  <a:ea typeface="+mj-ea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𝐸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𝜈</m:t>
                            </m:r>
                          </m:sub>
                        </m:sSub>
                      </m:e>
                    </m:d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=15</m:t>
                    </m:r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MeV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  <a:latin typeface="-apple-system"/>
                  <a:ea typeface="+mj-ea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𝐵𝐻</m:t>
                        </m:r>
                      </m:sub>
                    </m:sSub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=0.27 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  <a:latin typeface="-apple-system"/>
                  <a:ea typeface="+mj-ea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𝑆𝑁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e>
                    </m:d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=1.0×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−4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yr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Mpc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−3</m:t>
                        </m:r>
                      </m:sup>
                    </m:sSup>
                  </m:oMath>
                </a14:m>
                <a:endParaRPr lang="zh-CN" altLang="en-US" dirty="0">
                  <a:latin typeface="-apple-system"/>
                  <a:ea typeface="+mj-ea"/>
                </a:endParaRPr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28B464F9-9A4C-4521-A4AF-FD09130CB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034" y="3224875"/>
                <a:ext cx="3758389" cy="1431161"/>
              </a:xfrm>
              <a:prstGeom prst="rect">
                <a:avLst/>
              </a:prstGeom>
              <a:blipFill>
                <a:blip r:embed="rId6"/>
                <a:stretch>
                  <a:fillRect l="-965" t="-2075" b="-3320"/>
                </a:stretch>
              </a:blipFill>
              <a:ln w="38100">
                <a:solidFill>
                  <a:srgbClr val="0070C0"/>
                </a:solidFill>
                <a:prstDash val="sysDot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箭头: 下 37">
            <a:extLst>
              <a:ext uri="{FF2B5EF4-FFF2-40B4-BE49-F238E27FC236}">
                <a16:creationId xmlns:a16="http://schemas.microsoft.com/office/drawing/2014/main" id="{843567E4-11B2-48A8-94B0-D4154B979EE0}"/>
              </a:ext>
            </a:extLst>
          </p:cNvPr>
          <p:cNvSpPr/>
          <p:nvPr/>
        </p:nvSpPr>
        <p:spPr>
          <a:xfrm>
            <a:off x="9939457" y="2713536"/>
            <a:ext cx="338727" cy="453801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58EA6F8-72B8-4F1F-A1FF-15B65F3C8299}"/>
              </a:ext>
            </a:extLst>
          </p:cNvPr>
          <p:cNvSpPr txBox="1"/>
          <p:nvPr/>
        </p:nvSpPr>
        <p:spPr>
          <a:xfrm>
            <a:off x="8787377" y="5327625"/>
            <a:ext cx="3079503" cy="646331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-apple-system"/>
                <a:ea typeface="+mj-ea"/>
              </a:rPr>
              <a:t>Scan a reasonable parameter space for sensitivity studies</a:t>
            </a:r>
            <a:endParaRPr lang="zh-CN" altLang="en-US" b="1" dirty="0">
              <a:latin typeface="-apple-system"/>
              <a:ea typeface="+mj-ea"/>
            </a:endParaRPr>
          </a:p>
        </p:txBody>
      </p:sp>
      <p:sp>
        <p:nvSpPr>
          <p:cNvPr id="40" name="箭头: 下 39">
            <a:extLst>
              <a:ext uri="{FF2B5EF4-FFF2-40B4-BE49-F238E27FC236}">
                <a16:creationId xmlns:a16="http://schemas.microsoft.com/office/drawing/2014/main" id="{F545DD1B-91DD-4B90-AAC1-45C73C563B60}"/>
              </a:ext>
            </a:extLst>
          </p:cNvPr>
          <p:cNvSpPr/>
          <p:nvPr/>
        </p:nvSpPr>
        <p:spPr>
          <a:xfrm>
            <a:off x="9922420" y="4769295"/>
            <a:ext cx="338727" cy="453801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417D21CD-52BD-4DD2-AA6C-B1AFCCC93A23}"/>
              </a:ext>
            </a:extLst>
          </p:cNvPr>
          <p:cNvSpPr/>
          <p:nvPr/>
        </p:nvSpPr>
        <p:spPr>
          <a:xfrm>
            <a:off x="4411965" y="1514726"/>
            <a:ext cx="1314687" cy="671316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2A88007-4499-4CA2-89B4-5F3FEFE6C6DE}"/>
              </a:ext>
            </a:extLst>
          </p:cNvPr>
          <p:cNvSpPr txBox="1"/>
          <p:nvPr/>
        </p:nvSpPr>
        <p:spPr>
          <a:xfrm>
            <a:off x="4517317" y="2262887"/>
            <a:ext cx="3581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accent2">
                    <a:lumMod val="50000"/>
                  </a:schemeClr>
                </a:solidFill>
              </a:rPr>
              <a:t>Depend</a:t>
            </a:r>
            <a:r>
              <a:rPr lang="zh-CN" alt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2">
                    <a:lumMod val="50000"/>
                  </a:schemeClr>
                </a:solidFill>
              </a:rPr>
              <a:t>on</a:t>
            </a:r>
            <a:r>
              <a:rPr lang="zh-CN" alt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2">
                    <a:lumMod val="50000"/>
                  </a:schemeClr>
                </a:solidFill>
              </a:rPr>
              <a:t>cosmological evolution</a:t>
            </a:r>
            <a:endParaRPr lang="zh-CN" alt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7367</TotalTime>
  <Words>1914</Words>
  <Application>Microsoft Office PowerPoint</Application>
  <PresentationFormat>宽屏</PresentationFormat>
  <Paragraphs>340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-apple-system</vt:lpstr>
      <vt:lpstr>等线</vt:lpstr>
      <vt:lpstr>微软雅黑</vt:lpstr>
      <vt:lpstr>Arial</vt:lpstr>
      <vt:lpstr>Calibri</vt:lpstr>
      <vt:lpstr>Cambria Math</vt:lpstr>
      <vt:lpstr>Wingdings</vt:lpstr>
      <vt:lpstr>Office 主题​​</vt:lpstr>
      <vt:lpstr>Supernova Neutrino and Atmospheric Neutrino Event Generators </vt:lpstr>
      <vt:lpstr>PowerPoint 演示文稿</vt:lpstr>
      <vt:lpstr>Next-generation Neutrino Detectors </vt:lpstr>
      <vt:lpstr>Neutrinos from Supernova</vt:lpstr>
      <vt:lpstr>Neutrino Emissions from CCSN</vt:lpstr>
      <vt:lpstr>CCSN Neutrino Oscillation</vt:lpstr>
      <vt:lpstr>Detection of CCSN Neutrinos at JUNO</vt:lpstr>
      <vt:lpstr>PowerPoint 演示文稿</vt:lpstr>
      <vt:lpstr>Diffuse Supernova Neutrino Background (DSNB)</vt:lpstr>
      <vt:lpstr>DSNB Detection at JUNO</vt:lpstr>
      <vt:lpstr>DSNB Sensitivity in JUNO  </vt:lpstr>
      <vt:lpstr>Atmospheric Neutrino  </vt:lpstr>
      <vt:lpstr>Atmospheric Neutrino: Flux </vt:lpstr>
      <vt:lpstr>Methodology for Atm-ν and 12C Interaction Prediction  </vt:lpstr>
      <vt:lpstr>Neutrino Generator Models</vt:lpstr>
      <vt:lpstr>TALYS-based Deexcitation Model of Residual Nucleus</vt:lpstr>
      <vt:lpstr>Impact of Deexcitation on Final-state Production of NC Events</vt:lpstr>
      <vt:lpstr>GEANT4-based Detector Simulation</vt:lpstr>
      <vt:lpstr>IBD-like NC Background</vt:lpstr>
      <vt:lpstr>GeV Neutrino Event Generator-DetSim Interface at JUNO  </vt:lpstr>
      <vt:lpstr>Constraining Neutrino Interactions  Transverse Kinematic Imbalance (TKI)</vt:lpstr>
      <vt:lpstr>Generator Performance in TKI</vt:lpstr>
      <vt:lpstr>Summary and Prospects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JUNO's physics prospects</dc:title>
  <dc:creator>ChengJie</dc:creator>
  <cp:lastModifiedBy>捷 程</cp:lastModifiedBy>
  <cp:revision>322</cp:revision>
  <dcterms:created xsi:type="dcterms:W3CDTF">2022-06-24T08:32:29Z</dcterms:created>
  <dcterms:modified xsi:type="dcterms:W3CDTF">2024-05-19T05:11:09Z</dcterms:modified>
</cp:coreProperties>
</file>