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58" r:id="rId2"/>
    <p:sldId id="420" r:id="rId3"/>
    <p:sldId id="462" r:id="rId4"/>
    <p:sldId id="464" r:id="rId5"/>
    <p:sldId id="465" r:id="rId6"/>
    <p:sldId id="479" r:id="rId7"/>
    <p:sldId id="481" r:id="rId8"/>
    <p:sldId id="482" r:id="rId9"/>
    <p:sldId id="483" r:id="rId10"/>
    <p:sldId id="484" r:id="rId11"/>
    <p:sldId id="485" r:id="rId12"/>
    <p:sldId id="486" r:id="rId13"/>
    <p:sldId id="487" r:id="rId14"/>
    <p:sldId id="386" r:id="rId15"/>
    <p:sldId id="466" r:id="rId16"/>
    <p:sldId id="429" r:id="rId17"/>
    <p:sldId id="468" r:id="rId18"/>
    <p:sldId id="469" r:id="rId19"/>
    <p:sldId id="470" r:id="rId20"/>
    <p:sldId id="471" r:id="rId21"/>
    <p:sldId id="472" r:id="rId22"/>
    <p:sldId id="473" r:id="rId23"/>
    <p:sldId id="475" r:id="rId24"/>
    <p:sldId id="476" r:id="rId25"/>
    <p:sldId id="477" r:id="rId26"/>
    <p:sldId id="478" r:id="rId27"/>
    <p:sldId id="428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CC"/>
    <a:srgbClr val="FCA904"/>
    <a:srgbClr val="0000CC"/>
    <a:srgbClr val="FBD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0" autoAdjust="0"/>
    <p:restoredTop sz="94424" autoAdjust="0"/>
  </p:normalViewPr>
  <p:slideViewPr>
    <p:cSldViewPr>
      <p:cViewPr varScale="1">
        <p:scale>
          <a:sx n="66" d="100"/>
          <a:sy n="66" d="100"/>
        </p:scale>
        <p:origin x="130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B0570-9DDB-4EAA-A562-2888D3063BFE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DF30-F80D-48F7-9B9C-A3A848DA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Relationship Id="rId9" Type="http://schemas.openxmlformats.org/officeDocument/2006/relationships/image" Target="../media/image8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6.emf"/><Relationship Id="rId7" Type="http://schemas.openxmlformats.org/officeDocument/2006/relationships/image" Target="../media/image22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15.emf"/><Relationship Id="rId2" Type="http://schemas.openxmlformats.org/officeDocument/2006/relationships/image" Target="../media/image25.png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4.emf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25.emf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18" Type="http://schemas.openxmlformats.org/officeDocument/2006/relationships/image" Target="../media/image4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17" Type="http://schemas.openxmlformats.org/officeDocument/2006/relationships/image" Target="../media/image47.emf"/><Relationship Id="rId2" Type="http://schemas.openxmlformats.org/officeDocument/2006/relationships/image" Target="../media/image32.emf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5" Type="http://schemas.openxmlformats.org/officeDocument/2006/relationships/image" Target="../media/image45.emf"/><Relationship Id="rId10" Type="http://schemas.openxmlformats.org/officeDocument/2006/relationships/image" Target="../media/image40.emf"/><Relationship Id="rId19" Type="http://schemas.openxmlformats.org/officeDocument/2006/relationships/image" Target="../media/image49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4" name="Rectangle 820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【西湖夜景系列1摄影图片】杭州西湖风光摄影_红房子画匠_太平洋电脑网摄影部落">
            <a:extLst>
              <a:ext uri="{FF2B5EF4-FFF2-40B4-BE49-F238E27FC236}">
                <a16:creationId xmlns:a16="http://schemas.microsoft.com/office/drawing/2014/main" id="{53F883D4-1997-485E-981B-4D3E5A776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4" b="-2"/>
          <a:stretch/>
        </p:blipFill>
        <p:spPr bwMode="auto">
          <a:xfrm>
            <a:off x="342900" y="399448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C61EEEC-4148-4DC4-B1A6-8311366814DE}"/>
              </a:ext>
            </a:extLst>
          </p:cNvPr>
          <p:cNvSpPr txBox="1"/>
          <p:nvPr/>
        </p:nvSpPr>
        <p:spPr>
          <a:xfrm>
            <a:off x="-3609" y="870022"/>
            <a:ext cx="9184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3200" dirty="0"/>
              <a:t>Neutrino Theory in the Precision Era</a:t>
            </a:r>
            <a:endParaRPr lang="zh-CN" altLang="en-US" sz="3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7EFB19-125A-4545-A388-D822DFC1EEC6}"/>
              </a:ext>
            </a:extLst>
          </p:cNvPr>
          <p:cNvSpPr txBox="1"/>
          <p:nvPr/>
        </p:nvSpPr>
        <p:spPr>
          <a:xfrm>
            <a:off x="1061391" y="1584375"/>
            <a:ext cx="70541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2100" dirty="0"/>
              <a:t>Shun Zhou</a:t>
            </a:r>
          </a:p>
          <a:p>
            <a:r>
              <a:rPr lang="en-US" altLang="zh-CN" sz="1800" dirty="0"/>
              <a:t>(IHEP &amp; UCAS, Beijing)</a:t>
            </a:r>
            <a:endParaRPr lang="zh-CN" altLang="en-US" sz="1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336FB1B-3AFD-44B0-9D99-9494B542555C}"/>
              </a:ext>
            </a:extLst>
          </p:cNvPr>
          <p:cNvSpPr txBox="1"/>
          <p:nvPr/>
        </p:nvSpPr>
        <p:spPr>
          <a:xfrm>
            <a:off x="0" y="5661248"/>
            <a:ext cx="914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1800" dirty="0"/>
              <a:t>Neutrino Scattering: Theory, Experiment &amp; Phenomenology (</a:t>
            </a:r>
            <a:r>
              <a:rPr lang="el-GR" altLang="zh-CN" sz="1800" dirty="0"/>
              <a:t>ν</a:t>
            </a:r>
            <a:r>
              <a:rPr lang="en-US" altLang="zh-CN" sz="1800" dirty="0"/>
              <a:t>STEP)</a:t>
            </a:r>
          </a:p>
          <a:p>
            <a:r>
              <a:rPr lang="en-US" altLang="zh-CN" sz="1800" dirty="0"/>
              <a:t>@ HIAS, Hangzhou, 2024-5-18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77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F5D48F0-E5CA-47AF-B36B-8147920D117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Potential @ One Loop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4877A6D-4D01-4015-8A21-179FA175D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9D31500-D96E-4D29-A9D7-05A7D560C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61" y="4269653"/>
            <a:ext cx="8148577" cy="15356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6710DE-0B36-4B69-A05F-ACCE8E3B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10" y="1150615"/>
            <a:ext cx="8067554" cy="141659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B5EA061-0F5A-4BB8-A214-8DEE3723D032}"/>
              </a:ext>
            </a:extLst>
          </p:cNvPr>
          <p:cNvSpPr/>
          <p:nvPr/>
        </p:nvSpPr>
        <p:spPr>
          <a:xfrm>
            <a:off x="10721" y="587923"/>
            <a:ext cx="559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 &amp; one-loop diagrams for the CC potential</a:t>
            </a:r>
            <a:endParaRPr lang="zh-CN" altLang="en-US" sz="2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7DF036-8351-4D98-B0D9-15B600E62C4D}"/>
              </a:ext>
            </a:extLst>
          </p:cNvPr>
          <p:cNvSpPr/>
          <p:nvPr/>
        </p:nvSpPr>
        <p:spPr>
          <a:xfrm>
            <a:off x="16260" y="3778917"/>
            <a:ext cx="559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Tree &amp; one-loop diagrams for the NC potential</a:t>
            </a:r>
            <a:endParaRPr lang="zh-CN" altLang="en-US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1B4CE4E-0ECE-4E4E-A2D9-B37DAEA83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21" y="5926690"/>
            <a:ext cx="6423949" cy="7228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D7BBF69-ADD5-41B3-97AF-ADCD8C7D4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2687840"/>
            <a:ext cx="5717894" cy="70829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BBD900A-C64D-4641-BC5D-B9A94E816F36}"/>
              </a:ext>
            </a:extLst>
          </p:cNvPr>
          <p:cNvSpPr/>
          <p:nvPr/>
        </p:nvSpPr>
        <p:spPr>
          <a:xfrm>
            <a:off x="107504" y="2755917"/>
            <a:ext cx="2371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Finite corrections to CC couplings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8C7E22C-A20D-4A1A-95B6-BA3275EB7599}"/>
              </a:ext>
            </a:extLst>
          </p:cNvPr>
          <p:cNvSpPr/>
          <p:nvPr/>
        </p:nvSpPr>
        <p:spPr>
          <a:xfrm>
            <a:off x="42406" y="5946911"/>
            <a:ext cx="233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Finite corrections to NC couplings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891D8FE-01D0-4A66-BFDB-86AB28B47BDF}"/>
              </a:ext>
            </a:extLst>
          </p:cNvPr>
          <p:cNvSpPr/>
          <p:nvPr/>
        </p:nvSpPr>
        <p:spPr>
          <a:xfrm>
            <a:off x="5796136" y="621474"/>
            <a:ext cx="3285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Jihong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SZ, PRD, 23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D6FF69-DC9A-4EEE-BCD2-1185058C9FD2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Potential @ One Loop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F47C22D-3B89-4C2B-B2A0-25583A466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4A31A0-F0E8-44D3-AC57-D7C889CC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0" y="1196752"/>
            <a:ext cx="8488580" cy="496855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4428DFD-9655-45D5-B86D-5888138A37C5}"/>
              </a:ext>
            </a:extLst>
          </p:cNvPr>
          <p:cNvSpPr/>
          <p:nvPr/>
        </p:nvSpPr>
        <p:spPr>
          <a:xfrm>
            <a:off x="0" y="540887"/>
            <a:ext cx="403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example for the 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vertex</a:t>
            </a:r>
            <a:endParaRPr lang="zh-CN" altLang="en-US" sz="20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845BE01-468D-404C-AC39-2E1E154AA6FC}"/>
              </a:ext>
            </a:extLst>
          </p:cNvPr>
          <p:cNvSpPr/>
          <p:nvPr/>
        </p:nvSpPr>
        <p:spPr>
          <a:xfrm>
            <a:off x="5796136" y="621474"/>
            <a:ext cx="3285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Jihong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SZ, PRD, 23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C724F27-44D0-445B-99B9-C9830BB107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Potential @ One Loop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2C68807-B023-421C-8370-17864A29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BCCD52-D3C6-4BF7-97EC-240557ACF95E}"/>
              </a:ext>
            </a:extLst>
          </p:cNvPr>
          <p:cNvSpPr/>
          <p:nvPr/>
        </p:nvSpPr>
        <p:spPr>
          <a:xfrm>
            <a:off x="0" y="540887"/>
            <a:ext cx="4021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Corrections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couplings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F2EAEB-2887-4EC2-A188-EE86364AA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44" y="963313"/>
            <a:ext cx="7690511" cy="21649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8FF969-7DD1-43AE-9944-1FD381CE1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3594324"/>
            <a:ext cx="8136904" cy="69604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E9B67E4-2BAE-4FB0-8E5D-B2648592F070}"/>
              </a:ext>
            </a:extLst>
          </p:cNvPr>
          <p:cNvSpPr/>
          <p:nvPr/>
        </p:nvSpPr>
        <p:spPr>
          <a:xfrm>
            <a:off x="0" y="3224992"/>
            <a:ext cx="3881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Estimate of one-loop correction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D654EF-A56F-4540-A421-B0B47DCF8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5013176"/>
            <a:ext cx="5238250" cy="93095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16650A8-8CF3-4740-8C7E-A72036BDBF03}"/>
              </a:ext>
            </a:extLst>
          </p:cNvPr>
          <p:cNvSpPr/>
          <p:nvPr/>
        </p:nvSpPr>
        <p:spPr>
          <a:xfrm>
            <a:off x="0" y="4571836"/>
            <a:ext cx="397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Corrections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couplings</a:t>
            </a:r>
            <a:endParaRPr lang="zh-CN" altLang="en-US" sz="20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A795D7-B33E-4A22-B89F-5151C8EB78B6}"/>
              </a:ext>
            </a:extLst>
          </p:cNvPr>
          <p:cNvSpPr/>
          <p:nvPr/>
        </p:nvSpPr>
        <p:spPr>
          <a:xfrm>
            <a:off x="23692" y="6104359"/>
            <a:ext cx="9084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conclusion, the one-loop correction to 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potential is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5.8%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while that for the NC potential is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8.2%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Go further and calculate more observables!</a:t>
            </a:r>
            <a:endParaRPr lang="zh-CN" altLang="en-US" sz="20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550DD72-C76F-4F5A-8C75-B27236A32027}"/>
              </a:ext>
            </a:extLst>
          </p:cNvPr>
          <p:cNvSpPr/>
          <p:nvPr/>
        </p:nvSpPr>
        <p:spPr>
          <a:xfrm>
            <a:off x="5796136" y="621474"/>
            <a:ext cx="3285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Jihong</a:t>
            </a: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Huang, SZ, PRD, 23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B2C9571-12CD-4D89-B4BB-EE9282FBF94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Potential @ One Loop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2C055D7-886D-482D-99A1-277D06F5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F9DE1E-7D3D-4ACE-996C-0F83DBBF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60267"/>
            <a:ext cx="8356826" cy="28521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A7AEC6B-58B1-4BBA-93F9-2FEC7F0087DD}"/>
              </a:ext>
            </a:extLst>
          </p:cNvPr>
          <p:cNvSpPr/>
          <p:nvPr/>
        </p:nvSpPr>
        <p:spPr>
          <a:xfrm>
            <a:off x="3491880" y="2852936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Ghosh, Yasuda, NPB, 23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6914A5-86FB-4344-926A-E0CAECD8D9AD}"/>
              </a:ext>
            </a:extLst>
          </p:cNvPr>
          <p:cNvSpPr/>
          <p:nvPr/>
        </p:nvSpPr>
        <p:spPr>
          <a:xfrm>
            <a:off x="20797" y="523219"/>
            <a:ext cx="7608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Impact on the precision measurement of the CP-violating phase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DD48199-28C6-4062-A23D-E6E006A3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4" y="3801631"/>
            <a:ext cx="7417267" cy="30055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1E37FB3-87C8-465C-9BEF-AE3DD90755D7}"/>
              </a:ext>
            </a:extLst>
          </p:cNvPr>
          <p:cNvSpPr/>
          <p:nvPr/>
        </p:nvSpPr>
        <p:spPr>
          <a:xfrm>
            <a:off x="4716016" y="6093296"/>
            <a:ext cx="432048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E75AD7-ADA8-4CD0-9547-3DEFF679C349}"/>
              </a:ext>
            </a:extLst>
          </p:cNvPr>
          <p:cNvSpPr/>
          <p:nvPr/>
        </p:nvSpPr>
        <p:spPr>
          <a:xfrm>
            <a:off x="1547664" y="6093296"/>
            <a:ext cx="50405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15B52E93-AC03-4CD0-9230-B628FD122A5E}"/>
              </a:ext>
            </a:extLst>
          </p:cNvPr>
          <p:cNvSpPr/>
          <p:nvPr/>
        </p:nvSpPr>
        <p:spPr>
          <a:xfrm>
            <a:off x="2330179" y="6165304"/>
            <a:ext cx="153589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D448D8B-1309-49C6-8735-14A8C58D50BE}"/>
              </a:ext>
            </a:extLst>
          </p:cNvPr>
          <p:cNvSpPr/>
          <p:nvPr/>
        </p:nvSpPr>
        <p:spPr>
          <a:xfrm>
            <a:off x="7540650" y="3779610"/>
            <a:ext cx="1494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Uncertainty on the matter density</a:t>
            </a:r>
            <a:endParaRPr lang="zh-CN" altLang="en-US" sz="1600" dirty="0"/>
          </a:p>
        </p:txBody>
      </p:sp>
      <p:sp>
        <p:nvSpPr>
          <p:cNvPr id="15" name="箭头: 上下 14">
            <a:extLst>
              <a:ext uri="{FF2B5EF4-FFF2-40B4-BE49-F238E27FC236}">
                <a16:creationId xmlns:a16="http://schemas.microsoft.com/office/drawing/2014/main" id="{5C396115-5054-4E29-A296-1F0136C54165}"/>
              </a:ext>
            </a:extLst>
          </p:cNvPr>
          <p:cNvSpPr/>
          <p:nvPr/>
        </p:nvSpPr>
        <p:spPr>
          <a:xfrm>
            <a:off x="8143635" y="4953262"/>
            <a:ext cx="288032" cy="572882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3DD1BD8-FF06-4CEF-92CE-056CE6DF4811}"/>
              </a:ext>
            </a:extLst>
          </p:cNvPr>
          <p:cNvSpPr/>
          <p:nvPr/>
        </p:nvSpPr>
        <p:spPr>
          <a:xfrm>
            <a:off x="7636681" y="5628439"/>
            <a:ext cx="1328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corrections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CCF3CEF-1A45-41B1-9356-43C2B71B3CBA}"/>
                  </a:ext>
                </a:extLst>
              </p:cNvPr>
              <p:cNvSpPr txBox="1"/>
              <p:nvPr/>
            </p:nvSpPr>
            <p:spPr>
              <a:xfrm>
                <a:off x="7812360" y="6224955"/>
                <a:ext cx="100811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𝜟</m:t>
                    </m:r>
                    <m:r>
                      <a:rPr lang="zh-CN" alt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dirty="0"/>
                  <a:t>@ DUNE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CCF3CEF-1A45-41B1-9356-43C2B71B3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6224955"/>
                <a:ext cx="1008112" cy="553998"/>
              </a:xfrm>
              <a:prstGeom prst="rect">
                <a:avLst/>
              </a:prstGeom>
              <a:blipFill>
                <a:blip r:embed="rId4"/>
                <a:stretch>
                  <a:fillRect l="-4848" r="-5455" b="-252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75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A1CC9C3-D522-491B-A083-838427821B06}"/>
              </a:ext>
            </a:extLst>
          </p:cNvPr>
          <p:cNvSpPr txBox="1"/>
          <p:nvPr/>
        </p:nvSpPr>
        <p:spPr>
          <a:xfrm>
            <a:off x="-20332" y="0"/>
            <a:ext cx="9164332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B: Seesaw EFT @ One Loop</a:t>
            </a: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371D55B6-E3DB-494F-992A-C8E4D80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5924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81844" y="942598"/>
            <a:ext cx="7380312" cy="565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138D0E5-6C37-41C9-B8EE-44FC15910354}"/>
              </a:ext>
            </a:extLst>
          </p:cNvPr>
          <p:cNvSpPr txBox="1"/>
          <p:nvPr/>
        </p:nvSpPr>
        <p:spPr>
          <a:xfrm>
            <a:off x="0" y="523220"/>
            <a:ext cx="874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Extend the SM with new particles but keep its gauge symmetries intact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3CBE02-A678-4B28-B0B5-AA32B9C86F79}"/>
              </a:ext>
            </a:extLst>
          </p:cNvPr>
          <p:cNvSpPr txBox="1"/>
          <p:nvPr/>
        </p:nvSpPr>
        <p:spPr>
          <a:xfrm>
            <a:off x="5260484" y="1075599"/>
            <a:ext cx="31279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Ohlsson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, SZ, Nat. </a:t>
            </a:r>
            <a:r>
              <a:rPr lang="en-US" altLang="zh-CN" sz="1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Commun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., 2014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1600" y="1229488"/>
            <a:ext cx="2520280" cy="2283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1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4FE3C-0C83-4DFB-B84F-23E6541A52E6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en-US" altLang="zh-CN" dirty="0"/>
              <a:t>Where is the Seesaw Scale?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C661B9B-097C-43F9-A699-358E63CB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0A260B18-9DDE-4BBB-AF9E-D2E2B1CAF06A}"/>
              </a:ext>
            </a:extLst>
          </p:cNvPr>
          <p:cNvSpPr/>
          <p:nvPr/>
        </p:nvSpPr>
        <p:spPr>
          <a:xfrm rot="10800000">
            <a:off x="2339752" y="1052736"/>
            <a:ext cx="648072" cy="507656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DCDCDD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C092A9-B54F-46D4-8A80-A3C7CB3C7FCC}"/>
              </a:ext>
            </a:extLst>
          </p:cNvPr>
          <p:cNvSpPr/>
          <p:nvPr/>
        </p:nvSpPr>
        <p:spPr>
          <a:xfrm>
            <a:off x="107504" y="6381328"/>
            <a:ext cx="4289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oscillations 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masses  NP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6828A4-50E4-4F10-A303-0B5B2358F025}"/>
              </a:ext>
            </a:extLst>
          </p:cNvPr>
          <p:cNvSpPr/>
          <p:nvPr/>
        </p:nvSpPr>
        <p:spPr>
          <a:xfrm>
            <a:off x="1246090" y="496446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Physics </a:t>
            </a:r>
            <a:endParaRPr lang="zh-CN" altLang="en-US" sz="20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2892BA1-21BE-462A-836E-763469CD92D4}"/>
              </a:ext>
            </a:extLst>
          </p:cNvPr>
          <p:cNvCxnSpPr/>
          <p:nvPr/>
        </p:nvCxnSpPr>
        <p:spPr>
          <a:xfrm>
            <a:off x="1475751" y="5229200"/>
            <a:ext cx="86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972F27F-7033-4465-BCCC-B47C18202027}"/>
              </a:ext>
            </a:extLst>
          </p:cNvPr>
          <p:cNvSpPr/>
          <p:nvPr/>
        </p:nvSpPr>
        <p:spPr>
          <a:xfrm>
            <a:off x="586028" y="5066600"/>
            <a:ext cx="605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TeV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50423B2-91C6-4B55-B64A-E29BF15F0FD9}"/>
              </a:ext>
            </a:extLst>
          </p:cNvPr>
          <p:cNvSpPr/>
          <p:nvPr/>
        </p:nvSpPr>
        <p:spPr>
          <a:xfrm>
            <a:off x="637230" y="5458562"/>
            <a:ext cx="56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EW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A63086D-C29C-4378-94AA-CA6030274F83}"/>
              </a:ext>
            </a:extLst>
          </p:cNvPr>
          <p:cNvCxnSpPr/>
          <p:nvPr/>
        </p:nvCxnSpPr>
        <p:spPr>
          <a:xfrm>
            <a:off x="1619760" y="2832584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0F8D131-81AA-49C8-880E-A0B54F249F9F}"/>
              </a:ext>
            </a:extLst>
          </p:cNvPr>
          <p:cNvSpPr/>
          <p:nvPr/>
        </p:nvSpPr>
        <p:spPr>
          <a:xfrm>
            <a:off x="216869" y="2647918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GUT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A7B81EC-D620-4F31-98F1-0E55CDEFEBDD}"/>
              </a:ext>
            </a:extLst>
          </p:cNvPr>
          <p:cNvCxnSpPr/>
          <p:nvPr/>
        </p:nvCxnSpPr>
        <p:spPr>
          <a:xfrm>
            <a:off x="1619760" y="1516142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DCFAF6FF-679D-4539-9387-ACF797419683}"/>
              </a:ext>
            </a:extLst>
          </p:cNvPr>
          <p:cNvSpPr/>
          <p:nvPr/>
        </p:nvSpPr>
        <p:spPr>
          <a:xfrm>
            <a:off x="35496" y="1331476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Planck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4218E3E-BCEA-4830-BEBC-508735EC0490}"/>
              </a:ext>
            </a:extLst>
          </p:cNvPr>
          <p:cNvSpPr/>
          <p:nvPr/>
        </p:nvSpPr>
        <p:spPr>
          <a:xfrm>
            <a:off x="1305663" y="106924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0D22372-6BA2-458B-ADF9-11402696C46C}"/>
              </a:ext>
            </a:extLst>
          </p:cNvPr>
          <p:cNvSpPr/>
          <p:nvPr/>
        </p:nvSpPr>
        <p:spPr>
          <a:xfrm>
            <a:off x="1258626" y="2406038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16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11BD77B-A364-45DE-9CA2-363F365B3035}"/>
              </a:ext>
            </a:extLst>
          </p:cNvPr>
          <p:cNvSpPr/>
          <p:nvPr/>
        </p:nvSpPr>
        <p:spPr>
          <a:xfrm>
            <a:off x="1302161" y="4793629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DA0E2DA-4275-4472-9B10-3B007990955E}"/>
              </a:ext>
            </a:extLst>
          </p:cNvPr>
          <p:cNvSpPr/>
          <p:nvPr/>
        </p:nvSpPr>
        <p:spPr>
          <a:xfrm>
            <a:off x="1282777" y="546146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6B4C946-38BD-4A7B-9851-6475EB764D9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205846" y="4973114"/>
            <a:ext cx="2217844" cy="14975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54934-EAD2-4D12-A2A2-A3A90E648A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051791" y="4441867"/>
            <a:ext cx="2131326" cy="198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02CF13A-75AC-4893-A7B0-92541487CD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333785" y="4793629"/>
            <a:ext cx="1702712" cy="173374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78D36FD-9A1D-4C26-A150-B754E041232D}"/>
              </a:ext>
            </a:extLst>
          </p:cNvPr>
          <p:cNvSpPr/>
          <p:nvPr/>
        </p:nvSpPr>
        <p:spPr>
          <a:xfrm>
            <a:off x="55954" y="3701103"/>
            <a:ext cx="1212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Seesaw scale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F5B8D9E-19DB-479F-B040-8AC50110556F}"/>
              </a:ext>
            </a:extLst>
          </p:cNvPr>
          <p:cNvSpPr/>
          <p:nvPr/>
        </p:nvSpPr>
        <p:spPr>
          <a:xfrm>
            <a:off x="5247085" y="4375372"/>
            <a:ext cx="295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High-energy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Frontier: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searches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colliders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EDC16D7-FA92-47B9-BEEB-B40C7A04A9BB}"/>
              </a:ext>
            </a:extLst>
          </p:cNvPr>
          <p:cNvGrpSpPr/>
          <p:nvPr/>
        </p:nvGrpSpPr>
        <p:grpSpPr>
          <a:xfrm>
            <a:off x="2987824" y="536155"/>
            <a:ext cx="6192688" cy="2028749"/>
            <a:chOff x="2987824" y="536155"/>
            <a:chExt cx="6192688" cy="202874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81DEAEF-B57D-430E-9F57-526917150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4482" y="982149"/>
              <a:ext cx="3624652" cy="158275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A47D5F57-E98F-4917-9A19-527A76C8A164}"/>
                </a:ext>
              </a:extLst>
            </p:cNvPr>
            <p:cNvSpPr/>
            <p:nvPr/>
          </p:nvSpPr>
          <p:spPr>
            <a:xfrm>
              <a:off x="2987824" y="536155"/>
              <a:ext cx="619268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Cosmic Frontier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Matter-antimatter asymmetry</a:t>
              </a:r>
              <a:r>
                <a:rPr lang="en-US" altLang="zh-CN" sz="1600" b="1" dirty="0">
                  <a:solidFill>
                    <a:srgbClr val="2325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rPr>
                <a:t>/CMB/LSS</a:t>
              </a:r>
              <a:endPara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30" name="Picture 6" descr="查看源图像">
              <a:extLst>
                <a:ext uri="{FF2B5EF4-FFF2-40B4-BE49-F238E27FC236}">
                  <a16:creationId xmlns:a16="http://schemas.microsoft.com/office/drawing/2014/main" id="{A5BD341B-2520-4CB5-B884-D936F1129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178" y="982149"/>
              <a:ext cx="1947302" cy="1582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EA61A5E-23CE-4BF6-8596-0D1A75CE06BE}"/>
              </a:ext>
            </a:extLst>
          </p:cNvPr>
          <p:cNvGrpSpPr/>
          <p:nvPr/>
        </p:nvGrpSpPr>
        <p:grpSpPr>
          <a:xfrm>
            <a:off x="2987824" y="2647918"/>
            <a:ext cx="6120680" cy="1700142"/>
            <a:chOff x="2987824" y="2647918"/>
            <a:chExt cx="6120680" cy="1700142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EC15479C-B3FF-420F-A919-9F52F053F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20000" contrast="40000"/>
            </a:blip>
            <a:stretch>
              <a:fillRect/>
            </a:stretch>
          </p:blipFill>
          <p:spPr>
            <a:xfrm>
              <a:off x="2987824" y="2647918"/>
              <a:ext cx="3467445" cy="170014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54DE102-381D-4937-A5D0-B1E47EBBB5A3}"/>
                </a:ext>
              </a:extLst>
            </p:cNvPr>
            <p:cNvSpPr/>
            <p:nvPr/>
          </p:nvSpPr>
          <p:spPr>
            <a:xfrm>
              <a:off x="6530990" y="2700901"/>
              <a:ext cx="2577514" cy="164660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600"/>
                </a:spcBef>
              </a:pPr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High-intensity Frontier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5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algn="ctr"/>
              <a:r>
                <a:rPr lang="en-US" altLang="zh-CN" sz="1600" b="1" dirty="0">
                  <a:solidFill>
                    <a:srgbClr val="2325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Construct low-energy effective field theories (EFTs)</a:t>
              </a:r>
              <a:r>
                <a:rPr lang="zh-CN" altLang="en-US" sz="1600" b="1" dirty="0">
                  <a:solidFill>
                    <a:srgbClr val="2325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en-US" altLang="zh-CN" sz="1600" b="1" dirty="0">
                  <a:solidFill>
                    <a:srgbClr val="2325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 precision calculations, compare with experimental data</a:t>
              </a:r>
              <a:endParaRPr lang="zh-CN" altLang="en-US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8E9101F1-35D3-4CAA-AAE5-178FAFF26E51}"/>
              </a:ext>
            </a:extLst>
          </p:cNvPr>
          <p:cNvSpPr/>
          <p:nvPr/>
        </p:nvSpPr>
        <p:spPr>
          <a:xfrm>
            <a:off x="4572000" y="6445071"/>
            <a:ext cx="3886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Cai, Han, Li, Ruiz, Front. in Phys. 6 (2018) 40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C7B0C711-83E2-4CF6-AC84-2C81E0C3782B}"/>
              </a:ext>
            </a:extLst>
          </p:cNvPr>
          <p:cNvCxnSpPr/>
          <p:nvPr/>
        </p:nvCxnSpPr>
        <p:spPr>
          <a:xfrm>
            <a:off x="1531259" y="3958055"/>
            <a:ext cx="86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82C754A1-BB85-4838-8FAD-5DD3BA943335}"/>
              </a:ext>
            </a:extLst>
          </p:cNvPr>
          <p:cNvSpPr/>
          <p:nvPr/>
        </p:nvSpPr>
        <p:spPr>
          <a:xfrm>
            <a:off x="1357669" y="3522484"/>
            <a:ext cx="105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TeV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B299C95-235B-402A-8249-7ED000FE308C}"/>
              </a:ext>
            </a:extLst>
          </p:cNvPr>
          <p:cNvSpPr/>
          <p:nvPr/>
        </p:nvSpPr>
        <p:spPr>
          <a:xfrm>
            <a:off x="1338285" y="4190319"/>
            <a:ext cx="105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TeV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B0203F-718E-41EB-ACA3-1BDF7119D7AC}"/>
              </a:ext>
            </a:extLst>
          </p:cNvPr>
          <p:cNvSpPr/>
          <p:nvPr/>
        </p:nvSpPr>
        <p:spPr>
          <a:xfrm>
            <a:off x="107505" y="3429000"/>
            <a:ext cx="2304256" cy="1202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1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4FE3C-0C83-4DFB-B84F-23E6541A52E6}"/>
              </a:ext>
            </a:extLst>
          </p:cNvPr>
          <p:cNvSpPr txBox="1"/>
          <p:nvPr/>
        </p:nvSpPr>
        <p:spPr>
          <a:xfrm>
            <a:off x="0" y="-16095"/>
            <a:ext cx="915528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SM as 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C661B9B-097C-43F9-A699-358E63CB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B7C7B9-067A-439B-A010-7A484B39F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" y="476672"/>
            <a:ext cx="9144000" cy="26095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935381-0840-4AAE-A0C6-061E24A6A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068960"/>
            <a:ext cx="4320480" cy="37617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028E57-931D-4364-A21F-8D7338306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593" y="2996952"/>
            <a:ext cx="2278008" cy="266954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2DC3483-8D1F-4D5C-B709-45946AC2048D}"/>
              </a:ext>
            </a:extLst>
          </p:cNvPr>
          <p:cNvSpPr/>
          <p:nvPr/>
        </p:nvSpPr>
        <p:spPr>
          <a:xfrm>
            <a:off x="7308304" y="764704"/>
            <a:ext cx="173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Weinberg, 79</a:t>
            </a:r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0CBF24D-4AD8-49E8-9E89-2B47E5E73C50}"/>
              </a:ext>
            </a:extLst>
          </p:cNvPr>
          <p:cNvSpPr/>
          <p:nvPr/>
        </p:nvSpPr>
        <p:spPr>
          <a:xfrm>
            <a:off x="395536" y="4149080"/>
            <a:ext cx="3312368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6E68882-B159-45D6-8154-B47661AD97E2}"/>
              </a:ext>
            </a:extLst>
          </p:cNvPr>
          <p:cNvCxnSpPr>
            <a:stCxn id="14" idx="3"/>
          </p:cNvCxnSpPr>
          <p:nvPr/>
        </p:nvCxnSpPr>
        <p:spPr>
          <a:xfrm>
            <a:off x="3707904" y="4437112"/>
            <a:ext cx="12241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A6ED9F1B-B329-4BA7-87A4-2839BD6D4BFC}"/>
              </a:ext>
            </a:extLst>
          </p:cNvPr>
          <p:cNvSpPr/>
          <p:nvPr/>
        </p:nvSpPr>
        <p:spPr>
          <a:xfrm>
            <a:off x="4932040" y="3164593"/>
            <a:ext cx="1550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Unique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dim-5 Weinberg operator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Majorana neutrino masses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A41A7B5-9864-4882-A00F-49C3693B0B3E}"/>
              </a:ext>
            </a:extLst>
          </p:cNvPr>
          <p:cNvCxnSpPr/>
          <p:nvPr/>
        </p:nvCxnSpPr>
        <p:spPr>
          <a:xfrm>
            <a:off x="669129" y="5838768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8FD4547-E33A-4E70-A181-D67FCD9BB4D5}"/>
              </a:ext>
            </a:extLst>
          </p:cNvPr>
          <p:cNvCxnSpPr/>
          <p:nvPr/>
        </p:nvCxnSpPr>
        <p:spPr>
          <a:xfrm>
            <a:off x="1271507" y="6641927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9D09323-11A8-4C54-890A-16A925ACE874}"/>
              </a:ext>
            </a:extLst>
          </p:cNvPr>
          <p:cNvCxnSpPr>
            <a:cxnSpLocks/>
          </p:cNvCxnSpPr>
          <p:nvPr/>
        </p:nvCxnSpPr>
        <p:spPr>
          <a:xfrm>
            <a:off x="245465" y="6830715"/>
            <a:ext cx="22383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BB1BFE31-EB38-4BF8-93FB-A3D25FCDD2B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554587" y="6103475"/>
            <a:ext cx="4553917" cy="7099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B4C876C-CF96-4FEC-A495-37AE66239673}"/>
              </a:ext>
            </a:extLst>
          </p:cNvPr>
          <p:cNvSpPr/>
          <p:nvPr/>
        </p:nvSpPr>
        <p:spPr>
          <a:xfrm>
            <a:off x="4494598" y="5704121"/>
            <a:ext cx="4176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 Effective Field Theory (SMEFT)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25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4006B2-5F8D-438D-8265-A3BAF58FDEF0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SM </a:t>
            </a:r>
            <a:r>
              <a:rPr lang="en-US" dirty="0"/>
              <a:t>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A41C52D-F0EC-44C0-90CC-EBFED6AB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EE542D-FA19-4D70-AD0E-64E9E22D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4484325" cy="32596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40221C-CC53-410D-8DF9-3E54D499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97" y="476672"/>
            <a:ext cx="4484325" cy="324519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4EDAAB-F6B8-4BCD-8E42-3B2A9DD431C0}"/>
              </a:ext>
            </a:extLst>
          </p:cNvPr>
          <p:cNvGrpSpPr/>
          <p:nvPr/>
        </p:nvGrpSpPr>
        <p:grpSpPr>
          <a:xfrm>
            <a:off x="56455" y="4235737"/>
            <a:ext cx="9016667" cy="2001575"/>
            <a:chOff x="56455" y="4154399"/>
            <a:chExt cx="9016667" cy="20015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D70B6E-E14D-43F8-B5CC-37BC81C3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55" y="4797152"/>
              <a:ext cx="9016667" cy="13588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99177FF-7278-4ED2-9D0E-D35B17CD0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85" y="4154399"/>
              <a:ext cx="8820472" cy="466361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FBE6B7C6-3B30-4E58-8F35-D936DC5F1829}"/>
              </a:ext>
            </a:extLst>
          </p:cNvPr>
          <p:cNvSpPr/>
          <p:nvPr/>
        </p:nvSpPr>
        <p:spPr>
          <a:xfrm>
            <a:off x="0" y="6332366"/>
            <a:ext cx="5511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Grzadkowski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Iskrzynski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Misiak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Rosiek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1008.4884 </a:t>
            </a:r>
            <a:endParaRPr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885FC93-11C8-498E-9E5C-9B3CA5E448C1}"/>
              </a:ext>
            </a:extLst>
          </p:cNvPr>
          <p:cNvSpPr/>
          <p:nvPr/>
        </p:nvSpPr>
        <p:spPr>
          <a:xfrm>
            <a:off x="4541525" y="3832907"/>
            <a:ext cx="4531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Dim-6 operators in the Warsaw basis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9CF0E7D-7497-4529-BF3F-EB3F34FF6789}"/>
              </a:ext>
            </a:extLst>
          </p:cNvPr>
          <p:cNvCxnSpPr/>
          <p:nvPr/>
        </p:nvCxnSpPr>
        <p:spPr>
          <a:xfrm>
            <a:off x="2166858" y="5401907"/>
            <a:ext cx="1728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03784F1B-A805-4C20-B2D9-F56D19E88E00}"/>
              </a:ext>
            </a:extLst>
          </p:cNvPr>
          <p:cNvSpPr txBox="1"/>
          <p:nvPr/>
        </p:nvSpPr>
        <p:spPr>
          <a:xfrm>
            <a:off x="5511252" y="6270810"/>
            <a:ext cx="3561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T</a:t>
            </a:r>
            <a:r>
              <a:rPr lang="en-US" altLang="zh-CN" sz="2000" b="1" dirty="0"/>
              <a:t>o</a:t>
            </a:r>
            <a:r>
              <a:rPr lang="en-US" sz="2000" b="1" dirty="0"/>
              <a:t>o many free parameters?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707025-064C-474F-9B09-F487EF8444FC}"/>
              </a:ext>
            </a:extLst>
          </p:cNvPr>
          <p:cNvSpPr/>
          <p:nvPr/>
        </p:nvSpPr>
        <p:spPr>
          <a:xfrm>
            <a:off x="-9278" y="3704532"/>
            <a:ext cx="269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Buchmüller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Wyler, 86 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2D25C8-AFFC-4F6C-AA27-CB33CE96E4D6}"/>
              </a:ext>
            </a:extLst>
          </p:cNvPr>
          <p:cNvSpPr/>
          <p:nvPr/>
        </p:nvSpPr>
        <p:spPr>
          <a:xfrm>
            <a:off x="0" y="3984706"/>
            <a:ext cx="4705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Brivio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Trott, Phys. Rept. 793 (2019) 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9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FCD18E-D386-43FC-8E84-3D0FE440312A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97C5412-7FB9-4CA8-894A-C910487B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DB2B158-01F1-417A-80B0-0179B5443BF3}"/>
              </a:ext>
            </a:extLst>
          </p:cNvPr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The type-I seesaw model as a UV-complete theory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BB300D3-3942-4E60-8C15-1E85B35B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39752" y="2464627"/>
            <a:ext cx="4955532" cy="591095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A6A0F48A-7508-4C0C-9715-A6604F11DE75}"/>
              </a:ext>
            </a:extLst>
          </p:cNvPr>
          <p:cNvSpPr txBox="1"/>
          <p:nvPr/>
        </p:nvSpPr>
        <p:spPr>
          <a:xfrm>
            <a:off x="19186" y="1916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Tree-level matching: simply applying the E</a:t>
            </a:r>
            <a:r>
              <a:rPr lang="en-US" altLang="zh-CN" sz="2400" b="1" dirty="0"/>
              <a:t>OM</a:t>
            </a:r>
            <a:endParaRPr lang="en-US" sz="2400" b="1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B204671A-1379-4262-8E94-5CA97FC6E92A}"/>
              </a:ext>
            </a:extLst>
          </p:cNvPr>
          <p:cNvSpPr txBox="1"/>
          <p:nvPr/>
        </p:nvSpPr>
        <p:spPr>
          <a:xfrm>
            <a:off x="19186" y="31418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Expansion up to </a:t>
            </a:r>
            <a:r>
              <a:rPr lang="en-US" sz="2400" b="1" i="1" dirty="0">
                <a:solidFill>
                  <a:srgbClr val="0000FF"/>
                </a:solidFill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</a:rPr>
              <a:t>-2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(dim-6 operators)</a:t>
            </a:r>
            <a:endParaRPr lang="en-US" sz="2400" b="1" baseline="30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B8FF81F-18DD-4377-A605-7E8A6CD37C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339752" y="3805049"/>
            <a:ext cx="4967217" cy="540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F522D2-BB3F-4239-AC5E-727B6C7E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051720" y="4891052"/>
            <a:ext cx="5137947" cy="792088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5D16E495-8A7C-4EE5-8B38-72C8FEB689F5}"/>
              </a:ext>
            </a:extLst>
          </p:cNvPr>
          <p:cNvSpPr txBox="1"/>
          <p:nvPr/>
        </p:nvSpPr>
        <p:spPr>
          <a:xfrm>
            <a:off x="35496" y="44293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Seesaw Effective Field Theory (SEFT) @ tree level</a:t>
            </a:r>
            <a:endParaRPr lang="en-US" sz="2400" b="1" baseline="30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D1C756-1718-4715-99BE-F794F43C07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7504" y="5733256"/>
            <a:ext cx="2002420" cy="5254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12B77E3-B4CE-4223-A279-54CDE3B3A4A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11960" y="5805264"/>
            <a:ext cx="2824223" cy="5167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4D463C7-EC54-4F92-B593-9A415E6A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107504" y="6352389"/>
            <a:ext cx="2268638" cy="4093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B2B410-8BEB-4DDB-8EBB-464E72E927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253704" y="6376735"/>
            <a:ext cx="2176041" cy="44123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D4525B7-E1B3-486F-97E0-B4CCFE43B9CD}"/>
              </a:ext>
            </a:extLst>
          </p:cNvPr>
          <p:cNvSpPr/>
          <p:nvPr/>
        </p:nvSpPr>
        <p:spPr>
          <a:xfrm>
            <a:off x="2267744" y="5890046"/>
            <a:ext cx="1831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Neutrino masses &amp; </a:t>
            </a:r>
          </a:p>
          <a:p>
            <a:pPr algn="ctr"/>
            <a:r>
              <a:rPr lang="en-US" altLang="zh-CN" b="1" dirty="0"/>
              <a:t>flavor mixing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2076323-EBB0-4A4A-9BF1-2421133FCA81}"/>
              </a:ext>
            </a:extLst>
          </p:cNvPr>
          <p:cNvSpPr/>
          <p:nvPr/>
        </p:nvSpPr>
        <p:spPr>
          <a:xfrm>
            <a:off x="6948264" y="5890046"/>
            <a:ext cx="21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Unitarity violation of </a:t>
            </a:r>
          </a:p>
          <a:p>
            <a:pPr algn="ctr"/>
            <a:r>
              <a:rPr lang="en-US" altLang="zh-CN" b="1" dirty="0"/>
              <a:t>flavor mixing matrix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B2A1D8-B212-48A0-A9AC-61FDAB04128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1547664" y="1102554"/>
            <a:ext cx="5972537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9E765-B766-4B25-A9C4-A5474283D2C8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E2C1104-A5CB-4EB1-AAFD-A0F2265A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57B762-BDA9-4B29-9691-49F61A6675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3019" y="980728"/>
            <a:ext cx="8716837" cy="136853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B36ACFE8-685C-4C1B-BCAD-9C8E81F5FC2F}"/>
              </a:ext>
            </a:extLst>
          </p:cNvPr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the spontaneous gauge symmetry breaking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0680EE-EEDF-41DD-A514-49B38A8F9F34}"/>
              </a:ext>
            </a:extLst>
          </p:cNvPr>
          <p:cNvGrpSpPr/>
          <p:nvPr/>
        </p:nvGrpSpPr>
        <p:grpSpPr>
          <a:xfrm>
            <a:off x="323528" y="4293096"/>
            <a:ext cx="8172400" cy="1389897"/>
            <a:chOff x="293019" y="3444574"/>
            <a:chExt cx="8172400" cy="138989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5A0E08-93B7-4AA8-A41D-75C73B19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293019" y="3444574"/>
              <a:ext cx="8172400" cy="1389897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4E96D6F-6184-4450-B12E-4247744FECF4}"/>
                </a:ext>
              </a:extLst>
            </p:cNvPr>
            <p:cNvSpPr/>
            <p:nvPr/>
          </p:nvSpPr>
          <p:spPr>
            <a:xfrm>
              <a:off x="3923928" y="4139522"/>
              <a:ext cx="4536504" cy="69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9C2A86-04A4-49CD-8061-421333727CCC}"/>
              </a:ext>
            </a:extLst>
          </p:cNvPr>
          <p:cNvGrpSpPr/>
          <p:nvPr/>
        </p:nvGrpSpPr>
        <p:grpSpPr>
          <a:xfrm>
            <a:off x="24520" y="2592677"/>
            <a:ext cx="9075851" cy="398332"/>
            <a:chOff x="79437" y="2733972"/>
            <a:chExt cx="9144000" cy="39833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D2EC8DD-E540-4B97-869D-6A35C0AE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2285840" y="2797304"/>
              <a:ext cx="5688632" cy="335000"/>
            </a:xfrm>
            <a:prstGeom prst="rect">
              <a:avLst/>
            </a:prstGeom>
          </p:spPr>
        </p:pic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364B6403-8CEE-4C28-8FE4-F715AADFA36C}"/>
                </a:ext>
              </a:extLst>
            </p:cNvPr>
            <p:cNvSpPr txBox="1"/>
            <p:nvPr/>
          </p:nvSpPr>
          <p:spPr>
            <a:xfrm>
              <a:off x="79437" y="2733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Normalization: </a:t>
              </a: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ED60761-5AB6-4DB4-B102-1C3A92FB0A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214479" y="3170579"/>
            <a:ext cx="4896544" cy="39592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CCD85B1-72FA-44D2-BCAB-49E35DB5D511}"/>
              </a:ext>
            </a:extLst>
          </p:cNvPr>
          <p:cNvSpPr/>
          <p:nvPr/>
        </p:nvSpPr>
        <p:spPr>
          <a:xfrm>
            <a:off x="0" y="3183873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Diagonalization: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273D8DF9-9CBB-4F84-B943-DF3C292FA51C}"/>
              </a:ext>
            </a:extLst>
          </p:cNvPr>
          <p:cNvSpPr txBox="1"/>
          <p:nvPr/>
        </p:nvSpPr>
        <p:spPr>
          <a:xfrm>
            <a:off x="-23693" y="37702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SEFT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Lagrangian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the mass basis: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3ED4CDC-1052-4F28-BAFB-3F7081CC4D13}"/>
              </a:ext>
            </a:extLst>
          </p:cNvPr>
          <p:cNvSpPr/>
          <p:nvPr/>
        </p:nvSpPr>
        <p:spPr>
          <a:xfrm>
            <a:off x="6732240" y="4365104"/>
            <a:ext cx="216024" cy="500226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8C047549-5CDC-49D1-8C0C-DE8A91353850}"/>
              </a:ext>
            </a:extLst>
          </p:cNvPr>
          <p:cNvSpPr/>
          <p:nvPr/>
        </p:nvSpPr>
        <p:spPr>
          <a:xfrm>
            <a:off x="6732240" y="4978645"/>
            <a:ext cx="216024" cy="360040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C34A5CE-C683-459D-AE79-322F8F06C012}"/>
              </a:ext>
            </a:extLst>
          </p:cNvPr>
          <p:cNvSpPr/>
          <p:nvPr/>
        </p:nvSpPr>
        <p:spPr>
          <a:xfrm>
            <a:off x="5436096" y="5301208"/>
            <a:ext cx="323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Non-unitary flavor mixing</a:t>
            </a:r>
            <a:endParaRPr lang="zh-CN" altLang="en-US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54DF19-D29C-4F46-ABB3-777D00A179DD}"/>
              </a:ext>
            </a:extLst>
          </p:cNvPr>
          <p:cNvSpPr/>
          <p:nvPr/>
        </p:nvSpPr>
        <p:spPr>
          <a:xfrm>
            <a:off x="2915816" y="5000053"/>
            <a:ext cx="432048" cy="500226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8EF20CAA-EB2E-4F10-8F28-64729F6597AA}"/>
              </a:ext>
            </a:extLst>
          </p:cNvPr>
          <p:cNvSpPr/>
          <p:nvPr/>
        </p:nvSpPr>
        <p:spPr>
          <a:xfrm>
            <a:off x="3023828" y="5594664"/>
            <a:ext cx="216024" cy="360040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4923C4E-16FB-49F9-A508-57E8429F1A7E}"/>
              </a:ext>
            </a:extLst>
          </p:cNvPr>
          <p:cNvSpPr/>
          <p:nvPr/>
        </p:nvSpPr>
        <p:spPr>
          <a:xfrm>
            <a:off x="2244033" y="5919983"/>
            <a:ext cx="1775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Non-unitarity</a:t>
            </a:r>
            <a:endParaRPr lang="zh-CN" altLang="en-US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A72C45C-5501-4D64-AD1B-8DE7B3E17E89}"/>
              </a:ext>
            </a:extLst>
          </p:cNvPr>
          <p:cNvSpPr txBox="1"/>
          <p:nvPr/>
        </p:nvSpPr>
        <p:spPr>
          <a:xfrm>
            <a:off x="4427984" y="5733256"/>
            <a:ext cx="467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Minimal unitarity violation (MUV)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equivalent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SEFT @ tree level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6701D0B-77AB-4AB3-9DA1-E87EAD91EA76}"/>
              </a:ext>
            </a:extLst>
          </p:cNvPr>
          <p:cNvSpPr/>
          <p:nvPr/>
        </p:nvSpPr>
        <p:spPr>
          <a:xfrm>
            <a:off x="34098" y="6419512"/>
            <a:ext cx="6986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hep-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/0607020;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Fischer, 1407.6607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49FC69-7AE8-490B-BF71-B8B8BE174C07}"/>
                  </a:ext>
                </a:extLst>
              </p:cNvPr>
              <p:cNvSpPr txBox="1"/>
              <p:nvPr/>
            </p:nvSpPr>
            <p:spPr>
              <a:xfrm>
                <a:off x="7452320" y="3742949"/>
                <a:ext cx="1409938" cy="3788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49FC69-7AE8-490B-BF71-B8B8BE174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742949"/>
                <a:ext cx="1409938" cy="378886"/>
              </a:xfrm>
              <a:prstGeom prst="rect">
                <a:avLst/>
              </a:prstGeom>
              <a:blipFill>
                <a:blip r:embed="rId6"/>
                <a:stretch>
                  <a:fillRect l="-3846" t="-1563" r="-1282" b="-140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7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7493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Open Questions in Neutrino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836712"/>
                <a:ext cx="4631772" cy="14965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Normal or Inverted (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sign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rgbClr val="FF0000"/>
                            </a:solidFill>
                            <a:latin typeface="Cambria Math"/>
                            <a:ea typeface="微软雅黑" pitchFamily="34" charset="-122"/>
                          </a:rPr>
                          <m:t>𝚫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Leptonic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 Violation (</a:t>
                </a:r>
                <a:r>
                  <a:rPr kumimoji="1" lang="el-GR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δ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= 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Octant of 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θ</a:t>
                </a:r>
                <a:r>
                  <a:rPr kumimoji="1" lang="en-US" altLang="zh-CN" b="1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23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(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&gt; or &lt; 45</a:t>
                </a:r>
                <a:r>
                  <a:rPr kumimoji="1" lang="en-US" altLang="zh-CN" b="1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836712"/>
                <a:ext cx="4631772" cy="1496500"/>
              </a:xfrm>
              <a:prstGeom prst="rect">
                <a:avLst/>
              </a:prstGeom>
              <a:blipFill>
                <a:blip r:embed="rId2"/>
                <a:stretch>
                  <a:fillRect l="-921" t="-813" b="-5285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2502665"/>
                <a:ext cx="5580112" cy="15036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Absolute Neutrino Masses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𝐥𝐢𝐠𝐡𝐭𝐞𝐬𝐭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or Dirac Nature (</a:t>
                </a:r>
                <a:r>
                  <a:rPr kumimoji="1" lang="el-GR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=</a:t>
                </a:r>
                <a:r>
                  <a:rPr kumimoji="1" lang="el-GR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C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CP-Violating Phases (</a:t>
                </a:r>
                <a:r>
                  <a:rPr kumimoji="1"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how?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2502665"/>
                <a:ext cx="5580112" cy="1503681"/>
              </a:xfrm>
              <a:prstGeom prst="rect">
                <a:avLst/>
              </a:prstGeom>
              <a:blipFill>
                <a:blip r:embed="rId3"/>
                <a:stretch>
                  <a:fillRect l="-765" t="-2439" b="-5691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001" y="4581128"/>
            <a:ext cx="405570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Extra Neutrino Species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Exotic Neutrino Interactions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Various LNV &amp; LFV Processes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Unitarity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Violation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60299" y="4581128"/>
            <a:ext cx="3948205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Origin of Neutrino Masses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Flavor Structure (Symmetry)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Quark-Lepton Connection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Baryon Number Asymmetry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499" y="852242"/>
            <a:ext cx="3743357" cy="3169634"/>
          </a:xfrm>
          <a:prstGeom prst="rect">
            <a:avLst/>
          </a:prstGeom>
        </p:spPr>
      </p:pic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BB137F0D-1FA1-407C-A374-6CE5C72E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5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AA522F-4833-4A7B-95A5-C7B79125B67A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2D409D4-3894-4122-B7C0-5C426F7D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91211F-C07D-4DA0-9C58-8FC487F3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99592" y="980728"/>
            <a:ext cx="7128792" cy="17546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4A12246-4582-464E-8A12-3247032B51B0}"/>
              </a:ext>
            </a:extLst>
          </p:cNvPr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LFV decays of charged leptons in the MUV scheme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36CA629-20C6-4DB1-A6B7-554DDA281C75}"/>
              </a:ext>
            </a:extLst>
          </p:cNvPr>
          <p:cNvGrpSpPr/>
          <p:nvPr/>
        </p:nvGrpSpPr>
        <p:grpSpPr>
          <a:xfrm>
            <a:off x="1331640" y="3140662"/>
            <a:ext cx="6134582" cy="888580"/>
            <a:chOff x="1331640" y="3140662"/>
            <a:chExt cx="6134582" cy="8885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728C47-DAF8-456F-90FE-962BED61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3140968"/>
              <a:ext cx="5984111" cy="88827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519F5AA-E9DE-4E26-A054-335DCE4B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751" y="3140662"/>
              <a:ext cx="150471" cy="809897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BB81E4C-E0F4-4513-9311-B483BE7A3018}"/>
              </a:ext>
            </a:extLst>
          </p:cNvPr>
          <p:cNvSpPr txBox="1"/>
          <p:nvPr/>
        </p:nvSpPr>
        <p:spPr>
          <a:xfrm>
            <a:off x="23272" y="27353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decay width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3AEB020-A310-4F79-ADEF-D8E9D4266448}"/>
              </a:ext>
            </a:extLst>
          </p:cNvPr>
          <p:cNvSpPr txBox="1"/>
          <p:nvPr/>
        </p:nvSpPr>
        <p:spPr>
          <a:xfrm>
            <a:off x="0" y="405798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the calculation in the full theory for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gives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7885C9A-2F97-4FC6-AE45-D68070C4890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31640" y="4549285"/>
            <a:ext cx="7535119" cy="87085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9BA6587-E186-400D-92E9-A76D1962CC0A}"/>
              </a:ext>
            </a:extLst>
          </p:cNvPr>
          <p:cNvSpPr/>
          <p:nvPr/>
        </p:nvSpPr>
        <p:spPr>
          <a:xfrm>
            <a:off x="7358881" y="4667575"/>
            <a:ext cx="1288697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DDD24EC-812D-40A0-9A1F-97FB38EBAD1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07504" y="5511334"/>
            <a:ext cx="3305535" cy="1240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5743CF8F-C5C0-4616-B13B-A9247E739247}"/>
              </a:ext>
            </a:extLst>
          </p:cNvPr>
          <p:cNvSpPr txBox="1"/>
          <p:nvPr/>
        </p:nvSpPr>
        <p:spPr>
          <a:xfrm>
            <a:off x="3413039" y="5653697"/>
            <a:ext cx="5695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Question: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What goes wrong with tree-level SEFT? EFT must give the same result as UV theory for low-energy observables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784839-ADB8-44BF-9928-EED4B63B36F7}"/>
              </a:ext>
            </a:extLst>
          </p:cNvPr>
          <p:cNvSpPr/>
          <p:nvPr/>
        </p:nvSpPr>
        <p:spPr>
          <a:xfrm>
            <a:off x="6084168" y="2764101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Xing &amp; Zhang, 2009.09717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8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950867-5A44-401A-A33D-F00C6F751A66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3B23C54-D93B-4E47-B931-92D45A46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F1C85AF-EA49-4906-AE0E-B7A88350ECB0}"/>
              </a:ext>
            </a:extLst>
          </p:cNvPr>
          <p:cNvSpPr txBox="1"/>
          <p:nvPr/>
        </p:nvSpPr>
        <p:spPr>
          <a:xfrm>
            <a:off x="0" y="5672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Answer: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Radiative decays at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-loop require one-loop matching!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E02B3-6088-40B2-B483-B5C3779299D0}"/>
              </a:ext>
            </a:extLst>
          </p:cNvPr>
          <p:cNvSpPr/>
          <p:nvPr/>
        </p:nvSpPr>
        <p:spPr>
          <a:xfrm>
            <a:off x="6133536" y="1077365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SZ, 2102.04954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7E3DD59-1A06-4D2E-950C-A18FF697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3091" y="4653136"/>
            <a:ext cx="8964488" cy="15459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BB9A2B4-6A9F-47D3-9064-297AFAF6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8571" y="1484784"/>
            <a:ext cx="8926858" cy="77644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4387D57-F9FD-47F5-8AA6-38D6DD85D34B}"/>
              </a:ext>
            </a:extLst>
          </p:cNvPr>
          <p:cNvSpPr/>
          <p:nvPr/>
        </p:nvSpPr>
        <p:spPr>
          <a:xfrm>
            <a:off x="0" y="1052736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Another two relevant dim-6 operators @ one loop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A30274-72EB-4FAB-A823-DDD0AD48C7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95536" y="2857779"/>
            <a:ext cx="8172400" cy="138989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0D324E0-05D0-450F-AAB1-2E56F9823382}"/>
              </a:ext>
            </a:extLst>
          </p:cNvPr>
          <p:cNvSpPr/>
          <p:nvPr/>
        </p:nvSpPr>
        <p:spPr>
          <a:xfrm>
            <a:off x="90867" y="2374840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leading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direct EM-dipole vertex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1B493B9-C8AC-48B1-9F4D-E5DDA41D3ADB}"/>
              </a:ext>
            </a:extLst>
          </p:cNvPr>
          <p:cNvSpPr/>
          <p:nvPr/>
        </p:nvSpPr>
        <p:spPr>
          <a:xfrm>
            <a:off x="4067944" y="3552727"/>
            <a:ext cx="3528392" cy="694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43BBCD19-577D-4ACD-ACD6-F81C61E7D9AA}"/>
              </a:ext>
            </a:extLst>
          </p:cNvPr>
          <p:cNvSpPr/>
          <p:nvPr/>
        </p:nvSpPr>
        <p:spPr>
          <a:xfrm>
            <a:off x="7378744" y="4357598"/>
            <a:ext cx="432048" cy="3638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9C8A7E4-BADD-49C9-B647-1132E197B028}"/>
              </a:ext>
            </a:extLst>
          </p:cNvPr>
          <p:cNvSpPr txBox="1"/>
          <p:nvPr/>
        </p:nvSpPr>
        <p:spPr>
          <a:xfrm>
            <a:off x="90867" y="62907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exactly reproducing the result in the full theory (with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30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5EAC0BC-5000-4F10-A264-780711A42ED3}"/>
              </a:ext>
            </a:extLst>
          </p:cNvPr>
          <p:cNvSpPr txBox="1"/>
          <p:nvPr/>
        </p:nvSpPr>
        <p:spPr>
          <a:xfrm>
            <a:off x="0" y="5086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between UV theory and EFT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ED73177-296B-4575-9486-907D5B25FF0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066335AA-7667-4EEF-849F-A43E00F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25FD96-00EE-4872-9EC8-5896853074A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9552" y="971760"/>
            <a:ext cx="8241175" cy="404077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E835E36-A6B9-43AF-A764-B6FD9DAE0D26}"/>
              </a:ext>
            </a:extLst>
          </p:cNvPr>
          <p:cNvSpPr/>
          <p:nvPr/>
        </p:nvSpPr>
        <p:spPr>
          <a:xfrm>
            <a:off x="5076056" y="78709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Cohen, Lu &amp; Zhang, 2011.02484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3607DD1-B13C-43DD-A340-E2124C17D5CB}"/>
              </a:ext>
            </a:extLst>
          </p:cNvPr>
          <p:cNvSpPr txBox="1"/>
          <p:nvPr/>
        </p:nvSpPr>
        <p:spPr>
          <a:xfrm>
            <a:off x="11288" y="515719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Functional method for one-loop matching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Covariant Derivative Expansion (CDE)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 by Regions (hard and soft loop momentum)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43C973F-D5D6-4B58-9122-0EE317C95B29}"/>
              </a:ext>
            </a:extLst>
          </p:cNvPr>
          <p:cNvSpPr/>
          <p:nvPr/>
        </p:nvSpPr>
        <p:spPr>
          <a:xfrm>
            <a:off x="5004048" y="5589240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Gaillard, 86; Chen, 86; Cheyette, 88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A56D55A-D778-4D67-A0BE-648D88DD14E7}"/>
              </a:ext>
            </a:extLst>
          </p:cNvPr>
          <p:cNvSpPr/>
          <p:nvPr/>
        </p:nvSpPr>
        <p:spPr>
          <a:xfrm>
            <a:off x="5004048" y="5999117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Beneke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Smirnov, 98; Smirnov, 02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1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7AD085-6B52-45D9-A044-BA60495DB61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E1337B4-4586-40D7-A54A-46B47C48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EF0E21-F83F-4169-99A2-AED5B2FE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9120"/>
            <a:ext cx="9144000" cy="56397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54452C0-2017-4444-AFF6-AB0B11323004}"/>
              </a:ext>
            </a:extLst>
          </p:cNvPr>
          <p:cNvSpPr/>
          <p:nvPr/>
        </p:nvSpPr>
        <p:spPr>
          <a:xfrm>
            <a:off x="0" y="63000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 of 59 operators in the Warsaw basis,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 dim-6 operators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type-I SEFT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77468B7-7BDE-4F6D-BEBB-F208A720727E}"/>
              </a:ext>
            </a:extLst>
          </p:cNvPr>
          <p:cNvSpPr/>
          <p:nvPr/>
        </p:nvSpPr>
        <p:spPr>
          <a:xfrm>
            <a:off x="6210059" y="453060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7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EF39FA-FA50-425E-BEFE-3F3309051E75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791052A-98D2-49CD-9F7E-CBABB3D4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CC339EA-C975-44DD-82CF-E11325395298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 Parameters in SEFT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+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from C</a:t>
            </a:r>
            <a:r>
              <a:rPr lang="en-US" altLang="zh-CN" b="1" baseline="-25000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A6098F-7AF2-477A-AC3E-E4C06B1D93E4}"/>
              </a:ext>
            </a:extLst>
          </p:cNvPr>
          <p:cNvSpPr/>
          <p:nvPr/>
        </p:nvSpPr>
        <p:spPr>
          <a:xfrm>
            <a:off x="-7812" y="1065682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charged-lepton masses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l-GR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masses+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non-unitary mixing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B3860D-ACBF-408C-8247-E15A8641AB94}"/>
              </a:ext>
            </a:extLst>
          </p:cNvPr>
          <p:cNvSpPr/>
          <p:nvPr/>
        </p:nvSpPr>
        <p:spPr>
          <a:xfrm>
            <a:off x="4355" y="158925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 Parameters in Seesaw: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5C1C40-805A-4F71-9444-1BF3626B993B}"/>
              </a:ext>
            </a:extLst>
          </p:cNvPr>
          <p:cNvSpPr/>
          <p:nvPr/>
        </p:nvSpPr>
        <p:spPr>
          <a:xfrm>
            <a:off x="0" y="2047009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charged-lepton masses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heavy Majorana </a:t>
            </a:r>
            <a:r>
              <a:rPr lang="el-GR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masses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Yukawa Y</a:t>
            </a:r>
            <a:r>
              <a:rPr lang="el-GR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 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BDC2ECB-38B0-40F0-9799-5F3F85D45AB0}"/>
              </a:ext>
            </a:extLst>
          </p:cNvPr>
          <p:cNvSpPr/>
          <p:nvPr/>
        </p:nvSpPr>
        <p:spPr>
          <a:xfrm>
            <a:off x="-7813" y="2570579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Though 31 dim-6 operators at 1-loop level, all Wilson coefficients correlated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AC3E14C-7459-427E-94FC-BCCFE63487B8}"/>
              </a:ext>
            </a:extLst>
          </p:cNvPr>
          <p:cNvSpPr/>
          <p:nvPr/>
        </p:nvSpPr>
        <p:spPr>
          <a:xfrm>
            <a:off x="6903" y="3203686"/>
            <a:ext cx="6592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Strategy for precision tests of seesaw models @ 1-loop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E415B9B-5727-488F-A7FB-03A09BBEC8FA}"/>
              </a:ext>
            </a:extLst>
          </p:cNvPr>
          <p:cNvSpPr/>
          <p:nvPr/>
        </p:nvSpPr>
        <p:spPr>
          <a:xfrm>
            <a:off x="323528" y="4365104"/>
            <a:ext cx="8208912" cy="369332"/>
          </a:xfrm>
          <a:prstGeom prst="rightArrow">
            <a:avLst/>
          </a:prstGeom>
          <a:gradFill flip="none" rotWithShape="1">
            <a:gsLst>
              <a:gs pos="0">
                <a:srgbClr val="00A0F1">
                  <a:tint val="66000"/>
                  <a:satMod val="160000"/>
                </a:srgbClr>
              </a:gs>
              <a:gs pos="50000">
                <a:srgbClr val="00A0F1">
                  <a:tint val="44500"/>
                  <a:satMod val="160000"/>
                </a:srgbClr>
              </a:gs>
              <a:gs pos="100000">
                <a:srgbClr val="00A0F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E464A7F7-1E98-42A1-B1B1-EA9B70FC92D4}"/>
              </a:ext>
            </a:extLst>
          </p:cNvPr>
          <p:cNvSpPr/>
          <p:nvPr/>
        </p:nvSpPr>
        <p:spPr>
          <a:xfrm>
            <a:off x="899592" y="3973708"/>
            <a:ext cx="288032" cy="43204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FEF82E-59A3-4214-951B-178F59C5278B}"/>
              </a:ext>
            </a:extLst>
          </p:cNvPr>
          <p:cNvSpPr/>
          <p:nvPr/>
        </p:nvSpPr>
        <p:spPr>
          <a:xfrm>
            <a:off x="35496" y="3595082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Matching scale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25FF206-7C20-4794-9035-C649C37BA7FE}"/>
              </a:ext>
            </a:extLst>
          </p:cNvPr>
          <p:cNvSpPr/>
          <p:nvPr/>
        </p:nvSpPr>
        <p:spPr>
          <a:xfrm>
            <a:off x="287524" y="4664167"/>
            <a:ext cx="144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One-loop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31 dim-6 operators 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889211B-B433-4FF7-8BAC-D75BAD464668}"/>
              </a:ext>
            </a:extLst>
          </p:cNvPr>
          <p:cNvSpPr/>
          <p:nvPr/>
        </p:nvSpPr>
        <p:spPr>
          <a:xfrm>
            <a:off x="215516" y="5649458"/>
            <a:ext cx="165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Tree-level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operators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+ corrections 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EEE018-5171-46A1-B587-EFA550635241}"/>
              </a:ext>
            </a:extLst>
          </p:cNvPr>
          <p:cNvCxnSpPr/>
          <p:nvPr/>
        </p:nvCxnSpPr>
        <p:spPr>
          <a:xfrm>
            <a:off x="2051720" y="4293096"/>
            <a:ext cx="44284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F87A783-7FA9-4C85-A7E1-6519AD34E811}"/>
              </a:ext>
            </a:extLst>
          </p:cNvPr>
          <p:cNvSpPr/>
          <p:nvPr/>
        </p:nvSpPr>
        <p:spPr>
          <a:xfrm>
            <a:off x="2051720" y="3887761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Renormalization-group (RG) Running</a:t>
            </a:r>
            <a:endParaRPr lang="zh-CN" altLang="en-US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DB182871-AA80-4660-9DB0-A88DD2CC0C0E}"/>
              </a:ext>
            </a:extLst>
          </p:cNvPr>
          <p:cNvSpPr/>
          <p:nvPr/>
        </p:nvSpPr>
        <p:spPr>
          <a:xfrm>
            <a:off x="7308304" y="3974467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922617A-C6D7-407B-B18B-11A260758307}"/>
              </a:ext>
            </a:extLst>
          </p:cNvPr>
          <p:cNvSpPr/>
          <p:nvPr/>
        </p:nvSpPr>
        <p:spPr>
          <a:xfrm>
            <a:off x="6444208" y="355631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Low-energy scale</a:t>
            </a:r>
            <a:endParaRPr lang="zh-CN" altLang="en-US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9C8D33A-08F6-4E7B-AE9C-B18997F88EBD}"/>
              </a:ext>
            </a:extLst>
          </p:cNvPr>
          <p:cNvSpPr/>
          <p:nvPr/>
        </p:nvSpPr>
        <p:spPr>
          <a:xfrm flipV="1">
            <a:off x="1870470" y="5126576"/>
            <a:ext cx="664012" cy="262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0E19461-A933-41A6-B632-FF814E0ED026}"/>
              </a:ext>
            </a:extLst>
          </p:cNvPr>
          <p:cNvSpPr/>
          <p:nvPr/>
        </p:nvSpPr>
        <p:spPr>
          <a:xfrm>
            <a:off x="2615793" y="4806443"/>
            <a:ext cx="1852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19 dim-6 operators  RGE-induced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7191FBE-4751-45AC-AF04-901EE02073DB}"/>
              </a:ext>
            </a:extLst>
          </p:cNvPr>
          <p:cNvSpPr/>
          <p:nvPr/>
        </p:nvSpPr>
        <p:spPr>
          <a:xfrm>
            <a:off x="2503832" y="6192113"/>
            <a:ext cx="1852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12 dim-6 operators</a:t>
            </a:r>
            <a:endParaRPr lang="zh-CN" altLang="en-US" dirty="0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0EA3F41E-1800-40B3-A37D-B6B9E8EFBE25}"/>
              </a:ext>
            </a:extLst>
          </p:cNvPr>
          <p:cNvSpPr/>
          <p:nvPr/>
        </p:nvSpPr>
        <p:spPr>
          <a:xfrm>
            <a:off x="1871700" y="5801780"/>
            <a:ext cx="4728033" cy="1797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5302AFD-78B9-46D6-B4B3-150DFE4A10B3}"/>
              </a:ext>
            </a:extLst>
          </p:cNvPr>
          <p:cNvSpPr/>
          <p:nvPr/>
        </p:nvSpPr>
        <p:spPr>
          <a:xfrm>
            <a:off x="395536" y="5648095"/>
            <a:ext cx="1296144" cy="601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493244B-5BDF-4D1E-89AB-BD1F60C4C32A}"/>
              </a:ext>
            </a:extLst>
          </p:cNvPr>
          <p:cNvSpPr/>
          <p:nvPr/>
        </p:nvSpPr>
        <p:spPr>
          <a:xfrm>
            <a:off x="2677268" y="4806443"/>
            <a:ext cx="167870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328D186-3E97-467B-877B-5216A18D6BE8}"/>
              </a:ext>
            </a:extLst>
          </p:cNvPr>
          <p:cNvSpPr/>
          <p:nvPr/>
        </p:nvSpPr>
        <p:spPr>
          <a:xfrm>
            <a:off x="4549248" y="5463429"/>
            <a:ext cx="15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RG Running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ED18FBE-CCBD-43F1-9C7F-CB1F0C7A8E3D}"/>
              </a:ext>
            </a:extLst>
          </p:cNvPr>
          <p:cNvSpPr/>
          <p:nvPr/>
        </p:nvSpPr>
        <p:spPr>
          <a:xfrm>
            <a:off x="6660232" y="5053654"/>
            <a:ext cx="2320196" cy="147732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 self-consistent framework for precision calculations up to dim-6/at 1-loop</a:t>
            </a:r>
            <a:endParaRPr lang="zh-CN" altLang="en-US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2172558-3745-43F5-B608-A7C4F31C0EB2}"/>
              </a:ext>
            </a:extLst>
          </p:cNvPr>
          <p:cNvCxnSpPr/>
          <p:nvPr/>
        </p:nvCxnSpPr>
        <p:spPr>
          <a:xfrm>
            <a:off x="1932199" y="6669360"/>
            <a:ext cx="745069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5885CFD1-2D63-498A-B5FE-A96594472040}"/>
              </a:ext>
            </a:extLst>
          </p:cNvPr>
          <p:cNvCxnSpPr>
            <a:cxnSpLocks/>
          </p:cNvCxnSpPr>
          <p:nvPr/>
        </p:nvCxnSpPr>
        <p:spPr>
          <a:xfrm>
            <a:off x="4139952" y="6453336"/>
            <a:ext cx="2459781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92868A8-DE79-4FDA-988F-2825BFCC6F95}"/>
              </a:ext>
            </a:extLst>
          </p:cNvPr>
          <p:cNvSpPr/>
          <p:nvPr/>
        </p:nvSpPr>
        <p:spPr>
          <a:xfrm>
            <a:off x="4572000" y="4693787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Wang, Zhang &amp; S.Z., 2302.08140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71100D-BE03-4871-9F1A-3C0C4E8A25B3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FACC22A-23DE-491B-B9F9-F699BF70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C3ABB1B-F73A-4318-9EC0-66B11A042DC1}"/>
              </a:ext>
            </a:extLst>
          </p:cNvPr>
          <p:cNvSpPr/>
          <p:nvPr/>
        </p:nvSpPr>
        <p:spPr>
          <a:xfrm>
            <a:off x="5652120" y="476671"/>
            <a:ext cx="3503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Wang, Zhang &amp; S.Z, 2302.08140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855E59-6419-4004-B93C-32777DAB3EA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9552" y="972289"/>
            <a:ext cx="7616142" cy="4702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368469-A11A-4224-8BF2-5D1B0E8F9152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Tree-level matching: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AC512A-A611-44DB-B49D-B14295C04E2F}"/>
              </a:ext>
            </a:extLst>
          </p:cNvPr>
          <p:cNvSpPr/>
          <p:nvPr/>
        </p:nvSpPr>
        <p:spPr>
          <a:xfrm>
            <a:off x="17341" y="1504807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Matching conditions: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F62B7CD-6601-4E7C-B661-A242FE6F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08325"/>
            <a:ext cx="6343446" cy="513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D67FAC-5CE7-411C-90AF-833C5D4D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203" y="4858804"/>
            <a:ext cx="6725403" cy="19201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D0E764-DF04-4971-A4CE-45D82ABA1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986920"/>
            <a:ext cx="7304981" cy="17007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341A274-AF6D-4A2B-A44B-7D45876173D8}"/>
              </a:ext>
            </a:extLst>
          </p:cNvPr>
          <p:cNvSpPr/>
          <p:nvPr/>
        </p:nvSpPr>
        <p:spPr>
          <a:xfrm>
            <a:off x="27148" y="2452290"/>
            <a:ext cx="3995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Mass terms &amp; weak interactions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AC2B27-453F-4A9C-B2BC-581A6D97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29" y="2501789"/>
            <a:ext cx="3294083" cy="395975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71B6AAB8-54F5-4052-A2AE-8E14450C55EA}"/>
              </a:ext>
            </a:extLst>
          </p:cNvPr>
          <p:cNvSpPr/>
          <p:nvPr/>
        </p:nvSpPr>
        <p:spPr>
          <a:xfrm>
            <a:off x="4067944" y="3645024"/>
            <a:ext cx="432048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CF6CAD-8A1C-43A1-A7E6-DF89A274215E}"/>
              </a:ext>
            </a:extLst>
          </p:cNvPr>
          <p:cNvSpPr/>
          <p:nvPr/>
        </p:nvSpPr>
        <p:spPr>
          <a:xfrm>
            <a:off x="7684711" y="3595430"/>
            <a:ext cx="432048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0EBC3F3-061A-40C6-968E-82DA6D148446}"/>
              </a:ext>
            </a:extLst>
          </p:cNvPr>
          <p:cNvSpPr/>
          <p:nvPr/>
        </p:nvSpPr>
        <p:spPr>
          <a:xfrm>
            <a:off x="5004009" y="4099486"/>
            <a:ext cx="1061599" cy="57412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F8C7B0F-7BF9-4BAA-B98B-472D57964170}"/>
              </a:ext>
            </a:extLst>
          </p:cNvPr>
          <p:cNvCxnSpPr>
            <a:cxnSpLocks/>
          </p:cNvCxnSpPr>
          <p:nvPr/>
        </p:nvCxnSpPr>
        <p:spPr>
          <a:xfrm flipH="1">
            <a:off x="1651528" y="4437112"/>
            <a:ext cx="3352520" cy="41585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E8C4B0DE-6EB7-4C20-A1A5-8C0C77022C45}"/>
              </a:ext>
            </a:extLst>
          </p:cNvPr>
          <p:cNvSpPr/>
          <p:nvPr/>
        </p:nvSpPr>
        <p:spPr>
          <a:xfrm>
            <a:off x="32498" y="4686751"/>
            <a:ext cx="1917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Vanishing @ matching scale </a:t>
            </a:r>
            <a:endParaRPr lang="zh-CN" altLang="en-US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7CC2DB58-CAC0-437E-A7D2-44AABE2654EB}"/>
              </a:ext>
            </a:extLst>
          </p:cNvPr>
          <p:cNvSpPr/>
          <p:nvPr/>
        </p:nvSpPr>
        <p:spPr>
          <a:xfrm rot="10800000">
            <a:off x="1644168" y="5818878"/>
            <a:ext cx="360040" cy="50405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3FB0C78-A694-4667-ABCC-91DB187EF2D4}"/>
              </a:ext>
            </a:extLst>
          </p:cNvPr>
          <p:cNvSpPr/>
          <p:nvPr/>
        </p:nvSpPr>
        <p:spPr>
          <a:xfrm>
            <a:off x="32498" y="5470741"/>
            <a:ext cx="1917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Different RGEs leading to FCNC terms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LFV </a:t>
            </a:r>
            <a:r>
              <a:rPr lang="en-US" altLang="zh-CN" b="1" i="1" dirty="0">
                <a:latin typeface="微软雅黑" pitchFamily="34" charset="-122"/>
                <a:ea typeface="微软雅黑" pitchFamily="34" charset="-122"/>
              </a:rPr>
              <a:t>Z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-decays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4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87E1B-14B1-4C76-BAF2-8BFD3D9F8E60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E08CDD4-C256-4168-BD3F-404CF05C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DE765E-D9CB-4FF1-9B84-F2FA60DD6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3305"/>
            <a:ext cx="6403046" cy="28817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2A46F1-690F-4879-A288-D17446C4D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91" y="3645024"/>
            <a:ext cx="3173436" cy="30243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753F17-9B98-430F-919E-210DC21E4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449" y="3650885"/>
            <a:ext cx="3054109" cy="30963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8CE3637-F2DF-4624-8947-DFA45591062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70893" y="476672"/>
            <a:ext cx="4915112" cy="3600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F5B4D4-EC6F-49E4-914A-B8D139967FEB}"/>
              </a:ext>
            </a:extLst>
          </p:cNvPr>
          <p:cNvSpPr/>
          <p:nvPr/>
        </p:nvSpPr>
        <p:spPr>
          <a:xfrm>
            <a:off x="6516216" y="925466"/>
            <a:ext cx="25259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The seesaw scale    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@ 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GeV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RG effects on the dim-6 Wilson coefficients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up to 15%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CE4465-FE2A-4537-A6AF-E9B9DD2D8D17}"/>
              </a:ext>
            </a:extLst>
          </p:cNvPr>
          <p:cNvSpPr/>
          <p:nvPr/>
        </p:nvSpPr>
        <p:spPr>
          <a:xfrm>
            <a:off x="6539560" y="3884908"/>
            <a:ext cx="25259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SEFT = SM + O</a:t>
            </a:r>
            <a:r>
              <a:rPr lang="en-US" altLang="zh-CN" b="1" baseline="30000" dirty="0">
                <a:latin typeface="微软雅黑" pitchFamily="34" charset="-122"/>
                <a:ea typeface="微软雅黑" pitchFamily="34" charset="-122"/>
              </a:rPr>
              <a:t>5 </a:t>
            </a:r>
          </a:p>
          <a:p>
            <a:r>
              <a:rPr lang="en-US" altLang="zh-CN" b="1" baseline="30000" dirty="0">
                <a:latin typeface="微软雅黑" pitchFamily="34" charset="-122"/>
                <a:ea typeface="微软雅黑" pitchFamily="34" charset="-122"/>
              </a:rPr>
              <a:t>                   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+O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RG effects on the mixing angles &amp; CP phases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Effects from dim-6 operators</a:t>
            </a:r>
          </a:p>
        </p:txBody>
      </p:sp>
    </p:spTree>
    <p:extLst>
      <p:ext uri="{BB962C8B-B14F-4D97-AF65-F5344CB8AC3E}">
        <p14:creationId xmlns:p14="http://schemas.microsoft.com/office/powerpoint/2010/main" val="9799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985992E-3CA2-4CA3-9ACA-E3952E7A62D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Summary &amp; Outlook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D4B973-79F6-4430-8DBF-4D4B497CA493}"/>
              </a:ext>
            </a:extLst>
          </p:cNvPr>
          <p:cNvSpPr txBox="1"/>
          <p:nvPr/>
        </p:nvSpPr>
        <p:spPr>
          <a:xfrm>
            <a:off x="122199" y="692696"/>
            <a:ext cx="884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oscillations indicate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neutrinos are massive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calling for new physics (NP) beyond the Standard Model (SM)</a:t>
            </a:r>
            <a:endParaRPr lang="zh-CN" altLang="en-US" sz="2000" b="1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F3B2E5-0D44-4E4C-877C-F43B8C15ED9B}"/>
              </a:ext>
            </a:extLst>
          </p:cNvPr>
          <p:cNvSpPr txBox="1"/>
          <p:nvPr/>
        </p:nvSpPr>
        <p:spPr>
          <a:xfrm>
            <a:off x="122198" y="1556792"/>
            <a:ext cx="884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Canonical seesaw models account for tiny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masses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cosmological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matter-antimatter asymmetry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a natural way</a:t>
            </a:r>
            <a:endParaRPr lang="zh-CN" altLang="en-US" sz="2000" b="1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C36EC2C-0711-460D-8D19-CD8B3CD9E601}"/>
              </a:ext>
            </a:extLst>
          </p:cNvPr>
          <p:cNvSpPr/>
          <p:nvPr/>
        </p:nvSpPr>
        <p:spPr>
          <a:xfrm>
            <a:off x="2123728" y="6063679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 a lot for your attention!</a:t>
            </a:r>
            <a:endParaRPr lang="zh-CN" altLang="en-US" sz="24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12CC66C-97EA-4F3A-8C0F-B9786534A95A}"/>
              </a:ext>
            </a:extLst>
          </p:cNvPr>
          <p:cNvSpPr txBox="1"/>
          <p:nvPr/>
        </p:nvSpPr>
        <p:spPr>
          <a:xfrm>
            <a:off x="109393" y="2421022"/>
            <a:ext cx="884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the precision era, theoretical calculations at one-loop level in neutrino physics is timely and necessary</a:t>
            </a:r>
            <a:endParaRPr lang="zh-CN" altLang="en-US" sz="2000" b="1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F8C78A-0C74-446E-8D68-9FB01D656FE8}"/>
              </a:ext>
            </a:extLst>
          </p:cNvPr>
          <p:cNvSpPr txBox="1"/>
          <p:nvPr/>
        </p:nvSpPr>
        <p:spPr>
          <a:xfrm>
            <a:off x="109393" y="3359805"/>
            <a:ext cx="884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calculations in the SM are definitely required, since NP effects may be at the same level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6485D8-DB40-40C2-96EF-A925B12F6BC7}"/>
              </a:ext>
            </a:extLst>
          </p:cNvPr>
          <p:cNvSpPr txBox="1"/>
          <p:nvPr/>
        </p:nvSpPr>
        <p:spPr>
          <a:xfrm>
            <a:off x="122198" y="4301815"/>
            <a:ext cx="884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Reexamine one-loop effects in the neutrino sector within the SM framework: precision tests of the SM/searches for NP effects</a:t>
            </a:r>
            <a:endParaRPr lang="zh-CN" altLang="en-US" sz="2000" b="1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125924D-8A92-4198-A32A-8E861C3ABD2E}"/>
              </a:ext>
            </a:extLst>
          </p:cNvPr>
          <p:cNvSpPr txBox="1"/>
          <p:nvPr/>
        </p:nvSpPr>
        <p:spPr>
          <a:xfrm>
            <a:off x="122198" y="5240598"/>
            <a:ext cx="884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Systematic studies of low-energy EFTs of neutrino mass models 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and their phenomenological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implications</a:t>
            </a:r>
            <a:endParaRPr lang="zh-CN" altLang="en-US" sz="2000" b="1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19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7A7BA4-635A-41A5-ADB3-AD358F113CC4}"/>
              </a:ext>
            </a:extLst>
          </p:cNvPr>
          <p:cNvSpPr txBox="1"/>
          <p:nvPr/>
        </p:nvSpPr>
        <p:spPr>
          <a:xfrm>
            <a:off x="0" y="-17493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FF8E56B-602C-4FBB-9E82-9A5EE0A0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F54733-634D-4105-90FB-4AA0A525E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47386"/>
            <a:ext cx="4836196" cy="2880320"/>
          </a:xfrm>
          <a:prstGeom prst="rect">
            <a:avLst/>
          </a:prstGeom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46443A52-9051-4695-A946-72B8B138CE8A}"/>
              </a:ext>
            </a:extLst>
          </p:cNvPr>
          <p:cNvSpPr txBox="1"/>
          <p:nvPr/>
        </p:nvSpPr>
        <p:spPr>
          <a:xfrm>
            <a:off x="0" y="464559"/>
            <a:ext cx="5544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JUNO: 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be completed in 2024, data-taking in </a:t>
            </a:r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kumimoji="1" lang="en-US" altLang="ja-JP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 kiloton </a:t>
            </a:r>
            <a:r>
              <a:rPr kumimoji="1"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liquid-scintillator (LS)</a:t>
            </a:r>
            <a:endParaRPr kumimoji="1" lang="en-US" altLang="ja-JP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7E75ED-3F2D-4CB2-9E39-77A9242A4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2188" y="1233549"/>
            <a:ext cx="4241545" cy="26769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D6FADE-EF7F-4D7A-A7EB-42DC877B5B68}"/>
              </a:ext>
            </a:extLst>
          </p:cNvPr>
          <p:cNvGrpSpPr/>
          <p:nvPr/>
        </p:nvGrpSpPr>
        <p:grpSpPr>
          <a:xfrm>
            <a:off x="50133" y="4104011"/>
            <a:ext cx="9043733" cy="1532566"/>
            <a:chOff x="50133" y="4104011"/>
            <a:chExt cx="9043733" cy="153256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27587C9-757E-4911-83FC-5AC7B857C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33" y="4104011"/>
              <a:ext cx="9043733" cy="1532566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640C792-C8A1-49A3-9048-617EF2BD990A}"/>
                </a:ext>
              </a:extLst>
            </p:cNvPr>
            <p:cNvSpPr/>
            <p:nvPr/>
          </p:nvSpPr>
          <p:spPr>
            <a:xfrm>
              <a:off x="6372200" y="4219496"/>
              <a:ext cx="1080120" cy="10801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52E442DC-0093-4015-9837-30B7E899F272}"/>
              </a:ext>
            </a:extLst>
          </p:cNvPr>
          <p:cNvSpPr/>
          <p:nvPr/>
        </p:nvSpPr>
        <p:spPr>
          <a:xfrm>
            <a:off x="5436096" y="873515"/>
            <a:ext cx="33757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Sub-percent precision at JUNO</a:t>
            </a:r>
            <a:endParaRPr lang="zh-CN" altLang="en-US" sz="16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253E6D-1510-4C04-B344-5ECCDD07C9E0}"/>
              </a:ext>
            </a:extLst>
          </p:cNvPr>
          <p:cNvSpPr/>
          <p:nvPr/>
        </p:nvSpPr>
        <p:spPr>
          <a:xfrm>
            <a:off x="5764422" y="489566"/>
            <a:ext cx="33757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Chin. Phys. C 46, 123001 (2022)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B2644A-8101-42B6-BDA0-9BC15EEB51A1}"/>
              </a:ext>
            </a:extLst>
          </p:cNvPr>
          <p:cNvSpPr/>
          <p:nvPr/>
        </p:nvSpPr>
        <p:spPr>
          <a:xfrm>
            <a:off x="50133" y="5661248"/>
            <a:ext cx="9043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6-year running,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3~4</a:t>
            </a:r>
            <a:r>
              <a:rPr kumimoji="1" lang="el-GR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for neutrino mass ordering at JUNO (+Solar/Geo/SN </a:t>
            </a:r>
            <a:r>
              <a:rPr kumimoji="1" lang="el-GR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78918AC-4D15-4947-8E35-F12335C647C8}"/>
              </a:ext>
            </a:extLst>
          </p:cNvPr>
          <p:cNvSpPr/>
          <p:nvPr/>
        </p:nvSpPr>
        <p:spPr>
          <a:xfrm>
            <a:off x="50133" y="6042774"/>
            <a:ext cx="9043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Meanwhile precision of three oscillation parameters improved to sub-percent level</a:t>
            </a:r>
            <a:endParaRPr lang="zh-CN" altLang="en-US" sz="16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B4CA09F-77FD-435D-8923-09F4A52F0352}"/>
              </a:ext>
            </a:extLst>
          </p:cNvPr>
          <p:cNvSpPr/>
          <p:nvPr/>
        </p:nvSpPr>
        <p:spPr>
          <a:xfrm>
            <a:off x="50133" y="6440399"/>
            <a:ext cx="9043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scattering with matter (e.g., proton, electron, carbon) in large LS detector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990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38857D-AB6E-4D43-903E-CD0C3D1E7244}"/>
              </a:ext>
            </a:extLst>
          </p:cNvPr>
          <p:cNvSpPr txBox="1"/>
          <p:nvPr/>
        </p:nvSpPr>
        <p:spPr>
          <a:xfrm>
            <a:off x="0" y="-17493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E77CEC0-4117-466B-A990-137AEDEC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6" descr="The global reach of DUNE">
            <a:extLst>
              <a:ext uri="{FF2B5EF4-FFF2-40B4-BE49-F238E27FC236}">
                <a16:creationId xmlns:a16="http://schemas.microsoft.com/office/drawing/2014/main" id="{4ED573DB-7476-419D-B98E-1B842D4C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" y="562093"/>
            <a:ext cx="4870167" cy="273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83FF6107-13A5-4F1B-B527-C02F322DD47F}"/>
              </a:ext>
            </a:extLst>
          </p:cNvPr>
          <p:cNvSpPr txBox="1"/>
          <p:nvPr/>
        </p:nvSpPr>
        <p:spPr>
          <a:xfrm>
            <a:off x="0" y="3358733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DUNE: late 2020s, 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 </a:t>
            </a:r>
            <a:r>
              <a:rPr kumimoji="1" lang="en-US" altLang="ja-JP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kt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liquid-Argon</a:t>
            </a:r>
            <a:endParaRPr kumimoji="1" lang="en-US" altLang="ja-JP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8" descr="High Energy Physics Group - DUNE Home Page">
            <a:extLst>
              <a:ext uri="{FF2B5EF4-FFF2-40B4-BE49-F238E27FC236}">
                <a16:creationId xmlns:a16="http://schemas.microsoft.com/office/drawing/2014/main" id="{919FD4A7-9AEB-4277-BABE-4BE8FF3C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17281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verview | Hyper-Kamiokande">
            <a:extLst>
              <a:ext uri="{FF2B5EF4-FFF2-40B4-BE49-F238E27FC236}">
                <a16:creationId xmlns:a16="http://schemas.microsoft.com/office/drawing/2014/main" id="{23F3E19C-5BB4-4416-BC3A-3A6D5E76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94" y="562093"/>
            <a:ext cx="3800421" cy="273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35">
            <a:extLst>
              <a:ext uri="{FF2B5EF4-FFF2-40B4-BE49-F238E27FC236}">
                <a16:creationId xmlns:a16="http://schemas.microsoft.com/office/drawing/2014/main" id="{64F90C6E-BC71-4F34-87C3-0CCE3AF73424}"/>
              </a:ext>
            </a:extLst>
          </p:cNvPr>
          <p:cNvSpPr txBox="1"/>
          <p:nvPr/>
        </p:nvSpPr>
        <p:spPr>
          <a:xfrm>
            <a:off x="5076143" y="3358733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Hyper-K: 2027, 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260 </a:t>
            </a:r>
            <a:r>
              <a:rPr kumimoji="1" lang="en-US" altLang="ja-JP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  <a:r>
              <a:rPr kumimoji="1"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water-Cherenkov</a:t>
            </a:r>
            <a:endParaRPr kumimoji="1" lang="en-US" altLang="ja-JP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497DE3-46B9-41B7-8BC8-199689BB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62" y="3783473"/>
            <a:ext cx="8778794" cy="299616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F4C7928-6A58-4743-9A19-04323D425889}"/>
              </a:ext>
            </a:extLst>
          </p:cNvPr>
          <p:cNvSpPr/>
          <p:nvPr/>
        </p:nvSpPr>
        <p:spPr>
          <a:xfrm>
            <a:off x="3563888" y="5877272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Ghosh, Yasuda, NPB, 23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6D003D-BF5B-422C-83DB-1F28E755FF4E}"/>
              </a:ext>
            </a:extLst>
          </p:cNvPr>
          <p:cNvSpPr txBox="1"/>
          <p:nvPr/>
        </p:nvSpPr>
        <p:spPr>
          <a:xfrm>
            <a:off x="0" y="-17493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CFB458B-F6A5-4EE2-B5CF-B29923BF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5B87A-3FDC-4F53-B983-3461F07B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4002"/>
            <a:ext cx="5503062" cy="389110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903723C-9F34-4869-8943-2CC712A69FD2}"/>
              </a:ext>
            </a:extLst>
          </p:cNvPr>
          <p:cNvSpPr/>
          <p:nvPr/>
        </p:nvSpPr>
        <p:spPr>
          <a:xfrm>
            <a:off x="1787503" y="872367"/>
            <a:ext cx="244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Bernstein &amp; Cooper, Phys. Rep. 532 (2013) 27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AA4935-96C7-4B8C-A570-9FB17876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49" y="5516676"/>
            <a:ext cx="3356620" cy="13018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7A409B-A708-485B-A02E-650E561CD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49" y="872367"/>
            <a:ext cx="3356620" cy="4574011"/>
          </a:xfrm>
          <a:prstGeom prst="rect">
            <a:avLst/>
          </a:prstGeom>
        </p:spPr>
      </p:pic>
      <p:sp>
        <p:nvSpPr>
          <p:cNvPr id="12" name="テキスト ボックス 35">
            <a:extLst>
              <a:ext uri="{FF2B5EF4-FFF2-40B4-BE49-F238E27FC236}">
                <a16:creationId xmlns:a16="http://schemas.microsoft.com/office/drawing/2014/main" id="{CACB25ED-1646-4F36-AC62-C57D4DB46B73}"/>
              </a:ext>
            </a:extLst>
          </p:cNvPr>
          <p:cNvSpPr txBox="1"/>
          <p:nvPr/>
        </p:nvSpPr>
        <p:spPr>
          <a:xfrm>
            <a:off x="5508104" y="476672"/>
            <a:ext cx="3635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Charged-lepton Flavor Violation</a:t>
            </a:r>
            <a:endParaRPr kumimoji="1" lang="en-US" altLang="ja-JP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A3393B9-BEF8-4918-8FA0-474E0090E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946" y="4376024"/>
            <a:ext cx="3356620" cy="24424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61E362E-4C71-4518-8E32-9EC29024C24B}"/>
              </a:ext>
            </a:extLst>
          </p:cNvPr>
          <p:cNvSpPr/>
          <p:nvPr/>
        </p:nvSpPr>
        <p:spPr>
          <a:xfrm>
            <a:off x="25965" y="4394934"/>
            <a:ext cx="23042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Villanueva @ FPCP 22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6A04863-D69F-4F4D-82CC-696505AF723D}"/>
                  </a:ext>
                </a:extLst>
              </p:cNvPr>
              <p:cNvSpPr txBox="1"/>
              <p:nvPr/>
            </p:nvSpPr>
            <p:spPr>
              <a:xfrm>
                <a:off x="35496" y="4736177"/>
                <a:ext cx="208823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6A04863-D69F-4F4D-82CC-696505AF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736177"/>
                <a:ext cx="2088232" cy="276999"/>
              </a:xfrm>
              <a:prstGeom prst="rect">
                <a:avLst/>
              </a:prstGeom>
              <a:blipFill>
                <a:blip r:embed="rId7"/>
                <a:stretch>
                  <a:fillRect t="-4444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0869CFD-0A5F-4723-A621-9B4E03D6BADD}"/>
                  </a:ext>
                </a:extLst>
              </p:cNvPr>
              <p:cNvSpPr txBox="1"/>
              <p:nvPr/>
            </p:nvSpPr>
            <p:spPr>
              <a:xfrm>
                <a:off x="25965" y="5145987"/>
                <a:ext cx="208823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→3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0869CFD-0A5F-4723-A621-9B4E03D6B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5" y="5145987"/>
                <a:ext cx="2088232" cy="276999"/>
              </a:xfrm>
              <a:prstGeom prst="rect">
                <a:avLst/>
              </a:prstGeom>
              <a:blipFill>
                <a:blip r:embed="rId8"/>
                <a:stretch>
                  <a:fillRect t="-4348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D42DC33-1F3B-4B10-ADEF-1A91B4075D6E}"/>
                  </a:ext>
                </a:extLst>
              </p:cNvPr>
              <p:cNvSpPr txBox="1"/>
              <p:nvPr/>
            </p:nvSpPr>
            <p:spPr>
              <a:xfrm>
                <a:off x="16696" y="5555797"/>
                <a:ext cx="23042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 smtClean="0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𝑒𝑁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−17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D42DC33-1F3B-4B10-ADEF-1A91B4075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6" y="5555797"/>
                <a:ext cx="2304255" cy="276999"/>
              </a:xfrm>
              <a:prstGeom prst="rect">
                <a:avLst/>
              </a:prstGeom>
              <a:blipFill>
                <a:blip r:embed="rId9"/>
                <a:stretch>
                  <a:fillRect t="-4348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5799D8-8B9A-4423-B478-FA4F7E74855B}"/>
                  </a:ext>
                </a:extLst>
              </p:cNvPr>
              <p:cNvSpPr/>
              <p:nvPr/>
            </p:nvSpPr>
            <p:spPr>
              <a:xfrm>
                <a:off x="1259632" y="5939988"/>
                <a:ext cx="1053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mtClean="0"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5799D8-8B9A-4423-B478-FA4F7E7485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939988"/>
                <a:ext cx="105343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右 15">
            <a:extLst>
              <a:ext uri="{FF2B5EF4-FFF2-40B4-BE49-F238E27FC236}">
                <a16:creationId xmlns:a16="http://schemas.microsoft.com/office/drawing/2014/main" id="{72EF8680-334E-4EE8-8C8D-45B8ED3E60FC}"/>
              </a:ext>
            </a:extLst>
          </p:cNvPr>
          <p:cNvSpPr/>
          <p:nvPr/>
        </p:nvSpPr>
        <p:spPr>
          <a:xfrm>
            <a:off x="611560" y="6059792"/>
            <a:ext cx="648072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84D3995-03DF-481A-8EC1-F7247637DE8D}"/>
              </a:ext>
            </a:extLst>
          </p:cNvPr>
          <p:cNvSpPr/>
          <p:nvPr/>
        </p:nvSpPr>
        <p:spPr>
          <a:xfrm>
            <a:off x="31853" y="6316550"/>
            <a:ext cx="2091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LFV decays of 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&amp; </a:t>
            </a:r>
            <a:r>
              <a:rPr lang="en-US" altLang="zh-CN" sz="14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@ CEPC &amp;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FCCee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337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223662B-7E28-4F57-A453-A109B89DB04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A: Wolfenstein Potential @ One 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96F7CEC-96FD-4791-A2D4-EBBFC2E3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35CD49-6154-4A37-8581-F290D368C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88272"/>
            <a:ext cx="2225516" cy="19710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FE80B4-4A8B-4790-8D20-6EAEB10C647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503506"/>
            <a:ext cx="9144000" cy="2510185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57284B9-13A8-4D9D-AF23-E15F7CA6907E}"/>
              </a:ext>
            </a:extLst>
          </p:cNvPr>
          <p:cNvCxnSpPr/>
          <p:nvPr/>
        </p:nvCxnSpPr>
        <p:spPr>
          <a:xfrm>
            <a:off x="899592" y="2219141"/>
            <a:ext cx="712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E44D9A0-9F84-4AC9-B65F-93CE32C1C234}"/>
              </a:ext>
            </a:extLst>
          </p:cNvPr>
          <p:cNvCxnSpPr/>
          <p:nvPr/>
        </p:nvCxnSpPr>
        <p:spPr>
          <a:xfrm flipV="1">
            <a:off x="913240" y="2404101"/>
            <a:ext cx="237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24DCEAE-8782-4B37-B085-305853E106A6}"/>
              </a:ext>
            </a:extLst>
          </p:cNvPr>
          <p:cNvGrpSpPr/>
          <p:nvPr/>
        </p:nvGrpSpPr>
        <p:grpSpPr>
          <a:xfrm>
            <a:off x="251520" y="3196189"/>
            <a:ext cx="457200" cy="411273"/>
            <a:chOff x="3132159" y="2705998"/>
            <a:chExt cx="457200" cy="411273"/>
          </a:xfrm>
        </p:grpSpPr>
        <p:sp>
          <p:nvSpPr>
            <p:cNvPr id="11" name="Oval 113">
              <a:extLst>
                <a:ext uri="{FF2B5EF4-FFF2-40B4-BE49-F238E27FC236}">
                  <a16:creationId xmlns:a16="http://schemas.microsoft.com/office/drawing/2014/main" id="{E8DC53A7-56B6-4A50-B822-BE30C957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Text Box 114">
              <a:extLst>
                <a:ext uri="{FF2B5EF4-FFF2-40B4-BE49-F238E27FC236}">
                  <a16:creationId xmlns:a16="http://schemas.microsoft.com/office/drawing/2014/main" id="{366A30C1-E4BB-406B-A975-EB90905B4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2159" y="2747383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W</a:t>
              </a:r>
            </a:p>
          </p:txBody>
        </p:sp>
      </p:grpSp>
      <p:pic>
        <p:nvPicPr>
          <p:cNvPr id="13" name="Picture 2" descr="https://upload.wikimedia.org/wikipedia/commons/thumb/d/d1/Snells_law.svg/641px-Snells_law.svg.png">
            <a:extLst>
              <a:ext uri="{FF2B5EF4-FFF2-40B4-BE49-F238E27FC236}">
                <a16:creationId xmlns:a16="http://schemas.microsoft.com/office/drawing/2014/main" id="{B993C388-B131-49D3-983F-F4C6A0827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91" y="3057958"/>
            <a:ext cx="3667793" cy="20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A062136-CAC4-4A49-8D76-6A2880BFFE40}"/>
              </a:ext>
            </a:extLst>
          </p:cNvPr>
          <p:cNvSpPr txBox="1"/>
          <p:nvPr/>
        </p:nvSpPr>
        <p:spPr>
          <a:xfrm>
            <a:off x="2511110" y="4469576"/>
            <a:ext cx="1745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Refraction of light in media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727B7F0-2295-458C-838E-49F140BF35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390384" y="3086092"/>
            <a:ext cx="2664962" cy="113801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E3ED469-395B-4E3B-B32E-D4BAB15B1BCB}"/>
              </a:ext>
            </a:extLst>
          </p:cNvPr>
          <p:cNvSpPr txBox="1"/>
          <p:nvPr/>
        </p:nvSpPr>
        <p:spPr>
          <a:xfrm>
            <a:off x="6390384" y="4337809"/>
            <a:ext cx="2664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Refraction of neutrinos in media, where both CC and NC interactions contribute to refractive indices (not far from 1)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FC7D62C-712A-4AE4-87C9-B00AFA59111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07504" y="5166292"/>
            <a:ext cx="4296142" cy="15727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DFE5E3B-D9CE-48B0-A126-4B50F39F9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246" y="5661248"/>
            <a:ext cx="1694938" cy="43204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899FE7-0D4B-4081-BEC7-664653C97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569" y="6180539"/>
            <a:ext cx="4439885" cy="59207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FD3653DA-6B9B-45C8-9E77-9115B963EF0B}"/>
              </a:ext>
            </a:extLst>
          </p:cNvPr>
          <p:cNvSpPr/>
          <p:nvPr/>
        </p:nvSpPr>
        <p:spPr>
          <a:xfrm>
            <a:off x="4513270" y="5225235"/>
            <a:ext cx="164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CC-potential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AC0C073-F85A-4A47-B677-BF2D1381E459}"/>
              </a:ext>
            </a:extLst>
          </p:cNvPr>
          <p:cNvSpPr/>
          <p:nvPr/>
        </p:nvSpPr>
        <p:spPr>
          <a:xfrm>
            <a:off x="6516216" y="5800277"/>
            <a:ext cx="1688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NC-potential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459DE2-FC93-407B-B1A1-063B2C41CB26}"/>
                  </a:ext>
                </a:extLst>
              </p:cNvPr>
              <p:cNvSpPr txBox="1"/>
              <p:nvPr/>
            </p:nvSpPr>
            <p:spPr>
              <a:xfrm>
                <a:off x="35496" y="908720"/>
                <a:ext cx="5868210" cy="807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cc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20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  <m:r>
                                <a:rPr lang="zh-CN" alt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e>
                        <m:sup>
                          <m:r>
                            <a:rPr lang="zh-CN" alt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sup>
                      </m:s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459DE2-FC93-407B-B1A1-063B2C41C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908720"/>
                <a:ext cx="5868210" cy="8073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EE1F9C0-D118-4206-A4F6-346976993001}"/>
                  </a:ext>
                </a:extLst>
              </p:cNvPr>
              <p:cNvSpPr txBox="1"/>
              <p:nvPr/>
            </p:nvSpPr>
            <p:spPr>
              <a:xfrm>
                <a:off x="899592" y="1772816"/>
                <a:ext cx="2619307" cy="364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b>
                        <m:sup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EE1F9C0-D118-4206-A4F6-346976993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772816"/>
                <a:ext cx="2619307" cy="364010"/>
              </a:xfrm>
              <a:prstGeom prst="rect">
                <a:avLst/>
              </a:prstGeom>
              <a:blipFill>
                <a:blip r:embed="rId3"/>
                <a:stretch>
                  <a:fillRect l="-233" t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07DB1157-4CF5-49D0-B56C-4EA8E8B01A1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Solar Neutrino Problem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D8278A75-DA1A-4922-8E2A-880E63FC6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右箭头 7">
            <a:extLst>
              <a:ext uri="{FF2B5EF4-FFF2-40B4-BE49-F238E27FC236}">
                <a16:creationId xmlns:a16="http://schemas.microsoft.com/office/drawing/2014/main" id="{5F7B1634-F991-49C6-8E52-AC462357A30E}"/>
              </a:ext>
            </a:extLst>
          </p:cNvPr>
          <p:cNvSpPr/>
          <p:nvPr/>
        </p:nvSpPr>
        <p:spPr>
          <a:xfrm>
            <a:off x="3779912" y="1809702"/>
            <a:ext cx="483884" cy="274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B2AFD2-0C39-47F7-9A30-9AACCD6937B1}"/>
                  </a:ext>
                </a:extLst>
              </p:cNvPr>
              <p:cNvSpPr txBox="1"/>
              <p:nvPr/>
            </p:nvSpPr>
            <p:spPr>
              <a:xfrm>
                <a:off x="4644008" y="1740405"/>
                <a:ext cx="1960408" cy="41287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CC</m:t>
                          </m:r>
                        </m:sub>
                      </m:sSub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B2AFD2-0C39-47F7-9A30-9AACCD69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740405"/>
                <a:ext cx="1960408" cy="412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9313FF28-6BE3-4FC3-818A-29FC7BE8AF8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6884241" y="608543"/>
            <a:ext cx="2041631" cy="17829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3440171-7E6E-46A6-98FD-580B54AD552C}"/>
              </a:ext>
            </a:extLst>
          </p:cNvPr>
          <p:cNvSpPr txBox="1"/>
          <p:nvPr/>
        </p:nvSpPr>
        <p:spPr>
          <a:xfrm>
            <a:off x="0" y="23981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Why is the matter potential important for neutrino oscillations?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CB051ED-6D77-4990-90BA-3D1348F9DC3C}"/>
                  </a:ext>
                </a:extLst>
              </p:cNvPr>
              <p:cNvSpPr/>
              <p:nvPr/>
            </p:nvSpPr>
            <p:spPr>
              <a:xfrm>
                <a:off x="33990" y="2789060"/>
                <a:ext cx="9036496" cy="595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example, consider solar </a:t>
                </a:r>
                <a:r>
                  <a:rPr lang="en-US" altLang="zh-CN" sz="1600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 neutrinos of </a:t>
                </a:r>
                <a:r>
                  <a:rPr lang="en-US" altLang="zh-CN" sz="1600" b="1" i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10 MeV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with the net electron number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𝑵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𝒆</m:t>
                        </m:r>
                      </m:sub>
                    </m:sSub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𝟏𝟎𝟎</m:t>
                    </m:r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𝑵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𝑨</m:t>
                        </m:r>
                      </m:sub>
                    </m:sSub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𝐜𝐦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for </a:t>
                </a:r>
                <a14:m>
                  <m:oMath xmlns:m="http://schemas.openxmlformats.org/officeDocument/2006/math">
                    <m:r>
                      <a:rPr lang="zh-CN" altLang="en-US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𝝆</m:t>
                    </m:r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</m:t>
                    </m:r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𝟏𝟓𝟎</m:t>
                    </m:r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  <m:r>
                      <a:rPr lang="en-US" altLang="zh-CN" sz="16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𝐠</m:t>
                    </m:r>
                    <m:r>
                      <a:rPr lang="en-US" altLang="zh-CN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𝐜𝐦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in the solar center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CB051ED-6D77-4990-90BA-3D1348F9D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0" y="2789060"/>
                <a:ext cx="9036496" cy="595932"/>
              </a:xfrm>
              <a:prstGeom prst="rect">
                <a:avLst/>
              </a:prstGeom>
              <a:blipFill>
                <a:blip r:embed="rId6"/>
                <a:stretch>
                  <a:fillRect l="-405" t="-3093" b="-11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52A90CCF-CB62-443C-B3AD-8F63A775E746}"/>
              </a:ext>
            </a:extLst>
          </p:cNvPr>
          <p:cNvSpPr/>
          <p:nvPr/>
        </p:nvSpPr>
        <p:spPr>
          <a:xfrm>
            <a:off x="29783" y="509957"/>
            <a:ext cx="6127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Contribute to the energy of left-handed neutrinos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EDCB04-673B-420C-871C-0C9322E6496D}"/>
                  </a:ext>
                </a:extLst>
              </p:cNvPr>
              <p:cNvSpPr txBox="1"/>
              <p:nvPr/>
            </p:nvSpPr>
            <p:spPr>
              <a:xfrm>
                <a:off x="173432" y="3937270"/>
                <a:ext cx="4025457" cy="309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ad>
                            <m:radPr>
                              <m:degHide m:val="on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𝐅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𝐞𝐕</m:t>
                          </m:r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EDCB04-673B-420C-871C-0C9322E64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32" y="3937270"/>
                <a:ext cx="4025457" cy="309637"/>
              </a:xfrm>
              <a:prstGeom prst="rect">
                <a:avLst/>
              </a:prstGeom>
              <a:blipFill>
                <a:blip r:embed="rId7"/>
                <a:stretch>
                  <a:fillRect l="-1967" b="-156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F9C5ADE-52E3-489B-B96A-7BC2BE243CA7}"/>
                  </a:ext>
                </a:extLst>
              </p:cNvPr>
              <p:cNvSpPr txBox="1"/>
              <p:nvPr/>
            </p:nvSpPr>
            <p:spPr>
              <a:xfrm>
                <a:off x="208996" y="3503724"/>
                <a:ext cx="5184576" cy="3039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𝐂𝐂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ad>
                          <m:radPr>
                            <m:degHide m:val="on"/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𝐅</m:t>
                        </m:r>
                      </m:sub>
                    </m:sSub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𝟏𝟐</m:t>
                        </m:r>
                      </m:sup>
                    </m:sSup>
                  </m:oMath>
                </a14:m>
                <a:r>
                  <a:rPr lang="en-US" altLang="zh-CN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𝐞𝐕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F9C5ADE-52E3-489B-B96A-7BC2BE243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96" y="3503724"/>
                <a:ext cx="5184576" cy="303994"/>
              </a:xfrm>
              <a:prstGeom prst="rect">
                <a:avLst/>
              </a:prstGeom>
              <a:blipFill>
                <a:blip r:embed="rId8"/>
                <a:stretch>
                  <a:fillRect l="-1528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EB5C53D1-EF74-4E49-802B-0644181D34D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5220072" y="3432935"/>
            <a:ext cx="3643410" cy="336241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08A0C25-27CA-4EBC-A3A6-FE9B96BD7A7B}"/>
              </a:ext>
            </a:extLst>
          </p:cNvPr>
          <p:cNvSpPr txBox="1"/>
          <p:nvPr/>
        </p:nvSpPr>
        <p:spPr>
          <a:xfrm>
            <a:off x="5904163" y="359678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Giunti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Kim, 2007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18EC196-8CD2-4E2A-8F82-605994FEE36C}"/>
                  </a:ext>
                </a:extLst>
              </p:cNvPr>
              <p:cNvSpPr txBox="1"/>
              <p:nvPr/>
            </p:nvSpPr>
            <p:spPr>
              <a:xfrm>
                <a:off x="6233983" y="4356870"/>
                <a:ext cx="378244" cy="2948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18EC196-8CD2-4E2A-8F82-605994FEE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83" y="4356870"/>
                <a:ext cx="378244" cy="294824"/>
              </a:xfrm>
              <a:prstGeom prst="rect">
                <a:avLst/>
              </a:prstGeom>
              <a:blipFill>
                <a:blip r:embed="rId10"/>
                <a:stretch>
                  <a:fillRect l="-8065" t="-4167" r="-33871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06F543D-5A28-4B3F-B256-8201AA398E62}"/>
                  </a:ext>
                </a:extLst>
              </p:cNvPr>
              <p:cNvSpPr txBox="1"/>
              <p:nvPr/>
            </p:nvSpPr>
            <p:spPr>
              <a:xfrm>
                <a:off x="8064403" y="3440046"/>
                <a:ext cx="4804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06F543D-5A28-4B3F-B256-8201AA398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403" y="3440046"/>
                <a:ext cx="480403" cy="369332"/>
              </a:xfrm>
              <a:prstGeom prst="rect">
                <a:avLst/>
              </a:prstGeom>
              <a:blipFill>
                <a:blip r:embed="rId11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B67949E-E3CE-45DB-8AF8-BA9326C88755}"/>
                  </a:ext>
                </a:extLst>
              </p:cNvPr>
              <p:cNvSpPr txBox="1"/>
              <p:nvPr/>
            </p:nvSpPr>
            <p:spPr>
              <a:xfrm>
                <a:off x="8082819" y="3899733"/>
                <a:ext cx="4804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B67949E-E3CE-45DB-8AF8-BA9326C88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819" y="3899733"/>
                <a:ext cx="480403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20CF5B7-70AC-4353-AE8F-22857FE996D7}"/>
                  </a:ext>
                </a:extLst>
              </p:cNvPr>
              <p:cNvSpPr txBox="1"/>
              <p:nvPr/>
            </p:nvSpPr>
            <p:spPr>
              <a:xfrm>
                <a:off x="8104454" y="4804229"/>
                <a:ext cx="48040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20CF5B7-70AC-4353-AE8F-22857FE99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454" y="4804229"/>
                <a:ext cx="480403" cy="369332"/>
              </a:xfrm>
              <a:prstGeom prst="rect">
                <a:avLst/>
              </a:prstGeom>
              <a:blipFill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9434722-EA7F-40D1-B62F-46B3F27745BF}"/>
                  </a:ext>
                </a:extLst>
              </p:cNvPr>
              <p:cNvSpPr/>
              <p:nvPr/>
            </p:nvSpPr>
            <p:spPr>
              <a:xfrm>
                <a:off x="1029812" y="4277231"/>
                <a:ext cx="2705421" cy="387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</m:t>
                          </m:r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altLang="zh-CN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𝐞𝐕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9434722-EA7F-40D1-B62F-46B3F2774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12" y="4277231"/>
                <a:ext cx="2705421" cy="387157"/>
              </a:xfrm>
              <a:prstGeom prst="rect">
                <a:avLst/>
              </a:prstGeom>
              <a:blipFill>
                <a:blip r:embed="rId14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609C4E2-034B-4D05-9C86-EE6E8C444B2E}"/>
                  </a:ext>
                </a:extLst>
              </p:cNvPr>
              <p:cNvSpPr txBox="1"/>
              <p:nvPr/>
            </p:nvSpPr>
            <p:spPr>
              <a:xfrm>
                <a:off x="6248784" y="5576111"/>
                <a:ext cx="378244" cy="2948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609C4E2-034B-4D05-9C86-EE6E8C444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784" y="5576111"/>
                <a:ext cx="378244" cy="294824"/>
              </a:xfrm>
              <a:prstGeom prst="rect">
                <a:avLst/>
              </a:prstGeom>
              <a:blipFill>
                <a:blip r:embed="rId15"/>
                <a:stretch>
                  <a:fillRect l="-8065" t="-4167" r="-35484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BBACB8F2-781E-40CA-9AD5-130D48BE0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3432" y="5132291"/>
            <a:ext cx="2886400" cy="1609077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5CED3302-6747-43F7-92B2-03229E4DC7EA}"/>
              </a:ext>
            </a:extLst>
          </p:cNvPr>
          <p:cNvGrpSpPr/>
          <p:nvPr/>
        </p:nvGrpSpPr>
        <p:grpSpPr>
          <a:xfrm>
            <a:off x="1752354" y="5165754"/>
            <a:ext cx="496583" cy="381000"/>
            <a:chOff x="1857518" y="3489879"/>
            <a:chExt cx="496583" cy="381000"/>
          </a:xfrm>
        </p:grpSpPr>
        <p:sp>
          <p:nvSpPr>
            <p:cNvPr id="33" name="Oval 113">
              <a:extLst>
                <a:ext uri="{FF2B5EF4-FFF2-40B4-BE49-F238E27FC236}">
                  <a16:creationId xmlns:a16="http://schemas.microsoft.com/office/drawing/2014/main" id="{7FB0B951-27FA-4AEB-9139-F458E97C3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901" y="3489879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Text Box 114">
              <a:extLst>
                <a:ext uri="{FF2B5EF4-FFF2-40B4-BE49-F238E27FC236}">
                  <a16:creationId xmlns:a16="http://schemas.microsoft.com/office/drawing/2014/main" id="{F12B3B57-AD07-46F5-A510-6B16DA947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7518" y="3495435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 S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0BC8690-2CDD-4497-A58D-C7D971B47D53}"/>
              </a:ext>
            </a:extLst>
          </p:cNvPr>
          <p:cNvGrpSpPr/>
          <p:nvPr/>
        </p:nvGrpSpPr>
        <p:grpSpPr>
          <a:xfrm>
            <a:off x="199259" y="5147768"/>
            <a:ext cx="484309" cy="384607"/>
            <a:chOff x="2412031" y="4979935"/>
            <a:chExt cx="484309" cy="384607"/>
          </a:xfrm>
        </p:grpSpPr>
        <p:sp>
          <p:nvSpPr>
            <p:cNvPr id="36" name="Oval 113">
              <a:extLst>
                <a:ext uri="{FF2B5EF4-FFF2-40B4-BE49-F238E27FC236}">
                  <a16:creationId xmlns:a16="http://schemas.microsoft.com/office/drawing/2014/main" id="{441F1B52-64F4-4F2C-8E68-541902B00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031" y="4983542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Text Box 114">
              <a:extLst>
                <a:ext uri="{FF2B5EF4-FFF2-40B4-BE49-F238E27FC236}">
                  <a16:creationId xmlns:a16="http://schemas.microsoft.com/office/drawing/2014/main" id="{09BD5A36-548D-4DC6-8EBC-9184065F79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9140" y="4979935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M</a:t>
              </a:r>
            </a:p>
          </p:txBody>
        </p: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98E7C30A-8013-4840-9A13-01AEF74BC6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0765" y="5132291"/>
            <a:ext cx="1816808" cy="1609077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9BC5D9CD-D8B8-4B63-B2F6-B91EE481FFBD}"/>
              </a:ext>
            </a:extLst>
          </p:cNvPr>
          <p:cNvGrpSpPr/>
          <p:nvPr/>
        </p:nvGrpSpPr>
        <p:grpSpPr>
          <a:xfrm>
            <a:off x="3148934" y="5147768"/>
            <a:ext cx="474962" cy="413559"/>
            <a:chOff x="3132159" y="2705998"/>
            <a:chExt cx="467121" cy="394916"/>
          </a:xfrm>
        </p:grpSpPr>
        <p:sp>
          <p:nvSpPr>
            <p:cNvPr id="44" name="Oval 113">
              <a:extLst>
                <a:ext uri="{FF2B5EF4-FFF2-40B4-BE49-F238E27FC236}">
                  <a16:creationId xmlns:a16="http://schemas.microsoft.com/office/drawing/2014/main" id="{E25FB2E3-363E-4EDB-9975-A82233655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59" y="2705998"/>
              <a:ext cx="457200" cy="381000"/>
            </a:xfrm>
            <a:prstGeom prst="ellipse">
              <a:avLst/>
            </a:prstGeom>
            <a:solidFill>
              <a:srgbClr val="F41D0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Text Box 114">
              <a:extLst>
                <a:ext uri="{FF2B5EF4-FFF2-40B4-BE49-F238E27FC236}">
                  <a16:creationId xmlns:a16="http://schemas.microsoft.com/office/drawing/2014/main" id="{D22178A5-3693-465E-AE1B-4DC30D70B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2080" y="2731026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</a:rPr>
                <a:t>W</a:t>
              </a:r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3AB6C81C-A2C0-4386-90A6-4DFEEF7844D7}"/>
              </a:ext>
            </a:extLst>
          </p:cNvPr>
          <p:cNvSpPr/>
          <p:nvPr/>
        </p:nvSpPr>
        <p:spPr>
          <a:xfrm>
            <a:off x="445473" y="4831662"/>
            <a:ext cx="4251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Mikheyev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-Smirnov-Wolfenstein (MSW)</a:t>
            </a:r>
            <a:endParaRPr lang="zh-CN" altLang="en-US" sz="1600" dirty="0"/>
          </a:p>
        </p:txBody>
      </p:sp>
      <p:sp>
        <p:nvSpPr>
          <p:cNvPr id="47" name="箭头: 右弧形 46">
            <a:extLst>
              <a:ext uri="{FF2B5EF4-FFF2-40B4-BE49-F238E27FC236}">
                <a16:creationId xmlns:a16="http://schemas.microsoft.com/office/drawing/2014/main" id="{A8CFF254-1F21-4882-8E14-2A51E53CC52D}"/>
              </a:ext>
            </a:extLst>
          </p:cNvPr>
          <p:cNvSpPr/>
          <p:nvPr/>
        </p:nvSpPr>
        <p:spPr>
          <a:xfrm>
            <a:off x="3647251" y="4076504"/>
            <a:ext cx="238112" cy="4554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F662932-740A-4701-BBD2-1BD24AD6F58A}"/>
              </a:ext>
            </a:extLst>
          </p:cNvPr>
          <p:cNvSpPr/>
          <p:nvPr/>
        </p:nvSpPr>
        <p:spPr>
          <a:xfrm>
            <a:off x="3923929" y="4085463"/>
            <a:ext cx="1392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comparable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130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1A5DA57-085F-4A75-95AA-753CE454856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Matter Potential @ One Loop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7C2C0CA-A3B4-44B7-B180-17FBC2AB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4FE702-8C4A-47A4-8824-58CF99062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71601"/>
            <a:ext cx="8820472" cy="32795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2954F9-7AA1-4FEB-9801-EDB9B7B1C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961109"/>
            <a:ext cx="3943862" cy="27958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3354FD-AE99-4A3D-AB0F-676A11C91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23" y="4366684"/>
            <a:ext cx="4814933" cy="7935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ED9503-359C-4DC8-A04A-DB29871DB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963277"/>
            <a:ext cx="3032567" cy="2728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42AEB4A-8CBE-4E0B-BC6D-A0446963CE45}"/>
              </a:ext>
            </a:extLst>
          </p:cNvPr>
          <p:cNvSpPr/>
          <p:nvPr/>
        </p:nvSpPr>
        <p:spPr>
          <a:xfrm>
            <a:off x="7238814" y="3930434"/>
            <a:ext cx="1885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ordinary matter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3267534-C5F7-411A-9A61-625F78604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849" y="5274018"/>
            <a:ext cx="2189717" cy="38222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DA7630A-0820-4893-B344-3A94372870B7}"/>
              </a:ext>
            </a:extLst>
          </p:cNvPr>
          <p:cNvSpPr/>
          <p:nvPr/>
        </p:nvSpPr>
        <p:spPr>
          <a:xfrm>
            <a:off x="6876256" y="5295851"/>
            <a:ext cx="18219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extremely small</a:t>
            </a:r>
            <a:endParaRPr lang="zh-CN" altLang="en-US" sz="16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495E99-830E-4A50-9CFD-FFFB8F55B6A1}"/>
              </a:ext>
            </a:extLst>
          </p:cNvPr>
          <p:cNvSpPr txBox="1"/>
          <p:nvPr/>
        </p:nvSpPr>
        <p:spPr>
          <a:xfrm>
            <a:off x="4086592" y="5805264"/>
            <a:ext cx="4949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But changes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dramatically flavor content of SN neutrinos in the envelope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𝝆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𝟏𝟎</a:t>
            </a:r>
            <a:r>
              <a:rPr lang="en-US" altLang="zh-CN" sz="16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𝐠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𝐜𝐦</a:t>
            </a:r>
            <a:r>
              <a:rPr lang="zh-CN" altLang="en-US" sz="16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0D36BF3-AE85-473B-80EB-9D22DC9C6482}"/>
              </a:ext>
            </a:extLst>
          </p:cNvPr>
          <p:cNvSpPr/>
          <p:nvPr/>
        </p:nvSpPr>
        <p:spPr>
          <a:xfrm>
            <a:off x="4427984" y="6429267"/>
            <a:ext cx="4617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not a complete one-loop calculation?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14C338D-21AC-4B28-AA31-6B88E42482B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Potential @ One Loop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F37A1B9-5BA8-4DEB-9619-ABF9833D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A0456AE-AD65-484C-A93D-6804ED2F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5960962" cy="5834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59B21E7-79C0-48F5-A52B-546C1CD37195}"/>
              </a:ext>
            </a:extLst>
          </p:cNvPr>
          <p:cNvSpPr/>
          <p:nvPr/>
        </p:nvSpPr>
        <p:spPr>
          <a:xfrm>
            <a:off x="10721" y="587923"/>
            <a:ext cx="6878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Strategy for one-loop calculations of the matter potential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AF4BD2-3ACB-498C-83D2-F4679CA2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71" y="1209834"/>
            <a:ext cx="1828800" cy="336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8BD2AB-45C2-49E1-9A6F-AA8052D21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98" y="1844824"/>
            <a:ext cx="5856790" cy="5225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A3CAF0-09C1-4370-B01D-391B1ECF5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107" y="1949294"/>
            <a:ext cx="1770927" cy="3454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0F075D-A9DC-4134-9F25-E70748CAF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978" y="2856811"/>
            <a:ext cx="3588152" cy="17272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FE0783E-27BF-4779-8448-A868879F37EB}"/>
              </a:ext>
            </a:extLst>
          </p:cNvPr>
          <p:cNvSpPr/>
          <p:nvPr/>
        </p:nvSpPr>
        <p:spPr>
          <a:xfrm>
            <a:off x="0" y="2492896"/>
            <a:ext cx="4518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NC couplings in the Standard Model (SM)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8EBDC42-D5BF-4AF0-B0BD-56536DF23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410" y="3781340"/>
            <a:ext cx="2176939" cy="3367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B13A0D3-4EF0-4F24-BBD8-A3B3CAC12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3321" y="4221050"/>
            <a:ext cx="2183028" cy="3454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CD344D-B1DA-44DB-9620-36CC64885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2289" y="3824935"/>
            <a:ext cx="1365665" cy="328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A6F651-D269-4ED5-A19E-7FC6EE1E2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9838" y="4265757"/>
            <a:ext cx="1364525" cy="3286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98C99F7-F491-4ABC-AC4A-DB1F1FA1E1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483" y="2508752"/>
            <a:ext cx="1719512" cy="2952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F049201-CBDB-430C-BDE1-364363719560}"/>
              </a:ext>
            </a:extLst>
          </p:cNvPr>
          <p:cNvSpPr/>
          <p:nvPr/>
        </p:nvSpPr>
        <p:spPr>
          <a:xfrm>
            <a:off x="4118771" y="3027932"/>
            <a:ext cx="4989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Extract one-loop corrections to couplings from the renormalized amplitudes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BAC788A-2B88-424C-9E5C-8E67B8EC59E5}"/>
              </a:ext>
            </a:extLst>
          </p:cNvPr>
          <p:cNvSpPr/>
          <p:nvPr/>
        </p:nvSpPr>
        <p:spPr>
          <a:xfrm>
            <a:off x="0" y="4653136"/>
            <a:ext cx="7983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Dimensional regularization and on-shell renormalization scheme</a:t>
            </a:r>
            <a:endParaRPr lang="zh-CN" altLang="en-US" sz="2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C577F4-E5E6-4F6C-974E-0299349B75A8}"/>
              </a:ext>
            </a:extLst>
          </p:cNvPr>
          <p:cNvSpPr/>
          <p:nvPr/>
        </p:nvSpPr>
        <p:spPr>
          <a:xfrm>
            <a:off x="10721" y="5013176"/>
            <a:ext cx="8850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Physical parameters: the EM fine-structure constant and particle masses</a:t>
            </a:r>
            <a:endParaRPr lang="zh-CN" altLang="en-US" sz="2000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0998592-E995-4311-A149-B19841D510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244" y="5445224"/>
            <a:ext cx="2685327" cy="2960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BFC871-9B31-4AD1-ACD4-42A20EAC51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5130" y="5482961"/>
            <a:ext cx="1597306" cy="2583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904C1C7-B09B-4C86-8E52-204ACDC511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5937" y="5477155"/>
            <a:ext cx="1643605" cy="2641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6CFE504-A336-4A37-B001-79DE97A387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2180" y="5465788"/>
            <a:ext cx="1516284" cy="2177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D8B6163-097A-4F70-AD5F-1427117397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422" y="5807574"/>
            <a:ext cx="5023413" cy="56025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B793C9D-E06F-460C-B519-65FAE77E5E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544" y="6441509"/>
            <a:ext cx="1504709" cy="25254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81751D9-B8F4-41A1-9679-1D50F9FE32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39903" y="6477072"/>
            <a:ext cx="1782501" cy="23803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8DB7ABC-3CCB-45DB-8779-6AE31ADAC0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7944" y="6453121"/>
            <a:ext cx="1423686" cy="240937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D460D982-E8F1-427B-8761-85A9CBEFC21C}"/>
              </a:ext>
            </a:extLst>
          </p:cNvPr>
          <p:cNvSpPr/>
          <p:nvPr/>
        </p:nvSpPr>
        <p:spPr>
          <a:xfrm>
            <a:off x="5572665" y="6060090"/>
            <a:ext cx="3571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Aoki  et al., 82; </a:t>
            </a:r>
            <a:r>
              <a:rPr lang="de-DE" altLang="zh-CN" b="1" dirty="0">
                <a:solidFill>
                  <a:srgbClr val="FF0000"/>
                </a:solidFill>
              </a:rPr>
              <a:t>Bohm, Spiesberger, Hollik, 86; Hollik, 90; </a:t>
            </a:r>
            <a:r>
              <a:rPr lang="en-US" altLang="zh-CN" b="1" dirty="0" err="1">
                <a:solidFill>
                  <a:srgbClr val="FF0000"/>
                </a:solidFill>
              </a:rPr>
              <a:t>Denner</a:t>
            </a:r>
            <a:r>
              <a:rPr lang="en-US" altLang="zh-CN" b="1" dirty="0">
                <a:solidFill>
                  <a:srgbClr val="FF0000"/>
                </a:solidFill>
              </a:rPr>
              <a:t>, 93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1513</Words>
  <Application>Microsoft Office PowerPoint</Application>
  <PresentationFormat>全屏显示(4:3)</PresentationFormat>
  <Paragraphs>263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华文琥珀</vt:lpstr>
      <vt:lpstr>宋体</vt:lpstr>
      <vt:lpstr>微软雅黑</vt:lpstr>
      <vt:lpstr>arial</vt:lpstr>
      <vt:lpstr>arial</vt:lpstr>
      <vt:lpstr>Calibri</vt:lpstr>
      <vt:lpstr>Cambria Math</vt:lpstr>
      <vt:lpstr>Tahoma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shun zhou</dc:creator>
  <cp:lastModifiedBy>shun zhou</cp:lastModifiedBy>
  <cp:revision>55</cp:revision>
  <dcterms:created xsi:type="dcterms:W3CDTF">2023-12-19T12:57:35Z</dcterms:created>
  <dcterms:modified xsi:type="dcterms:W3CDTF">2024-05-17T16:08:58Z</dcterms:modified>
</cp:coreProperties>
</file>