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  <p:sldMasterId id="2147483690" r:id="rId4"/>
    <p:sldMasterId id="2147483700" r:id="rId5"/>
    <p:sldMasterId id="2147483710" r:id="rId6"/>
    <p:sldMasterId id="2147483720" r:id="rId7"/>
    <p:sldMasterId id="2147483732" r:id="rId8"/>
  </p:sldMasterIdLst>
  <p:notesMasterIdLst>
    <p:notesMasterId r:id="rId41"/>
  </p:notesMasterIdLst>
  <p:sldIdLst>
    <p:sldId id="257" r:id="rId9"/>
    <p:sldId id="269" r:id="rId10"/>
    <p:sldId id="263" r:id="rId11"/>
    <p:sldId id="264" r:id="rId12"/>
    <p:sldId id="265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7" r:id="rId23"/>
    <p:sldId id="276" r:id="rId24"/>
    <p:sldId id="280" r:id="rId25"/>
    <p:sldId id="281" r:id="rId26"/>
    <p:sldId id="279" r:id="rId27"/>
    <p:sldId id="261" r:id="rId28"/>
    <p:sldId id="260" r:id="rId29"/>
    <p:sldId id="282" r:id="rId30"/>
    <p:sldId id="283" r:id="rId31"/>
    <p:sldId id="284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68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68D76-0ACE-45CE-A700-241F631803EB}" type="datetimeFigureOut">
              <a:rPr lang="de-DE" smtClean="0"/>
              <a:t>12.02.2024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F6D8A-299D-477B-804C-9FFC5BB707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746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25 </a:t>
            </a:r>
            <a:r>
              <a:rPr lang="de-DE" dirty="0" err="1"/>
              <a:t>minutes</a:t>
            </a:r>
            <a:r>
              <a:rPr lang="de-DE" dirty="0"/>
              <a:t> + 5 </a:t>
            </a:r>
            <a:r>
              <a:rPr lang="de-DE" dirty="0" err="1"/>
              <a:t>minutes</a:t>
            </a:r>
            <a:r>
              <a:rPr lang="de-DE" dirty="0"/>
              <a:t> </a:t>
            </a:r>
            <a:r>
              <a:rPr lang="de-DE" dirty="0" err="1"/>
              <a:t>discussion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6CAD1-FD47-46B0-9C16-1B81F4E690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78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19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7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9179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1976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1533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446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446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370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9A4D5F-2E35-47CB-9ECC-6BDDA4543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173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EB74CF-3CEB-49F7-B847-0E316736F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068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584720"/>
          </a:xfrm>
        </p:spPr>
        <p:txBody>
          <a:bodyPr/>
          <a:lstStyle>
            <a:lvl1pPr>
              <a:defRPr i="0" cap="none" spc="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196752"/>
            <a:ext cx="11449050" cy="4572224"/>
          </a:xfrm>
        </p:spPr>
        <p:txBody>
          <a:bodyPr/>
          <a:lstStyle>
            <a:lvl1pPr marL="177800" indent="-177800">
              <a:buClr>
                <a:srgbClr val="023D6B"/>
              </a:buClr>
              <a:defRPr sz="1800"/>
            </a:lvl1pPr>
            <a:lvl2pPr marL="361950" indent="-184150">
              <a:buClr>
                <a:srgbClr val="023D6B"/>
              </a:buClr>
              <a:defRPr sz="1800"/>
            </a:lvl2pPr>
            <a:lvl3pPr marL="539750" indent="-177800">
              <a:buClr>
                <a:srgbClr val="023D6B"/>
              </a:buClr>
              <a:defRPr sz="1800"/>
            </a:lvl3pPr>
            <a:lvl4pPr marL="717550" indent="-177800">
              <a:buClr>
                <a:srgbClr val="023D6B"/>
              </a:buClr>
              <a:defRPr sz="1800"/>
            </a:lvl4pPr>
            <a:lvl5pPr marL="895350" indent="-177800">
              <a:buClr>
                <a:srgbClr val="023D6B"/>
              </a:buClr>
              <a:defRPr sz="1800"/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8">
            <a:extLst>
              <a:ext uri="{FF2B5EF4-FFF2-40B4-BE49-F238E27FC236}">
                <a16:creationId xmlns:a16="http://schemas.microsoft.com/office/drawing/2014/main" id="{07E31D14-815E-9AD3-0136-9279729E45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1654" y="6346617"/>
            <a:ext cx="1728192" cy="263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fld id="{032F75ED-7698-4388-8313-C91FE9B00918}" type="datetime1">
              <a:rPr lang="de-DE" smtClean="0"/>
              <a:t>18.02.2024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3531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8541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58472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196753"/>
            <a:ext cx="11449050" cy="4580646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8">
            <a:extLst>
              <a:ext uri="{FF2B5EF4-FFF2-40B4-BE49-F238E27FC236}">
                <a16:creationId xmlns:a16="http://schemas.microsoft.com/office/drawing/2014/main" id="{74AE4AC0-E281-4422-2713-8EBE71262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1654" y="6346617"/>
            <a:ext cx="1728192" cy="263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fld id="{77EE189B-B58C-4971-8EAB-372849D3E11E}" type="datetime1">
              <a:rPr lang="de-DE" smtClean="0"/>
              <a:t>19.02.2024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7370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none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08.06.2023  |  Jan Wirtz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Subline of Presentation</a:t>
            </a:r>
          </a:p>
        </p:txBody>
      </p:sp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97E10C8-C4C4-BCBE-BCE2-704207EFEC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883753"/>
            <a:ext cx="2016224" cy="635111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7E00009F-443F-0A8F-F1AA-CFF2A489DE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5" y="5730303"/>
            <a:ext cx="2592288" cy="110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0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none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08.06.2023  |  Jan Wirtz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 of Presentation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6BF69B39-150A-C120-BF8A-C2EE3A7044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5" y="5730303"/>
            <a:ext cx="2592288" cy="1102321"/>
          </a:xfrm>
          <a:prstGeom prst="rect">
            <a:avLst/>
          </a:prstGeom>
        </p:spPr>
      </p:pic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550BFCCB-CA13-234E-3E55-2F471C28B7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883753"/>
            <a:ext cx="2016224" cy="63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27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58472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196753"/>
            <a:ext cx="11449050" cy="4580646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Datumsplatzhalter 8">
            <a:extLst>
              <a:ext uri="{FF2B5EF4-FFF2-40B4-BE49-F238E27FC236}">
                <a16:creationId xmlns:a16="http://schemas.microsoft.com/office/drawing/2014/main" id="{74AE4AC0-E281-4422-2713-8EBE71262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1654" y="6346617"/>
            <a:ext cx="1728192" cy="263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E189B-B58C-4971-8EAB-372849D3E11E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18.02.2024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772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584720"/>
          </a:xfrm>
        </p:spPr>
        <p:txBody>
          <a:bodyPr/>
          <a:lstStyle>
            <a:lvl1pPr>
              <a:defRPr i="0" cap="none" spc="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196752"/>
            <a:ext cx="11449050" cy="4572224"/>
          </a:xfrm>
        </p:spPr>
        <p:txBody>
          <a:bodyPr/>
          <a:lstStyle>
            <a:lvl1pPr marL="177800" indent="-177800">
              <a:buClr>
                <a:srgbClr val="023D6B"/>
              </a:buClr>
              <a:defRPr sz="1800"/>
            </a:lvl1pPr>
            <a:lvl2pPr marL="361950" indent="-184150">
              <a:buClr>
                <a:srgbClr val="023D6B"/>
              </a:buClr>
              <a:defRPr sz="1800"/>
            </a:lvl2pPr>
            <a:lvl3pPr marL="539750" indent="-177800">
              <a:buClr>
                <a:srgbClr val="023D6B"/>
              </a:buClr>
              <a:defRPr sz="1800"/>
            </a:lvl3pPr>
            <a:lvl4pPr marL="717550" indent="-177800">
              <a:buClr>
                <a:srgbClr val="023D6B"/>
              </a:buClr>
              <a:defRPr sz="1800"/>
            </a:lvl4pPr>
            <a:lvl5pPr marL="895350" indent="-177800">
              <a:buClr>
                <a:srgbClr val="023D6B"/>
              </a:buClr>
              <a:defRPr sz="1800"/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Datumsplatzhalter 8">
            <a:extLst>
              <a:ext uri="{FF2B5EF4-FFF2-40B4-BE49-F238E27FC236}">
                <a16:creationId xmlns:a16="http://schemas.microsoft.com/office/drawing/2014/main" id="{07E31D14-815E-9AD3-0136-9279729E45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1654" y="6346617"/>
            <a:ext cx="1728192" cy="263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2F75ED-7698-4388-8313-C91FE9B00918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18.02.2024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840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5A9D6E7-EED6-FB07-FD55-86F632FD66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FF936E-FAA3-ABFB-9D4C-D9B3D2EDA66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05987-CD41-4861-957B-5FC60C2F913A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18.02.2024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BD8AE4A7-B0C8-C22B-E487-92A087D6432A}"/>
              </a:ext>
            </a:extLst>
          </p:cNvPr>
          <p:cNvGraphicFramePr>
            <a:graphicFrameLocks noGrp="1"/>
          </p:cNvGraphicFramePr>
          <p:nvPr userDrawn="1">
            <p:extLst/>
          </p:nvPr>
        </p:nvGraphicFramePr>
        <p:xfrm>
          <a:off x="371474" y="1268761"/>
          <a:ext cx="11449050" cy="21336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289810">
                  <a:extLst>
                    <a:ext uri="{9D8B030D-6E8A-4147-A177-3AD203B41FA5}">
                      <a16:colId xmlns:a16="http://schemas.microsoft.com/office/drawing/2014/main" val="2276124279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3072942741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3152691996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3552007337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47114354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en-US" sz="2200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Column 1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34337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n-US" sz="22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Row 1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08106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83472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14625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419446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A9B8130-ED4D-A035-811E-EEBA602AF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584720"/>
          </a:xfrm>
        </p:spPr>
        <p:txBody>
          <a:bodyPr/>
          <a:lstStyle>
            <a:lvl1pPr>
              <a:defRPr i="0" cap="none" spc="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61861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5A9D6E7-EED6-FB07-FD55-86F632FD66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FF936E-FAA3-ABFB-9D4C-D9B3D2EDA66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47FD6-34DF-4696-988B-6CE3AEADC4F9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18.02.2024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BD8AE4A7-B0C8-C22B-E487-92A087D6432A}"/>
              </a:ext>
            </a:extLst>
          </p:cNvPr>
          <p:cNvGraphicFramePr>
            <a:graphicFrameLocks noGrp="1"/>
          </p:cNvGraphicFramePr>
          <p:nvPr userDrawn="1">
            <p:extLst/>
          </p:nvPr>
        </p:nvGraphicFramePr>
        <p:xfrm>
          <a:off x="371474" y="1268761"/>
          <a:ext cx="11449050" cy="18288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289810">
                  <a:extLst>
                    <a:ext uri="{9D8B030D-6E8A-4147-A177-3AD203B41FA5}">
                      <a16:colId xmlns:a16="http://schemas.microsoft.com/office/drawing/2014/main" val="2276124279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3072942741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3152691996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3552007337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47114354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Column 1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34337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Row 1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08106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83472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14625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419446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A9B8130-ED4D-A035-811E-EEBA602AF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584720"/>
          </a:xfrm>
        </p:spPr>
        <p:txBody>
          <a:bodyPr/>
          <a:lstStyle>
            <a:lvl1pPr>
              <a:defRPr i="0" cap="none" spc="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19580D8A-87EF-655A-FCED-0E02451590F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60001" y="3644900"/>
            <a:ext cx="11460524" cy="18716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40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58472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089025"/>
            <a:ext cx="5437187" cy="370812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089025"/>
            <a:ext cx="5437187" cy="370812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5" name="Datumsplatzhalter 8">
            <a:extLst>
              <a:ext uri="{FF2B5EF4-FFF2-40B4-BE49-F238E27FC236}">
                <a16:creationId xmlns:a16="http://schemas.microsoft.com/office/drawing/2014/main" id="{2E583554-FBC4-CD73-12EF-6D176A461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1654" y="6346617"/>
            <a:ext cx="1728192" cy="263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F724D-07C7-42ED-93C8-7708748BFE57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18.02.2024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625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58472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Datumsplatzhalter 8">
            <a:extLst>
              <a:ext uri="{FF2B5EF4-FFF2-40B4-BE49-F238E27FC236}">
                <a16:creationId xmlns:a16="http://schemas.microsoft.com/office/drawing/2014/main" id="{1A2F4805-B1E1-0F66-B000-C29935089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1654" y="6346617"/>
            <a:ext cx="1728192" cy="263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4F9BB-99BF-4591-BF44-3701A8298974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18.02.2024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97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Datumsplatzhalter 8">
            <a:extLst>
              <a:ext uri="{FF2B5EF4-FFF2-40B4-BE49-F238E27FC236}">
                <a16:creationId xmlns:a16="http://schemas.microsoft.com/office/drawing/2014/main" id="{B3D94629-D166-65E6-ADF4-4F92D5EC9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1654" y="6346617"/>
            <a:ext cx="1728192" cy="263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EA620B-8631-47CC-98F4-A092DB094CFE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18.02.2024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797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8644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03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2774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5067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8719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990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348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020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9A4D5F-2E35-47CB-9ECC-6BDDA4543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965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EB74CF-3CEB-49F7-B847-0E316736F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8805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2843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7748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8052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7188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448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7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9979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9A4D5F-2E35-47CB-9ECC-6BDDA4543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627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EB74CF-3CEB-49F7-B847-0E316736F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184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26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064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818290" y="6381328"/>
            <a:ext cx="709758" cy="221109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64069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9654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8082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8712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6792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3790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9A4D5F-2E35-47CB-9ECC-6BDDA4543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1983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EB74CF-3CEB-49F7-B847-0E316736F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6029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81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951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2554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14827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6636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4948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7560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444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9A4D5F-2E35-47CB-9ECC-6BDDA4543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2895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EB74CF-3CEB-49F7-B847-0E316736F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010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none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08.06.2023  |  Jan Wirtz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Subline of Presentation</a:t>
            </a:r>
          </a:p>
        </p:txBody>
      </p:sp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97E10C8-C4C4-BCBE-BCE2-704207EFEC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883753"/>
            <a:ext cx="2016224" cy="635111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7E00009F-443F-0A8F-F1AA-CFF2A489DE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5" y="5730303"/>
            <a:ext cx="2592288" cy="110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67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none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08.06.2023  |  Jan Wirtz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 of Presentation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6BF69B39-150A-C120-BF8A-C2EE3A7044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5" y="5730303"/>
            <a:ext cx="2592288" cy="1102321"/>
          </a:xfrm>
          <a:prstGeom prst="rect">
            <a:avLst/>
          </a:prstGeom>
        </p:spPr>
      </p:pic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550BFCCB-CA13-234E-3E55-2F471C28B7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883753"/>
            <a:ext cx="2016224" cy="63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61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58472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196753"/>
            <a:ext cx="11449050" cy="4580646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Datumsplatzhalter 8">
            <a:extLst>
              <a:ext uri="{FF2B5EF4-FFF2-40B4-BE49-F238E27FC236}">
                <a16:creationId xmlns:a16="http://schemas.microsoft.com/office/drawing/2014/main" id="{74AE4AC0-E281-4422-2713-8EBE71262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1654" y="6346617"/>
            <a:ext cx="1728192" cy="263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E189B-B58C-4971-8EAB-372849D3E11E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5752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584720"/>
          </a:xfrm>
        </p:spPr>
        <p:txBody>
          <a:bodyPr/>
          <a:lstStyle>
            <a:lvl1pPr>
              <a:defRPr i="0" cap="none" spc="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196752"/>
            <a:ext cx="11449050" cy="4572224"/>
          </a:xfrm>
        </p:spPr>
        <p:txBody>
          <a:bodyPr/>
          <a:lstStyle>
            <a:lvl1pPr marL="177800" indent="-177800">
              <a:buClr>
                <a:srgbClr val="023D6B"/>
              </a:buClr>
              <a:defRPr sz="1800"/>
            </a:lvl1pPr>
            <a:lvl2pPr marL="361950" indent="-184150">
              <a:buClr>
                <a:srgbClr val="023D6B"/>
              </a:buClr>
              <a:defRPr sz="1800"/>
            </a:lvl2pPr>
            <a:lvl3pPr marL="539750" indent="-177800">
              <a:buClr>
                <a:srgbClr val="023D6B"/>
              </a:buClr>
              <a:defRPr sz="1800"/>
            </a:lvl3pPr>
            <a:lvl4pPr marL="717550" indent="-177800">
              <a:buClr>
                <a:srgbClr val="023D6B"/>
              </a:buClr>
              <a:defRPr sz="1800"/>
            </a:lvl4pPr>
            <a:lvl5pPr marL="895350" indent="-177800">
              <a:buClr>
                <a:srgbClr val="023D6B"/>
              </a:buClr>
              <a:defRPr sz="1800"/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Datumsplatzhalter 8">
            <a:extLst>
              <a:ext uri="{FF2B5EF4-FFF2-40B4-BE49-F238E27FC236}">
                <a16:creationId xmlns:a16="http://schemas.microsoft.com/office/drawing/2014/main" id="{07E31D14-815E-9AD3-0136-9279729E45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1654" y="6346617"/>
            <a:ext cx="1728192" cy="263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2F75ED-7698-4388-8313-C91FE9B00918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81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66646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5A9D6E7-EED6-FB07-FD55-86F632FD66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FF936E-FAA3-ABFB-9D4C-D9B3D2EDA66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05987-CD41-4861-957B-5FC60C2F913A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BD8AE4A7-B0C8-C22B-E487-92A087D6432A}"/>
              </a:ext>
            </a:extLst>
          </p:cNvPr>
          <p:cNvGraphicFramePr>
            <a:graphicFrameLocks noGrp="1"/>
          </p:cNvGraphicFramePr>
          <p:nvPr userDrawn="1">
            <p:extLst/>
          </p:nvPr>
        </p:nvGraphicFramePr>
        <p:xfrm>
          <a:off x="371474" y="1268761"/>
          <a:ext cx="11449050" cy="21336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289810">
                  <a:extLst>
                    <a:ext uri="{9D8B030D-6E8A-4147-A177-3AD203B41FA5}">
                      <a16:colId xmlns:a16="http://schemas.microsoft.com/office/drawing/2014/main" val="2276124279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3072942741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3152691996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3552007337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47114354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en-US" sz="2200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Column 1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34337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n-US" sz="22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Row 1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08106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83472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14625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419446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A9B8130-ED4D-A035-811E-EEBA602AF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584720"/>
          </a:xfrm>
        </p:spPr>
        <p:txBody>
          <a:bodyPr/>
          <a:lstStyle>
            <a:lvl1pPr>
              <a:defRPr i="0" cap="none" spc="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1252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5A9D6E7-EED6-FB07-FD55-86F632FD66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FF936E-FAA3-ABFB-9D4C-D9B3D2EDA66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47FD6-34DF-4696-988B-6CE3AEADC4F9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BD8AE4A7-B0C8-C22B-E487-92A087D6432A}"/>
              </a:ext>
            </a:extLst>
          </p:cNvPr>
          <p:cNvGraphicFramePr>
            <a:graphicFrameLocks noGrp="1"/>
          </p:cNvGraphicFramePr>
          <p:nvPr userDrawn="1">
            <p:extLst/>
          </p:nvPr>
        </p:nvGraphicFramePr>
        <p:xfrm>
          <a:off x="371474" y="1268761"/>
          <a:ext cx="11449050" cy="18288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289810">
                  <a:extLst>
                    <a:ext uri="{9D8B030D-6E8A-4147-A177-3AD203B41FA5}">
                      <a16:colId xmlns:a16="http://schemas.microsoft.com/office/drawing/2014/main" val="2276124279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3072942741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3152691996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3552007337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47114354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Column 1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D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34337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Row 1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08106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83472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14625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419446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A9B8130-ED4D-A035-811E-EEBA602AF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584720"/>
          </a:xfrm>
        </p:spPr>
        <p:txBody>
          <a:bodyPr/>
          <a:lstStyle>
            <a:lvl1pPr>
              <a:defRPr i="0" cap="none" spc="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19580D8A-87EF-655A-FCED-0E02451590F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60001" y="3644900"/>
            <a:ext cx="11460524" cy="18716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0001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58472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089025"/>
            <a:ext cx="5437187" cy="370812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089025"/>
            <a:ext cx="5437187" cy="370812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5" name="Datumsplatzhalter 8">
            <a:extLst>
              <a:ext uri="{FF2B5EF4-FFF2-40B4-BE49-F238E27FC236}">
                <a16:creationId xmlns:a16="http://schemas.microsoft.com/office/drawing/2014/main" id="{2E583554-FBC4-CD73-12EF-6D176A461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1654" y="6346617"/>
            <a:ext cx="1728192" cy="263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F724D-07C7-42ED-93C8-7708748BFE57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3737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58472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Datumsplatzhalter 8">
            <a:extLst>
              <a:ext uri="{FF2B5EF4-FFF2-40B4-BE49-F238E27FC236}">
                <a16:creationId xmlns:a16="http://schemas.microsoft.com/office/drawing/2014/main" id="{1A2F4805-B1E1-0F66-B000-C29935089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1654" y="6346617"/>
            <a:ext cx="1728192" cy="263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4F9BB-99BF-4591-BF44-3701A8298974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1614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Datumsplatzhalter 8">
            <a:extLst>
              <a:ext uri="{FF2B5EF4-FFF2-40B4-BE49-F238E27FC236}">
                <a16:creationId xmlns:a16="http://schemas.microsoft.com/office/drawing/2014/main" id="{B3D94629-D166-65E6-ADF4-4F92D5EC9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1654" y="6346617"/>
            <a:ext cx="1728192" cy="263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EA620B-8631-47CC-98F4-A092DB094CFE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84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6288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83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FA572BF-D237-5A46-A0E8-C08AD84838A3}"/>
              </a:ext>
            </a:extLst>
          </p:cNvPr>
          <p:cNvSpPr txBox="1">
            <a:spLocks/>
          </p:cNvSpPr>
          <p:nvPr userDrawn="1"/>
        </p:nvSpPr>
        <p:spPr>
          <a:xfrm>
            <a:off x="371474" y="6381328"/>
            <a:ext cx="2484165" cy="2211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Markus Büscher | 25/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07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/2023</a:t>
            </a:r>
          </a:p>
        </p:txBody>
      </p:sp>
    </p:spTree>
    <p:extLst>
      <p:ext uri="{BB962C8B-B14F-4D97-AF65-F5344CB8AC3E}">
        <p14:creationId xmlns:p14="http://schemas.microsoft.com/office/powerpoint/2010/main" val="243671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7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730" r:id="rId10"/>
    <p:sldLayoutId id="2147483731" r:id="rId11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268761"/>
            <a:ext cx="11449050" cy="45086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Master-Text</a:t>
            </a:r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07968" y="6372869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5932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Master-Title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B5ABE088-D350-35EA-5FD5-9ED9D23630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1654" y="6346617"/>
            <a:ext cx="1728192" cy="263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1D6B5-87D8-4D78-8E50-61828AB0F057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18.02.2024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AA77C596-51B5-B149-AE2B-339CE32177B8}"/>
              </a:ext>
            </a:extLst>
          </p:cNvPr>
          <p:cNvSpPr txBox="1">
            <a:spLocks/>
          </p:cNvSpPr>
          <p:nvPr userDrawn="1"/>
        </p:nvSpPr>
        <p:spPr>
          <a:xfrm>
            <a:off x="371620" y="6423285"/>
            <a:ext cx="2304000" cy="9000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lang="de-DE" sz="2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359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hf sldNum="0"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none" spc="100" baseline="0">
          <a:solidFill>
            <a:srgbClr val="023D6B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>
          <a:srgbClr val="023D6B"/>
        </a:buClr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>
          <a:srgbClr val="023D6B"/>
        </a:buClr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>
          <a:srgbClr val="023D6B"/>
        </a:buClr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>
          <a:srgbClr val="023D6B"/>
        </a:buClr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>
          <a:srgbClr val="023D6B"/>
        </a:buClr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3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7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5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Month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2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268761"/>
            <a:ext cx="11449050" cy="45086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Master-Text</a:t>
            </a:r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07968" y="6372869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5932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Master-Title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B5ABE088-D350-35EA-5FD5-9ED9D23630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1654" y="6346617"/>
            <a:ext cx="1728192" cy="263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1D6B5-87D8-4D78-8E50-61828AB0F057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AA77C596-51B5-B149-AE2B-339CE32177B8}"/>
              </a:ext>
            </a:extLst>
          </p:cNvPr>
          <p:cNvSpPr txBox="1">
            <a:spLocks/>
          </p:cNvSpPr>
          <p:nvPr userDrawn="1"/>
        </p:nvSpPr>
        <p:spPr>
          <a:xfrm>
            <a:off x="371620" y="6423285"/>
            <a:ext cx="2304000" cy="9000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lang="de-DE" sz="2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518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</p:sldLayoutIdLst>
  <p:hf sldNum="0"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none" spc="100" baseline="0">
          <a:solidFill>
            <a:srgbClr val="023D6B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>
          <a:srgbClr val="023D6B"/>
        </a:buClr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>
          <a:srgbClr val="023D6B"/>
        </a:buClr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>
          <a:srgbClr val="023D6B"/>
        </a:buClr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>
          <a:srgbClr val="023D6B"/>
        </a:buClr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>
          <a:srgbClr val="023D6B"/>
        </a:buClr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3.PNG"/><Relationship Id="rId3" Type="http://schemas.openxmlformats.org/officeDocument/2006/relationships/image" Target="../media/image343.png"/><Relationship Id="rId12" Type="http://schemas.openxmlformats.org/officeDocument/2006/relationships/image" Target="../media/image2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.png"/><Relationship Id="rId4" Type="http://schemas.openxmlformats.org/officeDocument/2006/relationships/image" Target="../media/image350.png"/><Relationship Id="rId14" Type="http://schemas.openxmlformats.org/officeDocument/2006/relationships/image" Target="../media/image25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3.PNG"/><Relationship Id="rId3" Type="http://schemas.openxmlformats.org/officeDocument/2006/relationships/image" Target="../media/image343.png"/><Relationship Id="rId12" Type="http://schemas.openxmlformats.org/officeDocument/2006/relationships/image" Target="../media/image232.png"/><Relationship Id="rId2" Type="http://schemas.openxmlformats.org/officeDocument/2006/relationships/image" Target="../media/image1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1.png"/><Relationship Id="rId11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312.png"/><Relationship Id="rId4" Type="http://schemas.openxmlformats.org/officeDocument/2006/relationships/image" Target="../media/image350.png"/><Relationship Id="rId14" Type="http://schemas.openxmlformats.org/officeDocument/2006/relationships/image" Target="../media/image25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3.PNG"/><Relationship Id="rId3" Type="http://schemas.openxmlformats.org/officeDocument/2006/relationships/image" Target="../media/image343.png"/><Relationship Id="rId12" Type="http://schemas.openxmlformats.org/officeDocument/2006/relationships/image" Target="../media/image232.png"/><Relationship Id="rId2" Type="http://schemas.openxmlformats.org/officeDocument/2006/relationships/image" Target="../media/image1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1.png"/><Relationship Id="rId11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312.png"/><Relationship Id="rId4" Type="http://schemas.openxmlformats.org/officeDocument/2006/relationships/image" Target="../media/image350.png"/><Relationship Id="rId14" Type="http://schemas.openxmlformats.org/officeDocument/2006/relationships/image" Target="../media/image2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80.png"/><Relationship Id="rId11" Type="http://schemas.openxmlformats.org/officeDocument/2006/relationships/image" Target="../media/image44.png"/><Relationship Id="rId10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7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6.png"/><Relationship Id="rId7" Type="http://schemas.openxmlformats.org/officeDocument/2006/relationships/image" Target="../media/image19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174.png"/><Relationship Id="rId10" Type="http://schemas.openxmlformats.org/officeDocument/2006/relationships/image" Target="../media/image222.png"/><Relationship Id="rId4" Type="http://schemas.openxmlformats.org/officeDocument/2006/relationships/image" Target="../media/image35.png"/><Relationship Id="rId9" Type="http://schemas.openxmlformats.org/officeDocument/2006/relationships/image" Target="../media/image2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8.png"/><Relationship Id="rId11" Type="http://schemas.openxmlformats.org/officeDocument/2006/relationships/image" Target="../media/image6.png"/><Relationship Id="rId5" Type="http://schemas.openxmlformats.org/officeDocument/2006/relationships/image" Target="../media/image230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2.PNG"/><Relationship Id="rId7" Type="http://schemas.openxmlformats.org/officeDocument/2006/relationships/image" Target="../media/image2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7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27.png"/><Relationship Id="rId3" Type="http://schemas.openxmlformats.org/officeDocument/2006/relationships/image" Target="../media/image612.PNG"/><Relationship Id="rId7" Type="http://schemas.openxmlformats.org/officeDocument/2006/relationships/image" Target="../media/image107.png"/><Relationship Id="rId12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254.png"/><Relationship Id="rId10" Type="http://schemas.openxmlformats.org/officeDocument/2006/relationships/image" Target="../media/image261.PNG"/><Relationship Id="rId4" Type="http://schemas.openxmlformats.org/officeDocument/2006/relationships/image" Target="../media/image713.png"/><Relationship Id="rId9" Type="http://schemas.openxmlformats.org/officeDocument/2006/relationships/image" Target="../media/image10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4.png"/><Relationship Id="rId3" Type="http://schemas.openxmlformats.org/officeDocument/2006/relationships/image" Target="../media/image612.PNG"/><Relationship Id="rId7" Type="http://schemas.openxmlformats.org/officeDocument/2006/relationships/image" Target="../media/image107.pn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713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3.PNG"/><Relationship Id="rId3" Type="http://schemas.openxmlformats.org/officeDocument/2006/relationships/image" Target="../media/image18.png"/><Relationship Id="rId12" Type="http://schemas.openxmlformats.org/officeDocument/2006/relationships/image" Target="../media/image2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343.png"/><Relationship Id="rId14" Type="http://schemas.openxmlformats.org/officeDocument/2006/relationships/image" Target="../media/image2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352729" y="3741700"/>
            <a:ext cx="11557967" cy="623404"/>
          </a:xfrm>
        </p:spPr>
        <p:txBody>
          <a:bodyPr/>
          <a:lstStyle/>
          <a:p>
            <a:r>
              <a:rPr lang="en-US" sz="2200" b="0" dirty="0"/>
              <a:t>A New Concept for Polarized </a:t>
            </a:r>
            <a:r>
              <a:rPr lang="en-US" sz="2200" b="0" baseline="30000" dirty="0"/>
              <a:t>3</a:t>
            </a:r>
            <a:r>
              <a:rPr lang="en-US" sz="2200" b="0" dirty="0"/>
              <a:t>He</a:t>
            </a:r>
            <a:r>
              <a:rPr lang="en-US" sz="2200" b="0" baseline="30000" dirty="0"/>
              <a:t>+</a:t>
            </a:r>
            <a:r>
              <a:rPr lang="en-US" sz="2200" b="0" dirty="0"/>
              <a:t> Ion Source</a:t>
            </a:r>
            <a:r>
              <a:rPr lang="en-US" sz="2200" b="0" dirty="0"/>
              <a:t/>
            </a:r>
            <a:br>
              <a:rPr lang="en-US" sz="2200" b="0" dirty="0"/>
            </a:br>
            <a:endParaRPr lang="en-US" sz="2200" b="0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352729" y="4795291"/>
            <a:ext cx="10728325" cy="360000"/>
          </a:xfrm>
        </p:spPr>
        <p:txBody>
          <a:bodyPr/>
          <a:lstStyle/>
          <a:p>
            <a:r>
              <a:rPr lang="en-GB" sz="2000" dirty="0" smtClean="0"/>
              <a:t>Ralf Engels (</a:t>
            </a:r>
            <a:r>
              <a:rPr lang="en-GB" sz="2000" dirty="0" smtClean="0"/>
              <a:t>IKP-2@FZJ/GSI</a:t>
            </a:r>
            <a:r>
              <a:rPr lang="en-GB" sz="2000" dirty="0" smtClean="0"/>
              <a:t>)</a:t>
            </a:r>
            <a:endParaRPr lang="en-GB" sz="2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340372" y="4181360"/>
            <a:ext cx="10728325" cy="547142"/>
          </a:xfrm>
        </p:spPr>
        <p:txBody>
          <a:bodyPr/>
          <a:lstStyle/>
          <a:p>
            <a:r>
              <a:rPr lang="de-DE" dirty="0" smtClean="0"/>
              <a:t>26</a:t>
            </a:r>
            <a:r>
              <a:rPr lang="de-DE" dirty="0" smtClean="0"/>
              <a:t> </a:t>
            </a:r>
            <a:r>
              <a:rPr lang="de-DE" dirty="0" err="1" smtClean="0"/>
              <a:t>February</a:t>
            </a:r>
            <a:r>
              <a:rPr lang="de-DE" dirty="0" smtClean="0"/>
              <a:t> 2024</a:t>
            </a:r>
            <a:endParaRPr lang="de-DE" dirty="0"/>
          </a:p>
        </p:txBody>
      </p:sp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6" y="5965299"/>
            <a:ext cx="2016000" cy="6336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541" y="6500235"/>
            <a:ext cx="2304488" cy="8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27F47FDD-18CC-4056-9972-08D41225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783" y="1"/>
            <a:ext cx="5379217" cy="26699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model</a:t>
            </a:r>
            <a:endParaRPr lang="en-US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2D5A37-1728-41D4-8894-3EA4C523D54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 dirty="0" smtClean="0"/>
              <a:t>26.02.2024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38EBB-D369-4CDF-B688-B980DAF8B9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10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16E1608-E21B-4A1F-ADCA-2468C2194A81}"/>
                  </a:ext>
                </a:extLst>
              </p:cNvPr>
              <p:cNvSpPr txBox="1"/>
              <p:nvPr/>
            </p:nvSpPr>
            <p:spPr>
              <a:xfrm>
                <a:off x="1268504" y="2431080"/>
                <a:ext cx="16146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16E1608-E21B-4A1F-ADCA-2468C2194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04" y="2431080"/>
                <a:ext cx="1614673" cy="276999"/>
              </a:xfrm>
              <a:prstGeom prst="rect">
                <a:avLst/>
              </a:prstGeom>
              <a:blipFill>
                <a:blip r:embed="rId3"/>
                <a:stretch>
                  <a:fillRect l="-2642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BE87C67-2095-4536-AAEC-F6BF6E47F48B}"/>
                  </a:ext>
                </a:extLst>
              </p:cNvPr>
              <p:cNvSpPr txBox="1"/>
              <p:nvPr/>
            </p:nvSpPr>
            <p:spPr>
              <a:xfrm>
                <a:off x="3786147" y="2417980"/>
                <a:ext cx="2106346" cy="303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box>
                        <m:box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BE87C67-2095-4536-AAEC-F6BF6E47F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147" y="2417980"/>
                <a:ext cx="2106346" cy="303866"/>
              </a:xfrm>
              <a:prstGeom prst="rect">
                <a:avLst/>
              </a:prstGeom>
              <a:blipFill>
                <a:blip r:embed="rId4"/>
                <a:stretch>
                  <a:fillRect l="-578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Inhaltsplatzhalter 25">
            <a:extLst>
              <a:ext uri="{FF2B5EF4-FFF2-40B4-BE49-F238E27FC236}">
                <a16:creationId xmlns:a16="http://schemas.microsoft.com/office/drawing/2014/main" id="{FF53660A-88E1-4B01-B6D0-E10DD3F90E33}"/>
              </a:ext>
            </a:extLst>
          </p:cNvPr>
          <p:cNvSpPr txBox="1">
            <a:spLocks/>
          </p:cNvSpPr>
          <p:nvPr/>
        </p:nvSpPr>
        <p:spPr>
          <a:xfrm>
            <a:off x="674145" y="2934028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de-DE" dirty="0"/>
              <a:t>Beam </a:t>
            </a:r>
            <a:r>
              <a:rPr lang="de-DE" dirty="0" err="1"/>
              <a:t>enters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Sona </a:t>
            </a:r>
            <a:r>
              <a:rPr lang="de-DE" dirty="0" err="1"/>
              <a:t>transition</a:t>
            </a:r>
            <a:r>
              <a:rPr lang="de-DE" dirty="0"/>
              <a:t> </a:t>
            </a:r>
            <a:r>
              <a:rPr lang="de-DE" dirty="0" err="1"/>
              <a:t>unit</a:t>
            </a:r>
            <a:endParaRPr lang="de-DE" dirty="0"/>
          </a:p>
        </p:txBody>
      </p:sp>
      <p:sp>
        <p:nvSpPr>
          <p:cNvPr id="18" name="Inhaltsplatzhalter 25">
            <a:extLst>
              <a:ext uri="{FF2B5EF4-FFF2-40B4-BE49-F238E27FC236}">
                <a16:creationId xmlns:a16="http://schemas.microsoft.com/office/drawing/2014/main" id="{B33B4213-14BD-4FF7-A829-6350297E2EE9}"/>
              </a:ext>
            </a:extLst>
          </p:cNvPr>
          <p:cNvSpPr txBox="1">
            <a:spLocks/>
          </p:cNvSpPr>
          <p:nvPr/>
        </p:nvSpPr>
        <p:spPr>
          <a:xfrm>
            <a:off x="676978" y="1136639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Static magnetic field</a:t>
            </a:r>
          </a:p>
          <a:p>
            <a:pPr>
              <a:buClr>
                <a:schemeClr val="accent1"/>
              </a:buClr>
            </a:pPr>
            <a:endParaRPr lang="de-DE" dirty="0"/>
          </a:p>
        </p:txBody>
      </p:sp>
      <p:pic>
        <p:nvPicPr>
          <p:cNvPr id="19" name="Grafik 1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554210A-3E8D-471F-8CC4-781491CE149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E44C947-CB67-47FE-9A97-9BB364C53FE9}"/>
              </a:ext>
            </a:extLst>
          </p:cNvPr>
          <p:cNvSpPr txBox="1"/>
          <p:nvPr/>
        </p:nvSpPr>
        <p:spPr>
          <a:xfrm>
            <a:off x="8459923" y="2669920"/>
            <a:ext cx="3024336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P. Buske, Bachelor </a:t>
            </a:r>
            <a:r>
              <a:rPr lang="de-DE" sz="1200" dirty="0" err="1"/>
              <a:t>thesis</a:t>
            </a:r>
            <a:r>
              <a:rPr lang="de-DE" sz="1200" dirty="0"/>
              <a:t>, (2016)</a:t>
            </a:r>
            <a:endParaRPr lang="en-GB" sz="12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DD6FEA-1822-4CCE-B5B9-C9D3239E65A2}"/>
                  </a:ext>
                </a:extLst>
              </p:cNvPr>
              <p:cNvSpPr txBox="1"/>
              <p:nvPr/>
            </p:nvSpPr>
            <p:spPr>
              <a:xfrm>
                <a:off x="3776105" y="1711761"/>
                <a:ext cx="1196097" cy="4448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1600" dirty="0" err="1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DD6FEA-1822-4CCE-B5B9-C9D3239E6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105" y="1711761"/>
                <a:ext cx="1196097" cy="444802"/>
              </a:xfrm>
              <a:prstGeom prst="rect">
                <a:avLst/>
              </a:prstGeom>
              <a:blipFill>
                <a:blip r:embed="rId12"/>
                <a:stretch>
                  <a:fillRect l="-2538" t="-4110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91B6C7C-420E-428A-892E-3FF7C188B4F9}"/>
                  </a:ext>
                </a:extLst>
              </p:cNvPr>
              <p:cNvSpPr txBox="1"/>
              <p:nvPr/>
            </p:nvSpPr>
            <p:spPr>
              <a:xfrm>
                <a:off x="1268504" y="1823573"/>
                <a:ext cx="793294" cy="2623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600" dirty="0" err="1"/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91B6C7C-420E-428A-892E-3FF7C188B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04" y="1823573"/>
                <a:ext cx="793294" cy="262380"/>
              </a:xfrm>
              <a:prstGeom prst="rect">
                <a:avLst/>
              </a:prstGeom>
              <a:blipFill>
                <a:blip r:embed="rId13"/>
                <a:stretch>
                  <a:fillRect l="-4615" r="-4615" b="-93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7DBC03B-BCBA-44D6-998E-BA9C096E0130}"/>
                  </a:ext>
                </a:extLst>
              </p:cNvPr>
              <p:cNvSpPr txBox="1"/>
              <p:nvPr/>
            </p:nvSpPr>
            <p:spPr>
              <a:xfrm>
                <a:off x="2808474" y="1776210"/>
                <a:ext cx="4261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7DBC03B-BCBA-44D6-998E-BA9C096E0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474" y="1776210"/>
                <a:ext cx="42612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249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27F47FDD-18CC-4056-9972-08D41225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783" y="1"/>
            <a:ext cx="5379217" cy="26699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model</a:t>
            </a:r>
            <a:endParaRPr lang="en-US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2D5A37-1728-41D4-8894-3EA4C523D54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23D6B"/>
                </a:solidFill>
                <a:latin typeface="Arial"/>
              </a:rPr>
              <a:t>26.02.2024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38EBB-D369-4CDF-B688-B980DAF8B9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16E1608-E21B-4A1F-ADCA-2468C2194A81}"/>
                  </a:ext>
                </a:extLst>
              </p:cNvPr>
              <p:cNvSpPr txBox="1"/>
              <p:nvPr/>
            </p:nvSpPr>
            <p:spPr>
              <a:xfrm>
                <a:off x="1268504" y="2431080"/>
                <a:ext cx="16146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16E1608-E21B-4A1F-ADCA-2468C2194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04" y="2431080"/>
                <a:ext cx="1614673" cy="276999"/>
              </a:xfrm>
              <a:prstGeom prst="rect">
                <a:avLst/>
              </a:prstGeom>
              <a:blipFill>
                <a:blip r:embed="rId3"/>
                <a:stretch>
                  <a:fillRect l="-2642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BE87C67-2095-4536-AAEC-F6BF6E47F48B}"/>
                  </a:ext>
                </a:extLst>
              </p:cNvPr>
              <p:cNvSpPr txBox="1"/>
              <p:nvPr/>
            </p:nvSpPr>
            <p:spPr>
              <a:xfrm>
                <a:off x="3786147" y="2417980"/>
                <a:ext cx="2106346" cy="303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box>
                        <m:box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num>
                            <m:den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  <m:func>
                        <m:func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BE87C67-2095-4536-AAEC-F6BF6E47F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147" y="2417980"/>
                <a:ext cx="2106346" cy="303866"/>
              </a:xfrm>
              <a:prstGeom prst="rect">
                <a:avLst/>
              </a:prstGeom>
              <a:blipFill>
                <a:blip r:embed="rId4"/>
                <a:stretch>
                  <a:fillRect l="-578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Inhaltsplatzhalter 25">
            <a:extLst>
              <a:ext uri="{FF2B5EF4-FFF2-40B4-BE49-F238E27FC236}">
                <a16:creationId xmlns:a16="http://schemas.microsoft.com/office/drawing/2014/main" id="{FF53660A-88E1-4B01-B6D0-E10DD3F90E33}"/>
              </a:ext>
            </a:extLst>
          </p:cNvPr>
          <p:cNvSpPr txBox="1">
            <a:spLocks/>
          </p:cNvSpPr>
          <p:nvPr/>
        </p:nvSpPr>
        <p:spPr>
          <a:xfrm>
            <a:off x="674145" y="2934028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3D6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enters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Sona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transition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Inhaltsplatzhalter 25">
            <a:extLst>
              <a:ext uri="{FF2B5EF4-FFF2-40B4-BE49-F238E27FC236}">
                <a16:creationId xmlns:a16="http://schemas.microsoft.com/office/drawing/2014/main" id="{EA7F955D-D1EC-42D2-A114-BB6B0EDF97F6}"/>
              </a:ext>
            </a:extLst>
          </p:cNvPr>
          <p:cNvSpPr txBox="1">
            <a:spLocks/>
          </p:cNvSpPr>
          <p:nvPr/>
        </p:nvSpPr>
        <p:spPr>
          <a:xfrm>
            <a:off x="674145" y="3672889"/>
            <a:ext cx="9238279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3D6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Lorentz transformation into the rest frame of the beam</a:t>
            </a:r>
          </a:p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3D6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1EFBCF0-20C7-4221-B35C-B54EEC6EDFE9}"/>
                  </a:ext>
                </a:extLst>
              </p:cNvPr>
              <p:cNvSpPr txBox="1"/>
              <p:nvPr/>
            </p:nvSpPr>
            <p:spPr>
              <a:xfrm>
                <a:off x="4211747" y="4317923"/>
                <a:ext cx="2096343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p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′</m:t>
                          </m:r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𝜈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l-G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Λ</m:t>
                              </m:r>
                            </m:e>
                            <m:sup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l-G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Λ</m:t>
                              </m:r>
                            </m:e>
                            <m:sup>
                              <m:r>
                                <a:rPr kumimoji="0" lang="el-G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𝜈</m:t>
                              </m:r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𝜈</m:t>
                          </m:r>
                        </m:sub>
                      </m:sSub>
                      <m:sSup>
                        <m:sSup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p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1EFBCF0-20C7-4221-B35C-B54EEC6ED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47" y="4317923"/>
                <a:ext cx="2096343" cy="299313"/>
              </a:xfrm>
              <a:prstGeom prst="rect">
                <a:avLst/>
              </a:prstGeom>
              <a:blipFill>
                <a:blip r:embed="rId6"/>
                <a:stretch>
                  <a:fillRect l="-872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24A54685-D8CD-40DA-829F-44C1B14326E9}"/>
                  </a:ext>
                </a:extLst>
              </p:cNvPr>
              <p:cNvSpPr txBox="1"/>
              <p:nvPr/>
            </p:nvSpPr>
            <p:spPr>
              <a:xfrm>
                <a:off x="1055440" y="4981183"/>
                <a:ext cx="4261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⇒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24A54685-D8CD-40DA-829F-44C1B1432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4981183"/>
                <a:ext cx="42612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Inhaltsplatzhalter 25">
            <a:extLst>
              <a:ext uri="{FF2B5EF4-FFF2-40B4-BE49-F238E27FC236}">
                <a16:creationId xmlns:a16="http://schemas.microsoft.com/office/drawing/2014/main" id="{B33B4213-14BD-4FF7-A829-6350297E2EE9}"/>
              </a:ext>
            </a:extLst>
          </p:cNvPr>
          <p:cNvSpPr txBox="1">
            <a:spLocks/>
          </p:cNvSpPr>
          <p:nvPr/>
        </p:nvSpPr>
        <p:spPr>
          <a:xfrm>
            <a:off x="676978" y="1136639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3D6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Static magnetic field</a:t>
            </a:r>
          </a:p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3D6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rafik 1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554210A-3E8D-471F-8CC4-781491CE149C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E44C947-CB67-47FE-9A97-9BB364C53FE9}"/>
              </a:ext>
            </a:extLst>
          </p:cNvPr>
          <p:cNvSpPr txBox="1"/>
          <p:nvPr/>
        </p:nvSpPr>
        <p:spPr>
          <a:xfrm>
            <a:off x="8459923" y="2669920"/>
            <a:ext cx="3024336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 Buske, Bachelor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thesis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(2016)</a:t>
            </a:r>
            <a:endParaRPr kumimoji="0" lang="en-GB" sz="1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DD6FEA-1822-4CCE-B5B9-C9D3239E65A2}"/>
                  </a:ext>
                </a:extLst>
              </p:cNvPr>
              <p:cNvSpPr txBox="1"/>
              <p:nvPr/>
            </p:nvSpPr>
            <p:spPr>
              <a:xfrm>
                <a:off x="3776105" y="1711761"/>
                <a:ext cx="1196097" cy="4448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sub>
                      </m:sSub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num>
                        <m:den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DD6FEA-1822-4CCE-B5B9-C9D3239E6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105" y="1711761"/>
                <a:ext cx="1196097" cy="444802"/>
              </a:xfrm>
              <a:prstGeom prst="rect">
                <a:avLst/>
              </a:prstGeom>
              <a:blipFill>
                <a:blip r:embed="rId12"/>
                <a:stretch>
                  <a:fillRect l="-2538" t="-4110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91B6C7C-420E-428A-892E-3FF7C188B4F9}"/>
                  </a:ext>
                </a:extLst>
              </p:cNvPr>
              <p:cNvSpPr txBox="1"/>
              <p:nvPr/>
            </p:nvSpPr>
            <p:spPr>
              <a:xfrm>
                <a:off x="1268504" y="1823573"/>
                <a:ext cx="793294" cy="2623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</m:acc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∇</m:t>
                          </m:r>
                        </m:e>
                      </m:acc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91B6C7C-420E-428A-892E-3FF7C188B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04" y="1823573"/>
                <a:ext cx="793294" cy="262380"/>
              </a:xfrm>
              <a:prstGeom prst="rect">
                <a:avLst/>
              </a:prstGeom>
              <a:blipFill>
                <a:blip r:embed="rId13"/>
                <a:stretch>
                  <a:fillRect l="-4615" r="-4615" b="-93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7DBC03B-BCBA-44D6-998E-BA9C096E0130}"/>
                  </a:ext>
                </a:extLst>
              </p:cNvPr>
              <p:cNvSpPr txBox="1"/>
              <p:nvPr/>
            </p:nvSpPr>
            <p:spPr>
              <a:xfrm>
                <a:off x="2808474" y="1776210"/>
                <a:ext cx="4261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⇒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7DBC03B-BCBA-44D6-998E-BA9C096E0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474" y="1776210"/>
                <a:ext cx="42612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CBCDD1C-6CB9-2FBE-14C2-06937D705723}"/>
                  </a:ext>
                </a:extLst>
              </p:cNvPr>
              <p:cNvSpPr txBox="1"/>
              <p:nvPr/>
            </p:nvSpPr>
            <p:spPr>
              <a:xfrm>
                <a:off x="1761952" y="5046709"/>
                <a:ext cx="18088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CBCDD1C-6CB9-2FBE-14C2-06937D705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952" y="5046709"/>
                <a:ext cx="1808829" cy="276999"/>
              </a:xfrm>
              <a:prstGeom prst="rect">
                <a:avLst/>
              </a:prstGeom>
              <a:blipFill>
                <a:blip r:embed="rId15"/>
                <a:stretch>
                  <a:fillRect l="-2694" t="-2222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2256216-CB0F-3F86-C2C6-75E5C121867F}"/>
                  </a:ext>
                </a:extLst>
              </p:cNvPr>
              <p:cNvSpPr txBox="1"/>
              <p:nvPr/>
            </p:nvSpPr>
            <p:spPr>
              <a:xfrm>
                <a:off x="4122101" y="5046709"/>
                <a:ext cx="2245166" cy="303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box>
                        <m:box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num>
                            <m:den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  <m:func>
                        <m:func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2256216-CB0F-3F86-C2C6-75E5C1218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101" y="5046709"/>
                <a:ext cx="2245166" cy="303866"/>
              </a:xfrm>
              <a:prstGeom prst="rect">
                <a:avLst/>
              </a:prstGeom>
              <a:blipFill>
                <a:blip r:embed="rId16"/>
                <a:stretch>
                  <a:fillRect l="-2174" t="-2000" b="-1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379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27F47FDD-18CC-4056-9972-08D41225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783" y="1"/>
            <a:ext cx="5379217" cy="26699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model</a:t>
            </a:r>
            <a:endParaRPr lang="en-US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2D5A37-1728-41D4-8894-3EA4C523D54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23D6B"/>
                </a:solidFill>
                <a:latin typeface="Arial"/>
              </a:rPr>
              <a:t>26.02.2024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38EBB-D369-4CDF-B688-B980DAF8B9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16E1608-E21B-4A1F-ADCA-2468C2194A81}"/>
                  </a:ext>
                </a:extLst>
              </p:cNvPr>
              <p:cNvSpPr txBox="1"/>
              <p:nvPr/>
            </p:nvSpPr>
            <p:spPr>
              <a:xfrm>
                <a:off x="1268504" y="2431080"/>
                <a:ext cx="16146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16E1608-E21B-4A1F-ADCA-2468C2194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04" y="2431080"/>
                <a:ext cx="1614673" cy="276999"/>
              </a:xfrm>
              <a:prstGeom prst="rect">
                <a:avLst/>
              </a:prstGeom>
              <a:blipFill>
                <a:blip r:embed="rId3"/>
                <a:stretch>
                  <a:fillRect l="-2642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BE87C67-2095-4536-AAEC-F6BF6E47F48B}"/>
                  </a:ext>
                </a:extLst>
              </p:cNvPr>
              <p:cNvSpPr txBox="1"/>
              <p:nvPr/>
            </p:nvSpPr>
            <p:spPr>
              <a:xfrm>
                <a:off x="3786147" y="2417980"/>
                <a:ext cx="2106346" cy="303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box>
                        <m:box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num>
                            <m:den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  <m:func>
                        <m:func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BE87C67-2095-4536-AAEC-F6BF6E47F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147" y="2417980"/>
                <a:ext cx="2106346" cy="303866"/>
              </a:xfrm>
              <a:prstGeom prst="rect">
                <a:avLst/>
              </a:prstGeom>
              <a:blipFill>
                <a:blip r:embed="rId4"/>
                <a:stretch>
                  <a:fillRect l="-578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Inhaltsplatzhalter 25">
            <a:extLst>
              <a:ext uri="{FF2B5EF4-FFF2-40B4-BE49-F238E27FC236}">
                <a16:creationId xmlns:a16="http://schemas.microsoft.com/office/drawing/2014/main" id="{FF53660A-88E1-4B01-B6D0-E10DD3F90E33}"/>
              </a:ext>
            </a:extLst>
          </p:cNvPr>
          <p:cNvSpPr txBox="1">
            <a:spLocks/>
          </p:cNvSpPr>
          <p:nvPr/>
        </p:nvSpPr>
        <p:spPr>
          <a:xfrm>
            <a:off x="674145" y="2934028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3D6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enters the Sona transition unit</a:t>
            </a:r>
          </a:p>
        </p:txBody>
      </p:sp>
      <p:sp>
        <p:nvSpPr>
          <p:cNvPr id="11" name="Inhaltsplatzhalter 25">
            <a:extLst>
              <a:ext uri="{FF2B5EF4-FFF2-40B4-BE49-F238E27FC236}">
                <a16:creationId xmlns:a16="http://schemas.microsoft.com/office/drawing/2014/main" id="{EA7F955D-D1EC-42D2-A114-BB6B0EDF97F6}"/>
              </a:ext>
            </a:extLst>
          </p:cNvPr>
          <p:cNvSpPr txBox="1">
            <a:spLocks/>
          </p:cNvSpPr>
          <p:nvPr/>
        </p:nvSpPr>
        <p:spPr>
          <a:xfrm>
            <a:off x="674145" y="3672889"/>
            <a:ext cx="9166271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3D6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Lorentz transformation into the rest frame of the beam</a:t>
            </a:r>
          </a:p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3D6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1EFBCF0-20C7-4221-B35C-B54EEC6EDFE9}"/>
                  </a:ext>
                </a:extLst>
              </p:cNvPr>
              <p:cNvSpPr txBox="1"/>
              <p:nvPr/>
            </p:nvSpPr>
            <p:spPr>
              <a:xfrm>
                <a:off x="4211747" y="4317923"/>
                <a:ext cx="2096343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p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′</m:t>
                          </m:r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𝜈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l-G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Λ</m:t>
                              </m:r>
                            </m:e>
                            <m:sup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l-G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Λ</m:t>
                              </m:r>
                            </m:e>
                            <m:sup>
                              <m:r>
                                <a:rPr kumimoji="0" lang="el-G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𝜈</m:t>
                              </m:r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𝜈</m:t>
                          </m:r>
                        </m:sub>
                      </m:sSub>
                      <m:sSup>
                        <m:sSup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p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1EFBCF0-20C7-4221-B35C-B54EEC6ED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47" y="4317923"/>
                <a:ext cx="2096343" cy="299313"/>
              </a:xfrm>
              <a:prstGeom prst="rect">
                <a:avLst/>
              </a:prstGeom>
              <a:blipFill>
                <a:blip r:embed="rId6"/>
                <a:stretch>
                  <a:fillRect l="-872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24A54685-D8CD-40DA-829F-44C1B14326E9}"/>
                  </a:ext>
                </a:extLst>
              </p:cNvPr>
              <p:cNvSpPr txBox="1"/>
              <p:nvPr/>
            </p:nvSpPr>
            <p:spPr>
              <a:xfrm>
                <a:off x="1055440" y="4981183"/>
                <a:ext cx="4261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⇒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24A54685-D8CD-40DA-829F-44C1B1432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4981183"/>
                <a:ext cx="42612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Inhaltsplatzhalter 25">
            <a:extLst>
              <a:ext uri="{FF2B5EF4-FFF2-40B4-BE49-F238E27FC236}">
                <a16:creationId xmlns:a16="http://schemas.microsoft.com/office/drawing/2014/main" id="{A0AE91E4-78B8-4C3A-82A7-5CE025D52F34}"/>
              </a:ext>
            </a:extLst>
          </p:cNvPr>
          <p:cNvSpPr txBox="1">
            <a:spLocks/>
          </p:cNvSpPr>
          <p:nvPr/>
        </p:nvSpPr>
        <p:spPr>
          <a:xfrm>
            <a:off x="674145" y="5521600"/>
            <a:ext cx="11038479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3D6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Electromagnetic fields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 Photon pulse 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lead to magnetic dipole </a:t>
            </a:r>
            <a:r>
              <a:rPr lang="en-US" sz="2400" noProof="0" dirty="0" smtClean="0">
                <a:solidFill>
                  <a:prstClr val="black"/>
                </a:solidFill>
                <a:latin typeface="Arial"/>
              </a:rPr>
              <a:t>transitions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Inhaltsplatzhalter 25">
            <a:extLst>
              <a:ext uri="{FF2B5EF4-FFF2-40B4-BE49-F238E27FC236}">
                <a16:creationId xmlns:a16="http://schemas.microsoft.com/office/drawing/2014/main" id="{B33B4213-14BD-4FF7-A829-6350297E2EE9}"/>
              </a:ext>
            </a:extLst>
          </p:cNvPr>
          <p:cNvSpPr txBox="1">
            <a:spLocks/>
          </p:cNvSpPr>
          <p:nvPr/>
        </p:nvSpPr>
        <p:spPr>
          <a:xfrm>
            <a:off x="676978" y="1136639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3D6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Static magnetic field</a:t>
            </a:r>
          </a:p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3D6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rafik 1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554210A-3E8D-471F-8CC4-781491CE149C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6002370"/>
            <a:ext cx="2016000" cy="59614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E44C947-CB67-47FE-9A97-9BB364C53FE9}"/>
              </a:ext>
            </a:extLst>
          </p:cNvPr>
          <p:cNvSpPr txBox="1"/>
          <p:nvPr/>
        </p:nvSpPr>
        <p:spPr>
          <a:xfrm>
            <a:off x="8459923" y="2669920"/>
            <a:ext cx="3024336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 Buske, Bachelor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thesis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(2016)</a:t>
            </a:r>
            <a:endParaRPr kumimoji="0" lang="en-GB" sz="1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DD6FEA-1822-4CCE-B5B9-C9D3239E65A2}"/>
                  </a:ext>
                </a:extLst>
              </p:cNvPr>
              <p:cNvSpPr txBox="1"/>
              <p:nvPr/>
            </p:nvSpPr>
            <p:spPr>
              <a:xfrm>
                <a:off x="3776105" y="1711761"/>
                <a:ext cx="1196097" cy="4448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sub>
                      </m:sSub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num>
                        <m:den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DD6FEA-1822-4CCE-B5B9-C9D3239E6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105" y="1711761"/>
                <a:ext cx="1196097" cy="444802"/>
              </a:xfrm>
              <a:prstGeom prst="rect">
                <a:avLst/>
              </a:prstGeom>
              <a:blipFill>
                <a:blip r:embed="rId12"/>
                <a:stretch>
                  <a:fillRect l="-2538" t="-4110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91B6C7C-420E-428A-892E-3FF7C188B4F9}"/>
                  </a:ext>
                </a:extLst>
              </p:cNvPr>
              <p:cNvSpPr txBox="1"/>
              <p:nvPr/>
            </p:nvSpPr>
            <p:spPr>
              <a:xfrm>
                <a:off x="1268504" y="1823573"/>
                <a:ext cx="793294" cy="2623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</m:acc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∇</m:t>
                          </m:r>
                        </m:e>
                      </m:acc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91B6C7C-420E-428A-892E-3FF7C188B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04" y="1823573"/>
                <a:ext cx="793294" cy="262380"/>
              </a:xfrm>
              <a:prstGeom prst="rect">
                <a:avLst/>
              </a:prstGeom>
              <a:blipFill>
                <a:blip r:embed="rId13"/>
                <a:stretch>
                  <a:fillRect l="-4615" r="-4615" b="-93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7DBC03B-BCBA-44D6-998E-BA9C096E0130}"/>
                  </a:ext>
                </a:extLst>
              </p:cNvPr>
              <p:cNvSpPr txBox="1"/>
              <p:nvPr/>
            </p:nvSpPr>
            <p:spPr>
              <a:xfrm>
                <a:off x="2808474" y="1776210"/>
                <a:ext cx="4261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⇒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7DBC03B-BCBA-44D6-998E-BA9C096E0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474" y="1776210"/>
                <a:ext cx="42612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CBCDD1C-6CB9-2FBE-14C2-06937D705723}"/>
                  </a:ext>
                </a:extLst>
              </p:cNvPr>
              <p:cNvSpPr txBox="1"/>
              <p:nvPr/>
            </p:nvSpPr>
            <p:spPr>
              <a:xfrm>
                <a:off x="1761952" y="5046709"/>
                <a:ext cx="18088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CBCDD1C-6CB9-2FBE-14C2-06937D705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952" y="5046709"/>
                <a:ext cx="1808829" cy="276999"/>
              </a:xfrm>
              <a:prstGeom prst="rect">
                <a:avLst/>
              </a:prstGeom>
              <a:blipFill>
                <a:blip r:embed="rId15"/>
                <a:stretch>
                  <a:fillRect l="-2694" t="-2222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2256216-CB0F-3F86-C2C6-75E5C121867F}"/>
                  </a:ext>
                </a:extLst>
              </p:cNvPr>
              <p:cNvSpPr txBox="1"/>
              <p:nvPr/>
            </p:nvSpPr>
            <p:spPr>
              <a:xfrm>
                <a:off x="4122101" y="5046709"/>
                <a:ext cx="2245166" cy="303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box>
                        <m:box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num>
                            <m:den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  <m:func>
                        <m:func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2256216-CB0F-3F86-C2C6-75E5C1218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101" y="5046709"/>
                <a:ext cx="2245166" cy="303866"/>
              </a:xfrm>
              <a:prstGeom prst="rect">
                <a:avLst/>
              </a:prstGeom>
              <a:blipFill>
                <a:blip r:embed="rId16"/>
                <a:stretch>
                  <a:fillRect l="-2174" t="-2000" b="-1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12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Photon model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23D6B"/>
                </a:solidFill>
                <a:latin typeface="Arial"/>
              </a:rPr>
              <a:t>26.02.2024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983900"/>
            <a:ext cx="2016000" cy="6165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5236498-424B-4B05-9EA8-88E2A14CB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" y="815592"/>
            <a:ext cx="6672064" cy="4395365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47D530B0-6381-46A2-A6A4-75C3C6CEF14B}"/>
              </a:ext>
            </a:extLst>
          </p:cNvPr>
          <p:cNvCxnSpPr>
            <a:cxnSpLocks/>
          </p:cNvCxnSpPr>
          <p:nvPr/>
        </p:nvCxnSpPr>
        <p:spPr>
          <a:xfrm>
            <a:off x="2372604" y="3309241"/>
            <a:ext cx="2520280" cy="0"/>
          </a:xfrm>
          <a:prstGeom prst="straightConnector1">
            <a:avLst/>
          </a:prstGeom>
          <a:ln w="57150" cap="sq">
            <a:solidFill>
              <a:schemeClr val="tx1"/>
            </a:solidFill>
            <a:miter lim="800000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D2FAFE43-180A-4A2F-BC5B-4CCD337A0202}"/>
                  </a:ext>
                </a:extLst>
              </p:cNvPr>
              <p:cNvSpPr txBox="1"/>
              <p:nvPr/>
            </p:nvSpPr>
            <p:spPr>
              <a:xfrm>
                <a:off x="3510460" y="3352799"/>
                <a:ext cx="462396" cy="5907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𝜆</m:t>
                      </m:r>
                    </m:oMath>
                  </m:oMathPara>
                </a14:m>
                <a:endPara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mc:Choice>
        <mc:Fallback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D2FAFE43-180A-4A2F-BC5B-4CCD337A0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460" y="3352799"/>
                <a:ext cx="462396" cy="5907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177F3B9B-3F8A-41A7-8364-6A04F42DEE00}"/>
                  </a:ext>
                </a:extLst>
              </p:cNvPr>
              <p:cNvSpPr txBox="1"/>
              <p:nvPr/>
            </p:nvSpPr>
            <p:spPr>
              <a:xfrm>
                <a:off x="483477" y="5276193"/>
                <a:ext cx="7487580" cy="6664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de-DE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λ</m:t>
                          </m:r>
                        </m:num>
                        <m:den>
                          <m:r>
                            <a:rPr kumimoji="0" lang="de-DE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den>
                      </m:f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→   </m:t>
                      </m:r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de-DE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r>
                            <a:rPr kumimoji="0" lang="de-DE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 </m:t>
                      </m:r>
                      <m:f>
                        <m:fPr>
                          <m:ctrlPr>
                            <a:rPr kumimoji="0" lang="de-DE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→    </m:t>
                      </m:r>
                      <m:r>
                        <m:rPr>
                          <m:sty m:val="p"/>
                        </m:rPr>
                        <a:rPr kumimoji="0" lang="de-DE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E</m:t>
                      </m:r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·</m:t>
                      </m:r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·</m:t>
                      </m:r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𝑣</m:t>
                      </m:r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0" lang="el-G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λ</m:t>
                      </m:r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</m:t>
                      </m:r>
                    </m:oMath>
                  </m:oMathPara>
                </a14:m>
                <a:endPara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177F3B9B-3F8A-41A7-8364-6A04F42DE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77" y="5276193"/>
                <a:ext cx="7487580" cy="6664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 descr="Ein Bild, das grün, alt enthält.&#10;&#10;Automatisch generierte Beschreibung">
            <a:extLst>
              <a:ext uri="{FF2B5EF4-FFF2-40B4-BE49-F238E27FC236}">
                <a16:creationId xmlns:a16="http://schemas.microsoft.com/office/drawing/2014/main" id="{1D884FC7-F3B7-46EC-862B-40D3ED0701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701" y="210349"/>
            <a:ext cx="5617299" cy="338437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504386" y="4193623"/>
            <a:ext cx="456148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l-GR" sz="2400" dirty="0" smtClean="0"/>
              <a:t>λ</a:t>
            </a:r>
            <a:r>
              <a:rPr lang="de-DE" sz="2400" dirty="0" smtClean="0"/>
              <a:t> = 0.25 m  /  v = 4 · 10</a:t>
            </a:r>
            <a:r>
              <a:rPr lang="de-DE" sz="2400" baseline="30000" dirty="0" smtClean="0"/>
              <a:t>5</a:t>
            </a:r>
            <a:r>
              <a:rPr lang="de-DE" sz="2400" dirty="0" smtClean="0"/>
              <a:t> m/s</a:t>
            </a:r>
          </a:p>
          <a:p>
            <a:pPr algn="l">
              <a:lnSpc>
                <a:spcPct val="95000"/>
              </a:lnSpc>
            </a:pPr>
            <a:endParaRPr lang="de-DE" sz="1600" dirty="0" smtClean="0"/>
          </a:p>
          <a:p>
            <a:pPr algn="l">
              <a:lnSpc>
                <a:spcPct val="95000"/>
              </a:lnSpc>
            </a:pPr>
            <a:endParaRPr lang="de-DE" sz="1600" dirty="0"/>
          </a:p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rgbClr val="C00000"/>
                </a:solidFill>
              </a:rPr>
              <a:t>→</a:t>
            </a:r>
            <a:r>
              <a:rPr lang="de-DE" sz="2400" dirty="0" smtClean="0"/>
              <a:t>   </a:t>
            </a:r>
            <a:r>
              <a:rPr lang="de-DE" sz="2400" b="1" dirty="0" smtClean="0">
                <a:solidFill>
                  <a:srgbClr val="C00000"/>
                </a:solidFill>
              </a:rPr>
              <a:t>E</a:t>
            </a:r>
            <a:r>
              <a:rPr lang="de-DE" sz="2400" b="1" baseline="-25000" dirty="0" smtClean="0">
                <a:solidFill>
                  <a:srgbClr val="C00000"/>
                </a:solidFill>
              </a:rPr>
              <a:t>Ph</a:t>
            </a:r>
            <a:r>
              <a:rPr lang="de-DE" sz="2400" b="1" dirty="0" smtClean="0">
                <a:solidFill>
                  <a:srgbClr val="C00000"/>
                </a:solidFill>
              </a:rPr>
              <a:t> = 6 · 10</a:t>
            </a:r>
            <a:r>
              <a:rPr lang="de-DE" sz="2400" b="1" baseline="30000" dirty="0" smtClean="0">
                <a:solidFill>
                  <a:srgbClr val="C00000"/>
                </a:solidFill>
              </a:rPr>
              <a:t>-9</a:t>
            </a:r>
            <a:r>
              <a:rPr lang="de-DE" sz="2400" b="1" dirty="0" smtClean="0">
                <a:solidFill>
                  <a:srgbClr val="C00000"/>
                </a:solidFill>
              </a:rPr>
              <a:t> eV  ≈ 1.6 MHz</a:t>
            </a:r>
            <a:endParaRPr lang="de-DE" sz="2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Photon model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23D6B"/>
                </a:solidFill>
                <a:latin typeface="Arial"/>
              </a:rPr>
              <a:t>26.02.2024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983900"/>
            <a:ext cx="2016000" cy="616593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2270234" y="483581"/>
            <a:ext cx="9900042" cy="5542359"/>
            <a:chOff x="1666244" y="799520"/>
            <a:chExt cx="9559756" cy="5749520"/>
          </a:xfrm>
        </p:grpSpPr>
        <p:sp>
          <p:nvSpPr>
            <p:cNvPr id="14" name="Rechteck 13"/>
            <p:cNvSpPr/>
            <p:nvPr/>
          </p:nvSpPr>
          <p:spPr>
            <a:xfrm>
              <a:off x="3650300" y="838514"/>
              <a:ext cx="3744416" cy="5496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7481584" y="799520"/>
              <a:ext cx="3744416" cy="5496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Rechteck 17"/>
            <p:cNvSpPr/>
            <p:nvPr/>
          </p:nvSpPr>
          <p:spPr bwMode="auto">
            <a:xfrm>
              <a:off x="8698103" y="5474202"/>
              <a:ext cx="754912" cy="3934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8666209" y="5462899"/>
              <a:ext cx="10100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(2n-1)</a:t>
              </a: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20" name="Gerader Verbinder 19"/>
            <p:cNvCxnSpPr/>
            <p:nvPr/>
          </p:nvCxnSpPr>
          <p:spPr bwMode="auto">
            <a:xfrm>
              <a:off x="7462954" y="5240286"/>
              <a:ext cx="3372290" cy="1063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Rechteck 20"/>
            <p:cNvSpPr/>
            <p:nvPr/>
          </p:nvSpPr>
          <p:spPr bwMode="auto">
            <a:xfrm>
              <a:off x="7443477" y="3645400"/>
              <a:ext cx="3444943" cy="238169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2" name="Rechteck 21"/>
            <p:cNvSpPr/>
            <p:nvPr/>
          </p:nvSpPr>
          <p:spPr bwMode="auto">
            <a:xfrm>
              <a:off x="7464735" y="4045510"/>
              <a:ext cx="166567" cy="3867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244" y="1097565"/>
              <a:ext cx="8717127" cy="545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Gerade Verbindung mit Pfeil 5"/>
            <p:cNvCxnSpPr>
              <a:cxnSpLocks noChangeShapeType="1"/>
            </p:cNvCxnSpPr>
            <p:nvPr/>
          </p:nvCxnSpPr>
          <p:spPr bwMode="auto">
            <a:xfrm flipV="1">
              <a:off x="9173798" y="3102911"/>
              <a:ext cx="0" cy="865188"/>
            </a:xfrm>
            <a:prstGeom prst="straightConnector1">
              <a:avLst/>
            </a:prstGeom>
            <a:noFill/>
            <a:ln w="53975" algn="ctr">
              <a:solidFill>
                <a:srgbClr val="C0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feld 24"/>
            <p:cNvSpPr txBox="1">
              <a:spLocks noChangeArrowheads="1"/>
            </p:cNvSpPr>
            <p:nvPr/>
          </p:nvSpPr>
          <p:spPr bwMode="auto">
            <a:xfrm>
              <a:off x="4239361" y="1447150"/>
              <a:ext cx="1846263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de-DE" altLang="de-DE" sz="1600" b="1">
                  <a:solidFill>
                    <a:srgbClr val="005B82"/>
                  </a:solidFill>
                </a:rPr>
                <a:t>Zeeman region</a:t>
              </a:r>
            </a:p>
            <a:p>
              <a:pPr defTabSz="449263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de-DE" altLang="de-DE" sz="2400" b="1">
                  <a:solidFill>
                    <a:srgbClr val="005B82"/>
                  </a:solidFill>
                </a:rPr>
                <a:t>F = J + I </a:t>
              </a:r>
            </a:p>
          </p:txBody>
        </p:sp>
        <p:sp>
          <p:nvSpPr>
            <p:cNvPr id="26" name="Rechteck 25"/>
            <p:cNvSpPr>
              <a:spLocks noChangeArrowheads="1"/>
            </p:cNvSpPr>
            <p:nvPr/>
          </p:nvSpPr>
          <p:spPr bwMode="auto">
            <a:xfrm>
              <a:off x="7058081" y="1689180"/>
              <a:ext cx="1295400" cy="312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de-DE" altLang="de-DE" sz="1800">
                <a:solidFill>
                  <a:srgbClr val="FFFFFF"/>
                </a:solidFill>
              </a:endParaRPr>
            </a:p>
          </p:txBody>
        </p:sp>
        <p:sp>
          <p:nvSpPr>
            <p:cNvPr id="27" name="Textfeld 26"/>
            <p:cNvSpPr txBox="1">
              <a:spLocks noChangeArrowheads="1"/>
            </p:cNvSpPr>
            <p:nvPr/>
          </p:nvSpPr>
          <p:spPr bwMode="auto">
            <a:xfrm>
              <a:off x="6714547" y="1696359"/>
              <a:ext cx="187724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de-DE" altLang="de-DE" sz="1600" dirty="0">
                  <a:solidFill>
                    <a:srgbClr val="FF0000"/>
                  </a:solidFill>
                </a:rPr>
                <a:t>|</a:t>
              </a:r>
              <a:r>
                <a:rPr lang="de-DE" altLang="de-DE" sz="1600" dirty="0" err="1">
                  <a:solidFill>
                    <a:srgbClr val="FF0000"/>
                  </a:solidFill>
                </a:rPr>
                <a:t>m</a:t>
              </a:r>
              <a:r>
                <a:rPr lang="de-DE" altLang="de-DE" sz="1600" baseline="-25000" dirty="0" err="1">
                  <a:solidFill>
                    <a:srgbClr val="FF0000"/>
                  </a:solidFill>
                </a:rPr>
                <a:t>J</a:t>
              </a:r>
              <a:r>
                <a:rPr lang="de-DE" altLang="de-DE" sz="1600" dirty="0">
                  <a:solidFill>
                    <a:srgbClr val="FF0000"/>
                  </a:solidFill>
                </a:rPr>
                <a:t>=1/2, </a:t>
              </a:r>
              <a:r>
                <a:rPr lang="de-DE" altLang="de-DE" sz="1600" dirty="0" err="1">
                  <a:solidFill>
                    <a:srgbClr val="FF0000"/>
                  </a:solidFill>
                </a:rPr>
                <a:t>m</a:t>
              </a:r>
              <a:r>
                <a:rPr lang="de-DE" altLang="de-DE" sz="1600" baseline="-25000" dirty="0" err="1">
                  <a:solidFill>
                    <a:srgbClr val="FF0000"/>
                  </a:solidFill>
                </a:rPr>
                <a:t>I</a:t>
              </a:r>
              <a:r>
                <a:rPr lang="de-DE" altLang="de-DE" sz="1600" dirty="0">
                  <a:solidFill>
                    <a:srgbClr val="FF0000"/>
                  </a:solidFill>
                </a:rPr>
                <a:t> =1/2&gt;</a:t>
              </a:r>
            </a:p>
          </p:txBody>
        </p:sp>
        <p:sp>
          <p:nvSpPr>
            <p:cNvPr id="28" name="Textfeld 27"/>
            <p:cNvSpPr txBox="1">
              <a:spLocks noChangeArrowheads="1"/>
            </p:cNvSpPr>
            <p:nvPr/>
          </p:nvSpPr>
          <p:spPr bwMode="auto">
            <a:xfrm>
              <a:off x="7550885" y="2744136"/>
              <a:ext cx="28003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de-DE" altLang="de-DE" sz="1800" b="1" dirty="0">
                  <a:solidFill>
                    <a:srgbClr val="005B82"/>
                  </a:solidFill>
                </a:rPr>
                <a:t>Paschen-Back </a:t>
              </a:r>
              <a:r>
                <a:rPr lang="de-DE" altLang="de-DE" sz="1800" b="1" dirty="0" err="1">
                  <a:solidFill>
                    <a:srgbClr val="005B82"/>
                  </a:solidFill>
                </a:rPr>
                <a:t>region</a:t>
              </a:r>
              <a:endParaRPr lang="de-DE" altLang="de-DE" sz="1800" b="1" dirty="0">
                <a:solidFill>
                  <a:srgbClr val="005B82"/>
                </a:solidFill>
              </a:endParaRPr>
            </a:p>
          </p:txBody>
        </p:sp>
        <p:sp>
          <p:nvSpPr>
            <p:cNvPr id="29" name="Textfeld 15"/>
            <p:cNvSpPr txBox="1">
              <a:spLocks noChangeArrowheads="1"/>
            </p:cNvSpPr>
            <p:nvPr/>
          </p:nvSpPr>
          <p:spPr bwMode="auto">
            <a:xfrm>
              <a:off x="9212886" y="3318812"/>
              <a:ext cx="479425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de-DE" altLang="de-DE" sz="3200" b="1" dirty="0">
                  <a:solidFill>
                    <a:srgbClr val="C00000"/>
                  </a:solidFill>
                </a:rPr>
                <a:t>B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94593" y="1723697"/>
            <a:ext cx="3142593" cy="325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u="sng" dirty="0" smtClean="0"/>
              <a:t>Breit-Rabi </a:t>
            </a:r>
            <a:r>
              <a:rPr lang="de-DE" sz="2400" b="1" u="sng" dirty="0" err="1" smtClean="0"/>
              <a:t>diagram</a:t>
            </a:r>
            <a:r>
              <a:rPr lang="de-DE" sz="2400" dirty="0" smtClean="0"/>
              <a:t>: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Hyperfine Splitting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err="1"/>
              <a:t>o</a:t>
            </a:r>
            <a:r>
              <a:rPr lang="de-DE" sz="2400" dirty="0" err="1" smtClean="0"/>
              <a:t>f</a:t>
            </a:r>
            <a:r>
              <a:rPr lang="de-DE" sz="2400" dirty="0" smtClean="0"/>
              <a:t> </a:t>
            </a:r>
            <a:r>
              <a:rPr lang="de-DE" sz="2400" dirty="0" err="1" smtClean="0"/>
              <a:t>metastable</a:t>
            </a: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Hydrogen </a:t>
            </a:r>
            <a:r>
              <a:rPr lang="de-DE" sz="2400" dirty="0" err="1" smtClean="0"/>
              <a:t>atoms</a:t>
            </a: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err="1" smtClean="0"/>
              <a:t>w</a:t>
            </a:r>
            <a:r>
              <a:rPr lang="de-DE" sz="2400" dirty="0" err="1" smtClean="0"/>
              <a:t>ith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Lamb </a:t>
            </a:r>
            <a:r>
              <a:rPr lang="de-DE" sz="2400" dirty="0" err="1" smtClean="0"/>
              <a:t>shift</a:t>
            </a:r>
            <a:r>
              <a:rPr lang="de-DE" sz="2400" dirty="0" smtClean="0"/>
              <a:t>   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274105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Photon model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23D6B"/>
                </a:solidFill>
                <a:latin typeface="Arial"/>
              </a:rPr>
              <a:t>26.02.2024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983900"/>
            <a:ext cx="2016000" cy="616593"/>
          </a:xfrm>
          <a:prstGeom prst="rect">
            <a:avLst/>
          </a:prstGeom>
        </p:spPr>
      </p:pic>
      <p:pic>
        <p:nvPicPr>
          <p:cNvPr id="30" name="Grafik 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8" y="1807784"/>
            <a:ext cx="10951779" cy="243839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60000" y="1093078"/>
            <a:ext cx="1153771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u="sng" dirty="0" smtClean="0">
                <a:solidFill>
                  <a:srgbClr val="C00000"/>
                </a:solidFill>
              </a:rPr>
              <a:t>Components </a:t>
            </a:r>
            <a:r>
              <a:rPr lang="de-DE" sz="2400" u="sng" dirty="0" err="1" smtClean="0">
                <a:solidFill>
                  <a:srgbClr val="C00000"/>
                </a:solidFill>
              </a:rPr>
              <a:t>of</a:t>
            </a:r>
            <a:r>
              <a:rPr lang="de-DE" sz="2400" u="sng" dirty="0" smtClean="0">
                <a:solidFill>
                  <a:srgbClr val="C00000"/>
                </a:solidFill>
              </a:rPr>
              <a:t> a Lamb-</a:t>
            </a:r>
            <a:r>
              <a:rPr lang="de-DE" sz="2400" u="sng" dirty="0" err="1" smtClean="0">
                <a:solidFill>
                  <a:srgbClr val="C00000"/>
                </a:solidFill>
              </a:rPr>
              <a:t>shift</a:t>
            </a:r>
            <a:r>
              <a:rPr lang="de-DE" sz="2400" u="sng" dirty="0" smtClean="0">
                <a:solidFill>
                  <a:srgbClr val="C00000"/>
                </a:solidFill>
              </a:rPr>
              <a:t> polarimeter	</a:t>
            </a:r>
            <a:r>
              <a:rPr lang="de-DE" sz="2400" dirty="0" smtClean="0">
                <a:solidFill>
                  <a:srgbClr val="C00000"/>
                </a:solidFill>
              </a:rPr>
              <a:t>		</a:t>
            </a:r>
            <a:r>
              <a:rPr lang="de-DE" sz="1600" dirty="0" smtClean="0"/>
              <a:t>(</a:t>
            </a:r>
            <a:r>
              <a:rPr lang="de-DE" sz="1600" dirty="0" err="1" smtClean="0"/>
              <a:t>see</a:t>
            </a:r>
            <a:r>
              <a:rPr lang="de-DE" sz="1600" dirty="0" smtClean="0"/>
              <a:t> </a:t>
            </a:r>
            <a:r>
              <a:rPr lang="de-DE" sz="1600" dirty="0" err="1" smtClean="0"/>
              <a:t>talk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N. Faatz)</a:t>
            </a:r>
            <a:endParaRPr lang="de-DE" sz="1600" u="sng" dirty="0" smtClean="0">
              <a:solidFill>
                <a:srgbClr val="C0000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609599" y="4719153"/>
            <a:ext cx="11424745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/>
              <a:t>H</a:t>
            </a:r>
            <a:r>
              <a:rPr lang="de-DE" sz="2400" baseline="-25000" dirty="0" smtClean="0"/>
              <a:t>2  </a:t>
            </a:r>
            <a:r>
              <a:rPr lang="de-DE" sz="2400" dirty="0" smtClean="0"/>
              <a:t>→ p, H</a:t>
            </a:r>
            <a:r>
              <a:rPr lang="de-DE" sz="2400" baseline="-25000" dirty="0" smtClean="0"/>
              <a:t>2</a:t>
            </a:r>
            <a:r>
              <a:rPr lang="de-DE" sz="2400" baseline="30000" dirty="0" smtClean="0"/>
              <a:t>+</a:t>
            </a:r>
            <a:r>
              <a:rPr lang="de-DE" sz="2400" dirty="0" smtClean="0"/>
              <a:t>  →   p     →    H</a:t>
            </a:r>
            <a:r>
              <a:rPr lang="de-DE" sz="2400" baseline="-25000" dirty="0" smtClean="0"/>
              <a:t>2S </a:t>
            </a:r>
            <a:r>
              <a:rPr lang="de-DE" sz="2400" dirty="0" smtClean="0"/>
              <a:t>     →        </a:t>
            </a:r>
            <a:r>
              <a:rPr lang="el-GR" sz="2400" dirty="0" smtClean="0"/>
              <a:t>α</a:t>
            </a:r>
            <a:r>
              <a:rPr lang="de-DE" sz="2400" dirty="0" smtClean="0"/>
              <a:t>1      →      ?          →        </a:t>
            </a:r>
            <a:r>
              <a:rPr lang="el-GR" sz="2400" dirty="0" smtClean="0"/>
              <a:t>α</a:t>
            </a:r>
            <a:r>
              <a:rPr lang="de-DE" sz="2400" dirty="0" smtClean="0"/>
              <a:t>1, </a:t>
            </a:r>
            <a:r>
              <a:rPr lang="el-GR" sz="2400" dirty="0" smtClean="0"/>
              <a:t>α</a:t>
            </a:r>
            <a:r>
              <a:rPr lang="de-DE" sz="2400" dirty="0" smtClean="0"/>
              <a:t>2, </a:t>
            </a:r>
            <a:r>
              <a:rPr lang="el-GR" sz="2400" dirty="0" smtClean="0"/>
              <a:t>α</a:t>
            </a:r>
            <a:r>
              <a:rPr lang="de-DE" sz="2400" dirty="0" smtClean="0"/>
              <a:t>1+</a:t>
            </a:r>
            <a:r>
              <a:rPr lang="el-GR" sz="2400" dirty="0" smtClean="0"/>
              <a:t>α</a:t>
            </a:r>
            <a:r>
              <a:rPr lang="de-DE" sz="2400" dirty="0" smtClean="0"/>
              <a:t>2 </a:t>
            </a:r>
          </a:p>
          <a:p>
            <a:pPr algn="l">
              <a:lnSpc>
                <a:spcPct val="95000"/>
              </a:lnSpc>
            </a:pPr>
            <a:r>
              <a:rPr lang="de-DE" sz="2400" dirty="0"/>
              <a:t>	</a:t>
            </a:r>
            <a:r>
              <a:rPr lang="de-DE" sz="2400" dirty="0" smtClean="0"/>
              <a:t>					</a:t>
            </a:r>
            <a:r>
              <a:rPr lang="el-GR" sz="2400" dirty="0" smtClean="0"/>
              <a:t>α</a:t>
            </a:r>
            <a:r>
              <a:rPr lang="de-DE" sz="2400" dirty="0" smtClean="0"/>
              <a:t>2</a:t>
            </a:r>
          </a:p>
          <a:p>
            <a:pPr algn="l">
              <a:lnSpc>
                <a:spcPct val="95000"/>
              </a:lnSpc>
            </a:pPr>
            <a:r>
              <a:rPr lang="de-DE" sz="2400" dirty="0"/>
              <a:t>	</a:t>
            </a:r>
            <a:r>
              <a:rPr lang="de-DE" sz="2400" dirty="0" smtClean="0"/>
              <a:t>				         </a:t>
            </a:r>
            <a:r>
              <a:rPr lang="el-GR" sz="2400" dirty="0" smtClean="0"/>
              <a:t>α</a:t>
            </a:r>
            <a:r>
              <a:rPr lang="de-DE" sz="2400" dirty="0" smtClean="0"/>
              <a:t>1+</a:t>
            </a:r>
            <a:r>
              <a:rPr lang="el-GR" sz="2400" dirty="0" smtClean="0"/>
              <a:t>α</a:t>
            </a:r>
            <a:r>
              <a:rPr lang="de-DE" sz="2400" dirty="0" smtClean="0"/>
              <a:t>2</a:t>
            </a:r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					       all 4 HFS</a:t>
            </a:r>
            <a:endParaRPr lang="de-DE" sz="2400" dirty="0" smtClean="0"/>
          </a:p>
        </p:txBody>
      </p:sp>
      <p:sp>
        <p:nvSpPr>
          <p:cNvPr id="32" name="Rechteck 31"/>
          <p:cNvSpPr/>
          <p:nvPr/>
        </p:nvSpPr>
        <p:spPr>
          <a:xfrm>
            <a:off x="6756935" y="2204185"/>
            <a:ext cx="962526" cy="298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199200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Photon model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23D6B"/>
                </a:solidFill>
                <a:latin typeface="Arial"/>
              </a:rPr>
              <a:t>26.02.2024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pic>
        <p:nvPicPr>
          <p:cNvPr id="12" name="Bild 2" descr="C:\Users\Engels\AppData\Local\Microsoft\Windows\INetCache\Content.Outlook\2A79X2YZ\5fi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94" y="260938"/>
            <a:ext cx="6179244" cy="54059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/>
        </p:nvSpPr>
        <p:spPr>
          <a:xfrm>
            <a:off x="3101546" y="4213654"/>
            <a:ext cx="345989" cy="321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9" name="Bild 6" descr="C:\Users\Engels\AppData\Local\Microsoft\Windows\INetCache\Content.Outlook\2A79X2YZ\Graph_Abstr_ORANGE_BLAU (0000000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3" y="1669492"/>
            <a:ext cx="4741820" cy="46306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 flipH="1">
            <a:off x="268813" y="1040517"/>
            <a:ext cx="465002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/>
              <a:t>Breit-Rabi </a:t>
            </a:r>
            <a:r>
              <a:rPr lang="de-DE" sz="2400" dirty="0" err="1" smtClean="0"/>
              <a:t>Diagram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H</a:t>
            </a:r>
            <a:r>
              <a:rPr lang="de-DE" sz="2400" baseline="-25000" dirty="0" smtClean="0"/>
              <a:t>2S</a:t>
            </a:r>
            <a:endParaRPr lang="de-DE" sz="240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7136520" y="536028"/>
            <a:ext cx="1481963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 smtClean="0">
                <a:solidFill>
                  <a:srgbClr val="C00000"/>
                </a:solidFill>
              </a:rPr>
              <a:t>m</a:t>
            </a:r>
            <a:r>
              <a:rPr lang="de-DE" sz="2400" baseline="-25000" dirty="0" err="1" smtClean="0">
                <a:solidFill>
                  <a:srgbClr val="C00000"/>
                </a:solidFill>
              </a:rPr>
              <a:t>S</a:t>
            </a:r>
            <a:r>
              <a:rPr lang="de-DE" sz="2400" dirty="0" smtClean="0">
                <a:solidFill>
                  <a:srgbClr val="C00000"/>
                </a:solidFill>
              </a:rPr>
              <a:t>= +1</a:t>
            </a:r>
            <a:endParaRPr lang="de-DE" sz="2400" dirty="0" smtClean="0">
              <a:solidFill>
                <a:srgbClr val="C0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9170262" y="2307019"/>
            <a:ext cx="1481963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 smtClean="0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de-DE" sz="2400" baseline="-25000" dirty="0" err="1" smtClean="0">
                <a:solidFill>
                  <a:schemeClr val="accent3">
                    <a:lumMod val="75000"/>
                  </a:schemeClr>
                </a:solidFill>
              </a:rPr>
              <a:t>S</a:t>
            </a:r>
            <a:r>
              <a:rPr lang="de-DE" sz="2400" dirty="0" smtClean="0">
                <a:solidFill>
                  <a:schemeClr val="accent3">
                    <a:lumMod val="75000"/>
                  </a:schemeClr>
                </a:solidFill>
              </a:rPr>
              <a:t>= -1</a:t>
            </a:r>
            <a:endParaRPr lang="de-DE" sz="24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5919537" y="3782728"/>
            <a:ext cx="5611528" cy="1963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325025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0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approach</a:t>
            </a:r>
            <a:endParaRPr lang="en-US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2D5A37-1728-41D4-8894-3EA4C523D54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 dirty="0" smtClean="0"/>
              <a:t>26.02.2024</a:t>
            </a:r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38EBB-D369-4CDF-B688-B980DAF8B9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17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C95CB4D1-83A2-4AE7-BCE4-430BA748059B}"/>
                  </a:ext>
                </a:extLst>
              </p:cNvPr>
              <p:cNvSpPr txBox="1"/>
              <p:nvPr/>
            </p:nvSpPr>
            <p:spPr>
              <a:xfrm>
                <a:off x="4324580" y="1215200"/>
                <a:ext cx="1852558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𝐻𝑦𝑝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C95CB4D1-83A2-4AE7-BCE4-430BA7480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580" y="1215200"/>
                <a:ext cx="1852558" cy="298928"/>
              </a:xfrm>
              <a:prstGeom prst="rect">
                <a:avLst/>
              </a:prstGeom>
              <a:blipFill>
                <a:blip r:embed="rId2"/>
                <a:stretch>
                  <a:fillRect l="-1974" b="-244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60B838A-B652-4DBF-92A9-E5B21930613A}"/>
                  </a:ext>
                </a:extLst>
              </p:cNvPr>
              <p:cNvSpPr txBox="1"/>
              <p:nvPr/>
            </p:nvSpPr>
            <p:spPr>
              <a:xfrm>
                <a:off x="2526242" y="2025716"/>
                <a:ext cx="1403525" cy="5902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𝐻𝑦𝑝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acc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⃑"/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60B838A-B652-4DBF-92A9-E5B219306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242" y="2025716"/>
                <a:ext cx="1403525" cy="5902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2224128-A625-4CF2-8A65-D95F101146C5}"/>
                  </a:ext>
                </a:extLst>
              </p:cNvPr>
              <p:cNvSpPr txBox="1"/>
              <p:nvPr/>
            </p:nvSpPr>
            <p:spPr>
              <a:xfrm>
                <a:off x="6538446" y="2025716"/>
                <a:ext cx="3434723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⃑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⃑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2224128-A625-4CF2-8A65-D95F10114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446" y="2025716"/>
                <a:ext cx="3434723" cy="6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Inhaltsplatzhalter 25">
            <a:extLst>
              <a:ext uri="{FF2B5EF4-FFF2-40B4-BE49-F238E27FC236}">
                <a16:creationId xmlns:a16="http://schemas.microsoft.com/office/drawing/2014/main" id="{1CDD28F4-8342-465F-B757-ECDAE9B3EDAD}"/>
              </a:ext>
            </a:extLst>
          </p:cNvPr>
          <p:cNvSpPr txBox="1">
            <a:spLocks/>
          </p:cNvSpPr>
          <p:nvPr/>
        </p:nvSpPr>
        <p:spPr>
          <a:xfrm>
            <a:off x="676979" y="1127288"/>
            <a:ext cx="6505576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Hamiltonian</a:t>
            </a:r>
          </a:p>
          <a:p>
            <a:pPr>
              <a:buClr>
                <a:schemeClr val="accent1"/>
              </a:buClr>
            </a:pPr>
            <a:endParaRPr lang="de-DE" dirty="0"/>
          </a:p>
        </p:txBody>
      </p:sp>
      <p:pic>
        <p:nvPicPr>
          <p:cNvPr id="15" name="Grafik 1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8D07EBA-69A5-461F-8E43-BF9E1D79395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0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approach</a:t>
            </a:r>
            <a:endParaRPr lang="en-US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2D5A37-1728-41D4-8894-3EA4C523D54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 dirty="0" smtClean="0"/>
              <a:t>26.02.2024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38EBB-D369-4CDF-B688-B980DAF8B9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18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C95CB4D1-83A2-4AE7-BCE4-430BA748059B}"/>
                  </a:ext>
                </a:extLst>
              </p:cNvPr>
              <p:cNvSpPr txBox="1"/>
              <p:nvPr/>
            </p:nvSpPr>
            <p:spPr>
              <a:xfrm>
                <a:off x="4324580" y="1215200"/>
                <a:ext cx="1852558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𝐻𝑦𝑝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C95CB4D1-83A2-4AE7-BCE4-430BA7480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580" y="1215200"/>
                <a:ext cx="1852558" cy="298928"/>
              </a:xfrm>
              <a:prstGeom prst="rect">
                <a:avLst/>
              </a:prstGeom>
              <a:blipFill>
                <a:blip r:embed="rId2"/>
                <a:stretch>
                  <a:fillRect l="-1974" b="-244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2D60231-0013-4C0C-B1A5-BFAC8712DF3D}"/>
                  </a:ext>
                </a:extLst>
              </p:cNvPr>
              <p:cNvSpPr txBox="1"/>
              <p:nvPr/>
            </p:nvSpPr>
            <p:spPr>
              <a:xfrm>
                <a:off x="676979" y="4864454"/>
                <a:ext cx="6754285" cy="811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acc>
                                <m:accPr>
                                  <m:chr m:val="̃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sub>
                          </m:sSub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box>
                        <m:box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box>
                      <m:nary>
                        <m:naryPr>
                          <m:chr m:val="∑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nary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type m:val="skw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̃"/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</m:acc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</m:e>
                                          </m:acc>
                                        </m:sub>
                                      </m:sSub>
                                    </m:sub>
                                  </m:sSub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acc>
                                <m:accPr>
                                  <m:chr m:val="̃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sub>
                          </m:sSub>
                        </m: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2D60231-0013-4C0C-B1A5-BFAC8712D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79" y="4864454"/>
                <a:ext cx="6754285" cy="811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Inhaltsplatzhalter 25">
            <a:extLst>
              <a:ext uri="{FF2B5EF4-FFF2-40B4-BE49-F238E27FC236}">
                <a16:creationId xmlns:a16="http://schemas.microsoft.com/office/drawing/2014/main" id="{06E4B7BA-A1FE-4003-AC70-0944C01D4972}"/>
              </a:ext>
            </a:extLst>
          </p:cNvPr>
          <p:cNvSpPr txBox="1">
            <a:spLocks/>
          </p:cNvSpPr>
          <p:nvPr/>
        </p:nvSpPr>
        <p:spPr>
          <a:xfrm>
            <a:off x="676979" y="3014159"/>
            <a:ext cx="6505576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Time-dependent perturbation</a:t>
            </a:r>
          </a:p>
          <a:p>
            <a:pPr>
              <a:buClr>
                <a:schemeClr val="accent1"/>
              </a:buClr>
            </a:pPr>
            <a:endParaRPr lang="de-DE" dirty="0"/>
          </a:p>
        </p:txBody>
      </p:sp>
      <p:sp>
        <p:nvSpPr>
          <p:cNvPr id="14" name="Inhaltsplatzhalter 25">
            <a:extLst>
              <a:ext uri="{FF2B5EF4-FFF2-40B4-BE49-F238E27FC236}">
                <a16:creationId xmlns:a16="http://schemas.microsoft.com/office/drawing/2014/main" id="{1CDD28F4-8342-465F-B757-ECDAE9B3EDAD}"/>
              </a:ext>
            </a:extLst>
          </p:cNvPr>
          <p:cNvSpPr txBox="1">
            <a:spLocks/>
          </p:cNvSpPr>
          <p:nvPr/>
        </p:nvSpPr>
        <p:spPr>
          <a:xfrm>
            <a:off x="676979" y="1127288"/>
            <a:ext cx="6505576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Hamiltonian</a:t>
            </a:r>
          </a:p>
          <a:p>
            <a:pPr>
              <a:buClr>
                <a:schemeClr val="accent1"/>
              </a:buClr>
            </a:pPr>
            <a:endParaRPr lang="de-DE" dirty="0"/>
          </a:p>
        </p:txBody>
      </p:sp>
      <p:pic>
        <p:nvPicPr>
          <p:cNvPr id="15" name="Grafik 1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8D07EBA-69A5-461F-8E43-BF9E1D793952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17B02EFC-8E03-4E7D-8CF1-D29C7486FDCD}"/>
                  </a:ext>
                </a:extLst>
              </p:cNvPr>
              <p:cNvSpPr txBox="1"/>
              <p:nvPr/>
            </p:nvSpPr>
            <p:spPr>
              <a:xfrm>
                <a:off x="690636" y="3756897"/>
                <a:ext cx="2785891" cy="3032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𝐻𝑦𝑝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GB" dirty="0" err="1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17B02EFC-8E03-4E7D-8CF1-D29C7486F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36" y="3756897"/>
                <a:ext cx="2785891" cy="303288"/>
              </a:xfrm>
              <a:prstGeom prst="rect">
                <a:avLst/>
              </a:prstGeom>
              <a:blipFill>
                <a:blip r:embed="rId8"/>
                <a:stretch>
                  <a:fillRect l="-1313" t="-224000" r="-23632" b="-32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9D3C9CA4-8B34-4BD1-A712-2C54C155DFDB}"/>
                  </a:ext>
                </a:extLst>
              </p:cNvPr>
              <p:cNvSpPr txBox="1"/>
              <p:nvPr/>
            </p:nvSpPr>
            <p:spPr>
              <a:xfrm>
                <a:off x="5376613" y="3542242"/>
                <a:ext cx="4813689" cy="7721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=|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type m:val="skw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</m:sub>
                                          </m:s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e>
                      </m:nary>
                      <m:d>
                        <m:dPr>
                          <m:begChr m:val=""/>
                          <m:endChr m:val="⟩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GB" dirty="0" err="1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9D3C9CA4-8B34-4BD1-A712-2C54C155D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613" y="3542242"/>
                <a:ext cx="4813689" cy="772134"/>
              </a:xfrm>
              <a:prstGeom prst="rect">
                <a:avLst/>
              </a:prstGeom>
              <a:blipFill>
                <a:blip r:embed="rId9"/>
                <a:stretch>
                  <a:fillRect t="-787" b="-15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D2E294B7-1578-1A60-4F5D-F00112C1290C}"/>
                  </a:ext>
                </a:extLst>
              </p:cNvPr>
              <p:cNvSpPr txBox="1"/>
              <p:nvPr/>
            </p:nvSpPr>
            <p:spPr>
              <a:xfrm>
                <a:off x="6538446" y="2025716"/>
                <a:ext cx="3434723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⃑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⃑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D2E294B7-1578-1A60-4F5D-F00112C12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446" y="2025716"/>
                <a:ext cx="3434723" cy="6223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F4137DBE-7927-8623-BBDE-B2FA222D6BF4}"/>
                  </a:ext>
                </a:extLst>
              </p:cNvPr>
              <p:cNvSpPr txBox="1"/>
              <p:nvPr/>
            </p:nvSpPr>
            <p:spPr>
              <a:xfrm>
                <a:off x="2526242" y="2025716"/>
                <a:ext cx="1403525" cy="5902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𝐻𝑦𝑝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acc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⃑"/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F4137DBE-7927-8623-BBDE-B2FA222D6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242" y="2025716"/>
                <a:ext cx="1403525" cy="59022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400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Photon model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23D6B"/>
                </a:solidFill>
                <a:latin typeface="Arial"/>
              </a:rPr>
              <a:t>26.02.2024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101546" y="4213654"/>
            <a:ext cx="345989" cy="321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3" name="officeArt object" descr="Grafik 7"/>
          <p:cNvPicPr/>
          <p:nvPr/>
        </p:nvPicPr>
        <p:blipFill>
          <a:blip r:embed="rId3"/>
          <a:stretch>
            <a:fillRect/>
          </a:stretch>
        </p:blipFill>
        <p:spPr>
          <a:xfrm>
            <a:off x="2858810" y="1040523"/>
            <a:ext cx="9101958" cy="480322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feld 5"/>
          <p:cNvSpPr txBox="1"/>
          <p:nvPr/>
        </p:nvSpPr>
        <p:spPr>
          <a:xfrm flipH="1">
            <a:off x="4449553" y="597325"/>
            <a:ext cx="735949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/>
              <a:t>   </a:t>
            </a:r>
            <a:r>
              <a:rPr lang="de-DE" sz="2400" dirty="0" err="1" smtClean="0"/>
              <a:t>o</a:t>
            </a:r>
            <a:r>
              <a:rPr lang="de-DE" sz="2400" dirty="0" err="1" smtClean="0"/>
              <a:t>nly</a:t>
            </a:r>
            <a:r>
              <a:rPr lang="de-DE" sz="2400" dirty="0" smtClean="0"/>
              <a:t> </a:t>
            </a:r>
            <a:r>
              <a:rPr lang="el-GR" sz="2400" dirty="0" smtClean="0"/>
              <a:t>α</a:t>
            </a:r>
            <a:r>
              <a:rPr lang="de-DE" sz="2400" dirty="0" smtClean="0"/>
              <a:t>1 			          </a:t>
            </a:r>
            <a:r>
              <a:rPr lang="de-DE" sz="2400" dirty="0" err="1" smtClean="0"/>
              <a:t>unpol</a:t>
            </a:r>
            <a:r>
              <a:rPr lang="de-DE" sz="2400" dirty="0" smtClean="0"/>
              <a:t> beam</a:t>
            </a:r>
            <a:endParaRPr lang="de-DE" sz="2400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147146" y="1914758"/>
            <a:ext cx="2575034" cy="295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800" b="1" dirty="0" smtClean="0"/>
              <a:t>Simulation </a:t>
            </a:r>
          </a:p>
          <a:p>
            <a:pPr algn="l">
              <a:lnSpc>
                <a:spcPct val="95000"/>
              </a:lnSpc>
            </a:pPr>
            <a:endParaRPr lang="de-DE" sz="2800" b="1" dirty="0"/>
          </a:p>
          <a:p>
            <a:pPr algn="l">
              <a:lnSpc>
                <a:spcPct val="95000"/>
              </a:lnSpc>
            </a:pPr>
            <a:endParaRPr lang="de-DE" sz="2800" b="1" dirty="0" smtClean="0"/>
          </a:p>
          <a:p>
            <a:pPr algn="l">
              <a:lnSpc>
                <a:spcPct val="95000"/>
              </a:lnSpc>
            </a:pPr>
            <a:endParaRPr lang="de-DE" sz="2800" b="1" dirty="0"/>
          </a:p>
          <a:p>
            <a:pPr algn="l">
              <a:lnSpc>
                <a:spcPct val="95000"/>
              </a:lnSpc>
            </a:pPr>
            <a:endParaRPr lang="de-DE" sz="2800" b="1" dirty="0" smtClean="0"/>
          </a:p>
          <a:p>
            <a:pPr algn="l">
              <a:lnSpc>
                <a:spcPct val="95000"/>
              </a:lnSpc>
            </a:pPr>
            <a:endParaRPr lang="de-DE" sz="2800" b="1" dirty="0"/>
          </a:p>
          <a:p>
            <a:pPr algn="l">
              <a:lnSpc>
                <a:spcPct val="95000"/>
              </a:lnSpc>
            </a:pPr>
            <a:r>
              <a:rPr lang="de-DE" sz="2800" b="1" dirty="0" smtClean="0"/>
              <a:t>Measurement</a:t>
            </a:r>
            <a:endParaRPr lang="de-DE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76376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D86F6-6D58-0F49-C14A-120ED4252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</a:t>
            </a:r>
            <a:r>
              <a:rPr lang="en-US" baseline="30000" dirty="0"/>
              <a:t>3</a:t>
            </a:r>
            <a:r>
              <a:rPr lang="en-US" dirty="0"/>
              <a:t>He ion sources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58732FF3-A04E-F0AD-6B20-405E9161DC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377976"/>
                <a:ext cx="7956227" cy="2260374"/>
              </a:xfrm>
            </p:spPr>
            <p:txBody>
              <a:bodyPr/>
              <a:lstStyle/>
              <a:p>
                <a:r>
                  <a:rPr lang="en-US" sz="2000" dirty="0"/>
                  <a:t>Nuclear Physics</a:t>
                </a:r>
              </a:p>
              <a:p>
                <a:pPr lvl="1">
                  <a:buFont typeface="Symbol" panose="05050102010706020507" pitchFamily="18" charset="2"/>
                  <a:buChar char="-"/>
                </a:pPr>
                <a:r>
                  <a:rPr lang="en-US" sz="1800" baseline="30000" dirty="0"/>
                  <a:t>3</a:t>
                </a:r>
                <a:r>
                  <a:rPr lang="en-US" sz="1800" dirty="0"/>
                  <a:t>He spin dominated by neutron spin</a:t>
                </a:r>
                <a:endParaRPr lang="en-US" sz="1800" baseline="30000" dirty="0"/>
              </a:p>
              <a:p>
                <a:pPr lvl="1">
                  <a:buFont typeface="Symbol" panose="05050102010706020507" pitchFamily="18" charset="2"/>
                  <a:buChar char="-"/>
                </a:pPr>
                <a:r>
                  <a:rPr lang="en-US" sz="1800" dirty="0"/>
                  <a:t>Ideal substitute for polarized neutron beam</a:t>
                </a:r>
              </a:p>
              <a:p>
                <a:r>
                  <a:rPr lang="en-US" sz="2000" dirty="0"/>
                  <a:t>Polarized Fusion</a:t>
                </a:r>
              </a:p>
              <a:p>
                <a:pPr lvl="1">
                  <a:buFont typeface="Symbol" panose="05050102010706020507" pitchFamily="18" charset="2"/>
                  <a:buChar char="-"/>
                </a:pPr>
                <a:r>
                  <a:rPr lang="en-US" sz="1800" dirty="0"/>
                  <a:t>d + </a:t>
                </a:r>
                <a:r>
                  <a:rPr lang="en-US" sz="1800" baseline="30000" dirty="0"/>
                  <a:t>3</a:t>
                </a:r>
                <a:r>
                  <a:rPr lang="en-US" sz="1800" dirty="0"/>
                  <a:t>He</a:t>
                </a:r>
                <a14:m>
                  <m:oMath xmlns:m="http://schemas.openxmlformats.org/officeDocument/2006/math">
                    <m:r>
                      <a:rPr lang="de-DE" sz="1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aseline="30000" dirty="0"/>
                  <a:t>4</a:t>
                </a:r>
                <a:r>
                  <a:rPr lang="en-US" sz="1800" dirty="0"/>
                  <a:t>He + p + 18.4 MeV</a:t>
                </a:r>
              </a:p>
              <a:p>
                <a:pPr lvl="1">
                  <a:buFont typeface="Symbol" panose="05050102010706020507" pitchFamily="18" charset="2"/>
                  <a:buChar char="-"/>
                </a:pPr>
                <a:r>
                  <a:rPr lang="en-US" sz="1800" dirty="0"/>
                  <a:t>Increased cross section and control over </a:t>
                </a:r>
                <a:r>
                  <a:rPr lang="en-US" sz="1800" dirty="0" err="1"/>
                  <a:t>ejectile</a:t>
                </a:r>
                <a:r>
                  <a:rPr lang="en-US" sz="1800" dirty="0"/>
                  <a:t> </a:t>
                </a:r>
                <a:r>
                  <a:rPr lang="en-US" sz="1800" dirty="0" smtClean="0"/>
                  <a:t>directions  (</a:t>
                </a:r>
                <a:r>
                  <a:rPr lang="en-US" sz="1800" dirty="0" smtClean="0">
                    <a:solidFill>
                      <a:srgbClr val="C00000"/>
                    </a:solidFill>
                  </a:rPr>
                  <a:t>talk at 5 pm</a:t>
                </a:r>
                <a:r>
                  <a:rPr lang="en-US" sz="1800" dirty="0" smtClean="0"/>
                  <a:t>)</a:t>
                </a:r>
                <a:endParaRPr lang="en-US" sz="1800" dirty="0"/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58732FF3-A04E-F0AD-6B20-405E9161DC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377976"/>
                <a:ext cx="7956227" cy="2260374"/>
              </a:xfrm>
              <a:blipFill>
                <a:blip r:embed="rId2"/>
                <a:stretch>
                  <a:fillRect l="-1992" t="-2695" b="-86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3CD765-A900-5EC5-0610-678440A52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22822" y="6314303"/>
            <a:ext cx="1677024" cy="29619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023D6B"/>
                </a:solidFill>
              </a:rPr>
              <a:t>26.02.2024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Grafik 6" descr="Ein Bild, das Screenshot, Grafiken, Cartoon, Schrift enthält.&#10;&#10;Automatisch generierte Beschreibung">
            <a:extLst>
              <a:ext uri="{FF2B5EF4-FFF2-40B4-BE49-F238E27FC236}">
                <a16:creationId xmlns:a16="http://schemas.microsoft.com/office/drawing/2014/main" id="{1B82CF9E-E39E-7D21-D9F2-6C856A11E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08720"/>
            <a:ext cx="6736054" cy="23571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F077CB52-9BAD-ACFE-2E30-4C00343803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99556" y="4121450"/>
                <a:ext cx="7992888" cy="2357107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23D6B"/>
                  </a:buClr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0850" indent="-23495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23D6B"/>
                  </a:buClr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6667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23D6B"/>
                  </a:buClr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8953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23D6B"/>
                  </a:buClr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111760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23D6B"/>
                  </a:buClr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23D6B"/>
                  </a:buClr>
                  <a:buSzTx/>
                  <a:buFont typeface="Calibri" panose="020F050202020403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Other polarized 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 ion source</a:t>
                </a:r>
              </a:p>
              <a:p>
                <a:pPr marL="450850" marR="0" lvl="1" indent="-234950" algn="l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23D6B"/>
                  </a:buClr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either limited to small polarization (&lt;10% Rice, 1969)</a:t>
                </a:r>
              </a:p>
              <a:p>
                <a:pPr marL="450850" marR="0" lvl="1" indent="-234950" algn="l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23D6B"/>
                  </a:buClr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or limited to small currents 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∼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0.1 nA Birmingham, 1974 |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∼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100 nA Laval, 1983)</a:t>
                </a:r>
              </a:p>
              <a:p>
                <a:pPr marL="450850" marR="0" lvl="1" indent="-234950" algn="l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23D6B"/>
                  </a:buClr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or complicated development 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∼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20 years RHIC/EIC, 2024?)</a:t>
                </a:r>
              </a:p>
            </p:txBody>
          </p:sp>
        </mc:Choice>
        <mc:Fallback xmlns="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F077CB52-9BAD-ACFE-2E30-4C0034380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556" y="4121450"/>
                <a:ext cx="7992888" cy="2357107"/>
              </a:xfrm>
              <a:prstGeom prst="rect">
                <a:avLst/>
              </a:prstGeom>
              <a:blipFill>
                <a:blip r:embed="rId4"/>
                <a:stretch>
                  <a:fillRect l="-1982" t="-2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6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DD16619C-3393-4C40-A047-6B587362180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00" y="138649"/>
                <a:ext cx="11449050" cy="112478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b="1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0" smtClean="0">
                                <a:latin typeface="Cambria Math" panose="02040503050406030204" pitchFamily="18" charset="0"/>
                              </a:rPr>
                              <m:t>𝐇𝐞</m:t>
                            </m:r>
                          </m:e>
                          <m:sup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sPre>
                  </m:oMath>
                </a14:m>
                <a:r>
                  <a:rPr lang="en-US" noProof="0" dirty="0"/>
                  <a:t> </a:t>
                </a:r>
                <a:r>
                  <a:rPr lang="en-US" noProof="0" dirty="0" err="1"/>
                  <a:t>Breit</a:t>
                </a:r>
                <a:r>
                  <a:rPr lang="en-US" noProof="0" dirty="0"/>
                  <a:t>-Rabi diagram</a:t>
                </a:r>
              </a:p>
            </p:txBody>
          </p:sp>
        </mc:Choice>
        <mc:Fallback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DD16619C-3393-4C40-A047-6B58736218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0000" y="138649"/>
                <a:ext cx="11449050" cy="1124780"/>
              </a:xfrm>
              <a:blipFill>
                <a:blip r:embed="rId2"/>
                <a:stretch>
                  <a:fillRect t="-86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 dirty="0" smtClean="0"/>
              <a:t>26.02.2024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20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pic>
        <p:nvPicPr>
          <p:cNvPr id="6" name="Grafik 5" descr="Ein Bild, das Reihe, Diagramm, Text, parallel enthält.&#10;&#10;Automatisch generierte Beschreibung">
            <a:extLst>
              <a:ext uri="{FF2B5EF4-FFF2-40B4-BE49-F238E27FC236}">
                <a16:creationId xmlns:a16="http://schemas.microsoft.com/office/drawing/2014/main" id="{A8FA3BB0-FFD5-906E-D0DE-1ADA238C2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111"/>
            <a:ext cx="8688288" cy="4863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291E8CD2-414E-F75A-3C6E-789204552C51}"/>
                  </a:ext>
                </a:extLst>
              </p:cNvPr>
              <p:cNvSpPr txBox="1"/>
              <p:nvPr/>
            </p:nvSpPr>
            <p:spPr>
              <a:xfrm>
                <a:off x="5212377" y="2927882"/>
                <a:ext cx="781176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↑,↑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291E8CD2-414E-F75A-3C6E-789204552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377" y="2927882"/>
                <a:ext cx="781176" cy="350865"/>
              </a:xfrm>
              <a:prstGeom prst="rect">
                <a:avLst/>
              </a:prstGeom>
              <a:blipFill>
                <a:blip r:embed="rId5"/>
                <a:stretch>
                  <a:fillRect l="-11719" t="-184483" r="-90625" b="-2724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32A7F59-050F-9EDC-96E7-4BCDCB7C8DCD}"/>
                  </a:ext>
                </a:extLst>
              </p:cNvPr>
              <p:cNvSpPr txBox="1"/>
              <p:nvPr/>
            </p:nvSpPr>
            <p:spPr>
              <a:xfrm>
                <a:off x="3388537" y="1278593"/>
                <a:ext cx="875753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GB" sz="2400" dirty="0" smtClean="0"/>
                  <a:t>+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↑,↓</m:t>
                        </m:r>
                      </m:e>
                    </m:d>
                  </m:oMath>
                </a14:m>
                <a:endParaRPr lang="en-GB" sz="2400" dirty="0" err="1"/>
              </a:p>
            </p:txBody>
          </p:sp>
        </mc:Choice>
        <mc:Fallback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32A7F59-050F-9EDC-96E7-4BCDCB7C8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537" y="1278593"/>
                <a:ext cx="875753" cy="350865"/>
              </a:xfrm>
              <a:prstGeom prst="rect">
                <a:avLst/>
              </a:prstGeom>
              <a:blipFill>
                <a:blip r:embed="rId6"/>
                <a:stretch>
                  <a:fillRect l="-21528" t="-189474" r="-83333" b="-2771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DADE6F62-CC5F-CCF6-425A-902DCA7982BD}"/>
                  </a:ext>
                </a:extLst>
              </p:cNvPr>
              <p:cNvSpPr txBox="1"/>
              <p:nvPr/>
            </p:nvSpPr>
            <p:spPr>
              <a:xfrm>
                <a:off x="3863752" y="4581128"/>
                <a:ext cx="781176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,↓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DADE6F62-CC5F-CCF6-425A-902DCA798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52" y="4581128"/>
                <a:ext cx="781176" cy="350865"/>
              </a:xfrm>
              <a:prstGeom prst="rect">
                <a:avLst/>
              </a:prstGeom>
              <a:blipFill>
                <a:blip r:embed="rId7"/>
                <a:stretch>
                  <a:fillRect l="-12500" t="-184483" r="-89844" b="-2724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9F04BBD0-B696-458D-BC48-74B6CCD3F59D}"/>
                  </a:ext>
                </a:extLst>
              </p:cNvPr>
              <p:cNvSpPr txBox="1"/>
              <p:nvPr/>
            </p:nvSpPr>
            <p:spPr>
              <a:xfrm>
                <a:off x="5590797" y="3744082"/>
                <a:ext cx="1010405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↓,↑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9F04BBD0-B696-458D-BC48-74B6CCD3F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797" y="3744082"/>
                <a:ext cx="1010405" cy="350865"/>
              </a:xfrm>
              <a:prstGeom prst="rect">
                <a:avLst/>
              </a:prstGeom>
              <a:blipFill>
                <a:blip r:embed="rId8"/>
                <a:stretch>
                  <a:fillRect t="-184483" r="-69277" b="-2724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FFCC905-7660-7920-67B4-C670FB471727}"/>
                  </a:ext>
                </a:extLst>
              </p:cNvPr>
              <p:cNvSpPr txBox="1"/>
              <p:nvPr/>
            </p:nvSpPr>
            <p:spPr>
              <a:xfrm>
                <a:off x="7174800" y="2123681"/>
                <a:ext cx="4677178" cy="788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⃑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⃑"/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⃑"/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⃑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FFCC905-7660-7920-67B4-C670FB471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800" y="2123681"/>
                <a:ext cx="4677178" cy="7883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CDBF8447-433E-A478-9D7E-CB28A92CA579}"/>
                  </a:ext>
                </a:extLst>
              </p:cNvPr>
              <p:cNvSpPr txBox="1"/>
              <p:nvPr/>
            </p:nvSpPr>
            <p:spPr>
              <a:xfrm>
                <a:off x="9513389" y="3586939"/>
                <a:ext cx="1305999" cy="393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de-DE" sz="2400" dirty="0" err="1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CDBF8447-433E-A478-9D7E-CB28A92CA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3389" y="3586939"/>
                <a:ext cx="1305999" cy="3933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7537622" y="886390"/>
            <a:ext cx="4314356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dirty="0" smtClean="0"/>
              <a:t>A. Schneider, B. </a:t>
            </a:r>
            <a:r>
              <a:rPr lang="en-US" sz="1600" dirty="0" err="1" smtClean="0"/>
              <a:t>Sikora</a:t>
            </a:r>
            <a:r>
              <a:rPr lang="en-US" sz="1600" dirty="0" smtClean="0"/>
              <a:t>, S. </a:t>
            </a:r>
            <a:r>
              <a:rPr lang="en-US" sz="1600" dirty="0" err="1" smtClean="0"/>
              <a:t>Dickopf</a:t>
            </a:r>
            <a:r>
              <a:rPr lang="en-US" sz="1600" dirty="0" smtClean="0"/>
              <a:t> et al., Nature 606, 878 (2022).</a:t>
            </a:r>
          </a:p>
          <a:p>
            <a:pPr>
              <a:lnSpc>
                <a:spcPct val="95000"/>
              </a:lnSpc>
            </a:pPr>
            <a:r>
              <a:rPr lang="en-US" sz="1600" dirty="0" smtClean="0"/>
              <a:t>DOI: 10.1038/s41586-022-04761-7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86410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DD16619C-3393-4C40-A047-6B587362180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b="1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0" smtClean="0">
                                <a:latin typeface="Cambria Math" panose="02040503050406030204" pitchFamily="18" charset="0"/>
                              </a:rPr>
                              <m:t>𝐇𝐞</m:t>
                            </m:r>
                          </m:e>
                          <m:sup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sPre>
                  </m:oMath>
                </a14:m>
                <a:r>
                  <a:rPr lang="en-US" noProof="0" dirty="0"/>
                  <a:t> </a:t>
                </a:r>
                <a:r>
                  <a:rPr lang="en-US" noProof="0" dirty="0" err="1"/>
                  <a:t>Breit</a:t>
                </a:r>
                <a:r>
                  <a:rPr lang="en-US" noProof="0" dirty="0"/>
                  <a:t>-Rabi diagram</a:t>
                </a: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DD16619C-3393-4C40-A047-6B58736218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81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21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pic>
        <p:nvPicPr>
          <p:cNvPr id="6" name="Grafik 5" descr="Ein Bild, das Reihe, Diagramm, Text, parallel enthält.&#10;&#10;Automatisch generierte Beschreibung">
            <a:extLst>
              <a:ext uri="{FF2B5EF4-FFF2-40B4-BE49-F238E27FC236}">
                <a16:creationId xmlns:a16="http://schemas.microsoft.com/office/drawing/2014/main" id="{A8FA3BB0-FFD5-906E-D0DE-1ADA238C2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2471"/>
            <a:ext cx="5590797" cy="3129440"/>
          </a:xfrm>
          <a:prstGeom prst="rect">
            <a:avLst/>
          </a:prstGeom>
        </p:spPr>
      </p:pic>
      <p:pic>
        <p:nvPicPr>
          <p:cNvPr id="7" name="Grafik 6" descr="Ein Bild, das Reihe, Diagramm, parallel enthält.&#10;&#10;Automatisch generierte Beschreibung">
            <a:extLst>
              <a:ext uri="{FF2B5EF4-FFF2-40B4-BE49-F238E27FC236}">
                <a16:creationId xmlns:a16="http://schemas.microsoft.com/office/drawing/2014/main" id="{1133452F-60EA-6AA3-FF8E-23B8C47372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226" y="2488482"/>
            <a:ext cx="6098298" cy="3390907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60B957A3-1DE8-8C32-BBB1-71A868D1BA74}"/>
              </a:ext>
            </a:extLst>
          </p:cNvPr>
          <p:cNvSpPr/>
          <p:nvPr/>
        </p:nvSpPr>
        <p:spPr>
          <a:xfrm>
            <a:off x="767408" y="2647191"/>
            <a:ext cx="288032" cy="20574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99A67366-C66A-3D19-1BB5-AAAA8E17B89C}"/>
              </a:ext>
            </a:extLst>
          </p:cNvPr>
          <p:cNvCxnSpPr>
            <a:cxnSpLocks/>
          </p:cNvCxnSpPr>
          <p:nvPr/>
        </p:nvCxnSpPr>
        <p:spPr>
          <a:xfrm flipV="1">
            <a:off x="1055440" y="2564904"/>
            <a:ext cx="5688632" cy="85430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D1D14C18-04BE-7C58-8282-22E5026985B9}"/>
              </a:ext>
            </a:extLst>
          </p:cNvPr>
          <p:cNvCxnSpPr/>
          <p:nvPr/>
        </p:nvCxnSpPr>
        <p:spPr>
          <a:xfrm>
            <a:off x="1055440" y="2852936"/>
            <a:ext cx="5688632" cy="252028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4811FE3A-C27E-FC2D-F358-6A452E810188}"/>
              </a:ext>
            </a:extLst>
          </p:cNvPr>
          <p:cNvCxnSpPr/>
          <p:nvPr/>
        </p:nvCxnSpPr>
        <p:spPr>
          <a:xfrm>
            <a:off x="9190800" y="3212976"/>
            <a:ext cx="0" cy="72008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0C928B0F-AC19-80FD-7873-6DAC9F70A9BC}"/>
                  </a:ext>
                </a:extLst>
              </p:cNvPr>
              <p:cNvSpPr txBox="1"/>
              <p:nvPr/>
            </p:nvSpPr>
            <p:spPr>
              <a:xfrm>
                <a:off x="9336360" y="3397583"/>
                <a:ext cx="1504258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≈310 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𝑛𝑒𝑉</m:t>
                      </m:r>
                    </m:oMath>
                  </m:oMathPara>
                </a14:m>
                <a:endParaRPr lang="de-DE" sz="2400" dirty="0" err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0C928B0F-AC19-80FD-7873-6DAC9F70A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360" y="3397583"/>
                <a:ext cx="1504258" cy="350865"/>
              </a:xfrm>
              <a:prstGeom prst="rect">
                <a:avLst/>
              </a:prstGeom>
              <a:blipFill>
                <a:blip r:embed="rId6"/>
                <a:stretch>
                  <a:fillRect l="-1626" r="-3659" b="-103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075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DD16619C-3393-4C40-A047-6B587362180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Simulation 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>
                                <a:latin typeface="Cambria Math" panose="02040503050406030204" pitchFamily="18" charset="0"/>
                              </a:rPr>
                              <m:t>𝐇𝐞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sPre>
                  </m:oMath>
                </a14:m>
                <a:endParaRPr lang="en-US" noProof="0" dirty="0"/>
              </a:p>
            </p:txBody>
          </p:sp>
        </mc:Choice>
        <mc:Fallback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DD16619C-3393-4C40-A047-6B58736218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30" t="-81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 dirty="0" smtClean="0"/>
              <a:t>26.02.2024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22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pic>
        <p:nvPicPr>
          <p:cNvPr id="5" name="Grafik 4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FDC90FDC-A2CE-A6A8-199B-5A841A76C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72" y="886390"/>
            <a:ext cx="10438655" cy="4932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476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58" y="345988"/>
            <a:ext cx="11425991" cy="1102791"/>
          </a:xfrm>
        </p:spPr>
        <p:txBody>
          <a:bodyPr/>
          <a:lstStyle/>
          <a:p>
            <a:r>
              <a:rPr lang="en-US" noProof="0" dirty="0"/>
              <a:t>Experimental set-u</a:t>
            </a:r>
            <a:r>
              <a:rPr lang="en-US" dirty="0"/>
              <a:t>p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8238" y="6381328"/>
            <a:ext cx="1558374" cy="221109"/>
          </a:xfrm>
        </p:spPr>
        <p:txBody>
          <a:bodyPr/>
          <a:lstStyle/>
          <a:p>
            <a:r>
              <a:rPr lang="en-US" noProof="0" dirty="0" smtClean="0"/>
              <a:t>26.02.2014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23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pic>
        <p:nvPicPr>
          <p:cNvPr id="7" name="Grafik 6" descr="Ein Bild, das Diagramm, Screenshot, Reihe, Schrift enthält.&#10;&#10;Automatisch generierte Beschreibung">
            <a:extLst>
              <a:ext uri="{FF2B5EF4-FFF2-40B4-BE49-F238E27FC236}">
                <a16:creationId xmlns:a16="http://schemas.microsoft.com/office/drawing/2014/main" id="{57165245-CBE7-46DB-D5F5-AA4498D20A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8" y="1778069"/>
            <a:ext cx="11735354" cy="330186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895ACE9-C644-EA43-E6CC-09BDD0D5F777}"/>
              </a:ext>
            </a:extLst>
          </p:cNvPr>
          <p:cNvSpPr/>
          <p:nvPr/>
        </p:nvSpPr>
        <p:spPr>
          <a:xfrm>
            <a:off x="10056440" y="3210596"/>
            <a:ext cx="1918712" cy="501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3251A0DC-8BFA-C397-9541-B01F7F0D5664}"/>
                  </a:ext>
                </a:extLst>
              </p:cNvPr>
              <p:cNvSpPr txBox="1"/>
              <p:nvPr/>
            </p:nvSpPr>
            <p:spPr>
              <a:xfrm>
                <a:off x="10128448" y="3205484"/>
                <a:ext cx="1378474" cy="501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2400" dirty="0">
                    <a:sym typeface="Wingdings" panose="05000000000000000000" pitchFamily="2" charset="2"/>
                  </a:rPr>
                  <a:t>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sz="28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PrePr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</m:sub>
                      <m:sup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p>
                          <m:sSupPr>
                            <m:ctrlPr>
                              <a:rPr lang="de-DE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  <m:sup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sPre>
                  </m:oMath>
                </a14:m>
                <a:endParaRPr lang="de-DE" sz="2800" dirty="0" err="1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3251A0DC-8BFA-C397-9541-B01F7F0D5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448" y="3205484"/>
                <a:ext cx="1378474" cy="501676"/>
              </a:xfrm>
              <a:prstGeom prst="rect">
                <a:avLst/>
              </a:prstGeom>
              <a:blipFill>
                <a:blip r:embed="rId4"/>
                <a:stretch>
                  <a:fillRect l="-6608" t="-3659" b="-256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10602120" y="2792618"/>
            <a:ext cx="679621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3600" dirty="0" smtClean="0"/>
              <a:t>→</a:t>
            </a:r>
            <a:endParaRPr lang="de-DE" sz="3600" dirty="0" smtClean="0"/>
          </a:p>
        </p:txBody>
      </p:sp>
      <p:sp>
        <p:nvSpPr>
          <p:cNvPr id="10" name="Rechteck 9"/>
          <p:cNvSpPr/>
          <p:nvPr/>
        </p:nvSpPr>
        <p:spPr>
          <a:xfrm>
            <a:off x="7765924" y="1944414"/>
            <a:ext cx="1819509" cy="316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260048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285738-8B52-8626-7D05-0EDEC68D5E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6" name="Grafik 5" descr="Ein Bild, das Maschine, Industrie, Bautechnik, Stahl enthält.&#10;&#10;Automatisch generierte Beschreibung">
            <a:extLst>
              <a:ext uri="{FF2B5EF4-FFF2-40B4-BE49-F238E27FC236}">
                <a16:creationId xmlns:a16="http://schemas.microsoft.com/office/drawing/2014/main" id="{AF341D24-9598-7EDA-725B-6F68092823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1"/>
          <a:stretch/>
        </p:blipFill>
        <p:spPr>
          <a:xfrm>
            <a:off x="655219" y="908720"/>
            <a:ext cx="10305497" cy="4851922"/>
          </a:xfrm>
          <a:prstGeom prst="rect">
            <a:avLst/>
          </a:prstGeom>
        </p:spPr>
      </p:pic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985" y="5878800"/>
            <a:ext cx="2016000" cy="6336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903" y="6294856"/>
            <a:ext cx="1652159" cy="32311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31" y="227475"/>
            <a:ext cx="11674852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5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Measurement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 dirty="0" smtClean="0"/>
              <a:t>26.02.2024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25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60000" y="1099751"/>
            <a:ext cx="11181211" cy="482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3200" b="1" u="sng" dirty="0" smtClean="0"/>
              <a:t>Problem: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800" b="1" dirty="0" err="1" smtClean="0">
                <a:solidFill>
                  <a:srgbClr val="C00000"/>
                </a:solidFill>
              </a:rPr>
              <a:t>How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to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measure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the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nuclear</a:t>
            </a:r>
            <a:r>
              <a:rPr lang="de-DE" sz="2800" b="1" dirty="0" smtClean="0">
                <a:solidFill>
                  <a:srgbClr val="C00000"/>
                </a:solidFill>
              </a:rPr>
              <a:t> (</a:t>
            </a:r>
            <a:r>
              <a:rPr lang="de-DE" sz="2800" b="1" dirty="0" err="1" smtClean="0">
                <a:solidFill>
                  <a:srgbClr val="C00000"/>
                </a:solidFill>
              </a:rPr>
              <a:t>electron</a:t>
            </a:r>
            <a:r>
              <a:rPr lang="de-DE" sz="2800" b="1" dirty="0" smtClean="0">
                <a:solidFill>
                  <a:srgbClr val="C00000"/>
                </a:solidFill>
              </a:rPr>
              <a:t>) </a:t>
            </a:r>
            <a:r>
              <a:rPr lang="de-DE" sz="2800" b="1" dirty="0" err="1" smtClean="0">
                <a:solidFill>
                  <a:srgbClr val="C00000"/>
                </a:solidFill>
              </a:rPr>
              <a:t>polarization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of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baseline="30000" dirty="0" smtClean="0">
                <a:solidFill>
                  <a:srgbClr val="C00000"/>
                </a:solidFill>
              </a:rPr>
              <a:t>3</a:t>
            </a:r>
            <a:r>
              <a:rPr lang="de-DE" sz="2800" b="1" dirty="0" smtClean="0">
                <a:solidFill>
                  <a:srgbClr val="C00000"/>
                </a:solidFill>
              </a:rPr>
              <a:t>He</a:t>
            </a:r>
            <a:r>
              <a:rPr lang="de-DE" sz="2800" b="1" baseline="30000" dirty="0" smtClean="0">
                <a:solidFill>
                  <a:srgbClr val="C00000"/>
                </a:solidFill>
              </a:rPr>
              <a:t>+</a:t>
            </a:r>
            <a:r>
              <a:rPr lang="de-DE" sz="2800" b="1" dirty="0" smtClean="0">
                <a:solidFill>
                  <a:srgbClr val="C00000"/>
                </a:solidFill>
              </a:rPr>
              <a:t> ?</a:t>
            </a:r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3200" b="1" u="sng" dirty="0" smtClean="0"/>
              <a:t>Option: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3200" dirty="0" err="1" smtClean="0">
                <a:solidFill>
                  <a:schemeClr val="accent3">
                    <a:lumMod val="75000"/>
                  </a:schemeClr>
                </a:solidFill>
              </a:rPr>
              <a:t>Nuclear</a:t>
            </a:r>
            <a:r>
              <a:rPr lang="de-DE" sz="3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3200" dirty="0" err="1">
                <a:solidFill>
                  <a:schemeClr val="accent3">
                    <a:lumMod val="75000"/>
                  </a:schemeClr>
                </a:solidFill>
              </a:rPr>
              <a:t>r</a:t>
            </a:r>
            <a:r>
              <a:rPr lang="de-DE" sz="3200" dirty="0" err="1" smtClean="0">
                <a:solidFill>
                  <a:schemeClr val="accent3">
                    <a:lumMod val="75000"/>
                  </a:schemeClr>
                </a:solidFill>
              </a:rPr>
              <a:t>eaction</a:t>
            </a:r>
            <a:r>
              <a:rPr lang="de-DE" sz="3200" dirty="0" smtClean="0">
                <a:solidFill>
                  <a:schemeClr val="accent3">
                    <a:lumMod val="75000"/>
                  </a:schemeClr>
                </a:solidFill>
              </a:rPr>
              <a:t> polarimeter</a:t>
            </a:r>
          </a:p>
          <a:p>
            <a:pPr algn="l">
              <a:lnSpc>
                <a:spcPct val="95000"/>
              </a:lnSpc>
            </a:pPr>
            <a:endParaRPr lang="de-DE" sz="28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l">
              <a:lnSpc>
                <a:spcPct val="95000"/>
              </a:lnSpc>
            </a:pPr>
            <a:endParaRPr lang="de-DE" sz="28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95000"/>
              </a:lnSpc>
            </a:pPr>
            <a:r>
              <a:rPr lang="de-DE" sz="2400" dirty="0" err="1" smtClean="0"/>
              <a:t>Analyzing</a:t>
            </a:r>
            <a:r>
              <a:rPr lang="de-DE" sz="2400" dirty="0" smtClean="0"/>
              <a:t> </a:t>
            </a:r>
            <a:r>
              <a:rPr lang="de-DE" sz="2400" dirty="0" err="1" smtClean="0"/>
              <a:t>powers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 p(</a:t>
            </a:r>
            <a:r>
              <a:rPr lang="de-DE" sz="2400" baseline="30000" dirty="0" smtClean="0"/>
              <a:t>3</a:t>
            </a:r>
            <a:r>
              <a:rPr lang="de-DE" sz="2400" dirty="0" smtClean="0"/>
              <a:t>He, p)</a:t>
            </a:r>
            <a:r>
              <a:rPr lang="de-DE" sz="2400" baseline="30000" dirty="0" smtClean="0"/>
              <a:t>3</a:t>
            </a:r>
            <a:r>
              <a:rPr lang="de-DE" sz="2400" dirty="0" smtClean="0"/>
              <a:t>He </a:t>
            </a:r>
            <a:r>
              <a:rPr lang="de-DE" sz="2400" dirty="0" err="1" smtClean="0"/>
              <a:t>and</a:t>
            </a:r>
            <a:r>
              <a:rPr lang="de-DE" sz="2400" dirty="0" smtClean="0"/>
              <a:t> d(</a:t>
            </a:r>
            <a:r>
              <a:rPr lang="de-DE" sz="2400" baseline="30000" dirty="0" smtClean="0"/>
              <a:t>3</a:t>
            </a:r>
            <a:r>
              <a:rPr lang="de-DE" sz="2400" dirty="0" smtClean="0"/>
              <a:t>He, p)</a:t>
            </a:r>
            <a:r>
              <a:rPr lang="de-DE" sz="2400" baseline="30000" dirty="0"/>
              <a:t>4</a:t>
            </a:r>
            <a:r>
              <a:rPr lang="de-DE" sz="2400" dirty="0" smtClean="0"/>
              <a:t>He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known</a:t>
            </a:r>
            <a:r>
              <a:rPr lang="de-DE" sz="2400" dirty="0" smtClean="0"/>
              <a:t> at MeV </a:t>
            </a:r>
            <a:r>
              <a:rPr lang="de-DE" sz="2400" dirty="0" err="1" smtClean="0"/>
              <a:t>energies</a:t>
            </a: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398726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B295A01-D54D-F9DD-9A2F-54E4CE730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" y="1180889"/>
            <a:ext cx="6096164" cy="48099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0763F1-742D-39D4-9E02-EF82ECC02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Analyzing Powers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1E42D4-8942-B2F4-009D-4627D22B5B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27A424-624F-4B2D-A84F-388593B1D932}" type="datetime1">
              <a:rPr lang="de-DE" smtClean="0">
                <a:solidFill>
                  <a:srgbClr val="002060"/>
                </a:solidFill>
              </a:rPr>
              <a:t>19.02.2024</a:t>
            </a:fld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36A15BFB-5502-0DDD-C1F5-734A9ED68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592" y="877641"/>
            <a:ext cx="1487528" cy="432047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p(</a:t>
            </a:r>
            <a:r>
              <a:rPr lang="de-DE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He,p)</a:t>
            </a:r>
            <a:r>
              <a:rPr lang="de-DE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F4FF167-9E24-411D-A824-8786D48EB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80" b="257"/>
          <a:stretch/>
        </p:blipFill>
        <p:spPr>
          <a:xfrm>
            <a:off x="6121956" y="1235674"/>
            <a:ext cx="6020963" cy="3680280"/>
          </a:xfrm>
          <a:prstGeom prst="rect">
            <a:avLst/>
          </a:prstGeom>
        </p:spPr>
      </p:pic>
      <p:sp>
        <p:nvSpPr>
          <p:cNvPr id="13" name="Inhaltsplatzhalter 9">
            <a:extLst>
              <a:ext uri="{FF2B5EF4-FFF2-40B4-BE49-F238E27FC236}">
                <a16:creationId xmlns:a16="http://schemas.microsoft.com/office/drawing/2014/main" id="{2AFF945A-2E61-EB45-BBF2-AE4D833F60B5}"/>
              </a:ext>
            </a:extLst>
          </p:cNvPr>
          <p:cNvSpPr txBox="1">
            <a:spLocks/>
          </p:cNvSpPr>
          <p:nvPr/>
        </p:nvSpPr>
        <p:spPr>
          <a:xfrm>
            <a:off x="8544272" y="691976"/>
            <a:ext cx="1487528" cy="4382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3D6B"/>
              </a:buClr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3D6B"/>
              </a:buClr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3D6B"/>
              </a:buClr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3D6B"/>
              </a:buClr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3D6B"/>
              </a:buClr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de-DE" sz="2400" dirty="0"/>
              <a:t>d(</a:t>
            </a:r>
            <a:r>
              <a:rPr lang="de-DE" sz="2400" baseline="30000" dirty="0"/>
              <a:t>3</a:t>
            </a:r>
            <a:r>
              <a:rPr lang="de-DE" sz="2400" dirty="0"/>
              <a:t>He,p)</a:t>
            </a:r>
            <a:r>
              <a:rPr lang="de-DE" sz="2400" baseline="30000" dirty="0"/>
              <a:t>4</a:t>
            </a:r>
            <a:r>
              <a:rPr lang="de-DE" sz="2400" dirty="0"/>
              <a:t>He</a:t>
            </a:r>
            <a:endParaRPr lang="en-US" sz="2400" dirty="0"/>
          </a:p>
          <a:p>
            <a:pPr marL="0" indent="0">
              <a:buFont typeface="Calibri" panose="020F0502020204030204" pitchFamily="34" charset="0"/>
              <a:buNone/>
            </a:pP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576DC9D-CDE9-F10E-A5C1-ED10AB7674AA}"/>
              </a:ext>
            </a:extLst>
          </p:cNvPr>
          <p:cNvSpPr txBox="1"/>
          <p:nvPr/>
        </p:nvSpPr>
        <p:spPr>
          <a:xfrm>
            <a:off x="10999533" y="5229200"/>
            <a:ext cx="809517" cy="2631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>
                <a:solidFill>
                  <a:srgbClr val="023D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Zheng</a:t>
            </a:r>
          </a:p>
        </p:txBody>
      </p:sp>
      <p:pic>
        <p:nvPicPr>
          <p:cNvPr id="11" name="Grafik 10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FF762-E3A8-953C-F39B-0263E8AC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LOW ENERGY </a:t>
            </a:r>
            <a:r>
              <a:rPr lang="en-US" dirty="0">
                <a:latin typeface="+mj-lt"/>
              </a:rPr>
              <a:t>B</a:t>
            </a:r>
            <a:r>
              <a:rPr lang="en-US" dirty="0" smtClean="0">
                <a:latin typeface="+mj-lt"/>
              </a:rPr>
              <a:t>EAMLINE</a:t>
            </a:r>
            <a:endParaRPr lang="en-US" dirty="0">
              <a:latin typeface="+mj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2B1EC9-D55A-39C6-312E-4B7799CF282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DCB6BC-CC7B-9562-1201-09F92EE349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solidFill>
                  <a:srgbClr val="023D6B"/>
                </a:solidFill>
              </a:rPr>
              <a:t>26.02.2024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4" descr="Ein Bild, das Text, Diagramm, Karte, Plan enthält.&#10;&#10;Automatisch generierte Beschreibung">
            <a:extLst>
              <a:ext uri="{FF2B5EF4-FFF2-40B4-BE49-F238E27FC236}">
                <a16:creationId xmlns:a16="http://schemas.microsoft.com/office/drawing/2014/main" id="{5FF138B1-EB1A-57CA-F3B0-EF7439DC8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3592" y="883903"/>
            <a:ext cx="9009192" cy="509019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D289DB59-F7CA-9700-0645-735BFD3D2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49" y="1031702"/>
            <a:ext cx="1374156" cy="207828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A590C454-5A9A-1470-6B90-B8F6DC5073AC}"/>
              </a:ext>
            </a:extLst>
          </p:cNvPr>
          <p:cNvSpPr/>
          <p:nvPr/>
        </p:nvSpPr>
        <p:spPr>
          <a:xfrm rot="20297004">
            <a:off x="1883158" y="1681776"/>
            <a:ext cx="1728192" cy="95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925B40A2-71B0-DB12-1355-DF84151D6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77506"/>
            <a:ext cx="2567648" cy="3816424"/>
          </a:xfrm>
        </p:spPr>
        <p:txBody>
          <a:bodyPr/>
          <a:lstStyle/>
          <a:p>
            <a:r>
              <a:rPr lang="en-US" sz="2000" dirty="0"/>
              <a:t>Purely magnetic bending + focusing</a:t>
            </a:r>
          </a:p>
          <a:p>
            <a:r>
              <a:rPr lang="en-US" sz="2000" dirty="0"/>
              <a:t>6 Dipoles</a:t>
            </a:r>
          </a:p>
          <a:p>
            <a:r>
              <a:rPr lang="en-US" sz="2000" dirty="0"/>
              <a:t>15 Quadrupoles</a:t>
            </a:r>
          </a:p>
          <a:p>
            <a:r>
              <a:rPr lang="en-US" sz="2000" dirty="0"/>
              <a:t>10 Solenoids</a:t>
            </a:r>
          </a:p>
          <a:p>
            <a:r>
              <a:rPr lang="en-US" sz="2000" dirty="0"/>
              <a:t>10 Steerer</a:t>
            </a:r>
          </a:p>
          <a:p>
            <a:r>
              <a:rPr lang="en-US" sz="2000" dirty="0"/>
              <a:t>5 Viewer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017930E-8982-079E-6E95-3F0D7E8D7235}"/>
              </a:ext>
            </a:extLst>
          </p:cNvPr>
          <p:cNvSpPr/>
          <p:nvPr/>
        </p:nvSpPr>
        <p:spPr>
          <a:xfrm>
            <a:off x="7104112" y="4349271"/>
            <a:ext cx="792088" cy="64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5922C6-599C-FD09-B5ED-0DD6E1A86C29}"/>
              </a:ext>
            </a:extLst>
          </p:cNvPr>
          <p:cNvSpPr txBox="1">
            <a:spLocks/>
          </p:cNvSpPr>
          <p:nvPr/>
        </p:nvSpPr>
        <p:spPr>
          <a:xfrm>
            <a:off x="10848528" y="4077072"/>
            <a:ext cx="479415" cy="3600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780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3D6B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61950" indent="-1841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3D6B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397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3D6B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175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3D6B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953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3D6B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3D6B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FB5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9C540404-4064-455A-E1E2-90D259B5F400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9840416" y="3704552"/>
            <a:ext cx="1008112" cy="5525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6B250541-5224-71CF-DA68-1272B8D3FA40}"/>
              </a:ext>
            </a:extLst>
          </p:cNvPr>
          <p:cNvSpPr txBox="1"/>
          <p:nvPr/>
        </p:nvSpPr>
        <p:spPr>
          <a:xfrm>
            <a:off x="9912424" y="5590812"/>
            <a:ext cx="1584176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EC7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R.Gebel, PSTP2007</a:t>
            </a:r>
          </a:p>
        </p:txBody>
      </p:sp>
      <p:pic>
        <p:nvPicPr>
          <p:cNvPr id="13" name="Grafik 1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14" y="5878800"/>
            <a:ext cx="2016000" cy="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9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DAB160EB-938E-C970-66FD-282011654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7" y="781329"/>
            <a:ext cx="8666221" cy="52762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5FF762-E3A8-953C-F39B-0263E8AC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HIGH ENERGY BEAMLINE</a:t>
            </a:r>
            <a:endParaRPr lang="en-US" dirty="0">
              <a:latin typeface="+mj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2B1EC9-D55A-39C6-312E-4B7799CF282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DCB6BC-CC7B-9562-1201-09F92EE349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/>
              <a:t>26.02.2024</a:t>
            </a: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925B40A2-71B0-DB12-1355-DF84151D6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204" y="3519011"/>
            <a:ext cx="3011654" cy="2412265"/>
          </a:xfrm>
        </p:spPr>
        <p:txBody>
          <a:bodyPr/>
          <a:lstStyle/>
          <a:p>
            <a:r>
              <a:rPr lang="en-US" sz="2000" dirty="0"/>
              <a:t>2 Dipoles</a:t>
            </a:r>
          </a:p>
          <a:p>
            <a:r>
              <a:rPr lang="en-US" sz="2000" dirty="0"/>
              <a:t>10 Quadrupoles</a:t>
            </a:r>
          </a:p>
          <a:p>
            <a:r>
              <a:rPr lang="en-US" sz="2000" dirty="0"/>
              <a:t>3 Steerer</a:t>
            </a:r>
          </a:p>
          <a:p>
            <a:r>
              <a:rPr lang="en-US" sz="2000" dirty="0"/>
              <a:t>1 LEPol</a:t>
            </a:r>
          </a:p>
          <a:p>
            <a:r>
              <a:rPr lang="en-US" sz="2000" dirty="0"/>
              <a:t>Beam transport very similar to 45 MeV protons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E5ACC08F-B7F0-70DB-5743-16DCE32E07E5}"/>
              </a:ext>
            </a:extLst>
          </p:cNvPr>
          <p:cNvCxnSpPr>
            <a:cxnSpLocks/>
          </p:cNvCxnSpPr>
          <p:nvPr/>
        </p:nvCxnSpPr>
        <p:spPr>
          <a:xfrm>
            <a:off x="9048328" y="5012189"/>
            <a:ext cx="1752199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9208F15C-8E10-1130-3A14-A913DDEA9263}"/>
              </a:ext>
            </a:extLst>
          </p:cNvPr>
          <p:cNvSpPr txBox="1"/>
          <p:nvPr/>
        </p:nvSpPr>
        <p:spPr>
          <a:xfrm>
            <a:off x="9672399" y="4725144"/>
            <a:ext cx="50405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5m</a:t>
            </a:r>
          </a:p>
        </p:txBody>
      </p:sp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4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 descr="Ein Bild, das Transport, Raumfahrzeug, Spielzeug enthält.&#10;&#10;Automatisch generierte Beschreibung">
            <a:extLst>
              <a:ext uri="{FF2B5EF4-FFF2-40B4-BE49-F238E27FC236}">
                <a16:creationId xmlns:a16="http://schemas.microsoft.com/office/drawing/2014/main" id="{2FFAAE05-8F72-21D9-8E16-3603DE0CD3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 b="5900"/>
          <a:stretch/>
        </p:blipFill>
        <p:spPr>
          <a:xfrm>
            <a:off x="3224329" y="32371"/>
            <a:ext cx="5640946" cy="63019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1D0CEA-5F8B-E1FA-EE58-A62C4EE75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LE-POLARIMETER</a:t>
            </a:r>
            <a:endParaRPr lang="en-US" dirty="0">
              <a:latin typeface="+mj-lt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D3555FE-B081-2751-F168-3F484408F9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/>
              <a:t>26.02.2024</a:t>
            </a:r>
            <a:endParaRPr lang="de-DE" dirty="0"/>
          </a:p>
        </p:txBody>
      </p:sp>
      <p:pic>
        <p:nvPicPr>
          <p:cNvPr id="9" name="Grafik 8" descr="Ein Bild, das Maschine, Bautechnik, Industrie, Pfeife Flöte Rohr enthält.&#10;&#10;Automatisch generierte Beschreibung">
            <a:extLst>
              <a:ext uri="{FF2B5EF4-FFF2-40B4-BE49-F238E27FC236}">
                <a16:creationId xmlns:a16="http://schemas.microsoft.com/office/drawing/2014/main" id="{1C5CAFEF-F908-EEA5-5A71-56F38DA34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719" y="1513628"/>
            <a:ext cx="2907282" cy="4132205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F035D98-164F-E68C-98C3-12E11234EB42}"/>
              </a:ext>
            </a:extLst>
          </p:cNvPr>
          <p:cNvCxnSpPr>
            <a:cxnSpLocks/>
          </p:cNvCxnSpPr>
          <p:nvPr/>
        </p:nvCxnSpPr>
        <p:spPr>
          <a:xfrm flipV="1">
            <a:off x="3544960" y="4843287"/>
            <a:ext cx="1030444" cy="609015"/>
          </a:xfrm>
          <a:prstGeom prst="straightConnector1">
            <a:avLst/>
          </a:prstGeom>
          <a:ln w="76200">
            <a:solidFill>
              <a:srgbClr val="FF7F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0BB1A39A-5060-DE3E-A381-B161CC7D732B}"/>
              </a:ext>
            </a:extLst>
          </p:cNvPr>
          <p:cNvSpPr txBox="1"/>
          <p:nvPr/>
        </p:nvSpPr>
        <p:spPr>
          <a:xfrm rot="19855719">
            <a:off x="3257902" y="4912494"/>
            <a:ext cx="115212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beam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10859BB5-B754-C0BC-E04A-A4E083267822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4401607" y="1700808"/>
            <a:ext cx="1622385" cy="114391"/>
          </a:xfrm>
          <a:prstGeom prst="straightConnector1">
            <a:avLst/>
          </a:prstGeom>
          <a:ln w="76200">
            <a:solidFill>
              <a:srgbClr val="FF7F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FF451437-35EE-5140-0394-0EEE438DB57F}"/>
              </a:ext>
            </a:extLst>
          </p:cNvPr>
          <p:cNvSpPr txBox="1"/>
          <p:nvPr/>
        </p:nvSpPr>
        <p:spPr>
          <a:xfrm>
            <a:off x="1755670" y="1418167"/>
            <a:ext cx="2645937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Target-Ladder</a:t>
            </a:r>
          </a:p>
          <a:p>
            <a:pPr algn="ctr">
              <a:lnSpc>
                <a:spcPct val="95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Remote controlled exchange of different targets 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EAFD35DD-83FD-EE3F-A8FD-C575C6A6A908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7191833" y="1258872"/>
            <a:ext cx="1116075" cy="670879"/>
          </a:xfrm>
          <a:prstGeom prst="straightConnector1">
            <a:avLst/>
          </a:prstGeom>
          <a:ln w="76200">
            <a:solidFill>
              <a:srgbClr val="FF7F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AF2F3A07-3FCF-828A-7CC6-3517CC59CF3A}"/>
                  </a:ext>
                </a:extLst>
              </p:cNvPr>
              <p:cNvSpPr txBox="1"/>
              <p:nvPr/>
            </p:nvSpPr>
            <p:spPr>
              <a:xfrm>
                <a:off x="263352" y="3812068"/>
                <a:ext cx="2541534" cy="79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5000"/>
                  </a:lnSpc>
                </a:pP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Vacuum-Chamber</a:t>
                </a:r>
              </a:p>
              <a:p>
                <a:pPr algn="ctr">
                  <a:lnSpc>
                    <a:spcPct val="95000"/>
                  </a:lnSpc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8 pipe connections</a:t>
                </a:r>
              </a:p>
              <a:p>
                <a:pPr algn="ctr">
                  <a:lnSpc>
                    <a:spcPct val="95000"/>
                  </a:lnSpc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8 windows (75</a:t>
                </a:r>
                <a14:m>
                  <m:oMath xmlns:m="http://schemas.openxmlformats.org/officeDocument/2006/math"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μm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steel)</a:t>
                </a:r>
              </a:p>
            </p:txBody>
          </p:sp>
        </mc:Choice>
        <mc:Fallback xmlns="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AF2F3A07-3FCF-828A-7CC6-3517CC59C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3812068"/>
                <a:ext cx="2541534" cy="794064"/>
              </a:xfrm>
              <a:prstGeom prst="rect">
                <a:avLst/>
              </a:prstGeom>
              <a:blipFill>
                <a:blip r:embed="rId5"/>
                <a:stretch>
                  <a:fillRect t="-3817" b="-8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990E9E98-0899-829C-4E15-43527554A158}"/>
              </a:ext>
            </a:extLst>
          </p:cNvPr>
          <p:cNvCxnSpPr>
            <a:cxnSpLocks/>
          </p:cNvCxnSpPr>
          <p:nvPr/>
        </p:nvCxnSpPr>
        <p:spPr>
          <a:xfrm flipV="1">
            <a:off x="2792016" y="4209100"/>
            <a:ext cx="2223864" cy="84108"/>
          </a:xfrm>
          <a:prstGeom prst="straightConnector1">
            <a:avLst/>
          </a:prstGeom>
          <a:ln w="76200">
            <a:solidFill>
              <a:srgbClr val="FF7F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DF1B9460-9862-9A09-F65F-AE2E676D1568}"/>
              </a:ext>
            </a:extLst>
          </p:cNvPr>
          <p:cNvSpPr txBox="1"/>
          <p:nvPr/>
        </p:nvSpPr>
        <p:spPr>
          <a:xfrm>
            <a:off x="7265936" y="464808"/>
            <a:ext cx="2083944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12 Detectors</a:t>
            </a:r>
          </a:p>
          <a:p>
            <a:pPr algn="ctr">
              <a:lnSpc>
                <a:spcPct val="95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Plastic scintillator with photomultiplier</a:t>
            </a: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E373E022-541A-7B37-6658-7C6D30301504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8152546" y="4797152"/>
            <a:ext cx="0" cy="801976"/>
          </a:xfrm>
          <a:prstGeom prst="straightConnector1">
            <a:avLst/>
          </a:prstGeom>
          <a:ln w="76200">
            <a:solidFill>
              <a:srgbClr val="FF7F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26E4093C-8AFF-82FA-AA83-E303EF3AC84F}"/>
              </a:ext>
            </a:extLst>
          </p:cNvPr>
          <p:cNvSpPr txBox="1"/>
          <p:nvPr/>
        </p:nvSpPr>
        <p:spPr>
          <a:xfrm>
            <a:off x="6929589" y="5599128"/>
            <a:ext cx="2445914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8 Motorized Carts</a:t>
            </a:r>
          </a:p>
          <a:p>
            <a:pPr algn="ctr">
              <a:lnSpc>
                <a:spcPct val="95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Automated angle selection</a:t>
            </a:r>
          </a:p>
        </p:txBody>
      </p:sp>
      <p:pic>
        <p:nvPicPr>
          <p:cNvPr id="45" name="Grafik 44" descr="Ein Bild, das Kreis, Autoteile enthält.&#10;&#10;Automatisch generierte Beschreibung">
            <a:extLst>
              <a:ext uri="{FF2B5EF4-FFF2-40B4-BE49-F238E27FC236}">
                <a16:creationId xmlns:a16="http://schemas.microsoft.com/office/drawing/2014/main" id="{9B7907A4-6DE3-0C5D-D39A-2E06848E27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50" y="4541833"/>
            <a:ext cx="1820937" cy="1820937"/>
          </a:xfrm>
          <a:prstGeom prst="rect">
            <a:avLst/>
          </a:prstGeom>
        </p:spPr>
      </p:pic>
      <p:pic>
        <p:nvPicPr>
          <p:cNvPr id="16" name="Grafik 15" descr="Ein Bild, das Waschbecken, Installationszubehör, Badezimmer, Wasserleitung enthält.&#10;&#10;Automatisch generierte Beschreibung">
            <a:extLst>
              <a:ext uri="{FF2B5EF4-FFF2-40B4-BE49-F238E27FC236}">
                <a16:creationId xmlns:a16="http://schemas.microsoft.com/office/drawing/2014/main" id="{59182ED6-F19D-4006-AC22-14EEA55C11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2" t="37605" r="22469" b="21896"/>
          <a:stretch/>
        </p:blipFill>
        <p:spPr>
          <a:xfrm rot="16200000">
            <a:off x="-127186" y="1785734"/>
            <a:ext cx="2620953" cy="1010940"/>
          </a:xfrm>
          <a:prstGeom prst="rect">
            <a:avLst/>
          </a:prstGeom>
        </p:spPr>
      </p:pic>
      <p:pic>
        <p:nvPicPr>
          <p:cNvPr id="6" name="Grafik 5" descr="Ein Bild, das Zylinder, Kabel enthält.&#10;&#10;Automatisch generierte Beschreibung">
            <a:extLst>
              <a:ext uri="{FF2B5EF4-FFF2-40B4-BE49-F238E27FC236}">
                <a16:creationId xmlns:a16="http://schemas.microsoft.com/office/drawing/2014/main" id="{3AFD34AB-6EDB-46EE-B084-214C26899B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2201" r="9248" b="18356"/>
          <a:stretch/>
        </p:blipFill>
        <p:spPr>
          <a:xfrm>
            <a:off x="9497898" y="244633"/>
            <a:ext cx="2334102" cy="1094831"/>
          </a:xfrm>
          <a:prstGeom prst="rect">
            <a:avLst/>
          </a:prstGeom>
        </p:spPr>
      </p:pic>
      <p:pic>
        <p:nvPicPr>
          <p:cNvPr id="19" name="Grafik 1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6138675"/>
            <a:ext cx="2016000" cy="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5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5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3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BCA0AA7-4379-088E-855D-2031AF5FB22A}"/>
              </a:ext>
            </a:extLst>
          </p:cNvPr>
          <p:cNvGrpSpPr/>
          <p:nvPr/>
        </p:nvGrpSpPr>
        <p:grpSpPr>
          <a:xfrm>
            <a:off x="616854" y="1789571"/>
            <a:ext cx="2789506" cy="4344421"/>
            <a:chOff x="616854" y="1789571"/>
            <a:chExt cx="2789506" cy="434442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F7D5BB8B-5132-32F8-8E6B-E500AE9EE8E6}"/>
                </a:ext>
              </a:extLst>
            </p:cNvPr>
            <p:cNvSpPr/>
            <p:nvPr/>
          </p:nvSpPr>
          <p:spPr>
            <a:xfrm>
              <a:off x="1652530" y="3822853"/>
              <a:ext cx="451692" cy="1938969"/>
            </a:xfrm>
            <a:custGeom>
              <a:avLst/>
              <a:gdLst>
                <a:gd name="connsiteX0" fmla="*/ 0 w 451692"/>
                <a:gd name="connsiteY0" fmla="*/ 0 h 1938969"/>
                <a:gd name="connsiteX1" fmla="*/ 451692 w 451692"/>
                <a:gd name="connsiteY1" fmla="*/ 1938969 h 19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1692" h="1938969">
                  <a:moveTo>
                    <a:pt x="0" y="0"/>
                  </a:moveTo>
                  <a:lnTo>
                    <a:pt x="451692" y="1938969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3E08D060-3EA7-6952-6CCB-9F8EBFED69E5}"/>
                </a:ext>
              </a:extLst>
            </p:cNvPr>
            <p:cNvGrpSpPr/>
            <p:nvPr/>
          </p:nvGrpSpPr>
          <p:grpSpPr>
            <a:xfrm>
              <a:off x="711872" y="2694958"/>
              <a:ext cx="2660671" cy="3439034"/>
              <a:chOff x="731404" y="1107989"/>
              <a:chExt cx="2660671" cy="3439034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871C2D82-E35C-6727-ACEE-9F4D54EC483C}"/>
                  </a:ext>
                </a:extLst>
              </p:cNvPr>
              <p:cNvGrpSpPr/>
              <p:nvPr/>
            </p:nvGrpSpPr>
            <p:grpSpPr>
              <a:xfrm>
                <a:off x="1127448" y="1448780"/>
                <a:ext cx="2264627" cy="3098243"/>
                <a:chOff x="1127448" y="1448780"/>
                <a:chExt cx="2264627" cy="3098243"/>
              </a:xfrm>
            </p:grpSpPr>
            <p:cxnSp>
              <p:nvCxnSpPr>
                <p:cNvPr id="6" name="Gerader Verbinder 5">
                  <a:extLst>
                    <a:ext uri="{FF2B5EF4-FFF2-40B4-BE49-F238E27FC236}">
                      <a16:creationId xmlns:a16="http://schemas.microsoft.com/office/drawing/2014/main" id="{EE542A66-FFA6-FF53-FC7B-052372F3115F}"/>
                    </a:ext>
                  </a:extLst>
                </p:cNvPr>
                <p:cNvCxnSpPr/>
                <p:nvPr/>
              </p:nvCxnSpPr>
              <p:spPr>
                <a:xfrm>
                  <a:off x="1127448" y="3861048"/>
                  <a:ext cx="122413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Gerader Verbinder 6">
                  <a:extLst>
                    <a:ext uri="{FF2B5EF4-FFF2-40B4-BE49-F238E27FC236}">
                      <a16:creationId xmlns:a16="http://schemas.microsoft.com/office/drawing/2014/main" id="{64574DDF-BDA1-A329-1F13-C5162D0F5498}"/>
                    </a:ext>
                  </a:extLst>
                </p:cNvPr>
                <p:cNvCxnSpPr/>
                <p:nvPr/>
              </p:nvCxnSpPr>
              <p:spPr>
                <a:xfrm>
                  <a:off x="1127448" y="1988840"/>
                  <a:ext cx="122413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Gerade Verbindung mit Pfeil 12">
                  <a:extLst>
                    <a:ext uri="{FF2B5EF4-FFF2-40B4-BE49-F238E27FC236}">
                      <a16:creationId xmlns:a16="http://schemas.microsoft.com/office/drawing/2014/main" id="{F228D1F4-E38A-D980-D2FE-590E3BB761C4}"/>
                    </a:ext>
                  </a:extLst>
                </p:cNvPr>
                <p:cNvCxnSpPr/>
                <p:nvPr/>
              </p:nvCxnSpPr>
              <p:spPr>
                <a:xfrm>
                  <a:off x="1775520" y="1988840"/>
                  <a:ext cx="0" cy="183401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feld 13">
                      <a:extLst>
                        <a:ext uri="{FF2B5EF4-FFF2-40B4-BE49-F238E27FC236}">
                          <a16:creationId xmlns:a16="http://schemas.microsoft.com/office/drawing/2014/main" id="{FC10AEA2-28CA-333F-A27E-CA178212AC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0275" y="4094591"/>
                      <a:ext cx="778482" cy="4524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f>
                                  <m:fPr>
                                    <m:type m:val="skw"/>
                                    <m:ctrlP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b>
                            </m:sSub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14" name="Textfeld 13">
                      <a:extLst>
                        <a:ext uri="{FF2B5EF4-FFF2-40B4-BE49-F238E27FC236}">
                          <a16:creationId xmlns:a16="http://schemas.microsoft.com/office/drawing/2014/main" id="{FC10AEA2-28CA-333F-A27E-CA178212AC8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0275" y="4094591"/>
                      <a:ext cx="778482" cy="45243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8594" t="-95946" r="-86719" b="-1932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feld 14">
                      <a:extLst>
                        <a:ext uri="{FF2B5EF4-FFF2-40B4-BE49-F238E27FC236}">
                          <a16:creationId xmlns:a16="http://schemas.microsoft.com/office/drawing/2014/main" id="{8312AF3E-B263-B6E4-808C-AE880FC959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72653" y="1448780"/>
                      <a:ext cx="805733" cy="4524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f>
                                  <m:fPr>
                                    <m:type m:val="skw"/>
                                    <m:ctrlP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b>
                            </m:sSub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15" name="Textfeld 14">
                      <a:extLst>
                        <a:ext uri="{FF2B5EF4-FFF2-40B4-BE49-F238E27FC236}">
                          <a16:creationId xmlns:a16="http://schemas.microsoft.com/office/drawing/2014/main" id="{8312AF3E-B263-B6E4-808C-AE880FC9596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2653" y="1448780"/>
                      <a:ext cx="805733" cy="4524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9091" t="-97297" r="-83333" b="-19189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feld 15">
                      <a:extLst>
                        <a:ext uri="{FF2B5EF4-FFF2-40B4-BE49-F238E27FC236}">
                          <a16:creationId xmlns:a16="http://schemas.microsoft.com/office/drawing/2014/main" id="{DB1A3D1A-92B5-AAB0-FC36-9B2C4F3DD0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04222" y="2661883"/>
                      <a:ext cx="1287853" cy="35086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≈1.5 </m:t>
                            </m:r>
                            <m:r>
                              <a:rPr lang="de-DE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𝑒𝑉</m:t>
                            </m:r>
                            <m:r>
                              <a:rPr lang="de-DE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de-DE" sz="2400" dirty="0" err="1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feld 15">
                      <a:extLst>
                        <a:ext uri="{FF2B5EF4-FFF2-40B4-BE49-F238E27FC236}">
                          <a16:creationId xmlns:a16="http://schemas.microsoft.com/office/drawing/2014/main" id="{DB1A3D1A-92B5-AAB0-FC36-9B2C4F3DD0B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4222" y="2661883"/>
                      <a:ext cx="1287853" cy="350865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896" b="-1034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7579B4C3-2185-859B-057E-9900A2AB7706}"/>
                  </a:ext>
                </a:extLst>
              </p:cNvPr>
              <p:cNvSpPr txBox="1"/>
              <p:nvPr/>
            </p:nvSpPr>
            <p:spPr>
              <a:xfrm>
                <a:off x="731404" y="1107989"/>
                <a:ext cx="792088" cy="44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2400" dirty="0" err="1"/>
                  <a:t>Rb</a:t>
                </a:r>
                <a:endParaRPr lang="de-DE" sz="2400" dirty="0"/>
              </a:p>
            </p:txBody>
          </p:sp>
        </p:grp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1A17ECED-8121-D2F0-49A5-7DDFD3F6E371}"/>
                </a:ext>
              </a:extLst>
            </p:cNvPr>
            <p:cNvSpPr txBox="1"/>
            <p:nvPr/>
          </p:nvSpPr>
          <p:spPr>
            <a:xfrm>
              <a:off x="616854" y="1789571"/>
              <a:ext cx="2789506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/>
                <a:t>Spin-exchange OP</a:t>
              </a:r>
            </a:p>
          </p:txBody>
        </p:sp>
      </p:grpSp>
      <p:pic>
        <p:nvPicPr>
          <p:cNvPr id="42" name="Grafik 4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048ABB0-D4CC-62B7-B0FA-8C7EFFF5EA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0" y="4321924"/>
            <a:ext cx="929476" cy="328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608E00C-916B-2B7E-995F-FEC98DDAE4EA}"/>
                  </a:ext>
                </a:extLst>
              </p:cNvPr>
              <p:cNvSpPr txBox="1"/>
              <p:nvPr/>
            </p:nvSpPr>
            <p:spPr>
              <a:xfrm>
                <a:off x="921807" y="4663466"/>
                <a:ext cx="255133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de-DE" sz="2400" dirty="0" err="1"/>
              </a:p>
            </p:txBody>
          </p:sp>
        </mc:Choice>
        <mc:Fallback xmlns="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608E00C-916B-2B7E-995F-FEC98DDAE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07" y="4663466"/>
                <a:ext cx="255133" cy="350865"/>
              </a:xfrm>
              <a:prstGeom prst="rect">
                <a:avLst/>
              </a:prstGeom>
              <a:blipFill>
                <a:blip r:embed="rId7"/>
                <a:stretch>
                  <a:fillRect l="-23810" r="-21429" b="-275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optical pumping </a:t>
            </a:r>
            <a:r>
              <a:rPr lang="en-US" noProof="0" dirty="0" smtClean="0"/>
              <a:t>of </a:t>
            </a:r>
            <a:r>
              <a:rPr lang="en-US" baseline="30000" noProof="0" dirty="0" smtClean="0"/>
              <a:t>3</a:t>
            </a:r>
            <a:r>
              <a:rPr lang="en-US" noProof="0" dirty="0" smtClean="0"/>
              <a:t>He</a:t>
            </a:r>
            <a:endParaRPr lang="en-US" noProof="0" dirty="0"/>
          </a:p>
        </p:txBody>
      </p:sp>
      <p:sp>
        <p:nvSpPr>
          <p:cNvPr id="23" name="Datumsplatzhalter 4">
            <a:extLst>
              <a:ext uri="{FF2B5EF4-FFF2-40B4-BE49-F238E27FC236}">
                <a16:creationId xmlns:a16="http://schemas.microsoft.com/office/drawing/2014/main" id="{423CD765-A900-5EC5-0610-678440A524CD}"/>
              </a:ext>
            </a:extLst>
          </p:cNvPr>
          <p:cNvSpPr txBox="1">
            <a:spLocks/>
          </p:cNvSpPr>
          <p:nvPr/>
        </p:nvSpPr>
        <p:spPr>
          <a:xfrm>
            <a:off x="3422822" y="6314303"/>
            <a:ext cx="1677024" cy="2961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26.02.2024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29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, Diagramm, Reihe enthält.&#10;&#10;Automatisch generierte Beschreibung">
            <a:extLst>
              <a:ext uri="{FF2B5EF4-FFF2-40B4-BE49-F238E27FC236}">
                <a16:creationId xmlns:a16="http://schemas.microsoft.com/office/drawing/2014/main" id="{090BEA16-18B4-E79D-CC93-057A1D0067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0"/>
            <a:ext cx="8385882" cy="59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1152FB-CFF4-288F-C196-5F2CF45D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24000"/>
            <a:ext cx="2495640" cy="584720"/>
          </a:xfrm>
        </p:spPr>
        <p:txBody>
          <a:bodyPr/>
          <a:lstStyle/>
          <a:p>
            <a:r>
              <a:rPr lang="en-US" dirty="0"/>
              <a:t>Identification of </a:t>
            </a:r>
            <a:r>
              <a:rPr lang="en-US" dirty="0" smtClean="0"/>
              <a:t>reactions at </a:t>
            </a:r>
            <a:br>
              <a:rPr lang="en-US" dirty="0" smtClean="0"/>
            </a:br>
            <a:r>
              <a:rPr lang="en-US" dirty="0" smtClean="0"/>
              <a:t>14 MeV</a:t>
            </a:r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C3092F-8DDA-0D53-D041-1A7A8329D6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/>
              <a:t>26.02.2024</a:t>
            </a:r>
            <a:endParaRPr lang="de-DE" dirty="0"/>
          </a:p>
        </p:txBody>
      </p:sp>
      <p:pic>
        <p:nvPicPr>
          <p:cNvPr id="14" name="Grafik 13" descr="Ein Bild, das Text, Diagramm, Reihe enthält.&#10;&#10;Automatisch generierte Beschreibung">
            <a:extLst>
              <a:ext uri="{FF2B5EF4-FFF2-40B4-BE49-F238E27FC236}">
                <a16:creationId xmlns:a16="http://schemas.microsoft.com/office/drawing/2014/main" id="{30F3BD6D-AA17-4DAC-B585-5F2750F36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0"/>
            <a:ext cx="8385882" cy="5940000"/>
          </a:xfrm>
          <a:prstGeom prst="rect">
            <a:avLst/>
          </a:prstGeom>
        </p:spPr>
      </p:pic>
      <p:pic>
        <p:nvPicPr>
          <p:cNvPr id="17" name="Grafik 16" descr="Ein Bild, das Text, Diagramm, Reihe enthält.&#10;&#10;Automatisch generierte Beschreibung">
            <a:extLst>
              <a:ext uri="{FF2B5EF4-FFF2-40B4-BE49-F238E27FC236}">
                <a16:creationId xmlns:a16="http://schemas.microsoft.com/office/drawing/2014/main" id="{57CC8792-A61D-AD90-CC67-A9F2306E1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0"/>
            <a:ext cx="8385878" cy="5940000"/>
          </a:xfrm>
          <a:prstGeom prst="rect">
            <a:avLst/>
          </a:prstGeom>
        </p:spPr>
      </p:pic>
      <p:pic>
        <p:nvPicPr>
          <p:cNvPr id="19" name="Grafik 18" descr="Ein Bild, das Text, Diagramm, Reihe enthält.&#10;&#10;Automatisch generierte Beschreibung">
            <a:extLst>
              <a:ext uri="{FF2B5EF4-FFF2-40B4-BE49-F238E27FC236}">
                <a16:creationId xmlns:a16="http://schemas.microsoft.com/office/drawing/2014/main" id="{0B22165E-69B7-16D0-6DEA-9667CDF117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0"/>
            <a:ext cx="8385878" cy="5940000"/>
          </a:xfrm>
          <a:prstGeom prst="rect">
            <a:avLst/>
          </a:prstGeom>
        </p:spPr>
      </p:pic>
      <p:pic>
        <p:nvPicPr>
          <p:cNvPr id="21" name="Grafik 20" descr="Ein Bild, das Text, Diagramm, Reihe enthält.&#10;&#10;Automatisch generierte Beschreibung">
            <a:extLst>
              <a:ext uri="{FF2B5EF4-FFF2-40B4-BE49-F238E27FC236}">
                <a16:creationId xmlns:a16="http://schemas.microsoft.com/office/drawing/2014/main" id="{C548ABCD-F415-5597-A19E-80140A6FEB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0"/>
            <a:ext cx="8385878" cy="5940000"/>
          </a:xfrm>
          <a:prstGeom prst="rect">
            <a:avLst/>
          </a:prstGeom>
        </p:spPr>
      </p:pic>
      <p:pic>
        <p:nvPicPr>
          <p:cNvPr id="23" name="Grafik 22" descr="Ein Bild, das Text, Diagramm, Reihe enthält.&#10;&#10;Automatisch generierte Beschreibung">
            <a:extLst>
              <a:ext uri="{FF2B5EF4-FFF2-40B4-BE49-F238E27FC236}">
                <a16:creationId xmlns:a16="http://schemas.microsoft.com/office/drawing/2014/main" id="{D6F70B13-1CAA-B981-81A5-7F6FCE135B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0"/>
            <a:ext cx="8385878" cy="5940000"/>
          </a:xfrm>
          <a:prstGeom prst="rect">
            <a:avLst/>
          </a:prstGeom>
        </p:spPr>
      </p:pic>
      <p:pic>
        <p:nvPicPr>
          <p:cNvPr id="25" name="Grafik 24" descr="Ein Bild, das Text, Diagramm, Reihe enthält.&#10;&#10;Automatisch generierte Beschreibung">
            <a:extLst>
              <a:ext uri="{FF2B5EF4-FFF2-40B4-BE49-F238E27FC236}">
                <a16:creationId xmlns:a16="http://schemas.microsoft.com/office/drawing/2014/main" id="{D320EB23-7501-EDC4-410F-E5AEADA2DC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39" y="0"/>
            <a:ext cx="8385879" cy="5940000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3BFBC590-D05C-0011-E799-4C384BCD96BD}"/>
              </a:ext>
            </a:extLst>
          </p:cNvPr>
          <p:cNvSpPr txBox="1"/>
          <p:nvPr/>
        </p:nvSpPr>
        <p:spPr>
          <a:xfrm>
            <a:off x="4439816" y="4437112"/>
            <a:ext cx="546581" cy="355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x20</a:t>
            </a:r>
            <a:endParaRPr lang="en-US" sz="1600" baseline="-250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rafik 1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0763F1-742D-39D4-9E02-EF82ECC02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Discussion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1E42D4-8942-B2F4-009D-4627D22B5B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26.02.2024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Grafik 10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60000" y="1025607"/>
            <a:ext cx="11341849" cy="518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3200" dirty="0" smtClean="0">
                <a:solidFill>
                  <a:srgbClr val="C00000"/>
                </a:solidFill>
              </a:rPr>
              <a:t>Last beam time at </a:t>
            </a:r>
            <a:r>
              <a:rPr lang="de-DE" sz="3200" dirty="0" err="1" smtClean="0">
                <a:solidFill>
                  <a:srgbClr val="C00000"/>
                </a:solidFill>
              </a:rPr>
              <a:t>the</a:t>
            </a:r>
            <a:r>
              <a:rPr lang="de-DE" sz="3200" dirty="0" smtClean="0">
                <a:solidFill>
                  <a:srgbClr val="C00000"/>
                </a:solidFill>
              </a:rPr>
              <a:t> IKP !!!</a:t>
            </a:r>
          </a:p>
          <a:p>
            <a:pPr algn="l">
              <a:lnSpc>
                <a:spcPct val="95000"/>
              </a:lnSpc>
            </a:pPr>
            <a:endParaRPr lang="de-DE" sz="1600" dirty="0">
              <a:solidFill>
                <a:srgbClr val="C0000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3200" u="sng" dirty="0" smtClean="0"/>
              <a:t>Long </a:t>
            </a:r>
            <a:r>
              <a:rPr lang="de-DE" sz="3200" u="sng" dirty="0" err="1" smtClean="0"/>
              <a:t>list</a:t>
            </a:r>
            <a:r>
              <a:rPr lang="de-DE" sz="3200" u="sng" dirty="0" smtClean="0"/>
              <a:t> </a:t>
            </a:r>
            <a:r>
              <a:rPr lang="de-DE" sz="3200" u="sng" dirty="0" err="1" smtClean="0"/>
              <a:t>of</a:t>
            </a:r>
            <a:r>
              <a:rPr lang="de-DE" sz="3200" u="sng" dirty="0" smtClean="0"/>
              <a:t> </a:t>
            </a:r>
            <a:r>
              <a:rPr lang="de-DE" sz="3200" u="sng" dirty="0" err="1" smtClean="0"/>
              <a:t>problems</a:t>
            </a:r>
            <a:endParaRPr lang="de-DE" sz="2400" dirty="0"/>
          </a:p>
          <a:p>
            <a:pPr algn="l">
              <a:lnSpc>
                <a:spcPct val="95000"/>
              </a:lnSpc>
            </a:pPr>
            <a:endParaRPr lang="de-DE" sz="1400" dirty="0" smtClean="0"/>
          </a:p>
          <a:p>
            <a:pPr>
              <a:lnSpc>
                <a:spcPct val="95000"/>
              </a:lnSpc>
            </a:pPr>
            <a:r>
              <a:rPr lang="de-DE" sz="2400" dirty="0"/>
              <a:t>1</a:t>
            </a:r>
            <a:r>
              <a:rPr lang="de-DE" sz="2400" dirty="0" smtClean="0"/>
              <a:t>.) Last </a:t>
            </a:r>
            <a:r>
              <a:rPr lang="de-DE" sz="2400" dirty="0" err="1" smtClean="0"/>
              <a:t>supervisor</a:t>
            </a:r>
            <a:r>
              <a:rPr lang="de-DE" sz="2400" dirty="0" smtClean="0"/>
              <a:t> </a:t>
            </a:r>
            <a:r>
              <a:rPr lang="de-DE" sz="2400" dirty="0" err="1" smtClean="0"/>
              <a:t>left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IKP </a:t>
            </a:r>
            <a:r>
              <a:rPr lang="de-DE" sz="2400" dirty="0" err="1" smtClean="0"/>
              <a:t>during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beam time 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2</a:t>
            </a:r>
            <a:r>
              <a:rPr lang="de-DE" sz="2400" dirty="0" smtClean="0"/>
              <a:t>.) The </a:t>
            </a:r>
            <a:r>
              <a:rPr lang="de-DE" sz="2400" dirty="0" err="1" smtClean="0"/>
              <a:t>polarity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cyclotron</a:t>
            </a:r>
            <a:r>
              <a:rPr lang="de-DE" sz="2400" dirty="0"/>
              <a:t> </a:t>
            </a:r>
            <a:r>
              <a:rPr lang="de-DE" sz="2400" dirty="0" smtClean="0"/>
              <a:t>must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changed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first</a:t>
            </a:r>
            <a:r>
              <a:rPr lang="de-DE" sz="2400" dirty="0" smtClean="0"/>
              <a:t> time in 25 </a:t>
            </a:r>
            <a:r>
              <a:rPr lang="de-DE" sz="2400" dirty="0" err="1" smtClean="0"/>
              <a:t>years</a:t>
            </a:r>
            <a:r>
              <a:rPr lang="de-DE" sz="2400" dirty="0" smtClean="0"/>
              <a:t> !!!</a:t>
            </a:r>
            <a:endParaRPr lang="de-DE" sz="2400" dirty="0"/>
          </a:p>
          <a:p>
            <a:pPr algn="l">
              <a:lnSpc>
                <a:spcPct val="95000"/>
              </a:lnSpc>
            </a:pPr>
            <a:endParaRPr lang="de-DE" sz="1400" dirty="0" smtClean="0"/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de-DE" sz="2400" dirty="0"/>
              <a:t>	</a:t>
            </a:r>
            <a:r>
              <a:rPr lang="de-DE" sz="2400" dirty="0" smtClean="0"/>
              <a:t>→ The </a:t>
            </a:r>
            <a:r>
              <a:rPr lang="de-DE" sz="2400" dirty="0" err="1" smtClean="0"/>
              <a:t>expected</a:t>
            </a:r>
            <a:r>
              <a:rPr lang="de-DE" sz="2400" dirty="0" smtClean="0"/>
              <a:t> </a:t>
            </a:r>
            <a:r>
              <a:rPr lang="de-DE" sz="2400" dirty="0" err="1" smtClean="0"/>
              <a:t>energy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70 MeV </a:t>
            </a:r>
            <a:r>
              <a:rPr lang="de-DE" sz="2400" dirty="0" err="1" smtClean="0"/>
              <a:t>could</a:t>
            </a:r>
            <a:r>
              <a:rPr lang="de-DE" sz="2400" dirty="0" smtClean="0"/>
              <a:t> not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reached</a:t>
            </a:r>
            <a:r>
              <a:rPr lang="de-DE" sz="2400" dirty="0" smtClean="0"/>
              <a:t>,  </a:t>
            </a: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de-DE" sz="2400" dirty="0"/>
              <a:t>	 </a:t>
            </a:r>
            <a:r>
              <a:rPr lang="de-DE" sz="2400" dirty="0" smtClean="0"/>
              <a:t>    just 14 MeV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reached</a:t>
            </a:r>
            <a:r>
              <a:rPr lang="de-DE" sz="2400" dirty="0" smtClean="0"/>
              <a:t>   (</a:t>
            </a:r>
            <a:r>
              <a:rPr lang="de-DE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p(</a:t>
            </a:r>
            <a:r>
              <a:rPr lang="de-DE" sz="2400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He,p)</a:t>
            </a:r>
            <a:r>
              <a:rPr lang="de-DE" sz="2400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He)</a:t>
            </a: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14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	→ </a:t>
            </a:r>
            <a:r>
              <a:rPr lang="de-DE" sz="2400" dirty="0" err="1" smtClean="0"/>
              <a:t>No</a:t>
            </a:r>
            <a:r>
              <a:rPr lang="de-DE" sz="2400" dirty="0" smtClean="0"/>
              <a:t> </a:t>
            </a:r>
            <a:r>
              <a:rPr lang="de-DE" sz="2400" dirty="0" err="1" smtClean="0"/>
              <a:t>stripping</a:t>
            </a:r>
            <a:r>
              <a:rPr lang="de-DE" sz="2400" dirty="0" smtClean="0"/>
              <a:t> </a:t>
            </a:r>
            <a:r>
              <a:rPr lang="de-DE" sz="2400" dirty="0" err="1" smtClean="0"/>
              <a:t>behind</a:t>
            </a:r>
            <a:r>
              <a:rPr lang="de-DE" sz="2400" dirty="0" smtClean="0"/>
              <a:t> </a:t>
            </a:r>
            <a:r>
              <a:rPr lang="de-DE" sz="2400" dirty="0" err="1" smtClean="0"/>
              <a:t>cyclotron</a:t>
            </a:r>
            <a:r>
              <a:rPr lang="de-DE" sz="2400" dirty="0" smtClean="0"/>
              <a:t> </a:t>
            </a:r>
            <a:r>
              <a:rPr lang="de-DE" sz="2400" dirty="0" err="1" smtClean="0"/>
              <a:t>possible</a:t>
            </a:r>
            <a:r>
              <a:rPr lang="de-DE" sz="2400" dirty="0" smtClean="0"/>
              <a:t>    (Plan B)</a:t>
            </a:r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rgbClr val="C00000"/>
                </a:solidFill>
              </a:rPr>
              <a:t>Data Analysis </a:t>
            </a:r>
            <a:r>
              <a:rPr lang="de-DE" sz="2400" dirty="0" err="1" smtClean="0">
                <a:solidFill>
                  <a:srgbClr val="C00000"/>
                </a:solidFill>
              </a:rPr>
              <a:t>is</a:t>
            </a:r>
            <a:r>
              <a:rPr lang="de-DE" sz="2400" dirty="0" smtClean="0">
                <a:solidFill>
                  <a:srgbClr val="C00000"/>
                </a:solidFill>
              </a:rPr>
              <a:t> still </a:t>
            </a:r>
            <a:r>
              <a:rPr lang="de-DE" sz="2400" dirty="0" err="1" smtClean="0">
                <a:solidFill>
                  <a:srgbClr val="C00000"/>
                </a:solidFill>
              </a:rPr>
              <a:t>ongoing</a:t>
            </a:r>
            <a:r>
              <a:rPr lang="de-DE" sz="2400" dirty="0" smtClean="0">
                <a:solidFill>
                  <a:srgbClr val="C00000"/>
                </a:solidFill>
              </a:rPr>
              <a:t> !!!</a:t>
            </a:r>
          </a:p>
          <a:p>
            <a:pPr algn="l">
              <a:lnSpc>
                <a:spcPct val="95000"/>
              </a:lnSpc>
            </a:pPr>
            <a:endParaRPr lang="de-DE" sz="1400" dirty="0"/>
          </a:p>
        </p:txBody>
      </p:sp>
      <p:cxnSp>
        <p:nvCxnSpPr>
          <p:cNvPr id="16" name="Gerader Verbinder 15"/>
          <p:cNvCxnSpPr/>
          <p:nvPr/>
        </p:nvCxnSpPr>
        <p:spPr>
          <a:xfrm>
            <a:off x="8538519" y="3249827"/>
            <a:ext cx="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5325749" y="4188948"/>
            <a:ext cx="1863985" cy="38306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V="1">
            <a:off x="5364616" y="4127165"/>
            <a:ext cx="1662971" cy="47044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V="1">
            <a:off x="6969199" y="4837241"/>
            <a:ext cx="1662971" cy="47044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>
            <a:off x="6923897" y="4909759"/>
            <a:ext cx="1863985" cy="38306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64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0763F1-742D-39D4-9E02-EF82ECC02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Discussion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1E42D4-8942-B2F4-009D-4627D22B5B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26.02.2024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Grafik 10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cxnSp>
        <p:nvCxnSpPr>
          <p:cNvPr id="16" name="Gerader Verbinder 15"/>
          <p:cNvCxnSpPr/>
          <p:nvPr/>
        </p:nvCxnSpPr>
        <p:spPr>
          <a:xfrm>
            <a:off x="8538519" y="3249827"/>
            <a:ext cx="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360000" y="956845"/>
            <a:ext cx="110363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u="sng" dirty="0" smtClean="0"/>
              <a:t>This </a:t>
            </a:r>
            <a:r>
              <a:rPr lang="de-DE" sz="2400" b="1" u="sng" dirty="0" err="1" smtClean="0"/>
              <a:t>method</a:t>
            </a:r>
            <a:r>
              <a:rPr lang="de-DE" sz="2400" b="1" u="sng" dirty="0" smtClean="0"/>
              <a:t> </a:t>
            </a:r>
            <a:r>
              <a:rPr lang="de-DE" sz="2400" b="1" u="sng" dirty="0" err="1" smtClean="0"/>
              <a:t>works</a:t>
            </a:r>
            <a:r>
              <a:rPr lang="de-DE" sz="2400" b="1" u="sng" dirty="0" smtClean="0"/>
              <a:t> </a:t>
            </a:r>
            <a:r>
              <a:rPr lang="de-DE" sz="2400" b="1" u="sng" dirty="0" err="1" smtClean="0"/>
              <a:t>for</a:t>
            </a:r>
            <a:r>
              <a:rPr lang="de-DE" sz="2400" b="1" u="sng" dirty="0" smtClean="0"/>
              <a:t>: (Patent </a:t>
            </a:r>
            <a:r>
              <a:rPr lang="de-DE" sz="2400" b="1" u="sng" dirty="0" err="1" smtClean="0"/>
              <a:t>No</a:t>
            </a:r>
            <a:r>
              <a:rPr lang="de-DE" sz="2400" b="1" u="sng" dirty="0" smtClean="0"/>
              <a:t>. DE102022213860.0) 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1.) H </a:t>
            </a:r>
            <a:r>
              <a:rPr lang="de-DE" sz="2400" dirty="0" err="1" smtClean="0"/>
              <a:t>and</a:t>
            </a:r>
            <a:r>
              <a:rPr lang="de-DE" sz="2400" dirty="0" smtClean="0"/>
              <a:t> D </a:t>
            </a:r>
            <a:r>
              <a:rPr lang="de-DE" sz="2400" dirty="0" err="1" smtClean="0"/>
              <a:t>atoms</a:t>
            </a:r>
            <a:r>
              <a:rPr lang="de-DE" sz="2400" dirty="0" smtClean="0"/>
              <a:t>  →  </a:t>
            </a:r>
            <a:r>
              <a:rPr lang="de-DE" sz="2400" dirty="0" err="1" smtClean="0"/>
              <a:t>Polarized</a:t>
            </a:r>
            <a:r>
              <a:rPr lang="de-DE" sz="2400" dirty="0" smtClean="0"/>
              <a:t> </a:t>
            </a:r>
            <a:r>
              <a:rPr lang="de-DE" sz="2400" dirty="0" err="1" smtClean="0"/>
              <a:t>fuel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fusion</a:t>
            </a:r>
            <a:r>
              <a:rPr lang="de-DE" sz="2400" dirty="0" smtClean="0"/>
              <a:t> </a:t>
            </a:r>
            <a:r>
              <a:rPr lang="de-DE" sz="2400" dirty="0" err="1"/>
              <a:t>r</a:t>
            </a:r>
            <a:r>
              <a:rPr lang="de-DE" sz="2400" dirty="0" err="1" smtClean="0"/>
              <a:t>eactors</a:t>
            </a:r>
            <a:r>
              <a:rPr lang="de-DE" sz="2400" dirty="0" smtClean="0"/>
              <a:t>  </a:t>
            </a:r>
            <a:r>
              <a:rPr lang="de-DE" sz="1600" dirty="0" smtClean="0"/>
              <a:t>(</a:t>
            </a:r>
            <a:r>
              <a:rPr lang="de-DE" sz="1600" dirty="0" err="1" smtClean="0"/>
              <a:t>see</a:t>
            </a:r>
            <a:r>
              <a:rPr lang="de-DE" sz="1600" dirty="0" smtClean="0"/>
              <a:t> </a:t>
            </a:r>
            <a:r>
              <a:rPr lang="de-DE" sz="1600" dirty="0" err="1" smtClean="0"/>
              <a:t>talk</a:t>
            </a:r>
            <a:r>
              <a:rPr lang="de-DE" sz="1600" dirty="0" smtClean="0"/>
              <a:t> at 5 p.m.) 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2.) H</a:t>
            </a:r>
            <a:r>
              <a:rPr lang="de-DE" sz="2400" baseline="-25000" dirty="0" smtClean="0"/>
              <a:t>2</a:t>
            </a:r>
            <a:r>
              <a:rPr lang="de-DE" sz="2400" baseline="30000" dirty="0" smtClean="0"/>
              <a:t>+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D</a:t>
            </a:r>
            <a:r>
              <a:rPr lang="de-DE" sz="2400" baseline="-25000" dirty="0" smtClean="0"/>
              <a:t>2</a:t>
            </a:r>
            <a:r>
              <a:rPr lang="de-DE" sz="2400" baseline="30000" dirty="0" smtClean="0"/>
              <a:t>+</a:t>
            </a:r>
            <a:r>
              <a:rPr lang="de-DE" sz="2400" dirty="0" smtClean="0"/>
              <a:t> </a:t>
            </a:r>
            <a:r>
              <a:rPr lang="de-DE" sz="2400" dirty="0" err="1"/>
              <a:t>i</a:t>
            </a:r>
            <a:r>
              <a:rPr lang="de-DE" sz="2400" dirty="0" err="1" smtClean="0"/>
              <a:t>ons</a:t>
            </a:r>
            <a:r>
              <a:rPr lang="de-DE" sz="2400" dirty="0" smtClean="0"/>
              <a:t>   →  </a:t>
            </a:r>
            <a:r>
              <a:rPr lang="de-DE" sz="2400" dirty="0" err="1" smtClean="0"/>
              <a:t>Polarized</a:t>
            </a:r>
            <a:r>
              <a:rPr lang="de-DE" sz="2400" dirty="0" smtClean="0"/>
              <a:t> </a:t>
            </a:r>
            <a:r>
              <a:rPr lang="de-DE" sz="2400" dirty="0" err="1"/>
              <a:t>m</a:t>
            </a:r>
            <a:r>
              <a:rPr lang="de-DE" sz="2400" dirty="0" err="1" smtClean="0"/>
              <a:t>olecular</a:t>
            </a:r>
            <a:r>
              <a:rPr lang="de-DE" sz="2400" dirty="0" smtClean="0"/>
              <a:t> </a:t>
            </a:r>
            <a:r>
              <a:rPr lang="de-DE" sz="2400" dirty="0" err="1" smtClean="0"/>
              <a:t>ion</a:t>
            </a:r>
            <a:r>
              <a:rPr lang="de-DE" sz="2400" dirty="0" smtClean="0"/>
              <a:t> </a:t>
            </a:r>
            <a:r>
              <a:rPr lang="de-DE" sz="2400" dirty="0" err="1"/>
              <a:t>s</a:t>
            </a:r>
            <a:r>
              <a:rPr lang="de-DE" sz="2400" dirty="0" err="1" smtClean="0"/>
              <a:t>ources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stripping</a:t>
            </a:r>
            <a:r>
              <a:rPr lang="de-DE" sz="2400" dirty="0" smtClean="0"/>
              <a:t> </a:t>
            </a:r>
            <a:r>
              <a:rPr lang="de-DE" sz="2400" dirty="0" err="1"/>
              <a:t>i</a:t>
            </a:r>
            <a:r>
              <a:rPr lang="de-DE" sz="2400" dirty="0" err="1" smtClean="0"/>
              <a:t>njection</a:t>
            </a: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>
              <a:lnSpc>
                <a:spcPct val="95000"/>
              </a:lnSpc>
            </a:pPr>
            <a:r>
              <a:rPr lang="de-DE" sz="2400" dirty="0" smtClean="0"/>
              <a:t>3.) H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D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</a:t>
            </a:r>
            <a:r>
              <a:rPr lang="de-DE" sz="2400" dirty="0" err="1"/>
              <a:t>m</a:t>
            </a:r>
            <a:r>
              <a:rPr lang="de-DE" sz="2400" dirty="0" err="1" smtClean="0"/>
              <a:t>olecules</a:t>
            </a:r>
            <a:r>
              <a:rPr lang="de-DE" sz="2400" dirty="0" smtClean="0"/>
              <a:t>   →  New type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polarized</a:t>
            </a:r>
            <a:r>
              <a:rPr lang="de-DE" sz="2400" dirty="0" smtClean="0"/>
              <a:t> </a:t>
            </a:r>
            <a:r>
              <a:rPr lang="de-DE" sz="2400" dirty="0" err="1" smtClean="0"/>
              <a:t>target</a:t>
            </a:r>
            <a:r>
              <a:rPr lang="de-DE" sz="2400" dirty="0" smtClean="0"/>
              <a:t>   (</a:t>
            </a:r>
            <a:r>
              <a:rPr lang="de-DE" sz="2400" dirty="0" err="1" smtClean="0"/>
              <a:t>coupling</a:t>
            </a:r>
            <a:r>
              <a:rPr lang="de-DE" sz="2400" dirty="0" smtClean="0"/>
              <a:t>: </a:t>
            </a:r>
            <a:r>
              <a:rPr lang="de-DE" sz="2400" dirty="0" err="1" smtClean="0"/>
              <a:t>J</a:t>
            </a:r>
            <a:r>
              <a:rPr lang="de-DE" sz="2400" baseline="-25000" dirty="0" err="1" smtClean="0"/>
              <a:t>rot</a:t>
            </a:r>
            <a:r>
              <a:rPr lang="de-DE" sz="2400" dirty="0" smtClean="0"/>
              <a:t> ↔ I)</a:t>
            </a:r>
          </a:p>
          <a:p>
            <a:pPr>
              <a:lnSpc>
                <a:spcPct val="95000"/>
              </a:lnSpc>
            </a:pPr>
            <a:endParaRPr lang="de-DE" sz="2400" dirty="0"/>
          </a:p>
          <a:p>
            <a:pPr>
              <a:lnSpc>
                <a:spcPct val="95000"/>
              </a:lnSpc>
            </a:pPr>
            <a:r>
              <a:rPr lang="de-DE" sz="2400" dirty="0" smtClean="0"/>
              <a:t>4.) </a:t>
            </a:r>
            <a:r>
              <a:rPr lang="de-DE" sz="2400" dirty="0" err="1" smtClean="0"/>
              <a:t>Polarized</a:t>
            </a:r>
            <a:r>
              <a:rPr lang="de-DE" sz="2400" dirty="0" smtClean="0"/>
              <a:t> </a:t>
            </a:r>
            <a:r>
              <a:rPr lang="de-DE" sz="2400" dirty="0" err="1" smtClean="0"/>
              <a:t>tracers</a:t>
            </a:r>
            <a:r>
              <a:rPr lang="de-DE" sz="2400" dirty="0" smtClean="0"/>
              <a:t> in </a:t>
            </a:r>
            <a:r>
              <a:rPr lang="de-DE" sz="2400" dirty="0" err="1" smtClean="0"/>
              <a:t>medicine</a:t>
            </a:r>
            <a:endParaRPr lang="de-DE" sz="2400" dirty="0" smtClean="0"/>
          </a:p>
          <a:p>
            <a:pPr>
              <a:lnSpc>
                <a:spcPct val="95000"/>
              </a:lnSpc>
            </a:pPr>
            <a:endParaRPr lang="de-DE" sz="2400" dirty="0"/>
          </a:p>
          <a:p>
            <a:pPr>
              <a:lnSpc>
                <a:spcPct val="95000"/>
              </a:lnSpc>
            </a:pPr>
            <a:r>
              <a:rPr lang="de-DE" sz="2400" dirty="0" smtClean="0"/>
              <a:t>5.) New type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low-field</a:t>
            </a:r>
            <a:r>
              <a:rPr lang="de-DE" sz="2400" dirty="0" smtClean="0"/>
              <a:t> NMR ? </a:t>
            </a:r>
            <a:r>
              <a:rPr lang="de-DE" sz="1600" dirty="0">
                <a:solidFill>
                  <a:prstClr val="black"/>
                </a:solidFill>
              </a:rPr>
              <a:t>(</a:t>
            </a:r>
            <a:r>
              <a:rPr lang="de-DE" sz="1600" dirty="0" err="1">
                <a:solidFill>
                  <a:prstClr val="black"/>
                </a:solidFill>
              </a:rPr>
              <a:t>see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talk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</a:rPr>
              <a:t>by</a:t>
            </a:r>
            <a:r>
              <a:rPr lang="de-DE" sz="1600" dirty="0" smtClean="0">
                <a:solidFill>
                  <a:prstClr val="black"/>
                </a:solidFill>
              </a:rPr>
              <a:t> Dimitry Budker </a:t>
            </a:r>
            <a:r>
              <a:rPr lang="de-DE" sz="1600" dirty="0" err="1" smtClean="0">
                <a:solidFill>
                  <a:prstClr val="black"/>
                </a:solidFill>
              </a:rPr>
              <a:t>tomorrow</a:t>
            </a:r>
            <a:r>
              <a:rPr lang="de-DE" sz="1600" dirty="0" smtClean="0">
                <a:solidFill>
                  <a:prstClr val="black"/>
                </a:solidFill>
              </a:rPr>
              <a:t>)</a:t>
            </a:r>
            <a:endParaRPr lang="de-DE" sz="2400" dirty="0" smtClean="0"/>
          </a:p>
          <a:p>
            <a:pPr>
              <a:lnSpc>
                <a:spcPct val="95000"/>
              </a:lnSpc>
            </a:pPr>
            <a:endParaRPr lang="de-DE" sz="2400" dirty="0"/>
          </a:p>
          <a:p>
            <a:pPr>
              <a:lnSpc>
                <a:spcPct val="95000"/>
              </a:lnSpc>
            </a:pPr>
            <a:r>
              <a:rPr lang="de-DE" sz="2400" dirty="0" smtClean="0"/>
              <a:t>6.) </a:t>
            </a:r>
            <a:r>
              <a:rPr lang="de-DE" sz="2400" dirty="0" err="1" smtClean="0"/>
              <a:t>Precission</a:t>
            </a:r>
            <a:r>
              <a:rPr lang="de-DE" sz="2400" dirty="0" smtClean="0"/>
              <a:t> </a:t>
            </a:r>
            <a:r>
              <a:rPr lang="de-DE" sz="2400" dirty="0" err="1" smtClean="0"/>
              <a:t>spectroscopy</a:t>
            </a:r>
            <a:endParaRPr lang="de-DE" sz="2400" dirty="0" smtClean="0"/>
          </a:p>
          <a:p>
            <a:pPr>
              <a:lnSpc>
                <a:spcPct val="95000"/>
              </a:lnSpc>
            </a:pPr>
            <a:endParaRPr lang="de-DE" sz="2400" dirty="0" smtClean="0"/>
          </a:p>
          <a:p>
            <a:pPr>
              <a:lnSpc>
                <a:spcPct val="95000"/>
              </a:lnSpc>
            </a:pPr>
            <a:r>
              <a:rPr lang="de-DE" sz="2400" dirty="0" smtClean="0"/>
              <a:t>7.) New type </a:t>
            </a:r>
            <a:r>
              <a:rPr lang="de-DE" sz="2400" dirty="0" err="1" smtClean="0"/>
              <a:t>or</a:t>
            </a:r>
            <a:r>
              <a:rPr lang="de-DE" sz="2400" dirty="0" smtClean="0"/>
              <a:t> MRI in </a:t>
            </a:r>
            <a:r>
              <a:rPr lang="de-DE" sz="2400" dirty="0" err="1" smtClean="0"/>
              <a:t>medicine</a:t>
            </a:r>
            <a:r>
              <a:rPr lang="de-DE" sz="2400" dirty="0" smtClean="0"/>
              <a:t> ?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323937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4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02417D0-BE78-D9C5-A27F-84446CF2DFF0}"/>
              </a:ext>
            </a:extLst>
          </p:cNvPr>
          <p:cNvGrpSpPr/>
          <p:nvPr/>
        </p:nvGrpSpPr>
        <p:grpSpPr>
          <a:xfrm>
            <a:off x="4348087" y="1772711"/>
            <a:ext cx="3917107" cy="4251600"/>
            <a:chOff x="4348087" y="1772711"/>
            <a:chExt cx="3917107" cy="4251600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B53FDEAF-23AC-4E99-51CE-A07C511A8A02}"/>
                </a:ext>
              </a:extLst>
            </p:cNvPr>
            <p:cNvGrpSpPr/>
            <p:nvPr/>
          </p:nvGrpSpPr>
          <p:grpSpPr>
            <a:xfrm>
              <a:off x="4917018" y="3027635"/>
              <a:ext cx="1224136" cy="2996676"/>
              <a:chOff x="5818290" y="1448780"/>
              <a:chExt cx="1224136" cy="2996676"/>
            </a:xfrm>
          </p:grpSpPr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1C67B3AA-8D9F-B3A2-0E96-2C1E33717CC9}"/>
                  </a:ext>
                </a:extLst>
              </p:cNvPr>
              <p:cNvCxnSpPr/>
              <p:nvPr/>
            </p:nvCxnSpPr>
            <p:spPr>
              <a:xfrm>
                <a:off x="5818290" y="1988840"/>
                <a:ext cx="12241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E504C5B2-3934-24C5-67FA-8FAA3671AEE8}"/>
                  </a:ext>
                </a:extLst>
              </p:cNvPr>
              <p:cNvCxnSpPr/>
              <p:nvPr/>
            </p:nvCxnSpPr>
            <p:spPr>
              <a:xfrm>
                <a:off x="5818290" y="3865016"/>
                <a:ext cx="12241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 Verbindung mit Pfeil 19">
                <a:extLst>
                  <a:ext uri="{FF2B5EF4-FFF2-40B4-BE49-F238E27FC236}">
                    <a16:creationId xmlns:a16="http://schemas.microsoft.com/office/drawing/2014/main" id="{7BB4D326-EAB1-2F23-222B-2C7B676BD707}"/>
                  </a:ext>
                </a:extLst>
              </p:cNvPr>
              <p:cNvCxnSpPr/>
              <p:nvPr/>
            </p:nvCxnSpPr>
            <p:spPr>
              <a:xfrm>
                <a:off x="6463377" y="2027035"/>
                <a:ext cx="0" cy="183401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feld 21">
                    <a:extLst>
                      <a:ext uri="{FF2B5EF4-FFF2-40B4-BE49-F238E27FC236}">
                        <a16:creationId xmlns:a16="http://schemas.microsoft.com/office/drawing/2014/main" id="{E193ED67-D720-0D69-8D3C-6C8090008909}"/>
                      </a:ext>
                    </a:extLst>
                  </p:cNvPr>
                  <p:cNvSpPr txBox="1"/>
                  <p:nvPr/>
                </p:nvSpPr>
                <p:spPr>
                  <a:xfrm>
                    <a:off x="6221208" y="4094591"/>
                    <a:ext cx="609911" cy="3508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>
                      <a:lnSpc>
                        <a:spcPct val="9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de-DE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de-DE" sz="2400" dirty="0" err="1"/>
                  </a:p>
                </p:txBody>
              </p:sp>
            </mc:Choice>
            <mc:Fallback xmlns="">
              <p:sp>
                <p:nvSpPr>
                  <p:cNvPr id="22" name="Textfeld 21">
                    <a:extLst>
                      <a:ext uri="{FF2B5EF4-FFF2-40B4-BE49-F238E27FC236}">
                        <a16:creationId xmlns:a16="http://schemas.microsoft.com/office/drawing/2014/main" id="{E193ED67-D720-0D69-8D3C-6C80900089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1208" y="4094591"/>
                    <a:ext cx="609911" cy="3508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1000" t="-3509" r="-1000" b="-1052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feld 22">
                    <a:extLst>
                      <a:ext uri="{FF2B5EF4-FFF2-40B4-BE49-F238E27FC236}">
                        <a16:creationId xmlns:a16="http://schemas.microsoft.com/office/drawing/2014/main" id="{54423B40-CBFB-AF6D-7887-B6DAFB11EE7A}"/>
                      </a:ext>
                    </a:extLst>
                  </p:cNvPr>
                  <p:cNvSpPr txBox="1"/>
                  <p:nvPr/>
                </p:nvSpPr>
                <p:spPr>
                  <a:xfrm>
                    <a:off x="6172925" y="1448780"/>
                    <a:ext cx="658194" cy="3508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>
                      <a:lnSpc>
                        <a:spcPct val="9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oMath>
                      </m:oMathPara>
                    </a14:m>
                    <a:endParaRPr lang="de-DE" sz="2400" dirty="0" err="1"/>
                  </a:p>
                </p:txBody>
              </p:sp>
            </mc:Choice>
            <mc:Fallback xmlns="">
              <p:sp>
                <p:nvSpPr>
                  <p:cNvPr id="23" name="Textfeld 22">
                    <a:extLst>
                      <a:ext uri="{FF2B5EF4-FFF2-40B4-BE49-F238E27FC236}">
                        <a16:creationId xmlns:a16="http://schemas.microsoft.com/office/drawing/2014/main" id="{54423B40-CBFB-AF6D-7887-B6DAFB11EE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2925" y="1448780"/>
                    <a:ext cx="658194" cy="3508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0185" t="-3509" b="-1052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94FB4B54-D1F6-15F8-2DD6-4E1578679BAF}"/>
                </a:ext>
              </a:extLst>
            </p:cNvPr>
            <p:cNvSpPr txBox="1"/>
            <p:nvPr/>
          </p:nvSpPr>
          <p:spPr>
            <a:xfrm>
              <a:off x="4348087" y="1772711"/>
              <a:ext cx="3917107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2400" dirty="0"/>
                <a:t>Metastability exchange </a:t>
              </a:r>
              <a:r>
                <a:rPr lang="de-DE" sz="2400" dirty="0"/>
                <a:t>OP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BCA0AA7-4379-088E-855D-2031AF5FB22A}"/>
              </a:ext>
            </a:extLst>
          </p:cNvPr>
          <p:cNvGrpSpPr/>
          <p:nvPr/>
        </p:nvGrpSpPr>
        <p:grpSpPr>
          <a:xfrm>
            <a:off x="711872" y="1779969"/>
            <a:ext cx="2522614" cy="4354023"/>
            <a:chOff x="711872" y="1779969"/>
            <a:chExt cx="2522614" cy="435402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F7D5BB8B-5132-32F8-8E6B-E500AE9EE8E6}"/>
                </a:ext>
              </a:extLst>
            </p:cNvPr>
            <p:cNvSpPr/>
            <p:nvPr/>
          </p:nvSpPr>
          <p:spPr>
            <a:xfrm>
              <a:off x="1652530" y="3822853"/>
              <a:ext cx="451692" cy="1938969"/>
            </a:xfrm>
            <a:custGeom>
              <a:avLst/>
              <a:gdLst>
                <a:gd name="connsiteX0" fmla="*/ 0 w 451692"/>
                <a:gd name="connsiteY0" fmla="*/ 0 h 1938969"/>
                <a:gd name="connsiteX1" fmla="*/ 451692 w 451692"/>
                <a:gd name="connsiteY1" fmla="*/ 1938969 h 19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1692" h="1938969">
                  <a:moveTo>
                    <a:pt x="0" y="0"/>
                  </a:moveTo>
                  <a:lnTo>
                    <a:pt x="451692" y="1938969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3E08D060-3EA7-6952-6CCB-9F8EBFED69E5}"/>
                </a:ext>
              </a:extLst>
            </p:cNvPr>
            <p:cNvGrpSpPr/>
            <p:nvPr/>
          </p:nvGrpSpPr>
          <p:grpSpPr>
            <a:xfrm>
              <a:off x="711872" y="2694958"/>
              <a:ext cx="1620180" cy="3439034"/>
              <a:chOff x="731404" y="1107989"/>
              <a:chExt cx="1620180" cy="3439034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871C2D82-E35C-6727-ACEE-9F4D54EC483C}"/>
                  </a:ext>
                </a:extLst>
              </p:cNvPr>
              <p:cNvGrpSpPr/>
              <p:nvPr/>
            </p:nvGrpSpPr>
            <p:grpSpPr>
              <a:xfrm>
                <a:off x="1127448" y="1448780"/>
                <a:ext cx="1224136" cy="3098243"/>
                <a:chOff x="1127448" y="1448780"/>
                <a:chExt cx="1224136" cy="3098243"/>
              </a:xfrm>
            </p:grpSpPr>
            <p:cxnSp>
              <p:nvCxnSpPr>
                <p:cNvPr id="6" name="Gerader Verbinder 5">
                  <a:extLst>
                    <a:ext uri="{FF2B5EF4-FFF2-40B4-BE49-F238E27FC236}">
                      <a16:creationId xmlns:a16="http://schemas.microsoft.com/office/drawing/2014/main" id="{EE542A66-FFA6-FF53-FC7B-052372F3115F}"/>
                    </a:ext>
                  </a:extLst>
                </p:cNvPr>
                <p:cNvCxnSpPr/>
                <p:nvPr/>
              </p:nvCxnSpPr>
              <p:spPr>
                <a:xfrm>
                  <a:off x="1127448" y="3861048"/>
                  <a:ext cx="122413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Gerader Verbinder 6">
                  <a:extLst>
                    <a:ext uri="{FF2B5EF4-FFF2-40B4-BE49-F238E27FC236}">
                      <a16:creationId xmlns:a16="http://schemas.microsoft.com/office/drawing/2014/main" id="{64574DDF-BDA1-A329-1F13-C5162D0F5498}"/>
                    </a:ext>
                  </a:extLst>
                </p:cNvPr>
                <p:cNvCxnSpPr/>
                <p:nvPr/>
              </p:nvCxnSpPr>
              <p:spPr>
                <a:xfrm>
                  <a:off x="1127448" y="1988840"/>
                  <a:ext cx="122413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Gerade Verbindung mit Pfeil 12">
                  <a:extLst>
                    <a:ext uri="{FF2B5EF4-FFF2-40B4-BE49-F238E27FC236}">
                      <a16:creationId xmlns:a16="http://schemas.microsoft.com/office/drawing/2014/main" id="{F228D1F4-E38A-D980-D2FE-590E3BB761C4}"/>
                    </a:ext>
                  </a:extLst>
                </p:cNvPr>
                <p:cNvCxnSpPr/>
                <p:nvPr/>
              </p:nvCxnSpPr>
              <p:spPr>
                <a:xfrm>
                  <a:off x="1775520" y="1988840"/>
                  <a:ext cx="0" cy="183401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feld 13">
                      <a:extLst>
                        <a:ext uri="{FF2B5EF4-FFF2-40B4-BE49-F238E27FC236}">
                          <a16:creationId xmlns:a16="http://schemas.microsoft.com/office/drawing/2014/main" id="{FC10AEA2-28CA-333F-A27E-CA178212AC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0275" y="4094591"/>
                      <a:ext cx="778482" cy="4524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f>
                                  <m:fPr>
                                    <m:type m:val="skw"/>
                                    <m:ctrlP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b>
                            </m:sSub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14" name="Textfeld 13">
                      <a:extLst>
                        <a:ext uri="{FF2B5EF4-FFF2-40B4-BE49-F238E27FC236}">
                          <a16:creationId xmlns:a16="http://schemas.microsoft.com/office/drawing/2014/main" id="{FC10AEA2-28CA-333F-A27E-CA178212AC8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0275" y="4094591"/>
                      <a:ext cx="778482" cy="45243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8594" t="-95946" r="-86719" b="-1932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feld 14">
                      <a:extLst>
                        <a:ext uri="{FF2B5EF4-FFF2-40B4-BE49-F238E27FC236}">
                          <a16:creationId xmlns:a16="http://schemas.microsoft.com/office/drawing/2014/main" id="{8312AF3E-B263-B6E4-808C-AE880FC959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72653" y="1448780"/>
                      <a:ext cx="805733" cy="4524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f>
                                  <m:fPr>
                                    <m:type m:val="skw"/>
                                    <m:ctrlP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b>
                            </m:sSub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15" name="Textfeld 14">
                      <a:extLst>
                        <a:ext uri="{FF2B5EF4-FFF2-40B4-BE49-F238E27FC236}">
                          <a16:creationId xmlns:a16="http://schemas.microsoft.com/office/drawing/2014/main" id="{8312AF3E-B263-B6E4-808C-AE880FC9596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2653" y="1448780"/>
                      <a:ext cx="805733" cy="4524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9091" t="-97297" r="-83333" b="-19189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7579B4C3-2185-859B-057E-9900A2AB7706}"/>
                  </a:ext>
                </a:extLst>
              </p:cNvPr>
              <p:cNvSpPr txBox="1"/>
              <p:nvPr/>
            </p:nvSpPr>
            <p:spPr>
              <a:xfrm>
                <a:off x="731404" y="1107989"/>
                <a:ext cx="792088" cy="44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2400" dirty="0" err="1"/>
                  <a:t>Rb</a:t>
                </a:r>
                <a:endParaRPr lang="de-DE" sz="2400" dirty="0"/>
              </a:p>
            </p:txBody>
          </p:sp>
        </p:grp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1A17ECED-8121-D2F0-49A5-7DDFD3F6E371}"/>
                </a:ext>
              </a:extLst>
            </p:cNvPr>
            <p:cNvSpPr txBox="1"/>
            <p:nvPr/>
          </p:nvSpPr>
          <p:spPr>
            <a:xfrm>
              <a:off x="1146254" y="1779969"/>
              <a:ext cx="2088232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/>
                <a:t>SEOP</a:t>
              </a:r>
            </a:p>
          </p:txBody>
        </p:sp>
      </p:grpSp>
      <p:pic>
        <p:nvPicPr>
          <p:cNvPr id="41" name="Grafik 4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FD995502-36A3-5C04-5639-0997C95459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731" y="4315284"/>
            <a:ext cx="929476" cy="328321"/>
          </a:xfrm>
          <a:prstGeom prst="rect">
            <a:avLst/>
          </a:prstGeom>
        </p:spPr>
      </p:pic>
      <p:pic>
        <p:nvPicPr>
          <p:cNvPr id="42" name="Grafik 4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048ABB0-D4CC-62B7-B0FA-8C7EFFF5EA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0" y="4321924"/>
            <a:ext cx="929476" cy="328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817740B6-012B-7719-6F79-FF36CA67BCE3}"/>
                  </a:ext>
                </a:extLst>
              </p:cNvPr>
              <p:cNvSpPr txBox="1"/>
              <p:nvPr/>
            </p:nvSpPr>
            <p:spPr>
              <a:xfrm>
                <a:off x="4679902" y="4663466"/>
                <a:ext cx="255133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de-DE" sz="2400" dirty="0" err="1"/>
              </a:p>
            </p:txBody>
          </p:sp>
        </mc:Choice>
        <mc:Fallback xmlns=""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817740B6-012B-7719-6F79-FF36CA67B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902" y="4663466"/>
                <a:ext cx="255133" cy="350865"/>
              </a:xfrm>
              <a:prstGeom prst="rect">
                <a:avLst/>
              </a:prstGeom>
              <a:blipFill>
                <a:blip r:embed="rId10"/>
                <a:stretch>
                  <a:fillRect l="-26190" r="-19048" b="-275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608E00C-916B-2B7E-995F-FEC98DDAE4EA}"/>
                  </a:ext>
                </a:extLst>
              </p:cNvPr>
              <p:cNvSpPr txBox="1"/>
              <p:nvPr/>
            </p:nvSpPr>
            <p:spPr>
              <a:xfrm>
                <a:off x="921807" y="4663466"/>
                <a:ext cx="255133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de-DE" sz="2400" dirty="0" err="1"/>
              </a:p>
            </p:txBody>
          </p:sp>
        </mc:Choice>
        <mc:Fallback xmlns="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608E00C-916B-2B7E-995F-FEC98DDAE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07" y="4663466"/>
                <a:ext cx="255133" cy="350865"/>
              </a:xfrm>
              <a:prstGeom prst="rect">
                <a:avLst/>
              </a:prstGeom>
              <a:blipFill>
                <a:blip r:embed="rId11"/>
                <a:stretch>
                  <a:fillRect l="-23810" r="-21429" b="-275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A7076CA0-ACE1-3D32-504F-66C9FCAAC674}"/>
                  </a:ext>
                </a:extLst>
              </p:cNvPr>
              <p:cNvSpPr txBox="1"/>
              <p:nvPr/>
            </p:nvSpPr>
            <p:spPr>
              <a:xfrm>
                <a:off x="4175499" y="2697770"/>
                <a:ext cx="1008805" cy="44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A7076CA0-ACE1-3D32-504F-66C9FCAAC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499" y="2697770"/>
                <a:ext cx="1008805" cy="4431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C06FF708-1C3A-3525-5817-E04C0773115A}"/>
                  </a:ext>
                </a:extLst>
              </p:cNvPr>
              <p:cNvSpPr txBox="1"/>
              <p:nvPr/>
            </p:nvSpPr>
            <p:spPr>
              <a:xfrm>
                <a:off x="2084690" y="4248852"/>
                <a:ext cx="1287853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≈1.5 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2400" dirty="0" err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C06FF708-1C3A-3525-5817-E04C07731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690" y="4248852"/>
                <a:ext cx="1287853" cy="350865"/>
              </a:xfrm>
              <a:prstGeom prst="rect">
                <a:avLst/>
              </a:prstGeom>
              <a:blipFill>
                <a:blip r:embed="rId13"/>
                <a:stretch>
                  <a:fillRect l="-1896" b="-103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05A6F77A-9690-B859-CF82-B005C3251B88}"/>
                  </a:ext>
                </a:extLst>
              </p:cNvPr>
              <p:cNvSpPr txBox="1"/>
              <p:nvPr/>
            </p:nvSpPr>
            <p:spPr>
              <a:xfrm>
                <a:off x="6099671" y="4239043"/>
                <a:ext cx="1390445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≈1.14 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de-DE" sz="2400" dirty="0" err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05A6F77A-9690-B859-CF82-B005C3251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671" y="4239043"/>
                <a:ext cx="1390445" cy="350865"/>
              </a:xfrm>
              <a:prstGeom prst="rect">
                <a:avLst/>
              </a:prstGeom>
              <a:blipFill>
                <a:blip r:embed="rId14"/>
                <a:stretch>
                  <a:fillRect l="-1754" r="-3509" b="-103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pumping of </a:t>
            </a:r>
            <a:r>
              <a:rPr lang="en-US" baseline="30000" dirty="0"/>
              <a:t>3</a:t>
            </a:r>
            <a:r>
              <a:rPr lang="en-US" dirty="0"/>
              <a:t>He</a:t>
            </a:r>
            <a:endParaRPr lang="de-DE" dirty="0"/>
          </a:p>
        </p:txBody>
      </p:sp>
      <p:sp>
        <p:nvSpPr>
          <p:cNvPr id="33" name="Datumsplatzhalter 4">
            <a:extLst>
              <a:ext uri="{FF2B5EF4-FFF2-40B4-BE49-F238E27FC236}">
                <a16:creationId xmlns:a16="http://schemas.microsoft.com/office/drawing/2014/main" id="{423CD765-A900-5EC5-0610-678440A524CD}"/>
              </a:ext>
            </a:extLst>
          </p:cNvPr>
          <p:cNvSpPr txBox="1">
            <a:spLocks/>
          </p:cNvSpPr>
          <p:nvPr/>
        </p:nvSpPr>
        <p:spPr>
          <a:xfrm>
            <a:off x="3416968" y="6285297"/>
            <a:ext cx="1682878" cy="312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26.02.2024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20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optical </a:t>
            </a:r>
            <a:r>
              <a:rPr lang="en-US" noProof="0" dirty="0" smtClean="0"/>
              <a:t>pumping of </a:t>
            </a:r>
            <a:r>
              <a:rPr lang="en-US" baseline="30000" noProof="0" dirty="0" smtClean="0"/>
              <a:t>3</a:t>
            </a:r>
            <a:r>
              <a:rPr lang="en-US" noProof="0" dirty="0" smtClean="0"/>
              <a:t>He</a:t>
            </a:r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5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02417D0-BE78-D9C5-A27F-84446CF2DFF0}"/>
              </a:ext>
            </a:extLst>
          </p:cNvPr>
          <p:cNvGrpSpPr/>
          <p:nvPr/>
        </p:nvGrpSpPr>
        <p:grpSpPr>
          <a:xfrm>
            <a:off x="3532537" y="1018950"/>
            <a:ext cx="3917107" cy="4251600"/>
            <a:chOff x="4348087" y="1772711"/>
            <a:chExt cx="3917107" cy="4251600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B53FDEAF-23AC-4E99-51CE-A07C511A8A02}"/>
                </a:ext>
              </a:extLst>
            </p:cNvPr>
            <p:cNvGrpSpPr/>
            <p:nvPr/>
          </p:nvGrpSpPr>
          <p:grpSpPr>
            <a:xfrm>
              <a:off x="4917018" y="3027635"/>
              <a:ext cx="1224136" cy="2996676"/>
              <a:chOff x="5818290" y="1448780"/>
              <a:chExt cx="1224136" cy="2996676"/>
            </a:xfrm>
          </p:grpSpPr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1C67B3AA-8D9F-B3A2-0E96-2C1E33717CC9}"/>
                  </a:ext>
                </a:extLst>
              </p:cNvPr>
              <p:cNvCxnSpPr/>
              <p:nvPr/>
            </p:nvCxnSpPr>
            <p:spPr>
              <a:xfrm>
                <a:off x="5818290" y="1988840"/>
                <a:ext cx="12241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E504C5B2-3934-24C5-67FA-8FAA3671AEE8}"/>
                  </a:ext>
                </a:extLst>
              </p:cNvPr>
              <p:cNvCxnSpPr/>
              <p:nvPr/>
            </p:nvCxnSpPr>
            <p:spPr>
              <a:xfrm>
                <a:off x="5818290" y="3865016"/>
                <a:ext cx="12241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 Verbindung mit Pfeil 19">
                <a:extLst>
                  <a:ext uri="{FF2B5EF4-FFF2-40B4-BE49-F238E27FC236}">
                    <a16:creationId xmlns:a16="http://schemas.microsoft.com/office/drawing/2014/main" id="{7BB4D326-EAB1-2F23-222B-2C7B676BD707}"/>
                  </a:ext>
                </a:extLst>
              </p:cNvPr>
              <p:cNvCxnSpPr/>
              <p:nvPr/>
            </p:nvCxnSpPr>
            <p:spPr>
              <a:xfrm>
                <a:off x="6463377" y="2027035"/>
                <a:ext cx="0" cy="183401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feld 21">
                    <a:extLst>
                      <a:ext uri="{FF2B5EF4-FFF2-40B4-BE49-F238E27FC236}">
                        <a16:creationId xmlns:a16="http://schemas.microsoft.com/office/drawing/2014/main" id="{E193ED67-D720-0D69-8D3C-6C8090008909}"/>
                      </a:ext>
                    </a:extLst>
                  </p:cNvPr>
                  <p:cNvSpPr txBox="1"/>
                  <p:nvPr/>
                </p:nvSpPr>
                <p:spPr>
                  <a:xfrm>
                    <a:off x="6221208" y="4094591"/>
                    <a:ext cx="609911" cy="3508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>
                      <a:lnSpc>
                        <a:spcPct val="9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de-DE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de-DE" sz="2400" dirty="0" err="1"/>
                  </a:p>
                </p:txBody>
              </p:sp>
            </mc:Choice>
            <mc:Fallback xmlns="">
              <p:sp>
                <p:nvSpPr>
                  <p:cNvPr id="22" name="Textfeld 21">
                    <a:extLst>
                      <a:ext uri="{FF2B5EF4-FFF2-40B4-BE49-F238E27FC236}">
                        <a16:creationId xmlns:a16="http://schemas.microsoft.com/office/drawing/2014/main" id="{E193ED67-D720-0D69-8D3C-6C80900089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1208" y="4094591"/>
                    <a:ext cx="609911" cy="3508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1000" t="-3509" r="-1000" b="-1052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feld 22">
                    <a:extLst>
                      <a:ext uri="{FF2B5EF4-FFF2-40B4-BE49-F238E27FC236}">
                        <a16:creationId xmlns:a16="http://schemas.microsoft.com/office/drawing/2014/main" id="{54423B40-CBFB-AF6D-7887-B6DAFB11EE7A}"/>
                      </a:ext>
                    </a:extLst>
                  </p:cNvPr>
                  <p:cNvSpPr txBox="1"/>
                  <p:nvPr/>
                </p:nvSpPr>
                <p:spPr>
                  <a:xfrm>
                    <a:off x="6172925" y="1448780"/>
                    <a:ext cx="658194" cy="3508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>
                      <a:lnSpc>
                        <a:spcPct val="9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oMath>
                      </m:oMathPara>
                    </a14:m>
                    <a:endParaRPr lang="de-DE" sz="2400" dirty="0" err="1"/>
                  </a:p>
                </p:txBody>
              </p:sp>
            </mc:Choice>
            <mc:Fallback xmlns="">
              <p:sp>
                <p:nvSpPr>
                  <p:cNvPr id="23" name="Textfeld 22">
                    <a:extLst>
                      <a:ext uri="{FF2B5EF4-FFF2-40B4-BE49-F238E27FC236}">
                        <a16:creationId xmlns:a16="http://schemas.microsoft.com/office/drawing/2014/main" id="{54423B40-CBFB-AF6D-7887-B6DAFB11EE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2925" y="1448780"/>
                    <a:ext cx="658194" cy="3508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0185" t="-3509" b="-1052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94FB4B54-D1F6-15F8-2DD6-4E1578679BAF}"/>
                </a:ext>
              </a:extLst>
            </p:cNvPr>
            <p:cNvSpPr txBox="1"/>
            <p:nvPr/>
          </p:nvSpPr>
          <p:spPr>
            <a:xfrm>
              <a:off x="4348087" y="1772711"/>
              <a:ext cx="3917107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2400" dirty="0" smtClean="0"/>
                <a:t>ME</a:t>
              </a:r>
              <a:r>
                <a:rPr lang="de-DE" sz="2400" dirty="0" smtClean="0"/>
                <a:t>OP</a:t>
              </a:r>
              <a:endParaRPr lang="de-DE" sz="2400" dirty="0"/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BCA0AA7-4379-088E-855D-2031AF5FB22A}"/>
              </a:ext>
            </a:extLst>
          </p:cNvPr>
          <p:cNvGrpSpPr/>
          <p:nvPr/>
        </p:nvGrpSpPr>
        <p:grpSpPr>
          <a:xfrm>
            <a:off x="378238" y="1038560"/>
            <a:ext cx="2522614" cy="4354023"/>
            <a:chOff x="711872" y="1779969"/>
            <a:chExt cx="2522614" cy="435402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F7D5BB8B-5132-32F8-8E6B-E500AE9EE8E6}"/>
                </a:ext>
              </a:extLst>
            </p:cNvPr>
            <p:cNvSpPr/>
            <p:nvPr/>
          </p:nvSpPr>
          <p:spPr>
            <a:xfrm>
              <a:off x="1652530" y="3822853"/>
              <a:ext cx="451692" cy="1938969"/>
            </a:xfrm>
            <a:custGeom>
              <a:avLst/>
              <a:gdLst>
                <a:gd name="connsiteX0" fmla="*/ 0 w 451692"/>
                <a:gd name="connsiteY0" fmla="*/ 0 h 1938969"/>
                <a:gd name="connsiteX1" fmla="*/ 451692 w 451692"/>
                <a:gd name="connsiteY1" fmla="*/ 1938969 h 19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1692" h="1938969">
                  <a:moveTo>
                    <a:pt x="0" y="0"/>
                  </a:moveTo>
                  <a:lnTo>
                    <a:pt x="451692" y="1938969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3E08D060-3EA7-6952-6CCB-9F8EBFED69E5}"/>
                </a:ext>
              </a:extLst>
            </p:cNvPr>
            <p:cNvGrpSpPr/>
            <p:nvPr/>
          </p:nvGrpSpPr>
          <p:grpSpPr>
            <a:xfrm>
              <a:off x="711872" y="2694958"/>
              <a:ext cx="1620180" cy="3439034"/>
              <a:chOff x="731404" y="1107989"/>
              <a:chExt cx="1620180" cy="3439034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871C2D82-E35C-6727-ACEE-9F4D54EC483C}"/>
                  </a:ext>
                </a:extLst>
              </p:cNvPr>
              <p:cNvGrpSpPr/>
              <p:nvPr/>
            </p:nvGrpSpPr>
            <p:grpSpPr>
              <a:xfrm>
                <a:off x="1127448" y="1448780"/>
                <a:ext cx="1224136" cy="3098243"/>
                <a:chOff x="1127448" y="1448780"/>
                <a:chExt cx="1224136" cy="3098243"/>
              </a:xfrm>
            </p:grpSpPr>
            <p:cxnSp>
              <p:nvCxnSpPr>
                <p:cNvPr id="6" name="Gerader Verbinder 5">
                  <a:extLst>
                    <a:ext uri="{FF2B5EF4-FFF2-40B4-BE49-F238E27FC236}">
                      <a16:creationId xmlns:a16="http://schemas.microsoft.com/office/drawing/2014/main" id="{EE542A66-FFA6-FF53-FC7B-052372F3115F}"/>
                    </a:ext>
                  </a:extLst>
                </p:cNvPr>
                <p:cNvCxnSpPr/>
                <p:nvPr/>
              </p:nvCxnSpPr>
              <p:spPr>
                <a:xfrm>
                  <a:off x="1127448" y="3861048"/>
                  <a:ext cx="122413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Gerader Verbinder 6">
                  <a:extLst>
                    <a:ext uri="{FF2B5EF4-FFF2-40B4-BE49-F238E27FC236}">
                      <a16:creationId xmlns:a16="http://schemas.microsoft.com/office/drawing/2014/main" id="{64574DDF-BDA1-A329-1F13-C5162D0F5498}"/>
                    </a:ext>
                  </a:extLst>
                </p:cNvPr>
                <p:cNvCxnSpPr/>
                <p:nvPr/>
              </p:nvCxnSpPr>
              <p:spPr>
                <a:xfrm>
                  <a:off x="1127448" y="1988840"/>
                  <a:ext cx="122413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Gerade Verbindung mit Pfeil 12">
                  <a:extLst>
                    <a:ext uri="{FF2B5EF4-FFF2-40B4-BE49-F238E27FC236}">
                      <a16:creationId xmlns:a16="http://schemas.microsoft.com/office/drawing/2014/main" id="{F228D1F4-E38A-D980-D2FE-590E3BB761C4}"/>
                    </a:ext>
                  </a:extLst>
                </p:cNvPr>
                <p:cNvCxnSpPr/>
                <p:nvPr/>
              </p:nvCxnSpPr>
              <p:spPr>
                <a:xfrm>
                  <a:off x="1775520" y="1988840"/>
                  <a:ext cx="0" cy="183401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feld 13">
                      <a:extLst>
                        <a:ext uri="{FF2B5EF4-FFF2-40B4-BE49-F238E27FC236}">
                          <a16:creationId xmlns:a16="http://schemas.microsoft.com/office/drawing/2014/main" id="{FC10AEA2-28CA-333F-A27E-CA178212AC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0275" y="4094591"/>
                      <a:ext cx="778482" cy="4524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f>
                                  <m:fPr>
                                    <m:type m:val="skw"/>
                                    <m:ctrlP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b>
                            </m:sSub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14" name="Textfeld 13">
                      <a:extLst>
                        <a:ext uri="{FF2B5EF4-FFF2-40B4-BE49-F238E27FC236}">
                          <a16:creationId xmlns:a16="http://schemas.microsoft.com/office/drawing/2014/main" id="{FC10AEA2-28CA-333F-A27E-CA178212AC8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0275" y="4094591"/>
                      <a:ext cx="778482" cy="45243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8594" t="-95946" r="-86719" b="-1932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feld 14">
                      <a:extLst>
                        <a:ext uri="{FF2B5EF4-FFF2-40B4-BE49-F238E27FC236}">
                          <a16:creationId xmlns:a16="http://schemas.microsoft.com/office/drawing/2014/main" id="{8312AF3E-B263-B6E4-808C-AE880FC959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72653" y="1448780"/>
                      <a:ext cx="805733" cy="4524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f>
                                  <m:fPr>
                                    <m:type m:val="skw"/>
                                    <m:ctrlP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b>
                            </m:sSub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15" name="Textfeld 14">
                      <a:extLst>
                        <a:ext uri="{FF2B5EF4-FFF2-40B4-BE49-F238E27FC236}">
                          <a16:creationId xmlns:a16="http://schemas.microsoft.com/office/drawing/2014/main" id="{8312AF3E-B263-B6E4-808C-AE880FC9596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2653" y="1448780"/>
                      <a:ext cx="805733" cy="4524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9091" t="-97297" r="-83333" b="-19189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7579B4C3-2185-859B-057E-9900A2AB7706}"/>
                  </a:ext>
                </a:extLst>
              </p:cNvPr>
              <p:cNvSpPr txBox="1"/>
              <p:nvPr/>
            </p:nvSpPr>
            <p:spPr>
              <a:xfrm>
                <a:off x="731404" y="1107989"/>
                <a:ext cx="792088" cy="44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2400" dirty="0" err="1"/>
                  <a:t>Rb</a:t>
                </a:r>
                <a:endParaRPr lang="de-DE" sz="2400" dirty="0"/>
              </a:p>
            </p:txBody>
          </p:sp>
        </p:grp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1A17ECED-8121-D2F0-49A5-7DDFD3F6E371}"/>
                </a:ext>
              </a:extLst>
            </p:cNvPr>
            <p:cNvSpPr txBox="1"/>
            <p:nvPr/>
          </p:nvSpPr>
          <p:spPr>
            <a:xfrm>
              <a:off x="1146254" y="1779969"/>
              <a:ext cx="2088232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/>
                <a:t>SEOP</a:t>
              </a:r>
            </a:p>
          </p:txBody>
        </p:sp>
      </p:grpSp>
      <p:pic>
        <p:nvPicPr>
          <p:cNvPr id="41" name="Grafik 4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FD995502-36A3-5C04-5639-0997C95459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81" y="3561523"/>
            <a:ext cx="929476" cy="328321"/>
          </a:xfrm>
          <a:prstGeom prst="rect">
            <a:avLst/>
          </a:prstGeom>
        </p:spPr>
      </p:pic>
      <p:pic>
        <p:nvPicPr>
          <p:cNvPr id="42" name="Grafik 4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048ABB0-D4CC-62B7-B0FA-8C7EFFF5EA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0" y="3586232"/>
            <a:ext cx="929476" cy="3283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817740B6-012B-7719-6F79-FF36CA67BCE3}"/>
                  </a:ext>
                </a:extLst>
              </p:cNvPr>
              <p:cNvSpPr txBox="1"/>
              <p:nvPr/>
            </p:nvSpPr>
            <p:spPr>
              <a:xfrm>
                <a:off x="3864352" y="3909705"/>
                <a:ext cx="255133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de-DE" sz="2400" dirty="0" err="1"/>
              </a:p>
            </p:txBody>
          </p:sp>
        </mc:Choice>
        <mc:Fallback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817740B6-012B-7719-6F79-FF36CA67B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352" y="3909705"/>
                <a:ext cx="255133" cy="350865"/>
              </a:xfrm>
              <a:prstGeom prst="rect">
                <a:avLst/>
              </a:prstGeom>
              <a:blipFill>
                <a:blip r:embed="rId10"/>
                <a:stretch>
                  <a:fillRect l="-26190" r="-19048" b="-275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608E00C-916B-2B7E-995F-FEC98DDAE4EA}"/>
                  </a:ext>
                </a:extLst>
              </p:cNvPr>
              <p:cNvSpPr txBox="1"/>
              <p:nvPr/>
            </p:nvSpPr>
            <p:spPr>
              <a:xfrm>
                <a:off x="588173" y="3934414"/>
                <a:ext cx="255133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de-DE" sz="2400" dirty="0" err="1"/>
              </a:p>
            </p:txBody>
          </p:sp>
        </mc:Choice>
        <mc:Fallback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608E00C-916B-2B7E-995F-FEC98DDAE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73" y="3934414"/>
                <a:ext cx="255133" cy="350865"/>
              </a:xfrm>
              <a:prstGeom prst="rect">
                <a:avLst/>
              </a:prstGeom>
              <a:blipFill>
                <a:blip r:embed="rId11"/>
                <a:stretch>
                  <a:fillRect l="-23810" r="-21429" b="-275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A7076CA0-ACE1-3D32-504F-66C9FCAAC674}"/>
                  </a:ext>
                </a:extLst>
              </p:cNvPr>
              <p:cNvSpPr txBox="1"/>
              <p:nvPr/>
            </p:nvSpPr>
            <p:spPr>
              <a:xfrm>
                <a:off x="3359949" y="1944009"/>
                <a:ext cx="1008805" cy="44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lang="de-DE" sz="2400" dirty="0"/>
              </a:p>
            </p:txBody>
          </p:sp>
        </mc:Choice>
        <mc:Fallback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A7076CA0-ACE1-3D32-504F-66C9FCAAC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49" y="1944009"/>
                <a:ext cx="1008805" cy="4431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C06FF708-1C3A-3525-5817-E04C0773115A}"/>
                  </a:ext>
                </a:extLst>
              </p:cNvPr>
              <p:cNvSpPr txBox="1"/>
              <p:nvPr/>
            </p:nvSpPr>
            <p:spPr>
              <a:xfrm>
                <a:off x="1751056" y="3519800"/>
                <a:ext cx="1287853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≈1.5 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2400" dirty="0" err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C06FF708-1C3A-3525-5817-E04C07731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056" y="3519800"/>
                <a:ext cx="1287853" cy="350865"/>
              </a:xfrm>
              <a:prstGeom prst="rect">
                <a:avLst/>
              </a:prstGeom>
              <a:blipFill>
                <a:blip r:embed="rId13"/>
                <a:stretch>
                  <a:fillRect l="-1415" b="-120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05A6F77A-9690-B859-CF82-B005C3251B88}"/>
                  </a:ext>
                </a:extLst>
              </p:cNvPr>
              <p:cNvSpPr txBox="1"/>
              <p:nvPr/>
            </p:nvSpPr>
            <p:spPr>
              <a:xfrm>
                <a:off x="5284121" y="3485282"/>
                <a:ext cx="1390445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≈1.14 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de-DE" sz="2400" dirty="0" err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05A6F77A-9690-B859-CF82-B005C3251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121" y="3485282"/>
                <a:ext cx="1390445" cy="350865"/>
              </a:xfrm>
              <a:prstGeom prst="rect">
                <a:avLst/>
              </a:prstGeom>
              <a:blipFill>
                <a:blip r:embed="rId14"/>
                <a:stretch>
                  <a:fillRect l="-1754" r="-3509" b="-105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7525261" y="345988"/>
            <a:ext cx="413951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u="sng" dirty="0" err="1" smtClean="0">
                <a:solidFill>
                  <a:srgbClr val="0070C0"/>
                </a:solidFill>
              </a:rPr>
              <a:t>Method</a:t>
            </a:r>
            <a:r>
              <a:rPr lang="de-DE" sz="2400" b="1" u="sng" dirty="0" smtClean="0">
                <a:solidFill>
                  <a:srgbClr val="0070C0"/>
                </a:solidFill>
              </a:rPr>
              <a:t>: 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err="1" smtClean="0"/>
              <a:t>Polarized</a:t>
            </a:r>
            <a:r>
              <a:rPr lang="de-DE" sz="2400" dirty="0" smtClean="0"/>
              <a:t> Laser Photons</a:t>
            </a:r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	       ↓</a:t>
            </a: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err="1" smtClean="0"/>
              <a:t>Polarized</a:t>
            </a:r>
            <a:r>
              <a:rPr lang="de-DE" sz="2400" dirty="0" smtClean="0"/>
              <a:t> </a:t>
            </a:r>
            <a:r>
              <a:rPr lang="de-DE" sz="2400" dirty="0" err="1" smtClean="0"/>
              <a:t>Electrons</a:t>
            </a:r>
            <a:endParaRPr lang="de-DE" sz="2400" dirty="0" smtClean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	       ↓</a:t>
            </a: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err="1" smtClean="0"/>
              <a:t>Polarized</a:t>
            </a:r>
            <a:r>
              <a:rPr lang="de-DE" sz="2400" dirty="0" smtClean="0"/>
              <a:t> </a:t>
            </a:r>
            <a:r>
              <a:rPr lang="de-DE" sz="2400" dirty="0" err="1" smtClean="0"/>
              <a:t>Nucleons</a:t>
            </a: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b="1" u="sng" dirty="0" smtClean="0">
                <a:solidFill>
                  <a:srgbClr val="C00000"/>
                </a:solidFill>
              </a:rPr>
              <a:t>Efficiency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1 kW </a:t>
            </a:r>
            <a:r>
              <a:rPr lang="de-DE" sz="2400" dirty="0" err="1" smtClean="0"/>
              <a:t>of</a:t>
            </a:r>
            <a:r>
              <a:rPr lang="de-DE" sz="2400" dirty="0" smtClean="0"/>
              <a:t> Laser Power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~ 10</a:t>
            </a:r>
            <a:r>
              <a:rPr lang="de-DE" sz="2400" baseline="30000" dirty="0" smtClean="0"/>
              <a:t>22 </a:t>
            </a:r>
            <a:r>
              <a:rPr lang="de-DE" sz="2400" dirty="0" smtClean="0"/>
              <a:t>Photons/s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~ 10</a:t>
            </a:r>
            <a:r>
              <a:rPr lang="de-DE" sz="2400" baseline="30000" dirty="0" smtClean="0"/>
              <a:t>18</a:t>
            </a:r>
            <a:r>
              <a:rPr lang="de-DE" sz="2400" dirty="0" smtClean="0"/>
              <a:t> pol. </a:t>
            </a:r>
            <a:r>
              <a:rPr lang="de-DE" sz="2400" baseline="30000" dirty="0" smtClean="0"/>
              <a:t>3</a:t>
            </a:r>
            <a:r>
              <a:rPr lang="de-DE" sz="2400" dirty="0" smtClean="0"/>
              <a:t>He</a:t>
            </a:r>
            <a:r>
              <a:rPr lang="de-DE" sz="2400" dirty="0" smtClean="0"/>
              <a:t>/s</a:t>
            </a:r>
            <a:endParaRPr lang="de-DE" sz="2400" dirty="0" smtClean="0"/>
          </a:p>
        </p:txBody>
      </p:sp>
      <p:sp>
        <p:nvSpPr>
          <p:cNvPr id="16" name="Textfeld 15"/>
          <p:cNvSpPr txBox="1"/>
          <p:nvPr/>
        </p:nvSpPr>
        <p:spPr>
          <a:xfrm>
            <a:off x="2236573" y="5424613"/>
            <a:ext cx="5721179" cy="57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3200" b="1" dirty="0" smtClean="0">
                <a:solidFill>
                  <a:srgbClr val="00B050"/>
                </a:solidFill>
              </a:rPr>
              <a:t>P</a:t>
            </a:r>
            <a:r>
              <a:rPr lang="de-DE" sz="3200" b="1" baseline="-25000" dirty="0" smtClean="0">
                <a:solidFill>
                  <a:srgbClr val="00B050"/>
                </a:solidFill>
              </a:rPr>
              <a:t>3He </a:t>
            </a:r>
            <a:r>
              <a:rPr lang="de-DE" sz="3200" b="1" dirty="0" smtClean="0">
                <a:solidFill>
                  <a:srgbClr val="00B050"/>
                </a:solidFill>
              </a:rPr>
              <a:t>~ 0.8</a:t>
            </a:r>
            <a:endParaRPr lang="de-DE" sz="3200" b="1" dirty="0" smtClean="0">
              <a:solidFill>
                <a:srgbClr val="00B050"/>
              </a:solidFill>
            </a:endParaRPr>
          </a:p>
        </p:txBody>
      </p:sp>
      <p:sp>
        <p:nvSpPr>
          <p:cNvPr id="34" name="Datumsplatzhalter 4">
            <a:extLst>
              <a:ext uri="{FF2B5EF4-FFF2-40B4-BE49-F238E27FC236}">
                <a16:creationId xmlns:a16="http://schemas.microsoft.com/office/drawing/2014/main" id="{423CD765-A900-5EC5-0610-678440A524CD}"/>
              </a:ext>
            </a:extLst>
          </p:cNvPr>
          <p:cNvSpPr txBox="1">
            <a:spLocks/>
          </p:cNvSpPr>
          <p:nvPr/>
        </p:nvSpPr>
        <p:spPr>
          <a:xfrm>
            <a:off x="3416968" y="6285297"/>
            <a:ext cx="1682878" cy="312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26.02.2024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7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title="POLARIZED 3He ION  SOURCE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2" y="323999"/>
            <a:ext cx="11400488" cy="1193515"/>
          </a:xfrm>
        </p:spPr>
        <p:txBody>
          <a:bodyPr/>
          <a:lstStyle/>
          <a:p>
            <a:r>
              <a:rPr lang="en-US" dirty="0" smtClean="0"/>
              <a:t>Polarized </a:t>
            </a:r>
            <a:r>
              <a:rPr lang="en-US" baseline="30000" noProof="0" dirty="0" smtClean="0"/>
              <a:t>3</a:t>
            </a:r>
            <a:r>
              <a:rPr lang="en-US" noProof="0" dirty="0" smtClean="0"/>
              <a:t>He Source</a:t>
            </a:r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6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08562" y="1167320"/>
            <a:ext cx="11400488" cy="5735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3600" b="1" u="sng" dirty="0" smtClean="0">
                <a:solidFill>
                  <a:srgbClr val="C00000"/>
                </a:solidFill>
              </a:rPr>
              <a:t>Big Problem: </a:t>
            </a:r>
          </a:p>
          <a:p>
            <a:pPr algn="l">
              <a:lnSpc>
                <a:spcPct val="95000"/>
              </a:lnSpc>
            </a:pPr>
            <a:endParaRPr lang="de-DE" sz="1400" b="1" u="sng" dirty="0">
              <a:solidFill>
                <a:srgbClr val="C0000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3600" b="1" dirty="0" err="1" smtClean="0">
                <a:solidFill>
                  <a:srgbClr val="C00000"/>
                </a:solidFill>
              </a:rPr>
              <a:t>Polarization</a:t>
            </a:r>
            <a:r>
              <a:rPr lang="de-DE" sz="3600" b="1" dirty="0" smtClean="0">
                <a:solidFill>
                  <a:srgbClr val="C00000"/>
                </a:solidFill>
              </a:rPr>
              <a:t> </a:t>
            </a:r>
            <a:r>
              <a:rPr lang="de-DE" sz="3600" b="1" dirty="0" err="1" smtClean="0">
                <a:solidFill>
                  <a:srgbClr val="C00000"/>
                </a:solidFill>
              </a:rPr>
              <a:t>is</a:t>
            </a:r>
            <a:r>
              <a:rPr lang="de-DE" sz="3600" b="1" dirty="0" smtClean="0">
                <a:solidFill>
                  <a:srgbClr val="C00000"/>
                </a:solidFill>
              </a:rPr>
              <a:t> lost </a:t>
            </a:r>
            <a:r>
              <a:rPr lang="de-DE" sz="3600" b="1" dirty="0" err="1" smtClean="0">
                <a:solidFill>
                  <a:srgbClr val="C00000"/>
                </a:solidFill>
              </a:rPr>
              <a:t>during</a:t>
            </a:r>
            <a:r>
              <a:rPr lang="de-DE" sz="3600" b="1" dirty="0" smtClean="0">
                <a:solidFill>
                  <a:srgbClr val="C00000"/>
                </a:solidFill>
              </a:rPr>
              <a:t> </a:t>
            </a:r>
            <a:r>
              <a:rPr lang="de-DE" sz="3600" b="1" dirty="0" err="1" smtClean="0">
                <a:solidFill>
                  <a:srgbClr val="C00000"/>
                </a:solidFill>
              </a:rPr>
              <a:t>the</a:t>
            </a:r>
            <a:r>
              <a:rPr lang="de-DE" sz="3600" b="1" dirty="0" smtClean="0">
                <a:solidFill>
                  <a:srgbClr val="C00000"/>
                </a:solidFill>
              </a:rPr>
              <a:t> </a:t>
            </a:r>
            <a:r>
              <a:rPr lang="de-DE" sz="3600" b="1" dirty="0" err="1" smtClean="0">
                <a:solidFill>
                  <a:srgbClr val="C00000"/>
                </a:solidFill>
              </a:rPr>
              <a:t>ionization</a:t>
            </a:r>
            <a:r>
              <a:rPr lang="de-DE" sz="3600" b="1" dirty="0" smtClean="0">
                <a:solidFill>
                  <a:srgbClr val="C00000"/>
                </a:solidFill>
              </a:rPr>
              <a:t> </a:t>
            </a:r>
            <a:r>
              <a:rPr lang="de-DE" sz="3600" b="1" dirty="0" err="1" smtClean="0">
                <a:solidFill>
                  <a:srgbClr val="C00000"/>
                </a:solidFill>
              </a:rPr>
              <a:t>process</a:t>
            </a:r>
            <a:r>
              <a:rPr lang="de-DE" sz="3600" b="1" dirty="0" smtClean="0">
                <a:solidFill>
                  <a:srgbClr val="C00000"/>
                </a:solidFill>
              </a:rPr>
              <a:t> !!!</a:t>
            </a:r>
          </a:p>
          <a:p>
            <a:pPr algn="l">
              <a:lnSpc>
                <a:spcPct val="95000"/>
              </a:lnSpc>
            </a:pPr>
            <a:endParaRPr lang="de-DE" sz="2800" b="1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800" b="1" dirty="0" err="1" smtClean="0">
                <a:solidFill>
                  <a:srgbClr val="002060"/>
                </a:solidFill>
              </a:rPr>
              <a:t>one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electron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removed</a:t>
            </a:r>
            <a:r>
              <a:rPr lang="de-DE" sz="2800" b="1" dirty="0" smtClean="0">
                <a:solidFill>
                  <a:srgbClr val="002060"/>
                </a:solidFill>
              </a:rPr>
              <a:t> → residual </a:t>
            </a:r>
            <a:r>
              <a:rPr lang="de-DE" sz="2800" b="1" dirty="0" err="1" smtClean="0">
                <a:solidFill>
                  <a:srgbClr val="002060"/>
                </a:solidFill>
              </a:rPr>
              <a:t>electron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and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nucleon</a:t>
            </a:r>
            <a:r>
              <a:rPr lang="de-DE" sz="2800" b="1" dirty="0" smtClean="0">
                <a:solidFill>
                  <a:srgbClr val="002060"/>
                </a:solidFill>
              </a:rPr>
              <a:t> will </a:t>
            </a:r>
            <a:r>
              <a:rPr lang="de-DE" sz="2800" b="1" dirty="0" err="1" smtClean="0">
                <a:solidFill>
                  <a:srgbClr val="002060"/>
                </a:solidFill>
              </a:rPr>
              <a:t>couple</a:t>
            </a:r>
            <a:endParaRPr lang="de-DE" sz="2800" b="1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endParaRPr lang="de-DE" sz="1400" b="1" dirty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800" b="1" dirty="0" smtClean="0">
                <a:solidFill>
                  <a:srgbClr val="002060"/>
                </a:solidFill>
              </a:rPr>
              <a:t>→ </a:t>
            </a:r>
            <a:r>
              <a:rPr lang="de-DE" sz="2800" b="1" dirty="0" err="1" smtClean="0">
                <a:solidFill>
                  <a:srgbClr val="002060"/>
                </a:solidFill>
              </a:rPr>
              <a:t>nuclear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spin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is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partialy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flipped</a:t>
            </a:r>
            <a:r>
              <a:rPr lang="de-DE" sz="2800" b="1" dirty="0" smtClean="0">
                <a:solidFill>
                  <a:srgbClr val="002060"/>
                </a:solidFill>
              </a:rPr>
              <a:t> → </a:t>
            </a:r>
            <a:r>
              <a:rPr lang="de-DE" sz="2800" b="1" dirty="0" err="1" smtClean="0">
                <a:solidFill>
                  <a:srgbClr val="002060"/>
                </a:solidFill>
              </a:rPr>
              <a:t>polarization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mostly</a:t>
            </a:r>
            <a:r>
              <a:rPr lang="de-DE" sz="2800" b="1" dirty="0" smtClean="0">
                <a:solidFill>
                  <a:srgbClr val="002060"/>
                </a:solidFill>
              </a:rPr>
              <a:t> lost</a:t>
            </a:r>
          </a:p>
          <a:p>
            <a:pPr algn="l">
              <a:lnSpc>
                <a:spcPct val="95000"/>
              </a:lnSpc>
            </a:pPr>
            <a:endParaRPr lang="de-DE" sz="2800" b="1" dirty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800" b="1" u="sng" dirty="0" err="1" smtClean="0">
                <a:solidFill>
                  <a:srgbClr val="00B050"/>
                </a:solidFill>
              </a:rPr>
              <a:t>Idea</a:t>
            </a:r>
            <a:r>
              <a:rPr lang="de-DE" sz="2800" b="1" u="sng" dirty="0" smtClean="0">
                <a:solidFill>
                  <a:srgbClr val="00B050"/>
                </a:solidFill>
              </a:rPr>
              <a:t> in </a:t>
            </a:r>
            <a:r>
              <a:rPr lang="de-DE" sz="2800" b="1" u="sng" dirty="0" err="1" smtClean="0">
                <a:solidFill>
                  <a:srgbClr val="00B050"/>
                </a:solidFill>
              </a:rPr>
              <a:t>Brookhaven</a:t>
            </a:r>
            <a:r>
              <a:rPr lang="de-DE" sz="2800" b="1" u="sng" dirty="0" smtClean="0">
                <a:solidFill>
                  <a:srgbClr val="00B050"/>
                </a:solidFill>
              </a:rPr>
              <a:t>:</a:t>
            </a:r>
            <a:r>
              <a:rPr lang="de-DE" sz="2800" b="1" dirty="0" smtClean="0">
                <a:solidFill>
                  <a:srgbClr val="00B050"/>
                </a:solidFill>
              </a:rPr>
              <a:t> </a:t>
            </a:r>
          </a:p>
          <a:p>
            <a:pPr algn="l">
              <a:lnSpc>
                <a:spcPct val="95000"/>
              </a:lnSpc>
            </a:pPr>
            <a:endParaRPr lang="de-DE" sz="1200" b="1" dirty="0" smtClean="0">
              <a:solidFill>
                <a:srgbClr val="00B05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800" b="1" dirty="0" err="1" smtClean="0">
                <a:solidFill>
                  <a:srgbClr val="00B050"/>
                </a:solidFill>
              </a:rPr>
              <a:t>remove</a:t>
            </a:r>
            <a:r>
              <a:rPr lang="de-DE" sz="2800" b="1" dirty="0" smtClean="0">
                <a:solidFill>
                  <a:srgbClr val="00B050"/>
                </a:solidFill>
              </a:rPr>
              <a:t> </a:t>
            </a:r>
            <a:r>
              <a:rPr lang="de-DE" sz="2800" b="1" dirty="0" err="1" smtClean="0">
                <a:solidFill>
                  <a:srgbClr val="00B050"/>
                </a:solidFill>
              </a:rPr>
              <a:t>both</a:t>
            </a:r>
            <a:r>
              <a:rPr lang="de-DE" sz="2800" b="1" dirty="0" smtClean="0">
                <a:solidFill>
                  <a:srgbClr val="00B050"/>
                </a:solidFill>
              </a:rPr>
              <a:t> </a:t>
            </a:r>
            <a:r>
              <a:rPr lang="de-DE" sz="2800" b="1" dirty="0" err="1" smtClean="0">
                <a:solidFill>
                  <a:srgbClr val="00B050"/>
                </a:solidFill>
              </a:rPr>
              <a:t>electron</a:t>
            </a:r>
            <a:r>
              <a:rPr lang="de-DE" sz="2800" b="1" dirty="0" smtClean="0">
                <a:solidFill>
                  <a:srgbClr val="00B050"/>
                </a:solidFill>
              </a:rPr>
              <a:t> at </a:t>
            </a:r>
            <a:r>
              <a:rPr lang="de-DE" sz="2800" b="1" dirty="0" err="1" smtClean="0">
                <a:solidFill>
                  <a:srgbClr val="00B050"/>
                </a:solidFill>
              </a:rPr>
              <a:t>the</a:t>
            </a:r>
            <a:r>
              <a:rPr lang="de-DE" sz="2800" b="1" dirty="0" smtClean="0">
                <a:solidFill>
                  <a:srgbClr val="00B050"/>
                </a:solidFill>
              </a:rPr>
              <a:t> same time in a strong </a:t>
            </a:r>
            <a:r>
              <a:rPr lang="de-DE" sz="2800" b="1" dirty="0" err="1" smtClean="0">
                <a:solidFill>
                  <a:srgbClr val="00B050"/>
                </a:solidFill>
              </a:rPr>
              <a:t>magnetic</a:t>
            </a:r>
            <a:r>
              <a:rPr lang="de-DE" sz="2800" b="1" dirty="0" smtClean="0">
                <a:solidFill>
                  <a:srgbClr val="00B050"/>
                </a:solidFill>
              </a:rPr>
              <a:t> </a:t>
            </a:r>
            <a:r>
              <a:rPr lang="de-DE" sz="2800" b="1" dirty="0" err="1" smtClean="0">
                <a:solidFill>
                  <a:srgbClr val="00B050"/>
                </a:solidFill>
              </a:rPr>
              <a:t>field</a:t>
            </a:r>
            <a:endParaRPr lang="de-DE" sz="2800" b="1" dirty="0" smtClean="0">
              <a:solidFill>
                <a:srgbClr val="00B050"/>
              </a:solidFill>
            </a:endParaRPr>
          </a:p>
          <a:p>
            <a:pPr algn="l">
              <a:lnSpc>
                <a:spcPct val="95000"/>
              </a:lnSpc>
            </a:pPr>
            <a:endParaRPr lang="de-DE" sz="1400" b="1" dirty="0" smtClean="0">
              <a:solidFill>
                <a:srgbClr val="00B05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800" b="1" dirty="0" smtClean="0">
                <a:solidFill>
                  <a:srgbClr val="00B050"/>
                </a:solidFill>
              </a:rPr>
              <a:t>				</a:t>
            </a:r>
            <a:r>
              <a:rPr lang="de-DE" sz="3600" b="1" dirty="0" smtClean="0">
                <a:solidFill>
                  <a:srgbClr val="00B050"/>
                </a:solidFill>
              </a:rPr>
              <a:t>→ EBIS </a:t>
            </a:r>
          </a:p>
          <a:p>
            <a:pPr algn="l">
              <a:lnSpc>
                <a:spcPct val="95000"/>
              </a:lnSpc>
            </a:pPr>
            <a:endParaRPr lang="de-DE" sz="2800" b="1" dirty="0" smtClean="0">
              <a:solidFill>
                <a:srgbClr val="00B050"/>
              </a:solidFill>
            </a:endParaRPr>
          </a:p>
          <a:p>
            <a:pPr algn="l">
              <a:lnSpc>
                <a:spcPct val="95000"/>
              </a:lnSpc>
            </a:pPr>
            <a:endParaRPr lang="de-DE" sz="2800" b="1" dirty="0" smtClean="0">
              <a:solidFill>
                <a:srgbClr val="00B050"/>
              </a:solidFill>
            </a:endParaRPr>
          </a:p>
        </p:txBody>
      </p:sp>
      <p:sp>
        <p:nvSpPr>
          <p:cNvPr id="34" name="Datumsplatzhalter 4">
            <a:extLst>
              <a:ext uri="{FF2B5EF4-FFF2-40B4-BE49-F238E27FC236}">
                <a16:creationId xmlns:a16="http://schemas.microsoft.com/office/drawing/2014/main" id="{423CD765-A900-5EC5-0610-678440A524CD}"/>
              </a:ext>
            </a:extLst>
          </p:cNvPr>
          <p:cNvSpPr txBox="1">
            <a:spLocks/>
          </p:cNvSpPr>
          <p:nvPr/>
        </p:nvSpPr>
        <p:spPr>
          <a:xfrm>
            <a:off x="3416968" y="6285297"/>
            <a:ext cx="1682878" cy="312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26.02.2024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4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6" y="296562"/>
            <a:ext cx="11413634" cy="1152218"/>
          </a:xfrm>
        </p:spPr>
        <p:txBody>
          <a:bodyPr/>
          <a:lstStyle/>
          <a:p>
            <a:r>
              <a:rPr lang="en-US" u="sng" noProof="0" dirty="0" smtClean="0"/>
              <a:t>New method: </a:t>
            </a:r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19" name="Inhaltsplatzhalter 25">
            <a:extLst>
              <a:ext uri="{FF2B5EF4-FFF2-40B4-BE49-F238E27FC236}">
                <a16:creationId xmlns:a16="http://schemas.microsoft.com/office/drawing/2014/main" id="{55511F5D-E4A0-8820-2BBC-BF99A94EA38A}"/>
              </a:ext>
            </a:extLst>
          </p:cNvPr>
          <p:cNvSpPr txBox="1">
            <a:spLocks/>
          </p:cNvSpPr>
          <p:nvPr/>
        </p:nvSpPr>
        <p:spPr>
          <a:xfrm>
            <a:off x="470149" y="1672651"/>
            <a:ext cx="7075205" cy="465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3D6B"/>
              </a:buClr>
              <a:buSz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112580" y="1108247"/>
            <a:ext cx="8208580" cy="4273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5400" b="1" dirty="0" smtClean="0">
                <a:solidFill>
                  <a:srgbClr val="7030A0"/>
                </a:solidFill>
              </a:rPr>
              <a:t>Radio-Wave </a:t>
            </a:r>
            <a:r>
              <a:rPr lang="de-DE" sz="5400" b="1" dirty="0" err="1" smtClean="0">
                <a:solidFill>
                  <a:srgbClr val="7030A0"/>
                </a:solidFill>
              </a:rPr>
              <a:t>Pumping</a:t>
            </a:r>
            <a:endParaRPr lang="de-DE" sz="5400" b="1" dirty="0" smtClean="0">
              <a:solidFill>
                <a:srgbClr val="7030A0"/>
              </a:solidFill>
            </a:endParaRPr>
          </a:p>
          <a:p>
            <a:pPr algn="l">
              <a:lnSpc>
                <a:spcPct val="95000"/>
              </a:lnSpc>
            </a:pPr>
            <a:endParaRPr lang="de-DE" sz="2000" dirty="0"/>
          </a:p>
          <a:p>
            <a:pPr algn="l">
              <a:lnSpc>
                <a:spcPct val="95000"/>
              </a:lnSpc>
            </a:pPr>
            <a:r>
              <a:rPr lang="de-DE" sz="5400" dirty="0" smtClean="0"/>
              <a:t>			</a:t>
            </a:r>
            <a:r>
              <a:rPr lang="de-DE" sz="5400" b="1" dirty="0" smtClean="0"/>
              <a:t>   +</a:t>
            </a:r>
          </a:p>
          <a:p>
            <a:pPr algn="l">
              <a:lnSpc>
                <a:spcPct val="95000"/>
              </a:lnSpc>
            </a:pPr>
            <a:endParaRPr lang="de-DE" sz="2000" dirty="0"/>
          </a:p>
          <a:p>
            <a:pPr algn="l">
              <a:lnSpc>
                <a:spcPct val="95000"/>
              </a:lnSpc>
            </a:pPr>
            <a:r>
              <a:rPr lang="de-DE" sz="5400" b="1" dirty="0" smtClean="0">
                <a:solidFill>
                  <a:srgbClr val="C00000"/>
                </a:solidFill>
              </a:rPr>
              <a:t>Quantum </a:t>
            </a:r>
            <a:r>
              <a:rPr lang="de-DE" sz="5400" b="1" dirty="0" err="1" smtClean="0">
                <a:solidFill>
                  <a:srgbClr val="C00000"/>
                </a:solidFill>
              </a:rPr>
              <a:t>Interference</a:t>
            </a:r>
            <a:endParaRPr lang="de-DE" sz="5400" b="1" dirty="0" smtClean="0">
              <a:solidFill>
                <a:srgbClr val="C00000"/>
              </a:solidFill>
            </a:endParaRPr>
          </a:p>
          <a:p>
            <a:pPr algn="l">
              <a:lnSpc>
                <a:spcPct val="95000"/>
              </a:lnSpc>
            </a:pPr>
            <a:endParaRPr lang="de-DE" sz="2800" b="1" dirty="0" smtClean="0">
              <a:solidFill>
                <a:srgbClr val="C00000"/>
              </a:solidFill>
            </a:endParaRPr>
          </a:p>
          <a:p>
            <a:pPr algn="l">
              <a:lnSpc>
                <a:spcPct val="95000"/>
              </a:lnSpc>
            </a:pPr>
            <a:endParaRPr lang="de-DE" sz="2800" b="1" dirty="0">
              <a:solidFill>
                <a:srgbClr val="C0000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800" b="1" dirty="0" err="1" smtClean="0">
                <a:solidFill>
                  <a:srgbClr val="C00000"/>
                </a:solidFill>
              </a:rPr>
              <a:t>Example</a:t>
            </a:r>
            <a:r>
              <a:rPr lang="de-DE" sz="2800" b="1" dirty="0" smtClean="0">
                <a:solidFill>
                  <a:srgbClr val="C00000"/>
                </a:solidFill>
              </a:rPr>
              <a:t>: </a:t>
            </a:r>
            <a:r>
              <a:rPr lang="de-DE" sz="2800" b="1" dirty="0" err="1" smtClean="0">
                <a:solidFill>
                  <a:srgbClr val="C00000"/>
                </a:solidFill>
              </a:rPr>
              <a:t>metastable</a:t>
            </a:r>
            <a:r>
              <a:rPr lang="de-DE" sz="2800" b="1" dirty="0" smtClean="0">
                <a:solidFill>
                  <a:srgbClr val="C00000"/>
                </a:solidFill>
              </a:rPr>
              <a:t> hydrogen </a:t>
            </a:r>
            <a:r>
              <a:rPr lang="de-DE" sz="2800" b="1" dirty="0" err="1" smtClean="0">
                <a:solidFill>
                  <a:srgbClr val="C00000"/>
                </a:solidFill>
              </a:rPr>
              <a:t>atoms</a:t>
            </a:r>
            <a:r>
              <a:rPr lang="de-DE" sz="2800" b="1" dirty="0" smtClean="0">
                <a:solidFill>
                  <a:srgbClr val="C00000"/>
                </a:solidFill>
              </a:rPr>
              <a:t> (</a:t>
            </a:r>
            <a:r>
              <a:rPr lang="de-DE" sz="2800" b="1" i="1" dirty="0" smtClean="0">
                <a:solidFill>
                  <a:srgbClr val="C00000"/>
                </a:solidFill>
              </a:rPr>
              <a:t>2S</a:t>
            </a:r>
            <a:r>
              <a:rPr lang="de-DE" sz="2800" b="1" dirty="0" smtClean="0">
                <a:solidFill>
                  <a:srgbClr val="C00000"/>
                </a:solidFill>
              </a:rPr>
              <a:t>)</a:t>
            </a:r>
            <a:endParaRPr lang="de-DE" sz="2800" b="1" dirty="0" smtClean="0">
              <a:solidFill>
                <a:srgbClr val="C00000"/>
              </a:solidFill>
            </a:endParaRP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423CD765-A900-5EC5-0610-678440A524CD}"/>
              </a:ext>
            </a:extLst>
          </p:cNvPr>
          <p:cNvSpPr txBox="1">
            <a:spLocks/>
          </p:cNvSpPr>
          <p:nvPr/>
        </p:nvSpPr>
        <p:spPr>
          <a:xfrm>
            <a:off x="3416968" y="6285297"/>
            <a:ext cx="1682878" cy="312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lang="de-DE" sz="1200" kern="120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26.02.2024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48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 dirty="0" smtClean="0"/>
              <a:t>26.02.2024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8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grpSp>
        <p:nvGrpSpPr>
          <p:cNvPr id="10" name="Gruppieren 87">
            <a:extLst>
              <a:ext uri="{FF2B5EF4-FFF2-40B4-BE49-F238E27FC236}">
                <a16:creationId xmlns:a16="http://schemas.microsoft.com/office/drawing/2014/main" id="{BB52C528-4EF6-4AA3-9950-0BBD7CA7989B}"/>
              </a:ext>
            </a:extLst>
          </p:cNvPr>
          <p:cNvGrpSpPr>
            <a:grpSpLocks/>
          </p:cNvGrpSpPr>
          <p:nvPr/>
        </p:nvGrpSpPr>
        <p:grpSpPr bwMode="auto">
          <a:xfrm>
            <a:off x="2470665" y="1340768"/>
            <a:ext cx="6695249" cy="1656281"/>
            <a:chOff x="1547664" y="1124744"/>
            <a:chExt cx="5616624" cy="1800200"/>
          </a:xfrm>
        </p:grpSpPr>
        <p:sp>
          <p:nvSpPr>
            <p:cNvPr id="11" name="Rechteck 1">
              <a:extLst>
                <a:ext uri="{FF2B5EF4-FFF2-40B4-BE49-F238E27FC236}">
                  <a16:creationId xmlns:a16="http://schemas.microsoft.com/office/drawing/2014/main" id="{4C2A6B4B-FDCB-4C3C-95BE-F1B01F31A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448" y="1124843"/>
              <a:ext cx="1295400" cy="3603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de-DE" altLang="de-DE" sz="1800">
                <a:solidFill>
                  <a:srgbClr val="FFFFFF"/>
                </a:solidFill>
              </a:endParaRPr>
            </a:p>
          </p:txBody>
        </p:sp>
        <p:cxnSp>
          <p:nvCxnSpPr>
            <p:cNvPr id="12" name="Gerader Verbinder 4">
              <a:extLst>
                <a:ext uri="{FF2B5EF4-FFF2-40B4-BE49-F238E27FC236}">
                  <a16:creationId xmlns:a16="http://schemas.microsoft.com/office/drawing/2014/main" id="{C8EEEC5C-9C33-4538-83A8-CD7D16BF81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8448" y="1124843"/>
              <a:ext cx="1295400" cy="3603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Gerader Verbinder 6">
              <a:extLst>
                <a:ext uri="{FF2B5EF4-FFF2-40B4-BE49-F238E27FC236}">
                  <a16:creationId xmlns:a16="http://schemas.microsoft.com/office/drawing/2014/main" id="{240401D2-24C0-44CE-926E-75911154B4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908448" y="1124843"/>
              <a:ext cx="1295400" cy="3603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hteck 1">
              <a:extLst>
                <a:ext uri="{FF2B5EF4-FFF2-40B4-BE49-F238E27FC236}">
                  <a16:creationId xmlns:a16="http://schemas.microsoft.com/office/drawing/2014/main" id="{4B872563-604C-4393-98F7-8F4262295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448" y="2564581"/>
              <a:ext cx="1295400" cy="3603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de-DE" altLang="de-DE" sz="1800">
                <a:solidFill>
                  <a:srgbClr val="FFFFFF"/>
                </a:solidFill>
              </a:endParaRPr>
            </a:p>
          </p:txBody>
        </p:sp>
        <p:sp>
          <p:nvSpPr>
            <p:cNvPr id="15" name="Rechteck 1">
              <a:extLst>
                <a:ext uri="{FF2B5EF4-FFF2-40B4-BE49-F238E27FC236}">
                  <a16:creationId xmlns:a16="http://schemas.microsoft.com/office/drawing/2014/main" id="{D7A81072-BF1D-4746-BDCC-0197AEF55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832" y="1124843"/>
              <a:ext cx="1295400" cy="3603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de-DE" altLang="de-DE" sz="1800">
                <a:solidFill>
                  <a:srgbClr val="FFFFFF"/>
                </a:solidFill>
              </a:endParaRPr>
            </a:p>
          </p:txBody>
        </p:sp>
        <p:sp>
          <p:nvSpPr>
            <p:cNvPr id="16" name="Rechteck 1">
              <a:extLst>
                <a:ext uri="{FF2B5EF4-FFF2-40B4-BE49-F238E27FC236}">
                  <a16:creationId xmlns:a16="http://schemas.microsoft.com/office/drawing/2014/main" id="{F6E84BBF-7445-476D-8DED-FDA8D7B89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832" y="2492573"/>
              <a:ext cx="1295400" cy="3603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de-DE" altLang="de-DE" sz="1800">
                <a:solidFill>
                  <a:srgbClr val="FFFFFF"/>
                </a:solidFill>
              </a:endParaRPr>
            </a:p>
          </p:txBody>
        </p:sp>
        <p:cxnSp>
          <p:nvCxnSpPr>
            <p:cNvPr id="18" name="Gerader Verbinder 6">
              <a:extLst>
                <a:ext uri="{FF2B5EF4-FFF2-40B4-BE49-F238E27FC236}">
                  <a16:creationId xmlns:a16="http://schemas.microsoft.com/office/drawing/2014/main" id="{658050B3-E609-4F39-83C4-9DD3AC60A18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907704" y="2564580"/>
              <a:ext cx="1295400" cy="3603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Gerader Verbinder 6">
              <a:extLst>
                <a:ext uri="{FF2B5EF4-FFF2-40B4-BE49-F238E27FC236}">
                  <a16:creationId xmlns:a16="http://schemas.microsoft.com/office/drawing/2014/main" id="{EDA7CCA9-4406-4E77-BE77-09320B984AE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364832" y="1124744"/>
              <a:ext cx="1295400" cy="3603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Gerader Verbinder 6">
              <a:extLst>
                <a:ext uri="{FF2B5EF4-FFF2-40B4-BE49-F238E27FC236}">
                  <a16:creationId xmlns:a16="http://schemas.microsoft.com/office/drawing/2014/main" id="{952F8613-4D9C-49B9-AD10-C9E379E058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364832" y="2492572"/>
              <a:ext cx="1295400" cy="3603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Gerader Verbinder 4">
              <a:extLst>
                <a:ext uri="{FF2B5EF4-FFF2-40B4-BE49-F238E27FC236}">
                  <a16:creationId xmlns:a16="http://schemas.microsoft.com/office/drawing/2014/main" id="{990C25D1-9F5C-4529-BA59-6B580C8BEE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7704" y="2564581"/>
              <a:ext cx="1295400" cy="3603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Gerader Verbinder 4">
              <a:extLst>
                <a:ext uri="{FF2B5EF4-FFF2-40B4-BE49-F238E27FC236}">
                  <a16:creationId xmlns:a16="http://schemas.microsoft.com/office/drawing/2014/main" id="{A6F21E3B-4A0D-4207-972C-B538C33E27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64088" y="1124744"/>
              <a:ext cx="1295400" cy="3603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Gerader Verbinder 4">
              <a:extLst>
                <a:ext uri="{FF2B5EF4-FFF2-40B4-BE49-F238E27FC236}">
                  <a16:creationId xmlns:a16="http://schemas.microsoft.com/office/drawing/2014/main" id="{9A40B774-E48A-4082-80B7-4FDCA0DE432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64088" y="2492573"/>
              <a:ext cx="1295400" cy="3603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Gerade Verbindung mit Pfeil 15">
              <a:extLst>
                <a:ext uri="{FF2B5EF4-FFF2-40B4-BE49-F238E27FC236}">
                  <a16:creationId xmlns:a16="http://schemas.microsoft.com/office/drawing/2014/main" id="{4BDFB900-6E23-4644-A666-41FBD6A288E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47664" y="1974838"/>
              <a:ext cx="2016224" cy="0"/>
            </a:xfrm>
            <a:prstGeom prst="straightConnector1">
              <a:avLst/>
            </a:prstGeom>
            <a:noFill/>
            <a:ln w="38100" algn="ctr">
              <a:solidFill>
                <a:srgbClr val="C00000"/>
              </a:solidFill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Gerade Verbindung mit Pfeil 19">
              <a:extLst>
                <a:ext uri="{FF2B5EF4-FFF2-40B4-BE49-F238E27FC236}">
                  <a16:creationId xmlns:a16="http://schemas.microsoft.com/office/drawing/2014/main" id="{ABAA4413-A5EE-4CCE-8A11-8B4D69E397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076056" y="1974838"/>
              <a:ext cx="2088232" cy="324"/>
            </a:xfrm>
            <a:prstGeom prst="straightConnector1">
              <a:avLst/>
            </a:prstGeom>
            <a:noFill/>
            <a:ln w="38100" algn="ctr">
              <a:solidFill>
                <a:srgbClr val="C00000"/>
              </a:solidFill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Textfeld 18">
              <a:extLst>
                <a:ext uri="{FF2B5EF4-FFF2-40B4-BE49-F238E27FC236}">
                  <a16:creationId xmlns:a16="http://schemas.microsoft.com/office/drawing/2014/main" id="{62B4C80E-2A9E-4C9F-8A95-2AA22A349F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2264315" y="2030706"/>
              <a:ext cx="458337" cy="363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de-DE" altLang="de-DE" sz="2800" b="1">
                  <a:solidFill>
                    <a:srgbClr val="C00000"/>
                  </a:solidFill>
                </a:rPr>
                <a:t>B</a:t>
              </a:r>
            </a:p>
          </p:txBody>
        </p:sp>
        <p:sp>
          <p:nvSpPr>
            <p:cNvPr id="27" name="Textfeld 23">
              <a:extLst>
                <a:ext uri="{FF2B5EF4-FFF2-40B4-BE49-F238E27FC236}">
                  <a16:creationId xmlns:a16="http://schemas.microsoft.com/office/drawing/2014/main" id="{D11BD8C4-3356-4C7C-8AC1-75D4157B1F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913863" y="1988840"/>
              <a:ext cx="411800" cy="363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de-DE" altLang="de-DE" sz="2800" b="1">
                  <a:solidFill>
                    <a:srgbClr val="C00000"/>
                  </a:solidFill>
                </a:rPr>
                <a:t>B</a:t>
              </a:r>
            </a:p>
          </p:txBody>
        </p:sp>
      </p:grpSp>
      <p:pic>
        <p:nvPicPr>
          <p:cNvPr id="28" name="Picture 262" descr="A picture containing indoor, sword, weapon, office&#10;&#10;Description automatically generated">
            <a:extLst>
              <a:ext uri="{FF2B5EF4-FFF2-40B4-BE49-F238E27FC236}">
                <a16:creationId xmlns:a16="http://schemas.microsoft.com/office/drawing/2014/main" id="{7C830D35-13AE-40BE-9F72-79D2AA27EF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6" b="24693"/>
          <a:stretch/>
        </p:blipFill>
        <p:spPr bwMode="auto">
          <a:xfrm>
            <a:off x="1655115" y="3194318"/>
            <a:ext cx="8326350" cy="2352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C8902825-092F-4A5D-905A-09DC45D388A3}"/>
              </a:ext>
            </a:extLst>
          </p:cNvPr>
          <p:cNvSpPr txBox="1"/>
          <p:nvPr/>
        </p:nvSpPr>
        <p:spPr>
          <a:xfrm>
            <a:off x="3001200" y="5744060"/>
            <a:ext cx="3024336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S. </a:t>
            </a:r>
            <a:r>
              <a:rPr lang="de-DE" sz="1200" dirty="0" err="1"/>
              <a:t>Aswani</a:t>
            </a:r>
            <a:r>
              <a:rPr lang="de-DE" sz="1200" dirty="0"/>
              <a:t>, Bachelor </a:t>
            </a:r>
            <a:r>
              <a:rPr lang="de-DE" sz="1200" dirty="0" err="1"/>
              <a:t>thesis</a:t>
            </a:r>
            <a:r>
              <a:rPr lang="de-DE" sz="1200" dirty="0"/>
              <a:t>, (2022)</a:t>
            </a:r>
            <a:endParaRPr lang="en-GB" sz="1200" dirty="0" err="1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New method: Radio-Wave pumping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636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897FC78-45A1-6FB4-9ADF-92EAB9CFBF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00328"/>
            <a:ext cx="5447928" cy="358894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7F47FDD-18CC-4056-9972-08D412256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127" y="1475466"/>
            <a:ext cx="6358516" cy="30965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8648"/>
            <a:ext cx="11449050" cy="1124780"/>
          </a:xfrm>
        </p:spPr>
        <p:txBody>
          <a:bodyPr/>
          <a:lstStyle/>
          <a:p>
            <a:r>
              <a:rPr lang="en-US" dirty="0" smtClean="0"/>
              <a:t>Radio-Wave Pumping: Photon </a:t>
            </a:r>
            <a:r>
              <a:rPr lang="en-US" dirty="0"/>
              <a:t>model</a:t>
            </a:r>
            <a:endParaRPr lang="en-US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2D5A37-1728-41D4-8894-3EA4C523D54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rgbClr val="023D6B"/>
                </a:solidFill>
                <a:latin typeface="Arial"/>
              </a:rPr>
              <a:t>26.02.2024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38EBB-D369-4CDF-B688-B980DAF8B9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16E1608-E21B-4A1F-ADCA-2468C2194A81}"/>
                  </a:ext>
                </a:extLst>
              </p:cNvPr>
              <p:cNvSpPr txBox="1"/>
              <p:nvPr/>
            </p:nvSpPr>
            <p:spPr>
              <a:xfrm>
                <a:off x="1268504" y="2431080"/>
                <a:ext cx="16146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16E1608-E21B-4A1F-ADCA-2468C2194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04" y="2431080"/>
                <a:ext cx="1614673" cy="276999"/>
              </a:xfrm>
              <a:prstGeom prst="rect">
                <a:avLst/>
              </a:prstGeom>
              <a:blipFill>
                <a:blip r:embed="rId4"/>
                <a:stretch>
                  <a:fillRect l="-2642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BE87C67-2095-4536-AAEC-F6BF6E47F48B}"/>
                  </a:ext>
                </a:extLst>
              </p:cNvPr>
              <p:cNvSpPr txBox="1"/>
              <p:nvPr/>
            </p:nvSpPr>
            <p:spPr>
              <a:xfrm>
                <a:off x="3496958" y="2372497"/>
                <a:ext cx="2197823" cy="3038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box>
                        <m:box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num>
                            <m:den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  <m:func>
                        <m:func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BE87C67-2095-4536-AAEC-F6BF6E47F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958" y="2372497"/>
                <a:ext cx="2197823" cy="303866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Inhaltsplatzhalter 25">
            <a:extLst>
              <a:ext uri="{FF2B5EF4-FFF2-40B4-BE49-F238E27FC236}">
                <a16:creationId xmlns:a16="http://schemas.microsoft.com/office/drawing/2014/main" id="{B33B4213-14BD-4FF7-A829-6350297E2EE9}"/>
              </a:ext>
            </a:extLst>
          </p:cNvPr>
          <p:cNvSpPr txBox="1">
            <a:spLocks/>
          </p:cNvSpPr>
          <p:nvPr/>
        </p:nvSpPr>
        <p:spPr>
          <a:xfrm>
            <a:off x="676978" y="1136639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3D6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Static magnetic field</a:t>
            </a:r>
          </a:p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3D6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rafik 1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554210A-3E8D-471F-8CC4-781491CE149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E44C947-CB67-47FE-9A97-9BB364C53FE9}"/>
              </a:ext>
            </a:extLst>
          </p:cNvPr>
          <p:cNvSpPr txBox="1"/>
          <p:nvPr/>
        </p:nvSpPr>
        <p:spPr>
          <a:xfrm>
            <a:off x="7224242" y="4609931"/>
            <a:ext cx="3024336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 Buske, Bachelor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thesis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(2016)</a:t>
            </a:r>
            <a:endParaRPr kumimoji="0" lang="en-GB" sz="1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DD6FEA-1822-4CCE-B5B9-C9D3239E65A2}"/>
                  </a:ext>
                </a:extLst>
              </p:cNvPr>
              <p:cNvSpPr txBox="1"/>
              <p:nvPr/>
            </p:nvSpPr>
            <p:spPr>
              <a:xfrm>
                <a:off x="3776105" y="1711761"/>
                <a:ext cx="1196097" cy="4448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sub>
                      </m:sSub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num>
                        <m:den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DD6FEA-1822-4CCE-B5B9-C9D3239E6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105" y="1711761"/>
                <a:ext cx="1196097" cy="444802"/>
              </a:xfrm>
              <a:prstGeom prst="rect">
                <a:avLst/>
              </a:prstGeom>
              <a:blipFill>
                <a:blip r:embed="rId12"/>
                <a:stretch>
                  <a:fillRect l="-2538" t="-4110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91B6C7C-420E-428A-892E-3FF7C188B4F9}"/>
                  </a:ext>
                </a:extLst>
              </p:cNvPr>
              <p:cNvSpPr txBox="1"/>
              <p:nvPr/>
            </p:nvSpPr>
            <p:spPr>
              <a:xfrm>
                <a:off x="1268504" y="1823573"/>
                <a:ext cx="793294" cy="2623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</m:acc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∇</m:t>
                          </m:r>
                        </m:e>
                      </m:acc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91B6C7C-420E-428A-892E-3FF7C188B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04" y="1823573"/>
                <a:ext cx="793294" cy="262380"/>
              </a:xfrm>
              <a:prstGeom prst="rect">
                <a:avLst/>
              </a:prstGeom>
              <a:blipFill>
                <a:blip r:embed="rId13"/>
                <a:stretch>
                  <a:fillRect l="-4615" r="-4615" b="-93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7DBC03B-BCBA-44D6-998E-BA9C096E0130}"/>
                  </a:ext>
                </a:extLst>
              </p:cNvPr>
              <p:cNvSpPr txBox="1"/>
              <p:nvPr/>
            </p:nvSpPr>
            <p:spPr>
              <a:xfrm>
                <a:off x="2808474" y="1776210"/>
                <a:ext cx="4261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⇒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7DBC03B-BCBA-44D6-998E-BA9C096E0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474" y="1776210"/>
                <a:ext cx="42612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024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1_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3.xml><?xml version="1.0" encoding="utf-8"?>
<a:theme xmlns:a="http://schemas.openxmlformats.org/drawingml/2006/main" name="2_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4.xml><?xml version="1.0" encoding="utf-8"?>
<a:theme xmlns:a="http://schemas.openxmlformats.org/drawingml/2006/main" name="3_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5.xml><?xml version="1.0" encoding="utf-8"?>
<a:theme xmlns:a="http://schemas.openxmlformats.org/drawingml/2006/main" name="4_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6.xml><?xml version="1.0" encoding="utf-8"?>
<a:theme xmlns:a="http://schemas.openxmlformats.org/drawingml/2006/main" name="5_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7.xml><?xml version="1.0" encoding="utf-8"?>
<a:theme xmlns:a="http://schemas.openxmlformats.org/drawingml/2006/main" name="6_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8.xml><?xml version="1.0" encoding="utf-8"?>
<a:theme xmlns:a="http://schemas.openxmlformats.org/drawingml/2006/main" name="7_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875</Words>
  <Application>Microsoft Office PowerPoint</Application>
  <PresentationFormat>Breitbild</PresentationFormat>
  <Paragraphs>339</Paragraphs>
  <Slides>32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8</vt:i4>
      </vt:variant>
      <vt:variant>
        <vt:lpstr>Folientitel</vt:lpstr>
      </vt:variant>
      <vt:variant>
        <vt:i4>32</vt:i4>
      </vt:variant>
    </vt:vector>
  </HeadingPairs>
  <TitlesOfParts>
    <vt:vector size="45" baseType="lpstr">
      <vt:lpstr>Arial</vt:lpstr>
      <vt:lpstr>Calibri</vt:lpstr>
      <vt:lpstr>Cambria Math</vt:lpstr>
      <vt:lpstr>Symbol</vt:lpstr>
      <vt:lpstr>Wingdings</vt:lpstr>
      <vt:lpstr>Jülich</vt:lpstr>
      <vt:lpstr>1_Jülich</vt:lpstr>
      <vt:lpstr>2_Jülich</vt:lpstr>
      <vt:lpstr>3_Jülich</vt:lpstr>
      <vt:lpstr>4_Jülich</vt:lpstr>
      <vt:lpstr>5_Jülich</vt:lpstr>
      <vt:lpstr>6_Jülich</vt:lpstr>
      <vt:lpstr>7_Jülich</vt:lpstr>
      <vt:lpstr>A New Concept for Polarized 3He+ Ion Source </vt:lpstr>
      <vt:lpstr>Polarized 3He ion sources</vt:lpstr>
      <vt:lpstr>optical pumping of 3He</vt:lpstr>
      <vt:lpstr>optical pumping of 3He</vt:lpstr>
      <vt:lpstr>optical pumping of 3He</vt:lpstr>
      <vt:lpstr>Polarized 3He Source</vt:lpstr>
      <vt:lpstr>New method: </vt:lpstr>
      <vt:lpstr>New method: Radio-Wave pumping</vt:lpstr>
      <vt:lpstr>Radio-Wave Pumping: Photon model</vt:lpstr>
      <vt:lpstr>Photon model</vt:lpstr>
      <vt:lpstr>Photon model</vt:lpstr>
      <vt:lpstr>Photon model</vt:lpstr>
      <vt:lpstr>Photon model</vt:lpstr>
      <vt:lpstr>Photon model</vt:lpstr>
      <vt:lpstr>Photon model</vt:lpstr>
      <vt:lpstr>Photon model</vt:lpstr>
      <vt:lpstr>Theoretical approach</vt:lpstr>
      <vt:lpstr>Theoretical approach</vt:lpstr>
      <vt:lpstr>Photon model</vt:lpstr>
      <vt:lpstr>(_ ^3)〖He〗^+  Breit-Rabi diagram</vt:lpstr>
      <vt:lpstr>(_ ^3)〖He〗^+  Breit-Rabi diagram</vt:lpstr>
      <vt:lpstr>Simulation for (_ ^3)〖He〗^+ </vt:lpstr>
      <vt:lpstr>Experimental set-up</vt:lpstr>
      <vt:lpstr>PowerPoint-Präsentation</vt:lpstr>
      <vt:lpstr>Measurement</vt:lpstr>
      <vt:lpstr>Analyzing Powers</vt:lpstr>
      <vt:lpstr>LOW ENERGY BEAMLINE</vt:lpstr>
      <vt:lpstr>HIGH ENERGY BEAMLINE</vt:lpstr>
      <vt:lpstr>LE-POLARIMETER</vt:lpstr>
      <vt:lpstr>Identification of reactions at  14 MeV</vt:lpstr>
      <vt:lpstr>Discussion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Concept for Polarized 3He+ Ion Source</dc:title>
  <dc:creator>Engels</dc:creator>
  <cp:lastModifiedBy>Engels</cp:lastModifiedBy>
  <cp:revision>48</cp:revision>
  <dcterms:created xsi:type="dcterms:W3CDTF">2024-02-12T17:04:04Z</dcterms:created>
  <dcterms:modified xsi:type="dcterms:W3CDTF">2024-02-26T03:06:37Z</dcterms:modified>
</cp:coreProperties>
</file>