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1"/>
  </p:sldMasterIdLst>
  <p:notesMasterIdLst>
    <p:notesMasterId r:id="rId53"/>
  </p:notesMasterIdLst>
  <p:handoutMasterIdLst>
    <p:handoutMasterId r:id="rId54"/>
  </p:handoutMasterIdLst>
  <p:sldIdLst>
    <p:sldId id="302" r:id="rId2"/>
    <p:sldId id="351" r:id="rId3"/>
    <p:sldId id="791" r:id="rId4"/>
    <p:sldId id="1231" r:id="rId5"/>
    <p:sldId id="931" r:id="rId6"/>
    <p:sldId id="871" r:id="rId7"/>
    <p:sldId id="896" r:id="rId8"/>
    <p:sldId id="1182" r:id="rId9"/>
    <p:sldId id="950" r:id="rId10"/>
    <p:sldId id="1181" r:id="rId11"/>
    <p:sldId id="1167" r:id="rId12"/>
    <p:sldId id="1232" r:id="rId13"/>
    <p:sldId id="1214" r:id="rId14"/>
    <p:sldId id="1228" r:id="rId15"/>
    <p:sldId id="1190" r:id="rId16"/>
    <p:sldId id="1191" r:id="rId17"/>
    <p:sldId id="1192" r:id="rId18"/>
    <p:sldId id="1193" r:id="rId19"/>
    <p:sldId id="1233" r:id="rId20"/>
    <p:sldId id="1234" r:id="rId21"/>
    <p:sldId id="1235" r:id="rId22"/>
    <p:sldId id="1195" r:id="rId23"/>
    <p:sldId id="1215" r:id="rId24"/>
    <p:sldId id="1198" r:id="rId25"/>
    <p:sldId id="1197" r:id="rId26"/>
    <p:sldId id="1199" r:id="rId27"/>
    <p:sldId id="1200" r:id="rId28"/>
    <p:sldId id="1202" r:id="rId29"/>
    <p:sldId id="1201" r:id="rId30"/>
    <p:sldId id="1222" r:id="rId31"/>
    <p:sldId id="1203" r:id="rId32"/>
    <p:sldId id="1184" r:id="rId33"/>
    <p:sldId id="1208" r:id="rId34"/>
    <p:sldId id="1210" r:id="rId35"/>
    <p:sldId id="1223" r:id="rId36"/>
    <p:sldId id="1236" r:id="rId37"/>
    <p:sldId id="1206" r:id="rId38"/>
    <p:sldId id="1209" r:id="rId39"/>
    <p:sldId id="1237" r:id="rId40"/>
    <p:sldId id="1230" r:id="rId41"/>
    <p:sldId id="882" r:id="rId42"/>
    <p:sldId id="1229" r:id="rId43"/>
    <p:sldId id="945" r:id="rId44"/>
    <p:sldId id="915" r:id="rId45"/>
    <p:sldId id="927" r:id="rId46"/>
    <p:sldId id="256" r:id="rId47"/>
    <p:sldId id="259" r:id="rId48"/>
    <p:sldId id="946" r:id="rId49"/>
    <p:sldId id="967" r:id="rId50"/>
    <p:sldId id="942" r:id="rId51"/>
    <p:sldId id="1221" r:id="rId52"/>
  </p:sldIdLst>
  <p:sldSz cx="9144000" cy="6858000" type="screen4x3"/>
  <p:notesSz cx="9979025" cy="683418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anose="020B0604020202020204" pitchFamily="34" charset="0"/>
        <a:ea typeface="楷体" panose="02010609060101010101" pitchFamily="49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anose="020B0604020202020204" pitchFamily="34" charset="0"/>
        <a:ea typeface="楷体" panose="02010609060101010101" pitchFamily="49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anose="020B0604020202020204" pitchFamily="34" charset="0"/>
        <a:ea typeface="楷体" panose="02010609060101010101" pitchFamily="49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anose="020B0604020202020204" pitchFamily="34" charset="0"/>
        <a:ea typeface="楷体" panose="02010609060101010101" pitchFamily="49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anose="020B0604020202020204" pitchFamily="34" charset="0"/>
        <a:ea typeface="楷体" panose="02010609060101010101" pitchFamily="49" charset="-122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Arial" panose="020B0604020202020204" pitchFamily="34" charset="0"/>
        <a:ea typeface="楷体" panose="02010609060101010101" pitchFamily="49" charset="-122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Arial" panose="020B0604020202020204" pitchFamily="34" charset="0"/>
        <a:ea typeface="楷体" panose="02010609060101010101" pitchFamily="49" charset="-122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Arial" panose="020B0604020202020204" pitchFamily="34" charset="0"/>
        <a:ea typeface="楷体" panose="02010609060101010101" pitchFamily="49" charset="-122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Arial" panose="020B0604020202020204" pitchFamily="34" charset="0"/>
        <a:ea typeface="楷体" panose="02010609060101010101" pitchFamily="49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FF"/>
    <a:srgbClr val="009A72"/>
    <a:srgbClr val="00FF99"/>
    <a:srgbClr val="FF99FF"/>
    <a:srgbClr val="FF0066"/>
    <a:srgbClr val="CCFFFF"/>
    <a:srgbClr val="0000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31" autoAdjust="0"/>
    <p:restoredTop sz="88631" autoAdjust="0"/>
  </p:normalViewPr>
  <p:slideViewPr>
    <p:cSldViewPr>
      <p:cViewPr varScale="1">
        <p:scale>
          <a:sx n="62" d="100"/>
          <a:sy n="62" d="100"/>
        </p:scale>
        <p:origin x="1104" y="4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264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25938" cy="34131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88688" tIns="44344" rIns="88688" bIns="44344" numCol="1" anchor="t" anchorCtr="0" compatLnSpc="1">
            <a:prstTxWarp prst="textNoShape">
              <a:avLst/>
            </a:prstTxWarp>
          </a:bodyPr>
          <a:lstStyle>
            <a:lvl1pPr defTabSz="887413" eaLnBrk="1" hangingPunct="1">
              <a:defRPr sz="1200"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822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651500" y="0"/>
            <a:ext cx="4325938" cy="34131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88688" tIns="44344" rIns="88688" bIns="44344" numCol="1" anchor="t" anchorCtr="0" compatLnSpc="1">
            <a:prstTxWarp prst="textNoShape">
              <a:avLst/>
            </a:prstTxWarp>
          </a:bodyPr>
          <a:lstStyle>
            <a:lvl1pPr algn="r" defTabSz="887413" eaLnBrk="1" hangingPunct="1">
              <a:defRPr sz="1200">
                <a:ea typeface="宋体" panose="02010600030101010101" pitchFamily="2" charset="-122"/>
              </a:defRPr>
            </a:lvl1pPr>
          </a:lstStyle>
          <a:p>
            <a:pPr>
              <a:defRPr/>
            </a:pPr>
            <a:fld id="{8EED2FF3-0127-470B-B505-20C9B0037100}" type="datetime1">
              <a:rPr lang="en-US" altLang="zh-CN"/>
              <a:pPr>
                <a:defRPr/>
              </a:pPr>
              <a:t>4/26/2024</a:t>
            </a:fld>
            <a:endParaRPr lang="en-US" altLang="zh-CN"/>
          </a:p>
        </p:txBody>
      </p:sp>
      <p:sp>
        <p:nvSpPr>
          <p:cNvPr id="1822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491288"/>
            <a:ext cx="4325938" cy="34131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88688" tIns="44344" rIns="88688" bIns="44344" numCol="1" anchor="b" anchorCtr="0" compatLnSpc="1">
            <a:prstTxWarp prst="textNoShape">
              <a:avLst/>
            </a:prstTxWarp>
          </a:bodyPr>
          <a:lstStyle>
            <a:lvl1pPr defTabSz="887413" eaLnBrk="1" hangingPunct="1">
              <a:defRPr sz="1200"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822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651500" y="6491288"/>
            <a:ext cx="4325938" cy="34131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88688" tIns="44344" rIns="88688" bIns="44344" numCol="1" anchor="b" anchorCtr="0" compatLnSpc="1">
            <a:prstTxWarp prst="textNoShape">
              <a:avLst/>
            </a:prstTxWarp>
          </a:bodyPr>
          <a:lstStyle>
            <a:lvl1pPr algn="r" defTabSz="887413" eaLnBrk="1" hangingPunct="1">
              <a:defRPr sz="1200">
                <a:ea typeface="宋体" panose="02010600030101010101" pitchFamily="2" charset="-122"/>
              </a:defRPr>
            </a:lvl1pPr>
          </a:lstStyle>
          <a:p>
            <a:pPr>
              <a:defRPr/>
            </a:pPr>
            <a:fld id="{CB4A9A98-ABA5-45FA-B589-F244FD5123A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25938" cy="34131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2368" tIns="46184" rIns="92368" bIns="46184" numCol="1" anchor="t" anchorCtr="0" compatLnSpc="1">
            <a:prstTxWarp prst="textNoShape">
              <a:avLst/>
            </a:prstTxWarp>
          </a:bodyPr>
          <a:lstStyle>
            <a:lvl1pPr defTabSz="923925" eaLnBrk="1" hangingPunct="1">
              <a:defRPr sz="1200"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617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51500" y="0"/>
            <a:ext cx="4325938" cy="34131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2368" tIns="46184" rIns="92368" bIns="46184" numCol="1" anchor="t" anchorCtr="0" compatLnSpc="1">
            <a:prstTxWarp prst="textNoShape">
              <a:avLst/>
            </a:prstTxWarp>
          </a:bodyPr>
          <a:lstStyle>
            <a:lvl1pPr algn="r" defTabSz="923925" eaLnBrk="1" hangingPunct="1">
              <a:defRPr sz="1200">
                <a:ea typeface="宋体" panose="02010600030101010101" pitchFamily="2" charset="-122"/>
              </a:defRPr>
            </a:lvl1pPr>
          </a:lstStyle>
          <a:p>
            <a:pPr>
              <a:defRPr/>
            </a:pPr>
            <a:fld id="{1D8D3ED3-EAD2-4237-BD66-0CD2625C4C29}" type="datetime1">
              <a:rPr lang="en-US" altLang="zh-CN"/>
              <a:pPr>
                <a:defRPr/>
              </a:pPr>
              <a:t>4/26/2024</a:t>
            </a:fld>
            <a:endParaRPr lang="en-US" altLang="zh-CN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281363" y="512763"/>
            <a:ext cx="3416300" cy="25622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17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96950" y="3246438"/>
            <a:ext cx="7985125" cy="307498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2368" tIns="46184" rIns="92368" bIns="4618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1617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491288"/>
            <a:ext cx="4325938" cy="34131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2368" tIns="46184" rIns="92368" bIns="46184" numCol="1" anchor="b" anchorCtr="0" compatLnSpc="1">
            <a:prstTxWarp prst="textNoShape">
              <a:avLst/>
            </a:prstTxWarp>
          </a:bodyPr>
          <a:lstStyle>
            <a:lvl1pPr defTabSz="923925" eaLnBrk="1" hangingPunct="1">
              <a:defRPr sz="1200"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17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51500" y="6491288"/>
            <a:ext cx="4325938" cy="34131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2368" tIns="46184" rIns="92368" bIns="46184" numCol="1" anchor="b" anchorCtr="0" compatLnSpc="1">
            <a:prstTxWarp prst="textNoShape">
              <a:avLst/>
            </a:prstTxWarp>
          </a:bodyPr>
          <a:lstStyle>
            <a:lvl1pPr algn="r" defTabSz="923925" eaLnBrk="1" hangingPunct="1">
              <a:defRPr sz="1200">
                <a:ea typeface="宋体" panose="02010600030101010101" pitchFamily="2" charset="-122"/>
              </a:defRPr>
            </a:lvl1pPr>
          </a:lstStyle>
          <a:p>
            <a:pPr>
              <a:defRPr/>
            </a:pPr>
            <a:fld id="{2A14DF53-795E-4CEB-A1C2-93D8226C9A4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3925">
              <a:defRPr sz="2800">
                <a:solidFill>
                  <a:schemeClr val="tx1"/>
                </a:solidFill>
                <a:latin typeface="Arial" panose="020B0604020202020204" pitchFamily="34" charset="0"/>
                <a:ea typeface="楷体" panose="02010609060101010101" pitchFamily="49" charset="-122"/>
              </a:defRPr>
            </a:lvl1pPr>
            <a:lvl2pPr marL="742950" indent="-285750" defTabSz="923925">
              <a:defRPr sz="2800">
                <a:solidFill>
                  <a:schemeClr val="tx1"/>
                </a:solidFill>
                <a:latin typeface="Arial" panose="020B0604020202020204" pitchFamily="34" charset="0"/>
                <a:ea typeface="楷体" panose="02010609060101010101" pitchFamily="49" charset="-122"/>
              </a:defRPr>
            </a:lvl2pPr>
            <a:lvl3pPr marL="1143000" indent="-228600" defTabSz="923925">
              <a:defRPr sz="2800">
                <a:solidFill>
                  <a:schemeClr val="tx1"/>
                </a:solidFill>
                <a:latin typeface="Arial" panose="020B0604020202020204" pitchFamily="34" charset="0"/>
                <a:ea typeface="楷体" panose="02010609060101010101" pitchFamily="49" charset="-122"/>
              </a:defRPr>
            </a:lvl3pPr>
            <a:lvl4pPr marL="1600200" indent="-228600" defTabSz="923925">
              <a:defRPr sz="2800">
                <a:solidFill>
                  <a:schemeClr val="tx1"/>
                </a:solidFill>
                <a:latin typeface="Arial" panose="020B0604020202020204" pitchFamily="34" charset="0"/>
                <a:ea typeface="楷体" panose="02010609060101010101" pitchFamily="49" charset="-122"/>
              </a:defRPr>
            </a:lvl4pPr>
            <a:lvl5pPr marL="2057400" indent="-228600" defTabSz="923925">
              <a:defRPr sz="2800">
                <a:solidFill>
                  <a:schemeClr val="tx1"/>
                </a:solidFill>
                <a:latin typeface="Arial" panose="020B0604020202020204" pitchFamily="34" charset="0"/>
                <a:ea typeface="楷体" panose="02010609060101010101" pitchFamily="49" charset="-122"/>
              </a:defRPr>
            </a:lvl5pPr>
            <a:lvl6pPr marL="25146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楷体" panose="02010609060101010101" pitchFamily="49" charset="-122"/>
              </a:defRPr>
            </a:lvl6pPr>
            <a:lvl7pPr marL="29718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楷体" panose="02010609060101010101" pitchFamily="49" charset="-122"/>
              </a:defRPr>
            </a:lvl7pPr>
            <a:lvl8pPr marL="34290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楷体" panose="02010609060101010101" pitchFamily="49" charset="-122"/>
              </a:defRPr>
            </a:lvl8pPr>
            <a:lvl9pPr marL="38862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楷体" panose="02010609060101010101" pitchFamily="49" charset="-122"/>
              </a:defRPr>
            </a:lvl9pPr>
          </a:lstStyle>
          <a:p>
            <a:fld id="{A3031A92-CB8A-4926-8DEF-7E28605808AF}" type="slidenum">
              <a:rPr lang="zh-CN" altLang="en-US" sz="1200" smtClean="0">
                <a:ea typeface="宋体" panose="02010600030101010101" pitchFamily="2" charset="-122"/>
              </a:rPr>
              <a:pPr/>
              <a:t>1</a:t>
            </a:fld>
            <a:endParaRPr lang="en-US" altLang="zh-CN" sz="1200">
              <a:ea typeface="宋体" panose="02010600030101010101" pitchFamily="2" charset="-122"/>
            </a:endParaRPr>
          </a:p>
        </p:txBody>
      </p:sp>
      <p:sp>
        <p:nvSpPr>
          <p:cNvPr id="6147" name="Rectangle 7"/>
          <p:cNvSpPr txBox="1">
            <a:spLocks noGrp="1" noChangeArrowheads="1"/>
          </p:cNvSpPr>
          <p:nvPr/>
        </p:nvSpPr>
        <p:spPr bwMode="auto">
          <a:xfrm>
            <a:off x="5651500" y="6491288"/>
            <a:ext cx="4325938" cy="341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368" tIns="46184" rIns="92368" bIns="46184" anchor="b"/>
          <a:lstStyle>
            <a:lvl1pPr defTabSz="9239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239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239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239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239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B37CA76C-1BEE-48E9-B206-AE269CB3A3F6}" type="slidenum">
              <a:rPr lang="zh-CN" altLang="en-US">
                <a:ea typeface="宋体" panose="02010600030101010101" pitchFamily="2" charset="-122"/>
              </a:rPr>
              <a:pPr algn="r" eaLnBrk="1" hangingPunct="1">
                <a:spcBef>
                  <a:spcPct val="0"/>
                </a:spcBef>
              </a:pPr>
              <a:t>1</a:t>
            </a:fld>
            <a:endParaRPr lang="en-US" altLang="zh-CN">
              <a:ea typeface="宋体" panose="02010600030101010101" pitchFamily="2" charset="-122"/>
            </a:endParaRPr>
          </a:p>
        </p:txBody>
      </p:sp>
      <p:sp>
        <p:nvSpPr>
          <p:cNvPr id="614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82950" y="512763"/>
            <a:ext cx="3416300" cy="2562225"/>
          </a:xfrm>
          <a:ln/>
        </p:spPr>
      </p:sp>
      <p:sp>
        <p:nvSpPr>
          <p:cNvPr id="6149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9699" name="备注占位符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29700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3925">
              <a:defRPr sz="2800">
                <a:solidFill>
                  <a:schemeClr val="tx1"/>
                </a:solidFill>
                <a:latin typeface="Arial" panose="020B0604020202020204" pitchFamily="34" charset="0"/>
                <a:ea typeface="楷体" panose="02010609060101010101" pitchFamily="49" charset="-122"/>
              </a:defRPr>
            </a:lvl1pPr>
            <a:lvl2pPr marL="742950" indent="-285750" defTabSz="923925">
              <a:defRPr sz="2800">
                <a:solidFill>
                  <a:schemeClr val="tx1"/>
                </a:solidFill>
                <a:latin typeface="Arial" panose="020B0604020202020204" pitchFamily="34" charset="0"/>
                <a:ea typeface="楷体" panose="02010609060101010101" pitchFamily="49" charset="-122"/>
              </a:defRPr>
            </a:lvl2pPr>
            <a:lvl3pPr marL="1143000" indent="-228600" defTabSz="923925">
              <a:defRPr sz="2800">
                <a:solidFill>
                  <a:schemeClr val="tx1"/>
                </a:solidFill>
                <a:latin typeface="Arial" panose="020B0604020202020204" pitchFamily="34" charset="0"/>
                <a:ea typeface="楷体" panose="02010609060101010101" pitchFamily="49" charset="-122"/>
              </a:defRPr>
            </a:lvl3pPr>
            <a:lvl4pPr marL="1600200" indent="-228600" defTabSz="923925">
              <a:defRPr sz="2800">
                <a:solidFill>
                  <a:schemeClr val="tx1"/>
                </a:solidFill>
                <a:latin typeface="Arial" panose="020B0604020202020204" pitchFamily="34" charset="0"/>
                <a:ea typeface="楷体" panose="02010609060101010101" pitchFamily="49" charset="-122"/>
              </a:defRPr>
            </a:lvl4pPr>
            <a:lvl5pPr marL="2057400" indent="-228600" defTabSz="923925">
              <a:defRPr sz="2800">
                <a:solidFill>
                  <a:schemeClr val="tx1"/>
                </a:solidFill>
                <a:latin typeface="Arial" panose="020B0604020202020204" pitchFamily="34" charset="0"/>
                <a:ea typeface="楷体" panose="02010609060101010101" pitchFamily="49" charset="-122"/>
              </a:defRPr>
            </a:lvl5pPr>
            <a:lvl6pPr marL="25146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楷体" panose="02010609060101010101" pitchFamily="49" charset="-122"/>
              </a:defRPr>
            </a:lvl6pPr>
            <a:lvl7pPr marL="29718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楷体" panose="02010609060101010101" pitchFamily="49" charset="-122"/>
              </a:defRPr>
            </a:lvl7pPr>
            <a:lvl8pPr marL="34290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楷体" panose="02010609060101010101" pitchFamily="49" charset="-122"/>
              </a:defRPr>
            </a:lvl8pPr>
            <a:lvl9pPr marL="38862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楷体" panose="02010609060101010101" pitchFamily="49" charset="-122"/>
              </a:defRPr>
            </a:lvl9pPr>
          </a:lstStyle>
          <a:p>
            <a:fld id="{EDB73EDC-A9DE-4AEB-A99A-918B9386D244}" type="slidenum">
              <a:rPr lang="zh-CN" altLang="en-US" sz="1200" smtClean="0">
                <a:ea typeface="宋体" panose="02010600030101010101" pitchFamily="2" charset="-122"/>
              </a:rPr>
              <a:pPr/>
              <a:t>10</a:t>
            </a:fld>
            <a:endParaRPr lang="zh-CN" altLang="en-US" sz="1200"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862333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zh-CN" altLang="en-US" dirty="0"/>
          </a:p>
        </p:txBody>
      </p:sp>
      <p:sp>
        <p:nvSpPr>
          <p:cNvPr id="14340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3925"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defTabSz="923925"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923925"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923925"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923925"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55C05ABD-A39A-4553-9035-97C505478612}" type="slidenum">
              <a:rPr lang="zh-CN" altLang="en-US" sz="1200" smtClean="0"/>
              <a:pPr/>
              <a:t>11</a:t>
            </a:fld>
            <a:endParaRPr lang="zh-CN" altLang="en-US" sz="1200"/>
          </a:p>
        </p:txBody>
      </p:sp>
    </p:spTree>
    <p:extLst>
      <p:ext uri="{BB962C8B-B14F-4D97-AF65-F5344CB8AC3E}">
        <p14:creationId xmlns:p14="http://schemas.microsoft.com/office/powerpoint/2010/main" val="83095089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14DF53-795E-4CEB-A1C2-93D8226C9A4E}" type="slidenum">
              <a:rPr lang="zh-CN" altLang="en-US" smtClean="0"/>
              <a:pPr>
                <a:defRPr/>
              </a:pPr>
              <a:t>12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2963477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A14DF53-795E-4CEB-A1C2-93D8226C9A4E}" type="slidenum">
              <a:rPr lang="zh-CN" altLang="en-US" smtClean="0"/>
              <a:pPr>
                <a:defRPr/>
              </a:pPr>
              <a:t>13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6867113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备注占位符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3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zh-CN" altLang="en-US" dirty="0"/>
              </a:p>
            </p:txBody>
          </p:sp>
        </mc:Choice>
        <mc:Fallback xmlns="">
          <p:sp>
            <p:nvSpPr>
              <p:cNvPr id="3" name="备注占位符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3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zh-CN"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We apply the lattice </a:t>
                </a:r>
                <a:r>
                  <a:rPr lang="zh-CN" altLang="en-US" sz="1200" i="0">
                    <a:latin typeface="Cambria Math" panose="02040503050406030204" pitchFamily="18" charset="0"/>
                  </a:rPr>
                  <a:t>𝜙</a:t>
                </a:r>
                <a:r>
                  <a:rPr lang="en-US" altLang="zh-CN" sz="1200" i="0">
                    <a:latin typeface="Cambria Math" panose="02040503050406030204" pitchFamily="18" charset="0"/>
                  </a:rPr>
                  <a:t>^</a:t>
                </a:r>
                <a:r>
                  <a:rPr lang="en-US" altLang="zh-CN" sz="1200" b="0" i="0">
                    <a:latin typeface="Cambria Math" panose="02040503050406030204" pitchFamily="18" charset="0"/>
                  </a:rPr>
                  <a:t>4  </a:t>
                </a:r>
                <a:r>
                  <a:rPr lang="en-US" altLang="zh-CN"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model as an example to introduce</a:t>
                </a:r>
                <a:r>
                  <a:rPr lang="en-US" altLang="zh-CN" sz="1200" baseline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our approach. The advantage of this model, as you will see, is that the normal modes of its integrable </a:t>
                </a:r>
                <a:r>
                  <a:rPr lang="en-US" altLang="zh-CN" sz="1200" baseline="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Harmitonian</a:t>
                </a:r>
                <a:r>
                  <a:rPr lang="en-US" altLang="zh-CN" sz="1200" baseline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may  fully extended, fully localized, or partially extended and partially localized by adjusting the parameter b and the degree of the randomness of the particle’s mass. </a:t>
                </a: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3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zh-CN" sz="1200" baseline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 the case of vanishing </a:t>
                </a:r>
                <a:r>
                  <a:rPr lang="en-US" altLang="zh-CN" sz="1200" baseline="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lamda</a:t>
                </a:r>
                <a:r>
                  <a:rPr lang="en-US" altLang="zh-CN" sz="1200" baseline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the normal modes can be obtained, here </a:t>
                </a:r>
                <a:r>
                  <a:rPr lang="en-US" altLang="zh-CN" sz="1200" baseline="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uj</a:t>
                </a:r>
                <a:r>
                  <a:rPr lang="en-US" altLang="zh-CN" sz="1200" baseline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the </a:t>
                </a:r>
                <a:r>
                  <a:rPr lang="en-US" altLang="zh-CN" sz="1200" baseline="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aplitude</a:t>
                </a:r>
                <a:r>
                  <a:rPr lang="en-US" altLang="zh-CN" sz="1200" baseline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of the kth normal mode at position j. Then in terms of the normal mode, the </a:t>
                </a:r>
                <a:r>
                  <a:rPr lang="en-US" altLang="zh-CN" sz="1200" baseline="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hamitonian</a:t>
                </a:r>
                <a:r>
                  <a:rPr lang="en-US" altLang="zh-CN" sz="1200" baseline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can be rewritten as such a form, here this nonlinear terms represent the four wave interactions. Since in our model the nonlinear term here is a Fourth order potential.  Here </a:t>
                </a:r>
                <a:r>
                  <a:rPr lang="en-US" altLang="zh-CN" sz="1200" baseline="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wk</a:t>
                </a:r>
                <a:r>
                  <a:rPr lang="en-US" altLang="zh-CN" sz="1200" baseline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the frequency of the kth normal mode. Then we obtain the kinetic equation of the kth mode. Here  </a:t>
                </a:r>
                <a:r>
                  <a:rPr lang="en-US" altLang="zh-CN" sz="1200" b="0" i="0">
                    <a:latin typeface="Cambria Math" panose="02040503050406030204" pitchFamily="18" charset="0"/>
                  </a:rPr>
                  <a:t>𝐷_(𝑘_1 )</a:t>
                </a:r>
                <a:r>
                  <a:rPr lang="zh-CN" altLang="en-US"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represents the energy amplitude carried</a:t>
                </a:r>
                <a:r>
                  <a:rPr lang="en-US" altLang="zh-CN" sz="1200" baseline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by the kth mode. </a:t>
                </a:r>
                <a:endParaRPr lang="zh-CN" alt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zh-CN" altLang="en-US" dirty="0"/>
              </a:p>
            </p:txBody>
          </p:sp>
        </mc:Fallback>
      </mc:AlternateContent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A14DF53-795E-4CEB-A1C2-93D8226C9A4E}" type="slidenum">
              <a:rPr lang="zh-CN" altLang="en-US" smtClean="0"/>
              <a:pPr>
                <a:defRPr/>
              </a:pPr>
              <a:t>15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34095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A14DF53-795E-4CEB-A1C2-93D8226C9A4E}" type="slidenum">
              <a:rPr lang="zh-CN" altLang="en-US" smtClean="0"/>
              <a:pPr>
                <a:defRPr/>
              </a:pPr>
              <a:t>16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8780634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A14DF53-795E-4CEB-A1C2-93D8226C9A4E}" type="slidenum">
              <a:rPr lang="zh-CN" altLang="en-US" smtClean="0"/>
              <a:pPr>
                <a:defRPr/>
              </a:pPr>
              <a:t>17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56397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181D54A-F23D-4714-BF86-3FA6209B9DA4}" type="slidenum">
              <a:rPr lang="zh-CN" altLang="en-US" smtClean="0"/>
              <a:pPr>
                <a:defRPr/>
              </a:pPr>
              <a:t>18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8672220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altLang="zh-CN" b="0" i="0" dirty="0">
              <a:solidFill>
                <a:srgbClr val="000000"/>
              </a:solidFill>
              <a:effectLst/>
              <a:latin typeface="Söhne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181D54A-F23D-4714-BF86-3FA6209B9DA4}" type="slidenum">
              <a:rPr lang="zh-CN" altLang="en-US" smtClean="0"/>
              <a:pPr>
                <a:defRPr/>
              </a:pPr>
              <a:t>22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668919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181D54A-F23D-4714-BF86-3FA6209B9DA4}" type="slidenum">
              <a:rPr lang="zh-CN" altLang="en-US" smtClean="0"/>
              <a:pPr>
                <a:defRPr/>
              </a:pPr>
              <a:t>23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682970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181D54A-F23D-4714-BF86-3FA6209B9DA4}" type="slidenum">
              <a:rPr lang="zh-CN" altLang="en-US" smtClean="0"/>
              <a:pPr>
                <a:defRPr/>
              </a:pPr>
              <a:t>2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5457540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181D54A-F23D-4714-BF86-3FA6209B9DA4}" type="slidenum">
              <a:rPr lang="zh-CN" altLang="en-US" smtClean="0"/>
              <a:pPr>
                <a:defRPr/>
              </a:pPr>
              <a:t>24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9919217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A14DF53-795E-4CEB-A1C2-93D8226C9A4E}" type="slidenum">
              <a:rPr lang="zh-CN" altLang="en-US" smtClean="0"/>
              <a:pPr>
                <a:defRPr/>
              </a:pPr>
              <a:t>25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1846672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altLang="zh-CN" dirty="0"/>
              <a:t> </a:t>
            </a:r>
            <a:r>
              <a:rPr lang="en-US" altLang="zh-CN" b="0" i="0" dirty="0">
                <a:solidFill>
                  <a:srgbClr val="374151"/>
                </a:solidFill>
                <a:effectLst/>
                <a:latin typeface="Söhne"/>
              </a:rPr>
              <a:t>Here we present the average connection intensity, pk, plotted against omega for a homogeneous lattice, with a lattice size of N=1024. It's evident that pk declines progressively with the reduction of </a:t>
            </a:r>
            <a:r>
              <a:rPr lang="en-US" altLang="zh-CN" b="0" i="0" dirty="0" err="1">
                <a:solidFill>
                  <a:srgbClr val="374151"/>
                </a:solidFill>
                <a:effectLst/>
                <a:latin typeface="Söhne"/>
              </a:rPr>
              <a:t>omiga</a:t>
            </a:r>
            <a:r>
              <a:rPr lang="en-US" altLang="zh-CN" b="0" i="0" dirty="0">
                <a:solidFill>
                  <a:srgbClr val="374151"/>
                </a:solidFill>
                <a:effectLst/>
                <a:latin typeface="Söhne"/>
              </a:rPr>
              <a:t>. Through this plot, we see that the width of frequency broadening is directly proportional to the nonlinear parameter. It's worth noting that this broadening determines the value of omega.</a:t>
            </a:r>
          </a:p>
          <a:p>
            <a:pPr algn="l"/>
            <a:r>
              <a:rPr lang="en-US" altLang="zh-CN" b="0" i="0" dirty="0">
                <a:solidFill>
                  <a:srgbClr val="374151"/>
                </a:solidFill>
                <a:effectLst/>
                <a:latin typeface="Söhne"/>
              </a:rPr>
              <a:t>From these results, it can be inferred that when the nonlinear parameter is adequately small, the 4-wave resonances will cease. Thus, for a finite-sized homogeneous lattice, the thermalization time scaling will transition from g-2 to an index greater than 2. This suggests that higher order resonances will take precedence in energy diffusion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A14DF53-795E-4CEB-A1C2-93D8226C9A4E}" type="slidenum">
              <a:rPr lang="zh-CN" altLang="en-US" smtClean="0"/>
              <a:pPr>
                <a:defRPr/>
              </a:pPr>
              <a:t>26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6602814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A14DF53-795E-4CEB-A1C2-93D8226C9A4E}" type="slidenum">
              <a:rPr lang="zh-CN" altLang="en-US" smtClean="0"/>
              <a:pPr>
                <a:defRPr/>
              </a:pPr>
              <a:t>27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8821871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A14DF53-795E-4CEB-A1C2-93D8226C9A4E}" type="slidenum">
              <a:rPr lang="zh-CN" altLang="en-US" smtClean="0"/>
              <a:pPr>
                <a:defRPr/>
              </a:pPr>
              <a:t>28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9876745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A14DF53-795E-4CEB-A1C2-93D8226C9A4E}" type="slidenum">
              <a:rPr lang="zh-CN" altLang="en-US" smtClean="0"/>
              <a:pPr>
                <a:defRPr/>
              </a:pPr>
              <a:t>29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9868095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altLang="zh-CN" b="0" i="0" dirty="0">
              <a:solidFill>
                <a:srgbClr val="000000"/>
              </a:solidFill>
              <a:effectLst/>
              <a:latin typeface="Söhne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A14DF53-795E-4CEB-A1C2-93D8226C9A4E}" type="slidenum">
              <a:rPr lang="zh-CN" altLang="en-US" smtClean="0"/>
              <a:pPr>
                <a:defRPr/>
              </a:pPr>
              <a:t>30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3309582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A14DF53-795E-4CEB-A1C2-93D8226C9A4E}" type="slidenum">
              <a:rPr lang="zh-CN" altLang="en-US" smtClean="0"/>
              <a:pPr>
                <a:defRPr/>
              </a:pPr>
              <a:t>31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1424994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altLang="zh-CN" b="0" i="0" dirty="0">
              <a:solidFill>
                <a:srgbClr val="374151"/>
              </a:solidFill>
              <a:effectLst/>
              <a:latin typeface="Söhne"/>
            </a:endParaRPr>
          </a:p>
        </p:txBody>
      </p:sp>
      <p:sp>
        <p:nvSpPr>
          <p:cNvPr id="14340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3925"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defTabSz="923925"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923925"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923925"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923925"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55C05ABD-A39A-4553-9035-97C505478612}" type="slidenum">
              <a:rPr lang="zh-CN" altLang="en-US" sz="1200" smtClean="0"/>
              <a:pPr/>
              <a:t>32</a:t>
            </a:fld>
            <a:endParaRPr lang="zh-CN" altLang="en-US" sz="1200"/>
          </a:p>
        </p:txBody>
      </p:sp>
    </p:spTree>
    <p:extLst>
      <p:ext uri="{BB962C8B-B14F-4D97-AF65-F5344CB8AC3E}">
        <p14:creationId xmlns:p14="http://schemas.microsoft.com/office/powerpoint/2010/main" val="280014108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altLang="zh-CN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181D54A-F23D-4714-BF86-3FA6209B9DA4}" type="slidenum">
              <a:rPr lang="zh-CN" altLang="en-US" smtClean="0"/>
              <a:pPr>
                <a:defRPr/>
              </a:pPr>
              <a:t>33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706320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14DF53-795E-4CEB-A1C2-93D8226C9A4E}" type="slidenum">
              <a:rPr lang="zh-CN" altLang="en-US" smtClean="0"/>
              <a:pPr>
                <a:defRPr/>
              </a:pPr>
              <a:t>3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85103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181D54A-F23D-4714-BF86-3FA6209B9DA4}" type="slidenum">
              <a:rPr lang="zh-CN" altLang="en-US" smtClean="0"/>
              <a:pPr>
                <a:defRPr/>
              </a:pPr>
              <a:t>34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0557823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A14DF53-795E-4CEB-A1C2-93D8226C9A4E}" type="slidenum">
              <a:rPr lang="zh-CN" altLang="en-US" smtClean="0"/>
              <a:pPr>
                <a:defRPr/>
              </a:pPr>
              <a:t>35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7162102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altLang="zh-CN" b="0" i="0" dirty="0">
              <a:solidFill>
                <a:srgbClr val="374151"/>
              </a:solidFill>
              <a:effectLst/>
              <a:latin typeface="Söhne"/>
            </a:endParaRPr>
          </a:p>
        </p:txBody>
      </p:sp>
      <p:sp>
        <p:nvSpPr>
          <p:cNvPr id="14340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3925"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defTabSz="923925"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923925"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923925"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923925"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55C05ABD-A39A-4553-9035-97C505478612}" type="slidenum">
              <a:rPr lang="zh-CN" altLang="en-US" sz="1200" smtClean="0"/>
              <a:pPr/>
              <a:t>37</a:t>
            </a:fld>
            <a:endParaRPr lang="zh-CN" altLang="en-US" sz="1200"/>
          </a:p>
        </p:txBody>
      </p:sp>
    </p:spTree>
    <p:extLst>
      <p:ext uri="{BB962C8B-B14F-4D97-AF65-F5344CB8AC3E}">
        <p14:creationId xmlns:p14="http://schemas.microsoft.com/office/powerpoint/2010/main" val="303569082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zh-CN" altLang="en-US" dirty="0"/>
          </a:p>
        </p:txBody>
      </p:sp>
      <p:sp>
        <p:nvSpPr>
          <p:cNvPr id="14340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3925"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defTabSz="923925"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923925"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923925"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923925"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55C05ABD-A39A-4553-9035-97C505478612}" type="slidenum">
              <a:rPr lang="zh-CN" altLang="en-US" sz="1200" smtClean="0"/>
              <a:pPr/>
              <a:t>38</a:t>
            </a:fld>
            <a:endParaRPr lang="zh-CN" altLang="en-US" sz="1200"/>
          </a:p>
        </p:txBody>
      </p:sp>
    </p:spTree>
    <p:extLst>
      <p:ext uri="{BB962C8B-B14F-4D97-AF65-F5344CB8AC3E}">
        <p14:creationId xmlns:p14="http://schemas.microsoft.com/office/powerpoint/2010/main" val="51841175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A14DF53-795E-4CEB-A1C2-93D8226C9A4E}" type="slidenum">
              <a:rPr lang="zh-CN" altLang="en-US" smtClean="0"/>
              <a:pPr>
                <a:defRPr/>
              </a:pPr>
              <a:t>40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2274298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200000"/>
              </a:lnSpc>
              <a:spcAft>
                <a:spcPts val="0"/>
              </a:spcAft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14DF53-795E-4CEB-A1C2-93D8226C9A4E}" type="slidenum">
              <a:rPr lang="zh-CN" altLang="en-US" smtClean="0"/>
              <a:pPr>
                <a:defRPr/>
              </a:pPr>
              <a:t>41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7205713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14DF53-795E-4CEB-A1C2-93D8226C9A4E}" type="slidenum">
              <a:rPr lang="zh-CN" altLang="en-US" smtClean="0"/>
              <a:pPr>
                <a:defRPr/>
              </a:pPr>
              <a:t>42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9146184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14DF53-795E-4CEB-A1C2-93D8226C9A4E}" type="slidenum">
              <a:rPr lang="zh-CN" altLang="en-US" smtClean="0"/>
              <a:pPr>
                <a:defRPr/>
              </a:pPr>
              <a:t>43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5651962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14DF53-795E-4CEB-A1C2-93D8226C9A4E}" type="slidenum">
              <a:rPr lang="zh-CN" altLang="en-US" smtClean="0"/>
              <a:pPr>
                <a:defRPr/>
              </a:pPr>
              <a:t>44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2163060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14DF53-795E-4CEB-A1C2-93D8226C9A4E}" type="slidenum">
              <a:rPr lang="zh-CN" altLang="en-US" smtClean="0"/>
              <a:pPr>
                <a:defRPr/>
              </a:pPr>
              <a:t>45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104756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14DF53-795E-4CEB-A1C2-93D8226C9A4E}" type="slidenum">
              <a:rPr lang="zh-CN" altLang="en-US" smtClean="0"/>
              <a:pPr>
                <a:defRPr/>
              </a:pPr>
              <a:t>4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7219159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9B0E4-CC53-4652-98A5-42F241C99728}" type="slidenum">
              <a:rPr lang="zh-CN" altLang="en-US" smtClean="0"/>
              <a:t>46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255284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 altLang="zh-CN" dirty="0"/>
              <a:t>I explain how to measure the time of equipartition.  Here it is the definition of equipartition. For a normal mode, one can calculate the average energy in a sufficient long time period. If It equals to the average energy E/N, then the energy equipartition is approached. </a:t>
            </a:r>
          </a:p>
          <a:p>
            <a:pPr>
              <a:defRPr/>
            </a:pPr>
            <a:r>
              <a:rPr lang="en-US" altLang="zh-CN" dirty="0"/>
              <a:t>Due to the transient time towards a complete equipartition is usually vary long. The convenient way is to introduce such an </a:t>
            </a:r>
            <a:r>
              <a:rPr lang="en-US" altLang="zh-CN" dirty="0">
                <a:latin typeface="+mn-lt"/>
              </a:rPr>
              <a:t>indicator function, and employ 0.5 as the indicator  of equipartition. </a:t>
            </a:r>
            <a:r>
              <a:rPr lang="en-US" altLang="zh-CN" dirty="0"/>
              <a:t>   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dirty="0"/>
              <a:t>In this way one can obtain the equipartition time as a function of the nonlinear parameter or as a function of energy density of the system. </a:t>
            </a:r>
          </a:p>
          <a:p>
            <a:pPr>
              <a:defRPr/>
            </a:pPr>
            <a:endParaRPr lang="zh-CN" altLang="en-US" dirty="0"/>
          </a:p>
          <a:p>
            <a:pPr>
              <a:defRPr/>
            </a:pPr>
            <a:endParaRPr lang="zh-CN" altLang="en-US" dirty="0"/>
          </a:p>
        </p:txBody>
      </p:sp>
      <p:sp>
        <p:nvSpPr>
          <p:cNvPr id="18436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3925"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defTabSz="923925"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923925"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923925"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923925"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EA613F5A-FD27-46B8-8343-2501551DEB3B}" type="slidenum">
              <a:rPr lang="zh-CN" altLang="en-US" sz="1200" smtClean="0"/>
              <a:pPr/>
              <a:t>49</a:t>
            </a:fld>
            <a:endParaRPr lang="zh-CN" altLang="en-US" sz="1200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altLang="zh-CN" sz="1800" dirty="0">
              <a:effectLst/>
              <a:latin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14DF53-795E-4CEB-A1C2-93D8226C9A4E}" type="slidenum">
              <a:rPr lang="zh-CN" altLang="en-US" smtClean="0"/>
              <a:pPr>
                <a:defRPr/>
              </a:pPr>
              <a:t>50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88707123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A14DF53-795E-4CEB-A1C2-93D8226C9A4E}" type="slidenum">
              <a:rPr lang="zh-CN" altLang="en-US" smtClean="0"/>
              <a:pPr>
                <a:defRPr/>
              </a:pPr>
              <a:t>51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543895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9699" name="备注占位符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29700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3925">
              <a:defRPr sz="2800">
                <a:solidFill>
                  <a:schemeClr val="tx1"/>
                </a:solidFill>
                <a:latin typeface="Arial" panose="020B0604020202020204" pitchFamily="34" charset="0"/>
                <a:ea typeface="楷体" panose="02010609060101010101" pitchFamily="49" charset="-122"/>
              </a:defRPr>
            </a:lvl1pPr>
            <a:lvl2pPr marL="742950" indent="-285750" defTabSz="923925">
              <a:defRPr sz="2800">
                <a:solidFill>
                  <a:schemeClr val="tx1"/>
                </a:solidFill>
                <a:latin typeface="Arial" panose="020B0604020202020204" pitchFamily="34" charset="0"/>
                <a:ea typeface="楷体" panose="02010609060101010101" pitchFamily="49" charset="-122"/>
              </a:defRPr>
            </a:lvl2pPr>
            <a:lvl3pPr marL="1143000" indent="-228600" defTabSz="923925">
              <a:defRPr sz="2800">
                <a:solidFill>
                  <a:schemeClr val="tx1"/>
                </a:solidFill>
                <a:latin typeface="Arial" panose="020B0604020202020204" pitchFamily="34" charset="0"/>
                <a:ea typeface="楷体" panose="02010609060101010101" pitchFamily="49" charset="-122"/>
              </a:defRPr>
            </a:lvl3pPr>
            <a:lvl4pPr marL="1600200" indent="-228600" defTabSz="923925">
              <a:defRPr sz="2800">
                <a:solidFill>
                  <a:schemeClr val="tx1"/>
                </a:solidFill>
                <a:latin typeface="Arial" panose="020B0604020202020204" pitchFamily="34" charset="0"/>
                <a:ea typeface="楷体" panose="02010609060101010101" pitchFamily="49" charset="-122"/>
              </a:defRPr>
            </a:lvl4pPr>
            <a:lvl5pPr marL="2057400" indent="-228600" defTabSz="923925">
              <a:defRPr sz="2800">
                <a:solidFill>
                  <a:schemeClr val="tx1"/>
                </a:solidFill>
                <a:latin typeface="Arial" panose="020B0604020202020204" pitchFamily="34" charset="0"/>
                <a:ea typeface="楷体" panose="02010609060101010101" pitchFamily="49" charset="-122"/>
              </a:defRPr>
            </a:lvl5pPr>
            <a:lvl6pPr marL="25146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楷体" panose="02010609060101010101" pitchFamily="49" charset="-122"/>
              </a:defRPr>
            </a:lvl6pPr>
            <a:lvl7pPr marL="29718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楷体" panose="02010609060101010101" pitchFamily="49" charset="-122"/>
              </a:defRPr>
            </a:lvl7pPr>
            <a:lvl8pPr marL="34290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楷体" panose="02010609060101010101" pitchFamily="49" charset="-122"/>
              </a:defRPr>
            </a:lvl8pPr>
            <a:lvl9pPr marL="38862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楷体" panose="02010609060101010101" pitchFamily="49" charset="-122"/>
              </a:defRPr>
            </a:lvl9pPr>
          </a:lstStyle>
          <a:p>
            <a:fld id="{EDB73EDC-A9DE-4AEB-A99A-918B9386D244}" type="slidenum">
              <a:rPr lang="zh-CN" altLang="en-US" sz="1200" smtClean="0">
                <a:ea typeface="宋体" panose="02010600030101010101" pitchFamily="2" charset="-122"/>
              </a:rPr>
              <a:pPr/>
              <a:t>5</a:t>
            </a:fld>
            <a:endParaRPr lang="zh-CN" altLang="en-US" sz="1200"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923676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267" name="备注占位符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11268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3925">
              <a:defRPr sz="2800">
                <a:solidFill>
                  <a:schemeClr val="tx1"/>
                </a:solidFill>
                <a:latin typeface="Arial" panose="020B0604020202020204" pitchFamily="34" charset="0"/>
                <a:ea typeface="楷体" panose="02010609060101010101" pitchFamily="49" charset="-122"/>
              </a:defRPr>
            </a:lvl1pPr>
            <a:lvl2pPr marL="742950" indent="-285750" defTabSz="923925">
              <a:defRPr sz="2800">
                <a:solidFill>
                  <a:schemeClr val="tx1"/>
                </a:solidFill>
                <a:latin typeface="Arial" panose="020B0604020202020204" pitchFamily="34" charset="0"/>
                <a:ea typeface="楷体" panose="02010609060101010101" pitchFamily="49" charset="-122"/>
              </a:defRPr>
            </a:lvl2pPr>
            <a:lvl3pPr marL="1143000" indent="-228600" defTabSz="923925">
              <a:defRPr sz="2800">
                <a:solidFill>
                  <a:schemeClr val="tx1"/>
                </a:solidFill>
                <a:latin typeface="Arial" panose="020B0604020202020204" pitchFamily="34" charset="0"/>
                <a:ea typeface="楷体" panose="02010609060101010101" pitchFamily="49" charset="-122"/>
              </a:defRPr>
            </a:lvl3pPr>
            <a:lvl4pPr marL="1600200" indent="-228600" defTabSz="923925">
              <a:defRPr sz="2800">
                <a:solidFill>
                  <a:schemeClr val="tx1"/>
                </a:solidFill>
                <a:latin typeface="Arial" panose="020B0604020202020204" pitchFamily="34" charset="0"/>
                <a:ea typeface="楷体" panose="02010609060101010101" pitchFamily="49" charset="-122"/>
              </a:defRPr>
            </a:lvl4pPr>
            <a:lvl5pPr marL="2057400" indent="-228600" defTabSz="923925">
              <a:defRPr sz="2800">
                <a:solidFill>
                  <a:schemeClr val="tx1"/>
                </a:solidFill>
                <a:latin typeface="Arial" panose="020B0604020202020204" pitchFamily="34" charset="0"/>
                <a:ea typeface="楷体" panose="02010609060101010101" pitchFamily="49" charset="-122"/>
              </a:defRPr>
            </a:lvl5pPr>
            <a:lvl6pPr marL="25146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楷体" panose="02010609060101010101" pitchFamily="49" charset="-122"/>
              </a:defRPr>
            </a:lvl6pPr>
            <a:lvl7pPr marL="29718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楷体" panose="02010609060101010101" pitchFamily="49" charset="-122"/>
              </a:defRPr>
            </a:lvl7pPr>
            <a:lvl8pPr marL="34290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楷体" panose="02010609060101010101" pitchFamily="49" charset="-122"/>
              </a:defRPr>
            </a:lvl8pPr>
            <a:lvl9pPr marL="38862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楷体" panose="02010609060101010101" pitchFamily="49" charset="-122"/>
              </a:defRPr>
            </a:lvl9pPr>
          </a:lstStyle>
          <a:p>
            <a:fld id="{29FE5743-0AA2-4B1C-9CF7-2E5E042E2908}" type="slidenum">
              <a:rPr lang="zh-CN" altLang="en-US" sz="1200" smtClean="0">
                <a:ea typeface="宋体" panose="02010600030101010101" pitchFamily="2" charset="-122"/>
              </a:rPr>
              <a:pPr/>
              <a:t>6</a:t>
            </a:fld>
            <a:endParaRPr lang="zh-CN" altLang="en-US" sz="1200"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315" name="备注占位符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13316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3925">
              <a:defRPr sz="2800">
                <a:solidFill>
                  <a:schemeClr val="tx1"/>
                </a:solidFill>
                <a:latin typeface="Arial" panose="020B0604020202020204" pitchFamily="34" charset="0"/>
                <a:ea typeface="楷体" panose="02010609060101010101" pitchFamily="49" charset="-122"/>
              </a:defRPr>
            </a:lvl1pPr>
            <a:lvl2pPr marL="742950" indent="-285750" defTabSz="923925">
              <a:defRPr sz="2800">
                <a:solidFill>
                  <a:schemeClr val="tx1"/>
                </a:solidFill>
                <a:latin typeface="Arial" panose="020B0604020202020204" pitchFamily="34" charset="0"/>
                <a:ea typeface="楷体" panose="02010609060101010101" pitchFamily="49" charset="-122"/>
              </a:defRPr>
            </a:lvl2pPr>
            <a:lvl3pPr marL="1143000" indent="-228600" defTabSz="923925">
              <a:defRPr sz="2800">
                <a:solidFill>
                  <a:schemeClr val="tx1"/>
                </a:solidFill>
                <a:latin typeface="Arial" panose="020B0604020202020204" pitchFamily="34" charset="0"/>
                <a:ea typeface="楷体" panose="02010609060101010101" pitchFamily="49" charset="-122"/>
              </a:defRPr>
            </a:lvl3pPr>
            <a:lvl4pPr marL="1600200" indent="-228600" defTabSz="923925">
              <a:defRPr sz="2800">
                <a:solidFill>
                  <a:schemeClr val="tx1"/>
                </a:solidFill>
                <a:latin typeface="Arial" panose="020B0604020202020204" pitchFamily="34" charset="0"/>
                <a:ea typeface="楷体" panose="02010609060101010101" pitchFamily="49" charset="-122"/>
              </a:defRPr>
            </a:lvl4pPr>
            <a:lvl5pPr marL="2057400" indent="-228600" defTabSz="923925">
              <a:defRPr sz="2800">
                <a:solidFill>
                  <a:schemeClr val="tx1"/>
                </a:solidFill>
                <a:latin typeface="Arial" panose="020B0604020202020204" pitchFamily="34" charset="0"/>
                <a:ea typeface="楷体" panose="02010609060101010101" pitchFamily="49" charset="-122"/>
              </a:defRPr>
            </a:lvl5pPr>
            <a:lvl6pPr marL="25146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楷体" panose="02010609060101010101" pitchFamily="49" charset="-122"/>
              </a:defRPr>
            </a:lvl6pPr>
            <a:lvl7pPr marL="29718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楷体" panose="02010609060101010101" pitchFamily="49" charset="-122"/>
              </a:defRPr>
            </a:lvl7pPr>
            <a:lvl8pPr marL="34290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楷体" panose="02010609060101010101" pitchFamily="49" charset="-122"/>
              </a:defRPr>
            </a:lvl8pPr>
            <a:lvl9pPr marL="38862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楷体" panose="02010609060101010101" pitchFamily="49" charset="-122"/>
              </a:defRPr>
            </a:lvl9pPr>
          </a:lstStyle>
          <a:p>
            <a:fld id="{A9C375C5-EF62-4AD8-BC0A-1972B061252A}" type="slidenum">
              <a:rPr lang="zh-CN" altLang="en-US" sz="1200" smtClean="0">
                <a:ea typeface="宋体" panose="02010600030101010101" pitchFamily="2" charset="-122"/>
              </a:rPr>
              <a:pPr/>
              <a:t>7</a:t>
            </a:fld>
            <a:endParaRPr lang="en-US" altLang="zh-CN" sz="1200"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125991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267" name="备注占位符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11268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3925">
              <a:defRPr sz="2800">
                <a:solidFill>
                  <a:schemeClr val="tx1"/>
                </a:solidFill>
                <a:latin typeface="Arial" panose="020B0604020202020204" pitchFamily="34" charset="0"/>
                <a:ea typeface="楷体" panose="02010609060101010101" pitchFamily="49" charset="-122"/>
              </a:defRPr>
            </a:lvl1pPr>
            <a:lvl2pPr marL="742950" indent="-285750" defTabSz="923925">
              <a:defRPr sz="2800">
                <a:solidFill>
                  <a:schemeClr val="tx1"/>
                </a:solidFill>
                <a:latin typeface="Arial" panose="020B0604020202020204" pitchFamily="34" charset="0"/>
                <a:ea typeface="楷体" panose="02010609060101010101" pitchFamily="49" charset="-122"/>
              </a:defRPr>
            </a:lvl2pPr>
            <a:lvl3pPr marL="1143000" indent="-228600" defTabSz="923925">
              <a:defRPr sz="2800">
                <a:solidFill>
                  <a:schemeClr val="tx1"/>
                </a:solidFill>
                <a:latin typeface="Arial" panose="020B0604020202020204" pitchFamily="34" charset="0"/>
                <a:ea typeface="楷体" panose="02010609060101010101" pitchFamily="49" charset="-122"/>
              </a:defRPr>
            </a:lvl3pPr>
            <a:lvl4pPr marL="1600200" indent="-228600" defTabSz="923925">
              <a:defRPr sz="2800">
                <a:solidFill>
                  <a:schemeClr val="tx1"/>
                </a:solidFill>
                <a:latin typeface="Arial" panose="020B0604020202020204" pitchFamily="34" charset="0"/>
                <a:ea typeface="楷体" panose="02010609060101010101" pitchFamily="49" charset="-122"/>
              </a:defRPr>
            </a:lvl4pPr>
            <a:lvl5pPr marL="2057400" indent="-228600" defTabSz="923925">
              <a:defRPr sz="2800">
                <a:solidFill>
                  <a:schemeClr val="tx1"/>
                </a:solidFill>
                <a:latin typeface="Arial" panose="020B0604020202020204" pitchFamily="34" charset="0"/>
                <a:ea typeface="楷体" panose="02010609060101010101" pitchFamily="49" charset="-122"/>
              </a:defRPr>
            </a:lvl5pPr>
            <a:lvl6pPr marL="25146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楷体" panose="02010609060101010101" pitchFamily="49" charset="-122"/>
              </a:defRPr>
            </a:lvl6pPr>
            <a:lvl7pPr marL="29718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楷体" panose="02010609060101010101" pitchFamily="49" charset="-122"/>
              </a:defRPr>
            </a:lvl7pPr>
            <a:lvl8pPr marL="34290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楷体" panose="02010609060101010101" pitchFamily="49" charset="-122"/>
              </a:defRPr>
            </a:lvl8pPr>
            <a:lvl9pPr marL="38862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楷体" panose="02010609060101010101" pitchFamily="49" charset="-122"/>
              </a:defRPr>
            </a:lvl9pPr>
          </a:lstStyle>
          <a:p>
            <a:fld id="{29FE5743-0AA2-4B1C-9CF7-2E5E042E2908}" type="slidenum">
              <a:rPr lang="zh-CN" altLang="en-US" sz="1200" smtClean="0">
                <a:ea typeface="宋体" panose="02010600030101010101" pitchFamily="2" charset="-122"/>
              </a:rPr>
              <a:pPr/>
              <a:t>8</a:t>
            </a:fld>
            <a:endParaRPr lang="zh-CN" altLang="en-US" sz="1200"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476427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14DF53-795E-4CEB-A1C2-93D8226C9A4E}" type="slidenum">
              <a:rPr lang="zh-CN" altLang="en-US" smtClean="0"/>
              <a:pPr>
                <a:defRPr/>
              </a:pPr>
              <a:t>9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4453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E995D0-4E19-4209-B006-29BE1F589DC5}" type="datetime1">
              <a:rPr lang="zh-CN" altLang="en-US"/>
              <a:pPr>
                <a:defRPr/>
              </a:pPr>
              <a:t>2024/4/26</a:t>
            </a:fld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854D2A-03DC-4706-85AE-62DD2EDCA1E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655662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F253E8-5B5D-4061-86A7-0EE27AF8519C}" type="datetime1">
              <a:rPr lang="zh-CN" altLang="en-US"/>
              <a:pPr>
                <a:defRPr/>
              </a:pPr>
              <a:t>2024/4/26</a:t>
            </a:fld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869C98-4E16-4A65-A054-CFA8FE5C802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147979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A57010-2341-4686-8796-6A1DB42E3C27}" type="datetime1">
              <a:rPr lang="zh-CN" altLang="en-US"/>
              <a:pPr>
                <a:defRPr/>
              </a:pPr>
              <a:t>2024/4/26</a:t>
            </a:fld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EF68DB-4A66-4DC2-8634-E47531130FB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019041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66EEF4-B445-41D6-BA1C-2446C7F98366}" type="datetime1">
              <a:rPr lang="zh-CN" altLang="en-US"/>
              <a:pPr>
                <a:defRPr/>
              </a:pPr>
              <a:t>2024/4/26</a:t>
            </a:fld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30BCA6-5532-4A3F-A2B5-E4DD4374745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150413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D0AB5D-0735-4721-BECE-3723EF221359}" type="datetime1">
              <a:rPr lang="zh-CN" altLang="en-US"/>
              <a:pPr>
                <a:defRPr/>
              </a:pPr>
              <a:t>2024/4/26</a:t>
            </a:fld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8CC3CB-8026-4D9B-BE6F-CEDA61292FD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077099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D047AE-9046-493C-9838-6130E0F4AEB4}" type="datetime1">
              <a:rPr lang="zh-CN" altLang="en-US"/>
              <a:pPr>
                <a:defRPr/>
              </a:pPr>
              <a:t>2024/4/26</a:t>
            </a:fld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D8F6D6-8FD5-485C-A210-ED68D653BB3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176443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5879A4-74ED-4840-973B-48AE15DD96E1}" type="datetime1">
              <a:rPr lang="zh-CN" altLang="en-US"/>
              <a:pPr>
                <a:defRPr/>
              </a:pPr>
              <a:t>2024/4/26</a:t>
            </a:fld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933735-0BC7-40C6-ADBE-6BE7EB5026B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77223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BE5195-3F79-47F1-BF22-302D47BE8842}" type="datetime1">
              <a:rPr lang="zh-CN" altLang="en-US"/>
              <a:pPr>
                <a:defRPr/>
              </a:pPr>
              <a:t>2024/4/26</a:t>
            </a:fld>
            <a:endParaRPr lang="en-US" altLang="zh-C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9A976-6604-476A-82E0-DF00608EB54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979082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FC0057-421B-461F-802F-0C2900F39E7E}" type="datetime1">
              <a:rPr lang="zh-CN" altLang="en-US"/>
              <a:pPr>
                <a:defRPr/>
              </a:pPr>
              <a:t>2024/4/26</a:t>
            </a:fld>
            <a:endParaRPr lang="en-US" altLang="zh-CN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43C675-35DA-4CD3-8B18-E94230105C9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177013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78509F-3529-4E31-89F7-907EED8C2D56}" type="datetime1">
              <a:rPr lang="zh-CN" altLang="en-US"/>
              <a:pPr>
                <a:defRPr/>
              </a:pPr>
              <a:t>2024/4/26</a:t>
            </a:fld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A49CF9-8E3B-4EC2-88D2-8CDDE1F40CF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938776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0CD9B7-8E23-4A47-BC36-8DE2AE55D026}" type="datetime1">
              <a:rPr lang="zh-CN" altLang="en-US"/>
              <a:pPr>
                <a:defRPr/>
              </a:pPr>
              <a:t>2024/4/26</a:t>
            </a:fld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4558E6-6A90-400F-80D1-CD4FCAFD706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930245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29901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ea typeface="+mn-ea"/>
              </a:defRPr>
            </a:lvl1pPr>
          </a:lstStyle>
          <a:p>
            <a:pPr>
              <a:defRPr/>
            </a:pPr>
            <a:fld id="{00BAB02E-4EAA-4FDB-8A8D-3C93F1422490}" type="datetime1">
              <a:rPr lang="zh-CN" altLang="en-US"/>
              <a:pPr>
                <a:defRPr/>
              </a:pPr>
              <a:t>2024/4/26</a:t>
            </a:fld>
            <a:endParaRPr lang="en-US" altLang="zh-CN"/>
          </a:p>
        </p:txBody>
      </p:sp>
      <p:sp>
        <p:nvSpPr>
          <p:cNvPr id="29901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29901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ea typeface="+mn-ea"/>
              </a:defRPr>
            </a:lvl1pPr>
          </a:lstStyle>
          <a:p>
            <a:pPr>
              <a:defRPr/>
            </a:pPr>
            <a:fld id="{B709891D-6702-4415-9A82-526C0D6598D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110.png"/><Relationship Id="rId7" Type="http://schemas.openxmlformats.org/officeDocument/2006/relationships/image" Target="../media/image291.png"/><Relationship Id="rId12" Type="http://schemas.openxmlformats.org/officeDocument/2006/relationships/image" Target="../media/image3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0.png"/><Relationship Id="rId11" Type="http://schemas.openxmlformats.org/officeDocument/2006/relationships/image" Target="../media/image34.png"/><Relationship Id="rId5" Type="http://schemas.openxmlformats.org/officeDocument/2006/relationships/image" Target="../media/image271.png"/><Relationship Id="rId10" Type="http://schemas.openxmlformats.org/officeDocument/2006/relationships/image" Target="../media/image121.png"/><Relationship Id="rId4" Type="http://schemas.openxmlformats.org/officeDocument/2006/relationships/image" Target="../media/image261.png"/><Relationship Id="rId9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Relationship Id="rId9" Type="http://schemas.openxmlformats.org/officeDocument/2006/relationships/image" Target="../media/image4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Relationship Id="rId9" Type="http://schemas.openxmlformats.org/officeDocument/2006/relationships/image" Target="../media/image54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5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0.png"/><Relationship Id="rId3" Type="http://schemas.openxmlformats.org/officeDocument/2006/relationships/image" Target="../media/image560.png"/><Relationship Id="rId7" Type="http://schemas.openxmlformats.org/officeDocument/2006/relationships/image" Target="../media/image59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11" Type="http://schemas.openxmlformats.org/officeDocument/2006/relationships/image" Target="../media/image63.png"/><Relationship Id="rId5" Type="http://schemas.openxmlformats.org/officeDocument/2006/relationships/image" Target="../media/image580.png"/><Relationship Id="rId10" Type="http://schemas.openxmlformats.org/officeDocument/2006/relationships/image" Target="../media/image62.png"/><Relationship Id="rId4" Type="http://schemas.openxmlformats.org/officeDocument/2006/relationships/image" Target="../media/image60.png"/><Relationship Id="rId9" Type="http://schemas.openxmlformats.org/officeDocument/2006/relationships/image" Target="../media/image61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.png"/><Relationship Id="rId4" Type="http://schemas.openxmlformats.org/officeDocument/2006/relationships/image" Target="../media/image7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0.png"/><Relationship Id="rId7" Type="http://schemas.openxmlformats.org/officeDocument/2006/relationships/image" Target="../media/image80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9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0.png"/><Relationship Id="rId5" Type="http://schemas.openxmlformats.org/officeDocument/2006/relationships/image" Target="../media/image82.png"/><Relationship Id="rId4" Type="http://schemas.openxmlformats.org/officeDocument/2006/relationships/image" Target="../media/image710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0.png"/><Relationship Id="rId13" Type="http://schemas.openxmlformats.org/officeDocument/2006/relationships/image" Target="../media/image85.png"/><Relationship Id="rId3" Type="http://schemas.openxmlformats.org/officeDocument/2006/relationships/image" Target="../media/image400.png"/><Relationship Id="rId7" Type="http://schemas.openxmlformats.org/officeDocument/2006/relationships/image" Target="../media/image440.png"/><Relationship Id="rId12" Type="http://schemas.openxmlformats.org/officeDocument/2006/relationships/image" Target="../media/image840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0.png"/><Relationship Id="rId11" Type="http://schemas.openxmlformats.org/officeDocument/2006/relationships/image" Target="../media/image71.emf"/><Relationship Id="rId5" Type="http://schemas.openxmlformats.org/officeDocument/2006/relationships/image" Target="../media/image70.emf"/><Relationship Id="rId10" Type="http://schemas.openxmlformats.org/officeDocument/2006/relationships/image" Target="../media/image820.png"/><Relationship Id="rId4" Type="http://schemas.openxmlformats.org/officeDocument/2006/relationships/image" Target="../media/image790.png"/><Relationship Id="rId9" Type="http://schemas.openxmlformats.org/officeDocument/2006/relationships/image" Target="../media/image46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0.png"/><Relationship Id="rId7" Type="http://schemas.openxmlformats.org/officeDocument/2006/relationships/image" Target="../media/image610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11" Type="http://schemas.openxmlformats.org/officeDocument/2006/relationships/image" Target="../media/image860.png"/><Relationship Id="rId5" Type="http://schemas.openxmlformats.org/officeDocument/2006/relationships/image" Target="../media/image590.png"/><Relationship Id="rId10" Type="http://schemas.openxmlformats.org/officeDocument/2006/relationships/image" Target="../media/image640.png"/><Relationship Id="rId4" Type="http://schemas.openxmlformats.org/officeDocument/2006/relationships/image" Target="../media/image830.png"/><Relationship Id="rId9" Type="http://schemas.openxmlformats.org/officeDocument/2006/relationships/image" Target="../media/image630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0.png"/><Relationship Id="rId7" Type="http://schemas.openxmlformats.org/officeDocument/2006/relationships/image" Target="../media/image910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00.png"/><Relationship Id="rId5" Type="http://schemas.openxmlformats.org/officeDocument/2006/relationships/image" Target="../media/image890.png"/><Relationship Id="rId4" Type="http://schemas.openxmlformats.org/officeDocument/2006/relationships/image" Target="../media/image880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0.png"/><Relationship Id="rId3" Type="http://schemas.openxmlformats.org/officeDocument/2006/relationships/image" Target="../media/image72.emf"/><Relationship Id="rId7" Type="http://schemas.openxmlformats.org/officeDocument/2006/relationships/image" Target="../media/image950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7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emf"/><Relationship Id="rId7" Type="http://schemas.openxmlformats.org/officeDocument/2006/relationships/image" Target="../media/image1000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3.png"/><Relationship Id="rId5" Type="http://schemas.openxmlformats.org/officeDocument/2006/relationships/image" Target="../media/image78.png"/><Relationship Id="rId4" Type="http://schemas.openxmlformats.org/officeDocument/2006/relationships/image" Target="../media/image77.emf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0.png"/><Relationship Id="rId5" Type="http://schemas.openxmlformats.org/officeDocument/2006/relationships/image" Target="../media/image130.png"/><Relationship Id="rId4" Type="http://schemas.openxmlformats.org/officeDocument/2006/relationships/image" Target="../media/image120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0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0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0.png"/><Relationship Id="rId4" Type="http://schemas.openxmlformats.org/officeDocument/2006/relationships/image" Target="../media/image230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0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1.png"/><Relationship Id="rId5" Type="http://schemas.openxmlformats.org/officeDocument/2006/relationships/image" Target="../media/image200.png"/><Relationship Id="rId4" Type="http://schemas.openxmlformats.org/officeDocument/2006/relationships/image" Target="../media/image221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gif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6.jpe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jpeg"/><Relationship Id="rId3" Type="http://schemas.openxmlformats.org/officeDocument/2006/relationships/image" Target="../media/image87.png"/><Relationship Id="rId7" Type="http://schemas.openxmlformats.org/officeDocument/2006/relationships/image" Target="../media/image91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0.jpeg"/><Relationship Id="rId5" Type="http://schemas.openxmlformats.org/officeDocument/2006/relationships/image" Target="../media/image89.png"/><Relationship Id="rId4" Type="http://schemas.openxmlformats.org/officeDocument/2006/relationships/image" Target="../media/image88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3" Type="http://schemas.openxmlformats.org/officeDocument/2006/relationships/tags" Target="../tags/tag3.xml"/><Relationship Id="rId7" Type="http://schemas.openxmlformats.org/officeDocument/2006/relationships/image" Target="../media/image93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5.xml"/><Relationship Id="rId4" Type="http://schemas.openxmlformats.org/officeDocument/2006/relationships/tags" Target="../tags/tag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wmf"/><Relationship Id="rId13" Type="http://schemas.openxmlformats.org/officeDocument/2006/relationships/image" Target="../media/image101.png"/><Relationship Id="rId3" Type="http://schemas.openxmlformats.org/officeDocument/2006/relationships/oleObject" Target="../embeddings/oleObject5.bin"/><Relationship Id="rId7" Type="http://schemas.openxmlformats.org/officeDocument/2006/relationships/oleObject" Target="../embeddings/oleObject7.bin"/><Relationship Id="rId12" Type="http://schemas.openxmlformats.org/officeDocument/2006/relationships/image" Target="../media/image100.wmf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7.wmf"/><Relationship Id="rId11" Type="http://schemas.openxmlformats.org/officeDocument/2006/relationships/oleObject" Target="../embeddings/oleObject9.bin"/><Relationship Id="rId5" Type="http://schemas.openxmlformats.org/officeDocument/2006/relationships/oleObject" Target="../embeddings/oleObject6.bin"/><Relationship Id="rId10" Type="http://schemas.openxmlformats.org/officeDocument/2006/relationships/image" Target="../media/image99.wmf"/><Relationship Id="rId4" Type="http://schemas.openxmlformats.org/officeDocument/2006/relationships/image" Target="../media/image96.wmf"/><Relationship Id="rId9" Type="http://schemas.openxmlformats.org/officeDocument/2006/relationships/oleObject" Target="../embeddings/oleObject8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wmf"/><Relationship Id="rId13" Type="http://schemas.openxmlformats.org/officeDocument/2006/relationships/image" Target="../media/image100.png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wmf"/><Relationship Id="rId11" Type="http://schemas.openxmlformats.org/officeDocument/2006/relationships/image" Target="../media/image81.png"/><Relationship Id="rId5" Type="http://schemas.openxmlformats.org/officeDocument/2006/relationships/oleObject" Target="../embeddings/oleObject2.bin"/><Relationship Id="rId4" Type="http://schemas.openxmlformats.org/officeDocument/2006/relationships/image" Target="../media/image8.wmf"/><Relationship Id="rId9" Type="http://schemas.openxmlformats.org/officeDocument/2006/relationships/image" Target="../media/image11.pn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png"/><Relationship Id="rId3" Type="http://schemas.openxmlformats.org/officeDocument/2006/relationships/oleObject" Target="../embeddings/oleObject10.bin"/><Relationship Id="rId7" Type="http://schemas.openxmlformats.org/officeDocument/2006/relationships/image" Target="../media/image106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50.png"/><Relationship Id="rId5" Type="http://schemas.openxmlformats.org/officeDocument/2006/relationships/image" Target="../media/image1040.png"/><Relationship Id="rId10" Type="http://schemas.openxmlformats.org/officeDocument/2006/relationships/image" Target="../media/image109.png"/><Relationship Id="rId4" Type="http://schemas.openxmlformats.org/officeDocument/2006/relationships/image" Target="../media/image102.wmf"/><Relationship Id="rId9" Type="http://schemas.openxmlformats.org/officeDocument/2006/relationships/image" Target="../media/image108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4.wmf"/><Relationship Id="rId5" Type="http://schemas.openxmlformats.org/officeDocument/2006/relationships/oleObject" Target="../embeddings/oleObject12.bin"/><Relationship Id="rId4" Type="http://schemas.openxmlformats.org/officeDocument/2006/relationships/image" Target="../media/image103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1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0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1367644" y="692697"/>
            <a:ext cx="7668852" cy="1818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zh-CN" altLang="en-US" sz="3600" dirty="0">
                <a:solidFill>
                  <a:srgbClr val="3333FF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热化动力学</a:t>
            </a:r>
            <a:r>
              <a:rPr lang="en-US" altLang="zh-CN" sz="3600" dirty="0">
                <a:solidFill>
                  <a:srgbClr val="3333FF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—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zh-CN" altLang="en-US" sz="3600" dirty="0">
                <a:solidFill>
                  <a:srgbClr val="3333FF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经典晶格热化的普适规律</a:t>
            </a:r>
            <a:r>
              <a:rPr lang="en-US" altLang="zh-CN" sz="2800" dirty="0">
                <a:latin typeface="华文新魏" panose="02010800040101010101" pitchFamily="2" charset="-122"/>
                <a:ea typeface="华文新魏" panose="02010800040101010101" pitchFamily="2" charset="-122"/>
              </a:rPr>
              <a:t>   </a:t>
            </a:r>
          </a:p>
        </p:txBody>
      </p:sp>
      <p:sp>
        <p:nvSpPr>
          <p:cNvPr id="58371" name="Rectangle 5"/>
          <p:cNvSpPr>
            <a:spLocks noChangeArrowheads="1"/>
          </p:cNvSpPr>
          <p:nvPr/>
        </p:nvSpPr>
        <p:spPr bwMode="auto">
          <a:xfrm>
            <a:off x="2699792" y="3247702"/>
            <a:ext cx="5256584" cy="2204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algn="ctr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algn="ctr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algn="ctr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algn="ctr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algn="ctr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l" eaLnBrk="1" hangingPunct="1">
              <a:defRPr/>
            </a:pPr>
            <a:r>
              <a:rPr lang="zh-CN" altLang="en-US" dirty="0">
                <a:solidFill>
                  <a:schemeClr val="tx2"/>
                </a:solidFill>
                <a:latin typeface="楷体" panose="02010609060101010101" pitchFamily="49" charset="-122"/>
              </a:rPr>
              <a:t>赵鸿（</a:t>
            </a:r>
            <a:r>
              <a:rPr lang="en-US" altLang="zh-CN" dirty="0">
                <a:solidFill>
                  <a:schemeClr val="tx2"/>
                </a:solidFill>
                <a:latin typeface="楷体" panose="02010609060101010101" pitchFamily="49" charset="-122"/>
              </a:rPr>
              <a:t>Hong Zhao</a:t>
            </a:r>
            <a:r>
              <a:rPr lang="zh-CN" altLang="en-US" dirty="0">
                <a:solidFill>
                  <a:schemeClr val="tx2"/>
                </a:solidFill>
                <a:latin typeface="楷体" panose="02010609060101010101" pitchFamily="49" charset="-122"/>
              </a:rPr>
              <a:t>）</a:t>
            </a:r>
            <a:r>
              <a:rPr lang="en-US" altLang="zh-CN" dirty="0">
                <a:solidFill>
                  <a:schemeClr val="tx2"/>
                </a:solidFill>
                <a:latin typeface="楷体" panose="02010609060101010101" pitchFamily="49" charset="-122"/>
              </a:rPr>
              <a:t> </a:t>
            </a:r>
            <a:br>
              <a:rPr lang="en-US" altLang="zh-CN" dirty="0">
                <a:solidFill>
                  <a:schemeClr val="tx2"/>
                </a:solidFill>
                <a:latin typeface="楷体" panose="02010609060101010101" pitchFamily="49" charset="-122"/>
              </a:rPr>
            </a:br>
            <a:r>
              <a:rPr lang="zh-CN" altLang="en-US" dirty="0">
                <a:solidFill>
                  <a:schemeClr val="tx2"/>
                </a:solidFill>
                <a:latin typeface="楷体" panose="02010609060101010101" pitchFamily="49" charset="-122"/>
              </a:rPr>
              <a:t>厦门大学物理系</a:t>
            </a:r>
            <a:endParaRPr lang="en-US" altLang="zh-CN" dirty="0">
              <a:solidFill>
                <a:schemeClr val="tx2"/>
              </a:solidFill>
              <a:latin typeface="楷体" panose="02010609060101010101" pitchFamily="49" charset="-122"/>
            </a:endParaRPr>
          </a:p>
          <a:p>
            <a:pPr algn="l" eaLnBrk="1" hangingPunct="1">
              <a:defRPr/>
            </a:pPr>
            <a:endParaRPr lang="en-US" altLang="zh-CN" dirty="0">
              <a:solidFill>
                <a:schemeClr val="tx2"/>
              </a:solidFill>
              <a:latin typeface="楷体" panose="02010609060101010101" pitchFamily="49" charset="-122"/>
            </a:endParaRPr>
          </a:p>
          <a:p>
            <a:pPr algn="l" eaLnBrk="1" hangingPunct="1">
              <a:defRPr/>
            </a:pPr>
            <a:r>
              <a:rPr lang="zh-CN" altLang="en-US" dirty="0">
                <a:solidFill>
                  <a:schemeClr val="tx2"/>
                </a:solidFill>
                <a:latin typeface="楷体" panose="02010609060101010101" pitchFamily="49" charset="-122"/>
              </a:rPr>
              <a:t>        </a:t>
            </a:r>
            <a:endParaRPr lang="en-US" altLang="zh-CN" dirty="0">
              <a:effectLst>
                <a:outerShdw blurRad="38100" dist="38100" dir="2700000" algn="tl">
                  <a:srgbClr val="C0C0C0"/>
                </a:outerShdw>
              </a:effectLst>
              <a:latin typeface="楷体" panose="02010609060101010101" pitchFamily="49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2055926" y="2617834"/>
            <a:ext cx="503214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>
                <a:solidFill>
                  <a:srgbClr val="3333FF"/>
                </a:solidFill>
                <a:latin typeface="PingFang SC"/>
              </a:rPr>
              <a:t>（</a:t>
            </a:r>
            <a:r>
              <a:rPr lang="en-US" altLang="zh-CN" dirty="0" err="1">
                <a:solidFill>
                  <a:srgbClr val="3333FF"/>
                </a:solidFill>
                <a:latin typeface="PingFang SC"/>
              </a:rPr>
              <a:t>Thermalization</a:t>
            </a:r>
            <a:r>
              <a:rPr lang="en-US" altLang="zh-CN" dirty="0">
                <a:solidFill>
                  <a:srgbClr val="3333FF"/>
                </a:solidFill>
                <a:latin typeface="PingFang SC"/>
              </a:rPr>
              <a:t> Dynamics</a:t>
            </a:r>
            <a:r>
              <a:rPr lang="zh-CN" altLang="en-US" dirty="0">
                <a:solidFill>
                  <a:srgbClr val="3333FF"/>
                </a:solidFill>
                <a:latin typeface="PingFang SC"/>
              </a:rPr>
              <a:t>）</a:t>
            </a:r>
            <a:endParaRPr lang="zh-CN" altLang="en-US" dirty="0">
              <a:solidFill>
                <a:srgbClr val="3333FF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>
            <a:extLst>
              <a:ext uri="{FF2B5EF4-FFF2-40B4-BE49-F238E27FC236}">
                <a16:creationId xmlns:a16="http://schemas.microsoft.com/office/drawing/2014/main" id="{781C7479-A006-E6B0-BCE2-5CA495EBE891}"/>
              </a:ext>
            </a:extLst>
          </p:cNvPr>
          <p:cNvSpPr txBox="1"/>
          <p:nvPr/>
        </p:nvSpPr>
        <p:spPr>
          <a:xfrm>
            <a:off x="747641" y="1268760"/>
            <a:ext cx="7648717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dirty="0">
                <a:solidFill>
                  <a:srgbClr val="3741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目标</a:t>
            </a:r>
            <a:r>
              <a:rPr lang="en-US" altLang="zh-CN" sz="24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en-US" altLang="zh-CN" sz="2400" b="0" i="0" dirty="0">
              <a:solidFill>
                <a:srgbClr val="37415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zh-CN" sz="24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I. Whether </a:t>
            </a:r>
            <a:r>
              <a:rPr lang="en-US" altLang="zh-CN" sz="2400" b="0" i="0" dirty="0">
                <a:solidFill>
                  <a:srgbClr val="3333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arbitrarily small </a:t>
            </a:r>
            <a:r>
              <a:rPr lang="en-US" altLang="zh-CN" sz="24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nonlinear perturbations are sufficient to distribute energy equally among each of the normal modes for </a:t>
            </a:r>
            <a:r>
              <a:rPr lang="en-US" altLang="zh-CN" sz="2400" b="0" i="0" dirty="0">
                <a:solidFill>
                  <a:srgbClr val="3333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sufficiently large lattices</a:t>
            </a:r>
            <a:r>
              <a:rPr lang="en-US" altLang="zh-CN" sz="24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endParaRPr lang="en-US" altLang="zh-CN" sz="2400" b="0" i="0" dirty="0">
              <a:solidFill>
                <a:srgbClr val="37415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zh-CN" sz="24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II. </a:t>
            </a:r>
            <a:r>
              <a:rPr lang="en-US" altLang="zh-CN" sz="2400" dirty="0">
                <a:solidFill>
                  <a:srgbClr val="3741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zh-CN" sz="24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 </a:t>
            </a:r>
            <a:r>
              <a:rPr lang="en-US" altLang="zh-CN" sz="2400" b="0" i="0" dirty="0">
                <a:solidFill>
                  <a:srgbClr val="3333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time scale </a:t>
            </a:r>
            <a:r>
              <a:rPr lang="en-US" altLang="zh-CN" sz="24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on which the system evolves to the equilibrium state</a:t>
            </a:r>
          </a:p>
          <a:p>
            <a:endParaRPr lang="en-US" altLang="zh-CN" sz="2400" dirty="0">
              <a:solidFill>
                <a:srgbClr val="37415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zh-CN" sz="2400" dirty="0">
                <a:solidFill>
                  <a:srgbClr val="3741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III.</a:t>
            </a:r>
            <a:r>
              <a:rPr lang="zh-CN" altLang="en-US" sz="2400" dirty="0">
                <a:solidFill>
                  <a:srgbClr val="3741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400" dirty="0">
                <a:solidFill>
                  <a:srgbClr val="3741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Does</a:t>
            </a:r>
            <a:r>
              <a:rPr lang="zh-CN" altLang="en-US" sz="2400" dirty="0">
                <a:solidFill>
                  <a:srgbClr val="3741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400" dirty="0">
                <a:solidFill>
                  <a:srgbClr val="3741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small lattices can really reach equilibrium? </a:t>
            </a:r>
            <a:endParaRPr lang="zh-CN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48027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/>
              <p:cNvSpPr txBox="1"/>
              <p:nvPr/>
            </p:nvSpPr>
            <p:spPr>
              <a:xfrm>
                <a:off x="394298" y="1923219"/>
                <a:ext cx="8604448" cy="92333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𝐻</m:t>
                    </m:r>
                    <m:r>
                      <a:rPr lang="pt-BR" altLang="zh-CN" sz="200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CN" altLang="en-US" sz="2000" b="0" i="1" smtClean="0">
                            <a:latin typeface="Cambria Math" panose="02040503050406030204" pitchFamily="18" charset="0"/>
                          </a:rPr>
                          <m:t>𝜆</m:t>
                        </m:r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p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altLang="zh-CN" sz="2000" b="0" i="0" smtClean="0">
                              <a:latin typeface="Cambria Math" panose="02040503050406030204" pitchFamily="18" charset="0"/>
                            </a:rPr>
                            <m:t>i</m:t>
                          </m:r>
                        </m:e>
                      </m:d>
                      <m:sSub>
                        <m:sSubPr>
                          <m:ctrlPr>
                            <a:rPr lang="en-US" altLang="zh-CN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   </m:t>
                          </m:r>
                          <m:r>
                            <a:rPr lang="en-US" altLang="zh-CN" sz="2000" i="1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altLang="zh-CN" sz="2000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altLang="zh-CN" sz="20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CN" sz="2000" b="0" i="1" smtClean="0">
                          <a:latin typeface="Cambria Math" panose="02040503050406030204" pitchFamily="18" charset="0"/>
                        </a:rPr>
                        <m:t>𝑖𝑠</m:t>
                      </m:r>
                      <m:r>
                        <a:rPr lang="en-US" altLang="zh-CN" sz="20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CN" sz="2000" b="0" i="1" smtClean="0">
                          <a:latin typeface="Cambria Math" panose="02040503050406030204" pitchFamily="18" charset="0"/>
                        </a:rPr>
                        <m:t>𝑡h𝑒</m:t>
                      </m:r>
                      <m:r>
                        <a:rPr lang="en-US" altLang="zh-CN" sz="20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altLang="zh-CN" sz="2000" b="0" i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i</m:t>
                      </m:r>
                      <m:r>
                        <m:rPr>
                          <m:nor/>
                        </m:rPr>
                        <a:rPr lang="en-US" altLang="zh-CN" sz="2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ntegrable</m:t>
                      </m:r>
                      <m:r>
                        <m:rPr>
                          <m:nor/>
                        </m:rPr>
                        <a:rPr lang="en-US" altLang="zh-CN" sz="2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altLang="zh-CN" sz="2000" b="0" i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part</m:t>
                      </m:r>
                      <m:r>
                        <m:rPr>
                          <m:nor/>
                        </m:rPr>
                        <a:rPr lang="en-US" altLang="zh-CN" sz="2000" b="0" i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altLang="zh-CN" sz="2000" b="0" i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most</m:t>
                      </m:r>
                      <m:r>
                        <m:rPr>
                          <m:nor/>
                        </m:rPr>
                        <a:rPr lang="en-US" altLang="zh-CN" sz="2000" b="0" i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altLang="zh-CN" sz="2000" b="0" i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closest</m:t>
                      </m:r>
                      <m:r>
                        <m:rPr>
                          <m:nor/>
                        </m:rPr>
                        <a:rPr lang="en-US" altLang="zh-CN" sz="2000" b="0" i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altLang="zh-CN" sz="2000" b="0" i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to</m:t>
                      </m:r>
                      <m:r>
                        <m:rPr>
                          <m:nor/>
                        </m:rPr>
                        <a:rPr lang="en-US" altLang="zh-CN" sz="2000" b="0" i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altLang="zh-CN" sz="2000" b="0" i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H</m:t>
                      </m:r>
                      <m:r>
                        <m:rPr>
                          <m:nor/>
                        </m:rPr>
                        <a:rPr lang="en-US" altLang="zh-CN" sz="2000" b="0" i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</m:oMath>
                  </m:oMathPara>
                </a14:m>
                <a:endParaRPr lang="en-US" altLang="zh-CN" sz="2000" b="0" i="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(ii) </a:t>
                </a:r>
                <a14:m>
                  <m:oMath xmlns:m="http://schemas.openxmlformats.org/officeDocument/2006/math">
                    <m:r>
                      <a:rPr lang="en-US" altLang="zh-CN" sz="20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zh-CN" altLang="en-US" sz="2000" i="1" smtClean="0"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US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the amplitude of the non-integrable perturbations                                    </a:t>
                </a:r>
                <a:endParaRPr lang="zh-CN" alt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文本框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298" y="1923219"/>
                <a:ext cx="8604448" cy="923330"/>
              </a:xfrm>
              <a:prstGeom prst="rect">
                <a:avLst/>
              </a:prstGeom>
              <a:blipFill>
                <a:blip r:embed="rId3"/>
                <a:stretch>
                  <a:fillRect l="-1843" b="-1578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A5436B9F-7956-47D1-B160-8A6ECEAABB51}"/>
                  </a:ext>
                </a:extLst>
              </p:cNvPr>
              <p:cNvSpPr txBox="1"/>
              <p:nvPr/>
            </p:nvSpPr>
            <p:spPr>
              <a:xfrm>
                <a:off x="1619672" y="893168"/>
                <a:ext cx="4207624" cy="53809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altLang="zh-CN" sz="2000" b="0" dirty="0"/>
                  <a:t> </a:t>
                </a:r>
                <a14:m>
                  <m:oMath xmlns:m="http://schemas.openxmlformats.org/officeDocument/2006/math"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𝐻</m:t>
                    </m:r>
                    <m:r>
                      <a:rPr lang="pt-BR" altLang="zh-CN" sz="200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subHide m:val="on"/>
                        <m:supHide m:val="on"/>
                        <m:ctrlPr>
                          <a:rPr lang="pt-BR" altLang="zh-CN" sz="2000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pt-BR" altLang="zh-CN" sz="20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Sup>
                              <m:sSubSupPr>
                                <m:ctrlPr>
                                  <a:rPr lang="pt-BR" altLang="zh-CN" sz="2000" i="1" smtClean="0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altLang="zh-CN" sz="2000" b="1" i="1" smtClean="0">
                                    <a:latin typeface="Cambria Math" panose="02040503050406030204" pitchFamily="18" charset="0"/>
                                  </a:rPr>
                                  <m:t>𝒑</m:t>
                                </m:r>
                              </m:e>
                              <m:sub>
                                <m:r>
                                  <a:rPr lang="en-US" altLang="zh-CN" sz="20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  <m:sup>
                                <m:r>
                                  <a:rPr lang="en-US" altLang="zh-CN" sz="20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</m:num>
                          <m:den>
                            <m: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sSub>
                              <m:sSubPr>
                                <m:ctrlPr>
                                  <a:rPr lang="en-US" altLang="zh-CN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000" b="0" i="1" smtClean="0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</m:e>
                              <m:sub>
                                <m:r>
                                  <a:rPr lang="en-US" altLang="zh-CN" sz="20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den>
                        </m:f>
                      </m:e>
                    </m:nary>
                    <m:r>
                      <a:rPr lang="en-US" altLang="zh-CN" sz="2000" b="0" i="0" smtClean="0"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 altLang="zh-CN" sz="2000" b="0" i="0" smtClean="0">
                        <a:latin typeface="Cambria Math" panose="02040503050406030204" pitchFamily="18" charset="0"/>
                      </a:rPr>
                      <m:t>V</m:t>
                    </m:r>
                    <m:d>
                      <m:dPr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CN" sz="20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  <m:t>+1</m:t>
                            </m:r>
                          </m:sub>
                        </m:sSub>
                        <m:r>
                          <a:rPr lang="en-US" altLang="zh-CN" sz="2000" b="0" i="0" smtClean="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altLang="zh-CN" sz="20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altLang="zh-CN" sz="2000" dirty="0"/>
                  <a:t>+U(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b="0" i="1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altLang="zh-CN" sz="2000" b="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altLang="zh-CN" sz="2000" dirty="0"/>
                  <a:t>)</a:t>
                </a:r>
                <a:endParaRPr lang="zh-CN" altLang="en-US" sz="2000" dirty="0"/>
              </a:p>
            </p:txBody>
          </p:sp>
        </mc:Choice>
        <mc:Fallback xmlns="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A5436B9F-7956-47D1-B160-8A6ECEAABB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9672" y="893168"/>
                <a:ext cx="4207624" cy="538096"/>
              </a:xfrm>
              <a:prstGeom prst="rect">
                <a:avLst/>
              </a:prstGeom>
              <a:blipFill>
                <a:blip r:embed="rId4"/>
                <a:stretch>
                  <a:fillRect b="-795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矩形 1">
            <a:extLst>
              <a:ext uri="{FF2B5EF4-FFF2-40B4-BE49-F238E27FC236}">
                <a16:creationId xmlns:a16="http://schemas.microsoft.com/office/drawing/2014/main" id="{4ED572B6-E2D0-48D2-B3C1-D1F76141AF2D}"/>
              </a:ext>
            </a:extLst>
          </p:cNvPr>
          <p:cNvSpPr/>
          <p:nvPr/>
        </p:nvSpPr>
        <p:spPr>
          <a:xfrm>
            <a:off x="66424" y="154568"/>
            <a:ext cx="284885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Lattice models in general:</a:t>
            </a:r>
            <a:endParaRPr lang="zh-CN" altLang="en-US" sz="2000" dirty="0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5DEB4E03-D30C-460D-B289-A53D3C685682}"/>
              </a:ext>
            </a:extLst>
          </p:cNvPr>
          <p:cNvSpPr/>
          <p:nvPr/>
        </p:nvSpPr>
        <p:spPr>
          <a:xfrm>
            <a:off x="4103947" y="1431264"/>
            <a:ext cx="232146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Interatomic potential</a:t>
            </a:r>
            <a:endParaRPr lang="zh-CN" altLang="en-US" sz="2000" dirty="0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FF106833-C13C-495B-9682-C1D63B5B7D23}"/>
              </a:ext>
            </a:extLst>
          </p:cNvPr>
          <p:cNvSpPr/>
          <p:nvPr/>
        </p:nvSpPr>
        <p:spPr>
          <a:xfrm>
            <a:off x="5004048" y="545759"/>
            <a:ext cx="189667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On-site potential</a:t>
            </a:r>
            <a:endParaRPr lang="zh-CN" altLang="en-US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8AE2825F-E39B-496E-865C-9F4D14AD639D}"/>
                  </a:ext>
                </a:extLst>
              </p:cNvPr>
              <p:cNvSpPr txBox="1"/>
              <p:nvPr/>
            </p:nvSpPr>
            <p:spPr>
              <a:xfrm>
                <a:off x="359532" y="3140968"/>
                <a:ext cx="8172908" cy="25866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en-US" altLang="zh-CN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n-US" altLang="zh-CN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n-US" altLang="zh-CN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We can introduce a dimensionless Hamiltonian: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</a:t>
                </a:r>
                <a14:m>
                  <m:oMath xmlns:m="http://schemas.openxmlformats.org/officeDocument/2006/math"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</m:acc>
                      </m:e>
                      <m:sub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sSup>
                      <m:sSupPr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CN" altLang="en-US" sz="2000" b="0" i="1" smtClean="0">
                            <a:latin typeface="Cambria Math" panose="02040503050406030204" pitchFamily="18" charset="0"/>
                          </a:rPr>
                          <m:t>𝜀</m:t>
                        </m:r>
                      </m:e>
                      <m:sup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1/2</m:t>
                        </m:r>
                      </m:sup>
                    </m:sSup>
                  </m:oMath>
                </a14:m>
                <a:r>
                  <a:rPr lang="en-US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</a:p>
              <a:p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zh-CN" sz="20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CN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</m:acc>
                    <m:r>
                      <a:rPr lang="pt-BR" altLang="zh-CN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CN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altLang="zh-CN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𝐻</m:t>
                            </m:r>
                          </m:e>
                        </m:acc>
                      </m:e>
                      <m:sub>
                        <m:r>
                          <a:rPr lang="en-US" altLang="zh-CN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altLang="zh-CN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zh-CN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𝑔</m:t>
                    </m:r>
                    <m:sSup>
                      <m:sSupPr>
                        <m:ctrlPr>
                          <a:rPr lang="en-US" altLang="zh-CN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̃"/>
                            <m:ctrlPr>
                              <a:rPr lang="en-US" altLang="zh-CN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𝐻</m:t>
                            </m:r>
                          </m:e>
                        </m:acc>
                      </m:e>
                      <m:sup>
                        <m:r>
                          <a:rPr lang="en-US" altLang="zh-CN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altLang="zh-CN" sz="20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  </a:t>
                </a:r>
                <a:r>
                  <a:rPr lang="en-US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with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zh-CN" altLang="en-US" sz="20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</m:acc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sz="2000" i="1">
                        <a:latin typeface="Cambria Math" panose="02040503050406030204" pitchFamily="18" charset="0"/>
                      </a:rPr>
                      <m:t>𝐻</m:t>
                    </m:r>
                    <m:r>
                      <a:rPr lang="en-US" altLang="zh-CN" sz="2000" i="1">
                        <a:latin typeface="Cambria Math" panose="02040503050406030204" pitchFamily="18" charset="0"/>
                      </a:rPr>
                      <m:t>/</m:t>
                    </m:r>
                    <m:r>
                      <a:rPr lang="zh-CN" altLang="en-US" sz="2000" i="1">
                        <a:latin typeface="Cambria Math" panose="02040503050406030204" pitchFamily="18" charset="0"/>
                      </a:rPr>
                      <m:t>𝜀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US" altLang="zh-CN" sz="2000" b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where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0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  <m:r>
                        <a:rPr lang="en-US" altLang="zh-CN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zh-CN" altLang="en-US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𝜆</m:t>
                      </m:r>
                      <m:sSup>
                        <m:sSupPr>
                          <m:ctrlPr>
                            <a:rPr lang="en-US" altLang="zh-CN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zh-CN" altLang="en-US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𝜀</m:t>
                          </m:r>
                        </m:e>
                        <m:sup>
                          <m:r>
                            <a:rPr lang="en-US" altLang="zh-CN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zh-CN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altLang="zh-CN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−2)/2</m:t>
                          </m:r>
                        </m:sup>
                      </m:sSup>
                      <m:r>
                        <a:rPr lang="en-US" altLang="zh-CN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en-US" altLang="zh-CN" sz="2000" b="0" dirty="0">
                  <a:solidFill>
                    <a:srgbClr val="FF0000"/>
                  </a:solidFill>
                  <a:latin typeface="Times New Roman" panose="02020603050405020304" pitchFamily="18" charset="0"/>
                </a:endParaRPr>
              </a:p>
              <a:p>
                <a:r>
                  <a:rPr lang="en-US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𝑔</m:t>
                    </m:r>
                  </m:oMath>
                </a14:m>
                <a:r>
                  <a:rPr lang="zh-CN" alt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is the nonlinear parameter</a:t>
                </a:r>
                <a:endParaRPr lang="zh-CN" alt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8AE2825F-E39B-496E-865C-9F4D14AD63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532" y="3140968"/>
                <a:ext cx="8172908" cy="2586670"/>
              </a:xfrm>
              <a:prstGeom prst="rect">
                <a:avLst/>
              </a:prstGeom>
              <a:blipFill>
                <a:blip r:embed="rId5"/>
                <a:stretch>
                  <a:fillRect l="-820" b="-305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0D1632C9-44D1-04EF-24CC-11A90155A947}"/>
                  </a:ext>
                </a:extLst>
              </p:cNvPr>
              <p:cNvSpPr txBox="1"/>
              <p:nvPr/>
            </p:nvSpPr>
            <p:spPr>
              <a:xfrm>
                <a:off x="296652" y="5743784"/>
                <a:ext cx="7803740" cy="6304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𝐻</m:t>
                    </m:r>
                    <m:r>
                      <a:rPr lang="pt-BR" altLang="zh-CN" sz="200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subHide m:val="on"/>
                        <m:supHide m:val="on"/>
                        <m:ctrlPr>
                          <a:rPr lang="pt-BR" altLang="zh-CN" sz="2000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pt-BR" altLang="zh-CN" sz="20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Sup>
                              <m:sSubSupPr>
                                <m:ctrlPr>
                                  <a:rPr lang="pt-BR" altLang="zh-CN" sz="2000" i="1" smtClean="0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altLang="zh-CN" sz="2000" b="0" i="1" smtClean="0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en-US" altLang="zh-CN" sz="20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  <m:sup>
                                <m:r>
                                  <a:rPr lang="en-US" altLang="zh-CN" sz="20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</m:num>
                          <m:den>
                            <m: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sSub>
                              <m:sSubPr>
                                <m:ctrlPr>
                                  <a:rPr lang="en-US" altLang="zh-CN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000" b="0" i="1" smtClean="0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</m:e>
                              <m:sub>
                                <m:r>
                                  <a:rPr lang="en-US" altLang="zh-CN" sz="20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den>
                        </m:f>
                      </m:e>
                    </m:nary>
                    <m:r>
                      <a:rPr lang="en-US" altLang="zh-CN" sz="2000" b="0" i="0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sSup>
                      <m:sSupPr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altLang="zh-CN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+1</m:t>
                            </m:r>
                          </m:sub>
                        </m:sSub>
                        <m:r>
                          <a:rPr lang="en-US" altLang="zh-CN" sz="200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altLang="zh-CN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CN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sz="2000" i="1">
                                <a:latin typeface="Cambria Math" panose="02040503050406030204" pitchFamily="18" charset="0"/>
                              </a:rPr>
                              <m:t>𝜆</m:t>
                            </m:r>
                          </m:e>
                          <m:sub>
                            <m: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  <m:sSup>
                      <m:sSupPr>
                        <m:ctrlPr>
                          <a:rPr lang="en-US" altLang="zh-CN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altLang="zh-CN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+1</m:t>
                            </m:r>
                          </m:sub>
                        </m:sSub>
                        <m:r>
                          <a:rPr lang="en-US" altLang="zh-CN" sz="200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altLang="zh-CN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altLang="zh-CN" sz="2000" dirty="0"/>
                  <a:t>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CN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sz="2000" i="1">
                                <a:latin typeface="Cambria Math" panose="02040503050406030204" pitchFamily="18" charset="0"/>
                              </a:rPr>
                              <m:t>𝜆</m:t>
                            </m:r>
                          </m:e>
                          <m:sub>
                            <m: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den>
                    </m:f>
                    <m:sSup>
                      <m:sSupPr>
                        <m:ctrlPr>
                          <a:rPr lang="en-US" altLang="zh-CN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altLang="zh-CN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+1</m:t>
                            </m:r>
                          </m:sub>
                        </m:sSub>
                        <m:r>
                          <a:rPr lang="en-US" altLang="zh-CN" sz="200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altLang="zh-CN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sup>
                    </m:sSup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+…</m:t>
                    </m:r>
                  </m:oMath>
                </a14:m>
                <a:endParaRPr lang="zh-CN" altLang="en-US" sz="2000" dirty="0"/>
              </a:p>
            </p:txBody>
          </p:sp>
        </mc:Choice>
        <mc:Fallback xmlns="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0D1632C9-44D1-04EF-24CC-11A90155A9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652" y="5743784"/>
                <a:ext cx="7803740" cy="63042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直接箭头连接符 7">
            <a:extLst>
              <a:ext uri="{FF2B5EF4-FFF2-40B4-BE49-F238E27FC236}">
                <a16:creationId xmlns:a16="http://schemas.microsoft.com/office/drawing/2014/main" id="{85BEFA82-24B0-1B8B-EE76-14AFEF4493BE}"/>
              </a:ext>
            </a:extLst>
          </p:cNvPr>
          <p:cNvCxnSpPr/>
          <p:nvPr/>
        </p:nvCxnSpPr>
        <p:spPr bwMode="auto">
          <a:xfrm flipH="1">
            <a:off x="5148064" y="945869"/>
            <a:ext cx="233237" cy="17887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lgDash"/>
            <a:round/>
            <a:headEnd type="none" w="med" len="med"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" name="直接箭头连接符 8">
            <a:extLst>
              <a:ext uri="{FF2B5EF4-FFF2-40B4-BE49-F238E27FC236}">
                <a16:creationId xmlns:a16="http://schemas.microsoft.com/office/drawing/2014/main" id="{18F040E4-8229-8947-C989-23D969C3D33E}"/>
              </a:ext>
            </a:extLst>
          </p:cNvPr>
          <p:cNvCxnSpPr/>
          <p:nvPr/>
        </p:nvCxnSpPr>
        <p:spPr bwMode="auto">
          <a:xfrm flipH="1" flipV="1">
            <a:off x="3635896" y="1393391"/>
            <a:ext cx="432048" cy="23540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lgDash"/>
            <a:round/>
            <a:headEnd type="none" w="med" len="med"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11AA5C4B-F267-2AD3-6723-DEFAF23490CA}"/>
                  </a:ext>
                </a:extLst>
              </p:cNvPr>
              <p:cNvSpPr txBox="1"/>
              <p:nvPr/>
            </p:nvSpPr>
            <p:spPr>
              <a:xfrm>
                <a:off x="-639987" y="3182504"/>
                <a:ext cx="7110536" cy="87350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000" b="0" i="1" smtClean="0">
                          <a:latin typeface="Cambria Math" panose="02040503050406030204" pitchFamily="18" charset="0"/>
                        </a:rPr>
                        <m:t>𝐻</m:t>
                      </m:r>
                      <m:r>
                        <a:rPr lang="pt-BR" altLang="zh-CN" sz="200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pt-BR" altLang="zh-CN" sz="20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pt-BR" altLang="zh-CN" sz="200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Sup>
                                <m:sSubSupPr>
                                  <m:ctrlPr>
                                    <a:rPr lang="pt-BR" altLang="zh-CN" sz="20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CN" sz="2000" b="0" i="1" smtClean="0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en-US" altLang="zh-CN" sz="2000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  <m:sup>
                                  <m:r>
                                    <a:rPr lang="en-US" altLang="zh-CN" sz="20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</m:num>
                            <m:den>
                              <m:r>
                                <a:rPr lang="en-US" altLang="zh-CN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sSub>
                                <m:sSubPr>
                                  <m:ctrlPr>
                                    <a:rPr lang="en-US" altLang="zh-CN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2000" b="0" i="1" smtClean="0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  <m:sub>
                                  <m:r>
                                    <a:rPr lang="en-US" altLang="zh-CN" sz="2000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den>
                          </m:f>
                        </m:e>
                      </m:nary>
                      <m:r>
                        <a:rPr lang="en-US" altLang="zh-CN" sz="2000" b="0" i="0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p>
                        <m:sSupPr>
                          <m:ctrlP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altLang="zh-CN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000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altLang="zh-CN" sz="200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altLang="zh-CN" sz="20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altLang="zh-CN" sz="2000" i="1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sub>
                          </m:sSub>
                          <m:r>
                            <a:rPr lang="en-US" altLang="zh-CN" sz="200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CN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00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altLang="zh-CN" sz="20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altLang="zh-CN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altLang="zh-CN" sz="2000" b="0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 sz="2000" b="0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𝜆</m:t>
                          </m:r>
                        </m:num>
                        <m:den>
                          <m:r>
                            <a:rPr lang="en-US" altLang="zh-CN" sz="2000" b="0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den>
                      </m:f>
                      <m:sSup>
                        <m:sSupPr>
                          <m:ctrlPr>
                            <a:rPr lang="en-US" altLang="zh-CN" sz="2000" i="1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altLang="zh-CN" sz="2000" i="1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000" i="1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altLang="zh-CN" sz="2000" i="1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altLang="zh-CN" sz="2000" i="1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altLang="zh-CN" sz="2000" i="1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sub>
                          </m:sSub>
                          <m:r>
                            <a:rPr lang="en-US" altLang="zh-CN" sz="200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CN" sz="2000" i="1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000" i="1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altLang="zh-CN" sz="2000" i="1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altLang="zh-CN" sz="2000" i="1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altLang="zh-CN" sz="2000" b="0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</m:oMath>
                  </m:oMathPara>
                </a14:m>
                <a:endParaRPr lang="zh-CN" altLang="en-US" sz="2000" dirty="0"/>
              </a:p>
            </p:txBody>
          </p:sp>
        </mc:Choice>
        <mc:Fallback xmlns="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11AA5C4B-F267-2AD3-6723-DEFAF23490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639987" y="3182504"/>
                <a:ext cx="7110536" cy="87350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直接箭头连接符 17">
            <a:extLst>
              <a:ext uri="{FF2B5EF4-FFF2-40B4-BE49-F238E27FC236}">
                <a16:creationId xmlns:a16="http://schemas.microsoft.com/office/drawing/2014/main" id="{06EE2662-FD8E-4C45-391E-C14B4015862C}"/>
              </a:ext>
            </a:extLst>
          </p:cNvPr>
          <p:cNvCxnSpPr/>
          <p:nvPr/>
        </p:nvCxnSpPr>
        <p:spPr bwMode="auto">
          <a:xfrm flipH="1" flipV="1">
            <a:off x="4624514" y="4941168"/>
            <a:ext cx="163510" cy="102366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lgDash"/>
            <a:round/>
            <a:headEnd type="none" w="med" len="med"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581260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14"/>
          <p:cNvSpPr>
            <a:spLocks noChangeArrowheads="1"/>
          </p:cNvSpPr>
          <p:nvPr/>
        </p:nvSpPr>
        <p:spPr bwMode="auto">
          <a:xfrm>
            <a:off x="11113" y="-63500"/>
            <a:ext cx="895079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2800" dirty="0">
                <a:solidFill>
                  <a:srgbClr val="3333FF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扩展模、局域模、安德森局域模的热稳定性问题</a:t>
            </a:r>
            <a:endParaRPr lang="en-US" altLang="zh-CN" sz="2800" dirty="0">
              <a:solidFill>
                <a:srgbClr val="3333FF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725035" y="3612944"/>
            <a:ext cx="74168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dirty="0">
                <a:solidFill>
                  <a:srgbClr val="00B05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安德森局域模在热涨落扰动下是否稳定一直没有答案</a:t>
            </a:r>
            <a:endParaRPr lang="en-US" altLang="zh-CN" sz="2400" dirty="0">
              <a:solidFill>
                <a:srgbClr val="00B050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4074609"/>
            <a:ext cx="5220072" cy="2558859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4083409" y="4505241"/>
            <a:ext cx="5950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dirty="0">
                <a:solidFill>
                  <a:srgbClr val="FF0000"/>
                </a:solidFill>
              </a:rPr>
              <a:t>？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354E4118-393B-8813-4DD9-DF3150D4A10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22" r="48491"/>
          <a:stretch/>
        </p:blipFill>
        <p:spPr>
          <a:xfrm>
            <a:off x="755576" y="806328"/>
            <a:ext cx="2229956" cy="2474558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E8BC645D-4ECE-4EBD-22F2-64C5BBE3F4D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69" r="1276"/>
          <a:stretch/>
        </p:blipFill>
        <p:spPr>
          <a:xfrm>
            <a:off x="3275856" y="733285"/>
            <a:ext cx="4302731" cy="2474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94164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DB60CD8-75CC-5BB1-26BA-1E563B94C0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57" y="116632"/>
            <a:ext cx="8928992" cy="648072"/>
          </a:xfrm>
        </p:spPr>
        <p:txBody>
          <a:bodyPr/>
          <a:lstStyle/>
          <a:p>
            <a:r>
              <a:rPr lang="zh-CN" altLang="en-US" sz="2800" dirty="0">
                <a:solidFill>
                  <a:srgbClr val="3333FF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我们的主要结论</a:t>
            </a:r>
            <a:r>
              <a:rPr lang="en-US" altLang="zh-CN" sz="2800" dirty="0">
                <a:solidFill>
                  <a:srgbClr val="3333FF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 (in the weak perturbation regime)</a:t>
            </a:r>
            <a:endParaRPr lang="zh-CN" altLang="en-US" sz="2800" dirty="0">
              <a:solidFill>
                <a:srgbClr val="3333FF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内容占位符 4">
                <a:extLst>
                  <a:ext uri="{FF2B5EF4-FFF2-40B4-BE49-F238E27FC236}">
                    <a16:creationId xmlns:a16="http://schemas.microsoft.com/office/drawing/2014/main" id="{FB53E262-1AEB-8EE1-6B77-A0920DC39B8E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1230647995"/>
                  </p:ext>
                </p:extLst>
              </p:nvPr>
            </p:nvGraphicFramePr>
            <p:xfrm>
              <a:off x="462372" y="2204864"/>
              <a:ext cx="8219256" cy="171704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2741476">
                      <a:extLst>
                        <a:ext uri="{9D8B030D-6E8A-4147-A177-3AD203B41FA5}">
                          <a16:colId xmlns:a16="http://schemas.microsoft.com/office/drawing/2014/main" val="1293844811"/>
                        </a:ext>
                      </a:extLst>
                    </a:gridCol>
                    <a:gridCol w="2808312">
                      <a:extLst>
                        <a:ext uri="{9D8B030D-6E8A-4147-A177-3AD203B41FA5}">
                          <a16:colId xmlns:a16="http://schemas.microsoft.com/office/drawing/2014/main" val="4160837243"/>
                        </a:ext>
                      </a:extLst>
                    </a:gridCol>
                    <a:gridCol w="2669468">
                      <a:extLst>
                        <a:ext uri="{9D8B030D-6E8A-4147-A177-3AD203B41FA5}">
                          <a16:colId xmlns:a16="http://schemas.microsoft.com/office/drawing/2014/main" val="1546051355"/>
                        </a:ext>
                      </a:extLst>
                    </a:gridCol>
                  </a:tblGrid>
                  <a:tr h="741680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zh-CN" altLang="en-US" sz="2000" dirty="0">
                              <a:latin typeface="华文新魏" panose="02010800040101010101" pitchFamily="2" charset="-122"/>
                              <a:ea typeface="华文新魏" panose="02010800040101010101" pitchFamily="2" charset="-122"/>
                            </a:rPr>
                            <a:t>具有扩展模的系统（热力学极限下）</a:t>
                          </a:r>
                        </a:p>
                        <a:p>
                          <a:endParaRPr lang="zh-CN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zh-CN" altLang="en-US" dirty="0">
                              <a:latin typeface="华文新魏" panose="02010800040101010101" pitchFamily="2" charset="-122"/>
                              <a:ea typeface="华文新魏" panose="02010800040101010101" pitchFamily="2" charset="-122"/>
                            </a:rPr>
                            <a:t>具有扩展模的系统（有限系统）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zh-CN" altLang="en-US" dirty="0">
                              <a:latin typeface="华文新魏" panose="02010800040101010101" pitchFamily="2" charset="-122"/>
                              <a:ea typeface="华文新魏" panose="02010800040101010101" pitchFamily="2" charset="-122"/>
                            </a:rPr>
                            <a:t>完全局域化的系统（无论有限还是无限）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218513974"/>
                      </a:ext>
                    </a:extLst>
                  </a:tr>
                  <a:tr h="74168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altLang="zh-CN" sz="18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18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𝑇</m:t>
                                    </m:r>
                                  </m:e>
                                  <m:sub>
                                    <m:r>
                                      <a:rPr lang="en-US" altLang="zh-CN" sz="18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𝑒𝑞</m:t>
                                    </m:r>
                                  </m:sub>
                                </m:sSub>
                                <m:r>
                                  <a:rPr lang="en-US" altLang="zh-CN" sz="18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~</m:t>
                                </m:r>
                                <m:sSup>
                                  <m:sSupPr>
                                    <m:ctrlPr>
                                      <a:rPr lang="en-US" altLang="zh-CN" sz="18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CN" sz="18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𝑔</m:t>
                                    </m:r>
                                  </m:e>
                                  <m:sup>
                                    <m:r>
                                      <a:rPr lang="en-US" altLang="zh-CN" sz="18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−2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CN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altLang="zh-CN" sz="1800" b="0" i="1" smtClean="0">
                                        <a:solidFill>
                                          <a:srgbClr val="3333FF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1800" b="0" i="1" smtClean="0">
                                        <a:solidFill>
                                          <a:srgbClr val="3333FF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𝑇</m:t>
                                    </m:r>
                                  </m:e>
                                  <m:sub>
                                    <m:r>
                                      <a:rPr lang="en-US" altLang="zh-CN" sz="1800" b="0" i="1" smtClean="0">
                                        <a:solidFill>
                                          <a:srgbClr val="3333FF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𝑒𝑞</m:t>
                                    </m:r>
                                  </m:sub>
                                </m:sSub>
                                <m:r>
                                  <a:rPr lang="en-US" altLang="zh-CN" sz="1800" b="0" i="1" smtClean="0">
                                    <a:solidFill>
                                      <a:srgbClr val="3333FF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~</m:t>
                                </m:r>
                                <m:sSup>
                                  <m:sSupPr>
                                    <m:ctrlPr>
                                      <a:rPr lang="en-US" altLang="zh-CN" sz="1800" b="0" i="1" smtClean="0">
                                        <a:solidFill>
                                          <a:srgbClr val="3333FF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CN" sz="1800" b="0" i="1" smtClean="0">
                                        <a:solidFill>
                                          <a:srgbClr val="3333FF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𝑔</m:t>
                                    </m:r>
                                  </m:e>
                                  <m:sup>
                                    <m:r>
                                      <a:rPr lang="en-US" altLang="zh-CN" sz="1800" b="0" i="1" smtClean="0">
                                        <a:solidFill>
                                          <a:srgbClr val="3333FF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en-US" altLang="zh-CN" sz="1800" b="0" i="1" smtClean="0">
                                        <a:solidFill>
                                          <a:srgbClr val="3333FF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𝑛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altLang="zh-CN" sz="1800" b="0" dirty="0">
                            <a:solidFill>
                              <a:srgbClr val="3333FF"/>
                            </a:solidFill>
                            <a:ea typeface="Cambria Math" panose="02040503050406030204" pitchFamily="18" charset="0"/>
                          </a:endParaRPr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800" b="0" i="1" smtClean="0">
                                    <a:solidFill>
                                      <a:srgbClr val="3333FF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𝑚</m:t>
                                </m:r>
                                <m:r>
                                  <a:rPr lang="en-US" altLang="zh-CN" sz="1800" b="0" i="1" smtClean="0">
                                    <a:solidFill>
                                      <a:srgbClr val="3333FF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=2,3,4,5,6,…</m:t>
                                </m:r>
                              </m:oMath>
                            </m:oMathPara>
                          </a14:m>
                          <a:endParaRPr lang="zh-CN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altLang="zh-CN" sz="1800" b="0" i="1" smtClean="0">
                                        <a:solidFill>
                                          <a:srgbClr val="3333FF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1800" b="0" i="1" smtClean="0">
                                        <a:solidFill>
                                          <a:srgbClr val="3333FF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𝑇</m:t>
                                    </m:r>
                                  </m:e>
                                  <m:sub>
                                    <m:r>
                                      <a:rPr lang="en-US" altLang="zh-CN" sz="1800" b="0" i="1" smtClean="0">
                                        <a:solidFill>
                                          <a:srgbClr val="3333FF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𝑒𝑞</m:t>
                                    </m:r>
                                  </m:sub>
                                </m:sSub>
                                <m:r>
                                  <a:rPr lang="en-US" altLang="zh-CN" sz="1800" b="0" i="1" smtClean="0">
                                    <a:solidFill>
                                      <a:srgbClr val="3333FF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~</m:t>
                                </m:r>
                                <m:sSup>
                                  <m:sSupPr>
                                    <m:ctrlPr>
                                      <a:rPr lang="en-US" altLang="zh-CN" sz="1800" b="0" i="1" smtClean="0">
                                        <a:solidFill>
                                          <a:srgbClr val="3333FF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CN" sz="1800" b="0" i="1" smtClean="0">
                                        <a:solidFill>
                                          <a:srgbClr val="3333FF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𝑔</m:t>
                                    </m:r>
                                  </m:e>
                                  <m:sup>
                                    <m:r>
                                      <a:rPr lang="en-US" altLang="zh-CN" sz="1800" b="0" i="1" smtClean="0">
                                        <a:solidFill>
                                          <a:srgbClr val="3333FF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en-US" altLang="zh-CN" sz="1800" b="0" i="1" smtClean="0">
                                        <a:solidFill>
                                          <a:srgbClr val="3333FF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𝑚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altLang="zh-CN" sz="1800" b="0" dirty="0">
                            <a:solidFill>
                              <a:srgbClr val="3333FF"/>
                            </a:solidFill>
                            <a:ea typeface="Cambria Math" panose="02040503050406030204" pitchFamily="18" charset="0"/>
                          </a:endParaRPr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800" b="0" i="1" smtClean="0">
                                    <a:solidFill>
                                      <a:srgbClr val="3333FF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𝑚</m:t>
                                </m:r>
                                <m:r>
                                  <a:rPr lang="en-US" altLang="zh-CN" sz="1800" b="0" i="1" smtClean="0">
                                    <a:solidFill>
                                      <a:srgbClr val="3333FF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=2,4,6,…</m:t>
                                </m:r>
                              </m:oMath>
                            </m:oMathPara>
                          </a14:m>
                          <a:endParaRPr lang="zh-CN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58431909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内容占位符 4">
                <a:extLst>
                  <a:ext uri="{FF2B5EF4-FFF2-40B4-BE49-F238E27FC236}">
                    <a16:creationId xmlns:a16="http://schemas.microsoft.com/office/drawing/2014/main" id="{FB53E262-1AEB-8EE1-6B77-A0920DC39B8E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1230647995"/>
                  </p:ext>
                </p:extLst>
              </p:nvPr>
            </p:nvGraphicFramePr>
            <p:xfrm>
              <a:off x="462372" y="2204864"/>
              <a:ext cx="8219256" cy="171704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2741476">
                      <a:extLst>
                        <a:ext uri="{9D8B030D-6E8A-4147-A177-3AD203B41FA5}">
                          <a16:colId xmlns:a16="http://schemas.microsoft.com/office/drawing/2014/main" val="1293844811"/>
                        </a:ext>
                      </a:extLst>
                    </a:gridCol>
                    <a:gridCol w="2808312">
                      <a:extLst>
                        <a:ext uri="{9D8B030D-6E8A-4147-A177-3AD203B41FA5}">
                          <a16:colId xmlns:a16="http://schemas.microsoft.com/office/drawing/2014/main" val="4160837243"/>
                        </a:ext>
                      </a:extLst>
                    </a:gridCol>
                    <a:gridCol w="2669468">
                      <a:extLst>
                        <a:ext uri="{9D8B030D-6E8A-4147-A177-3AD203B41FA5}">
                          <a16:colId xmlns:a16="http://schemas.microsoft.com/office/drawing/2014/main" val="1546051355"/>
                        </a:ext>
                      </a:extLst>
                    </a:gridCol>
                  </a:tblGrid>
                  <a:tr h="975360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zh-CN" altLang="en-US" sz="2000" dirty="0">
                              <a:latin typeface="华文新魏" panose="02010800040101010101" pitchFamily="2" charset="-122"/>
                              <a:ea typeface="华文新魏" panose="02010800040101010101" pitchFamily="2" charset="-122"/>
                            </a:rPr>
                            <a:t>具有扩展模的系统（热力学极限下）</a:t>
                          </a:r>
                        </a:p>
                        <a:p>
                          <a:endParaRPr lang="zh-CN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zh-CN" altLang="en-US" dirty="0">
                              <a:latin typeface="华文新魏" panose="02010800040101010101" pitchFamily="2" charset="-122"/>
                              <a:ea typeface="华文新魏" panose="02010800040101010101" pitchFamily="2" charset="-122"/>
                            </a:rPr>
                            <a:t>具有扩展模的系统（有限系统）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zh-CN" altLang="en-US" dirty="0">
                              <a:latin typeface="华文新魏" panose="02010800040101010101" pitchFamily="2" charset="-122"/>
                              <a:ea typeface="华文新魏" panose="02010800040101010101" pitchFamily="2" charset="-122"/>
                            </a:rPr>
                            <a:t>完全局域化的系统（无论有限还是无限）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218513974"/>
                      </a:ext>
                    </a:extLst>
                  </a:tr>
                  <a:tr h="741680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blipFill>
                          <a:blip r:embed="rId3"/>
                          <a:stretch>
                            <a:fillRect l="-222" t="-136066" r="-200444" b="-163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blipFill>
                          <a:blip r:embed="rId3"/>
                          <a:stretch>
                            <a:fillRect l="-97619" t="-136066" r="-95238" b="-163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blipFill>
                          <a:blip r:embed="rId3"/>
                          <a:stretch>
                            <a:fillRect l="-208447" t="-136066" r="-457" b="-163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584319099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E8E61208-14E3-A4D6-C9D0-FA2E7F770E3B}"/>
                  </a:ext>
                </a:extLst>
              </p:cNvPr>
              <p:cNvSpPr txBox="1"/>
              <p:nvPr/>
            </p:nvSpPr>
            <p:spPr>
              <a:xfrm>
                <a:off x="2051720" y="836712"/>
                <a:ext cx="4207624" cy="53809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altLang="zh-CN" sz="2000" b="0" dirty="0"/>
                  <a:t> </a:t>
                </a:r>
                <a14:m>
                  <m:oMath xmlns:m="http://schemas.openxmlformats.org/officeDocument/2006/math"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𝐻</m:t>
                    </m:r>
                    <m:r>
                      <a:rPr lang="pt-BR" altLang="zh-CN" sz="200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subHide m:val="on"/>
                        <m:supHide m:val="on"/>
                        <m:ctrlPr>
                          <a:rPr lang="pt-BR" altLang="zh-CN" sz="2000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pt-BR" altLang="zh-CN" sz="20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Sup>
                              <m:sSubSupPr>
                                <m:ctrlPr>
                                  <a:rPr lang="pt-BR" altLang="zh-CN" sz="2000" i="1" smtClean="0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altLang="zh-CN" sz="2000" b="1" i="1" smtClean="0">
                                    <a:latin typeface="Cambria Math" panose="02040503050406030204" pitchFamily="18" charset="0"/>
                                  </a:rPr>
                                  <m:t>𝒑</m:t>
                                </m:r>
                              </m:e>
                              <m:sub>
                                <m:r>
                                  <a:rPr lang="en-US" altLang="zh-CN" sz="20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  <m:sup>
                                <m:r>
                                  <a:rPr lang="en-US" altLang="zh-CN" sz="20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</m:num>
                          <m:den>
                            <m: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sSub>
                              <m:sSubPr>
                                <m:ctrlPr>
                                  <a:rPr lang="en-US" altLang="zh-CN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000" b="0" i="1" smtClean="0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</m:e>
                              <m:sub>
                                <m:r>
                                  <a:rPr lang="en-US" altLang="zh-CN" sz="20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den>
                        </m:f>
                      </m:e>
                    </m:nary>
                    <m:r>
                      <a:rPr lang="en-US" altLang="zh-CN" sz="2000" b="0" i="0" smtClean="0"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 altLang="zh-CN" sz="2000" b="0" i="0" smtClean="0">
                        <a:latin typeface="Cambria Math" panose="02040503050406030204" pitchFamily="18" charset="0"/>
                      </a:rPr>
                      <m:t>V</m:t>
                    </m:r>
                    <m:d>
                      <m:dPr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000" b="1" i="1" smtClean="0">
                                <a:latin typeface="Cambria Math" panose="02040503050406030204" pitchFamily="18" charset="0"/>
                              </a:rPr>
                              <m:t>𝒒</m:t>
                            </m:r>
                          </m:e>
                          <m:sub>
                            <m: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  <m:t>+1</m:t>
                            </m:r>
                          </m:sub>
                        </m:sSub>
                        <m:r>
                          <a:rPr lang="en-US" altLang="zh-CN" sz="2000" b="0" i="0" smtClean="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000" b="1" i="1" smtClean="0">
                                <a:latin typeface="Cambria Math" panose="02040503050406030204" pitchFamily="18" charset="0"/>
                              </a:rPr>
                              <m:t>𝒒</m:t>
                            </m:r>
                          </m:e>
                          <m:sub>
                            <m: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altLang="zh-CN" sz="2000" dirty="0"/>
                  <a:t>+U(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b="1" i="1">
                            <a:latin typeface="Cambria Math" panose="02040503050406030204" pitchFamily="18" charset="0"/>
                          </a:rPr>
                          <m:t>𝒒</m:t>
                        </m:r>
                      </m:e>
                      <m:sub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altLang="zh-CN" sz="2000" dirty="0"/>
                  <a:t>)</a:t>
                </a:r>
                <a:endParaRPr lang="zh-CN" altLang="en-US" sz="2000" dirty="0"/>
              </a:p>
            </p:txBody>
          </p:sp>
        </mc:Choice>
        <mc:Fallback xmlns="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E8E61208-14E3-A4D6-C9D0-FA2E7F770E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1720" y="836712"/>
                <a:ext cx="4207624" cy="538096"/>
              </a:xfrm>
              <a:prstGeom prst="rect">
                <a:avLst/>
              </a:prstGeom>
              <a:blipFill>
                <a:blip r:embed="rId4"/>
                <a:stretch>
                  <a:fillRect b="-786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文本框 2">
            <a:extLst>
              <a:ext uri="{FF2B5EF4-FFF2-40B4-BE49-F238E27FC236}">
                <a16:creationId xmlns:a16="http://schemas.microsoft.com/office/drawing/2014/main" id="{3267C021-462B-4AD0-7E95-B12BB2321B31}"/>
              </a:ext>
            </a:extLst>
          </p:cNvPr>
          <p:cNvSpPr txBox="1"/>
          <p:nvPr/>
        </p:nvSpPr>
        <p:spPr>
          <a:xfrm>
            <a:off x="355579" y="1753652"/>
            <a:ext cx="9028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solidFill>
                  <a:srgbClr val="3333FF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规律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7772D0AF-8F22-BE90-7D0F-99564BADFED2}"/>
              </a:ext>
            </a:extLst>
          </p:cNvPr>
          <p:cNvSpPr txBox="1"/>
          <p:nvPr/>
        </p:nvSpPr>
        <p:spPr>
          <a:xfrm>
            <a:off x="355579" y="4456172"/>
            <a:ext cx="63930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solidFill>
                  <a:srgbClr val="3333FF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机制：</a:t>
            </a:r>
            <a:r>
              <a:rPr lang="zh-CN" altLang="en-US" sz="2400" dirty="0">
                <a:latin typeface="华文新魏" panose="02010800040101010101" pitchFamily="2" charset="-122"/>
                <a:ea typeface="华文新魏" panose="02010800040101010101" pitchFamily="2" charset="-122"/>
              </a:rPr>
              <a:t>多波共振</a:t>
            </a:r>
            <a:r>
              <a:rPr lang="en-US" altLang="zh-CN" sz="2400" dirty="0">
                <a:latin typeface="华文新魏" panose="02010800040101010101" pitchFamily="2" charset="-122"/>
                <a:ea typeface="华文新魏" panose="02010800040101010101" pitchFamily="2" charset="-122"/>
              </a:rPr>
              <a:t>+</a:t>
            </a:r>
            <a:r>
              <a:rPr lang="zh-CN" altLang="en-US" sz="2400" dirty="0">
                <a:latin typeface="华文新魏" panose="02010800040101010101" pitchFamily="2" charset="-122"/>
                <a:ea typeface="华文新魏" panose="02010800040101010101" pitchFamily="2" charset="-122"/>
              </a:rPr>
              <a:t>契利科夫共振（简并系统）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72AED5AE-93EA-353D-BF56-048D3718BCD2}"/>
              </a:ext>
            </a:extLst>
          </p:cNvPr>
          <p:cNvSpPr txBox="1"/>
          <p:nvPr/>
        </p:nvSpPr>
        <p:spPr>
          <a:xfrm>
            <a:off x="323528" y="5698122"/>
            <a:ext cx="792605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800" dirty="0">
                <a:latin typeface="华文新魏" panose="02010800040101010101" pitchFamily="2" charset="-122"/>
                <a:ea typeface="华文新魏" panose="02010800040101010101" pitchFamily="2" charset="-122"/>
              </a:rPr>
              <a:t>（</a:t>
            </a:r>
            <a:r>
              <a:rPr lang="en-US" altLang="zh-CN" sz="1800" dirty="0">
                <a:solidFill>
                  <a:srgbClr val="3333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pitchFamily="18" charset="0"/>
              </a:rPr>
              <a:t> PRE 2019</a:t>
            </a:r>
            <a:r>
              <a:rPr lang="zh-CN" altLang="en-US" sz="1800" dirty="0">
                <a:solidFill>
                  <a:srgbClr val="3333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pitchFamily="18" charset="0"/>
              </a:rPr>
              <a:t>；</a:t>
            </a:r>
            <a:r>
              <a:rPr lang="en-US" altLang="zh-CN" sz="1800" dirty="0">
                <a:solidFill>
                  <a:srgbClr val="3333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pitchFamily="18" charset="0"/>
              </a:rPr>
              <a:t>PRE 2019</a:t>
            </a:r>
            <a:r>
              <a:rPr lang="zh-CN" altLang="en-US" sz="1800" dirty="0">
                <a:solidFill>
                  <a:srgbClr val="3333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pitchFamily="18" charset="0"/>
              </a:rPr>
              <a:t>；</a:t>
            </a:r>
            <a:r>
              <a:rPr lang="en-US" altLang="zh-CN" sz="1800" dirty="0">
                <a:solidFill>
                  <a:srgbClr val="3333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pitchFamily="18" charset="0"/>
              </a:rPr>
              <a:t>NJP 2019</a:t>
            </a:r>
            <a:r>
              <a:rPr lang="zh-CN" altLang="en-US" sz="1800" dirty="0">
                <a:solidFill>
                  <a:srgbClr val="3333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pitchFamily="18" charset="0"/>
              </a:rPr>
              <a:t>；</a:t>
            </a:r>
            <a:r>
              <a:rPr lang="en-US" altLang="zh-CN" sz="1800" dirty="0">
                <a:solidFill>
                  <a:srgbClr val="3333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pitchFamily="18" charset="0"/>
              </a:rPr>
              <a:t>PRE  2021</a:t>
            </a:r>
            <a:r>
              <a:rPr lang="zh-CN" altLang="en-US" sz="1800" dirty="0">
                <a:solidFill>
                  <a:srgbClr val="3333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pitchFamily="18" charset="0"/>
              </a:rPr>
              <a:t>，</a:t>
            </a:r>
            <a:r>
              <a:rPr lang="zh-CN" altLang="zh-CN" sz="1800" dirty="0">
                <a:solidFill>
                  <a:srgbClr val="3333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pitchFamily="18" charset="0"/>
              </a:rPr>
              <a:t>中国科学</a:t>
            </a:r>
            <a:r>
              <a:rPr lang="en-US" altLang="zh-CN" sz="1800" dirty="0">
                <a:solidFill>
                  <a:srgbClr val="3333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pitchFamily="18" charset="0"/>
              </a:rPr>
              <a:t>  2021</a:t>
            </a:r>
            <a:r>
              <a:rPr lang="zh-CN" altLang="en-US" sz="1800" dirty="0">
                <a:solidFill>
                  <a:srgbClr val="3333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pitchFamily="18" charset="0"/>
              </a:rPr>
              <a:t>，</a:t>
            </a:r>
            <a:r>
              <a:rPr lang="en-US" altLang="zh-CN" sz="1800" dirty="0">
                <a:solidFill>
                  <a:srgbClr val="3333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pitchFamily="18" charset="0"/>
              </a:rPr>
              <a:t> JSMTE 2022</a:t>
            </a:r>
            <a:r>
              <a:rPr lang="zh-CN" altLang="en-US" sz="1800" dirty="0">
                <a:solidFill>
                  <a:srgbClr val="3333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pitchFamily="18" charset="0"/>
              </a:rPr>
              <a:t>；</a:t>
            </a:r>
            <a:r>
              <a:rPr lang="en-US" altLang="zh-CN" sz="1800" dirty="0">
                <a:solidFill>
                  <a:srgbClr val="3333FF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 PRL 2020</a:t>
            </a:r>
            <a:r>
              <a:rPr lang="en-US" altLang="zh-CN" sz="1800" dirty="0"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pitchFamily="18" charset="0"/>
              </a:rPr>
              <a:t> </a:t>
            </a:r>
            <a:r>
              <a:rPr lang="zh-CN" altLang="en-US" sz="1800" dirty="0"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pitchFamily="18" charset="0"/>
              </a:rPr>
              <a:t>）</a:t>
            </a:r>
            <a:r>
              <a:rPr lang="en-US" altLang="zh-CN" sz="1800" dirty="0"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pitchFamily="18" charset="0"/>
              </a:rPr>
              <a:t>+</a:t>
            </a:r>
            <a:r>
              <a:rPr lang="zh-CN" altLang="en-US" sz="1800" dirty="0"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pitchFamily="18" charset="0"/>
              </a:rPr>
              <a:t>若干正在投稿或整理中的文章</a:t>
            </a:r>
            <a:endParaRPr lang="zh-CN" altLang="en-US" sz="1800" dirty="0"/>
          </a:p>
        </p:txBody>
      </p:sp>
    </p:spTree>
    <p:extLst>
      <p:ext uri="{BB962C8B-B14F-4D97-AF65-F5344CB8AC3E}">
        <p14:creationId xmlns:p14="http://schemas.microsoft.com/office/powerpoint/2010/main" val="29627566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E63C6CF-7C3D-F9D8-CFFD-27A8C17F65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132856"/>
            <a:ext cx="8229600" cy="1143000"/>
          </a:xfrm>
        </p:spPr>
        <p:txBody>
          <a:bodyPr/>
          <a:lstStyle/>
          <a:p>
            <a:r>
              <a:rPr lang="zh-CN" altLang="en-US" sz="2800" dirty="0">
                <a:latin typeface="华文新魏" panose="02010800040101010101" pitchFamily="2" charset="-122"/>
                <a:ea typeface="华文新魏" panose="02010800040101010101" pitchFamily="2" charset="-122"/>
              </a:rPr>
              <a:t>我们的理论：准共振联网理论</a:t>
            </a:r>
          </a:p>
        </p:txBody>
      </p:sp>
    </p:spTree>
    <p:extLst>
      <p:ext uri="{BB962C8B-B14F-4D97-AF65-F5344CB8AC3E}">
        <p14:creationId xmlns:p14="http://schemas.microsoft.com/office/powerpoint/2010/main" val="29063655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文本框 1">
                <a:extLst>
                  <a:ext uri="{FF2B5EF4-FFF2-40B4-BE49-F238E27FC236}">
                    <a16:creationId xmlns:a16="http://schemas.microsoft.com/office/drawing/2014/main" id="{2963E71D-C312-2D4B-A1B5-75E7FC33CB12}"/>
                  </a:ext>
                </a:extLst>
              </p:cNvPr>
              <p:cNvSpPr txBox="1"/>
              <p:nvPr/>
            </p:nvSpPr>
            <p:spPr>
              <a:xfrm>
                <a:off x="1835696" y="628138"/>
                <a:ext cx="5616624" cy="48442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altLang="zh-CN" sz="1800" b="0" dirty="0"/>
                  <a:t> </a:t>
                </a:r>
                <a14:m>
                  <m:oMath xmlns:m="http://schemas.openxmlformats.org/officeDocument/2006/math">
                    <m:r>
                      <a:rPr lang="en-US" altLang="zh-CN" sz="1800" b="0" i="1" smtClean="0">
                        <a:latin typeface="Cambria Math" panose="02040503050406030204" pitchFamily="18" charset="0"/>
                      </a:rPr>
                      <m:t>𝐻</m:t>
                    </m:r>
                    <m:r>
                      <a:rPr lang="pt-BR" altLang="zh-CN" sz="180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subHide m:val="on"/>
                        <m:supHide m:val="on"/>
                        <m:ctrlPr>
                          <a:rPr lang="pt-BR" altLang="zh-CN" sz="1800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pt-BR" altLang="zh-CN" sz="18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Sup>
                              <m:sSubSupPr>
                                <m:ctrlPr>
                                  <a:rPr lang="pt-BR" altLang="zh-CN" sz="1800" i="1" smtClean="0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altLang="zh-CN" sz="1800" b="0" i="1" smtClean="0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en-US" altLang="zh-CN" sz="18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  <m:sup>
                                <m:r>
                                  <a:rPr lang="en-US" altLang="zh-CN" sz="18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</m:num>
                          <m:den>
                            <m:r>
                              <a:rPr lang="en-US" altLang="zh-CN" sz="1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sSub>
                              <m:sSubPr>
                                <m:ctrlPr>
                                  <a:rPr lang="en-US" altLang="zh-CN" sz="18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1800" b="0" i="1" smtClean="0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</m:e>
                              <m:sub>
                                <m:r>
                                  <a:rPr lang="en-US" altLang="zh-CN" sz="18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den>
                        </m:f>
                      </m:e>
                    </m:nary>
                    <m:r>
                      <a:rPr lang="en-US" altLang="zh-CN" sz="1800" b="0" i="0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18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18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sSup>
                      <m:sSupPr>
                        <m:ctrlP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1800" i="1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+1</m:t>
                            </m:r>
                          </m:sub>
                        </m:sSub>
                        <m:r>
                          <a:rPr lang="en-US" altLang="zh-CN" sz="180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altLang="zh-CN" sz="1800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CN" sz="1800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altLang="zh-CN" sz="1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18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18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altLang="zh-CN" sz="1800" i="1" smtClean="0">
                        <a:latin typeface="Cambria Math" panose="02040503050406030204" pitchFamily="18" charset="0"/>
                      </a:rPr>
                      <m:t>𝑏</m:t>
                    </m:r>
                    <m:sSup>
                      <m:sSupPr>
                        <m:ctrlPr>
                          <a:rPr lang="en-US" altLang="zh-CN" sz="1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  <m:sup>
                        <m:r>
                          <a:rPr lang="en-US" altLang="zh-CN" sz="18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CN" sz="1800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altLang="zh-CN" sz="1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zh-CN" altLang="en-US" sz="1800" i="1" smtClean="0">
                            <a:latin typeface="Cambria Math" panose="02040503050406030204" pitchFamily="18" charset="0"/>
                          </a:rPr>
                          <m:t>𝜆</m:t>
                        </m:r>
                      </m:num>
                      <m:den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sSup>
                      <m:sSupPr>
                        <m:ctrlPr>
                          <a:rPr lang="en-US" altLang="zh-CN" sz="1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  <m:sup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  <m:r>
                      <a:rPr lang="en-US" altLang="zh-CN" sz="18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CN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800" i="1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altLang="zh-CN" sz="180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altLang="zh-CN" sz="1800" i="1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altLang="zh-CN" sz="1800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zh-CN" altLang="en-US" sz="1800" i="1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  <m:t>𝜆</m:t>
                        </m:r>
                      </m:num>
                      <m:den>
                        <m:r>
                          <a:rPr lang="en-US" altLang="zh-CN" sz="1800" i="1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sSup>
                      <m:sSupPr>
                        <m:ctrlPr>
                          <a:rPr lang="en-US" altLang="zh-CN" sz="1800" i="1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altLang="zh-CN" sz="1800" i="1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800" i="1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altLang="zh-CN" sz="1800" i="1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  <m:sup>
                        <m:r>
                          <a:rPr lang="en-US" altLang="zh-CN" sz="1800" i="1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</m:oMath>
                </a14:m>
                <a:endParaRPr lang="zh-CN" altLang="en-US" sz="1800" dirty="0"/>
              </a:p>
            </p:txBody>
          </p:sp>
        </mc:Choice>
        <mc:Fallback xmlns="">
          <p:sp>
            <p:nvSpPr>
              <p:cNvPr id="2" name="文本框 1">
                <a:extLst>
                  <a:ext uri="{FF2B5EF4-FFF2-40B4-BE49-F238E27FC236}">
                    <a16:creationId xmlns:a16="http://schemas.microsoft.com/office/drawing/2014/main" id="{2963E71D-C312-2D4B-A1B5-75E7FC33CB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5696" y="628138"/>
                <a:ext cx="5616624" cy="48442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A30409C1-3B4B-676B-5D64-545C5B49A8B9}"/>
                  </a:ext>
                </a:extLst>
              </p:cNvPr>
              <p:cNvSpPr txBox="1"/>
              <p:nvPr/>
            </p:nvSpPr>
            <p:spPr>
              <a:xfrm>
                <a:off x="269776" y="0"/>
                <a:ext cx="8604448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We apply the lattice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0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CN" altLang="en-US" sz="2000" i="1" smtClean="0"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  <m:sup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model as an example (pure extended, full localized, partial localized)</a:t>
                </a:r>
                <a:endParaRPr lang="zh-CN" alt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A30409C1-3B4B-676B-5D64-545C5B49A8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776" y="0"/>
                <a:ext cx="8604448" cy="615553"/>
              </a:xfrm>
              <a:prstGeom prst="rect">
                <a:avLst/>
              </a:prstGeom>
              <a:blipFill>
                <a:blip r:embed="rId4"/>
                <a:stretch>
                  <a:fillRect l="-1771" t="-12871" b="-2376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43F221F8-E6D4-B38F-C890-1A4A93C285C3}"/>
                  </a:ext>
                </a:extLst>
              </p:cNvPr>
              <p:cNvSpPr txBox="1"/>
              <p:nvPr/>
            </p:nvSpPr>
            <p:spPr>
              <a:xfrm>
                <a:off x="390735" y="3213647"/>
                <a:ext cx="8604448" cy="36734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Where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2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  <m:sup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𝑘</m:t>
                        </m:r>
                      </m:sup>
                    </m:sSubSup>
                  </m:oMath>
                </a14:m>
                <a:r>
                  <a:rPr lang="en-US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the amplitude of the kth normal mode,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sz="2000" i="1" smtClean="0">
                            <a:latin typeface="Cambria Math" panose="02040503050406030204" pitchFamily="18" charset="0"/>
                          </a:rPr>
                          <m:t>𝜔</m:t>
                        </m:r>
                      </m:e>
                      <m:sub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its frequency.</a:t>
                </a:r>
                <a:endParaRPr lang="zh-CN" alt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43F221F8-E6D4-B38F-C890-1A4A93C285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735" y="3213647"/>
                <a:ext cx="8604448" cy="367345"/>
              </a:xfrm>
              <a:prstGeom prst="rect">
                <a:avLst/>
              </a:prstGeom>
              <a:blipFill>
                <a:blip r:embed="rId5"/>
                <a:stretch>
                  <a:fillRect l="-1771" t="-16667" b="-31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32518FFF-F301-9FEC-D1CA-6DFA536B77CD}"/>
                  </a:ext>
                </a:extLst>
              </p:cNvPr>
              <p:cNvSpPr txBox="1"/>
              <p:nvPr/>
            </p:nvSpPr>
            <p:spPr>
              <a:xfrm>
                <a:off x="1187624" y="1822691"/>
                <a:ext cx="3816424" cy="35407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altLang="zh-CN" sz="1800" b="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r>
                      <a:rPr lang="en-US" altLang="zh-CN" sz="1800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subHide m:val="on"/>
                        <m:supHide m:val="on"/>
                        <m:ctrlP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ad>
                          <m:radPr>
                            <m:degHide m:val="on"/>
                            <m:ctrlPr>
                              <a:rPr lang="en-US" altLang="zh-CN" sz="1800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sSub>
                              <m:sSubPr>
                                <m:ctrlPr>
                                  <a:rPr lang="en-US" altLang="zh-CN" sz="18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1800" b="0" i="1" smtClean="0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</m:e>
                              <m:sub>
                                <m:r>
                                  <a:rPr lang="en-US" altLang="zh-CN" sz="1800" b="0" i="1" smtClean="0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</m:sub>
                            </m:sSub>
                          </m:e>
                        </m:rad>
                        <m:sSub>
                          <m:sSubPr>
                            <m:ctrlPr>
                              <a:rPr lang="en-US" altLang="zh-CN" sz="1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800" b="0" i="1" smtClean="0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altLang="zh-CN" sz="1800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  <m:sSubSup>
                          <m:sSubSupPr>
                            <m:ctrlPr>
                              <a:rPr lang="en-US" altLang="zh-CN" sz="1800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CN" sz="1800" b="0" i="1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en-US" altLang="zh-CN" sz="1800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  <m:sup>
                            <m:r>
                              <a:rPr lang="en-US" altLang="zh-CN" sz="1800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p>
                        </m:sSubSup>
                      </m:e>
                    </m:nary>
                    <m:r>
                      <a:rPr lang="en-US" altLang="zh-CN" sz="1800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altLang="zh-CN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zh-CN" sz="1800" i="1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r>
                      <a:rPr lang="en-US" altLang="zh-CN" sz="1800" i="1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subHide m:val="on"/>
                        <m:supHide m:val="on"/>
                        <m:ctrlPr>
                          <a:rPr lang="en-US" altLang="zh-CN" sz="1800" i="1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sSub>
                          <m:sSub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800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  <m:sSubSup>
                          <m:sSubSup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  <m:sup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p>
                        </m:sSubSup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/</m:t>
                        </m:r>
                        <m:rad>
                          <m:radPr>
                            <m:degHide m:val="on"/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sSub>
                              <m:sSubPr>
                                <m:ctrlP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</m:e>
                              <m:sub>
                                <m: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</m:sub>
                            </m:sSub>
                          </m:e>
                        </m:rad>
                      </m:e>
                    </m:nary>
                    <m:r>
                      <a:rPr lang="en-US" altLang="zh-CN" sz="1800" i="1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endParaRPr lang="zh-CN" altLang="en-US" sz="1800" dirty="0"/>
              </a:p>
            </p:txBody>
          </p:sp>
        </mc:Choice>
        <mc:Fallback xmlns="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32518FFF-F301-9FEC-D1CA-6DFA536B77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7624" y="1822691"/>
                <a:ext cx="3816424" cy="354071"/>
              </a:xfrm>
              <a:prstGeom prst="rect">
                <a:avLst/>
              </a:prstGeom>
              <a:blipFill>
                <a:blip r:embed="rId6"/>
                <a:stretch>
                  <a:fillRect l="-1118" t="-132759" b="-19137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96E2C92D-EB36-A5B5-4C89-C7942B589629}"/>
                  </a:ext>
                </a:extLst>
              </p:cNvPr>
              <p:cNvSpPr txBox="1"/>
              <p:nvPr/>
            </p:nvSpPr>
            <p:spPr>
              <a:xfrm>
                <a:off x="422176" y="1426411"/>
                <a:ext cx="8604448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With </a:t>
                </a:r>
                <a14:m>
                  <m:oMath xmlns:m="http://schemas.openxmlformats.org/officeDocument/2006/math">
                    <m:r>
                      <a:rPr lang="zh-CN" altLang="en-US" sz="2000" i="1" smtClean="0">
                        <a:latin typeface="Cambria Math" panose="02040503050406030204" pitchFamily="18" charset="0"/>
                      </a:rPr>
                      <m:t>𝜆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zh-CN" alt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this model appears as an integrable model</a:t>
                </a:r>
                <a:endParaRPr lang="zh-CN" alt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96E2C92D-EB36-A5B5-4C89-C7942B5896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176" y="1426411"/>
                <a:ext cx="8604448" cy="307777"/>
              </a:xfrm>
              <a:prstGeom prst="rect">
                <a:avLst/>
              </a:prstGeom>
              <a:blipFill>
                <a:blip r:embed="rId7"/>
                <a:stretch>
                  <a:fillRect l="-1771" t="-26000" b="-50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文本框 7">
            <a:extLst>
              <a:ext uri="{FF2B5EF4-FFF2-40B4-BE49-F238E27FC236}">
                <a16:creationId xmlns:a16="http://schemas.microsoft.com/office/drawing/2014/main" id="{DD8946E2-3A87-85E6-96CA-DABDFC58E738}"/>
              </a:ext>
            </a:extLst>
          </p:cNvPr>
          <p:cNvSpPr txBox="1"/>
          <p:nvPr/>
        </p:nvSpPr>
        <p:spPr>
          <a:xfrm>
            <a:off x="398917" y="2335952"/>
            <a:ext cx="8604448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Then</a:t>
            </a:r>
            <a:endParaRPr lang="zh-CN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AB8694C9-8BAB-CAFD-EE5E-4D3424AC87F0}"/>
                  </a:ext>
                </a:extLst>
              </p:cNvPr>
              <p:cNvSpPr txBox="1"/>
              <p:nvPr/>
            </p:nvSpPr>
            <p:spPr>
              <a:xfrm>
                <a:off x="1115616" y="2543207"/>
                <a:ext cx="7416824" cy="61112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altLang="zh-CN" sz="1800" b="0" dirty="0"/>
                  <a:t> </a:t>
                </a:r>
                <a14:m>
                  <m:oMath xmlns:m="http://schemas.openxmlformats.org/officeDocument/2006/math">
                    <m:r>
                      <a:rPr lang="en-US" altLang="zh-CN" sz="1800" b="0" i="1" smtClean="0">
                        <a:latin typeface="Cambria Math" panose="02040503050406030204" pitchFamily="18" charset="0"/>
                      </a:rPr>
                      <m:t>𝐻</m:t>
                    </m:r>
                    <m:r>
                      <a:rPr lang="pt-BR" altLang="zh-CN" sz="180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subHide m:val="on"/>
                        <m:supHide m:val="on"/>
                        <m:ctrlPr>
                          <a:rPr lang="pt-BR" altLang="zh-CN" sz="1800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sSubSup>
                          <m:sSubSupPr>
                            <m:ctrlPr>
                              <a:rPr lang="pt-BR" altLang="zh-CN" sz="18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CN" sz="1800" b="0" i="1" smtClean="0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CN" sz="1800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  <m:sup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e>
                    </m:nary>
                    <m:r>
                      <a:rPr lang="en-US" altLang="zh-CN" sz="1800" b="0" i="0" smtClean="0">
                        <a:latin typeface="Cambria Math" panose="02040503050406030204" pitchFamily="18" charset="0"/>
                      </a:rPr>
                      <m:t>+</m:t>
                    </m:r>
                    <m:sSubSup>
                      <m:sSubSupPr>
                        <m:ctrlP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zh-CN" altLang="en-US" sz="1800" b="0" i="1" smtClean="0">
                            <a:latin typeface="Cambria Math" panose="02040503050406030204" pitchFamily="18" charset="0"/>
                          </a:rPr>
                          <m:t>𝜔</m:t>
                        </m:r>
                      </m:e>
                      <m:sub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  <m:sup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sSup>
                      <m:sSupPr>
                        <m:ctrlPr>
                          <a:rPr lang="en-US" altLang="zh-CN" sz="1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800" b="0" i="1" smtClean="0">
                                <a:latin typeface="Cambria Math" panose="02040503050406030204" pitchFamily="18" charset="0"/>
                              </a:rPr>
                              <m:t>𝑄</m:t>
                            </m:r>
                          </m:e>
                          <m:sub>
                            <m:r>
                              <a:rPr lang="en-US" altLang="zh-CN" sz="1800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</m:e>
                      <m:sup>
                        <m:r>
                          <a:rPr lang="en-US" altLang="zh-CN" sz="18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CN" sz="1800" b="0" i="1" smtClean="0">
                        <a:latin typeface="Cambria Math" panose="02040503050406030204" pitchFamily="18" charset="0"/>
                      </a:rPr>
                      <m:t>)+</m:t>
                    </m:r>
                    <m:f>
                      <m:fPr>
                        <m:ctrlPr>
                          <a:rPr lang="en-US" altLang="zh-CN" sz="1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zh-CN" altLang="en-US" sz="1800" i="1" smtClean="0">
                            <a:latin typeface="Cambria Math" panose="02040503050406030204" pitchFamily="18" charset="0"/>
                          </a:rPr>
                          <m:t>𝜆</m:t>
                        </m:r>
                      </m:num>
                      <m:den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nary>
                      <m:naryPr>
                        <m:chr m:val="∑"/>
                        <m:limLoc m:val="subSup"/>
                        <m:supHide m:val="on"/>
                        <m:ctrlP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sSub>
                          <m:sSubPr>
                            <m:ctrlPr>
                              <a:rPr lang="en-US" altLang="zh-CN" sz="1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800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altLang="zh-CN" sz="18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altLang="zh-CN" sz="1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altLang="zh-CN" sz="18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altLang="zh-CN" sz="1800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</m:sub>
                      <m:sup/>
                      <m:e>
                        <m:sSub>
                          <m:sSubPr>
                            <m:ctrlPr>
                              <a:rPr lang="en-US" altLang="zh-CN" sz="1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800" b="0" i="1" smtClean="0">
                                <a:latin typeface="Cambria Math" panose="02040503050406030204" pitchFamily="18" charset="0"/>
                              </a:rPr>
                              <m:t>𝑄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altLang="zh-CN" sz="18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1800" b="0" i="1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altLang="zh-CN" sz="18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sub>
                        </m:sSub>
                        <m:sSub>
                          <m:sSub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𝑄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altLang="zh-CN" sz="18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sub>
                        </m:sSub>
                        <m:sSub>
                          <m:sSub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𝑄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altLang="zh-CN" sz="18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sub>
                            </m:sSub>
                          </m:sub>
                        </m:sSub>
                        <m:sSub>
                          <m:sSub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𝑄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altLang="zh-CN" sz="18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sub>
                            </m:sSub>
                          </m:sub>
                        </m:sSub>
                        <m:nary>
                          <m:naryPr>
                            <m:chr m:val="∑"/>
                            <m:limLoc m:val="subSup"/>
                            <m:supHide m:val="on"/>
                            <m:ctrlPr>
                              <a:rPr lang="en-US" altLang="zh-CN" sz="180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9"/>
                              </m:rPr>
                              <a:rPr lang="en-US" altLang="zh-CN" sz="1800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  <m:sup/>
                          <m:e>
                            <m:f>
                              <m:fPr>
                                <m:ctrlPr>
                                  <a:rPr lang="en-US" altLang="zh-CN" sz="180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bSup>
                                  <m:sSubSupPr>
                                    <m:ctrlPr>
                                      <a:rPr lang="en-US" altLang="zh-CN" sz="18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altLang="zh-CN" sz="1800" b="0" i="1" smtClean="0">
                                        <a:latin typeface="Cambria Math" panose="02040503050406030204" pitchFamily="18" charset="0"/>
                                      </a:rPr>
                                      <m:t>𝑢</m:t>
                                    </m:r>
                                  </m:e>
                                  <m:sub>
                                    <m:r>
                                      <a:rPr lang="en-US" altLang="zh-CN" sz="1800" b="0" i="1" smtClean="0">
                                        <a:latin typeface="Cambria Math" panose="02040503050406030204" pitchFamily="18" charset="0"/>
                                      </a:rPr>
                                      <m:t>𝑗</m:t>
                                    </m:r>
                                  </m:sub>
                                  <m:sup>
                                    <m:sSub>
                                      <m:sSubPr>
                                        <m:ctrlPr>
                                          <a:rPr lang="en-US" altLang="zh-CN" sz="18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CN" sz="1800" b="0" i="1" smtClean="0">
                                            <a:latin typeface="Cambria Math" panose="02040503050406030204" pitchFamily="18" charset="0"/>
                                          </a:rPr>
                                          <m:t>𝑘</m:t>
                                        </m:r>
                                      </m:e>
                                      <m:sub>
                                        <m:r>
                                          <a:rPr lang="en-US" altLang="zh-CN" sz="1800" b="0" i="1" smtClean="0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sup>
                                </m:sSubSup>
                                <m:sSubSup>
                                  <m:sSubSupPr>
                                    <m:ctrlPr>
                                      <a:rPr lang="en-US" altLang="zh-CN" sz="18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altLang="zh-CN" sz="1800" i="1">
                                        <a:latin typeface="Cambria Math" panose="02040503050406030204" pitchFamily="18" charset="0"/>
                                      </a:rPr>
                                      <m:t>𝑢</m:t>
                                    </m:r>
                                  </m:e>
                                  <m:sub>
                                    <m:r>
                                      <a:rPr lang="en-US" altLang="zh-CN" sz="1800" i="1">
                                        <a:latin typeface="Cambria Math" panose="02040503050406030204" pitchFamily="18" charset="0"/>
                                      </a:rPr>
                                      <m:t>𝑗</m:t>
                                    </m:r>
                                  </m:sub>
                                  <m:sup>
                                    <m:sSub>
                                      <m:sSubPr>
                                        <m:ctrlPr>
                                          <a:rPr lang="en-US" altLang="zh-CN" sz="18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CN" sz="1800" i="1">
                                            <a:latin typeface="Cambria Math" panose="02040503050406030204" pitchFamily="18" charset="0"/>
                                          </a:rPr>
                                          <m:t>𝑘</m:t>
                                        </m:r>
                                      </m:e>
                                      <m:sub>
                                        <m:r>
                                          <a:rPr lang="en-US" altLang="zh-CN" sz="1800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sup>
                                </m:sSubSup>
                                <m:sSubSup>
                                  <m:sSubSupPr>
                                    <m:ctrlPr>
                                      <a:rPr lang="en-US" altLang="zh-CN" sz="18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altLang="zh-CN" sz="1800" i="1">
                                        <a:latin typeface="Cambria Math" panose="02040503050406030204" pitchFamily="18" charset="0"/>
                                      </a:rPr>
                                      <m:t>𝑢</m:t>
                                    </m:r>
                                  </m:e>
                                  <m:sub>
                                    <m:r>
                                      <a:rPr lang="en-US" altLang="zh-CN" sz="1800" i="1">
                                        <a:latin typeface="Cambria Math" panose="02040503050406030204" pitchFamily="18" charset="0"/>
                                      </a:rPr>
                                      <m:t>𝑗</m:t>
                                    </m:r>
                                  </m:sub>
                                  <m:sup>
                                    <m:sSub>
                                      <m:sSubPr>
                                        <m:ctrlPr>
                                          <a:rPr lang="en-US" altLang="zh-CN" sz="18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CN" sz="1800" i="1">
                                            <a:latin typeface="Cambria Math" panose="02040503050406030204" pitchFamily="18" charset="0"/>
                                          </a:rPr>
                                          <m:t>𝑘</m:t>
                                        </m:r>
                                      </m:e>
                                      <m:sub>
                                        <m:r>
                                          <a:rPr lang="en-US" altLang="zh-CN" sz="1800" b="0" i="1" smtClean="0"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sub>
                                    </m:sSub>
                                  </m:sup>
                                </m:sSubSup>
                                <m:sSubSup>
                                  <m:sSubSupPr>
                                    <m:ctrlPr>
                                      <a:rPr lang="en-US" altLang="zh-CN" sz="18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altLang="zh-CN" sz="1800" i="1">
                                        <a:latin typeface="Cambria Math" panose="02040503050406030204" pitchFamily="18" charset="0"/>
                                      </a:rPr>
                                      <m:t>𝑢</m:t>
                                    </m:r>
                                  </m:e>
                                  <m:sub>
                                    <m:r>
                                      <a:rPr lang="en-US" altLang="zh-CN" sz="1800" i="1">
                                        <a:latin typeface="Cambria Math" panose="02040503050406030204" pitchFamily="18" charset="0"/>
                                      </a:rPr>
                                      <m:t>𝑗</m:t>
                                    </m:r>
                                  </m:sub>
                                  <m:sup>
                                    <m:sSub>
                                      <m:sSubPr>
                                        <m:ctrlPr>
                                          <a:rPr lang="en-US" altLang="zh-CN" sz="18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CN" sz="1800" i="1">
                                            <a:latin typeface="Cambria Math" panose="02040503050406030204" pitchFamily="18" charset="0"/>
                                          </a:rPr>
                                          <m:t>𝑘</m:t>
                                        </m:r>
                                      </m:e>
                                      <m:sub>
                                        <m:r>
                                          <a:rPr lang="en-US" altLang="zh-CN" sz="1800" b="0" i="1" smtClean="0">
                                            <a:latin typeface="Cambria Math" panose="02040503050406030204" pitchFamily="18" charset="0"/>
                                          </a:rPr>
                                          <m:t>4</m:t>
                                        </m:r>
                                      </m:sub>
                                    </m:sSub>
                                  </m:sup>
                                </m:sSubSup>
                              </m:num>
                              <m:den>
                                <m:sSubSup>
                                  <m:sSubSupPr>
                                    <m:ctrlPr>
                                      <a:rPr lang="en-US" altLang="zh-CN" sz="18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altLang="zh-CN" sz="1800" b="0" i="1" smtClean="0"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e>
                                  <m:sub>
                                    <m:r>
                                      <a:rPr lang="en-US" altLang="zh-CN" sz="1800" b="0" i="1" smtClean="0">
                                        <a:latin typeface="Cambria Math" panose="02040503050406030204" pitchFamily="18" charset="0"/>
                                      </a:rPr>
                                      <m:t>𝑗</m:t>
                                    </m:r>
                                  </m:sub>
                                  <m:sup>
                                    <m:r>
                                      <a:rPr lang="en-US" altLang="zh-CN" sz="18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bSup>
                              </m:den>
                            </m:f>
                          </m:e>
                        </m:nary>
                      </m:e>
                    </m:nary>
                  </m:oMath>
                </a14:m>
                <a:endParaRPr lang="zh-CN" altLang="en-US" sz="1800" dirty="0"/>
              </a:p>
            </p:txBody>
          </p:sp>
        </mc:Choice>
        <mc:Fallback xmlns="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AB8694C9-8BAB-CAFD-EE5E-4D3424AC87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5616" y="2543207"/>
                <a:ext cx="7416824" cy="611129"/>
              </a:xfrm>
              <a:prstGeom prst="rect">
                <a:avLst/>
              </a:prstGeom>
              <a:blipFill>
                <a:blip r:embed="rId8"/>
                <a:stretch>
                  <a:fillRect b="-2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54DE43C8-BCEF-D744-76A1-58B1A391C8E0}"/>
                  </a:ext>
                </a:extLst>
              </p:cNvPr>
              <p:cNvSpPr txBox="1"/>
              <p:nvPr/>
            </p:nvSpPr>
            <p:spPr>
              <a:xfrm>
                <a:off x="269776" y="3724254"/>
                <a:ext cx="7848872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000" b="0" i="0" u="none" strike="noStrike" baseline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ased on the wave turbulence approach, we can derive the kinetic equation for a normal mode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zh-CN" sz="2000" b="0" i="0" u="none" strike="noStrike" baseline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):</a:t>
                </a:r>
                <a:endParaRPr lang="zh-CN" alt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54DE43C8-BCEF-D744-76A1-58B1A391C8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776" y="3724254"/>
                <a:ext cx="7848872" cy="707886"/>
              </a:xfrm>
              <a:prstGeom prst="rect">
                <a:avLst/>
              </a:prstGeom>
              <a:blipFill>
                <a:blip r:embed="rId9"/>
                <a:stretch>
                  <a:fillRect l="-776" t="-5172" r="-1242" b="-1465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45F02281-2B26-127F-97F6-6B6958E8FEA7}"/>
                  </a:ext>
                </a:extLst>
              </p:cNvPr>
              <p:cNvSpPr txBox="1"/>
              <p:nvPr/>
            </p:nvSpPr>
            <p:spPr>
              <a:xfrm>
                <a:off x="863588" y="4587493"/>
                <a:ext cx="7416824" cy="102463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altLang="zh-CN" sz="1800" b="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800" b="0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̇"/>
                            <m:ctrlPr>
                              <a:rPr lang="en-US" altLang="zh-CN" sz="1800" b="0" i="1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1800" b="0" i="1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  <m:t>𝐷</m:t>
                            </m:r>
                          </m:e>
                        </m:acc>
                      </m:e>
                      <m:sub>
                        <m:sSub>
                          <m:sSubPr>
                            <m:ctrlPr>
                              <a:rPr lang="en-US" altLang="zh-CN" sz="1800" b="0" i="1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800" b="0" i="1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altLang="zh-CN" sz="1800" b="0" i="1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sub>
                    </m:sSub>
                    <m:r>
                      <a:rPr lang="en-US" altLang="zh-CN" sz="1800" b="0" i="1" smtClean="0">
                        <a:latin typeface="Cambria Math" panose="02040503050406030204" pitchFamily="18" charset="0"/>
                      </a:rPr>
                      <m:t>=2</m:t>
                    </m:r>
                    <m:sSup>
                      <m:sSupPr>
                        <m:ctrlP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CN" altLang="en-US" sz="1800" i="1"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  <m:sup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zh-CN" altLang="en-US" sz="1800" b="0" i="1" smtClean="0">
                        <a:latin typeface="Cambria Math" panose="02040503050406030204" pitchFamily="18" charset="0"/>
                      </a:rPr>
                      <m:t>𝜋</m:t>
                    </m:r>
                    <m:nary>
                      <m:naryPr>
                        <m:chr m:val="∑"/>
                        <m:limLoc m:val="subSup"/>
                        <m:supHide m:val="on"/>
                        <m:ctrlPr>
                          <a:rPr lang="en-US" altLang="zh-CN" sz="18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sSub>
                          <m:sSub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</m:sub>
                      <m:sup/>
                      <m:e>
                        <m:sSubSup>
                          <m:sSubSupPr>
                            <m:ctrlPr>
                              <a:rPr lang="en-US" altLang="zh-CN" sz="180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CN" sz="1800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altLang="zh-CN" sz="18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sub>
                            </m:sSub>
                          </m:sub>
                          <m:sup>
                            <m:r>
                              <a:rPr lang="en-US" altLang="zh-CN" sz="1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altLang="zh-CN" sz="1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800" b="0" i="1" smtClean="0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sub>
                            </m:sSub>
                          </m:sub>
                        </m:sSub>
                        <m:sSub>
                          <m:sSub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sz="1800" i="1" smtClean="0">
                                <a:latin typeface="Cambria Math" panose="02040503050406030204" pitchFamily="18" charset="0"/>
                              </a:rPr>
                              <m:t>𝜔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sub>
                            </m:sSub>
                          </m:sub>
                        </m:sSub>
                      </m:e>
                    </m:nary>
                    <m:r>
                      <a:rPr lang="en-US" altLang="zh-CN" sz="1800" b="0" i="1" smtClean="0">
                        <a:latin typeface="Cambria Math" panose="02040503050406030204" pitchFamily="18" charset="0"/>
                      </a:rPr>
                      <m:t>+3</m:t>
                    </m:r>
                    <m:sSubSup>
                      <m:sSubSupPr>
                        <m:ctrlP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sSub>
                          <m:sSub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sub>
                      <m:sup>
                        <m:sSub>
                          <m:sSub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</m:sup>
                    </m:sSubSup>
                    <m:sSubSup>
                      <m:sSubSupPr>
                        <m:ctrlPr>
                          <a:rPr lang="en-US" altLang="zh-CN" sz="18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zh-CN" altLang="en-US" sz="1800" i="1">
                            <a:latin typeface="Cambria Math" panose="02040503050406030204" pitchFamily="18" charset="0"/>
                          </a:rPr>
                          <m:t>𝜔</m:t>
                        </m:r>
                      </m:e>
                      <m:sub>
                        <m:sSub>
                          <m:sSub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sub>
                      <m:sup>
                        <m:sSub>
                          <m:sSub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</m:sup>
                    </m:sSubSup>
                    <m:r>
                      <a:rPr lang="en-US" altLang="zh-CN" sz="18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zh-CN" sz="1800" i="1">
                        <a:latin typeface="Cambria Math" panose="02040503050406030204" pitchFamily="18" charset="0"/>
                      </a:rPr>
                      <m:t>3</m:t>
                    </m:r>
                    <m:sSubSup>
                      <m:sSubSupPr>
                        <m:ctrlPr>
                          <a:rPr lang="en-US" altLang="zh-CN" sz="18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180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sSub>
                          <m:sSub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sub>
                      <m:sup>
                        <m:sSub>
                          <m:sSub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sSub>
                              <m:sSubPr>
                                <m:ctrlP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sub>
                            </m:sSub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</m:sup>
                    </m:sSubSup>
                    <m:sSubSup>
                      <m:sSubSupPr>
                        <m:ctrlPr>
                          <a:rPr lang="en-US" altLang="zh-CN" sz="18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zh-CN" altLang="en-US" sz="1800" i="1">
                            <a:latin typeface="Cambria Math" panose="02040503050406030204" pitchFamily="18" charset="0"/>
                          </a:rPr>
                          <m:t>𝜔</m:t>
                        </m:r>
                      </m:e>
                      <m:sub>
                        <m:sSub>
                          <m:sSub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sub>
                      <m:sup>
                        <m:sSub>
                          <m:sSub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sSub>
                              <m:sSubPr>
                                <m:ctrlP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sub>
                            </m:sSub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</m:sup>
                    </m:sSubSup>
                    <m:r>
                      <a:rPr lang="en-US" altLang="zh-CN" sz="1800" b="0" i="1" smtClean="0">
                        <a:latin typeface="Cambria Math" panose="02040503050406030204" pitchFamily="18" charset="0"/>
                      </a:rPr>
                      <m:t>+</m:t>
                    </m:r>
                    <m:sSubSup>
                      <m:sSubSupPr>
                        <m:ctrlPr>
                          <a:rPr lang="en-US" altLang="zh-CN" sz="18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180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sSub>
                          <m:sSub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sub>
                      <m:sup>
                        <m:sSub>
                          <m:sSub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sSub>
                              <m:sSubPr>
                                <m:ctrlP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sSub>
                                  <m:sSubPr>
                                    <m:ctrlPr>
                                      <a:rPr lang="en-US" altLang="zh-CN" sz="18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1800" i="1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  <m:sub>
                                    <m:r>
                                      <a:rPr lang="en-US" altLang="zh-CN" sz="18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sub>
                            </m:sSub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</m:sup>
                    </m:sSubSup>
                    <m:sSubSup>
                      <m:sSubSupPr>
                        <m:ctrlPr>
                          <a:rPr lang="en-US" altLang="zh-CN" sz="18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zh-CN" altLang="en-US" sz="1800" i="1">
                            <a:latin typeface="Cambria Math" panose="02040503050406030204" pitchFamily="18" charset="0"/>
                          </a:rPr>
                          <m:t>𝜔</m:t>
                        </m:r>
                      </m:e>
                      <m:sub>
                        <m:sSub>
                          <m:sSub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sub>
                      <m:sup>
                        <m:sSub>
                          <m:sSub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sSub>
                              <m:sSubPr>
                                <m:ctrlP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sub>
                            </m:sSub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</m:sup>
                    </m:sSubSup>
                    <m:r>
                      <a:rPr lang="en-US" altLang="zh-CN" sz="18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zh-CN" altLang="en-US" sz="1800" dirty="0"/>
              </a:p>
              <a:p>
                <a:endParaRPr lang="zh-CN" altLang="en-US" sz="1800" dirty="0"/>
              </a:p>
            </p:txBody>
          </p:sp>
        </mc:Choice>
        <mc:Fallback xmlns="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45F02281-2B26-127F-97F6-6B6958E8FE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3588" y="4587493"/>
                <a:ext cx="7416824" cy="1024639"/>
              </a:xfrm>
              <a:prstGeom prst="rect">
                <a:avLst/>
              </a:prstGeom>
              <a:blipFill>
                <a:blip r:embed="rId10"/>
                <a:stretch>
                  <a:fillRect l="-1151" t="-43452" b="-297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5700389F-4E3A-C752-9E41-02D74ACE418B}"/>
                  </a:ext>
                </a:extLst>
              </p:cNvPr>
              <p:cNvSpPr txBox="1"/>
              <p:nvPr/>
            </p:nvSpPr>
            <p:spPr>
              <a:xfrm>
                <a:off x="398917" y="5590814"/>
                <a:ext cx="7848872" cy="62549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sSub>
                          <m:sSubPr>
                            <m:ctrlP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sub>
                    </m:sSub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⟨"/>
                        <m:endChr m:val="⟩"/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CN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altLang="zh-CN" sz="2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000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altLang="zh-CN" sz="20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sub>
                        </m:sSub>
                        <m:sSubSup>
                          <m:sSubSupPr>
                            <m:ctrlPr>
                              <a:rPr lang="en-US" altLang="zh-CN" sz="200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altLang="zh-CN" sz="2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000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altLang="zh-CN" sz="20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sub>
                          <m:sup>
                            <m: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bSup>
                      </m:e>
                    </m:d>
                  </m:oMath>
                </a14:m>
                <a:r>
                  <a:rPr lang="en-US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sSub>
                          <m:sSubPr>
                            <m:ctrlPr>
                              <a:rPr lang="en-US" altLang="zh-CN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sub>
                    </m:sSub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sSub>
                              <m:sSubPr>
                                <m:ctrlPr>
                                  <a:rPr lang="en-US" altLang="zh-CN" sz="2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zh-CN" altLang="en-US" sz="2000" i="1" smtClean="0">
                                    <a:latin typeface="Cambria Math" panose="02040503050406030204" pitchFamily="18" charset="0"/>
                                  </a:rPr>
                                  <m:t>𝜔</m:t>
                                </m:r>
                              </m:e>
                              <m:sub>
                                <m:sSub>
                                  <m:sSubPr>
                                    <m:ctrlPr>
                                      <a:rPr lang="en-US" altLang="zh-CN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2000" b="0" i="1" smtClean="0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  <m:sub>
                                    <m:r>
                                      <a:rPr lang="en-US" altLang="zh-CN" sz="20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sub>
                            </m:sSub>
                          </m:e>
                        </m:rad>
                      </m:den>
                    </m:f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altLang="zh-CN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sz="2000" i="1" smtClean="0">
                            <a:latin typeface="Cambria Math" panose="02040503050406030204" pitchFamily="18" charset="0"/>
                          </a:rPr>
                          <m:t>𝜔</m:t>
                        </m:r>
                      </m:e>
                      <m:sub>
                        <m:sSub>
                          <m:sSubPr>
                            <m:ctrlPr>
                              <a:rPr lang="en-US" altLang="zh-CN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sub>
                    </m:sSub>
                    <m:sSub>
                      <m:sSubPr>
                        <m:ctrlPr>
                          <a:rPr lang="en-US" altLang="zh-CN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sSub>
                          <m:sSubPr>
                            <m:ctrlPr>
                              <a:rPr lang="en-US" altLang="zh-CN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sub>
                    </m:sSub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𝑖</m:t>
                    </m:r>
                    <m:sSub>
                      <m:sSubPr>
                        <m:ctrlPr>
                          <a:rPr lang="en-US" altLang="zh-CN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sSub>
                          <m:sSubPr>
                            <m:ctrlPr>
                              <a:rPr lang="en-US" altLang="zh-CN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sub>
                    </m:sSub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zh-CN" alt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5700389F-4E3A-C752-9E41-02D74ACE41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8917" y="5590814"/>
                <a:ext cx="7848872" cy="625492"/>
              </a:xfrm>
              <a:prstGeom prst="rect">
                <a:avLst/>
              </a:prstGeom>
              <a:blipFill>
                <a:blip r:embed="rId11"/>
                <a:stretch>
                  <a:fillRect l="-77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555064A1-9AEF-1D38-3304-F35835F9F08A}"/>
                  </a:ext>
                </a:extLst>
              </p:cNvPr>
              <p:cNvSpPr txBox="1"/>
              <p:nvPr/>
            </p:nvSpPr>
            <p:spPr>
              <a:xfrm>
                <a:off x="6303573" y="1219944"/>
                <a:ext cx="1944216" cy="41293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0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  <m:r>
                        <a:rPr lang="en-US" altLang="zh-CN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zh-CN" altLang="en-US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𝜆</m:t>
                      </m:r>
                      <m:sSup>
                        <m:sSupPr>
                          <m:ctrlPr>
                            <a:rPr lang="en-US" altLang="zh-CN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zh-CN" altLang="en-US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𝜀</m:t>
                          </m:r>
                        </m:e>
                        <m:sup>
                          <m:r>
                            <a:rPr lang="en-US" altLang="zh-CN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zh-CN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altLang="zh-CN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−2)/2</m:t>
                          </m:r>
                        </m:sup>
                      </m:sSup>
                    </m:oMath>
                  </m:oMathPara>
                </a14:m>
                <a:endParaRPr lang="zh-CN" altLang="en-US" sz="2000" dirty="0"/>
              </a:p>
            </p:txBody>
          </p:sp>
        </mc:Choice>
        <mc:Fallback xmlns="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555064A1-9AEF-1D38-3304-F35835F9F0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3573" y="1219944"/>
                <a:ext cx="1944216" cy="412934"/>
              </a:xfrm>
              <a:prstGeom prst="rect">
                <a:avLst/>
              </a:prstGeom>
              <a:blipFill>
                <a:blip r:embed="rId12"/>
                <a:stretch>
                  <a:fillRect b="-1029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33704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95F61995-5197-6781-1C6D-5EEA38DFCBE9}"/>
                  </a:ext>
                </a:extLst>
              </p:cNvPr>
              <p:cNvSpPr txBox="1"/>
              <p:nvPr/>
            </p:nvSpPr>
            <p:spPr>
              <a:xfrm>
                <a:off x="-36512" y="116632"/>
                <a:ext cx="8290027" cy="84253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1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18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sSub>
                            <m:sSubPr>
                              <m:ctrlPr>
                                <a:rPr lang="en-US" altLang="zh-CN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8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CN" sz="18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CN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8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CN" sz="1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CN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8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CN" sz="18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CN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8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CN" sz="1800" i="1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b>
                          </m:sSub>
                        </m:sub>
                      </m:sSub>
                      <m:r>
                        <a:rPr lang="en-US" altLang="zh-CN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1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1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zh-CN" sz="18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  <m:rad>
                            <m:radPr>
                              <m:degHide m:val="on"/>
                              <m:ctrlPr>
                                <a:rPr lang="en-US" altLang="zh-CN" sz="1800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sSub>
                                <m:sSubPr>
                                  <m:ctrlPr>
                                    <a:rPr lang="en-US" altLang="zh-CN" sz="1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CN" altLang="en-US" sz="1800" i="1" smtClean="0">
                                      <a:latin typeface="Cambria Math" panose="02040503050406030204" pitchFamily="18" charset="0"/>
                                    </a:rPr>
                                    <m:t>𝜔</m:t>
                                  </m:r>
                                </m:e>
                                <m:sub>
                                  <m:sSub>
                                    <m:sSubPr>
                                      <m:ctrlPr>
                                        <a:rPr lang="en-US" altLang="zh-CN" sz="1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sz="1800" i="1"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e>
                                    <m:sub>
                                      <m:r>
                                        <a:rPr lang="en-US" altLang="zh-CN" sz="1800" i="1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sub>
                              </m:sSub>
                              <m:sSub>
                                <m:sSubPr>
                                  <m:ctrlPr>
                                    <a:rPr lang="en-US" altLang="zh-CN" sz="1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CN" altLang="en-US" sz="1800" i="1">
                                      <a:latin typeface="Cambria Math" panose="02040503050406030204" pitchFamily="18" charset="0"/>
                                    </a:rPr>
                                    <m:t>𝜔</m:t>
                                  </m:r>
                                </m:e>
                                <m:sub>
                                  <m:sSub>
                                    <m:sSubPr>
                                      <m:ctrlPr>
                                        <a:rPr lang="en-US" altLang="zh-CN" sz="1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sz="1800" i="1"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e>
                                    <m:sub>
                                      <m:r>
                                        <a:rPr lang="en-US" altLang="zh-CN" sz="1800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</m:sub>
                              </m:sSub>
                              <m:sSub>
                                <m:sSubPr>
                                  <m:ctrlPr>
                                    <a:rPr lang="en-US" altLang="zh-CN" sz="1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CN" altLang="en-US" sz="1800" i="1">
                                      <a:latin typeface="Cambria Math" panose="02040503050406030204" pitchFamily="18" charset="0"/>
                                    </a:rPr>
                                    <m:t>𝜔</m:t>
                                  </m:r>
                                </m:e>
                                <m:sub>
                                  <m:sSub>
                                    <m:sSubPr>
                                      <m:ctrlPr>
                                        <a:rPr lang="en-US" altLang="zh-CN" sz="1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sz="1800" i="1"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e>
                                    <m:sub>
                                      <m:r>
                                        <a:rPr lang="en-US" altLang="zh-CN" sz="1800" b="0" i="1" smtClean="0">
                                          <a:latin typeface="Cambria Math" panose="02040503050406030204" pitchFamily="18" charset="0"/>
                                        </a:rPr>
                                        <m:t>3</m:t>
                                      </m:r>
                                    </m:sub>
                                  </m:sSub>
                                </m:sub>
                              </m:sSub>
                              <m:sSub>
                                <m:sSubPr>
                                  <m:ctrlPr>
                                    <a:rPr lang="en-US" altLang="zh-CN" sz="1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CN" altLang="en-US" sz="1800" i="1">
                                      <a:latin typeface="Cambria Math" panose="02040503050406030204" pitchFamily="18" charset="0"/>
                                    </a:rPr>
                                    <m:t>𝜔</m:t>
                                  </m:r>
                                </m:e>
                                <m:sub>
                                  <m:sSub>
                                    <m:sSubPr>
                                      <m:ctrlPr>
                                        <a:rPr lang="en-US" altLang="zh-CN" sz="1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sz="1800" i="1"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e>
                                    <m:sub>
                                      <m:r>
                                        <a:rPr lang="en-US" altLang="zh-CN" sz="1800" b="0" i="1" smtClean="0">
                                          <a:latin typeface="Cambria Math" panose="02040503050406030204" pitchFamily="18" charset="0"/>
                                        </a:rPr>
                                        <m:t>4</m:t>
                                      </m:r>
                                    </m:sub>
                                  </m:sSub>
                                </m:sub>
                              </m:sSub>
                            </m:e>
                          </m:rad>
                        </m:den>
                      </m:f>
                      <m:nary>
                        <m:naryPr>
                          <m:chr m:val="∑"/>
                          <m:limLoc m:val="subSup"/>
                          <m:supHide m:val="on"/>
                          <m:ctrlPr>
                            <a:rPr lang="en-US" altLang="zh-CN" sz="18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9"/>
                            </m:rPr>
                            <a:rPr lang="en-US" altLang="zh-CN" sz="1800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  <m:sup/>
                        <m:e>
                          <m:f>
                            <m:fPr>
                              <m:ctrlPr>
                                <a:rPr lang="en-US" altLang="zh-CN" sz="18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Sup>
                                <m:sSubSupPr>
                                  <m:ctrlPr>
                                    <a:rPr lang="en-US" altLang="zh-CN" sz="18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CN" sz="1800" i="1"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e>
                                <m:sub>
                                  <m:r>
                                    <a:rPr lang="en-US" altLang="zh-CN" sz="1800" i="1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  <m:sup>
                                  <m:sSub>
                                    <m:sSubPr>
                                      <m:ctrlPr>
                                        <a:rPr lang="en-US" altLang="zh-CN" sz="1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sz="1800" i="1"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e>
                                    <m:sub>
                                      <m:r>
                                        <a:rPr lang="en-US" altLang="zh-CN" sz="1800" i="1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sup>
                              </m:sSubSup>
                              <m:sSubSup>
                                <m:sSubSupPr>
                                  <m:ctrlPr>
                                    <a:rPr lang="en-US" altLang="zh-CN" sz="18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CN" sz="1800" i="1"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e>
                                <m:sub>
                                  <m:r>
                                    <a:rPr lang="en-US" altLang="zh-CN" sz="1800" i="1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  <m:sup>
                                  <m:sSub>
                                    <m:sSubPr>
                                      <m:ctrlPr>
                                        <a:rPr lang="en-US" altLang="zh-CN" sz="1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sz="1800" i="1"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e>
                                    <m:sub>
                                      <m:r>
                                        <a:rPr lang="en-US" altLang="zh-CN" sz="18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</m:sup>
                              </m:sSubSup>
                              <m:sSubSup>
                                <m:sSubSupPr>
                                  <m:ctrlPr>
                                    <a:rPr lang="en-US" altLang="zh-CN" sz="18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CN" sz="1800" i="1"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e>
                                <m:sub>
                                  <m:r>
                                    <a:rPr lang="en-US" altLang="zh-CN" sz="1800" i="1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  <m:sup>
                                  <m:sSub>
                                    <m:sSubPr>
                                      <m:ctrlPr>
                                        <a:rPr lang="en-US" altLang="zh-CN" sz="1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sz="1800" i="1"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e>
                                    <m:sub>
                                      <m:r>
                                        <a:rPr lang="en-US" altLang="zh-CN" sz="1800" i="1">
                                          <a:latin typeface="Cambria Math" panose="02040503050406030204" pitchFamily="18" charset="0"/>
                                        </a:rPr>
                                        <m:t>3</m:t>
                                      </m:r>
                                    </m:sub>
                                  </m:sSub>
                                </m:sup>
                              </m:sSubSup>
                              <m:sSubSup>
                                <m:sSubSupPr>
                                  <m:ctrlPr>
                                    <a:rPr lang="en-US" altLang="zh-CN" sz="18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CN" sz="1800" i="1"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e>
                                <m:sub>
                                  <m:r>
                                    <a:rPr lang="en-US" altLang="zh-CN" sz="1800" i="1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  <m:sup>
                                  <m:sSub>
                                    <m:sSubPr>
                                      <m:ctrlPr>
                                        <a:rPr lang="en-US" altLang="zh-CN" sz="1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sz="1800" i="1"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e>
                                    <m:sub>
                                      <m:r>
                                        <a:rPr lang="en-US" altLang="zh-CN" sz="1800" i="1">
                                          <a:latin typeface="Cambria Math" panose="02040503050406030204" pitchFamily="18" charset="0"/>
                                        </a:rPr>
                                        <m:t>4</m:t>
                                      </m:r>
                                    </m:sub>
                                  </m:sSub>
                                </m:sup>
                              </m:sSubSup>
                            </m:num>
                            <m:den>
                              <m:sSubSup>
                                <m:sSubSupPr>
                                  <m:ctrlPr>
                                    <a:rPr lang="en-US" altLang="zh-CN" sz="18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CN" sz="1800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  <m:sub>
                                  <m:r>
                                    <a:rPr lang="en-US" altLang="zh-CN" sz="1800" i="1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  <m:sup>
                                  <m:r>
                                    <a:rPr lang="en-US" altLang="zh-CN" sz="18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</m:den>
                          </m:f>
                        </m:e>
                      </m:nary>
                    </m:oMath>
                  </m:oMathPara>
                </a14:m>
                <a:endParaRPr lang="zh-CN" altLang="en-US" sz="1800" dirty="0"/>
              </a:p>
            </p:txBody>
          </p:sp>
        </mc:Choice>
        <mc:Fallback xmlns="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95F61995-5197-6781-1C6D-5EEA38DFCB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512" y="116632"/>
                <a:ext cx="8290027" cy="84253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983C665D-7FD3-CC81-94C5-55AAA8C66010}"/>
                  </a:ext>
                </a:extLst>
              </p:cNvPr>
              <p:cNvSpPr txBox="1"/>
              <p:nvPr/>
            </p:nvSpPr>
            <p:spPr>
              <a:xfrm>
                <a:off x="1043608" y="1268760"/>
                <a:ext cx="5976664" cy="106811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CN" sz="18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sz="1800" i="1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sSub>
                            <m:sSubPr>
                              <m:ctrlPr>
                                <a:rPr lang="en-US" altLang="zh-CN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8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CN" sz="18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CN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8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CN" sz="1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sub>
                        <m:sup>
                          <m:sSub>
                            <m:sSubPr>
                              <m:ctrlPr>
                                <a:rPr lang="en-US" altLang="zh-CN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sSub>
                                <m:sSubPr>
                                  <m:ctrlPr>
                                    <a:rPr lang="en-US" altLang="zh-CN" sz="1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1800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en-US" altLang="zh-CN" sz="1800" i="1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b>
                              </m:sSub>
                              <m:r>
                                <a:rPr lang="en-US" altLang="zh-CN" sz="18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CN" sz="1800" i="1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b>
                          </m:sSub>
                        </m:sup>
                      </m:sSubSup>
                      <m:r>
                        <a:rPr lang="en-US" altLang="zh-CN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CN" sz="1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1800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sSub>
                            <m:sSubPr>
                              <m:ctrlPr>
                                <a:rPr lang="en-US" altLang="zh-CN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8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CN" sz="18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sub>
                      </m:sSub>
                      <m:sSub>
                        <m:sSubPr>
                          <m:ctrlPr>
                            <a:rPr lang="en-US" altLang="zh-CN" sz="1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1800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sSub>
                            <m:sSubPr>
                              <m:ctrlPr>
                                <a:rPr lang="en-US" altLang="zh-CN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8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CN" sz="1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sub>
                      </m:sSub>
                      <m:sSub>
                        <m:sSubPr>
                          <m:ctrlPr>
                            <a:rPr lang="en-US" altLang="zh-CN" sz="1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1800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sSub>
                            <m:sSubPr>
                              <m:ctrlPr>
                                <a:rPr lang="en-US" altLang="zh-CN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8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CN" sz="18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sub>
                      </m:sSub>
                      <m:sSub>
                        <m:sSubPr>
                          <m:ctrlPr>
                            <a:rPr lang="en-US" altLang="zh-CN" sz="1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1800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sSub>
                            <m:sSubPr>
                              <m:ctrlPr>
                                <a:rPr lang="en-US" altLang="zh-CN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8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CN" sz="1800" i="1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b>
                          </m:sSub>
                        </m:sub>
                      </m:sSub>
                      <m:r>
                        <a:rPr lang="en-US" altLang="zh-CN" sz="1800" b="0" i="1" smtClean="0">
                          <a:latin typeface="Cambria Math" panose="02040503050406030204" pitchFamily="18" charset="0"/>
                        </a:rPr>
                        <m:t>(</m:t>
                      </m:r>
                      <m:f>
                        <m:fPr>
                          <m:ctrlPr>
                            <a:rPr lang="en-US" altLang="zh-CN" sz="1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1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en-US" altLang="zh-CN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800" i="1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en-US" altLang="zh-CN" sz="1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1800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en-US" altLang="zh-CN" sz="1800" i="1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b>
                              </m:sSub>
                            </m:sub>
                          </m:sSub>
                        </m:den>
                      </m:f>
                      <m:r>
                        <a:rPr lang="en-US" altLang="zh-CN" sz="1800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altLang="zh-CN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18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en-US" altLang="zh-CN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800" i="1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en-US" altLang="zh-CN" sz="1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1800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en-US" altLang="zh-CN" sz="1800" b="0" i="1" smtClean="0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sub>
                              </m:sSub>
                            </m:sub>
                          </m:sSub>
                        </m:den>
                      </m:f>
                      <m:r>
                        <a:rPr lang="en-US" altLang="zh-CN" sz="1800" b="0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altLang="zh-CN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18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en-US" altLang="zh-CN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800" i="1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en-US" altLang="zh-CN" sz="1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1800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en-US" altLang="zh-CN" sz="18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sub>
                          </m:sSub>
                        </m:den>
                      </m:f>
                      <m:r>
                        <a:rPr lang="en-US" altLang="zh-CN" sz="1800" b="0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altLang="zh-CN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18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en-US" altLang="zh-CN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800" i="1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en-US" altLang="zh-CN" sz="1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1800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en-US" altLang="zh-CN" sz="18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sub>
                          </m:sSub>
                        </m:den>
                      </m:f>
                      <m:r>
                        <a:rPr lang="en-US" altLang="zh-CN" sz="18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altLang="zh-CN" sz="18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CN" sz="18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zh-CN" altLang="en-US" sz="1800" i="1">
                              <a:latin typeface="Cambria Math" panose="02040503050406030204" pitchFamily="18" charset="0"/>
                            </a:rPr>
                            <m:t>𝜔</m:t>
                          </m:r>
                        </m:e>
                        <m:sub>
                          <m:sSub>
                            <m:sSubPr>
                              <m:ctrlPr>
                                <a:rPr lang="en-US" altLang="zh-CN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8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CN" sz="18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CN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8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CN" sz="1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sub>
                        <m:sup>
                          <m:sSub>
                            <m:sSubPr>
                              <m:ctrlPr>
                                <a:rPr lang="en-US" altLang="zh-CN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sSub>
                                <m:sSubPr>
                                  <m:ctrlPr>
                                    <a:rPr lang="en-US" altLang="zh-CN" sz="1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1800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en-US" altLang="zh-CN" sz="1800" i="1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b>
                              </m:sSub>
                              <m:r>
                                <a:rPr lang="en-US" altLang="zh-CN" sz="18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CN" sz="1800" i="1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b>
                          </m:sSub>
                        </m:sup>
                      </m:sSubSup>
                      <m:r>
                        <a:rPr lang="en-US" altLang="zh-CN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zh-CN" altLang="en-US" sz="1800" b="0" i="1" smtClean="0">
                          <a:latin typeface="Cambria Math" panose="02040503050406030204" pitchFamily="18" charset="0"/>
                        </a:rPr>
                        <m:t>𝛿</m:t>
                      </m:r>
                      <m:d>
                        <m:dPr>
                          <m:ctrlPr>
                            <a:rPr lang="en-US" altLang="zh-CN" sz="1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CN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CN" altLang="en-US" sz="1800" i="1" smtClean="0">
                                  <a:latin typeface="Cambria Math" panose="02040503050406030204" pitchFamily="18" charset="0"/>
                                </a:rPr>
                                <m:t>𝜔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en-US" altLang="zh-CN" sz="1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1800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en-US" altLang="zh-CN" sz="1800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b>
                              </m:sSub>
                            </m:sub>
                          </m:sSub>
                          <m:r>
                            <a:rPr lang="en-US" altLang="zh-CN" sz="18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CN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CN" altLang="en-US" sz="1800" i="1">
                                  <a:latin typeface="Cambria Math" panose="02040503050406030204" pitchFamily="18" charset="0"/>
                                </a:rPr>
                                <m:t>𝜔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en-US" altLang="zh-CN" sz="1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1800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en-US" altLang="zh-CN" sz="1800" b="0" i="1" smtClean="0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sub>
                              </m:sSub>
                            </m:sub>
                          </m:sSub>
                          <m:r>
                            <a:rPr lang="en-US" altLang="zh-CN" sz="18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CN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CN" altLang="en-US" sz="1800" i="1">
                                  <a:latin typeface="Cambria Math" panose="02040503050406030204" pitchFamily="18" charset="0"/>
                                </a:rPr>
                                <m:t>𝜔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en-US" altLang="zh-CN" sz="1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1800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en-US" altLang="zh-CN" sz="18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sub>
                          </m:sSub>
                          <m:r>
                            <a:rPr lang="en-US" altLang="zh-CN" sz="18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CN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CN" altLang="en-US" sz="1800" i="1">
                                  <a:latin typeface="Cambria Math" panose="02040503050406030204" pitchFamily="18" charset="0"/>
                                </a:rPr>
                                <m:t>𝜔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en-US" altLang="zh-CN" sz="1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1800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en-US" altLang="zh-CN" sz="18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sub>
                          </m:sSub>
                        </m:e>
                      </m:d>
                      <m:r>
                        <a:rPr lang="en-US" altLang="zh-CN" sz="1800" b="0" i="1" smtClean="0">
                          <a:latin typeface="Cambria Math" panose="02040503050406030204" pitchFamily="18" charset="0"/>
                        </a:rPr>
                        <m:t>                       </m:t>
                      </m:r>
                    </m:oMath>
                  </m:oMathPara>
                </a14:m>
                <a:endParaRPr lang="zh-CN" altLang="en-US" sz="1800" dirty="0"/>
              </a:p>
            </p:txBody>
          </p:sp>
        </mc:Choice>
        <mc:Fallback xmlns="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983C665D-7FD3-CC81-94C5-55AAA8C660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3608" y="1268760"/>
                <a:ext cx="5976664" cy="106811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61CAD821-4265-F7E9-D112-56CA850EC358}"/>
                  </a:ext>
                </a:extLst>
              </p:cNvPr>
              <p:cNvSpPr txBox="1"/>
              <p:nvPr/>
            </p:nvSpPr>
            <p:spPr>
              <a:xfrm>
                <a:off x="1763688" y="2412745"/>
                <a:ext cx="6264696" cy="46743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sSub>
                          <m:sSub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</m:sub>
                    </m:sSub>
                    <m:sSub>
                      <m:sSubPr>
                        <m:ctrlPr>
                          <a:rPr lang="en-US" altLang="zh-CN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zh-CN" altLang="en-US" sz="1800" i="1" smtClean="0">
                            <a:latin typeface="Cambria Math" panose="02040503050406030204" pitchFamily="18" charset="0"/>
                          </a:rPr>
                          <m:t>𝜔</m:t>
                        </m:r>
                      </m:e>
                      <m:sub>
                        <m:sSub>
                          <m:sSub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</m:sub>
                    </m:sSub>
                  </m:oMath>
                </a14:m>
                <a:r>
                  <a:rPr lang="en-US" altLang="zh-CN" sz="1800" dirty="0"/>
                  <a:t>,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18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180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sSub>
                          <m:sSub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sub>
                      <m:sup>
                        <m:sSub>
                          <m:sSub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</m:sup>
                    </m:sSubSup>
                    <m:r>
                      <a:rPr lang="en-US" altLang="zh-CN" sz="1800" b="0" i="1" smtClean="0">
                        <a:latin typeface="Cambria Math" panose="02040503050406030204" pitchFamily="18" charset="0"/>
                      </a:rPr>
                      <m:t>,</m:t>
                    </m:r>
                    <m:sSubSup>
                      <m:sSubSupPr>
                        <m:ctrlPr>
                          <a:rPr lang="en-US" altLang="zh-CN" sz="18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zh-CN" altLang="en-US" sz="1800" i="1">
                            <a:latin typeface="Cambria Math" panose="02040503050406030204" pitchFamily="18" charset="0"/>
                          </a:rPr>
                          <m:t>𝜔</m:t>
                        </m:r>
                      </m:e>
                      <m:sub>
                        <m:sSub>
                          <m:sSub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sub>
                      <m:sup>
                        <m:sSub>
                          <m:sSub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</m:sup>
                    </m:sSubSup>
                    <m:r>
                      <a:rPr lang="en-US" altLang="zh-CN" sz="1800" b="0" i="1" smtClean="0">
                        <a:latin typeface="Cambria Math" panose="02040503050406030204" pitchFamily="18" charset="0"/>
                      </a:rPr>
                      <m:t>,</m:t>
                    </m:r>
                    <m:sSubSup>
                      <m:sSubSupPr>
                        <m:ctrlPr>
                          <a:rPr lang="en-US" altLang="zh-CN" sz="18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180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sSub>
                          <m:sSub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sub>
                      <m:sup>
                        <m:sSub>
                          <m:sSub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sSub>
                              <m:sSubPr>
                                <m:ctrlP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sSub>
                                  <m:sSubPr>
                                    <m:ctrlPr>
                                      <a:rPr lang="en-US" altLang="zh-CN" sz="18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1800" i="1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  <m:sub>
                                    <m:r>
                                      <a:rPr lang="en-US" altLang="zh-CN" sz="18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sub>
                            </m:sSub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</m:sup>
                    </m:sSubSup>
                    <m:r>
                      <a:rPr lang="en-US" altLang="zh-CN" sz="1800" b="0" i="1" smtClean="0">
                        <a:latin typeface="Cambria Math" panose="02040503050406030204" pitchFamily="18" charset="0"/>
                      </a:rPr>
                      <m:t>,</m:t>
                    </m:r>
                    <m:sSubSup>
                      <m:sSubSupPr>
                        <m:ctrlPr>
                          <a:rPr lang="en-US" altLang="zh-CN" sz="18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zh-CN" altLang="en-US" sz="1800" i="1">
                            <a:latin typeface="Cambria Math" panose="02040503050406030204" pitchFamily="18" charset="0"/>
                          </a:rPr>
                          <m:t>𝜔</m:t>
                        </m:r>
                      </m:e>
                      <m:sub>
                        <m:sSub>
                          <m:sSub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sub>
                      <m:sup>
                        <m:sSub>
                          <m:sSub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sSub>
                              <m:sSubPr>
                                <m:ctrlP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sub>
                            </m:sSub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</m:sup>
                    </m:sSubSup>
                  </m:oMath>
                </a14:m>
                <a:endParaRPr lang="zh-CN" altLang="en-US" sz="1800" dirty="0"/>
              </a:p>
            </p:txBody>
          </p:sp>
        </mc:Choice>
        <mc:Fallback xmlns="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61CAD821-4265-F7E9-D112-56CA850EC3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3688" y="2412745"/>
                <a:ext cx="6264696" cy="467436"/>
              </a:xfrm>
              <a:prstGeom prst="rect">
                <a:avLst/>
              </a:prstGeom>
              <a:blipFill>
                <a:blip r:embed="rId5"/>
                <a:stretch>
                  <a:fillRect b="-1052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文本框 17">
            <a:extLst>
              <a:ext uri="{FF2B5EF4-FFF2-40B4-BE49-F238E27FC236}">
                <a16:creationId xmlns:a16="http://schemas.microsoft.com/office/drawing/2014/main" id="{C06771AA-80C9-63B9-1B0C-AF5EBF69D667}"/>
              </a:ext>
            </a:extLst>
          </p:cNvPr>
          <p:cNvSpPr txBox="1"/>
          <p:nvPr/>
        </p:nvSpPr>
        <p:spPr>
          <a:xfrm>
            <a:off x="467544" y="2492574"/>
            <a:ext cx="8604448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Similarly,</a:t>
            </a:r>
            <a:endParaRPr lang="zh-CN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0CC975A0-A7B1-34F3-B604-DCA5E6A23D25}"/>
              </a:ext>
            </a:extLst>
          </p:cNvPr>
          <p:cNvSpPr txBox="1"/>
          <p:nvPr/>
        </p:nvSpPr>
        <p:spPr>
          <a:xfrm>
            <a:off x="395536" y="3356992"/>
            <a:ext cx="8604448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kinetic equation </a:t>
            </a:r>
            <a:endParaRPr lang="zh-CN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DF800A23-D2DB-70D8-C2CC-23659A2856A9}"/>
                  </a:ext>
                </a:extLst>
              </p:cNvPr>
              <p:cNvSpPr txBox="1"/>
              <p:nvPr/>
            </p:nvSpPr>
            <p:spPr>
              <a:xfrm>
                <a:off x="1403648" y="3725141"/>
                <a:ext cx="5976664" cy="14730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1800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f>
                            <m:fPr>
                              <m:ctrlPr>
                                <a:rPr lang="en-US" altLang="zh-CN" sz="1800" i="1" smtClean="0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CN" sz="1800" b="0" i="1" smtClean="0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num>
                            <m:den>
                              <m:r>
                                <a:rPr lang="en-US" altLang="zh-CN" sz="1800" b="0" i="1" smtClean="0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  <m:t>𝑑𝑡</m:t>
                              </m:r>
                            </m:den>
                          </m:f>
                          <m:r>
                            <a:rPr lang="en-US" altLang="zh-CN" sz="1800" b="0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sSub>
                            <m:sSubPr>
                              <m:ctrlPr>
                                <a:rPr lang="en-US" altLang="zh-CN" sz="1800" i="1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800" i="1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CN" sz="1800" i="1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sub>
                      </m:sSub>
                      <m:r>
                        <a:rPr lang="en-US" altLang="zh-CN" sz="1800" b="0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CN" sz="1800" i="1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sz="1800" b="0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𝜂</m:t>
                          </m:r>
                        </m:e>
                        <m:sub>
                          <m:r>
                            <a:rPr lang="en-US" altLang="zh-CN" sz="1800" b="0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zh-CN" sz="1800" b="0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altLang="zh-CN" sz="1800" i="1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sz="1800" b="0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𝛾</m:t>
                          </m:r>
                        </m:e>
                        <m:sub>
                          <m:r>
                            <a:rPr lang="en-US" altLang="zh-CN" sz="1800" b="0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altLang="zh-CN" sz="1800" i="1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1800" b="0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sSub>
                            <m:sSubPr>
                              <m:ctrlPr>
                                <a:rPr lang="en-US" altLang="zh-CN" sz="1800" i="1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800" i="1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CN" sz="1800" b="0" i="1" smtClean="0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sub>
                      </m:sSub>
                    </m:oMath>
                  </m:oMathPara>
                </a14:m>
                <a:endParaRPr lang="en-US" altLang="zh-CN" sz="1800" dirty="0">
                  <a:solidFill>
                    <a:srgbClr val="3333FF"/>
                  </a:solidFill>
                </a:endParaRPr>
              </a:p>
              <a:p>
                <a:endParaRPr lang="en-US" altLang="zh-CN" sz="1800" dirty="0">
                  <a:solidFill>
                    <a:srgbClr val="3333FF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1800" i="1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1800" b="0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sSub>
                            <m:sSubPr>
                              <m:ctrlPr>
                                <a:rPr lang="en-US" altLang="zh-CN" sz="1800" i="1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800" i="1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CN" sz="1800" b="0" i="1" smtClean="0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sub>
                      </m:sSub>
                      <m:r>
                        <a:rPr lang="en-US" altLang="zh-CN" sz="1800" b="0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~</m:t>
                      </m:r>
                      <m:sSup>
                        <m:sSupPr>
                          <m:ctrlPr>
                            <a:rPr lang="en-US" altLang="zh-CN" sz="1800" b="0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1800" b="0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altLang="zh-CN" sz="1800" i="1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CN" sz="1800" i="1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CN" altLang="en-US" sz="1800" i="1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  <m:t>𝛾</m:t>
                              </m:r>
                            </m:e>
                            <m:sub>
                              <m:r>
                                <a:rPr lang="en-US" altLang="zh-CN" sz="1800" i="1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zh-CN" sz="1800" b="0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</m:oMath>
                  </m:oMathPara>
                </a14:m>
                <a:endParaRPr lang="en-US" altLang="zh-CN" sz="1800" dirty="0">
                  <a:solidFill>
                    <a:srgbClr val="3333FF"/>
                  </a:solidFill>
                </a:endParaRPr>
              </a:p>
              <a:p>
                <a:endParaRPr lang="zh-CN" altLang="en-US" sz="1800" dirty="0">
                  <a:solidFill>
                    <a:srgbClr val="3333FF"/>
                  </a:solidFill>
                </a:endParaRPr>
              </a:p>
            </p:txBody>
          </p:sp>
        </mc:Choice>
        <mc:Fallback xmlns=""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DF800A23-D2DB-70D8-C2CC-23659A2856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3648" y="3725141"/>
                <a:ext cx="5976664" cy="14730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文本框 20">
                <a:extLst>
                  <a:ext uri="{FF2B5EF4-FFF2-40B4-BE49-F238E27FC236}">
                    <a16:creationId xmlns:a16="http://schemas.microsoft.com/office/drawing/2014/main" id="{F67619CB-6BF9-0BB6-9FEF-4E1625B956AB}"/>
                  </a:ext>
                </a:extLst>
              </p:cNvPr>
              <p:cNvSpPr txBox="1"/>
              <p:nvPr/>
            </p:nvSpPr>
            <p:spPr>
              <a:xfrm>
                <a:off x="5364088" y="4494639"/>
                <a:ext cx="1368152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altLang="zh-CN" sz="20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𝛾</m:t>
                        </m:r>
                      </m:e>
                      <m:sub>
                        <m:r>
                          <a:rPr lang="en-US" altLang="zh-CN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CN" sz="20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  <m:r>
                      <a:rPr lang="en-US" altLang="zh-CN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0!</m:t>
                    </m:r>
                  </m:oMath>
                </a14:m>
                <a:endParaRPr lang="zh-CN" altLang="en-US" sz="20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1" name="文本框 20">
                <a:extLst>
                  <a:ext uri="{FF2B5EF4-FFF2-40B4-BE49-F238E27FC236}">
                    <a16:creationId xmlns:a16="http://schemas.microsoft.com/office/drawing/2014/main" id="{F67619CB-6BF9-0BB6-9FEF-4E1625B956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4088" y="4494639"/>
                <a:ext cx="1368152" cy="307777"/>
              </a:xfrm>
              <a:prstGeom prst="rect">
                <a:avLst/>
              </a:prstGeom>
              <a:blipFill>
                <a:blip r:embed="rId7"/>
                <a:stretch>
                  <a:fillRect l="-11607" t="-25490" b="-4902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文本框 22">
                <a:extLst>
                  <a:ext uri="{FF2B5EF4-FFF2-40B4-BE49-F238E27FC236}">
                    <a16:creationId xmlns:a16="http://schemas.microsoft.com/office/drawing/2014/main" id="{B79C1A09-F9CE-F2CE-9BFE-933BB2E39D18}"/>
                  </a:ext>
                </a:extLst>
              </p:cNvPr>
              <p:cNvSpPr txBox="1"/>
              <p:nvPr/>
            </p:nvSpPr>
            <p:spPr>
              <a:xfrm>
                <a:off x="2097272" y="5411950"/>
                <a:ext cx="4589416" cy="6580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1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1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altLang="zh-CN" sz="1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𝑒𝑞</m:t>
                          </m:r>
                        </m:sub>
                      </m:sSub>
                      <m:r>
                        <a:rPr lang="en-US" altLang="zh-CN" sz="1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~</m:t>
                      </m:r>
                      <m:f>
                        <m:fPr>
                          <m:ctrlPr>
                            <a:rPr lang="en-US" altLang="zh-CN" sz="1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1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en-US" altLang="zh-CN" sz="1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CN" altLang="en-US" sz="1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𝛾</m:t>
                              </m:r>
                            </m:e>
                            <m:sub>
                              <m:r>
                                <a:rPr lang="en-US" altLang="zh-CN" sz="1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  <m:sSup>
                        <m:sSupPr>
                          <m:ctrlPr>
                            <a:rPr lang="en-US" altLang="zh-CN" sz="1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1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~</m:t>
                          </m:r>
                          <m:r>
                            <a:rPr lang="en-US" altLang="zh-CN" sz="1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𝑔</m:t>
                          </m:r>
                        </m:e>
                        <m:sup>
                          <m:r>
                            <a:rPr lang="en-US" altLang="zh-CN" sz="1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−2</m:t>
                          </m:r>
                        </m:sup>
                      </m:sSup>
                    </m:oMath>
                  </m:oMathPara>
                </a14:m>
                <a:endParaRPr lang="zh-CN" altLang="en-US" sz="1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3" name="文本框 22">
                <a:extLst>
                  <a:ext uri="{FF2B5EF4-FFF2-40B4-BE49-F238E27FC236}">
                    <a16:creationId xmlns:a16="http://schemas.microsoft.com/office/drawing/2014/main" id="{B79C1A09-F9CE-F2CE-9BFE-933BB2E39D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97272" y="5411950"/>
                <a:ext cx="4589416" cy="6580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257877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95F61995-5197-6781-1C6D-5EEA38DFCBE9}"/>
                  </a:ext>
                </a:extLst>
              </p:cNvPr>
              <p:cNvSpPr txBox="1"/>
              <p:nvPr/>
            </p:nvSpPr>
            <p:spPr>
              <a:xfrm>
                <a:off x="-16194" y="691275"/>
                <a:ext cx="8290027" cy="84253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1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18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sSub>
                            <m:sSubPr>
                              <m:ctrlPr>
                                <a:rPr lang="en-US" altLang="zh-CN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8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CN" sz="18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CN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8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CN" sz="1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CN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8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CN" sz="18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CN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8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CN" sz="1800" i="1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b>
                          </m:sSub>
                        </m:sub>
                      </m:sSub>
                      <m:r>
                        <a:rPr lang="en-US" altLang="zh-CN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1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1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zh-CN" sz="18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  <m:rad>
                            <m:radPr>
                              <m:degHide m:val="on"/>
                              <m:ctrlPr>
                                <a:rPr lang="en-US" altLang="zh-CN" sz="1800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sSub>
                                <m:sSubPr>
                                  <m:ctrlPr>
                                    <a:rPr lang="en-US" altLang="zh-CN" sz="1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CN" altLang="en-US" sz="1800" i="1" smtClean="0">
                                      <a:latin typeface="Cambria Math" panose="02040503050406030204" pitchFamily="18" charset="0"/>
                                    </a:rPr>
                                    <m:t>𝜔</m:t>
                                  </m:r>
                                </m:e>
                                <m:sub>
                                  <m:sSub>
                                    <m:sSubPr>
                                      <m:ctrlPr>
                                        <a:rPr lang="en-US" altLang="zh-CN" sz="1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sz="1800" i="1"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e>
                                    <m:sub>
                                      <m:r>
                                        <a:rPr lang="en-US" altLang="zh-CN" sz="1800" i="1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sub>
                              </m:sSub>
                              <m:sSub>
                                <m:sSubPr>
                                  <m:ctrlPr>
                                    <a:rPr lang="en-US" altLang="zh-CN" sz="1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CN" altLang="en-US" sz="1800" i="1">
                                      <a:latin typeface="Cambria Math" panose="02040503050406030204" pitchFamily="18" charset="0"/>
                                    </a:rPr>
                                    <m:t>𝜔</m:t>
                                  </m:r>
                                </m:e>
                                <m:sub>
                                  <m:sSub>
                                    <m:sSubPr>
                                      <m:ctrlPr>
                                        <a:rPr lang="en-US" altLang="zh-CN" sz="1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sz="1800" i="1"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e>
                                    <m:sub>
                                      <m:r>
                                        <a:rPr lang="en-US" altLang="zh-CN" sz="1800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</m:sub>
                              </m:sSub>
                              <m:sSub>
                                <m:sSubPr>
                                  <m:ctrlPr>
                                    <a:rPr lang="en-US" altLang="zh-CN" sz="1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CN" altLang="en-US" sz="1800" i="1">
                                      <a:latin typeface="Cambria Math" panose="02040503050406030204" pitchFamily="18" charset="0"/>
                                    </a:rPr>
                                    <m:t>𝜔</m:t>
                                  </m:r>
                                </m:e>
                                <m:sub>
                                  <m:sSub>
                                    <m:sSubPr>
                                      <m:ctrlPr>
                                        <a:rPr lang="en-US" altLang="zh-CN" sz="1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sz="1800" i="1"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e>
                                    <m:sub>
                                      <m:r>
                                        <a:rPr lang="en-US" altLang="zh-CN" sz="1800" b="0" i="1" smtClean="0">
                                          <a:latin typeface="Cambria Math" panose="02040503050406030204" pitchFamily="18" charset="0"/>
                                        </a:rPr>
                                        <m:t>3</m:t>
                                      </m:r>
                                    </m:sub>
                                  </m:sSub>
                                </m:sub>
                              </m:sSub>
                              <m:sSub>
                                <m:sSubPr>
                                  <m:ctrlPr>
                                    <a:rPr lang="en-US" altLang="zh-CN" sz="1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CN" altLang="en-US" sz="1800" i="1">
                                      <a:latin typeface="Cambria Math" panose="02040503050406030204" pitchFamily="18" charset="0"/>
                                    </a:rPr>
                                    <m:t>𝜔</m:t>
                                  </m:r>
                                </m:e>
                                <m:sub>
                                  <m:sSub>
                                    <m:sSubPr>
                                      <m:ctrlPr>
                                        <a:rPr lang="en-US" altLang="zh-CN" sz="1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sz="1800" i="1"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e>
                                    <m:sub>
                                      <m:r>
                                        <a:rPr lang="en-US" altLang="zh-CN" sz="1800" b="0" i="1" smtClean="0">
                                          <a:latin typeface="Cambria Math" panose="02040503050406030204" pitchFamily="18" charset="0"/>
                                        </a:rPr>
                                        <m:t>4</m:t>
                                      </m:r>
                                    </m:sub>
                                  </m:sSub>
                                </m:sub>
                              </m:sSub>
                            </m:e>
                          </m:rad>
                        </m:den>
                      </m:f>
                      <m:nary>
                        <m:naryPr>
                          <m:chr m:val="∑"/>
                          <m:limLoc m:val="subSup"/>
                          <m:supHide m:val="on"/>
                          <m:ctrlPr>
                            <a:rPr lang="en-US" altLang="zh-CN" sz="18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9"/>
                            </m:rPr>
                            <a:rPr lang="en-US" altLang="zh-CN" sz="1800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  <m:sup/>
                        <m:e>
                          <m:f>
                            <m:fPr>
                              <m:ctrlPr>
                                <a:rPr lang="en-US" altLang="zh-CN" sz="18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Sup>
                                <m:sSubSupPr>
                                  <m:ctrlPr>
                                    <a:rPr lang="en-US" altLang="zh-CN" sz="18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CN" sz="1800" i="1"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e>
                                <m:sub>
                                  <m:r>
                                    <a:rPr lang="en-US" altLang="zh-CN" sz="1800" i="1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  <m:sup>
                                  <m:sSub>
                                    <m:sSubPr>
                                      <m:ctrlPr>
                                        <a:rPr lang="en-US" altLang="zh-CN" sz="1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sz="1800" i="1"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e>
                                    <m:sub>
                                      <m:r>
                                        <a:rPr lang="en-US" altLang="zh-CN" sz="1800" i="1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sup>
                              </m:sSubSup>
                              <m:sSubSup>
                                <m:sSubSupPr>
                                  <m:ctrlPr>
                                    <a:rPr lang="en-US" altLang="zh-CN" sz="18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CN" sz="1800" i="1"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e>
                                <m:sub>
                                  <m:r>
                                    <a:rPr lang="en-US" altLang="zh-CN" sz="1800" i="1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  <m:sup>
                                  <m:sSub>
                                    <m:sSubPr>
                                      <m:ctrlPr>
                                        <a:rPr lang="en-US" altLang="zh-CN" sz="1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sz="1800" i="1"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e>
                                    <m:sub>
                                      <m:r>
                                        <a:rPr lang="en-US" altLang="zh-CN" sz="18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</m:sup>
                              </m:sSubSup>
                              <m:sSubSup>
                                <m:sSubSupPr>
                                  <m:ctrlPr>
                                    <a:rPr lang="en-US" altLang="zh-CN" sz="18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CN" sz="1800" i="1"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e>
                                <m:sub>
                                  <m:r>
                                    <a:rPr lang="en-US" altLang="zh-CN" sz="1800" i="1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  <m:sup>
                                  <m:sSub>
                                    <m:sSubPr>
                                      <m:ctrlPr>
                                        <a:rPr lang="en-US" altLang="zh-CN" sz="1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sz="1800" i="1"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e>
                                    <m:sub>
                                      <m:r>
                                        <a:rPr lang="en-US" altLang="zh-CN" sz="1800" i="1">
                                          <a:latin typeface="Cambria Math" panose="02040503050406030204" pitchFamily="18" charset="0"/>
                                        </a:rPr>
                                        <m:t>3</m:t>
                                      </m:r>
                                    </m:sub>
                                  </m:sSub>
                                </m:sup>
                              </m:sSubSup>
                              <m:sSubSup>
                                <m:sSubSupPr>
                                  <m:ctrlPr>
                                    <a:rPr lang="en-US" altLang="zh-CN" sz="18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CN" sz="1800" i="1"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e>
                                <m:sub>
                                  <m:r>
                                    <a:rPr lang="en-US" altLang="zh-CN" sz="1800" i="1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  <m:sup>
                                  <m:sSub>
                                    <m:sSubPr>
                                      <m:ctrlPr>
                                        <a:rPr lang="en-US" altLang="zh-CN" sz="1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sz="1800" i="1"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e>
                                    <m:sub>
                                      <m:r>
                                        <a:rPr lang="en-US" altLang="zh-CN" sz="1800" i="1">
                                          <a:latin typeface="Cambria Math" panose="02040503050406030204" pitchFamily="18" charset="0"/>
                                        </a:rPr>
                                        <m:t>4</m:t>
                                      </m:r>
                                    </m:sub>
                                  </m:sSub>
                                </m:sup>
                              </m:sSubSup>
                            </m:num>
                            <m:den>
                              <m:sSubSup>
                                <m:sSubSupPr>
                                  <m:ctrlPr>
                                    <a:rPr lang="en-US" altLang="zh-CN" sz="18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CN" sz="1800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  <m:sub>
                                  <m:r>
                                    <a:rPr lang="en-US" altLang="zh-CN" sz="1800" i="1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  <m:sup>
                                  <m:r>
                                    <a:rPr lang="en-US" altLang="zh-CN" sz="18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</m:den>
                          </m:f>
                        </m:e>
                      </m:nary>
                      <m:r>
                        <a:rPr lang="en-US" altLang="zh-CN" sz="1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≠0</m:t>
                      </m:r>
                    </m:oMath>
                  </m:oMathPara>
                </a14:m>
                <a:endParaRPr lang="zh-CN" altLang="en-US" sz="1800" dirty="0"/>
              </a:p>
            </p:txBody>
          </p:sp>
        </mc:Choice>
        <mc:Fallback xmlns="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95F61995-5197-6781-1C6D-5EEA38DFCB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6194" y="691275"/>
                <a:ext cx="8290027" cy="84253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538B47D1-EFB7-7AC5-583C-31297AFB8B94}"/>
                  </a:ext>
                </a:extLst>
              </p:cNvPr>
              <p:cNvSpPr txBox="1"/>
              <p:nvPr/>
            </p:nvSpPr>
            <p:spPr>
              <a:xfrm>
                <a:off x="2195736" y="261228"/>
                <a:ext cx="1152128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1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sz="1800" i="1">
                              <a:latin typeface="Cambria Math" panose="02040503050406030204" pitchFamily="18" charset="0"/>
                            </a:rPr>
                            <m:t>𝛾</m:t>
                          </m:r>
                        </m:e>
                        <m:sub>
                          <m:r>
                            <a:rPr lang="en-US" altLang="zh-CN" sz="18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zh-CN" sz="1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≠</m:t>
                      </m:r>
                      <m:r>
                        <a:rPr lang="en-US" altLang="zh-CN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 ?</m:t>
                      </m:r>
                    </m:oMath>
                  </m:oMathPara>
                </a14:m>
                <a:endParaRPr lang="zh-CN" altLang="en-US" sz="1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538B47D1-EFB7-7AC5-583C-31297AFB8B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5736" y="261228"/>
                <a:ext cx="1152128" cy="369332"/>
              </a:xfrm>
              <a:prstGeom prst="rect">
                <a:avLst/>
              </a:prstGeom>
              <a:blipFill>
                <a:blip r:embed="rId4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文本框 5">
            <a:extLst>
              <a:ext uri="{FF2B5EF4-FFF2-40B4-BE49-F238E27FC236}">
                <a16:creationId xmlns:a16="http://schemas.microsoft.com/office/drawing/2014/main" id="{8F9A9DBB-A0E9-030B-4DAA-C6D3CD25A340}"/>
              </a:ext>
            </a:extLst>
          </p:cNvPr>
          <p:cNvSpPr txBox="1"/>
          <p:nvPr/>
        </p:nvSpPr>
        <p:spPr>
          <a:xfrm>
            <a:off x="269776" y="322363"/>
            <a:ext cx="1997968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How to guarantee</a:t>
            </a:r>
            <a:endParaRPr lang="zh-CN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6D9EF095-11CA-2133-4B1D-3BA7568AFE30}"/>
                  </a:ext>
                </a:extLst>
              </p:cNvPr>
              <p:cNvSpPr txBox="1"/>
              <p:nvPr/>
            </p:nvSpPr>
            <p:spPr>
              <a:xfrm>
                <a:off x="1475656" y="1533813"/>
                <a:ext cx="4580164" cy="46679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180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zh-CN" altLang="en-US" sz="1800" i="1">
                            <a:latin typeface="Cambria Math" panose="02040503050406030204" pitchFamily="18" charset="0"/>
                          </a:rPr>
                          <m:t>𝜔</m:t>
                        </m:r>
                      </m:e>
                      <m:sub>
                        <m:sSub>
                          <m:sSub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sub>
                      <m:sup>
                        <m:sSub>
                          <m:sSub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sSub>
                              <m:sSubPr>
                                <m:ctrlP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sub>
                            </m:sSub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</m:sup>
                    </m:sSubSup>
                    <m:r>
                      <a:rPr lang="en-US" altLang="zh-CN" sz="18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zh-CN" altLang="en-US" sz="1800" b="0" i="1" smtClean="0">
                        <a:latin typeface="Cambria Math" panose="02040503050406030204" pitchFamily="18" charset="0"/>
                      </a:rPr>
                      <m:t>𝛿</m:t>
                    </m:r>
                    <m:d>
                      <m:dPr>
                        <m:ctrlP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sz="1800" i="1" smtClean="0">
                                <a:latin typeface="Cambria Math" panose="02040503050406030204" pitchFamily="18" charset="0"/>
                              </a:rPr>
                              <m:t>𝜔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altLang="zh-CN" sz="18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sub>
                            </m:sSub>
                          </m:sub>
                        </m:sSub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sz="1800" i="1">
                                <a:latin typeface="Cambria Math" panose="02040503050406030204" pitchFamily="18" charset="0"/>
                              </a:rPr>
                              <m:t>𝜔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altLang="zh-CN" sz="18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sub>
                            </m:sSub>
                          </m:sub>
                        </m:sSub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sz="1800" i="1">
                                <a:latin typeface="Cambria Math" panose="02040503050406030204" pitchFamily="18" charset="0"/>
                              </a:rPr>
                              <m:t>𝜔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altLang="zh-CN" sz="18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sub>
                        </m:sSub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sz="1800" i="1">
                                <a:latin typeface="Cambria Math" panose="02040503050406030204" pitchFamily="18" charset="0"/>
                              </a:rPr>
                              <m:t>𝜔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altLang="zh-CN" sz="18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sub>
                        </m:sSub>
                      </m:e>
                    </m:d>
                  </m:oMath>
                </a14:m>
                <a:r>
                  <a:rPr lang="en-US" altLang="zh-CN" sz="18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1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≠0</m:t>
                    </m:r>
                  </m:oMath>
                </a14:m>
                <a:endParaRPr lang="zh-CN" altLang="en-US" sz="1800" dirty="0"/>
              </a:p>
            </p:txBody>
          </p:sp>
        </mc:Choice>
        <mc:Fallback xmlns="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6D9EF095-11CA-2133-4B1D-3BA7568AFE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5656" y="1533813"/>
                <a:ext cx="4580164" cy="46679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6F4D661E-FE9B-1D27-70F2-1C6B8466FB7E}"/>
                  </a:ext>
                </a:extLst>
              </p:cNvPr>
              <p:cNvSpPr txBox="1"/>
              <p:nvPr/>
            </p:nvSpPr>
            <p:spPr>
              <a:xfrm>
                <a:off x="1489618" y="2507496"/>
                <a:ext cx="4580164" cy="4389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180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zh-CN" altLang="en-US" sz="1800" i="1">
                            <a:latin typeface="Cambria Math" panose="02040503050406030204" pitchFamily="18" charset="0"/>
                          </a:rPr>
                          <m:t>𝜔</m:t>
                        </m:r>
                      </m:e>
                      <m:sub>
                        <m:sSub>
                          <m:sSub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sSub>
                              <m:sSubPr>
                                <m:ctrlP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sub>
                            </m:sSub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</m:sub>
                      <m:sup/>
                    </m:sSubSup>
                    <m:r>
                      <a:rPr lang="en-US" altLang="zh-CN" sz="18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zh-CN" altLang="en-US" sz="1800" b="0" i="1" smtClean="0">
                        <a:latin typeface="Cambria Math" panose="02040503050406030204" pitchFamily="18" charset="0"/>
                      </a:rPr>
                      <m:t>𝛿</m:t>
                    </m:r>
                    <m:d>
                      <m:dPr>
                        <m:ctrlP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sSub>
                              <m:sSubPr>
                                <m:ctrlP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zh-CN" altLang="en-US" sz="1800" i="1">
                                    <a:latin typeface="Cambria Math" panose="02040503050406030204" pitchFamily="18" charset="0"/>
                                  </a:rPr>
                                  <m:t>𝜔</m:t>
                                </m:r>
                              </m:e>
                              <m:sub>
                                <m:sSub>
                                  <m:sSubPr>
                                    <m:ctrlPr>
                                      <a:rPr lang="en-US" altLang="zh-CN" sz="18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1800" i="1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  <m:sub>
                                    <m:r>
                                      <a:rPr lang="en-US" altLang="zh-CN" sz="18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sub>
                            </m:sSub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zh-CN" altLang="en-US" sz="1800" i="1">
                                    <a:latin typeface="Cambria Math" panose="02040503050406030204" pitchFamily="18" charset="0"/>
                                  </a:rPr>
                                  <m:t>𝜔</m:t>
                                </m:r>
                              </m:e>
                              <m:sub>
                                <m:sSub>
                                  <m:sSubPr>
                                    <m:ctrlPr>
                                      <a:rPr lang="en-US" altLang="zh-CN" sz="18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1800" i="1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  <m:sub>
                                    <m:r>
                                      <a:rPr lang="en-US" altLang="zh-CN" sz="18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sub>
                            </m:sSub>
                            <m:r>
                              <a:rPr lang="en-US" altLang="zh-CN" sz="1800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zh-CN" altLang="en-US" sz="1800" i="1" smtClean="0">
                                <a:latin typeface="Cambria Math" panose="02040503050406030204" pitchFamily="18" charset="0"/>
                              </a:rPr>
                              <m:t>𝜔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altLang="zh-CN" sz="18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sub>
                            </m:sSub>
                          </m:sub>
                        </m:sSub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sz="1800" i="1">
                                <a:latin typeface="Cambria Math" panose="02040503050406030204" pitchFamily="18" charset="0"/>
                              </a:rPr>
                              <m:t>𝜔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altLang="zh-CN" sz="18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sub>
                            </m:sSub>
                          </m:sub>
                        </m:sSub>
                      </m:e>
                    </m:d>
                  </m:oMath>
                </a14:m>
                <a:r>
                  <a:rPr lang="en-US" altLang="zh-CN" sz="18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1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≠0</m:t>
                    </m:r>
                  </m:oMath>
                </a14:m>
                <a:endParaRPr lang="zh-CN" altLang="en-US" sz="1800" dirty="0"/>
              </a:p>
            </p:txBody>
          </p:sp>
        </mc:Choice>
        <mc:Fallback xmlns="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6F4D661E-FE9B-1D27-70F2-1C6B8466FB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9618" y="2507496"/>
                <a:ext cx="4580164" cy="43890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78C217B9-A69C-19B6-12C8-717CC4B78120}"/>
                  </a:ext>
                </a:extLst>
              </p:cNvPr>
              <p:cNvSpPr txBox="1"/>
              <p:nvPr/>
            </p:nvSpPr>
            <p:spPr>
              <a:xfrm>
                <a:off x="1475656" y="2000607"/>
                <a:ext cx="4580164" cy="46679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180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zh-CN" altLang="en-US" sz="1800" i="1">
                            <a:latin typeface="Cambria Math" panose="02040503050406030204" pitchFamily="18" charset="0"/>
                          </a:rPr>
                          <m:t>𝜔</m:t>
                        </m:r>
                      </m:e>
                      <m:sub>
                        <m:sSub>
                          <m:sSub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sub>
                      <m:sup>
                        <m:sSub>
                          <m:sSub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</m:sup>
                    </m:sSubSup>
                    <m:r>
                      <a:rPr lang="en-US" altLang="zh-CN" sz="18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zh-CN" altLang="en-US" sz="1800" b="0" i="1" smtClean="0">
                        <a:latin typeface="Cambria Math" panose="02040503050406030204" pitchFamily="18" charset="0"/>
                      </a:rPr>
                      <m:t>𝛿</m:t>
                    </m:r>
                    <m:d>
                      <m:dPr>
                        <m:ctrlP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sz="1800" i="1">
                                <a:latin typeface="Cambria Math" panose="02040503050406030204" pitchFamily="18" charset="0"/>
                              </a:rPr>
                              <m:t>𝜔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altLang="zh-CN" sz="18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sub>
                            </m:sSub>
                          </m:sub>
                        </m:sSub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sz="1800" i="1">
                                <a:latin typeface="Cambria Math" panose="02040503050406030204" pitchFamily="18" charset="0"/>
                              </a:rPr>
                              <m:t>𝜔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altLang="zh-CN" sz="18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sub>
                        </m:sSub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sz="1800" i="1">
                                <a:latin typeface="Cambria Math" panose="02040503050406030204" pitchFamily="18" charset="0"/>
                              </a:rPr>
                              <m:t>𝜔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altLang="zh-CN" sz="18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sub>
                        </m:sSub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sz="1800" i="1">
                                <a:latin typeface="Cambria Math" panose="02040503050406030204" pitchFamily="18" charset="0"/>
                              </a:rPr>
                              <m:t>𝜔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sub>
                            </m:sSub>
                          </m:sub>
                        </m:sSub>
                      </m:e>
                    </m:d>
                  </m:oMath>
                </a14:m>
                <a:r>
                  <a:rPr lang="en-US" altLang="zh-CN" sz="18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1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≠0</m:t>
                    </m:r>
                  </m:oMath>
                </a14:m>
                <a:endParaRPr lang="zh-CN" altLang="en-US" sz="1800" dirty="0"/>
              </a:p>
            </p:txBody>
          </p:sp>
        </mc:Choice>
        <mc:Fallback xmlns="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78C217B9-A69C-19B6-12C8-717CC4B781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5656" y="2000607"/>
                <a:ext cx="4580164" cy="46679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59792BD4-D100-350F-1B02-E8C4C69D862C}"/>
                  </a:ext>
                </a:extLst>
              </p:cNvPr>
              <p:cNvSpPr txBox="1"/>
              <p:nvPr/>
            </p:nvSpPr>
            <p:spPr>
              <a:xfrm>
                <a:off x="1475656" y="3140968"/>
                <a:ext cx="4580164" cy="46679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180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zh-CN" altLang="en-US" sz="1800" i="1">
                            <a:latin typeface="Cambria Math" panose="02040503050406030204" pitchFamily="18" charset="0"/>
                          </a:rPr>
                          <m:t>𝜔</m:t>
                        </m:r>
                      </m:e>
                      <m:sub>
                        <m:sSub>
                          <m:sSub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sub>
                      <m:sup>
                        <m:sSub>
                          <m:sSub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sSub>
                              <m:sSubPr>
                                <m:ctrlP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sub>
                            </m:sSub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</m:sup>
                    </m:sSubSup>
                    <m:r>
                      <a:rPr lang="en-US" altLang="zh-CN" sz="18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zh-CN" altLang="en-US" sz="1800" b="0" i="1" smtClean="0">
                        <a:latin typeface="Cambria Math" panose="02040503050406030204" pitchFamily="18" charset="0"/>
                      </a:rPr>
                      <m:t>𝛿</m:t>
                    </m:r>
                    <m:d>
                      <m:dPr>
                        <m:ctrlP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8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zh-CN" altLang="en-US" sz="1800" i="1" smtClean="0">
                                <a:latin typeface="Cambria Math" panose="02040503050406030204" pitchFamily="18" charset="0"/>
                              </a:rPr>
                              <m:t>𝜔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altLang="zh-CN" sz="18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sub>
                        </m:sSub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sz="1800" i="1">
                                <a:latin typeface="Cambria Math" panose="02040503050406030204" pitchFamily="18" charset="0"/>
                              </a:rPr>
                              <m:t>𝜔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altLang="zh-CN" sz="18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sub>
                            </m:sSub>
                          </m:sub>
                        </m:sSub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sz="1800" i="1">
                                <a:latin typeface="Cambria Math" panose="02040503050406030204" pitchFamily="18" charset="0"/>
                              </a:rPr>
                              <m:t>𝜔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altLang="zh-CN" sz="18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sub>
                        </m:sSub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sz="1800" i="1">
                                <a:latin typeface="Cambria Math" panose="02040503050406030204" pitchFamily="18" charset="0"/>
                              </a:rPr>
                              <m:t>𝜔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altLang="zh-CN" sz="18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sub>
                        </m:sSub>
                      </m:e>
                    </m:d>
                  </m:oMath>
                </a14:m>
                <a:r>
                  <a:rPr lang="en-US" altLang="zh-CN" sz="18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1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≠0</m:t>
                    </m:r>
                  </m:oMath>
                </a14:m>
                <a:endParaRPr lang="zh-CN" altLang="en-US" sz="1800" dirty="0"/>
              </a:p>
            </p:txBody>
          </p:sp>
        </mc:Choice>
        <mc:Fallback xmlns="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59792BD4-D100-350F-1B02-E8C4C69D86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5656" y="3140968"/>
                <a:ext cx="4580164" cy="46679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文本框 12">
            <a:extLst>
              <a:ext uri="{FF2B5EF4-FFF2-40B4-BE49-F238E27FC236}">
                <a16:creationId xmlns:a16="http://schemas.microsoft.com/office/drawing/2014/main" id="{05712B3F-A180-D484-BEAD-9ECA02388A4F}"/>
              </a:ext>
            </a:extLst>
          </p:cNvPr>
          <p:cNvSpPr txBox="1"/>
          <p:nvPr/>
        </p:nvSpPr>
        <p:spPr>
          <a:xfrm>
            <a:off x="395536" y="3911602"/>
            <a:ext cx="6174432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zh-CN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lattice</a:t>
            </a:r>
            <a:r>
              <a:rPr lang="zh-CN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zh-CN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translation invariance (ordered system),if </a:t>
            </a:r>
            <a:endParaRPr lang="zh-CN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E12DBF72-CA8F-ECC4-8B6E-993B682204F5}"/>
                  </a:ext>
                </a:extLst>
              </p:cNvPr>
              <p:cNvSpPr txBox="1"/>
              <p:nvPr/>
            </p:nvSpPr>
            <p:spPr>
              <a:xfrm>
                <a:off x="2015716" y="4628997"/>
                <a:ext cx="5112568" cy="69519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800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CN" sz="1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±</m:t>
                    </m:r>
                    <m:sSub>
                      <m:sSubPr>
                        <m:ctrlPr>
                          <a:rPr lang="en-US" altLang="zh-CN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800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altLang="zh-CN" sz="1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±</m:t>
                    </m:r>
                    <m:sSub>
                      <m:sSubPr>
                        <m:ctrlPr>
                          <a:rPr lang="en-US" altLang="zh-CN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800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US" altLang="zh-CN" sz="1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±</m:t>
                    </m:r>
                    <m:sSub>
                      <m:sSubPr>
                        <m:ctrlPr>
                          <a:rPr lang="en-US" altLang="zh-CN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800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  <m:r>
                      <a:rPr lang="en-US" altLang="zh-CN" sz="1800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altLang="zh-CN" sz="1800" b="0" dirty="0"/>
                  <a:t>  mod N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sz="1800" i="1" smtClean="0">
                            <a:latin typeface="Cambria Math" panose="02040503050406030204" pitchFamily="18" charset="0"/>
                          </a:rPr>
                          <m:t>𝜔</m:t>
                        </m:r>
                      </m:e>
                      <m:sub>
                        <m:sSub>
                          <m:sSub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altLang="zh-CN" sz="18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sub>
                    </m:sSub>
                    <m:r>
                      <a:rPr lang="en-US" altLang="zh-CN" sz="1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±</m:t>
                    </m:r>
                    <m:sSub>
                      <m:sSubPr>
                        <m:ctrlPr>
                          <a:rPr lang="en-US" altLang="zh-CN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sz="1800" i="1">
                            <a:latin typeface="Cambria Math" panose="02040503050406030204" pitchFamily="18" charset="0"/>
                          </a:rPr>
                          <m:t>𝜔</m:t>
                        </m:r>
                      </m:e>
                      <m:sub>
                        <m:sSub>
                          <m:sSub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altLang="zh-CN" sz="1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sub>
                    </m:sSub>
                    <m:r>
                      <a:rPr lang="en-US" altLang="zh-CN" sz="1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±</m:t>
                    </m:r>
                    <m:sSub>
                      <m:sSubPr>
                        <m:ctrlPr>
                          <a:rPr lang="en-US" altLang="zh-CN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sz="1800" i="1">
                            <a:latin typeface="Cambria Math" panose="02040503050406030204" pitchFamily="18" charset="0"/>
                          </a:rPr>
                          <m:t>𝜔</m:t>
                        </m:r>
                      </m:e>
                      <m:sub>
                        <m:sSub>
                          <m:sSub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altLang="zh-CN" sz="18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sub>
                    </m:sSub>
                    <m:r>
                      <a:rPr lang="en-US" altLang="zh-CN" sz="1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±</m:t>
                    </m:r>
                    <m:sSub>
                      <m:sSubPr>
                        <m:ctrlPr>
                          <a:rPr lang="en-US" altLang="zh-CN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sz="1800" i="1">
                            <a:latin typeface="Cambria Math" panose="02040503050406030204" pitchFamily="18" charset="0"/>
                          </a:rPr>
                          <m:t>𝜔</m:t>
                        </m:r>
                      </m:e>
                      <m:sub>
                        <m:sSub>
                          <m:sSub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altLang="zh-CN" sz="1800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</m:sub>
                    </m:sSub>
                    <m:r>
                      <a:rPr lang="en-US" altLang="zh-CN" sz="1800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zh-CN" altLang="en-US" sz="1800" dirty="0"/>
                  <a:t>  </a:t>
                </a:r>
              </a:p>
            </p:txBody>
          </p:sp>
        </mc:Choice>
        <mc:Fallback xmlns="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E12DBF72-CA8F-ECC4-8B6E-993B682204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15716" y="4628997"/>
                <a:ext cx="5112568" cy="695190"/>
              </a:xfrm>
              <a:prstGeom prst="rect">
                <a:avLst/>
              </a:prstGeom>
              <a:blipFill>
                <a:blip r:embed="rId9"/>
                <a:stretch>
                  <a:fillRect t="-438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文本框 21">
            <a:extLst>
              <a:ext uri="{FF2B5EF4-FFF2-40B4-BE49-F238E27FC236}">
                <a16:creationId xmlns:a16="http://schemas.microsoft.com/office/drawing/2014/main" id="{AE2B0B05-4F38-2ABC-3C9D-E836E87F01C9}"/>
              </a:ext>
            </a:extLst>
          </p:cNvPr>
          <p:cNvSpPr txBox="1"/>
          <p:nvPr/>
        </p:nvSpPr>
        <p:spPr>
          <a:xfrm>
            <a:off x="395536" y="5505437"/>
            <a:ext cx="6174432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Satisfied, which are the exact resonance conditions</a:t>
            </a:r>
            <a:endParaRPr lang="zh-CN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58629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>
            <a:extLst>
              <a:ext uri="{FF2B5EF4-FFF2-40B4-BE49-F238E27FC236}">
                <a16:creationId xmlns:a16="http://schemas.microsoft.com/office/drawing/2014/main" id="{B6188BBF-5B1C-4B1F-B2F7-A40A48CCB8ED}"/>
              </a:ext>
            </a:extLst>
          </p:cNvPr>
          <p:cNvSpPr/>
          <p:nvPr/>
        </p:nvSpPr>
        <p:spPr>
          <a:xfrm>
            <a:off x="251520" y="-27384"/>
            <a:ext cx="37753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>
                <a:solidFill>
                  <a:srgbClr val="3333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pitchFamily="18" charset="0"/>
              </a:rPr>
              <a:t>波湍流分析的主要优点</a:t>
            </a:r>
            <a:endParaRPr lang="zh-CN" altLang="en-US" dirty="0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7CFE08CB-CDBD-C572-94D0-365EA73C0B5C}"/>
              </a:ext>
            </a:extLst>
          </p:cNvPr>
          <p:cNvSpPr/>
          <p:nvPr/>
        </p:nvSpPr>
        <p:spPr>
          <a:xfrm>
            <a:off x="371554" y="3419000"/>
            <a:ext cx="89644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(b) To further prove all of the modes are interconnected by resonant 4 waves</a:t>
            </a:r>
            <a:endParaRPr lang="en-US" altLang="zh-CN" sz="2000" dirty="0">
              <a:latin typeface="Times New Roman" panose="020206030504050203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1" name="组合 30">
            <a:extLst>
              <a:ext uri="{FF2B5EF4-FFF2-40B4-BE49-F238E27FC236}">
                <a16:creationId xmlns:a16="http://schemas.microsoft.com/office/drawing/2014/main" id="{53774E6D-6E8A-652E-91D6-FC5D39BF34F9}"/>
              </a:ext>
            </a:extLst>
          </p:cNvPr>
          <p:cNvGrpSpPr/>
          <p:nvPr/>
        </p:nvGrpSpPr>
        <p:grpSpPr>
          <a:xfrm>
            <a:off x="2269114" y="1624503"/>
            <a:ext cx="2520280" cy="1152128"/>
            <a:chOff x="2694065" y="1324286"/>
            <a:chExt cx="3012199" cy="1091379"/>
          </a:xfrm>
        </p:grpSpPr>
        <p:sp>
          <p:nvSpPr>
            <p:cNvPr id="5" name="菱形 4">
              <a:extLst>
                <a:ext uri="{FF2B5EF4-FFF2-40B4-BE49-F238E27FC236}">
                  <a16:creationId xmlns:a16="http://schemas.microsoft.com/office/drawing/2014/main" id="{14A93CC6-0334-125E-B3C1-F099287EF0AE}"/>
                </a:ext>
              </a:extLst>
            </p:cNvPr>
            <p:cNvSpPr/>
            <p:nvPr/>
          </p:nvSpPr>
          <p:spPr bwMode="auto">
            <a:xfrm>
              <a:off x="2796009" y="1412776"/>
              <a:ext cx="2808312" cy="914400"/>
            </a:xfrm>
            <a:prstGeom prst="diamond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triangl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2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楷体" panose="02010609060101010101" pitchFamily="49" charset="-122"/>
                <a:cs typeface="宋体" panose="02010600030101010101" pitchFamily="2" charset="-122"/>
              </a:endParaRPr>
            </a:p>
          </p:txBody>
        </p:sp>
        <p:grpSp>
          <p:nvGrpSpPr>
            <p:cNvPr id="15" name="组合 14">
              <a:extLst>
                <a:ext uri="{FF2B5EF4-FFF2-40B4-BE49-F238E27FC236}">
                  <a16:creationId xmlns:a16="http://schemas.microsoft.com/office/drawing/2014/main" id="{147923C2-D921-9962-C1B0-5080FC927FA1}"/>
                </a:ext>
              </a:extLst>
            </p:cNvPr>
            <p:cNvGrpSpPr/>
            <p:nvPr/>
          </p:nvGrpSpPr>
          <p:grpSpPr>
            <a:xfrm>
              <a:off x="2694065" y="1324286"/>
              <a:ext cx="3012199" cy="1091379"/>
              <a:chOff x="2807804" y="1340768"/>
              <a:chExt cx="3012199" cy="1091379"/>
            </a:xfrm>
          </p:grpSpPr>
          <p:sp>
            <p:nvSpPr>
              <p:cNvPr id="7" name="椭圆 6">
                <a:extLst>
                  <a:ext uri="{FF2B5EF4-FFF2-40B4-BE49-F238E27FC236}">
                    <a16:creationId xmlns:a16="http://schemas.microsoft.com/office/drawing/2014/main" id="{7A9DD3B5-8400-1ACA-F804-14D44DAF9849}"/>
                  </a:ext>
                </a:extLst>
              </p:cNvPr>
              <p:cNvSpPr/>
              <p:nvPr/>
            </p:nvSpPr>
            <p:spPr bwMode="auto">
              <a:xfrm>
                <a:off x="4211960" y="1340768"/>
                <a:ext cx="216024" cy="225792"/>
              </a:xfrm>
              <a:prstGeom prst="ellipse">
                <a:avLst/>
              </a:prstGeom>
              <a:solidFill>
                <a:schemeClr val="tx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triangl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zh-CN" altLang="en-US" sz="2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楷体" panose="02010609060101010101" pitchFamily="49" charset="-122"/>
                  <a:cs typeface="宋体" panose="02010600030101010101" pitchFamily="2" charset="-122"/>
                </a:endParaRPr>
              </a:p>
            </p:txBody>
          </p:sp>
          <p:sp>
            <p:nvSpPr>
              <p:cNvPr id="9" name="椭圆 8">
                <a:extLst>
                  <a:ext uri="{FF2B5EF4-FFF2-40B4-BE49-F238E27FC236}">
                    <a16:creationId xmlns:a16="http://schemas.microsoft.com/office/drawing/2014/main" id="{7733C4BF-F734-E91F-8D82-BEF9577E6D39}"/>
                  </a:ext>
                </a:extLst>
              </p:cNvPr>
              <p:cNvSpPr/>
              <p:nvPr/>
            </p:nvSpPr>
            <p:spPr bwMode="auto">
              <a:xfrm>
                <a:off x="5603979" y="1766848"/>
                <a:ext cx="216024" cy="225792"/>
              </a:xfrm>
              <a:prstGeom prst="ellipse">
                <a:avLst/>
              </a:prstGeom>
              <a:solidFill>
                <a:schemeClr val="tx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triangl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zh-CN" altLang="en-US" sz="2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楷体" panose="02010609060101010101" pitchFamily="49" charset="-122"/>
                  <a:cs typeface="宋体" panose="02010600030101010101" pitchFamily="2" charset="-122"/>
                </a:endParaRPr>
              </a:p>
            </p:txBody>
          </p:sp>
          <p:sp>
            <p:nvSpPr>
              <p:cNvPr id="10" name="椭圆 9">
                <a:extLst>
                  <a:ext uri="{FF2B5EF4-FFF2-40B4-BE49-F238E27FC236}">
                    <a16:creationId xmlns:a16="http://schemas.microsoft.com/office/drawing/2014/main" id="{A19BDC2F-EDCC-0291-67AC-1A0D493A0E94}"/>
                  </a:ext>
                </a:extLst>
              </p:cNvPr>
              <p:cNvSpPr/>
              <p:nvPr/>
            </p:nvSpPr>
            <p:spPr bwMode="auto">
              <a:xfrm>
                <a:off x="4211960" y="2206355"/>
                <a:ext cx="216024" cy="225792"/>
              </a:xfrm>
              <a:prstGeom prst="ellipse">
                <a:avLst/>
              </a:prstGeom>
              <a:solidFill>
                <a:schemeClr val="tx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triangl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zh-CN" altLang="en-US" sz="2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楷体" panose="02010609060101010101" pitchFamily="49" charset="-122"/>
                  <a:cs typeface="宋体" panose="02010600030101010101" pitchFamily="2" charset="-122"/>
                </a:endParaRPr>
              </a:p>
            </p:txBody>
          </p:sp>
          <p:sp>
            <p:nvSpPr>
              <p:cNvPr id="11" name="椭圆 10">
                <a:extLst>
                  <a:ext uri="{FF2B5EF4-FFF2-40B4-BE49-F238E27FC236}">
                    <a16:creationId xmlns:a16="http://schemas.microsoft.com/office/drawing/2014/main" id="{0951CC4E-5A39-2205-CC49-4A36B09369A5}"/>
                  </a:ext>
                </a:extLst>
              </p:cNvPr>
              <p:cNvSpPr/>
              <p:nvPr/>
            </p:nvSpPr>
            <p:spPr bwMode="auto">
              <a:xfrm>
                <a:off x="2807804" y="1737624"/>
                <a:ext cx="216024" cy="225792"/>
              </a:xfrm>
              <a:prstGeom prst="ellipse">
                <a:avLst/>
              </a:prstGeom>
              <a:solidFill>
                <a:schemeClr val="tx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triangl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zh-CN" altLang="en-US" sz="2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楷体" panose="02010609060101010101" pitchFamily="49" charset="-122"/>
                  <a:cs typeface="宋体" panose="02010600030101010101" pitchFamily="2" charset="-122"/>
                </a:endParaRPr>
              </a:p>
            </p:txBody>
          </p: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文本框 32">
                <a:extLst>
                  <a:ext uri="{FF2B5EF4-FFF2-40B4-BE49-F238E27FC236}">
                    <a16:creationId xmlns:a16="http://schemas.microsoft.com/office/drawing/2014/main" id="{07AC3F75-C338-787D-51FE-D2E22DB19475}"/>
                  </a:ext>
                </a:extLst>
              </p:cNvPr>
              <p:cNvSpPr txBox="1"/>
              <p:nvPr/>
            </p:nvSpPr>
            <p:spPr>
              <a:xfrm>
                <a:off x="1674372" y="1859466"/>
                <a:ext cx="494226" cy="43826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CN" sz="18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sz="18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US" altLang="zh-CN" sz="1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altLang="zh-CN" sz="1800" b="0" i="1" smtClean="0">
                              <a:latin typeface="Cambria Math" panose="02040503050406030204" pitchFamily="18" charset="0"/>
                            </a:rPr>
                            <m:t>(1)</m:t>
                          </m:r>
                        </m:sup>
                      </m:sSubSup>
                    </m:oMath>
                  </m:oMathPara>
                </a14:m>
                <a:endParaRPr lang="zh-CN" altLang="en-US" sz="1800" dirty="0"/>
              </a:p>
            </p:txBody>
          </p:sp>
        </mc:Choice>
        <mc:Fallback xmlns="">
          <p:sp>
            <p:nvSpPr>
              <p:cNvPr id="33" name="文本框 32">
                <a:extLst>
                  <a:ext uri="{FF2B5EF4-FFF2-40B4-BE49-F238E27FC236}">
                    <a16:creationId xmlns:a16="http://schemas.microsoft.com/office/drawing/2014/main" id="{07AC3F75-C338-787D-51FE-D2E22DB194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4372" y="1859466"/>
                <a:ext cx="494226" cy="438262"/>
              </a:xfrm>
              <a:prstGeom prst="rect">
                <a:avLst/>
              </a:prstGeom>
              <a:blipFill>
                <a:blip r:embed="rId3"/>
                <a:stretch>
                  <a:fillRect r="-11111" b="-277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文本框 33">
                <a:extLst>
                  <a:ext uri="{FF2B5EF4-FFF2-40B4-BE49-F238E27FC236}">
                    <a16:creationId xmlns:a16="http://schemas.microsoft.com/office/drawing/2014/main" id="{D9023163-79BD-9E15-10C1-DE9707ABC477}"/>
                  </a:ext>
                </a:extLst>
              </p:cNvPr>
              <p:cNvSpPr txBox="1"/>
              <p:nvPr/>
            </p:nvSpPr>
            <p:spPr>
              <a:xfrm>
                <a:off x="4395686" y="1510429"/>
                <a:ext cx="494226" cy="43826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CN" sz="18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sz="18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US" altLang="zh-CN" sz="18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  <m:sup>
                          <m:r>
                            <a:rPr lang="en-US" altLang="zh-CN" sz="1800" b="0" i="1" smtClean="0">
                              <a:latin typeface="Cambria Math" panose="02040503050406030204" pitchFamily="18" charset="0"/>
                            </a:rPr>
                            <m:t>(1)</m:t>
                          </m:r>
                        </m:sup>
                      </m:sSubSup>
                    </m:oMath>
                  </m:oMathPara>
                </a14:m>
                <a:endParaRPr lang="zh-CN" altLang="en-US" sz="1800" dirty="0"/>
              </a:p>
            </p:txBody>
          </p:sp>
        </mc:Choice>
        <mc:Fallback xmlns="">
          <p:sp>
            <p:nvSpPr>
              <p:cNvPr id="34" name="文本框 33">
                <a:extLst>
                  <a:ext uri="{FF2B5EF4-FFF2-40B4-BE49-F238E27FC236}">
                    <a16:creationId xmlns:a16="http://schemas.microsoft.com/office/drawing/2014/main" id="{D9023163-79BD-9E15-10C1-DE9707ABC4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5686" y="1510429"/>
                <a:ext cx="494226" cy="438262"/>
              </a:xfrm>
              <a:prstGeom prst="rect">
                <a:avLst/>
              </a:prstGeom>
              <a:blipFill>
                <a:blip r:embed="rId4"/>
                <a:stretch>
                  <a:fillRect r="-12346" b="-277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文本框 34">
                <a:extLst>
                  <a:ext uri="{FF2B5EF4-FFF2-40B4-BE49-F238E27FC236}">
                    <a16:creationId xmlns:a16="http://schemas.microsoft.com/office/drawing/2014/main" id="{86AA7D64-4E5A-02A2-553E-4EBE9873262D}"/>
                  </a:ext>
                </a:extLst>
              </p:cNvPr>
              <p:cNvSpPr txBox="1"/>
              <p:nvPr/>
            </p:nvSpPr>
            <p:spPr>
              <a:xfrm>
                <a:off x="3282141" y="2834240"/>
                <a:ext cx="494226" cy="43826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CN" sz="18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sz="18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US" altLang="zh-CN" sz="18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  <m:sup>
                          <m:r>
                            <a:rPr lang="en-US" altLang="zh-CN" sz="1800" b="0" i="1" smtClean="0">
                              <a:latin typeface="Cambria Math" panose="02040503050406030204" pitchFamily="18" charset="0"/>
                            </a:rPr>
                            <m:t>(1)</m:t>
                          </m:r>
                        </m:sup>
                      </m:sSubSup>
                    </m:oMath>
                  </m:oMathPara>
                </a14:m>
                <a:endParaRPr lang="zh-CN" altLang="en-US" sz="1800" dirty="0"/>
              </a:p>
            </p:txBody>
          </p:sp>
        </mc:Choice>
        <mc:Fallback xmlns="">
          <p:sp>
            <p:nvSpPr>
              <p:cNvPr id="35" name="文本框 34">
                <a:extLst>
                  <a:ext uri="{FF2B5EF4-FFF2-40B4-BE49-F238E27FC236}">
                    <a16:creationId xmlns:a16="http://schemas.microsoft.com/office/drawing/2014/main" id="{86AA7D64-4E5A-02A2-553E-4EBE987326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2141" y="2834240"/>
                <a:ext cx="494226" cy="438262"/>
              </a:xfrm>
              <a:prstGeom prst="rect">
                <a:avLst/>
              </a:prstGeom>
              <a:blipFill>
                <a:blip r:embed="rId5"/>
                <a:stretch>
                  <a:fillRect r="-12346" b="-277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文本框 35">
                <a:extLst>
                  <a:ext uri="{FF2B5EF4-FFF2-40B4-BE49-F238E27FC236}">
                    <a16:creationId xmlns:a16="http://schemas.microsoft.com/office/drawing/2014/main" id="{3053B8DF-8188-06A9-FF67-A59E25EF1ECE}"/>
                  </a:ext>
                </a:extLst>
              </p:cNvPr>
              <p:cNvSpPr txBox="1"/>
              <p:nvPr/>
            </p:nvSpPr>
            <p:spPr>
              <a:xfrm>
                <a:off x="3282141" y="1084357"/>
                <a:ext cx="494226" cy="43826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CN" sz="18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sz="18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US" altLang="zh-CN" sz="1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lang="en-US" altLang="zh-CN" sz="1800" b="0" i="1" smtClean="0">
                              <a:latin typeface="Cambria Math" panose="02040503050406030204" pitchFamily="18" charset="0"/>
                            </a:rPr>
                            <m:t>(1)</m:t>
                          </m:r>
                        </m:sup>
                      </m:sSubSup>
                    </m:oMath>
                  </m:oMathPara>
                </a14:m>
                <a:endParaRPr lang="zh-CN" altLang="en-US" sz="1800" dirty="0"/>
              </a:p>
            </p:txBody>
          </p:sp>
        </mc:Choice>
        <mc:Fallback xmlns="">
          <p:sp>
            <p:nvSpPr>
              <p:cNvPr id="36" name="文本框 35">
                <a:extLst>
                  <a:ext uri="{FF2B5EF4-FFF2-40B4-BE49-F238E27FC236}">
                    <a16:creationId xmlns:a16="http://schemas.microsoft.com/office/drawing/2014/main" id="{3053B8DF-8188-06A9-FF67-A59E25EF1E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2141" y="1084357"/>
                <a:ext cx="494226" cy="438262"/>
              </a:xfrm>
              <a:prstGeom prst="rect">
                <a:avLst/>
              </a:prstGeom>
              <a:blipFill>
                <a:blip r:embed="rId6"/>
                <a:stretch>
                  <a:fillRect r="-12346" b="-277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矩形 36">
                <a:extLst>
                  <a:ext uri="{FF2B5EF4-FFF2-40B4-BE49-F238E27FC236}">
                    <a16:creationId xmlns:a16="http://schemas.microsoft.com/office/drawing/2014/main" id="{697DB2DA-484C-A0D8-E733-3761FA8BC964}"/>
                  </a:ext>
                </a:extLst>
              </p:cNvPr>
              <p:cNvSpPr/>
              <p:nvPr/>
            </p:nvSpPr>
            <p:spPr>
              <a:xfrm>
                <a:off x="190642" y="595602"/>
                <a:ext cx="8964488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457200" indent="-457200">
                  <a:buAutoNum type="alphaLcParenBoth"/>
                </a:pPr>
                <a:r>
                  <a:rPr lang="en-US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 further prove the 4-wave resonant set exist, i.e. the exact resonance condition satisfied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sz="2000" i="1">
                            <a:latin typeface="Cambria Math" panose="02040503050406030204" pitchFamily="18" charset="0"/>
                          </a:rPr>
                          <m:t>𝛾</m:t>
                        </m:r>
                      </m:e>
                      <m:sub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CN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  <a:endParaRPr lang="en-US" altLang="zh-CN" sz="2000" dirty="0"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7" name="矩形 36">
                <a:extLst>
                  <a:ext uri="{FF2B5EF4-FFF2-40B4-BE49-F238E27FC236}">
                    <a16:creationId xmlns:a16="http://schemas.microsoft.com/office/drawing/2014/main" id="{697DB2DA-484C-A0D8-E733-3761FA8BC96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642" y="595602"/>
                <a:ext cx="8964488" cy="707886"/>
              </a:xfrm>
              <a:prstGeom prst="rect">
                <a:avLst/>
              </a:prstGeom>
              <a:blipFill>
                <a:blip r:embed="rId7"/>
                <a:stretch>
                  <a:fillRect l="-544" t="-5172" b="-1465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组合 2">
            <a:extLst>
              <a:ext uri="{FF2B5EF4-FFF2-40B4-BE49-F238E27FC236}">
                <a16:creationId xmlns:a16="http://schemas.microsoft.com/office/drawing/2014/main" id="{D8126760-4D67-B94E-A281-19E870333A8F}"/>
              </a:ext>
            </a:extLst>
          </p:cNvPr>
          <p:cNvGrpSpPr/>
          <p:nvPr/>
        </p:nvGrpSpPr>
        <p:grpSpPr>
          <a:xfrm>
            <a:off x="683568" y="4725144"/>
            <a:ext cx="7056784" cy="589224"/>
            <a:chOff x="683568" y="4725144"/>
            <a:chExt cx="7056784" cy="589224"/>
          </a:xfrm>
        </p:grpSpPr>
        <p:grpSp>
          <p:nvGrpSpPr>
            <p:cNvPr id="38" name="组合 37">
              <a:extLst>
                <a:ext uri="{FF2B5EF4-FFF2-40B4-BE49-F238E27FC236}">
                  <a16:creationId xmlns:a16="http://schemas.microsoft.com/office/drawing/2014/main" id="{31611C24-35DA-4CC3-DC53-000B075E1994}"/>
                </a:ext>
              </a:extLst>
            </p:cNvPr>
            <p:cNvGrpSpPr/>
            <p:nvPr/>
          </p:nvGrpSpPr>
          <p:grpSpPr>
            <a:xfrm>
              <a:off x="683568" y="4725144"/>
              <a:ext cx="1440160" cy="576064"/>
              <a:chOff x="2694065" y="1324286"/>
              <a:chExt cx="3012199" cy="1091379"/>
            </a:xfrm>
          </p:grpSpPr>
          <p:sp>
            <p:nvSpPr>
              <p:cNvPr id="39" name="菱形 38">
                <a:extLst>
                  <a:ext uri="{FF2B5EF4-FFF2-40B4-BE49-F238E27FC236}">
                    <a16:creationId xmlns:a16="http://schemas.microsoft.com/office/drawing/2014/main" id="{F7F2CB6D-F972-2EFD-0946-53DEF6A2F2B7}"/>
                  </a:ext>
                </a:extLst>
              </p:cNvPr>
              <p:cNvSpPr/>
              <p:nvPr/>
            </p:nvSpPr>
            <p:spPr bwMode="auto">
              <a:xfrm>
                <a:off x="2796009" y="1412776"/>
                <a:ext cx="2808312" cy="914400"/>
              </a:xfrm>
              <a:prstGeom prst="diamond">
                <a:avLst/>
              </a:prstGeom>
              <a:noFill/>
              <a:ln w="9525" cap="flat" cmpd="sng" algn="ctr">
                <a:solidFill>
                  <a:schemeClr val="tx1"/>
                </a:solidFill>
                <a:prstDash val="solid"/>
                <a:round/>
                <a:headEnd type="triangl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zh-CN" altLang="en-US" sz="2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楷体" panose="02010609060101010101" pitchFamily="49" charset="-122"/>
                  <a:cs typeface="宋体" panose="02010600030101010101" pitchFamily="2" charset="-122"/>
                </a:endParaRPr>
              </a:p>
            </p:txBody>
          </p:sp>
          <p:grpSp>
            <p:nvGrpSpPr>
              <p:cNvPr id="40" name="组合 39">
                <a:extLst>
                  <a:ext uri="{FF2B5EF4-FFF2-40B4-BE49-F238E27FC236}">
                    <a16:creationId xmlns:a16="http://schemas.microsoft.com/office/drawing/2014/main" id="{7274A4EE-EC52-C7AC-1429-FAAF8C5D6FAB}"/>
                  </a:ext>
                </a:extLst>
              </p:cNvPr>
              <p:cNvGrpSpPr/>
              <p:nvPr/>
            </p:nvGrpSpPr>
            <p:grpSpPr>
              <a:xfrm>
                <a:off x="2694065" y="1324286"/>
                <a:ext cx="3012199" cy="1091379"/>
                <a:chOff x="2807804" y="1340768"/>
                <a:chExt cx="3012199" cy="1091379"/>
              </a:xfrm>
            </p:grpSpPr>
            <p:sp>
              <p:nvSpPr>
                <p:cNvPr id="41" name="椭圆 40">
                  <a:extLst>
                    <a:ext uri="{FF2B5EF4-FFF2-40B4-BE49-F238E27FC236}">
                      <a16:creationId xmlns:a16="http://schemas.microsoft.com/office/drawing/2014/main" id="{21B14D89-114D-CF84-25DB-50655900E119}"/>
                    </a:ext>
                  </a:extLst>
                </p:cNvPr>
                <p:cNvSpPr/>
                <p:nvPr/>
              </p:nvSpPr>
              <p:spPr bwMode="auto">
                <a:xfrm>
                  <a:off x="4211960" y="1340768"/>
                  <a:ext cx="216024" cy="225792"/>
                </a:xfrm>
                <a:prstGeom prst="ellipse">
                  <a:avLst/>
                </a:prstGeom>
                <a:solidFill>
                  <a:schemeClr val="tx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triangle" w="med" len="med"/>
                  <a:tailEnd type="triangl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zh-CN" altLang="en-US" sz="2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楷体" panose="02010609060101010101" pitchFamily="49" charset="-122"/>
                    <a:cs typeface="宋体" panose="02010600030101010101" pitchFamily="2" charset="-122"/>
                  </a:endParaRPr>
                </a:p>
              </p:txBody>
            </p:sp>
            <p:sp>
              <p:nvSpPr>
                <p:cNvPr id="42" name="椭圆 41">
                  <a:extLst>
                    <a:ext uri="{FF2B5EF4-FFF2-40B4-BE49-F238E27FC236}">
                      <a16:creationId xmlns:a16="http://schemas.microsoft.com/office/drawing/2014/main" id="{C0862048-D13A-F334-1A9B-B256AE867F06}"/>
                    </a:ext>
                  </a:extLst>
                </p:cNvPr>
                <p:cNvSpPr/>
                <p:nvPr/>
              </p:nvSpPr>
              <p:spPr bwMode="auto">
                <a:xfrm>
                  <a:off x="5603979" y="1766848"/>
                  <a:ext cx="216024" cy="225792"/>
                </a:xfrm>
                <a:prstGeom prst="ellipse">
                  <a:avLst/>
                </a:prstGeom>
                <a:solidFill>
                  <a:schemeClr val="tx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triangle" w="med" len="med"/>
                  <a:tailEnd type="triangl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zh-CN" altLang="en-US" sz="2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楷体" panose="02010609060101010101" pitchFamily="49" charset="-122"/>
                    <a:cs typeface="宋体" panose="02010600030101010101" pitchFamily="2" charset="-122"/>
                  </a:endParaRPr>
                </a:p>
              </p:txBody>
            </p:sp>
            <p:sp>
              <p:nvSpPr>
                <p:cNvPr id="43" name="椭圆 42">
                  <a:extLst>
                    <a:ext uri="{FF2B5EF4-FFF2-40B4-BE49-F238E27FC236}">
                      <a16:creationId xmlns:a16="http://schemas.microsoft.com/office/drawing/2014/main" id="{5BDD4C64-AF69-045A-9386-5C3F7130389A}"/>
                    </a:ext>
                  </a:extLst>
                </p:cNvPr>
                <p:cNvSpPr/>
                <p:nvPr/>
              </p:nvSpPr>
              <p:spPr bwMode="auto">
                <a:xfrm>
                  <a:off x="4211960" y="2206355"/>
                  <a:ext cx="216024" cy="225792"/>
                </a:xfrm>
                <a:prstGeom prst="ellipse">
                  <a:avLst/>
                </a:prstGeom>
                <a:solidFill>
                  <a:schemeClr val="tx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triangle" w="med" len="med"/>
                  <a:tailEnd type="triangl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zh-CN" altLang="en-US" sz="2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楷体" panose="02010609060101010101" pitchFamily="49" charset="-122"/>
                    <a:cs typeface="宋体" panose="02010600030101010101" pitchFamily="2" charset="-122"/>
                  </a:endParaRPr>
                </a:p>
              </p:txBody>
            </p:sp>
            <p:sp>
              <p:nvSpPr>
                <p:cNvPr id="44" name="椭圆 43">
                  <a:extLst>
                    <a:ext uri="{FF2B5EF4-FFF2-40B4-BE49-F238E27FC236}">
                      <a16:creationId xmlns:a16="http://schemas.microsoft.com/office/drawing/2014/main" id="{35AE16DC-2A6B-6D1E-DA60-0EEA984D7CBB}"/>
                    </a:ext>
                  </a:extLst>
                </p:cNvPr>
                <p:cNvSpPr/>
                <p:nvPr/>
              </p:nvSpPr>
              <p:spPr bwMode="auto">
                <a:xfrm>
                  <a:off x="2807804" y="1737624"/>
                  <a:ext cx="216024" cy="225792"/>
                </a:xfrm>
                <a:prstGeom prst="ellipse">
                  <a:avLst/>
                </a:prstGeom>
                <a:solidFill>
                  <a:schemeClr val="tx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triangle" w="med" len="med"/>
                  <a:tailEnd type="triangl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zh-CN" altLang="en-US" sz="2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楷体" panose="02010609060101010101" pitchFamily="49" charset="-122"/>
                    <a:cs typeface="宋体" panose="02010600030101010101" pitchFamily="2" charset="-122"/>
                  </a:endParaRPr>
                </a:p>
              </p:txBody>
            </p:sp>
          </p:grpSp>
        </p:grpSp>
        <p:grpSp>
          <p:nvGrpSpPr>
            <p:cNvPr id="52" name="组合 51">
              <a:extLst>
                <a:ext uri="{FF2B5EF4-FFF2-40B4-BE49-F238E27FC236}">
                  <a16:creationId xmlns:a16="http://schemas.microsoft.com/office/drawing/2014/main" id="{9340451F-85C2-017D-EA73-0732F1E4B478}"/>
                </a:ext>
              </a:extLst>
            </p:cNvPr>
            <p:cNvGrpSpPr/>
            <p:nvPr/>
          </p:nvGrpSpPr>
          <p:grpSpPr>
            <a:xfrm>
              <a:off x="2589620" y="4738304"/>
              <a:ext cx="1440160" cy="576064"/>
              <a:chOff x="2694065" y="1324286"/>
              <a:chExt cx="3012199" cy="1091379"/>
            </a:xfrm>
          </p:grpSpPr>
          <p:sp>
            <p:nvSpPr>
              <p:cNvPr id="53" name="菱形 52">
                <a:extLst>
                  <a:ext uri="{FF2B5EF4-FFF2-40B4-BE49-F238E27FC236}">
                    <a16:creationId xmlns:a16="http://schemas.microsoft.com/office/drawing/2014/main" id="{AE9BE483-6310-FED0-E268-0546B406A9EE}"/>
                  </a:ext>
                </a:extLst>
              </p:cNvPr>
              <p:cNvSpPr/>
              <p:nvPr/>
            </p:nvSpPr>
            <p:spPr bwMode="auto">
              <a:xfrm>
                <a:off x="2796009" y="1412776"/>
                <a:ext cx="2808312" cy="914400"/>
              </a:xfrm>
              <a:prstGeom prst="diamond">
                <a:avLst/>
              </a:prstGeom>
              <a:noFill/>
              <a:ln w="9525" cap="flat" cmpd="sng" algn="ctr">
                <a:solidFill>
                  <a:schemeClr val="tx1"/>
                </a:solidFill>
                <a:prstDash val="solid"/>
                <a:round/>
                <a:headEnd type="triangl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zh-CN" altLang="en-US" sz="2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楷体" panose="02010609060101010101" pitchFamily="49" charset="-122"/>
                  <a:cs typeface="宋体" panose="02010600030101010101" pitchFamily="2" charset="-122"/>
                </a:endParaRPr>
              </a:p>
            </p:txBody>
          </p:sp>
          <p:grpSp>
            <p:nvGrpSpPr>
              <p:cNvPr id="54" name="组合 53">
                <a:extLst>
                  <a:ext uri="{FF2B5EF4-FFF2-40B4-BE49-F238E27FC236}">
                    <a16:creationId xmlns:a16="http://schemas.microsoft.com/office/drawing/2014/main" id="{EAF30273-594F-252D-027B-3F161B3F71A0}"/>
                  </a:ext>
                </a:extLst>
              </p:cNvPr>
              <p:cNvGrpSpPr/>
              <p:nvPr/>
            </p:nvGrpSpPr>
            <p:grpSpPr>
              <a:xfrm>
                <a:off x="2694065" y="1324286"/>
                <a:ext cx="3012199" cy="1091379"/>
                <a:chOff x="2807804" y="1340768"/>
                <a:chExt cx="3012199" cy="1091379"/>
              </a:xfrm>
            </p:grpSpPr>
            <p:sp>
              <p:nvSpPr>
                <p:cNvPr id="55" name="椭圆 54">
                  <a:extLst>
                    <a:ext uri="{FF2B5EF4-FFF2-40B4-BE49-F238E27FC236}">
                      <a16:creationId xmlns:a16="http://schemas.microsoft.com/office/drawing/2014/main" id="{48649B59-E5FE-2548-912E-E7C5AC3DC6B2}"/>
                    </a:ext>
                  </a:extLst>
                </p:cNvPr>
                <p:cNvSpPr/>
                <p:nvPr/>
              </p:nvSpPr>
              <p:spPr bwMode="auto">
                <a:xfrm>
                  <a:off x="4211960" y="1340768"/>
                  <a:ext cx="216024" cy="225792"/>
                </a:xfrm>
                <a:prstGeom prst="ellipse">
                  <a:avLst/>
                </a:prstGeom>
                <a:solidFill>
                  <a:schemeClr val="tx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triangle" w="med" len="med"/>
                  <a:tailEnd type="triangl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zh-CN" altLang="en-US" sz="2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楷体" panose="02010609060101010101" pitchFamily="49" charset="-122"/>
                    <a:cs typeface="宋体" panose="02010600030101010101" pitchFamily="2" charset="-122"/>
                  </a:endParaRPr>
                </a:p>
              </p:txBody>
            </p:sp>
            <p:sp>
              <p:nvSpPr>
                <p:cNvPr id="56" name="椭圆 55">
                  <a:extLst>
                    <a:ext uri="{FF2B5EF4-FFF2-40B4-BE49-F238E27FC236}">
                      <a16:creationId xmlns:a16="http://schemas.microsoft.com/office/drawing/2014/main" id="{45CA6FD1-0872-D8F9-6DDC-175389D5D2DB}"/>
                    </a:ext>
                  </a:extLst>
                </p:cNvPr>
                <p:cNvSpPr/>
                <p:nvPr/>
              </p:nvSpPr>
              <p:spPr bwMode="auto">
                <a:xfrm>
                  <a:off x="5603979" y="1766848"/>
                  <a:ext cx="216024" cy="225792"/>
                </a:xfrm>
                <a:prstGeom prst="ellipse">
                  <a:avLst/>
                </a:prstGeom>
                <a:solidFill>
                  <a:schemeClr val="tx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triangle" w="med" len="med"/>
                  <a:tailEnd type="triangl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zh-CN" altLang="en-US" sz="2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楷体" panose="02010609060101010101" pitchFamily="49" charset="-122"/>
                    <a:cs typeface="宋体" panose="02010600030101010101" pitchFamily="2" charset="-122"/>
                  </a:endParaRPr>
                </a:p>
              </p:txBody>
            </p:sp>
            <p:sp>
              <p:nvSpPr>
                <p:cNvPr id="57" name="椭圆 56">
                  <a:extLst>
                    <a:ext uri="{FF2B5EF4-FFF2-40B4-BE49-F238E27FC236}">
                      <a16:creationId xmlns:a16="http://schemas.microsoft.com/office/drawing/2014/main" id="{BD065A61-1E8D-7EE6-94A7-E20A50BC19E4}"/>
                    </a:ext>
                  </a:extLst>
                </p:cNvPr>
                <p:cNvSpPr/>
                <p:nvPr/>
              </p:nvSpPr>
              <p:spPr bwMode="auto">
                <a:xfrm>
                  <a:off x="4211960" y="2206355"/>
                  <a:ext cx="216024" cy="225792"/>
                </a:xfrm>
                <a:prstGeom prst="ellipse">
                  <a:avLst/>
                </a:prstGeom>
                <a:solidFill>
                  <a:schemeClr val="tx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triangle" w="med" len="med"/>
                  <a:tailEnd type="triangl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zh-CN" altLang="en-US" sz="2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楷体" panose="02010609060101010101" pitchFamily="49" charset="-122"/>
                    <a:cs typeface="宋体" panose="02010600030101010101" pitchFamily="2" charset="-122"/>
                  </a:endParaRPr>
                </a:p>
              </p:txBody>
            </p:sp>
            <p:sp>
              <p:nvSpPr>
                <p:cNvPr id="58" name="椭圆 57">
                  <a:extLst>
                    <a:ext uri="{FF2B5EF4-FFF2-40B4-BE49-F238E27FC236}">
                      <a16:creationId xmlns:a16="http://schemas.microsoft.com/office/drawing/2014/main" id="{992F9E54-B442-88EF-71DA-6770A28DFEC3}"/>
                    </a:ext>
                  </a:extLst>
                </p:cNvPr>
                <p:cNvSpPr/>
                <p:nvPr/>
              </p:nvSpPr>
              <p:spPr bwMode="auto">
                <a:xfrm>
                  <a:off x="2807804" y="1737624"/>
                  <a:ext cx="216024" cy="225792"/>
                </a:xfrm>
                <a:prstGeom prst="ellipse">
                  <a:avLst/>
                </a:prstGeom>
                <a:solidFill>
                  <a:schemeClr val="tx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triangle" w="med" len="med"/>
                  <a:tailEnd type="triangl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zh-CN" altLang="en-US" sz="2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楷体" panose="02010609060101010101" pitchFamily="49" charset="-122"/>
                    <a:cs typeface="宋体" panose="02010600030101010101" pitchFamily="2" charset="-122"/>
                  </a:endParaRPr>
                </a:p>
              </p:txBody>
            </p:sp>
          </p:grpSp>
        </p:grpSp>
        <p:grpSp>
          <p:nvGrpSpPr>
            <p:cNvPr id="59" name="组合 58">
              <a:extLst>
                <a:ext uri="{FF2B5EF4-FFF2-40B4-BE49-F238E27FC236}">
                  <a16:creationId xmlns:a16="http://schemas.microsoft.com/office/drawing/2014/main" id="{103100A6-A362-6AB5-F55E-6CE81F556468}"/>
                </a:ext>
              </a:extLst>
            </p:cNvPr>
            <p:cNvGrpSpPr/>
            <p:nvPr/>
          </p:nvGrpSpPr>
          <p:grpSpPr>
            <a:xfrm>
              <a:off x="6300192" y="4725144"/>
              <a:ext cx="1440160" cy="576064"/>
              <a:chOff x="2694065" y="1324286"/>
              <a:chExt cx="3012199" cy="1091379"/>
            </a:xfrm>
          </p:grpSpPr>
          <p:sp>
            <p:nvSpPr>
              <p:cNvPr id="60" name="菱形 59">
                <a:extLst>
                  <a:ext uri="{FF2B5EF4-FFF2-40B4-BE49-F238E27FC236}">
                    <a16:creationId xmlns:a16="http://schemas.microsoft.com/office/drawing/2014/main" id="{455E46D0-9F4C-B524-5BC2-DDB77AD601DC}"/>
                  </a:ext>
                </a:extLst>
              </p:cNvPr>
              <p:cNvSpPr/>
              <p:nvPr/>
            </p:nvSpPr>
            <p:spPr bwMode="auto">
              <a:xfrm>
                <a:off x="2796009" y="1412776"/>
                <a:ext cx="2808312" cy="914400"/>
              </a:xfrm>
              <a:prstGeom prst="diamond">
                <a:avLst/>
              </a:prstGeom>
              <a:noFill/>
              <a:ln w="9525" cap="flat" cmpd="sng" algn="ctr">
                <a:solidFill>
                  <a:schemeClr val="tx1"/>
                </a:solidFill>
                <a:prstDash val="solid"/>
                <a:round/>
                <a:headEnd type="triangl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zh-CN" altLang="en-US" sz="2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楷体" panose="02010609060101010101" pitchFamily="49" charset="-122"/>
                  <a:cs typeface="宋体" panose="02010600030101010101" pitchFamily="2" charset="-122"/>
                </a:endParaRPr>
              </a:p>
            </p:txBody>
          </p:sp>
          <p:grpSp>
            <p:nvGrpSpPr>
              <p:cNvPr id="61" name="组合 60">
                <a:extLst>
                  <a:ext uri="{FF2B5EF4-FFF2-40B4-BE49-F238E27FC236}">
                    <a16:creationId xmlns:a16="http://schemas.microsoft.com/office/drawing/2014/main" id="{E22748CB-5C6A-8D7F-06E7-B3D6EE3E7066}"/>
                  </a:ext>
                </a:extLst>
              </p:cNvPr>
              <p:cNvGrpSpPr/>
              <p:nvPr/>
            </p:nvGrpSpPr>
            <p:grpSpPr>
              <a:xfrm>
                <a:off x="2694065" y="1324286"/>
                <a:ext cx="3012199" cy="1091379"/>
                <a:chOff x="2807804" y="1340768"/>
                <a:chExt cx="3012199" cy="1091379"/>
              </a:xfrm>
            </p:grpSpPr>
            <p:sp>
              <p:nvSpPr>
                <p:cNvPr id="62" name="椭圆 61">
                  <a:extLst>
                    <a:ext uri="{FF2B5EF4-FFF2-40B4-BE49-F238E27FC236}">
                      <a16:creationId xmlns:a16="http://schemas.microsoft.com/office/drawing/2014/main" id="{AE5D374E-4C29-9254-A873-1E40F3033512}"/>
                    </a:ext>
                  </a:extLst>
                </p:cNvPr>
                <p:cNvSpPr/>
                <p:nvPr/>
              </p:nvSpPr>
              <p:spPr bwMode="auto">
                <a:xfrm>
                  <a:off x="4211960" y="1340768"/>
                  <a:ext cx="216024" cy="225792"/>
                </a:xfrm>
                <a:prstGeom prst="ellipse">
                  <a:avLst/>
                </a:prstGeom>
                <a:solidFill>
                  <a:schemeClr val="tx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triangle" w="med" len="med"/>
                  <a:tailEnd type="triangl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zh-CN" altLang="en-US" sz="2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楷体" panose="02010609060101010101" pitchFamily="49" charset="-122"/>
                    <a:cs typeface="宋体" panose="02010600030101010101" pitchFamily="2" charset="-122"/>
                  </a:endParaRPr>
                </a:p>
              </p:txBody>
            </p:sp>
            <p:sp>
              <p:nvSpPr>
                <p:cNvPr id="63" name="椭圆 62">
                  <a:extLst>
                    <a:ext uri="{FF2B5EF4-FFF2-40B4-BE49-F238E27FC236}">
                      <a16:creationId xmlns:a16="http://schemas.microsoft.com/office/drawing/2014/main" id="{2028FE4C-95F0-259D-6666-B3150949418F}"/>
                    </a:ext>
                  </a:extLst>
                </p:cNvPr>
                <p:cNvSpPr/>
                <p:nvPr/>
              </p:nvSpPr>
              <p:spPr bwMode="auto">
                <a:xfrm>
                  <a:off x="5603979" y="1766848"/>
                  <a:ext cx="216024" cy="225792"/>
                </a:xfrm>
                <a:prstGeom prst="ellipse">
                  <a:avLst/>
                </a:prstGeom>
                <a:solidFill>
                  <a:schemeClr val="tx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triangle" w="med" len="med"/>
                  <a:tailEnd type="triangl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zh-CN" altLang="en-US" sz="2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楷体" panose="02010609060101010101" pitchFamily="49" charset="-122"/>
                    <a:cs typeface="宋体" panose="02010600030101010101" pitchFamily="2" charset="-122"/>
                  </a:endParaRPr>
                </a:p>
              </p:txBody>
            </p:sp>
            <p:sp>
              <p:nvSpPr>
                <p:cNvPr id="64" name="椭圆 63">
                  <a:extLst>
                    <a:ext uri="{FF2B5EF4-FFF2-40B4-BE49-F238E27FC236}">
                      <a16:creationId xmlns:a16="http://schemas.microsoft.com/office/drawing/2014/main" id="{BE0557A5-E6BC-5376-82B4-D6020BF571D2}"/>
                    </a:ext>
                  </a:extLst>
                </p:cNvPr>
                <p:cNvSpPr/>
                <p:nvPr/>
              </p:nvSpPr>
              <p:spPr bwMode="auto">
                <a:xfrm>
                  <a:off x="4211960" y="2206355"/>
                  <a:ext cx="216024" cy="225792"/>
                </a:xfrm>
                <a:prstGeom prst="ellipse">
                  <a:avLst/>
                </a:prstGeom>
                <a:solidFill>
                  <a:schemeClr val="tx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triangle" w="med" len="med"/>
                  <a:tailEnd type="triangl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zh-CN" altLang="en-US" sz="2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楷体" panose="02010609060101010101" pitchFamily="49" charset="-122"/>
                    <a:cs typeface="宋体" panose="02010600030101010101" pitchFamily="2" charset="-122"/>
                  </a:endParaRPr>
                </a:p>
              </p:txBody>
            </p:sp>
            <p:sp>
              <p:nvSpPr>
                <p:cNvPr id="65" name="椭圆 64">
                  <a:extLst>
                    <a:ext uri="{FF2B5EF4-FFF2-40B4-BE49-F238E27FC236}">
                      <a16:creationId xmlns:a16="http://schemas.microsoft.com/office/drawing/2014/main" id="{AF6DD4D4-9CAC-A923-650A-32C6595E81DF}"/>
                    </a:ext>
                  </a:extLst>
                </p:cNvPr>
                <p:cNvSpPr/>
                <p:nvPr/>
              </p:nvSpPr>
              <p:spPr bwMode="auto">
                <a:xfrm>
                  <a:off x="2807804" y="1737624"/>
                  <a:ext cx="216024" cy="225792"/>
                </a:xfrm>
                <a:prstGeom prst="ellipse">
                  <a:avLst/>
                </a:prstGeom>
                <a:solidFill>
                  <a:schemeClr val="tx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triangle" w="med" len="med"/>
                  <a:tailEnd type="triangl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zh-CN" altLang="en-US" sz="2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楷体" panose="02010609060101010101" pitchFamily="49" charset="-122"/>
                    <a:cs typeface="宋体" panose="02010600030101010101" pitchFamily="2" charset="-122"/>
                  </a:endParaRPr>
                </a:p>
              </p:txBody>
            </p:sp>
          </p:grpSp>
        </p:grpSp>
        <p:grpSp>
          <p:nvGrpSpPr>
            <p:cNvPr id="66" name="组合 65">
              <a:extLst>
                <a:ext uri="{FF2B5EF4-FFF2-40B4-BE49-F238E27FC236}">
                  <a16:creationId xmlns:a16="http://schemas.microsoft.com/office/drawing/2014/main" id="{7A69BDE5-3277-21AE-6A1A-7C33C3FC66E7}"/>
                </a:ext>
              </a:extLst>
            </p:cNvPr>
            <p:cNvGrpSpPr/>
            <p:nvPr/>
          </p:nvGrpSpPr>
          <p:grpSpPr>
            <a:xfrm>
              <a:off x="4425344" y="4725144"/>
              <a:ext cx="1440160" cy="576064"/>
              <a:chOff x="2694065" y="1324286"/>
              <a:chExt cx="3012199" cy="1091379"/>
            </a:xfrm>
          </p:grpSpPr>
          <p:sp>
            <p:nvSpPr>
              <p:cNvPr id="67" name="菱形 66">
                <a:extLst>
                  <a:ext uri="{FF2B5EF4-FFF2-40B4-BE49-F238E27FC236}">
                    <a16:creationId xmlns:a16="http://schemas.microsoft.com/office/drawing/2014/main" id="{E1C5EA7E-B234-5784-31E0-FAB7AD00F767}"/>
                  </a:ext>
                </a:extLst>
              </p:cNvPr>
              <p:cNvSpPr/>
              <p:nvPr/>
            </p:nvSpPr>
            <p:spPr bwMode="auto">
              <a:xfrm>
                <a:off x="2796009" y="1412776"/>
                <a:ext cx="2808312" cy="914400"/>
              </a:xfrm>
              <a:prstGeom prst="diamond">
                <a:avLst/>
              </a:prstGeom>
              <a:noFill/>
              <a:ln w="9525" cap="flat" cmpd="sng" algn="ctr">
                <a:solidFill>
                  <a:schemeClr val="tx1"/>
                </a:solidFill>
                <a:prstDash val="solid"/>
                <a:round/>
                <a:headEnd type="triangl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zh-CN" altLang="en-US" sz="2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楷体" panose="02010609060101010101" pitchFamily="49" charset="-122"/>
                  <a:cs typeface="宋体" panose="02010600030101010101" pitchFamily="2" charset="-122"/>
                </a:endParaRPr>
              </a:p>
            </p:txBody>
          </p:sp>
          <p:grpSp>
            <p:nvGrpSpPr>
              <p:cNvPr id="68" name="组合 67">
                <a:extLst>
                  <a:ext uri="{FF2B5EF4-FFF2-40B4-BE49-F238E27FC236}">
                    <a16:creationId xmlns:a16="http://schemas.microsoft.com/office/drawing/2014/main" id="{4442FFED-8E14-8F51-1444-EB72BEDE202B}"/>
                  </a:ext>
                </a:extLst>
              </p:cNvPr>
              <p:cNvGrpSpPr/>
              <p:nvPr/>
            </p:nvGrpSpPr>
            <p:grpSpPr>
              <a:xfrm>
                <a:off x="2694065" y="1324286"/>
                <a:ext cx="3012199" cy="1091379"/>
                <a:chOff x="2807804" y="1340768"/>
                <a:chExt cx="3012199" cy="1091379"/>
              </a:xfrm>
            </p:grpSpPr>
            <p:sp>
              <p:nvSpPr>
                <p:cNvPr id="69" name="椭圆 68">
                  <a:extLst>
                    <a:ext uri="{FF2B5EF4-FFF2-40B4-BE49-F238E27FC236}">
                      <a16:creationId xmlns:a16="http://schemas.microsoft.com/office/drawing/2014/main" id="{AF737C19-F746-B50A-EFE6-55B0C61273C2}"/>
                    </a:ext>
                  </a:extLst>
                </p:cNvPr>
                <p:cNvSpPr/>
                <p:nvPr/>
              </p:nvSpPr>
              <p:spPr bwMode="auto">
                <a:xfrm>
                  <a:off x="4211960" y="1340768"/>
                  <a:ext cx="216024" cy="225792"/>
                </a:xfrm>
                <a:prstGeom prst="ellipse">
                  <a:avLst/>
                </a:prstGeom>
                <a:solidFill>
                  <a:schemeClr val="tx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triangle" w="med" len="med"/>
                  <a:tailEnd type="triangl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zh-CN" altLang="en-US" sz="2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楷体" panose="02010609060101010101" pitchFamily="49" charset="-122"/>
                    <a:cs typeface="宋体" panose="02010600030101010101" pitchFamily="2" charset="-122"/>
                  </a:endParaRPr>
                </a:p>
              </p:txBody>
            </p:sp>
            <p:sp>
              <p:nvSpPr>
                <p:cNvPr id="70" name="椭圆 69">
                  <a:extLst>
                    <a:ext uri="{FF2B5EF4-FFF2-40B4-BE49-F238E27FC236}">
                      <a16:creationId xmlns:a16="http://schemas.microsoft.com/office/drawing/2014/main" id="{76372EF8-8B74-8590-2161-F4C1EB7933B1}"/>
                    </a:ext>
                  </a:extLst>
                </p:cNvPr>
                <p:cNvSpPr/>
                <p:nvPr/>
              </p:nvSpPr>
              <p:spPr bwMode="auto">
                <a:xfrm>
                  <a:off x="5603979" y="1766848"/>
                  <a:ext cx="216024" cy="225792"/>
                </a:xfrm>
                <a:prstGeom prst="ellipse">
                  <a:avLst/>
                </a:prstGeom>
                <a:solidFill>
                  <a:schemeClr val="tx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triangle" w="med" len="med"/>
                  <a:tailEnd type="triangl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zh-CN" altLang="en-US" sz="2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楷体" panose="02010609060101010101" pitchFamily="49" charset="-122"/>
                    <a:cs typeface="宋体" panose="02010600030101010101" pitchFamily="2" charset="-122"/>
                  </a:endParaRPr>
                </a:p>
              </p:txBody>
            </p:sp>
            <p:sp>
              <p:nvSpPr>
                <p:cNvPr id="71" name="椭圆 70">
                  <a:extLst>
                    <a:ext uri="{FF2B5EF4-FFF2-40B4-BE49-F238E27FC236}">
                      <a16:creationId xmlns:a16="http://schemas.microsoft.com/office/drawing/2014/main" id="{76ADD032-D5EC-FD42-35D0-6F25D62F2FDD}"/>
                    </a:ext>
                  </a:extLst>
                </p:cNvPr>
                <p:cNvSpPr/>
                <p:nvPr/>
              </p:nvSpPr>
              <p:spPr bwMode="auto">
                <a:xfrm>
                  <a:off x="4211960" y="2206355"/>
                  <a:ext cx="216024" cy="225792"/>
                </a:xfrm>
                <a:prstGeom prst="ellipse">
                  <a:avLst/>
                </a:prstGeom>
                <a:solidFill>
                  <a:schemeClr val="tx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triangle" w="med" len="med"/>
                  <a:tailEnd type="triangl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zh-CN" altLang="en-US" sz="2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楷体" panose="02010609060101010101" pitchFamily="49" charset="-122"/>
                    <a:cs typeface="宋体" panose="02010600030101010101" pitchFamily="2" charset="-122"/>
                  </a:endParaRPr>
                </a:p>
              </p:txBody>
            </p:sp>
            <p:sp>
              <p:nvSpPr>
                <p:cNvPr id="72" name="椭圆 71">
                  <a:extLst>
                    <a:ext uri="{FF2B5EF4-FFF2-40B4-BE49-F238E27FC236}">
                      <a16:creationId xmlns:a16="http://schemas.microsoft.com/office/drawing/2014/main" id="{5DEFAAE9-F5C3-7BCA-1E0D-1EA797D656A1}"/>
                    </a:ext>
                  </a:extLst>
                </p:cNvPr>
                <p:cNvSpPr/>
                <p:nvPr/>
              </p:nvSpPr>
              <p:spPr bwMode="auto">
                <a:xfrm>
                  <a:off x="2807804" y="1737624"/>
                  <a:ext cx="216024" cy="225792"/>
                </a:xfrm>
                <a:prstGeom prst="ellipse">
                  <a:avLst/>
                </a:prstGeom>
                <a:solidFill>
                  <a:schemeClr val="tx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triangle" w="med" len="med"/>
                  <a:tailEnd type="triangl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zh-CN" altLang="en-US" sz="2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楷体" panose="02010609060101010101" pitchFamily="49" charset="-122"/>
                    <a:cs typeface="宋体" panose="02010600030101010101" pitchFamily="2" charset="-122"/>
                  </a:endParaRPr>
                </a:p>
              </p:txBody>
            </p:sp>
          </p:grpSp>
        </p:grpSp>
        <p:cxnSp>
          <p:nvCxnSpPr>
            <p:cNvPr id="74" name="直接连接符 73">
              <a:extLst>
                <a:ext uri="{FF2B5EF4-FFF2-40B4-BE49-F238E27FC236}">
                  <a16:creationId xmlns:a16="http://schemas.microsoft.com/office/drawing/2014/main" id="{9B9EF601-0D69-9265-AA4D-2DD00B0692E5}"/>
                </a:ext>
              </a:extLst>
            </p:cNvPr>
            <p:cNvCxnSpPr/>
            <p:nvPr/>
          </p:nvCxnSpPr>
          <p:spPr bwMode="auto">
            <a:xfrm>
              <a:off x="2123728" y="5000016"/>
              <a:ext cx="483428" cy="1316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FF0000"/>
              </a:solidFill>
              <a:prstDash val="dash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6" name="直接连接符 75">
              <a:extLst>
                <a:ext uri="{FF2B5EF4-FFF2-40B4-BE49-F238E27FC236}">
                  <a16:creationId xmlns:a16="http://schemas.microsoft.com/office/drawing/2014/main" id="{DF7D7BA5-B22C-E86F-0862-A2B6ACF44E1E}"/>
                </a:ext>
              </a:extLst>
            </p:cNvPr>
            <p:cNvCxnSpPr/>
            <p:nvPr/>
          </p:nvCxnSpPr>
          <p:spPr bwMode="auto">
            <a:xfrm>
              <a:off x="3993773" y="5009632"/>
              <a:ext cx="483428" cy="1316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FF0000"/>
              </a:solidFill>
              <a:prstDash val="dash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7" name="直接连接符 76">
              <a:extLst>
                <a:ext uri="{FF2B5EF4-FFF2-40B4-BE49-F238E27FC236}">
                  <a16:creationId xmlns:a16="http://schemas.microsoft.com/office/drawing/2014/main" id="{C67B2247-37FC-B070-3C3D-DB67DAB9F61A}"/>
                </a:ext>
              </a:extLst>
            </p:cNvPr>
            <p:cNvCxnSpPr/>
            <p:nvPr/>
          </p:nvCxnSpPr>
          <p:spPr bwMode="auto">
            <a:xfrm>
              <a:off x="5818590" y="4994207"/>
              <a:ext cx="483428" cy="1316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FF0000"/>
              </a:solidFill>
              <a:prstDash val="dash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8" name="文本框 77">
                <a:extLst>
                  <a:ext uri="{FF2B5EF4-FFF2-40B4-BE49-F238E27FC236}">
                    <a16:creationId xmlns:a16="http://schemas.microsoft.com/office/drawing/2014/main" id="{6B15BE81-5627-65D9-C381-954B55215584}"/>
                  </a:ext>
                </a:extLst>
              </p:cNvPr>
              <p:cNvSpPr txBox="1"/>
              <p:nvPr/>
            </p:nvSpPr>
            <p:spPr>
              <a:xfrm>
                <a:off x="5651067" y="1884689"/>
                <a:ext cx="3849788" cy="69519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800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CN" sz="1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±</m:t>
                    </m:r>
                    <m:sSub>
                      <m:sSubPr>
                        <m:ctrlPr>
                          <a:rPr lang="en-US" altLang="zh-CN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800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altLang="zh-CN" sz="1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±</m:t>
                    </m:r>
                    <m:sSub>
                      <m:sSubPr>
                        <m:ctrlPr>
                          <a:rPr lang="en-US" altLang="zh-CN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800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US" altLang="zh-CN" sz="1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±</m:t>
                    </m:r>
                    <m:sSub>
                      <m:sSubPr>
                        <m:ctrlPr>
                          <a:rPr lang="en-US" altLang="zh-CN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800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  <m:r>
                      <a:rPr lang="en-US" altLang="zh-CN" sz="1800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altLang="zh-CN" sz="1800" b="0" dirty="0"/>
                  <a:t>  mod N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sz="1800" i="1" smtClean="0">
                            <a:latin typeface="Cambria Math" panose="02040503050406030204" pitchFamily="18" charset="0"/>
                          </a:rPr>
                          <m:t>𝜔</m:t>
                        </m:r>
                      </m:e>
                      <m:sub>
                        <m:sSub>
                          <m:sSub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altLang="zh-CN" sz="18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sub>
                    </m:sSub>
                    <m:r>
                      <a:rPr lang="en-US" altLang="zh-CN" sz="1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±</m:t>
                    </m:r>
                    <m:sSub>
                      <m:sSubPr>
                        <m:ctrlPr>
                          <a:rPr lang="en-US" altLang="zh-CN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sz="1800" i="1">
                            <a:latin typeface="Cambria Math" panose="02040503050406030204" pitchFamily="18" charset="0"/>
                          </a:rPr>
                          <m:t>𝜔</m:t>
                        </m:r>
                      </m:e>
                      <m:sub>
                        <m:sSub>
                          <m:sSub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altLang="zh-CN" sz="1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sub>
                    </m:sSub>
                    <m:r>
                      <a:rPr lang="en-US" altLang="zh-CN" sz="1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±</m:t>
                    </m:r>
                    <m:sSub>
                      <m:sSubPr>
                        <m:ctrlPr>
                          <a:rPr lang="en-US" altLang="zh-CN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sz="1800" i="1">
                            <a:latin typeface="Cambria Math" panose="02040503050406030204" pitchFamily="18" charset="0"/>
                          </a:rPr>
                          <m:t>𝜔</m:t>
                        </m:r>
                      </m:e>
                      <m:sub>
                        <m:sSub>
                          <m:sSub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altLang="zh-CN" sz="18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sub>
                    </m:sSub>
                    <m:r>
                      <a:rPr lang="en-US" altLang="zh-CN" sz="1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±</m:t>
                    </m:r>
                    <m:sSub>
                      <m:sSubPr>
                        <m:ctrlPr>
                          <a:rPr lang="en-US" altLang="zh-CN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sz="1800" i="1">
                            <a:latin typeface="Cambria Math" panose="02040503050406030204" pitchFamily="18" charset="0"/>
                          </a:rPr>
                          <m:t>𝜔</m:t>
                        </m:r>
                      </m:e>
                      <m:sub>
                        <m:sSub>
                          <m:sSub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altLang="zh-CN" sz="1800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</m:sub>
                    </m:sSub>
                    <m:r>
                      <a:rPr lang="en-US" altLang="zh-CN" sz="1800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zh-CN" altLang="en-US" sz="1800" dirty="0"/>
                  <a:t>  </a:t>
                </a:r>
              </a:p>
            </p:txBody>
          </p:sp>
        </mc:Choice>
        <mc:Fallback xmlns="">
          <p:sp>
            <p:nvSpPr>
              <p:cNvPr id="78" name="文本框 77">
                <a:extLst>
                  <a:ext uri="{FF2B5EF4-FFF2-40B4-BE49-F238E27FC236}">
                    <a16:creationId xmlns:a16="http://schemas.microsoft.com/office/drawing/2014/main" id="{6B15BE81-5627-65D9-C381-954B552155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1067" y="1884689"/>
                <a:ext cx="3849788" cy="695190"/>
              </a:xfrm>
              <a:prstGeom prst="rect">
                <a:avLst/>
              </a:prstGeom>
              <a:blipFill>
                <a:blip r:embed="rId8"/>
                <a:stretch>
                  <a:fillRect t="-438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9" name="箭头: 左 78">
            <a:extLst>
              <a:ext uri="{FF2B5EF4-FFF2-40B4-BE49-F238E27FC236}">
                <a16:creationId xmlns:a16="http://schemas.microsoft.com/office/drawing/2014/main" id="{9D2A3BBC-BF35-144F-4530-A8DC6965DADB}"/>
              </a:ext>
            </a:extLst>
          </p:cNvPr>
          <p:cNvSpPr/>
          <p:nvPr/>
        </p:nvSpPr>
        <p:spPr bwMode="auto">
          <a:xfrm>
            <a:off x="5101046" y="2097654"/>
            <a:ext cx="452676" cy="238360"/>
          </a:xfrm>
          <a:prstGeom prst="lef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楷体" panose="02010609060101010101" pitchFamily="49" charset="-122"/>
              <a:cs typeface="宋体" panose="02010600030101010101" pitchFamily="2" charset="-122"/>
            </a:endParaRPr>
          </a:p>
        </p:txBody>
      </p:sp>
      <p:sp>
        <p:nvSpPr>
          <p:cNvPr id="80" name="矩形 79">
            <a:extLst>
              <a:ext uri="{FF2B5EF4-FFF2-40B4-BE49-F238E27FC236}">
                <a16:creationId xmlns:a16="http://schemas.microsoft.com/office/drawing/2014/main" id="{8245AE73-CE23-17BA-8CC8-AFA3C781338B}"/>
              </a:ext>
            </a:extLst>
          </p:cNvPr>
          <p:cNvSpPr/>
          <p:nvPr/>
        </p:nvSpPr>
        <p:spPr>
          <a:xfrm>
            <a:off x="306533" y="5908343"/>
            <a:ext cx="878497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altLang="zh-C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Nazarenko S,2011 Wave Turbulence;</a:t>
            </a:r>
            <a:r>
              <a:rPr lang="it-IT" altLang="zh-C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Onorato et.al., </a:t>
            </a:r>
            <a:r>
              <a:rPr lang="en-US" altLang="zh-CN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PNAS</a:t>
            </a:r>
            <a:r>
              <a:rPr lang="en-US" altLang="zh-C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2015; Lvov and </a:t>
            </a:r>
            <a:r>
              <a:rPr lang="en-US" altLang="zh-CN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Onorato</a:t>
            </a:r>
            <a:r>
              <a:rPr lang="en-US" altLang="zh-C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PRL 2018; </a:t>
            </a:r>
            <a:r>
              <a:rPr lang="en-US" altLang="zh-CN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Pistone</a:t>
            </a:r>
            <a:r>
              <a:rPr lang="en-US" altLang="zh-C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et. al. EPL 2018</a:t>
            </a:r>
          </a:p>
          <a:p>
            <a:endParaRPr lang="zh-CN" alt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FE388DA0-BCCE-BAB2-883F-788613054582}"/>
                  </a:ext>
                </a:extLst>
              </p:cNvPr>
              <p:cNvSpPr txBox="1"/>
              <p:nvPr/>
            </p:nvSpPr>
            <p:spPr>
              <a:xfrm>
                <a:off x="5327384" y="2690827"/>
                <a:ext cx="3008237" cy="61824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1800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f>
                            <m:fPr>
                              <m:ctrlPr>
                                <a:rPr lang="en-US" altLang="zh-CN" sz="1800" i="1" smtClean="0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CN" sz="1800" b="0" i="1" smtClean="0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num>
                            <m:den>
                              <m:r>
                                <a:rPr lang="en-US" altLang="zh-CN" sz="1800" b="0" i="1" smtClean="0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  <m:t>𝑑𝑡</m:t>
                              </m:r>
                            </m:den>
                          </m:f>
                          <m:r>
                            <a:rPr lang="en-US" altLang="zh-CN" sz="1800" b="0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sSub>
                            <m:sSubPr>
                              <m:ctrlPr>
                                <a:rPr lang="en-US" altLang="zh-CN" sz="1800" i="1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800" i="1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CN" sz="1800" i="1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sub>
                      </m:sSub>
                      <m:r>
                        <a:rPr lang="en-US" altLang="zh-CN" sz="1800" b="0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CN" sz="1800" i="1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sz="1800" b="0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𝜂</m:t>
                          </m:r>
                        </m:e>
                        <m:sub>
                          <m:r>
                            <a:rPr lang="en-US" altLang="zh-CN" sz="1800" b="0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zh-CN" sz="1800" b="0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altLang="zh-CN" sz="1800" i="1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sz="1800" b="0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𝛾</m:t>
                          </m:r>
                        </m:e>
                        <m:sub>
                          <m:r>
                            <a:rPr lang="en-US" altLang="zh-CN" sz="1800" b="0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altLang="zh-CN" sz="1800" i="1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1800" b="0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sSub>
                            <m:sSubPr>
                              <m:ctrlPr>
                                <a:rPr lang="en-US" altLang="zh-CN" sz="1800" i="1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800" i="1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CN" sz="1800" b="0" i="1" smtClean="0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sub>
                      </m:sSub>
                    </m:oMath>
                  </m:oMathPara>
                </a14:m>
                <a:endParaRPr lang="zh-CN" altLang="en-US" sz="1800" dirty="0">
                  <a:solidFill>
                    <a:srgbClr val="3333FF"/>
                  </a:solidFill>
                </a:endParaRPr>
              </a:p>
            </p:txBody>
          </p:sp>
        </mc:Choice>
        <mc:Fallback xmlns="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FE388DA0-BCCE-BAB2-883F-7886130545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27384" y="2690827"/>
                <a:ext cx="3008237" cy="61824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5" name="组合 84">
            <a:extLst>
              <a:ext uri="{FF2B5EF4-FFF2-40B4-BE49-F238E27FC236}">
                <a16:creationId xmlns:a16="http://schemas.microsoft.com/office/drawing/2014/main" id="{23C3C690-525D-8569-CD64-4CA20BCCFCF1}"/>
              </a:ext>
            </a:extLst>
          </p:cNvPr>
          <p:cNvGrpSpPr/>
          <p:nvPr/>
        </p:nvGrpSpPr>
        <p:grpSpPr>
          <a:xfrm>
            <a:off x="4572930" y="3902656"/>
            <a:ext cx="2782840" cy="821425"/>
            <a:chOff x="4572930" y="3902656"/>
            <a:chExt cx="2782840" cy="821425"/>
          </a:xfrm>
        </p:grpSpPr>
        <p:grpSp>
          <p:nvGrpSpPr>
            <p:cNvPr id="6" name="组合 5">
              <a:extLst>
                <a:ext uri="{FF2B5EF4-FFF2-40B4-BE49-F238E27FC236}">
                  <a16:creationId xmlns:a16="http://schemas.microsoft.com/office/drawing/2014/main" id="{9D7B09B7-7D32-2C6B-D1C1-6D0409B51A13}"/>
                </a:ext>
              </a:extLst>
            </p:cNvPr>
            <p:cNvGrpSpPr/>
            <p:nvPr/>
          </p:nvGrpSpPr>
          <p:grpSpPr>
            <a:xfrm>
              <a:off x="4572930" y="3902656"/>
              <a:ext cx="2782840" cy="596898"/>
              <a:chOff x="683568" y="4722089"/>
              <a:chExt cx="2782840" cy="596898"/>
            </a:xfrm>
          </p:grpSpPr>
          <p:grpSp>
            <p:nvGrpSpPr>
              <p:cNvPr id="8" name="组合 7">
                <a:extLst>
                  <a:ext uri="{FF2B5EF4-FFF2-40B4-BE49-F238E27FC236}">
                    <a16:creationId xmlns:a16="http://schemas.microsoft.com/office/drawing/2014/main" id="{13C87C6A-8F7A-8B64-01EC-D7BF9FC6CE15}"/>
                  </a:ext>
                </a:extLst>
              </p:cNvPr>
              <p:cNvGrpSpPr/>
              <p:nvPr/>
            </p:nvGrpSpPr>
            <p:grpSpPr>
              <a:xfrm>
                <a:off x="683568" y="4725144"/>
                <a:ext cx="1440160" cy="576064"/>
                <a:chOff x="2694065" y="1324286"/>
                <a:chExt cx="3012199" cy="1091379"/>
              </a:xfrm>
            </p:grpSpPr>
            <p:sp>
              <p:nvSpPr>
                <p:cNvPr id="51" name="菱形 50">
                  <a:extLst>
                    <a:ext uri="{FF2B5EF4-FFF2-40B4-BE49-F238E27FC236}">
                      <a16:creationId xmlns:a16="http://schemas.microsoft.com/office/drawing/2014/main" id="{D2A2EE55-8533-D2B7-ECEE-4AE0CB80522D}"/>
                    </a:ext>
                  </a:extLst>
                </p:cNvPr>
                <p:cNvSpPr/>
                <p:nvPr/>
              </p:nvSpPr>
              <p:spPr bwMode="auto">
                <a:xfrm>
                  <a:off x="2796009" y="1412776"/>
                  <a:ext cx="2808312" cy="914400"/>
                </a:xfrm>
                <a:prstGeom prst="diamond">
                  <a:avLst/>
                </a:prstGeom>
                <a:no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triangle" w="med" len="med"/>
                  <a:tailEnd type="triangl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zh-CN" altLang="en-US" sz="2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楷体" panose="02010609060101010101" pitchFamily="49" charset="-122"/>
                    <a:cs typeface="宋体" panose="02010600030101010101" pitchFamily="2" charset="-122"/>
                  </a:endParaRPr>
                </a:p>
              </p:txBody>
            </p:sp>
            <p:grpSp>
              <p:nvGrpSpPr>
                <p:cNvPr id="73" name="组合 72">
                  <a:extLst>
                    <a:ext uri="{FF2B5EF4-FFF2-40B4-BE49-F238E27FC236}">
                      <a16:creationId xmlns:a16="http://schemas.microsoft.com/office/drawing/2014/main" id="{DA48E512-FE2F-98F4-040A-661AC76EFD16}"/>
                    </a:ext>
                  </a:extLst>
                </p:cNvPr>
                <p:cNvGrpSpPr/>
                <p:nvPr/>
              </p:nvGrpSpPr>
              <p:grpSpPr>
                <a:xfrm>
                  <a:off x="2694065" y="1324286"/>
                  <a:ext cx="3012199" cy="1091379"/>
                  <a:chOff x="2807804" y="1340768"/>
                  <a:chExt cx="3012199" cy="1091379"/>
                </a:xfrm>
              </p:grpSpPr>
              <p:sp>
                <p:nvSpPr>
                  <p:cNvPr id="75" name="椭圆 74">
                    <a:extLst>
                      <a:ext uri="{FF2B5EF4-FFF2-40B4-BE49-F238E27FC236}">
                        <a16:creationId xmlns:a16="http://schemas.microsoft.com/office/drawing/2014/main" id="{4B33D934-462F-2569-68CA-757B4C60EB98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4211960" y="1340768"/>
                    <a:ext cx="216024" cy="225792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triangle" w="med" len="med"/>
                    <a:tailEnd type="triangl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zh-CN" altLang="en-US" sz="2800" b="0" i="0" u="none" strike="noStrike" cap="none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panose="020B0604020202020204" pitchFamily="34" charset="0"/>
                      <a:ea typeface="楷体" panose="02010609060101010101" pitchFamily="49" charset="-122"/>
                      <a:cs typeface="宋体" panose="02010600030101010101" pitchFamily="2" charset="-122"/>
                    </a:endParaRPr>
                  </a:p>
                </p:txBody>
              </p:sp>
              <p:sp>
                <p:nvSpPr>
                  <p:cNvPr id="81" name="椭圆 80">
                    <a:extLst>
                      <a:ext uri="{FF2B5EF4-FFF2-40B4-BE49-F238E27FC236}">
                        <a16:creationId xmlns:a16="http://schemas.microsoft.com/office/drawing/2014/main" id="{BD4C388F-AF57-2CF4-94C1-62C611779BC4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5603979" y="1766848"/>
                    <a:ext cx="216024" cy="225792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triangle" w="med" len="med"/>
                    <a:tailEnd type="triangl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zh-CN" altLang="en-US" sz="2800" b="0" i="0" u="none" strike="noStrike" cap="none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panose="020B0604020202020204" pitchFamily="34" charset="0"/>
                      <a:ea typeface="楷体" panose="02010609060101010101" pitchFamily="49" charset="-122"/>
                      <a:cs typeface="宋体" panose="02010600030101010101" pitchFamily="2" charset="-122"/>
                    </a:endParaRPr>
                  </a:p>
                </p:txBody>
              </p:sp>
              <p:sp>
                <p:nvSpPr>
                  <p:cNvPr id="82" name="椭圆 81">
                    <a:extLst>
                      <a:ext uri="{FF2B5EF4-FFF2-40B4-BE49-F238E27FC236}">
                        <a16:creationId xmlns:a16="http://schemas.microsoft.com/office/drawing/2014/main" id="{786C9AFD-DE24-8083-7BBF-CD60E3AEC74F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4211960" y="2206355"/>
                    <a:ext cx="216024" cy="225792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triangle" w="med" len="med"/>
                    <a:tailEnd type="triangl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zh-CN" altLang="en-US" sz="2800" b="0" i="0" u="none" strike="noStrike" cap="none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panose="020B0604020202020204" pitchFamily="34" charset="0"/>
                      <a:ea typeface="楷体" panose="02010609060101010101" pitchFamily="49" charset="-122"/>
                      <a:cs typeface="宋体" panose="02010600030101010101" pitchFamily="2" charset="-122"/>
                    </a:endParaRPr>
                  </a:p>
                </p:txBody>
              </p:sp>
              <p:sp>
                <p:nvSpPr>
                  <p:cNvPr id="83" name="椭圆 82">
                    <a:extLst>
                      <a:ext uri="{FF2B5EF4-FFF2-40B4-BE49-F238E27FC236}">
                        <a16:creationId xmlns:a16="http://schemas.microsoft.com/office/drawing/2014/main" id="{C6684AEF-9ECC-0BD6-9E34-51E081C52421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2807804" y="1737624"/>
                    <a:ext cx="216024" cy="225792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triangle" w="med" len="med"/>
                    <a:tailEnd type="triangl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zh-CN" altLang="en-US" sz="2800" b="0" i="0" u="none" strike="noStrike" cap="none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panose="020B0604020202020204" pitchFamily="34" charset="0"/>
                      <a:ea typeface="楷体" panose="02010609060101010101" pitchFamily="49" charset="-122"/>
                      <a:cs typeface="宋体" panose="02010600030101010101" pitchFamily="2" charset="-122"/>
                    </a:endParaRPr>
                  </a:p>
                </p:txBody>
              </p:sp>
            </p:grpSp>
          </p:grpSp>
          <p:grpSp>
            <p:nvGrpSpPr>
              <p:cNvPr id="12" name="组合 11">
                <a:extLst>
                  <a:ext uri="{FF2B5EF4-FFF2-40B4-BE49-F238E27FC236}">
                    <a16:creationId xmlns:a16="http://schemas.microsoft.com/office/drawing/2014/main" id="{D51384F0-CB42-1D70-148E-582EEEAF769B}"/>
                  </a:ext>
                </a:extLst>
              </p:cNvPr>
              <p:cNvGrpSpPr/>
              <p:nvPr/>
            </p:nvGrpSpPr>
            <p:grpSpPr>
              <a:xfrm>
                <a:off x="2020444" y="4722089"/>
                <a:ext cx="1445964" cy="596898"/>
                <a:chOff x="1503592" y="1293566"/>
                <a:chExt cx="3024339" cy="1130850"/>
              </a:xfrm>
            </p:grpSpPr>
            <p:sp>
              <p:nvSpPr>
                <p:cNvPr id="45" name="菱形 44">
                  <a:extLst>
                    <a:ext uri="{FF2B5EF4-FFF2-40B4-BE49-F238E27FC236}">
                      <a16:creationId xmlns:a16="http://schemas.microsoft.com/office/drawing/2014/main" id="{E6035917-05BA-2C4F-EAAB-571529DCF48B}"/>
                    </a:ext>
                  </a:extLst>
                </p:cNvPr>
                <p:cNvSpPr/>
                <p:nvPr/>
              </p:nvSpPr>
              <p:spPr bwMode="auto">
                <a:xfrm>
                  <a:off x="1719618" y="1397120"/>
                  <a:ext cx="2808313" cy="914400"/>
                </a:xfrm>
                <a:prstGeom prst="diamond">
                  <a:avLst/>
                </a:prstGeom>
                <a:no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triangle" w="med" len="med"/>
                  <a:tailEnd type="triangl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zh-CN" altLang="en-US" sz="2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楷体" panose="02010609060101010101" pitchFamily="49" charset="-122"/>
                    <a:cs typeface="宋体" panose="02010600030101010101" pitchFamily="2" charset="-122"/>
                  </a:endParaRPr>
                </a:p>
              </p:txBody>
            </p:sp>
            <p:grpSp>
              <p:nvGrpSpPr>
                <p:cNvPr id="46" name="组合 45">
                  <a:extLst>
                    <a:ext uri="{FF2B5EF4-FFF2-40B4-BE49-F238E27FC236}">
                      <a16:creationId xmlns:a16="http://schemas.microsoft.com/office/drawing/2014/main" id="{134D09F7-8795-7ADA-FD9A-761D8F6C6DD5}"/>
                    </a:ext>
                  </a:extLst>
                </p:cNvPr>
                <p:cNvGrpSpPr/>
                <p:nvPr/>
              </p:nvGrpSpPr>
              <p:grpSpPr>
                <a:xfrm>
                  <a:off x="1503592" y="1293566"/>
                  <a:ext cx="3024339" cy="1130850"/>
                  <a:chOff x="1617331" y="1310048"/>
                  <a:chExt cx="3024339" cy="1130850"/>
                </a:xfrm>
              </p:grpSpPr>
              <p:sp>
                <p:nvSpPr>
                  <p:cNvPr id="47" name="椭圆 46">
                    <a:extLst>
                      <a:ext uri="{FF2B5EF4-FFF2-40B4-BE49-F238E27FC236}">
                        <a16:creationId xmlns:a16="http://schemas.microsoft.com/office/drawing/2014/main" id="{1C540F79-5FAA-D9A3-AD73-1C833ACC16F0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3123433" y="1310048"/>
                    <a:ext cx="216024" cy="225792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triangle" w="med" len="med"/>
                    <a:tailEnd type="triangl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zh-CN" altLang="en-US" sz="2800" b="0" i="0" u="none" strike="noStrike" cap="none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panose="020B0604020202020204" pitchFamily="34" charset="0"/>
                      <a:ea typeface="楷体" panose="02010609060101010101" pitchFamily="49" charset="-122"/>
                      <a:cs typeface="宋体" panose="02010600030101010101" pitchFamily="2" charset="-122"/>
                    </a:endParaRPr>
                  </a:p>
                </p:txBody>
              </p:sp>
              <p:sp>
                <p:nvSpPr>
                  <p:cNvPr id="48" name="椭圆 47">
                    <a:extLst>
                      <a:ext uri="{FF2B5EF4-FFF2-40B4-BE49-F238E27FC236}">
                        <a16:creationId xmlns:a16="http://schemas.microsoft.com/office/drawing/2014/main" id="{AD6A9B9F-1F88-2414-5DDC-6440AE88C596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4425646" y="1736485"/>
                    <a:ext cx="216024" cy="225792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triangle" w="med" len="med"/>
                    <a:tailEnd type="triangl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zh-CN" altLang="en-US" sz="2800" b="0" i="0" u="none" strike="noStrike" cap="none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panose="020B0604020202020204" pitchFamily="34" charset="0"/>
                      <a:ea typeface="楷体" panose="02010609060101010101" pitchFamily="49" charset="-122"/>
                      <a:cs typeface="宋体" panose="02010600030101010101" pitchFamily="2" charset="-122"/>
                    </a:endParaRPr>
                  </a:p>
                </p:txBody>
              </p:sp>
              <p:sp>
                <p:nvSpPr>
                  <p:cNvPr id="49" name="椭圆 48">
                    <a:extLst>
                      <a:ext uri="{FF2B5EF4-FFF2-40B4-BE49-F238E27FC236}">
                        <a16:creationId xmlns:a16="http://schemas.microsoft.com/office/drawing/2014/main" id="{2AD6EF0B-11E8-ECA5-7158-F85BB4C90A92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3129500" y="2215106"/>
                    <a:ext cx="216024" cy="225792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triangle" w="med" len="med"/>
                    <a:tailEnd type="triangl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zh-CN" altLang="en-US" sz="2800" b="0" i="0" u="none" strike="noStrike" cap="none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panose="020B0604020202020204" pitchFamily="34" charset="0"/>
                      <a:ea typeface="楷体" panose="02010609060101010101" pitchFamily="49" charset="-122"/>
                      <a:cs typeface="宋体" panose="02010600030101010101" pitchFamily="2" charset="-122"/>
                    </a:endParaRPr>
                  </a:p>
                </p:txBody>
              </p:sp>
              <p:sp>
                <p:nvSpPr>
                  <p:cNvPr id="50" name="椭圆 49">
                    <a:extLst>
                      <a:ext uri="{FF2B5EF4-FFF2-40B4-BE49-F238E27FC236}">
                        <a16:creationId xmlns:a16="http://schemas.microsoft.com/office/drawing/2014/main" id="{27FC13DF-DB07-9A2B-BBBA-439ECBB74D56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1617331" y="1711534"/>
                    <a:ext cx="216024" cy="225792"/>
                  </a:xfrm>
                  <a:prstGeom prst="ellipse">
                    <a:avLst/>
                  </a:prstGeom>
                  <a:solidFill>
                    <a:srgbClr val="FF0000"/>
                  </a:solidFill>
                  <a:ln w="9525" cap="flat" cmpd="sng" algn="ctr">
                    <a:solidFill>
                      <a:srgbClr val="FF0000"/>
                    </a:solidFill>
                    <a:prstDash val="solid"/>
                    <a:round/>
                    <a:headEnd type="triangle" w="med" len="med"/>
                    <a:tailEnd type="triangl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zh-CN" altLang="en-US" sz="2800" b="0" i="0" u="none" strike="noStrike" cap="none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panose="020B0604020202020204" pitchFamily="34" charset="0"/>
                      <a:ea typeface="楷体" panose="02010609060101010101" pitchFamily="49" charset="-122"/>
                      <a:cs typeface="宋体" panose="02010600030101010101" pitchFamily="2" charset="-122"/>
                    </a:endParaRPr>
                  </a:p>
                </p:txBody>
              </p:sp>
            </p:grpSp>
          </p:grpSp>
        </p:grpSp>
        <p:sp>
          <p:nvSpPr>
            <p:cNvPr id="84" name="箭头: 上 83">
              <a:extLst>
                <a:ext uri="{FF2B5EF4-FFF2-40B4-BE49-F238E27FC236}">
                  <a16:creationId xmlns:a16="http://schemas.microsoft.com/office/drawing/2014/main" id="{3BB41205-AB8B-4319-3F02-CCF0D13B89B1}"/>
                </a:ext>
              </a:extLst>
            </p:cNvPr>
            <p:cNvSpPr/>
            <p:nvPr/>
          </p:nvSpPr>
          <p:spPr bwMode="auto">
            <a:xfrm>
              <a:off x="5842094" y="4376788"/>
              <a:ext cx="287103" cy="347293"/>
            </a:xfrm>
            <a:prstGeom prst="upArrow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triangle" w="med" len="med"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2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楷体" panose="02010609060101010101" pitchFamily="49" charset="-122"/>
                <a:cs typeface="宋体" panose="02010600030101010101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33711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09E5352-0D40-2D8D-989E-49A735AE57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2" y="116632"/>
            <a:ext cx="3826768" cy="562074"/>
          </a:xfrm>
        </p:spPr>
        <p:txBody>
          <a:bodyPr/>
          <a:lstStyle/>
          <a:p>
            <a:r>
              <a:rPr lang="zh-CN" altLang="en-US" sz="2800" dirty="0">
                <a:solidFill>
                  <a:srgbClr val="3333FF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六波精确共振的例子：</a:t>
            </a:r>
          </a:p>
        </p:txBody>
      </p:sp>
      <p:pic>
        <p:nvPicPr>
          <p:cNvPr id="6" name="内容占位符 5">
            <a:extLst>
              <a:ext uri="{FF2B5EF4-FFF2-40B4-BE49-F238E27FC236}">
                <a16:creationId xmlns:a16="http://schemas.microsoft.com/office/drawing/2014/main" id="{F840692B-E18C-17BD-C8B9-FC355AE2B3E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678706"/>
            <a:ext cx="6772047" cy="5486598"/>
          </a:xfrm>
        </p:spPr>
      </p:pic>
    </p:spTree>
    <p:extLst>
      <p:ext uri="{BB962C8B-B14F-4D97-AF65-F5344CB8AC3E}">
        <p14:creationId xmlns:p14="http://schemas.microsoft.com/office/powerpoint/2010/main" val="22013146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95536" y="116632"/>
            <a:ext cx="290175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dirty="0">
                <a:latin typeface="CMBX9"/>
              </a:rPr>
              <a:t>ACKNOWLEDGMENTS</a:t>
            </a:r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712305"/>
            <a:ext cx="1656184" cy="2292459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856" y="3920240"/>
            <a:ext cx="1542323" cy="1932029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531" y="698888"/>
            <a:ext cx="1739232" cy="2363449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5783406" y="3099803"/>
            <a:ext cx="247728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Weicheng</a:t>
            </a: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Fu(</a:t>
            </a:r>
            <a:r>
              <a:rPr lang="zh-CN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符维成</a:t>
            </a: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zh-CN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640119" y="6164024"/>
            <a:ext cx="20462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Zhen Wang(</a:t>
            </a:r>
            <a:r>
              <a:rPr lang="zh-CN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王振</a:t>
            </a: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zh-CN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3049407" y="3118305"/>
            <a:ext cx="29011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Yong Zhang(</a:t>
            </a:r>
            <a:r>
              <a:rPr lang="zh-CN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张勇</a:t>
            </a: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zh-CN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856" y="808102"/>
            <a:ext cx="1800793" cy="2250976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512618" y="3127999"/>
            <a:ext cx="29011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Hong Zhao (</a:t>
            </a:r>
            <a:r>
              <a:rPr lang="zh-CN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赵鸿</a:t>
            </a: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zh-CN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101BB994-4A44-88A8-CAD8-332336EE9985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88" t="-5331" r="31184" b="16472"/>
          <a:stretch/>
        </p:blipFill>
        <p:spPr>
          <a:xfrm>
            <a:off x="3140530" y="3803625"/>
            <a:ext cx="1625916" cy="2070727"/>
          </a:xfrm>
          <a:prstGeom prst="rect">
            <a:avLst/>
          </a:prstGeom>
        </p:spPr>
      </p:pic>
      <p:sp>
        <p:nvSpPr>
          <p:cNvPr id="17" name="文本框 16">
            <a:extLst>
              <a:ext uri="{FF2B5EF4-FFF2-40B4-BE49-F238E27FC236}">
                <a16:creationId xmlns:a16="http://schemas.microsoft.com/office/drawing/2014/main" id="{1C8B4655-E304-50F8-6723-F9F2B70AC83B}"/>
              </a:ext>
            </a:extLst>
          </p:cNvPr>
          <p:cNvSpPr txBox="1"/>
          <p:nvPr/>
        </p:nvSpPr>
        <p:spPr>
          <a:xfrm>
            <a:off x="3036697" y="6164024"/>
            <a:ext cx="19290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Wei Lin (</a:t>
            </a:r>
            <a:r>
              <a:rPr lang="zh-CN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林炜）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8AA17746-7CB6-7F45-6110-9F0C455D39D6}"/>
              </a:ext>
            </a:extLst>
          </p:cNvPr>
          <p:cNvSpPr txBox="1"/>
          <p:nvPr/>
        </p:nvSpPr>
        <p:spPr>
          <a:xfrm>
            <a:off x="5292080" y="6111397"/>
            <a:ext cx="26324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Jialin</a:t>
            </a: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Zhang (</a:t>
            </a:r>
            <a:r>
              <a:rPr lang="zh-CN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张嘉林）</a:t>
            </a: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02BB72A0-B8FE-187E-79FE-466888F6CE2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885"/>
          <a:stretch/>
        </p:blipFill>
        <p:spPr>
          <a:xfrm>
            <a:off x="5656685" y="3693511"/>
            <a:ext cx="1432804" cy="2290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9172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09E5352-0D40-2D8D-989E-49A735AE57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2" y="116632"/>
            <a:ext cx="3826768" cy="562074"/>
          </a:xfrm>
        </p:spPr>
        <p:txBody>
          <a:bodyPr/>
          <a:lstStyle/>
          <a:p>
            <a:r>
              <a:rPr lang="zh-CN" altLang="en-US" sz="2800" dirty="0">
                <a:solidFill>
                  <a:srgbClr val="3333FF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六波精确共振的例子：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0A42A4E0-111A-6569-A2C2-3F36AD51C9A9}"/>
                  </a:ext>
                </a:extLst>
              </p:cNvPr>
              <p:cNvSpPr txBox="1"/>
              <p:nvPr/>
            </p:nvSpPr>
            <p:spPr>
              <a:xfrm>
                <a:off x="395536" y="980728"/>
                <a:ext cx="5184576" cy="402071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en-US" sz="1800" dirty="0"/>
                  <a:t>（</a:t>
                </a:r>
                <a:r>
                  <a:rPr lang="en-US" altLang="zh-CN" sz="1800" dirty="0"/>
                  <a:t>3-3</a:t>
                </a:r>
                <a14:m>
                  <m:oMath xmlns:m="http://schemas.openxmlformats.org/officeDocument/2006/math">
                    <m:r>
                      <a:rPr lang="zh-CN" altLang="en-US" sz="1800" i="1" smtClean="0">
                        <a:latin typeface="Cambria Math" panose="02040503050406030204" pitchFamily="18" charset="0"/>
                      </a:rPr>
                      <m:t>）</m:t>
                    </m:r>
                    <m:r>
                      <a:rPr lang="zh-CN" altLang="en-US" sz="1800" i="1">
                        <a:latin typeface="Cambria Math" panose="02040503050406030204" pitchFamily="18" charset="0"/>
                      </a:rPr>
                      <m:t>：</m:t>
                    </m:r>
                  </m:oMath>
                </a14:m>
                <a:endParaRPr lang="en-US" altLang="zh-CN" sz="1800" i="1" dirty="0">
                  <a:latin typeface="Cambria Math" panose="02040503050406030204" pitchFamily="18" charset="0"/>
                </a:endParaRPr>
              </a:p>
              <a:p>
                <a:r>
                  <a:rPr lang="zh-CN" altLang="en-US" sz="1800" dirty="0"/>
                  <a:t>（</a:t>
                </a:r>
                <a14:m>
                  <m:oMath xmlns:m="http://schemas.openxmlformats.org/officeDocument/2006/math">
                    <m:r>
                      <a:rPr lang="en-US" altLang="zh-CN" sz="18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altLang="zh-CN" sz="1800" i="1">
                        <a:latin typeface="Cambria Math" panose="02040503050406030204" pitchFamily="18" charset="0"/>
                      </a:rPr>
                      <m:t>A</m:t>
                    </m:r>
                    <m:r>
                      <a:rPr lang="zh-CN" altLang="en-US" sz="1800" i="1">
                        <a:latin typeface="Cambria Math" panose="02040503050406030204" pitchFamily="18" charset="0"/>
                      </a:rPr>
                      <m:t>）</m:t>
                    </m:r>
                    <m:sSub>
                      <m:sSubPr>
                        <m:ctrlPr>
                          <a:rPr lang="en-US" altLang="zh-CN" sz="1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800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CN" sz="1800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CN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800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altLang="zh-CN" sz="1800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CN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800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US" altLang="zh-CN" sz="1800" b="0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altLang="zh-CN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800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  <m:r>
                      <a:rPr lang="en-US" altLang="zh-CN" sz="1800" i="1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altLang="zh-CN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800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sub>
                    </m:sSub>
                    <m:r>
                      <a:rPr lang="en-US" altLang="zh-CN" sz="1800" i="1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altLang="zh-CN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800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sub>
                    </m:sSub>
                    <m:r>
                      <a:rPr lang="en-US" altLang="zh-CN" sz="1800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altLang="zh-CN" sz="1800" b="0" dirty="0"/>
                  <a:t>  mod N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1800" b="0" i="1" smtClean="0">
                          <a:latin typeface="Cambria Math" panose="02040503050406030204" pitchFamily="18" charset="0"/>
                        </a:rPr>
                        <m:t>     </m:t>
                      </m:r>
                      <m:sSub>
                        <m:sSubPr>
                          <m:ctrlPr>
                            <a:rPr lang="en-US" altLang="zh-CN" sz="1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sz="1800" i="1" smtClean="0">
                              <a:latin typeface="Cambria Math" panose="02040503050406030204" pitchFamily="18" charset="0"/>
                            </a:rPr>
                            <m:t>𝜔</m:t>
                          </m:r>
                        </m:e>
                        <m:sub>
                          <m:sSub>
                            <m:sSubPr>
                              <m:ctrlPr>
                                <a:rPr lang="en-US" altLang="zh-CN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8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CN" sz="18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sub>
                      </m:sSub>
                      <m:r>
                        <a:rPr lang="en-US" altLang="zh-CN" sz="18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CN" sz="1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sz="1800" i="1">
                              <a:latin typeface="Cambria Math" panose="02040503050406030204" pitchFamily="18" charset="0"/>
                            </a:rPr>
                            <m:t>𝜔</m:t>
                          </m:r>
                        </m:e>
                        <m:sub>
                          <m:sSub>
                            <m:sSubPr>
                              <m:ctrlPr>
                                <a:rPr lang="en-US" altLang="zh-CN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8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CN" sz="18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sub>
                      </m:sSub>
                      <m:r>
                        <a:rPr lang="en-US" altLang="zh-CN" sz="18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CN" sz="1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sz="1800" i="1">
                              <a:latin typeface="Cambria Math" panose="02040503050406030204" pitchFamily="18" charset="0"/>
                            </a:rPr>
                            <m:t>𝜔</m:t>
                          </m:r>
                        </m:e>
                        <m:sub>
                          <m:sSub>
                            <m:sSubPr>
                              <m:ctrlPr>
                                <a:rPr lang="en-US" altLang="zh-CN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8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CN" sz="18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sub>
                      </m:sSub>
                      <m:r>
                        <a:rPr lang="en-US" altLang="zh-CN" sz="18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altLang="zh-CN" sz="1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sz="1800" i="1">
                              <a:latin typeface="Cambria Math" panose="02040503050406030204" pitchFamily="18" charset="0"/>
                            </a:rPr>
                            <m:t>𝜔</m:t>
                          </m:r>
                        </m:e>
                        <m:sub>
                          <m:sSub>
                            <m:sSubPr>
                              <m:ctrlPr>
                                <a:rPr lang="en-US" altLang="zh-CN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8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CN" sz="18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sub>
                      </m:sSub>
                      <m:r>
                        <a:rPr lang="en-US" altLang="zh-CN" sz="18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altLang="zh-CN" sz="1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sz="1800" i="1">
                              <a:latin typeface="Cambria Math" panose="02040503050406030204" pitchFamily="18" charset="0"/>
                            </a:rPr>
                            <m:t>𝜔</m:t>
                          </m:r>
                        </m:e>
                        <m:sub>
                          <m:sSub>
                            <m:sSubPr>
                              <m:ctrlPr>
                                <a:rPr lang="en-US" altLang="zh-CN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8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CN" sz="18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sub>
                      </m:sSub>
                      <m:r>
                        <a:rPr lang="en-US" altLang="zh-CN" sz="18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altLang="zh-CN" sz="1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sz="1800" i="1">
                              <a:latin typeface="Cambria Math" panose="02040503050406030204" pitchFamily="18" charset="0"/>
                            </a:rPr>
                            <m:t>𝜔</m:t>
                          </m:r>
                        </m:e>
                        <m:sub>
                          <m:sSub>
                            <m:sSubPr>
                              <m:ctrlPr>
                                <a:rPr lang="en-US" altLang="zh-CN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8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CN" sz="18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sub>
                      </m:sSub>
                      <m:r>
                        <a:rPr lang="en-US" altLang="zh-CN" sz="1800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US" altLang="zh-CN" sz="1800" b="0" dirty="0"/>
              </a:p>
              <a:p>
                <a:r>
                  <a:rPr lang="en-US" altLang="zh-CN" sz="1800" b="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            </m:t>
                        </m:r>
                        <m:r>
                          <a:rPr lang="en-US" altLang="zh-CN" sz="1800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CN" sz="1800" i="1">
                        <a:latin typeface="Cambria Math" panose="02040503050406030204" pitchFamily="18" charset="0"/>
                      </a:rPr>
                      <m:t>=−</m:t>
                    </m:r>
                    <m:sSub>
                      <m:sSubPr>
                        <m:ctrlPr>
                          <a:rPr lang="en-US" altLang="zh-CN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800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altLang="zh-CN" sz="1800" i="1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  <m:r>
                      <a:rPr lang="en-US" altLang="zh-CN" sz="1800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altLang="zh-CN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800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altLang="zh-CN" sz="18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sz="1800" i="1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altLang="zh-CN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800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sub>
                    </m:sSub>
                    <m:r>
                      <a:rPr lang="en-US" altLang="zh-CN" sz="1800" i="1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altLang="zh-CN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800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altLang="zh-CN" sz="1800" i="1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US" altLang="zh-CN" sz="1800" b="0" i="1" smtClean="0">
                        <a:latin typeface="Cambria Math" panose="02040503050406030204" pitchFamily="18" charset="0"/>
                      </a:rPr>
                      <m:t>=−</m:t>
                    </m:r>
                    <m:sSub>
                      <m:sSubPr>
                        <m:ctrlPr>
                          <a:rPr lang="en-US" altLang="zh-CN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800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sub>
                    </m:sSub>
                  </m:oMath>
                </a14:m>
                <a:endParaRPr lang="en-US" altLang="zh-CN" sz="1800" b="0" dirty="0"/>
              </a:p>
              <a:p>
                <a:r>
                  <a:rPr lang="en-US" altLang="zh-CN" sz="1800" b="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            </m:t>
                        </m:r>
                        <m:r>
                          <a:rPr lang="en-US" altLang="zh-CN" sz="1800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CN" sz="1800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CN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800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altLang="zh-CN" sz="1800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CN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800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US" altLang="zh-CN" sz="18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sz="1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±</m:t>
                    </m:r>
                    <m:r>
                      <a:rPr lang="en-US" altLang="zh-CN" sz="1800" b="0" i="1" smtClean="0">
                        <a:latin typeface="Cambria Math" panose="02040503050406030204" pitchFamily="18" charset="0"/>
                      </a:rPr>
                      <m:t>𝑚𝑁</m:t>
                    </m:r>
                    <m:r>
                      <a:rPr lang="en-US" altLang="zh-CN" sz="1800" b="0" i="1" smtClean="0">
                        <a:latin typeface="Cambria Math" panose="02040503050406030204" pitchFamily="18" charset="0"/>
                      </a:rPr>
                      <m:t>/2</m:t>
                    </m:r>
                  </m:oMath>
                </a14:m>
                <a:endParaRPr lang="en-US" altLang="zh-CN" sz="1800" b="0" dirty="0"/>
              </a:p>
              <a:p>
                <a:endParaRPr lang="en-US" altLang="zh-CN" sz="1800" dirty="0"/>
              </a:p>
              <a:p>
                <a:r>
                  <a:rPr lang="zh-CN" altLang="en-US" sz="1800" dirty="0"/>
                  <a:t>（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1800" b="0" i="0" smtClean="0">
                        <a:latin typeface="Cambria Math" panose="02040503050406030204" pitchFamily="18" charset="0"/>
                      </a:rPr>
                      <m:t>B</m:t>
                    </m:r>
                    <m:r>
                      <a:rPr lang="zh-CN" altLang="en-US" sz="1800" i="1">
                        <a:latin typeface="Cambria Math" panose="02040503050406030204" pitchFamily="18" charset="0"/>
                      </a:rPr>
                      <m:t>）</m:t>
                    </m:r>
                    <m:sSub>
                      <m:sSubPr>
                        <m:ctrlPr>
                          <a:rPr lang="en-US" altLang="zh-CN" sz="1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800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CN" sz="1800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CN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800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altLang="zh-CN" sz="1800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CN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800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US" altLang="zh-CN" sz="1800" b="0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altLang="zh-CN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800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  <m:r>
                      <a:rPr lang="en-US" altLang="zh-CN" sz="1800" i="1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altLang="zh-CN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800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sub>
                    </m:sSub>
                    <m:r>
                      <a:rPr lang="en-US" altLang="zh-CN" sz="1800" b="0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altLang="zh-CN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800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sub>
                    </m:sSub>
                    <m:r>
                      <a:rPr lang="en-US" altLang="zh-CN" sz="1800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altLang="zh-CN" sz="1800" b="0" dirty="0"/>
                  <a:t>  mod N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1800" b="0" i="1" smtClean="0">
                          <a:latin typeface="Cambria Math" panose="02040503050406030204" pitchFamily="18" charset="0"/>
                        </a:rPr>
                        <m:t>     </m:t>
                      </m:r>
                      <m:sSub>
                        <m:sSubPr>
                          <m:ctrlPr>
                            <a:rPr lang="en-US" altLang="zh-CN" sz="1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sz="1800" i="1" smtClean="0">
                              <a:latin typeface="Cambria Math" panose="02040503050406030204" pitchFamily="18" charset="0"/>
                            </a:rPr>
                            <m:t>𝜔</m:t>
                          </m:r>
                        </m:e>
                        <m:sub>
                          <m:sSub>
                            <m:sSubPr>
                              <m:ctrlPr>
                                <a:rPr lang="en-US" altLang="zh-CN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8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CN" sz="18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sub>
                      </m:sSub>
                      <m:r>
                        <a:rPr lang="en-US" altLang="zh-CN" sz="18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CN" sz="1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sz="1800" i="1">
                              <a:latin typeface="Cambria Math" panose="02040503050406030204" pitchFamily="18" charset="0"/>
                            </a:rPr>
                            <m:t>𝜔</m:t>
                          </m:r>
                        </m:e>
                        <m:sub>
                          <m:sSub>
                            <m:sSubPr>
                              <m:ctrlPr>
                                <a:rPr lang="en-US" altLang="zh-CN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8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CN" sz="18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sub>
                      </m:sSub>
                      <m:r>
                        <a:rPr lang="en-US" altLang="zh-CN" sz="18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CN" sz="1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sz="1800" i="1">
                              <a:latin typeface="Cambria Math" panose="02040503050406030204" pitchFamily="18" charset="0"/>
                            </a:rPr>
                            <m:t>𝜔</m:t>
                          </m:r>
                        </m:e>
                        <m:sub>
                          <m:sSub>
                            <m:sSubPr>
                              <m:ctrlPr>
                                <a:rPr lang="en-US" altLang="zh-CN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8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CN" sz="18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sub>
                      </m:sSub>
                      <m:r>
                        <a:rPr lang="en-US" altLang="zh-CN" sz="18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altLang="zh-CN" sz="1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sz="1800" i="1">
                              <a:latin typeface="Cambria Math" panose="02040503050406030204" pitchFamily="18" charset="0"/>
                            </a:rPr>
                            <m:t>𝜔</m:t>
                          </m:r>
                        </m:e>
                        <m:sub>
                          <m:sSub>
                            <m:sSubPr>
                              <m:ctrlPr>
                                <a:rPr lang="en-US" altLang="zh-CN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8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CN" sz="18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b>
                          </m:sSub>
                        </m:sub>
                      </m:sSub>
                      <m:r>
                        <a:rPr lang="en-US" altLang="zh-CN" sz="18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altLang="zh-CN" sz="1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sz="1800" i="1">
                              <a:latin typeface="Cambria Math" panose="02040503050406030204" pitchFamily="18" charset="0"/>
                            </a:rPr>
                            <m:t>𝜔</m:t>
                          </m:r>
                        </m:e>
                        <m:sub>
                          <m:sSub>
                            <m:sSubPr>
                              <m:ctrlPr>
                                <a:rPr lang="en-US" altLang="zh-CN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8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CN" sz="1800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sub>
                          </m:sSub>
                        </m:sub>
                      </m:sSub>
                      <m:r>
                        <a:rPr lang="en-US" altLang="zh-CN" sz="18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altLang="zh-CN" sz="1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sz="1800" i="1">
                              <a:latin typeface="Cambria Math" panose="02040503050406030204" pitchFamily="18" charset="0"/>
                            </a:rPr>
                            <m:t>𝜔</m:t>
                          </m:r>
                        </m:e>
                        <m:sub>
                          <m:sSub>
                            <m:sSubPr>
                              <m:ctrlPr>
                                <a:rPr lang="en-US" altLang="zh-CN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8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CN" sz="1800" b="0" i="1" smtClean="0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sub>
                          </m:sSub>
                        </m:sub>
                      </m:sSub>
                      <m:r>
                        <a:rPr lang="en-US" altLang="zh-CN" sz="1800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US" altLang="zh-CN" sz="1800" b="0" dirty="0"/>
              </a:p>
              <a:p>
                <a:r>
                  <a:rPr lang="en-US" altLang="zh-CN" sz="1800" dirty="0"/>
                  <a:t>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zh-CN" sz="1800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CN" sz="1800" i="1">
                        <a:latin typeface="Cambria Math" panose="02040503050406030204" pitchFamily="18" charset="0"/>
                      </a:rPr>
                      <m:t>=−</m:t>
                    </m:r>
                    <m:sSub>
                      <m:sSubPr>
                        <m:ctrlPr>
                          <a:rPr lang="en-US" altLang="zh-CN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800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altLang="zh-CN" sz="1800" i="1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  <m:r>
                      <a:rPr lang="en-US" altLang="zh-CN" sz="1800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altLang="zh-CN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800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altLang="zh-CN" sz="18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sz="1800" i="1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altLang="zh-CN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800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sub>
                    </m:sSub>
                    <m:r>
                      <a:rPr lang="en-US" altLang="zh-CN" sz="1800" i="1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altLang="zh-CN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800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altLang="zh-CN" sz="1800" i="1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US" altLang="zh-CN" sz="18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CN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800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sub>
                    </m:sSub>
                  </m:oMath>
                </a14:m>
                <a:endParaRPr lang="en-US" altLang="zh-CN" sz="1800" b="0" dirty="0"/>
              </a:p>
              <a:p>
                <a:r>
                  <a:rPr lang="en-US" altLang="zh-CN" sz="1800" b="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            </m:t>
                        </m:r>
                        <m:r>
                          <a:rPr lang="en-US" altLang="zh-CN" sz="1800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CN" sz="1800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CN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800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altLang="zh-CN" sz="18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sz="1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±</m:t>
                    </m:r>
                    <m:r>
                      <a:rPr lang="en-US" altLang="zh-CN" sz="1800" b="0" i="1" smtClean="0">
                        <a:latin typeface="Cambria Math" panose="02040503050406030204" pitchFamily="18" charset="0"/>
                      </a:rPr>
                      <m:t>𝑚𝑁</m:t>
                    </m:r>
                    <m:r>
                      <a:rPr lang="en-US" altLang="zh-CN" sz="1800" b="0" i="1" smtClean="0">
                        <a:latin typeface="Cambria Math" panose="02040503050406030204" pitchFamily="18" charset="0"/>
                      </a:rPr>
                      <m:t>/2</m:t>
                    </m:r>
                  </m:oMath>
                </a14:m>
                <a:endParaRPr lang="en-US" altLang="zh-CN" sz="1800" b="0" dirty="0"/>
              </a:p>
              <a:p>
                <a:endParaRPr lang="en-US" altLang="zh-CN" sz="1800" b="0" dirty="0"/>
              </a:p>
              <a:p>
                <a:r>
                  <a:rPr lang="zh-CN" altLang="en-US" sz="1800" b="0" dirty="0"/>
                  <a:t>如</a:t>
                </a:r>
                <a:r>
                  <a:rPr lang="zh-CN" altLang="en-US" sz="1800" dirty="0"/>
                  <a:t>（</a:t>
                </a:r>
                <a:r>
                  <a:rPr lang="en-US" altLang="zh-CN" sz="1800" dirty="0"/>
                  <a:t>A</a:t>
                </a:r>
                <a:r>
                  <a:rPr lang="zh-CN" altLang="en-US" sz="1800" dirty="0"/>
                  <a:t>）：只要</a:t>
                </a:r>
                <a:r>
                  <a:rPr lang="en-US" altLang="zh-CN" sz="1800" dirty="0"/>
                  <a:t>N&gt;=16, </a:t>
                </a:r>
                <a:r>
                  <a:rPr lang="zh-CN" altLang="en-US" sz="1800" dirty="0"/>
                  <a:t>则对于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zh-CN" sz="1800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US" altLang="zh-CN" sz="1800" b="0" i="1" smtClean="0">
                        <a:latin typeface="Cambria Math" panose="02040503050406030204" pitchFamily="18" charset="0"/>
                      </a:rPr>
                      <m:t>=3</m:t>
                    </m:r>
                  </m:oMath>
                </a14:m>
                <a:r>
                  <a:rPr lang="zh-CN" altLang="en-US" sz="1800" dirty="0"/>
                  <a:t>有，</a:t>
                </a:r>
                <a14:m>
                  <m:oMath xmlns:m="http://schemas.openxmlformats.org/officeDocument/2006/math">
                    <m:r>
                      <a:rPr lang="en-US" altLang="zh-CN" sz="1800" b="0" i="0" smtClean="0">
                        <a:latin typeface="Cambria Math" panose="02040503050406030204" pitchFamily="18" charset="0"/>
                      </a:rPr>
                      <m:t>                      </m:t>
                    </m:r>
                    <m:sSub>
                      <m:sSubPr>
                        <m:ctrlPr>
                          <a:rPr lang="en-US" altLang="zh-CN" sz="1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zh-CN" sz="1800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CN" sz="1800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CN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800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altLang="zh-CN" sz="18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altLang="zh-CN" sz="1800" b="0" dirty="0"/>
                  <a:t>-3 </a:t>
                </a:r>
                <a:r>
                  <a:rPr lang="zh-CN" altLang="en-US" sz="1800" b="0" dirty="0"/>
                  <a:t>满足条件</a:t>
                </a:r>
                <a:r>
                  <a:rPr lang="en-US" altLang="zh-CN" sz="1800" b="0" dirty="0"/>
                  <a:t>, (-1,-2),(-4,1),</a:t>
                </a:r>
              </a:p>
              <a:p>
                <a:r>
                  <a:rPr lang="en-US" altLang="zh-CN" sz="1800" dirty="0"/>
                  <a:t>                  </a:t>
                </a:r>
                <a:r>
                  <a:rPr lang="en-US" altLang="zh-CN" sz="1800" b="0" dirty="0"/>
                  <a:t>(-5,2),….</a:t>
                </a:r>
                <a:endParaRPr lang="zh-CN" altLang="en-US" sz="1800" dirty="0"/>
              </a:p>
            </p:txBody>
          </p:sp>
        </mc:Choice>
        <mc:Fallback xmlns="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0A42A4E0-111A-6569-A2C2-3F36AD51C9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980728"/>
                <a:ext cx="5184576" cy="4020716"/>
              </a:xfrm>
              <a:prstGeom prst="rect">
                <a:avLst/>
              </a:prstGeom>
              <a:blipFill>
                <a:blip r:embed="rId2"/>
                <a:stretch>
                  <a:fillRect l="-1059" t="-1214" b="-166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638225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6E76F17-D4A4-A4DB-6254-F3EBF265BE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5656" y="2286000"/>
            <a:ext cx="5976664" cy="1143000"/>
          </a:xfrm>
        </p:spPr>
        <p:txBody>
          <a:bodyPr/>
          <a:lstStyle/>
          <a:p>
            <a:r>
              <a:rPr lang="zh-CN" altLang="en-US" sz="2800" dirty="0">
                <a:solidFill>
                  <a:srgbClr val="3333FF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但是</a:t>
            </a:r>
            <a:r>
              <a:rPr lang="en-US" altLang="zh-CN" sz="2800" dirty="0">
                <a:solidFill>
                  <a:srgbClr val="3333FF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3</a:t>
            </a:r>
            <a:r>
              <a:rPr lang="zh-CN" altLang="en-US" sz="2800" dirty="0">
                <a:solidFill>
                  <a:srgbClr val="3333FF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波、</a:t>
            </a:r>
            <a:r>
              <a:rPr lang="en-US" altLang="zh-CN" sz="2800" dirty="0">
                <a:solidFill>
                  <a:srgbClr val="3333FF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4</a:t>
            </a:r>
            <a:r>
              <a:rPr lang="zh-CN" altLang="en-US" sz="2800" dirty="0">
                <a:solidFill>
                  <a:srgbClr val="3333FF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波、不存在联网的精确共振解；无序系统精确共振理论不适用</a:t>
            </a:r>
            <a:endParaRPr lang="zh-CN" altLang="en-US" sz="2800" dirty="0"/>
          </a:p>
        </p:txBody>
      </p:sp>
    </p:spTree>
    <p:extLst>
      <p:ext uri="{BB962C8B-B14F-4D97-AF65-F5344CB8AC3E}">
        <p14:creationId xmlns:p14="http://schemas.microsoft.com/office/powerpoint/2010/main" val="41684002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7CFE08CB-CDBD-C572-94D0-365EA73C0B5C}"/>
              </a:ext>
            </a:extLst>
          </p:cNvPr>
          <p:cNvSpPr/>
          <p:nvPr/>
        </p:nvSpPr>
        <p:spPr>
          <a:xfrm>
            <a:off x="415976" y="3143619"/>
            <a:ext cx="896448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Nonlinear interactions can induce </a:t>
            </a:r>
          </a:p>
          <a:p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broaden of frequencies.</a:t>
            </a:r>
            <a:endParaRPr lang="en-US" altLang="zh-CN" sz="2000" dirty="0">
              <a:latin typeface="Times New Roman" panose="020206030504050203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id="{697DB2DA-484C-A0D8-E733-3761FA8BC964}"/>
              </a:ext>
            </a:extLst>
          </p:cNvPr>
          <p:cNvSpPr/>
          <p:nvPr/>
        </p:nvSpPr>
        <p:spPr>
          <a:xfrm>
            <a:off x="94588" y="1434016"/>
            <a:ext cx="89644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(a) For disordered systems, the </a:t>
            </a:r>
            <a:r>
              <a:rPr lang="en-US" altLang="zh-CN" sz="2000" b="0" i="0" u="none" strike="noStrike" baseline="0" dirty="0">
                <a:latin typeface="LMRoman10-Regular-Identity-H"/>
              </a:rPr>
              <a:t>exact</a:t>
            </a: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resonance conditions fails</a:t>
            </a:r>
            <a:endParaRPr lang="en-US" altLang="zh-CN" sz="2000" dirty="0">
              <a:latin typeface="Times New Roman" panose="020206030504050203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32AB32D0-A75E-8785-9586-E0D9661894A2}"/>
              </a:ext>
            </a:extLst>
          </p:cNvPr>
          <p:cNvSpPr/>
          <p:nvPr/>
        </p:nvSpPr>
        <p:spPr>
          <a:xfrm>
            <a:off x="88259" y="5837"/>
            <a:ext cx="37753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>
                <a:solidFill>
                  <a:srgbClr val="3333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pitchFamily="18" charset="0"/>
              </a:rPr>
              <a:t>我们的准共振分析方法</a:t>
            </a:r>
            <a:endParaRPr lang="zh-CN" altLang="en-US" dirty="0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F103F0D1-FD55-25AE-D76F-E7E75FDDE67E}"/>
                  </a:ext>
                </a:extLst>
              </p:cNvPr>
              <p:cNvSpPr txBox="1"/>
              <p:nvPr/>
            </p:nvSpPr>
            <p:spPr>
              <a:xfrm>
                <a:off x="471912" y="5447983"/>
                <a:ext cx="4820168" cy="3944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sz="1800" i="1" smtClean="0">
                            <a:latin typeface="Cambria Math" panose="02040503050406030204" pitchFamily="18" charset="0"/>
                          </a:rPr>
                          <m:t>𝜔</m:t>
                        </m:r>
                      </m:e>
                      <m:sub>
                        <m:sSub>
                          <m:sSub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altLang="zh-CN" sz="18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sub>
                    </m:sSub>
                    <m:d>
                      <m:dPr>
                        <m:ctrlP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zh-CN" sz="1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±</m:t>
                    </m:r>
                    <m:sSub>
                      <m:sSubPr>
                        <m:ctrlPr>
                          <a:rPr lang="en-US" altLang="zh-CN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sz="1800" i="1">
                            <a:latin typeface="Cambria Math" panose="02040503050406030204" pitchFamily="18" charset="0"/>
                          </a:rPr>
                          <m:t>𝜔</m:t>
                        </m:r>
                      </m:e>
                      <m:sub>
                        <m:sSub>
                          <m:sSub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altLang="zh-CN" sz="1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sub>
                    </m:sSub>
                    <m:d>
                      <m:dPr>
                        <m:ctrlP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zh-CN" sz="1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±</m:t>
                    </m:r>
                    <m:sSub>
                      <m:sSubPr>
                        <m:ctrlPr>
                          <a:rPr lang="en-US" altLang="zh-CN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sz="1800" i="1">
                            <a:latin typeface="Cambria Math" panose="02040503050406030204" pitchFamily="18" charset="0"/>
                          </a:rPr>
                          <m:t>𝜔</m:t>
                        </m:r>
                      </m:e>
                      <m:sub>
                        <m:sSub>
                          <m:sSub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altLang="zh-CN" sz="18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sub>
                    </m:sSub>
                    <m:d>
                      <m:dPr>
                        <m:ctrlP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zh-CN" sz="1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±</m:t>
                    </m:r>
                    <m:sSub>
                      <m:sSubPr>
                        <m:ctrlPr>
                          <a:rPr lang="en-US" altLang="zh-CN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sz="1800" i="1">
                            <a:latin typeface="Cambria Math" panose="02040503050406030204" pitchFamily="18" charset="0"/>
                          </a:rPr>
                          <m:t>𝜔</m:t>
                        </m:r>
                      </m:e>
                      <m:sub>
                        <m:sSub>
                          <m:sSub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altLang="zh-CN" sz="1800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</m:sub>
                    </m:sSub>
                    <m:d>
                      <m:dPr>
                        <m:ctrlP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zh-CN" sz="1800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zh-CN" altLang="en-US" sz="1800" dirty="0"/>
                  <a:t>  </a:t>
                </a:r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F103F0D1-FD55-25AE-D76F-E7E75FDDE6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912" y="5447983"/>
                <a:ext cx="4820168" cy="39440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矩形 9">
            <a:extLst>
              <a:ext uri="{FF2B5EF4-FFF2-40B4-BE49-F238E27FC236}">
                <a16:creationId xmlns:a16="http://schemas.microsoft.com/office/drawing/2014/main" id="{0C4C09E6-70B2-44F0-A493-7A6FC62E7803}"/>
              </a:ext>
            </a:extLst>
          </p:cNvPr>
          <p:cNvSpPr/>
          <p:nvPr/>
        </p:nvSpPr>
        <p:spPr>
          <a:xfrm>
            <a:off x="467544" y="2589198"/>
            <a:ext cx="89644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Therefore the exact resonance conditions are not applicable</a:t>
            </a:r>
            <a:endParaRPr lang="en-US" altLang="zh-CN" sz="2000" dirty="0">
              <a:latin typeface="Times New Roman" panose="020206030504050203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6F524436-34A2-3C39-AD19-0541DA6E67F3}"/>
              </a:ext>
            </a:extLst>
          </p:cNvPr>
          <p:cNvSpPr/>
          <p:nvPr/>
        </p:nvSpPr>
        <p:spPr>
          <a:xfrm>
            <a:off x="415976" y="4238567"/>
            <a:ext cx="896448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Therefore, the frequency resonance</a:t>
            </a:r>
          </a:p>
          <a:p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condition may be temporally satisfied,</a:t>
            </a:r>
            <a:endParaRPr lang="en-US" altLang="zh-CN" sz="2000" dirty="0">
              <a:latin typeface="Times New Roman" panose="020206030504050203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4" name="组合 13">
            <a:extLst>
              <a:ext uri="{FF2B5EF4-FFF2-40B4-BE49-F238E27FC236}">
                <a16:creationId xmlns:a16="http://schemas.microsoft.com/office/drawing/2014/main" id="{EA9B0893-8501-53C7-41C6-AAAD95A1EA76}"/>
              </a:ext>
            </a:extLst>
          </p:cNvPr>
          <p:cNvGrpSpPr/>
          <p:nvPr/>
        </p:nvGrpSpPr>
        <p:grpSpPr>
          <a:xfrm>
            <a:off x="1907704" y="1926682"/>
            <a:ext cx="4209828" cy="695190"/>
            <a:chOff x="1763688" y="2118663"/>
            <a:chExt cx="4209828" cy="69519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文本框 14">
                  <a:extLst>
                    <a:ext uri="{FF2B5EF4-FFF2-40B4-BE49-F238E27FC236}">
                      <a16:creationId xmlns:a16="http://schemas.microsoft.com/office/drawing/2014/main" id="{1344FBCA-C83C-5460-C759-41330A4711D6}"/>
                    </a:ext>
                  </a:extLst>
                </p:cNvPr>
                <p:cNvSpPr txBox="1"/>
                <p:nvPr/>
              </p:nvSpPr>
              <p:spPr>
                <a:xfrm>
                  <a:off x="2123728" y="2118663"/>
                  <a:ext cx="3849788" cy="695190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zh-CN" sz="1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1800" i="1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US" altLang="zh-CN" sz="1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zh-CN" sz="1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±</m:t>
                      </m:r>
                      <m:sSub>
                        <m:sSubPr>
                          <m:ctrlPr>
                            <a:rPr lang="en-US" altLang="zh-CN" sz="1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1800" i="1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US" altLang="zh-CN" sz="1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zh-CN" sz="1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±</m:t>
                      </m:r>
                      <m:sSub>
                        <m:sSubPr>
                          <m:ctrlPr>
                            <a:rPr lang="en-US" altLang="zh-CN" sz="1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1800" i="1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US" altLang="zh-CN" sz="18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US" altLang="zh-CN" sz="1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±</m:t>
                      </m:r>
                      <m:sSub>
                        <m:sSubPr>
                          <m:ctrlPr>
                            <a:rPr lang="en-US" altLang="zh-CN" sz="1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1800" i="1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US" altLang="zh-CN" sz="18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  <m:r>
                        <a:rPr lang="en-US" altLang="zh-CN" sz="1800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a14:m>
                  <a:r>
                    <a:rPr lang="en-US" altLang="zh-CN" sz="1800" b="0" dirty="0"/>
                    <a:t>  mod N</a:t>
                  </a:r>
                </a:p>
                <a:p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zh-CN" sz="1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sz="1800" i="1" smtClean="0">
                              <a:latin typeface="Cambria Math" panose="02040503050406030204" pitchFamily="18" charset="0"/>
                            </a:rPr>
                            <m:t>𝜔</m:t>
                          </m:r>
                        </m:e>
                        <m:sub>
                          <m:sSub>
                            <m:sSubPr>
                              <m:ctrlPr>
                                <a:rPr lang="en-US" altLang="zh-CN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8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CN" sz="18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sub>
                      </m:sSub>
                      <m:r>
                        <a:rPr lang="en-US" altLang="zh-CN" sz="1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±</m:t>
                      </m:r>
                      <m:sSub>
                        <m:sSubPr>
                          <m:ctrlPr>
                            <a:rPr lang="en-US" altLang="zh-CN" sz="1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sz="1800" i="1">
                              <a:latin typeface="Cambria Math" panose="02040503050406030204" pitchFamily="18" charset="0"/>
                            </a:rPr>
                            <m:t>𝜔</m:t>
                          </m:r>
                        </m:e>
                        <m:sub>
                          <m:sSub>
                            <m:sSubPr>
                              <m:ctrlPr>
                                <a:rPr lang="en-US" altLang="zh-CN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8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CN" sz="18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sub>
                      </m:sSub>
                      <m:r>
                        <a:rPr lang="en-US" altLang="zh-CN" sz="1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±</m:t>
                      </m:r>
                      <m:sSub>
                        <m:sSubPr>
                          <m:ctrlPr>
                            <a:rPr lang="en-US" altLang="zh-CN" sz="1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sz="1800" i="1">
                              <a:latin typeface="Cambria Math" panose="02040503050406030204" pitchFamily="18" charset="0"/>
                            </a:rPr>
                            <m:t>𝜔</m:t>
                          </m:r>
                        </m:e>
                        <m:sub>
                          <m:sSub>
                            <m:sSubPr>
                              <m:ctrlPr>
                                <a:rPr lang="en-US" altLang="zh-CN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8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CN" sz="18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sub>
                      </m:sSub>
                      <m:r>
                        <a:rPr lang="en-US" altLang="zh-CN" sz="1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±</m:t>
                      </m:r>
                      <m:sSub>
                        <m:sSubPr>
                          <m:ctrlPr>
                            <a:rPr lang="en-US" altLang="zh-CN" sz="1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sz="1800" i="1">
                              <a:latin typeface="Cambria Math" panose="02040503050406030204" pitchFamily="18" charset="0"/>
                            </a:rPr>
                            <m:t>𝜔</m:t>
                          </m:r>
                        </m:e>
                        <m:sub>
                          <m:sSub>
                            <m:sSubPr>
                              <m:ctrlPr>
                                <a:rPr lang="en-US" altLang="zh-CN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8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CN" sz="18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b>
                          </m:sSub>
                        </m:sub>
                      </m:sSub>
                      <m:r>
                        <a:rPr lang="en-US" altLang="zh-CN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≠</m:t>
                      </m:r>
                      <m:r>
                        <a:rPr lang="en-US" altLang="zh-CN" sz="1800" b="0" i="1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</a14:m>
                  <a:r>
                    <a:rPr lang="zh-CN" altLang="en-US" sz="1800" dirty="0"/>
                    <a:t>  </a:t>
                  </a:r>
                </a:p>
              </p:txBody>
            </p:sp>
          </mc:Choice>
          <mc:Fallback xmlns="">
            <p:sp>
              <p:nvSpPr>
                <p:cNvPr id="15" name="文本框 14">
                  <a:extLst>
                    <a:ext uri="{FF2B5EF4-FFF2-40B4-BE49-F238E27FC236}">
                      <a16:creationId xmlns:a16="http://schemas.microsoft.com/office/drawing/2014/main" id="{1344FBCA-C83C-5460-C759-41330A4711D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23728" y="2118663"/>
                  <a:ext cx="3849788" cy="695190"/>
                </a:xfrm>
                <a:prstGeom prst="rect">
                  <a:avLst/>
                </a:prstGeom>
                <a:blipFill>
                  <a:blip r:embed="rId4"/>
                  <a:stretch>
                    <a:fillRect t="-4386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31" name="直接连接符 30">
              <a:extLst>
                <a:ext uri="{FF2B5EF4-FFF2-40B4-BE49-F238E27FC236}">
                  <a16:creationId xmlns:a16="http://schemas.microsoft.com/office/drawing/2014/main" id="{EBCABA09-5CF9-DCBF-800A-F9C70D4EDB62}"/>
                </a:ext>
              </a:extLst>
            </p:cNvPr>
            <p:cNvCxnSpPr/>
            <p:nvPr/>
          </p:nvCxnSpPr>
          <p:spPr bwMode="auto">
            <a:xfrm flipV="1">
              <a:off x="1763688" y="2276872"/>
              <a:ext cx="4101816" cy="72008"/>
            </a:xfrm>
            <a:prstGeom prst="line">
              <a:avLst/>
            </a:prstGeom>
            <a:ln w="19050">
              <a:solidFill>
                <a:srgbClr val="FF0000"/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5" name="图片 4">
            <a:extLst>
              <a:ext uri="{FF2B5EF4-FFF2-40B4-BE49-F238E27FC236}">
                <a16:creationId xmlns:a16="http://schemas.microsoft.com/office/drawing/2014/main" id="{22251D24-369F-F4E3-9847-E1D92C0A7CA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3054171"/>
            <a:ext cx="3125722" cy="3125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82822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7CFE08CB-CDBD-C572-94D0-365EA73C0B5C}"/>
              </a:ext>
            </a:extLst>
          </p:cNvPr>
          <p:cNvSpPr/>
          <p:nvPr/>
        </p:nvSpPr>
        <p:spPr>
          <a:xfrm>
            <a:off x="216404" y="1385115"/>
            <a:ext cx="896448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(b) To guarantee the time scaling predicted by the kinetic equation can characterize the energy relaxation time scaling of the system,</a:t>
            </a:r>
            <a:endParaRPr lang="en-US" altLang="zh-CN" sz="2000" dirty="0">
              <a:latin typeface="Times New Roman" panose="020206030504050203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25" name="组合 124">
            <a:extLst>
              <a:ext uri="{FF2B5EF4-FFF2-40B4-BE49-F238E27FC236}">
                <a16:creationId xmlns:a16="http://schemas.microsoft.com/office/drawing/2014/main" id="{017B11EF-E0BC-8195-293B-D02F0A9AB63F}"/>
              </a:ext>
            </a:extLst>
          </p:cNvPr>
          <p:cNvGrpSpPr/>
          <p:nvPr/>
        </p:nvGrpSpPr>
        <p:grpSpPr>
          <a:xfrm>
            <a:off x="1515193" y="4294679"/>
            <a:ext cx="2437843" cy="2034400"/>
            <a:chOff x="2852046" y="4293096"/>
            <a:chExt cx="2437843" cy="2034400"/>
          </a:xfrm>
        </p:grpSpPr>
        <p:sp>
          <p:nvSpPr>
            <p:cNvPr id="83" name="椭圆 82">
              <a:extLst>
                <a:ext uri="{FF2B5EF4-FFF2-40B4-BE49-F238E27FC236}">
                  <a16:creationId xmlns:a16="http://schemas.microsoft.com/office/drawing/2014/main" id="{5A4EEDA8-0B5D-3683-65F8-7EFF5F316C7F}"/>
                </a:ext>
              </a:extLst>
            </p:cNvPr>
            <p:cNvSpPr/>
            <p:nvPr/>
          </p:nvSpPr>
          <p:spPr bwMode="auto">
            <a:xfrm>
              <a:off x="4012376" y="5206039"/>
              <a:ext cx="179146" cy="239185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triangl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2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楷体" panose="02010609060101010101" pitchFamily="49" charset="-122"/>
                <a:cs typeface="宋体" panose="02010600030101010101" pitchFamily="2" charset="-122"/>
              </a:endParaRPr>
            </a:p>
          </p:txBody>
        </p:sp>
        <p:grpSp>
          <p:nvGrpSpPr>
            <p:cNvPr id="5" name="组合 4">
              <a:extLst>
                <a:ext uri="{FF2B5EF4-FFF2-40B4-BE49-F238E27FC236}">
                  <a16:creationId xmlns:a16="http://schemas.microsoft.com/office/drawing/2014/main" id="{E9395753-9E98-5A66-56B6-8EF73BE67229}"/>
                </a:ext>
              </a:extLst>
            </p:cNvPr>
            <p:cNvGrpSpPr/>
            <p:nvPr/>
          </p:nvGrpSpPr>
          <p:grpSpPr>
            <a:xfrm>
              <a:off x="2852046" y="4293096"/>
              <a:ext cx="2437843" cy="2034400"/>
              <a:chOff x="2143988" y="4127907"/>
              <a:chExt cx="2816642" cy="2567555"/>
            </a:xfrm>
          </p:grpSpPr>
          <p:grpSp>
            <p:nvGrpSpPr>
              <p:cNvPr id="7" name="组合 6">
                <a:extLst>
                  <a:ext uri="{FF2B5EF4-FFF2-40B4-BE49-F238E27FC236}">
                    <a16:creationId xmlns:a16="http://schemas.microsoft.com/office/drawing/2014/main" id="{25738C6F-AEC8-E9EF-D148-345C65AA095F}"/>
                  </a:ext>
                </a:extLst>
              </p:cNvPr>
              <p:cNvGrpSpPr/>
              <p:nvPr/>
            </p:nvGrpSpPr>
            <p:grpSpPr>
              <a:xfrm rot="17894804">
                <a:off x="3190820" y="4642898"/>
                <a:ext cx="1440160" cy="410177"/>
                <a:chOff x="2694065" y="1324286"/>
                <a:chExt cx="3012199" cy="1091379"/>
              </a:xfrm>
            </p:grpSpPr>
            <p:sp>
              <p:nvSpPr>
                <p:cNvPr id="85" name="菱形 84">
                  <a:extLst>
                    <a:ext uri="{FF2B5EF4-FFF2-40B4-BE49-F238E27FC236}">
                      <a16:creationId xmlns:a16="http://schemas.microsoft.com/office/drawing/2014/main" id="{9ADA412E-3B32-CEF9-9E0D-E068A38BEE8C}"/>
                    </a:ext>
                  </a:extLst>
                </p:cNvPr>
                <p:cNvSpPr/>
                <p:nvPr/>
              </p:nvSpPr>
              <p:spPr bwMode="auto">
                <a:xfrm>
                  <a:off x="2796009" y="1412776"/>
                  <a:ext cx="2808312" cy="914400"/>
                </a:xfrm>
                <a:prstGeom prst="diamond">
                  <a:avLst/>
                </a:prstGeom>
                <a:no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triangle" w="med" len="med"/>
                  <a:tailEnd type="triangl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zh-CN" altLang="en-US" sz="2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楷体" panose="02010609060101010101" pitchFamily="49" charset="-122"/>
                    <a:cs typeface="宋体" panose="02010600030101010101" pitchFamily="2" charset="-122"/>
                  </a:endParaRPr>
                </a:p>
              </p:txBody>
            </p:sp>
            <p:grpSp>
              <p:nvGrpSpPr>
                <p:cNvPr id="86" name="组合 85">
                  <a:extLst>
                    <a:ext uri="{FF2B5EF4-FFF2-40B4-BE49-F238E27FC236}">
                      <a16:creationId xmlns:a16="http://schemas.microsoft.com/office/drawing/2014/main" id="{CAE19992-61C8-12FA-1540-B8D8D54F181A}"/>
                    </a:ext>
                  </a:extLst>
                </p:cNvPr>
                <p:cNvGrpSpPr/>
                <p:nvPr/>
              </p:nvGrpSpPr>
              <p:grpSpPr>
                <a:xfrm>
                  <a:off x="2694065" y="1324286"/>
                  <a:ext cx="3012199" cy="1091379"/>
                  <a:chOff x="2807804" y="1340768"/>
                  <a:chExt cx="3012199" cy="1091379"/>
                </a:xfrm>
              </p:grpSpPr>
              <p:sp>
                <p:nvSpPr>
                  <p:cNvPr id="87" name="椭圆 86">
                    <a:extLst>
                      <a:ext uri="{FF2B5EF4-FFF2-40B4-BE49-F238E27FC236}">
                        <a16:creationId xmlns:a16="http://schemas.microsoft.com/office/drawing/2014/main" id="{433F45C6-3448-88EC-AA51-59A7AAC96E6B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4211960" y="1340768"/>
                    <a:ext cx="216024" cy="225792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triangle" w="med" len="med"/>
                    <a:tailEnd type="triangl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zh-CN" altLang="en-US" sz="2800" b="0" i="0" u="none" strike="noStrike" cap="none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panose="020B0604020202020204" pitchFamily="34" charset="0"/>
                      <a:ea typeface="楷体" panose="02010609060101010101" pitchFamily="49" charset="-122"/>
                      <a:cs typeface="宋体" panose="02010600030101010101" pitchFamily="2" charset="-122"/>
                    </a:endParaRPr>
                  </a:p>
                </p:txBody>
              </p:sp>
              <p:sp>
                <p:nvSpPr>
                  <p:cNvPr id="88" name="椭圆 87">
                    <a:extLst>
                      <a:ext uri="{FF2B5EF4-FFF2-40B4-BE49-F238E27FC236}">
                        <a16:creationId xmlns:a16="http://schemas.microsoft.com/office/drawing/2014/main" id="{45B1B79F-0877-5DFE-FA5D-6584789F3DD1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5603979" y="1766848"/>
                    <a:ext cx="216024" cy="225792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triangle" w="med" len="med"/>
                    <a:tailEnd type="triangl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zh-CN" altLang="en-US" sz="2800" b="0" i="0" u="none" strike="noStrike" cap="none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panose="020B0604020202020204" pitchFamily="34" charset="0"/>
                      <a:ea typeface="楷体" panose="02010609060101010101" pitchFamily="49" charset="-122"/>
                      <a:cs typeface="宋体" panose="02010600030101010101" pitchFamily="2" charset="-122"/>
                    </a:endParaRPr>
                  </a:p>
                </p:txBody>
              </p:sp>
              <p:sp>
                <p:nvSpPr>
                  <p:cNvPr id="89" name="椭圆 88">
                    <a:extLst>
                      <a:ext uri="{FF2B5EF4-FFF2-40B4-BE49-F238E27FC236}">
                        <a16:creationId xmlns:a16="http://schemas.microsoft.com/office/drawing/2014/main" id="{43ADF32C-92F5-92B9-78EC-DB055C76D5E2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4211960" y="2206355"/>
                    <a:ext cx="216024" cy="225792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triangle" w="med" len="med"/>
                    <a:tailEnd type="triangl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zh-CN" altLang="en-US" sz="2800" b="0" i="0" u="none" strike="noStrike" cap="none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panose="020B0604020202020204" pitchFamily="34" charset="0"/>
                      <a:ea typeface="楷体" panose="02010609060101010101" pitchFamily="49" charset="-122"/>
                      <a:cs typeface="宋体" panose="02010600030101010101" pitchFamily="2" charset="-122"/>
                    </a:endParaRPr>
                  </a:p>
                </p:txBody>
              </p:sp>
              <p:sp>
                <p:nvSpPr>
                  <p:cNvPr id="90" name="椭圆 89">
                    <a:extLst>
                      <a:ext uri="{FF2B5EF4-FFF2-40B4-BE49-F238E27FC236}">
                        <a16:creationId xmlns:a16="http://schemas.microsoft.com/office/drawing/2014/main" id="{2D9F8282-62ED-B448-1845-96DED4C77532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2807804" y="1737624"/>
                    <a:ext cx="216024" cy="225792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triangle" w="med" len="med"/>
                    <a:tailEnd type="triangl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zh-CN" altLang="en-US" sz="2800" b="0" i="0" u="none" strike="noStrike" cap="none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panose="020B0604020202020204" pitchFamily="34" charset="0"/>
                      <a:ea typeface="楷体" panose="02010609060101010101" pitchFamily="49" charset="-122"/>
                      <a:cs typeface="宋体" panose="02010600030101010101" pitchFamily="2" charset="-122"/>
                    </a:endParaRPr>
                  </a:p>
                </p:txBody>
              </p:sp>
            </p:grpSp>
          </p:grpSp>
          <p:grpSp>
            <p:nvGrpSpPr>
              <p:cNvPr id="9" name="组合 8">
                <a:extLst>
                  <a:ext uri="{FF2B5EF4-FFF2-40B4-BE49-F238E27FC236}">
                    <a16:creationId xmlns:a16="http://schemas.microsoft.com/office/drawing/2014/main" id="{94C82223-CDDC-9004-FCF4-48A2B1BE8B06}"/>
                  </a:ext>
                </a:extLst>
              </p:cNvPr>
              <p:cNvGrpSpPr/>
              <p:nvPr/>
            </p:nvGrpSpPr>
            <p:grpSpPr>
              <a:xfrm>
                <a:off x="3520470" y="5246146"/>
                <a:ext cx="1440160" cy="410177"/>
                <a:chOff x="2694065" y="1324286"/>
                <a:chExt cx="3012199" cy="1091379"/>
              </a:xfrm>
            </p:grpSpPr>
            <p:sp>
              <p:nvSpPr>
                <p:cNvPr id="71" name="菱形 70">
                  <a:extLst>
                    <a:ext uri="{FF2B5EF4-FFF2-40B4-BE49-F238E27FC236}">
                      <a16:creationId xmlns:a16="http://schemas.microsoft.com/office/drawing/2014/main" id="{A362C9A5-28F5-79D8-B352-D2ECC2DD6897}"/>
                    </a:ext>
                  </a:extLst>
                </p:cNvPr>
                <p:cNvSpPr/>
                <p:nvPr/>
              </p:nvSpPr>
              <p:spPr bwMode="auto">
                <a:xfrm>
                  <a:off x="2796009" y="1412776"/>
                  <a:ext cx="2808312" cy="914400"/>
                </a:xfrm>
                <a:prstGeom prst="diamond">
                  <a:avLst/>
                </a:prstGeom>
                <a:no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triangle" w="med" len="med"/>
                  <a:tailEnd type="triangl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zh-CN" altLang="en-US" sz="2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楷体" panose="02010609060101010101" pitchFamily="49" charset="-122"/>
                    <a:cs typeface="宋体" panose="02010600030101010101" pitchFamily="2" charset="-122"/>
                  </a:endParaRPr>
                </a:p>
              </p:txBody>
            </p:sp>
            <p:grpSp>
              <p:nvGrpSpPr>
                <p:cNvPr id="72" name="组合 71">
                  <a:extLst>
                    <a:ext uri="{FF2B5EF4-FFF2-40B4-BE49-F238E27FC236}">
                      <a16:creationId xmlns:a16="http://schemas.microsoft.com/office/drawing/2014/main" id="{333AC6FF-F849-0D28-D66C-8FA45539A152}"/>
                    </a:ext>
                  </a:extLst>
                </p:cNvPr>
                <p:cNvGrpSpPr/>
                <p:nvPr/>
              </p:nvGrpSpPr>
              <p:grpSpPr>
                <a:xfrm>
                  <a:off x="2694065" y="1324286"/>
                  <a:ext cx="3012199" cy="1091379"/>
                  <a:chOff x="2807804" y="1340768"/>
                  <a:chExt cx="3012199" cy="1091379"/>
                </a:xfrm>
              </p:grpSpPr>
              <p:sp>
                <p:nvSpPr>
                  <p:cNvPr id="74" name="椭圆 73">
                    <a:extLst>
                      <a:ext uri="{FF2B5EF4-FFF2-40B4-BE49-F238E27FC236}">
                        <a16:creationId xmlns:a16="http://schemas.microsoft.com/office/drawing/2014/main" id="{A200F81C-460C-7B53-9ACB-C389ECF293D3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4211960" y="1340768"/>
                    <a:ext cx="216024" cy="225792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triangle" w="med" len="med"/>
                    <a:tailEnd type="triangl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zh-CN" altLang="en-US" sz="2800" b="0" i="0" u="none" strike="noStrike" cap="none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panose="020B0604020202020204" pitchFamily="34" charset="0"/>
                      <a:ea typeface="楷体" panose="02010609060101010101" pitchFamily="49" charset="-122"/>
                      <a:cs typeface="宋体" panose="02010600030101010101" pitchFamily="2" charset="-122"/>
                    </a:endParaRPr>
                  </a:p>
                </p:txBody>
              </p:sp>
              <p:sp>
                <p:nvSpPr>
                  <p:cNvPr id="76" name="椭圆 75">
                    <a:extLst>
                      <a:ext uri="{FF2B5EF4-FFF2-40B4-BE49-F238E27FC236}">
                        <a16:creationId xmlns:a16="http://schemas.microsoft.com/office/drawing/2014/main" id="{8EC2A7A0-4B0A-4B0C-C6F3-AF712B561329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5603979" y="1766848"/>
                    <a:ext cx="216024" cy="225792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triangle" w="med" len="med"/>
                    <a:tailEnd type="triangl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zh-CN" altLang="en-US" sz="2800" b="0" i="0" u="none" strike="noStrike" cap="none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panose="020B0604020202020204" pitchFamily="34" charset="0"/>
                      <a:ea typeface="楷体" panose="02010609060101010101" pitchFamily="49" charset="-122"/>
                      <a:cs typeface="宋体" panose="02010600030101010101" pitchFamily="2" charset="-122"/>
                    </a:endParaRPr>
                  </a:p>
                </p:txBody>
              </p:sp>
              <p:sp>
                <p:nvSpPr>
                  <p:cNvPr id="77" name="椭圆 76">
                    <a:extLst>
                      <a:ext uri="{FF2B5EF4-FFF2-40B4-BE49-F238E27FC236}">
                        <a16:creationId xmlns:a16="http://schemas.microsoft.com/office/drawing/2014/main" id="{E134E633-D995-58FB-3F6B-90AA77D5BBBA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4211960" y="2206355"/>
                    <a:ext cx="216024" cy="225792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triangle" w="med" len="med"/>
                    <a:tailEnd type="triangl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zh-CN" altLang="en-US" sz="2800" b="0" i="0" u="none" strike="noStrike" cap="none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panose="020B0604020202020204" pitchFamily="34" charset="0"/>
                      <a:ea typeface="楷体" panose="02010609060101010101" pitchFamily="49" charset="-122"/>
                      <a:cs typeface="宋体" panose="02010600030101010101" pitchFamily="2" charset="-122"/>
                    </a:endParaRPr>
                  </a:p>
                </p:txBody>
              </p:sp>
              <p:sp>
                <p:nvSpPr>
                  <p:cNvPr id="84" name="椭圆 83">
                    <a:extLst>
                      <a:ext uri="{FF2B5EF4-FFF2-40B4-BE49-F238E27FC236}">
                        <a16:creationId xmlns:a16="http://schemas.microsoft.com/office/drawing/2014/main" id="{1A1283F5-FB22-25B1-2B67-54640B0D734A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2807804" y="1737623"/>
                    <a:ext cx="216024" cy="225792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triangle" w="med" len="med"/>
                    <a:tailEnd type="triangl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zh-CN" altLang="en-US" sz="2800" b="0" i="0" u="none" strike="noStrike" cap="none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panose="020B0604020202020204" pitchFamily="34" charset="0"/>
                      <a:ea typeface="楷体" panose="02010609060101010101" pitchFamily="49" charset="-122"/>
                      <a:cs typeface="宋体" panose="02010600030101010101" pitchFamily="2" charset="-122"/>
                    </a:endParaRPr>
                  </a:p>
                </p:txBody>
              </p:sp>
            </p:grpSp>
          </p:grpSp>
          <p:grpSp>
            <p:nvGrpSpPr>
              <p:cNvPr id="10" name="组合 9">
                <a:extLst>
                  <a:ext uri="{FF2B5EF4-FFF2-40B4-BE49-F238E27FC236}">
                    <a16:creationId xmlns:a16="http://schemas.microsoft.com/office/drawing/2014/main" id="{97C92F63-69EE-EB2C-6FB5-E0F4BD337937}"/>
                  </a:ext>
                </a:extLst>
              </p:cNvPr>
              <p:cNvGrpSpPr/>
              <p:nvPr/>
            </p:nvGrpSpPr>
            <p:grpSpPr>
              <a:xfrm rot="14140779">
                <a:off x="2483082" y="4655875"/>
                <a:ext cx="1440160" cy="410177"/>
                <a:chOff x="2694065" y="1324286"/>
                <a:chExt cx="3012199" cy="1091379"/>
              </a:xfrm>
            </p:grpSpPr>
            <p:sp>
              <p:nvSpPr>
                <p:cNvPr id="65" name="菱形 64">
                  <a:extLst>
                    <a:ext uri="{FF2B5EF4-FFF2-40B4-BE49-F238E27FC236}">
                      <a16:creationId xmlns:a16="http://schemas.microsoft.com/office/drawing/2014/main" id="{BF16BE5D-4EF5-0317-87B7-820E27327A86}"/>
                    </a:ext>
                  </a:extLst>
                </p:cNvPr>
                <p:cNvSpPr/>
                <p:nvPr/>
              </p:nvSpPr>
              <p:spPr bwMode="auto">
                <a:xfrm>
                  <a:off x="2796009" y="1412776"/>
                  <a:ext cx="2808312" cy="914400"/>
                </a:xfrm>
                <a:prstGeom prst="diamond">
                  <a:avLst/>
                </a:prstGeom>
                <a:no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triangle" w="med" len="med"/>
                  <a:tailEnd type="triangl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zh-CN" altLang="en-US" sz="2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楷体" panose="02010609060101010101" pitchFamily="49" charset="-122"/>
                    <a:cs typeface="宋体" panose="02010600030101010101" pitchFamily="2" charset="-122"/>
                  </a:endParaRPr>
                </a:p>
              </p:txBody>
            </p:sp>
            <p:grpSp>
              <p:nvGrpSpPr>
                <p:cNvPr id="66" name="组合 65">
                  <a:extLst>
                    <a:ext uri="{FF2B5EF4-FFF2-40B4-BE49-F238E27FC236}">
                      <a16:creationId xmlns:a16="http://schemas.microsoft.com/office/drawing/2014/main" id="{B61EC516-40E6-BD51-01B7-BBE19EEC8FA5}"/>
                    </a:ext>
                  </a:extLst>
                </p:cNvPr>
                <p:cNvGrpSpPr/>
                <p:nvPr/>
              </p:nvGrpSpPr>
              <p:grpSpPr>
                <a:xfrm>
                  <a:off x="2694065" y="1324286"/>
                  <a:ext cx="3012199" cy="1091379"/>
                  <a:chOff x="2807804" y="1340768"/>
                  <a:chExt cx="3012199" cy="1091379"/>
                </a:xfrm>
              </p:grpSpPr>
              <p:sp>
                <p:nvSpPr>
                  <p:cNvPr id="67" name="椭圆 66">
                    <a:extLst>
                      <a:ext uri="{FF2B5EF4-FFF2-40B4-BE49-F238E27FC236}">
                        <a16:creationId xmlns:a16="http://schemas.microsoft.com/office/drawing/2014/main" id="{1440A2D6-D615-7F76-A218-5E327E8C90DC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4211960" y="1340768"/>
                    <a:ext cx="216024" cy="225792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triangle" w="med" len="med"/>
                    <a:tailEnd type="triangl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zh-CN" altLang="en-US" sz="2800" b="0" i="0" u="none" strike="noStrike" cap="none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panose="020B0604020202020204" pitchFamily="34" charset="0"/>
                      <a:ea typeface="楷体" panose="02010609060101010101" pitchFamily="49" charset="-122"/>
                      <a:cs typeface="宋体" panose="02010600030101010101" pitchFamily="2" charset="-122"/>
                    </a:endParaRPr>
                  </a:p>
                </p:txBody>
              </p:sp>
              <p:sp>
                <p:nvSpPr>
                  <p:cNvPr id="68" name="椭圆 67">
                    <a:extLst>
                      <a:ext uri="{FF2B5EF4-FFF2-40B4-BE49-F238E27FC236}">
                        <a16:creationId xmlns:a16="http://schemas.microsoft.com/office/drawing/2014/main" id="{37C38672-57B0-899D-C766-49BC629E1B45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5603979" y="1766848"/>
                    <a:ext cx="216024" cy="225792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triangle" w="med" len="med"/>
                    <a:tailEnd type="triangl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zh-CN" altLang="en-US" sz="2800" b="0" i="0" u="none" strike="noStrike" cap="none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panose="020B0604020202020204" pitchFamily="34" charset="0"/>
                      <a:ea typeface="楷体" panose="02010609060101010101" pitchFamily="49" charset="-122"/>
                      <a:cs typeface="宋体" panose="02010600030101010101" pitchFamily="2" charset="-122"/>
                    </a:endParaRPr>
                  </a:p>
                </p:txBody>
              </p:sp>
              <p:sp>
                <p:nvSpPr>
                  <p:cNvPr id="69" name="椭圆 68">
                    <a:extLst>
                      <a:ext uri="{FF2B5EF4-FFF2-40B4-BE49-F238E27FC236}">
                        <a16:creationId xmlns:a16="http://schemas.microsoft.com/office/drawing/2014/main" id="{C8E208A0-CEC6-2278-38E2-61D748379272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4211960" y="2206355"/>
                    <a:ext cx="216024" cy="225792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triangle" w="med" len="med"/>
                    <a:tailEnd type="triangl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zh-CN" altLang="en-US" sz="2800" b="0" i="0" u="none" strike="noStrike" cap="none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panose="020B0604020202020204" pitchFamily="34" charset="0"/>
                      <a:ea typeface="楷体" panose="02010609060101010101" pitchFamily="49" charset="-122"/>
                      <a:cs typeface="宋体" panose="02010600030101010101" pitchFamily="2" charset="-122"/>
                    </a:endParaRPr>
                  </a:p>
                </p:txBody>
              </p:sp>
              <p:sp>
                <p:nvSpPr>
                  <p:cNvPr id="70" name="椭圆 69">
                    <a:extLst>
                      <a:ext uri="{FF2B5EF4-FFF2-40B4-BE49-F238E27FC236}">
                        <a16:creationId xmlns:a16="http://schemas.microsoft.com/office/drawing/2014/main" id="{9DF02A85-58B6-14AD-FD4A-57797F518358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2807804" y="1737624"/>
                    <a:ext cx="216024" cy="225792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triangle" w="med" len="med"/>
                    <a:tailEnd type="triangl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zh-CN" altLang="en-US" sz="2800" b="0" i="0" u="none" strike="noStrike" cap="none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panose="020B0604020202020204" pitchFamily="34" charset="0"/>
                      <a:ea typeface="楷体" panose="02010609060101010101" pitchFamily="49" charset="-122"/>
                      <a:cs typeface="宋体" panose="02010600030101010101" pitchFamily="2" charset="-122"/>
                    </a:endParaRPr>
                  </a:p>
                </p:txBody>
              </p:sp>
            </p:grpSp>
          </p:grpSp>
          <p:grpSp>
            <p:nvGrpSpPr>
              <p:cNvPr id="11" name="组合 10">
                <a:extLst>
                  <a:ext uri="{FF2B5EF4-FFF2-40B4-BE49-F238E27FC236}">
                    <a16:creationId xmlns:a16="http://schemas.microsoft.com/office/drawing/2014/main" id="{47922AFB-3694-5556-C5C4-C32AFDBF4DAF}"/>
                  </a:ext>
                </a:extLst>
              </p:cNvPr>
              <p:cNvGrpSpPr/>
              <p:nvPr/>
            </p:nvGrpSpPr>
            <p:grpSpPr>
              <a:xfrm rot="18500402">
                <a:off x="2410426" y="5770293"/>
                <a:ext cx="1440160" cy="410177"/>
                <a:chOff x="2694065" y="1324286"/>
                <a:chExt cx="3012199" cy="1091379"/>
              </a:xfrm>
            </p:grpSpPr>
            <p:sp>
              <p:nvSpPr>
                <p:cNvPr id="59" name="菱形 58">
                  <a:extLst>
                    <a:ext uri="{FF2B5EF4-FFF2-40B4-BE49-F238E27FC236}">
                      <a16:creationId xmlns:a16="http://schemas.microsoft.com/office/drawing/2014/main" id="{EDFD1E8D-E45D-8F16-53BF-C82F10097B20}"/>
                    </a:ext>
                  </a:extLst>
                </p:cNvPr>
                <p:cNvSpPr/>
                <p:nvPr/>
              </p:nvSpPr>
              <p:spPr bwMode="auto">
                <a:xfrm>
                  <a:off x="2796009" y="1412776"/>
                  <a:ext cx="2808312" cy="914400"/>
                </a:xfrm>
                <a:prstGeom prst="diamond">
                  <a:avLst/>
                </a:prstGeom>
                <a:no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triangle" w="med" len="med"/>
                  <a:tailEnd type="triangl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zh-CN" altLang="en-US" sz="2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楷体" panose="02010609060101010101" pitchFamily="49" charset="-122"/>
                    <a:cs typeface="宋体" panose="02010600030101010101" pitchFamily="2" charset="-122"/>
                  </a:endParaRPr>
                </a:p>
              </p:txBody>
            </p:sp>
            <p:grpSp>
              <p:nvGrpSpPr>
                <p:cNvPr id="60" name="组合 59">
                  <a:extLst>
                    <a:ext uri="{FF2B5EF4-FFF2-40B4-BE49-F238E27FC236}">
                      <a16:creationId xmlns:a16="http://schemas.microsoft.com/office/drawing/2014/main" id="{16578E19-0273-910B-85D3-66531D74C6D1}"/>
                    </a:ext>
                  </a:extLst>
                </p:cNvPr>
                <p:cNvGrpSpPr/>
                <p:nvPr/>
              </p:nvGrpSpPr>
              <p:grpSpPr>
                <a:xfrm>
                  <a:off x="2694065" y="1324286"/>
                  <a:ext cx="3012199" cy="1091379"/>
                  <a:chOff x="2807804" y="1340768"/>
                  <a:chExt cx="3012199" cy="1091379"/>
                </a:xfrm>
              </p:grpSpPr>
              <p:sp>
                <p:nvSpPr>
                  <p:cNvPr id="61" name="椭圆 60">
                    <a:extLst>
                      <a:ext uri="{FF2B5EF4-FFF2-40B4-BE49-F238E27FC236}">
                        <a16:creationId xmlns:a16="http://schemas.microsoft.com/office/drawing/2014/main" id="{F50AF07F-3747-2F39-C6B7-6722A245E72F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4211960" y="1340768"/>
                    <a:ext cx="216024" cy="225792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triangle" w="med" len="med"/>
                    <a:tailEnd type="triangl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zh-CN" altLang="en-US" sz="2800" b="0" i="0" u="none" strike="noStrike" cap="none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panose="020B0604020202020204" pitchFamily="34" charset="0"/>
                      <a:ea typeface="楷体" panose="02010609060101010101" pitchFamily="49" charset="-122"/>
                      <a:cs typeface="宋体" panose="02010600030101010101" pitchFamily="2" charset="-122"/>
                    </a:endParaRPr>
                  </a:p>
                </p:txBody>
              </p:sp>
              <p:sp>
                <p:nvSpPr>
                  <p:cNvPr id="62" name="椭圆 61">
                    <a:extLst>
                      <a:ext uri="{FF2B5EF4-FFF2-40B4-BE49-F238E27FC236}">
                        <a16:creationId xmlns:a16="http://schemas.microsoft.com/office/drawing/2014/main" id="{60D8E87C-F6C1-F5AC-3D72-035E42494945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5603979" y="1766848"/>
                    <a:ext cx="216024" cy="225792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triangle" w="med" len="med"/>
                    <a:tailEnd type="triangl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zh-CN" altLang="en-US" sz="2800" b="0" i="0" u="none" strike="noStrike" cap="none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panose="020B0604020202020204" pitchFamily="34" charset="0"/>
                      <a:ea typeface="楷体" panose="02010609060101010101" pitchFamily="49" charset="-122"/>
                      <a:cs typeface="宋体" panose="02010600030101010101" pitchFamily="2" charset="-122"/>
                    </a:endParaRPr>
                  </a:p>
                </p:txBody>
              </p:sp>
              <p:sp>
                <p:nvSpPr>
                  <p:cNvPr id="63" name="椭圆 62">
                    <a:extLst>
                      <a:ext uri="{FF2B5EF4-FFF2-40B4-BE49-F238E27FC236}">
                        <a16:creationId xmlns:a16="http://schemas.microsoft.com/office/drawing/2014/main" id="{BE944E5F-0469-5B6A-E4E7-B0EF9D681F31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4211960" y="2206355"/>
                    <a:ext cx="216024" cy="225792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triangle" w="med" len="med"/>
                    <a:tailEnd type="triangl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zh-CN" altLang="en-US" sz="2800" b="0" i="0" u="none" strike="noStrike" cap="none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panose="020B0604020202020204" pitchFamily="34" charset="0"/>
                      <a:ea typeface="楷体" panose="02010609060101010101" pitchFamily="49" charset="-122"/>
                      <a:cs typeface="宋体" panose="02010600030101010101" pitchFamily="2" charset="-122"/>
                    </a:endParaRPr>
                  </a:p>
                </p:txBody>
              </p:sp>
              <p:sp>
                <p:nvSpPr>
                  <p:cNvPr id="64" name="椭圆 63">
                    <a:extLst>
                      <a:ext uri="{FF2B5EF4-FFF2-40B4-BE49-F238E27FC236}">
                        <a16:creationId xmlns:a16="http://schemas.microsoft.com/office/drawing/2014/main" id="{6AAEBA04-C04A-37B7-7153-8D4F90B3BF56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2807804" y="1737624"/>
                    <a:ext cx="216024" cy="225792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triangle" w="med" len="med"/>
                    <a:tailEnd type="triangl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zh-CN" altLang="en-US" sz="2800" b="0" i="0" u="none" strike="noStrike" cap="none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panose="020B0604020202020204" pitchFamily="34" charset="0"/>
                      <a:ea typeface="楷体" panose="02010609060101010101" pitchFamily="49" charset="-122"/>
                      <a:cs typeface="宋体" panose="02010600030101010101" pitchFamily="2" charset="-122"/>
                    </a:endParaRPr>
                  </a:p>
                </p:txBody>
              </p:sp>
            </p:grpSp>
          </p:grpSp>
          <p:grpSp>
            <p:nvGrpSpPr>
              <p:cNvPr id="14" name="组合 13">
                <a:extLst>
                  <a:ext uri="{FF2B5EF4-FFF2-40B4-BE49-F238E27FC236}">
                    <a16:creationId xmlns:a16="http://schemas.microsoft.com/office/drawing/2014/main" id="{22B18A97-4F07-3281-423C-B67A3C369091}"/>
                  </a:ext>
                </a:extLst>
              </p:cNvPr>
              <p:cNvGrpSpPr/>
              <p:nvPr/>
            </p:nvGrpSpPr>
            <p:grpSpPr>
              <a:xfrm rot="3095055">
                <a:off x="3261546" y="5760997"/>
                <a:ext cx="1440160" cy="410177"/>
                <a:chOff x="2694065" y="1324286"/>
                <a:chExt cx="3012199" cy="1091379"/>
              </a:xfrm>
            </p:grpSpPr>
            <p:sp>
              <p:nvSpPr>
                <p:cNvPr id="39" name="菱形 38">
                  <a:extLst>
                    <a:ext uri="{FF2B5EF4-FFF2-40B4-BE49-F238E27FC236}">
                      <a16:creationId xmlns:a16="http://schemas.microsoft.com/office/drawing/2014/main" id="{768D5DF5-8ACF-3FC3-85F5-6CB07797456D}"/>
                    </a:ext>
                  </a:extLst>
                </p:cNvPr>
                <p:cNvSpPr/>
                <p:nvPr/>
              </p:nvSpPr>
              <p:spPr bwMode="auto">
                <a:xfrm>
                  <a:off x="2796009" y="1412776"/>
                  <a:ext cx="2808312" cy="914400"/>
                </a:xfrm>
                <a:prstGeom prst="diamond">
                  <a:avLst/>
                </a:prstGeom>
                <a:no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triangle" w="med" len="med"/>
                  <a:tailEnd type="triangl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zh-CN" altLang="en-US" sz="2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楷体" panose="02010609060101010101" pitchFamily="49" charset="-122"/>
                    <a:cs typeface="宋体" panose="02010600030101010101" pitchFamily="2" charset="-122"/>
                  </a:endParaRPr>
                </a:p>
              </p:txBody>
            </p:sp>
            <p:grpSp>
              <p:nvGrpSpPr>
                <p:cNvPr id="40" name="组合 39">
                  <a:extLst>
                    <a:ext uri="{FF2B5EF4-FFF2-40B4-BE49-F238E27FC236}">
                      <a16:creationId xmlns:a16="http://schemas.microsoft.com/office/drawing/2014/main" id="{98D4ECBF-4A36-3E82-F9E3-245F4D3358BE}"/>
                    </a:ext>
                  </a:extLst>
                </p:cNvPr>
                <p:cNvGrpSpPr/>
                <p:nvPr/>
              </p:nvGrpSpPr>
              <p:grpSpPr>
                <a:xfrm>
                  <a:off x="2694065" y="1324286"/>
                  <a:ext cx="3012199" cy="1091379"/>
                  <a:chOff x="2807804" y="1340768"/>
                  <a:chExt cx="3012199" cy="1091379"/>
                </a:xfrm>
              </p:grpSpPr>
              <p:sp>
                <p:nvSpPr>
                  <p:cNvPr id="41" name="椭圆 40">
                    <a:extLst>
                      <a:ext uri="{FF2B5EF4-FFF2-40B4-BE49-F238E27FC236}">
                        <a16:creationId xmlns:a16="http://schemas.microsoft.com/office/drawing/2014/main" id="{D96EBA82-4ACD-7BD4-9DA8-7A86980C569A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4211960" y="1340768"/>
                    <a:ext cx="216024" cy="225792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triangle" w="med" len="med"/>
                    <a:tailEnd type="triangl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zh-CN" altLang="en-US" sz="2800" b="0" i="0" u="none" strike="noStrike" cap="none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panose="020B0604020202020204" pitchFamily="34" charset="0"/>
                      <a:ea typeface="楷体" panose="02010609060101010101" pitchFamily="49" charset="-122"/>
                      <a:cs typeface="宋体" panose="02010600030101010101" pitchFamily="2" charset="-122"/>
                    </a:endParaRPr>
                  </a:p>
                </p:txBody>
              </p:sp>
              <p:sp>
                <p:nvSpPr>
                  <p:cNvPr id="42" name="椭圆 41">
                    <a:extLst>
                      <a:ext uri="{FF2B5EF4-FFF2-40B4-BE49-F238E27FC236}">
                        <a16:creationId xmlns:a16="http://schemas.microsoft.com/office/drawing/2014/main" id="{F9474CBD-288B-648B-8BEE-1504A329E5E6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5603979" y="1766848"/>
                    <a:ext cx="216024" cy="225792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triangle" w="med" len="med"/>
                    <a:tailEnd type="triangl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zh-CN" altLang="en-US" sz="2800" b="0" i="0" u="none" strike="noStrike" cap="none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panose="020B0604020202020204" pitchFamily="34" charset="0"/>
                      <a:ea typeface="楷体" panose="02010609060101010101" pitchFamily="49" charset="-122"/>
                      <a:cs typeface="宋体" panose="02010600030101010101" pitchFamily="2" charset="-122"/>
                    </a:endParaRPr>
                  </a:p>
                </p:txBody>
              </p:sp>
              <p:sp>
                <p:nvSpPr>
                  <p:cNvPr id="43" name="椭圆 42">
                    <a:extLst>
                      <a:ext uri="{FF2B5EF4-FFF2-40B4-BE49-F238E27FC236}">
                        <a16:creationId xmlns:a16="http://schemas.microsoft.com/office/drawing/2014/main" id="{A121557B-BEFC-40C2-9FEF-0059EF255BDD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4211960" y="2206355"/>
                    <a:ext cx="216024" cy="225792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triangle" w="med" len="med"/>
                    <a:tailEnd type="triangl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zh-CN" altLang="en-US" sz="2800" b="0" i="0" u="none" strike="noStrike" cap="none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panose="020B0604020202020204" pitchFamily="34" charset="0"/>
                      <a:ea typeface="楷体" panose="02010609060101010101" pitchFamily="49" charset="-122"/>
                      <a:cs typeface="宋体" panose="02010600030101010101" pitchFamily="2" charset="-122"/>
                    </a:endParaRPr>
                  </a:p>
                </p:txBody>
              </p:sp>
              <p:sp>
                <p:nvSpPr>
                  <p:cNvPr id="44" name="椭圆 43">
                    <a:extLst>
                      <a:ext uri="{FF2B5EF4-FFF2-40B4-BE49-F238E27FC236}">
                        <a16:creationId xmlns:a16="http://schemas.microsoft.com/office/drawing/2014/main" id="{496F8C3E-2C58-9810-628A-54A58572F3B6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2807804" y="1737624"/>
                    <a:ext cx="216024" cy="225792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triangle" w="med" len="med"/>
                    <a:tailEnd type="triangl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zh-CN" altLang="en-US" sz="2800" b="0" i="0" u="none" strike="noStrike" cap="none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panose="020B0604020202020204" pitchFamily="34" charset="0"/>
                      <a:ea typeface="楷体" panose="02010609060101010101" pitchFamily="49" charset="-122"/>
                      <a:cs typeface="宋体" panose="02010600030101010101" pitchFamily="2" charset="-122"/>
                    </a:endParaRPr>
                  </a:p>
                </p:txBody>
              </p:sp>
            </p:grpSp>
          </p:grpSp>
          <p:grpSp>
            <p:nvGrpSpPr>
              <p:cNvPr id="15" name="组合 14">
                <a:extLst>
                  <a:ext uri="{FF2B5EF4-FFF2-40B4-BE49-F238E27FC236}">
                    <a16:creationId xmlns:a16="http://schemas.microsoft.com/office/drawing/2014/main" id="{39377468-9FB4-E72E-B2C8-928EAEFE9087}"/>
                  </a:ext>
                </a:extLst>
              </p:cNvPr>
              <p:cNvGrpSpPr/>
              <p:nvPr/>
            </p:nvGrpSpPr>
            <p:grpSpPr>
              <a:xfrm>
                <a:off x="2143988" y="5225344"/>
                <a:ext cx="1404828" cy="410177"/>
                <a:chOff x="2694065" y="1324286"/>
                <a:chExt cx="2938300" cy="1091379"/>
              </a:xfrm>
            </p:grpSpPr>
            <p:sp>
              <p:nvSpPr>
                <p:cNvPr id="31" name="菱形 30">
                  <a:extLst>
                    <a:ext uri="{FF2B5EF4-FFF2-40B4-BE49-F238E27FC236}">
                      <a16:creationId xmlns:a16="http://schemas.microsoft.com/office/drawing/2014/main" id="{E761A275-5016-92CA-A799-E9BD6AB92F18}"/>
                    </a:ext>
                  </a:extLst>
                </p:cNvPr>
                <p:cNvSpPr/>
                <p:nvPr/>
              </p:nvSpPr>
              <p:spPr bwMode="auto">
                <a:xfrm>
                  <a:off x="2824052" y="1412778"/>
                  <a:ext cx="2808313" cy="914399"/>
                </a:xfrm>
                <a:prstGeom prst="diamond">
                  <a:avLst/>
                </a:prstGeom>
                <a:no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triangle" w="med" len="med"/>
                  <a:tailEnd type="triangl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zh-CN" altLang="en-US" sz="2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楷体" panose="02010609060101010101" pitchFamily="49" charset="-122"/>
                    <a:cs typeface="宋体" panose="02010600030101010101" pitchFamily="2" charset="-122"/>
                  </a:endParaRPr>
                </a:p>
              </p:txBody>
            </p:sp>
            <p:grpSp>
              <p:nvGrpSpPr>
                <p:cNvPr id="33" name="组合 32">
                  <a:extLst>
                    <a:ext uri="{FF2B5EF4-FFF2-40B4-BE49-F238E27FC236}">
                      <a16:creationId xmlns:a16="http://schemas.microsoft.com/office/drawing/2014/main" id="{B8E9E4B1-4503-38DD-75B5-9E72475914F9}"/>
                    </a:ext>
                  </a:extLst>
                </p:cNvPr>
                <p:cNvGrpSpPr/>
                <p:nvPr/>
              </p:nvGrpSpPr>
              <p:grpSpPr>
                <a:xfrm>
                  <a:off x="2694065" y="1324286"/>
                  <a:ext cx="1620180" cy="1091379"/>
                  <a:chOff x="2807804" y="1340768"/>
                  <a:chExt cx="1620180" cy="1091379"/>
                </a:xfrm>
              </p:grpSpPr>
              <p:sp>
                <p:nvSpPr>
                  <p:cNvPr id="34" name="椭圆 33">
                    <a:extLst>
                      <a:ext uri="{FF2B5EF4-FFF2-40B4-BE49-F238E27FC236}">
                        <a16:creationId xmlns:a16="http://schemas.microsoft.com/office/drawing/2014/main" id="{5508C854-8EBA-F1BB-B3C1-C460F2688A70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4211960" y="1340768"/>
                    <a:ext cx="216024" cy="225792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triangle" w="med" len="med"/>
                    <a:tailEnd type="triangl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zh-CN" altLang="en-US" sz="2800" b="0" i="0" u="none" strike="noStrike" cap="none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panose="020B0604020202020204" pitchFamily="34" charset="0"/>
                      <a:ea typeface="楷体" panose="02010609060101010101" pitchFamily="49" charset="-122"/>
                      <a:cs typeface="宋体" panose="02010600030101010101" pitchFamily="2" charset="-122"/>
                    </a:endParaRPr>
                  </a:p>
                </p:txBody>
              </p:sp>
              <p:sp>
                <p:nvSpPr>
                  <p:cNvPr id="36" name="椭圆 35">
                    <a:extLst>
                      <a:ext uri="{FF2B5EF4-FFF2-40B4-BE49-F238E27FC236}">
                        <a16:creationId xmlns:a16="http://schemas.microsoft.com/office/drawing/2014/main" id="{8F8D8A33-0744-0CD3-765B-5D3834C3CFCC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4211960" y="2206355"/>
                    <a:ext cx="216024" cy="225792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triangle" w="med" len="med"/>
                    <a:tailEnd type="triangl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zh-CN" altLang="en-US" sz="2800" b="0" i="0" u="none" strike="noStrike" cap="none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panose="020B0604020202020204" pitchFamily="34" charset="0"/>
                      <a:ea typeface="楷体" panose="02010609060101010101" pitchFamily="49" charset="-122"/>
                      <a:cs typeface="宋体" panose="02010600030101010101" pitchFamily="2" charset="-122"/>
                    </a:endParaRPr>
                  </a:p>
                </p:txBody>
              </p:sp>
              <p:sp>
                <p:nvSpPr>
                  <p:cNvPr id="38" name="椭圆 37">
                    <a:extLst>
                      <a:ext uri="{FF2B5EF4-FFF2-40B4-BE49-F238E27FC236}">
                        <a16:creationId xmlns:a16="http://schemas.microsoft.com/office/drawing/2014/main" id="{6EC840C5-F032-30BF-476C-8D8009928E02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2807804" y="1737624"/>
                    <a:ext cx="216024" cy="225792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triangle" w="med" len="med"/>
                    <a:tailEnd type="triangl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zh-CN" altLang="en-US" sz="2800" b="0" i="0" u="none" strike="noStrike" cap="none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panose="020B0604020202020204" pitchFamily="34" charset="0"/>
                      <a:ea typeface="楷体" panose="02010609060101010101" pitchFamily="49" charset="-122"/>
                      <a:cs typeface="宋体" panose="02010600030101010101" pitchFamily="2" charset="-122"/>
                    </a:endParaRPr>
                  </a:p>
                </p:txBody>
              </p:sp>
            </p:grpSp>
          </p:grpSp>
        </p:grpSp>
      </p:grpSp>
      <p:grpSp>
        <p:nvGrpSpPr>
          <p:cNvPr id="91" name="组合 90">
            <a:extLst>
              <a:ext uri="{FF2B5EF4-FFF2-40B4-BE49-F238E27FC236}">
                <a16:creationId xmlns:a16="http://schemas.microsoft.com/office/drawing/2014/main" id="{6AD901B9-97D4-707F-65EA-C373397B5D05}"/>
              </a:ext>
            </a:extLst>
          </p:cNvPr>
          <p:cNvGrpSpPr/>
          <p:nvPr/>
        </p:nvGrpSpPr>
        <p:grpSpPr>
          <a:xfrm>
            <a:off x="773490" y="2914529"/>
            <a:ext cx="7056784" cy="589224"/>
            <a:chOff x="683568" y="4725144"/>
            <a:chExt cx="7056784" cy="589224"/>
          </a:xfrm>
        </p:grpSpPr>
        <p:grpSp>
          <p:nvGrpSpPr>
            <p:cNvPr id="92" name="组合 91">
              <a:extLst>
                <a:ext uri="{FF2B5EF4-FFF2-40B4-BE49-F238E27FC236}">
                  <a16:creationId xmlns:a16="http://schemas.microsoft.com/office/drawing/2014/main" id="{F547AC80-696F-71C2-7036-4608CF416306}"/>
                </a:ext>
              </a:extLst>
            </p:cNvPr>
            <p:cNvGrpSpPr/>
            <p:nvPr/>
          </p:nvGrpSpPr>
          <p:grpSpPr>
            <a:xfrm>
              <a:off x="683568" y="4725144"/>
              <a:ext cx="1440160" cy="576064"/>
              <a:chOff x="2694065" y="1324286"/>
              <a:chExt cx="3012199" cy="1091379"/>
            </a:xfrm>
          </p:grpSpPr>
          <p:sp>
            <p:nvSpPr>
              <p:cNvPr id="117" name="菱形 116">
                <a:extLst>
                  <a:ext uri="{FF2B5EF4-FFF2-40B4-BE49-F238E27FC236}">
                    <a16:creationId xmlns:a16="http://schemas.microsoft.com/office/drawing/2014/main" id="{0475B90F-5CB6-A164-CD43-CFCD4847FE8D}"/>
                  </a:ext>
                </a:extLst>
              </p:cNvPr>
              <p:cNvSpPr/>
              <p:nvPr/>
            </p:nvSpPr>
            <p:spPr bwMode="auto">
              <a:xfrm>
                <a:off x="2796009" y="1412776"/>
                <a:ext cx="2808312" cy="914400"/>
              </a:xfrm>
              <a:prstGeom prst="diamond">
                <a:avLst/>
              </a:prstGeom>
              <a:noFill/>
              <a:ln w="9525" cap="flat" cmpd="sng" algn="ctr">
                <a:solidFill>
                  <a:schemeClr val="tx1"/>
                </a:solidFill>
                <a:prstDash val="solid"/>
                <a:round/>
                <a:headEnd type="triangl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zh-CN" altLang="en-US" sz="2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楷体" panose="02010609060101010101" pitchFamily="49" charset="-122"/>
                  <a:cs typeface="宋体" panose="02010600030101010101" pitchFamily="2" charset="-122"/>
                </a:endParaRPr>
              </a:p>
            </p:txBody>
          </p:sp>
          <p:grpSp>
            <p:nvGrpSpPr>
              <p:cNvPr id="118" name="组合 117">
                <a:extLst>
                  <a:ext uri="{FF2B5EF4-FFF2-40B4-BE49-F238E27FC236}">
                    <a16:creationId xmlns:a16="http://schemas.microsoft.com/office/drawing/2014/main" id="{B59A3556-4616-E865-C3AF-211DC5B3A3F3}"/>
                  </a:ext>
                </a:extLst>
              </p:cNvPr>
              <p:cNvGrpSpPr/>
              <p:nvPr/>
            </p:nvGrpSpPr>
            <p:grpSpPr>
              <a:xfrm>
                <a:off x="2694065" y="1324286"/>
                <a:ext cx="3012199" cy="1091379"/>
                <a:chOff x="2807804" y="1340768"/>
                <a:chExt cx="3012199" cy="1091379"/>
              </a:xfrm>
            </p:grpSpPr>
            <p:sp>
              <p:nvSpPr>
                <p:cNvPr id="119" name="椭圆 118">
                  <a:extLst>
                    <a:ext uri="{FF2B5EF4-FFF2-40B4-BE49-F238E27FC236}">
                      <a16:creationId xmlns:a16="http://schemas.microsoft.com/office/drawing/2014/main" id="{9A01EEA5-75D7-BC93-21E4-5E4A81D01442}"/>
                    </a:ext>
                  </a:extLst>
                </p:cNvPr>
                <p:cNvSpPr/>
                <p:nvPr/>
              </p:nvSpPr>
              <p:spPr bwMode="auto">
                <a:xfrm>
                  <a:off x="4211960" y="1340768"/>
                  <a:ext cx="216024" cy="225792"/>
                </a:xfrm>
                <a:prstGeom prst="ellipse">
                  <a:avLst/>
                </a:prstGeom>
                <a:solidFill>
                  <a:schemeClr val="tx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triangle" w="med" len="med"/>
                  <a:tailEnd type="triangl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zh-CN" altLang="en-US" sz="2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楷体" panose="02010609060101010101" pitchFamily="49" charset="-122"/>
                    <a:cs typeface="宋体" panose="02010600030101010101" pitchFamily="2" charset="-122"/>
                  </a:endParaRPr>
                </a:p>
              </p:txBody>
            </p:sp>
            <p:sp>
              <p:nvSpPr>
                <p:cNvPr id="120" name="椭圆 119">
                  <a:extLst>
                    <a:ext uri="{FF2B5EF4-FFF2-40B4-BE49-F238E27FC236}">
                      <a16:creationId xmlns:a16="http://schemas.microsoft.com/office/drawing/2014/main" id="{3A4CE267-5FD3-994B-271A-E36BC5ED4DCF}"/>
                    </a:ext>
                  </a:extLst>
                </p:cNvPr>
                <p:cNvSpPr/>
                <p:nvPr/>
              </p:nvSpPr>
              <p:spPr bwMode="auto">
                <a:xfrm>
                  <a:off x="5603979" y="1766848"/>
                  <a:ext cx="216024" cy="225792"/>
                </a:xfrm>
                <a:prstGeom prst="ellipse">
                  <a:avLst/>
                </a:prstGeom>
                <a:solidFill>
                  <a:schemeClr val="tx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triangle" w="med" len="med"/>
                  <a:tailEnd type="triangl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zh-CN" altLang="en-US" sz="2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楷体" panose="02010609060101010101" pitchFamily="49" charset="-122"/>
                    <a:cs typeface="宋体" panose="02010600030101010101" pitchFamily="2" charset="-122"/>
                  </a:endParaRPr>
                </a:p>
              </p:txBody>
            </p:sp>
            <p:sp>
              <p:nvSpPr>
                <p:cNvPr id="121" name="椭圆 120">
                  <a:extLst>
                    <a:ext uri="{FF2B5EF4-FFF2-40B4-BE49-F238E27FC236}">
                      <a16:creationId xmlns:a16="http://schemas.microsoft.com/office/drawing/2014/main" id="{56D4D8C0-353B-EA70-568A-C70A8D352495}"/>
                    </a:ext>
                  </a:extLst>
                </p:cNvPr>
                <p:cNvSpPr/>
                <p:nvPr/>
              </p:nvSpPr>
              <p:spPr bwMode="auto">
                <a:xfrm>
                  <a:off x="4211960" y="2206355"/>
                  <a:ext cx="216024" cy="225792"/>
                </a:xfrm>
                <a:prstGeom prst="ellipse">
                  <a:avLst/>
                </a:prstGeom>
                <a:solidFill>
                  <a:schemeClr val="tx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triangle" w="med" len="med"/>
                  <a:tailEnd type="triangl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zh-CN" altLang="en-US" sz="2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楷体" panose="02010609060101010101" pitchFamily="49" charset="-122"/>
                    <a:cs typeface="宋体" panose="02010600030101010101" pitchFamily="2" charset="-122"/>
                  </a:endParaRPr>
                </a:p>
              </p:txBody>
            </p:sp>
            <p:sp>
              <p:nvSpPr>
                <p:cNvPr id="122" name="椭圆 121">
                  <a:extLst>
                    <a:ext uri="{FF2B5EF4-FFF2-40B4-BE49-F238E27FC236}">
                      <a16:creationId xmlns:a16="http://schemas.microsoft.com/office/drawing/2014/main" id="{1FA47605-DB79-D11A-DD8A-E9676AD2BFBA}"/>
                    </a:ext>
                  </a:extLst>
                </p:cNvPr>
                <p:cNvSpPr/>
                <p:nvPr/>
              </p:nvSpPr>
              <p:spPr bwMode="auto">
                <a:xfrm>
                  <a:off x="2807804" y="1737624"/>
                  <a:ext cx="216024" cy="225792"/>
                </a:xfrm>
                <a:prstGeom prst="ellipse">
                  <a:avLst/>
                </a:prstGeom>
                <a:solidFill>
                  <a:schemeClr val="tx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triangle" w="med" len="med"/>
                  <a:tailEnd type="triangl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zh-CN" altLang="en-US" sz="2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楷体" panose="02010609060101010101" pitchFamily="49" charset="-122"/>
                    <a:cs typeface="宋体" panose="02010600030101010101" pitchFamily="2" charset="-122"/>
                  </a:endParaRPr>
                </a:p>
              </p:txBody>
            </p:sp>
          </p:grpSp>
        </p:grpSp>
        <p:grpSp>
          <p:nvGrpSpPr>
            <p:cNvPr id="93" name="组合 92">
              <a:extLst>
                <a:ext uri="{FF2B5EF4-FFF2-40B4-BE49-F238E27FC236}">
                  <a16:creationId xmlns:a16="http://schemas.microsoft.com/office/drawing/2014/main" id="{3C741CF4-C49E-EE58-056B-EF9BFD20BB06}"/>
                </a:ext>
              </a:extLst>
            </p:cNvPr>
            <p:cNvGrpSpPr/>
            <p:nvPr/>
          </p:nvGrpSpPr>
          <p:grpSpPr>
            <a:xfrm>
              <a:off x="2589620" y="4738304"/>
              <a:ext cx="1440160" cy="576064"/>
              <a:chOff x="2694065" y="1324286"/>
              <a:chExt cx="3012199" cy="1091379"/>
            </a:xfrm>
          </p:grpSpPr>
          <p:sp>
            <p:nvSpPr>
              <p:cNvPr id="111" name="菱形 110">
                <a:extLst>
                  <a:ext uri="{FF2B5EF4-FFF2-40B4-BE49-F238E27FC236}">
                    <a16:creationId xmlns:a16="http://schemas.microsoft.com/office/drawing/2014/main" id="{AA1EFC33-D2FF-6A13-522E-D6C43BDE4498}"/>
                  </a:ext>
                </a:extLst>
              </p:cNvPr>
              <p:cNvSpPr/>
              <p:nvPr/>
            </p:nvSpPr>
            <p:spPr bwMode="auto">
              <a:xfrm>
                <a:off x="2796009" y="1412776"/>
                <a:ext cx="2808312" cy="914400"/>
              </a:xfrm>
              <a:prstGeom prst="diamond">
                <a:avLst/>
              </a:prstGeom>
              <a:noFill/>
              <a:ln w="9525" cap="flat" cmpd="sng" algn="ctr">
                <a:solidFill>
                  <a:schemeClr val="tx1"/>
                </a:solidFill>
                <a:prstDash val="solid"/>
                <a:round/>
                <a:headEnd type="triangl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zh-CN" altLang="en-US" sz="2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楷体" panose="02010609060101010101" pitchFamily="49" charset="-122"/>
                  <a:cs typeface="宋体" panose="02010600030101010101" pitchFamily="2" charset="-122"/>
                </a:endParaRPr>
              </a:p>
            </p:txBody>
          </p:sp>
          <p:grpSp>
            <p:nvGrpSpPr>
              <p:cNvPr id="112" name="组合 111">
                <a:extLst>
                  <a:ext uri="{FF2B5EF4-FFF2-40B4-BE49-F238E27FC236}">
                    <a16:creationId xmlns:a16="http://schemas.microsoft.com/office/drawing/2014/main" id="{B477A26A-44E1-EE1B-32AC-C6A79890154D}"/>
                  </a:ext>
                </a:extLst>
              </p:cNvPr>
              <p:cNvGrpSpPr/>
              <p:nvPr/>
            </p:nvGrpSpPr>
            <p:grpSpPr>
              <a:xfrm>
                <a:off x="2694065" y="1324286"/>
                <a:ext cx="3012199" cy="1091379"/>
                <a:chOff x="2807804" y="1340768"/>
                <a:chExt cx="3012199" cy="1091379"/>
              </a:xfrm>
            </p:grpSpPr>
            <p:sp>
              <p:nvSpPr>
                <p:cNvPr id="113" name="椭圆 112">
                  <a:extLst>
                    <a:ext uri="{FF2B5EF4-FFF2-40B4-BE49-F238E27FC236}">
                      <a16:creationId xmlns:a16="http://schemas.microsoft.com/office/drawing/2014/main" id="{C2B3081F-A129-A7D0-BC6E-9307474653A1}"/>
                    </a:ext>
                  </a:extLst>
                </p:cNvPr>
                <p:cNvSpPr/>
                <p:nvPr/>
              </p:nvSpPr>
              <p:spPr bwMode="auto">
                <a:xfrm>
                  <a:off x="4211960" y="1340768"/>
                  <a:ext cx="216024" cy="225792"/>
                </a:xfrm>
                <a:prstGeom prst="ellipse">
                  <a:avLst/>
                </a:prstGeom>
                <a:solidFill>
                  <a:schemeClr val="tx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triangle" w="med" len="med"/>
                  <a:tailEnd type="triangl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zh-CN" altLang="en-US" sz="2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楷体" panose="02010609060101010101" pitchFamily="49" charset="-122"/>
                    <a:cs typeface="宋体" panose="02010600030101010101" pitchFamily="2" charset="-122"/>
                  </a:endParaRPr>
                </a:p>
              </p:txBody>
            </p:sp>
            <p:sp>
              <p:nvSpPr>
                <p:cNvPr id="114" name="椭圆 113">
                  <a:extLst>
                    <a:ext uri="{FF2B5EF4-FFF2-40B4-BE49-F238E27FC236}">
                      <a16:creationId xmlns:a16="http://schemas.microsoft.com/office/drawing/2014/main" id="{1B45C0A3-BF1D-E050-2AF3-E07B4BF31874}"/>
                    </a:ext>
                  </a:extLst>
                </p:cNvPr>
                <p:cNvSpPr/>
                <p:nvPr/>
              </p:nvSpPr>
              <p:spPr bwMode="auto">
                <a:xfrm>
                  <a:off x="5603979" y="1766848"/>
                  <a:ext cx="216024" cy="225792"/>
                </a:xfrm>
                <a:prstGeom prst="ellipse">
                  <a:avLst/>
                </a:prstGeom>
                <a:solidFill>
                  <a:schemeClr val="tx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triangle" w="med" len="med"/>
                  <a:tailEnd type="triangl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zh-CN" altLang="en-US" sz="2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楷体" panose="02010609060101010101" pitchFamily="49" charset="-122"/>
                    <a:cs typeface="宋体" panose="02010600030101010101" pitchFamily="2" charset="-122"/>
                  </a:endParaRPr>
                </a:p>
              </p:txBody>
            </p:sp>
            <p:sp>
              <p:nvSpPr>
                <p:cNvPr id="115" name="椭圆 114">
                  <a:extLst>
                    <a:ext uri="{FF2B5EF4-FFF2-40B4-BE49-F238E27FC236}">
                      <a16:creationId xmlns:a16="http://schemas.microsoft.com/office/drawing/2014/main" id="{A236C340-919A-8886-913E-5859348ED1BD}"/>
                    </a:ext>
                  </a:extLst>
                </p:cNvPr>
                <p:cNvSpPr/>
                <p:nvPr/>
              </p:nvSpPr>
              <p:spPr bwMode="auto">
                <a:xfrm>
                  <a:off x="4211960" y="2206355"/>
                  <a:ext cx="216024" cy="225792"/>
                </a:xfrm>
                <a:prstGeom prst="ellipse">
                  <a:avLst/>
                </a:prstGeom>
                <a:solidFill>
                  <a:schemeClr val="tx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triangle" w="med" len="med"/>
                  <a:tailEnd type="triangl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zh-CN" altLang="en-US" sz="2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楷体" panose="02010609060101010101" pitchFamily="49" charset="-122"/>
                    <a:cs typeface="宋体" panose="02010600030101010101" pitchFamily="2" charset="-122"/>
                  </a:endParaRPr>
                </a:p>
              </p:txBody>
            </p:sp>
            <p:sp>
              <p:nvSpPr>
                <p:cNvPr id="116" name="椭圆 115">
                  <a:extLst>
                    <a:ext uri="{FF2B5EF4-FFF2-40B4-BE49-F238E27FC236}">
                      <a16:creationId xmlns:a16="http://schemas.microsoft.com/office/drawing/2014/main" id="{6B7F02AD-DEF9-DD33-83F9-9A3C11B8BA1B}"/>
                    </a:ext>
                  </a:extLst>
                </p:cNvPr>
                <p:cNvSpPr/>
                <p:nvPr/>
              </p:nvSpPr>
              <p:spPr bwMode="auto">
                <a:xfrm>
                  <a:off x="2807804" y="1737624"/>
                  <a:ext cx="216024" cy="225792"/>
                </a:xfrm>
                <a:prstGeom prst="ellipse">
                  <a:avLst/>
                </a:prstGeom>
                <a:solidFill>
                  <a:schemeClr val="tx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triangle" w="med" len="med"/>
                  <a:tailEnd type="triangl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zh-CN" altLang="en-US" sz="2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楷体" panose="02010609060101010101" pitchFamily="49" charset="-122"/>
                    <a:cs typeface="宋体" panose="02010600030101010101" pitchFamily="2" charset="-122"/>
                  </a:endParaRPr>
                </a:p>
              </p:txBody>
            </p:sp>
          </p:grpSp>
        </p:grpSp>
        <p:grpSp>
          <p:nvGrpSpPr>
            <p:cNvPr id="94" name="组合 93">
              <a:extLst>
                <a:ext uri="{FF2B5EF4-FFF2-40B4-BE49-F238E27FC236}">
                  <a16:creationId xmlns:a16="http://schemas.microsoft.com/office/drawing/2014/main" id="{375E8A09-E80A-C011-8541-AF8DE65D693C}"/>
                </a:ext>
              </a:extLst>
            </p:cNvPr>
            <p:cNvGrpSpPr/>
            <p:nvPr/>
          </p:nvGrpSpPr>
          <p:grpSpPr>
            <a:xfrm>
              <a:off x="6300192" y="4725144"/>
              <a:ext cx="1440160" cy="576064"/>
              <a:chOff x="2694065" y="1324286"/>
              <a:chExt cx="3012199" cy="1091379"/>
            </a:xfrm>
          </p:grpSpPr>
          <p:sp>
            <p:nvSpPr>
              <p:cNvPr id="105" name="菱形 104">
                <a:extLst>
                  <a:ext uri="{FF2B5EF4-FFF2-40B4-BE49-F238E27FC236}">
                    <a16:creationId xmlns:a16="http://schemas.microsoft.com/office/drawing/2014/main" id="{2D4DA76F-E0DF-1303-3F37-70B2AC1ADE97}"/>
                  </a:ext>
                </a:extLst>
              </p:cNvPr>
              <p:cNvSpPr/>
              <p:nvPr/>
            </p:nvSpPr>
            <p:spPr bwMode="auto">
              <a:xfrm>
                <a:off x="2796009" y="1412776"/>
                <a:ext cx="2808312" cy="914400"/>
              </a:xfrm>
              <a:prstGeom prst="diamond">
                <a:avLst/>
              </a:prstGeom>
              <a:noFill/>
              <a:ln w="9525" cap="flat" cmpd="sng" algn="ctr">
                <a:solidFill>
                  <a:schemeClr val="tx1"/>
                </a:solidFill>
                <a:prstDash val="solid"/>
                <a:round/>
                <a:headEnd type="triangl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zh-CN" altLang="en-US" sz="2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楷体" panose="02010609060101010101" pitchFamily="49" charset="-122"/>
                  <a:cs typeface="宋体" panose="02010600030101010101" pitchFamily="2" charset="-122"/>
                </a:endParaRPr>
              </a:p>
            </p:txBody>
          </p:sp>
          <p:grpSp>
            <p:nvGrpSpPr>
              <p:cNvPr id="106" name="组合 105">
                <a:extLst>
                  <a:ext uri="{FF2B5EF4-FFF2-40B4-BE49-F238E27FC236}">
                    <a16:creationId xmlns:a16="http://schemas.microsoft.com/office/drawing/2014/main" id="{D0B18EAB-9D63-CA51-37E4-2E7BC279B917}"/>
                  </a:ext>
                </a:extLst>
              </p:cNvPr>
              <p:cNvGrpSpPr/>
              <p:nvPr/>
            </p:nvGrpSpPr>
            <p:grpSpPr>
              <a:xfrm>
                <a:off x="2694065" y="1324286"/>
                <a:ext cx="3012199" cy="1091379"/>
                <a:chOff x="2807804" y="1340768"/>
                <a:chExt cx="3012199" cy="1091379"/>
              </a:xfrm>
            </p:grpSpPr>
            <p:sp>
              <p:nvSpPr>
                <p:cNvPr id="107" name="椭圆 106">
                  <a:extLst>
                    <a:ext uri="{FF2B5EF4-FFF2-40B4-BE49-F238E27FC236}">
                      <a16:creationId xmlns:a16="http://schemas.microsoft.com/office/drawing/2014/main" id="{3E21ADDB-DE2F-BA14-B1F8-46E1988B3D6B}"/>
                    </a:ext>
                  </a:extLst>
                </p:cNvPr>
                <p:cNvSpPr/>
                <p:nvPr/>
              </p:nvSpPr>
              <p:spPr bwMode="auto">
                <a:xfrm>
                  <a:off x="4211960" y="1340768"/>
                  <a:ext cx="216024" cy="225792"/>
                </a:xfrm>
                <a:prstGeom prst="ellipse">
                  <a:avLst/>
                </a:prstGeom>
                <a:solidFill>
                  <a:schemeClr val="tx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triangle" w="med" len="med"/>
                  <a:tailEnd type="triangl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zh-CN" altLang="en-US" sz="2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楷体" panose="02010609060101010101" pitchFamily="49" charset="-122"/>
                    <a:cs typeface="宋体" panose="02010600030101010101" pitchFamily="2" charset="-122"/>
                  </a:endParaRPr>
                </a:p>
              </p:txBody>
            </p:sp>
            <p:sp>
              <p:nvSpPr>
                <p:cNvPr id="108" name="椭圆 107">
                  <a:extLst>
                    <a:ext uri="{FF2B5EF4-FFF2-40B4-BE49-F238E27FC236}">
                      <a16:creationId xmlns:a16="http://schemas.microsoft.com/office/drawing/2014/main" id="{03D1AB9D-032D-DBD1-74A1-D27C5D7F173F}"/>
                    </a:ext>
                  </a:extLst>
                </p:cNvPr>
                <p:cNvSpPr/>
                <p:nvPr/>
              </p:nvSpPr>
              <p:spPr bwMode="auto">
                <a:xfrm>
                  <a:off x="5603979" y="1766848"/>
                  <a:ext cx="216024" cy="225792"/>
                </a:xfrm>
                <a:prstGeom prst="ellipse">
                  <a:avLst/>
                </a:prstGeom>
                <a:solidFill>
                  <a:schemeClr val="tx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triangle" w="med" len="med"/>
                  <a:tailEnd type="triangl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zh-CN" altLang="en-US" sz="2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楷体" panose="02010609060101010101" pitchFamily="49" charset="-122"/>
                    <a:cs typeface="宋体" panose="02010600030101010101" pitchFamily="2" charset="-122"/>
                  </a:endParaRPr>
                </a:p>
              </p:txBody>
            </p:sp>
            <p:sp>
              <p:nvSpPr>
                <p:cNvPr id="109" name="椭圆 108">
                  <a:extLst>
                    <a:ext uri="{FF2B5EF4-FFF2-40B4-BE49-F238E27FC236}">
                      <a16:creationId xmlns:a16="http://schemas.microsoft.com/office/drawing/2014/main" id="{7C36DFA0-19C2-9C65-8C3F-8B03299EB7E6}"/>
                    </a:ext>
                  </a:extLst>
                </p:cNvPr>
                <p:cNvSpPr/>
                <p:nvPr/>
              </p:nvSpPr>
              <p:spPr bwMode="auto">
                <a:xfrm>
                  <a:off x="4211960" y="2206355"/>
                  <a:ext cx="216024" cy="225792"/>
                </a:xfrm>
                <a:prstGeom prst="ellipse">
                  <a:avLst/>
                </a:prstGeom>
                <a:solidFill>
                  <a:schemeClr val="tx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triangle" w="med" len="med"/>
                  <a:tailEnd type="triangl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zh-CN" altLang="en-US" sz="2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楷体" panose="02010609060101010101" pitchFamily="49" charset="-122"/>
                    <a:cs typeface="宋体" panose="02010600030101010101" pitchFamily="2" charset="-122"/>
                  </a:endParaRPr>
                </a:p>
              </p:txBody>
            </p:sp>
            <p:sp>
              <p:nvSpPr>
                <p:cNvPr id="110" name="椭圆 109">
                  <a:extLst>
                    <a:ext uri="{FF2B5EF4-FFF2-40B4-BE49-F238E27FC236}">
                      <a16:creationId xmlns:a16="http://schemas.microsoft.com/office/drawing/2014/main" id="{4CF538FD-5B4A-42AD-6E39-1C3B0653FDEE}"/>
                    </a:ext>
                  </a:extLst>
                </p:cNvPr>
                <p:cNvSpPr/>
                <p:nvPr/>
              </p:nvSpPr>
              <p:spPr bwMode="auto">
                <a:xfrm>
                  <a:off x="2807804" y="1737624"/>
                  <a:ext cx="216024" cy="225792"/>
                </a:xfrm>
                <a:prstGeom prst="ellipse">
                  <a:avLst/>
                </a:prstGeom>
                <a:solidFill>
                  <a:schemeClr val="tx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triangle" w="med" len="med"/>
                  <a:tailEnd type="triangl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zh-CN" altLang="en-US" sz="2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楷体" panose="02010609060101010101" pitchFamily="49" charset="-122"/>
                    <a:cs typeface="宋体" panose="02010600030101010101" pitchFamily="2" charset="-122"/>
                  </a:endParaRPr>
                </a:p>
              </p:txBody>
            </p:sp>
          </p:grpSp>
        </p:grpSp>
        <p:grpSp>
          <p:nvGrpSpPr>
            <p:cNvPr id="95" name="组合 94">
              <a:extLst>
                <a:ext uri="{FF2B5EF4-FFF2-40B4-BE49-F238E27FC236}">
                  <a16:creationId xmlns:a16="http://schemas.microsoft.com/office/drawing/2014/main" id="{DA743668-B511-76A1-2A40-C500EDDE49AF}"/>
                </a:ext>
              </a:extLst>
            </p:cNvPr>
            <p:cNvGrpSpPr/>
            <p:nvPr/>
          </p:nvGrpSpPr>
          <p:grpSpPr>
            <a:xfrm>
              <a:off x="4425344" y="4725144"/>
              <a:ext cx="1440160" cy="576064"/>
              <a:chOff x="2694065" y="1324286"/>
              <a:chExt cx="3012199" cy="1091379"/>
            </a:xfrm>
          </p:grpSpPr>
          <p:sp>
            <p:nvSpPr>
              <p:cNvPr id="99" name="菱形 98">
                <a:extLst>
                  <a:ext uri="{FF2B5EF4-FFF2-40B4-BE49-F238E27FC236}">
                    <a16:creationId xmlns:a16="http://schemas.microsoft.com/office/drawing/2014/main" id="{DE910B16-7F4B-988C-BE2E-6A9410A30A96}"/>
                  </a:ext>
                </a:extLst>
              </p:cNvPr>
              <p:cNvSpPr/>
              <p:nvPr/>
            </p:nvSpPr>
            <p:spPr bwMode="auto">
              <a:xfrm>
                <a:off x="2796009" y="1412776"/>
                <a:ext cx="2808312" cy="914400"/>
              </a:xfrm>
              <a:prstGeom prst="diamond">
                <a:avLst/>
              </a:prstGeom>
              <a:noFill/>
              <a:ln w="9525" cap="flat" cmpd="sng" algn="ctr">
                <a:solidFill>
                  <a:schemeClr val="tx1"/>
                </a:solidFill>
                <a:prstDash val="solid"/>
                <a:round/>
                <a:headEnd type="triangl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zh-CN" altLang="en-US" sz="2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楷体" panose="02010609060101010101" pitchFamily="49" charset="-122"/>
                  <a:cs typeface="宋体" panose="02010600030101010101" pitchFamily="2" charset="-122"/>
                </a:endParaRPr>
              </a:p>
            </p:txBody>
          </p:sp>
          <p:grpSp>
            <p:nvGrpSpPr>
              <p:cNvPr id="100" name="组合 99">
                <a:extLst>
                  <a:ext uri="{FF2B5EF4-FFF2-40B4-BE49-F238E27FC236}">
                    <a16:creationId xmlns:a16="http://schemas.microsoft.com/office/drawing/2014/main" id="{794DCFC6-5146-A2BF-5FF0-0E59CD40DDF0}"/>
                  </a:ext>
                </a:extLst>
              </p:cNvPr>
              <p:cNvGrpSpPr/>
              <p:nvPr/>
            </p:nvGrpSpPr>
            <p:grpSpPr>
              <a:xfrm>
                <a:off x="2694065" y="1324286"/>
                <a:ext cx="3012199" cy="1091379"/>
                <a:chOff x="2807804" y="1340768"/>
                <a:chExt cx="3012199" cy="1091379"/>
              </a:xfrm>
            </p:grpSpPr>
            <p:sp>
              <p:nvSpPr>
                <p:cNvPr id="101" name="椭圆 100">
                  <a:extLst>
                    <a:ext uri="{FF2B5EF4-FFF2-40B4-BE49-F238E27FC236}">
                      <a16:creationId xmlns:a16="http://schemas.microsoft.com/office/drawing/2014/main" id="{0D082FC4-CD5A-5274-3CF5-5C8BE9EF4DA1}"/>
                    </a:ext>
                  </a:extLst>
                </p:cNvPr>
                <p:cNvSpPr/>
                <p:nvPr/>
              </p:nvSpPr>
              <p:spPr bwMode="auto">
                <a:xfrm>
                  <a:off x="4211960" y="1340768"/>
                  <a:ext cx="216024" cy="225792"/>
                </a:xfrm>
                <a:prstGeom prst="ellipse">
                  <a:avLst/>
                </a:prstGeom>
                <a:solidFill>
                  <a:schemeClr val="tx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triangle" w="med" len="med"/>
                  <a:tailEnd type="triangl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zh-CN" altLang="en-US" sz="2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楷体" panose="02010609060101010101" pitchFamily="49" charset="-122"/>
                    <a:cs typeface="宋体" panose="02010600030101010101" pitchFamily="2" charset="-122"/>
                  </a:endParaRPr>
                </a:p>
              </p:txBody>
            </p:sp>
            <p:sp>
              <p:nvSpPr>
                <p:cNvPr id="102" name="椭圆 101">
                  <a:extLst>
                    <a:ext uri="{FF2B5EF4-FFF2-40B4-BE49-F238E27FC236}">
                      <a16:creationId xmlns:a16="http://schemas.microsoft.com/office/drawing/2014/main" id="{5FE173A8-9399-EAFC-DAE7-FA2D8D7C62E5}"/>
                    </a:ext>
                  </a:extLst>
                </p:cNvPr>
                <p:cNvSpPr/>
                <p:nvPr/>
              </p:nvSpPr>
              <p:spPr bwMode="auto">
                <a:xfrm>
                  <a:off x="5603979" y="1766848"/>
                  <a:ext cx="216024" cy="225792"/>
                </a:xfrm>
                <a:prstGeom prst="ellipse">
                  <a:avLst/>
                </a:prstGeom>
                <a:solidFill>
                  <a:schemeClr val="tx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triangle" w="med" len="med"/>
                  <a:tailEnd type="triangl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zh-CN" altLang="en-US" sz="2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楷体" panose="02010609060101010101" pitchFamily="49" charset="-122"/>
                    <a:cs typeface="宋体" panose="02010600030101010101" pitchFamily="2" charset="-122"/>
                  </a:endParaRPr>
                </a:p>
              </p:txBody>
            </p:sp>
            <p:sp>
              <p:nvSpPr>
                <p:cNvPr id="103" name="椭圆 102">
                  <a:extLst>
                    <a:ext uri="{FF2B5EF4-FFF2-40B4-BE49-F238E27FC236}">
                      <a16:creationId xmlns:a16="http://schemas.microsoft.com/office/drawing/2014/main" id="{DA9606CC-FB34-063A-D890-64D653869189}"/>
                    </a:ext>
                  </a:extLst>
                </p:cNvPr>
                <p:cNvSpPr/>
                <p:nvPr/>
              </p:nvSpPr>
              <p:spPr bwMode="auto">
                <a:xfrm>
                  <a:off x="4211960" y="2206355"/>
                  <a:ext cx="216024" cy="225792"/>
                </a:xfrm>
                <a:prstGeom prst="ellipse">
                  <a:avLst/>
                </a:prstGeom>
                <a:solidFill>
                  <a:schemeClr val="tx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triangle" w="med" len="med"/>
                  <a:tailEnd type="triangl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zh-CN" altLang="en-US" sz="2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楷体" panose="02010609060101010101" pitchFamily="49" charset="-122"/>
                    <a:cs typeface="宋体" panose="02010600030101010101" pitchFamily="2" charset="-122"/>
                  </a:endParaRPr>
                </a:p>
              </p:txBody>
            </p:sp>
            <p:sp>
              <p:nvSpPr>
                <p:cNvPr id="104" name="椭圆 103">
                  <a:extLst>
                    <a:ext uri="{FF2B5EF4-FFF2-40B4-BE49-F238E27FC236}">
                      <a16:creationId xmlns:a16="http://schemas.microsoft.com/office/drawing/2014/main" id="{EF1C2BAF-CE8D-323F-81E5-4385F59796E2}"/>
                    </a:ext>
                  </a:extLst>
                </p:cNvPr>
                <p:cNvSpPr/>
                <p:nvPr/>
              </p:nvSpPr>
              <p:spPr bwMode="auto">
                <a:xfrm>
                  <a:off x="2807804" y="1737624"/>
                  <a:ext cx="216024" cy="225792"/>
                </a:xfrm>
                <a:prstGeom prst="ellipse">
                  <a:avLst/>
                </a:prstGeom>
                <a:solidFill>
                  <a:schemeClr val="tx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triangle" w="med" len="med"/>
                  <a:tailEnd type="triangl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zh-CN" altLang="en-US" sz="2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楷体" panose="02010609060101010101" pitchFamily="49" charset="-122"/>
                    <a:cs typeface="宋体" panose="02010600030101010101" pitchFamily="2" charset="-122"/>
                  </a:endParaRPr>
                </a:p>
              </p:txBody>
            </p:sp>
          </p:grpSp>
        </p:grpSp>
        <p:cxnSp>
          <p:nvCxnSpPr>
            <p:cNvPr id="96" name="直接连接符 95">
              <a:extLst>
                <a:ext uri="{FF2B5EF4-FFF2-40B4-BE49-F238E27FC236}">
                  <a16:creationId xmlns:a16="http://schemas.microsoft.com/office/drawing/2014/main" id="{9248BD6E-B751-E9B3-B391-F7D660613C42}"/>
                </a:ext>
              </a:extLst>
            </p:cNvPr>
            <p:cNvCxnSpPr/>
            <p:nvPr/>
          </p:nvCxnSpPr>
          <p:spPr bwMode="auto">
            <a:xfrm>
              <a:off x="2123728" y="5000016"/>
              <a:ext cx="483428" cy="1316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FF0000"/>
              </a:solidFill>
              <a:prstDash val="dash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7" name="直接连接符 96">
              <a:extLst>
                <a:ext uri="{FF2B5EF4-FFF2-40B4-BE49-F238E27FC236}">
                  <a16:creationId xmlns:a16="http://schemas.microsoft.com/office/drawing/2014/main" id="{B54F92B7-9968-A509-4B11-670C29D0A35D}"/>
                </a:ext>
              </a:extLst>
            </p:cNvPr>
            <p:cNvCxnSpPr/>
            <p:nvPr/>
          </p:nvCxnSpPr>
          <p:spPr bwMode="auto">
            <a:xfrm>
              <a:off x="3993773" y="5009632"/>
              <a:ext cx="483428" cy="1316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FF0000"/>
              </a:solidFill>
              <a:prstDash val="dash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8" name="直接连接符 97">
              <a:extLst>
                <a:ext uri="{FF2B5EF4-FFF2-40B4-BE49-F238E27FC236}">
                  <a16:creationId xmlns:a16="http://schemas.microsoft.com/office/drawing/2014/main" id="{B0CD2678-3741-5482-1E94-45494329D301}"/>
                </a:ext>
              </a:extLst>
            </p:cNvPr>
            <p:cNvCxnSpPr/>
            <p:nvPr/>
          </p:nvCxnSpPr>
          <p:spPr bwMode="auto">
            <a:xfrm>
              <a:off x="5818590" y="4994207"/>
              <a:ext cx="483428" cy="1316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FF0000"/>
              </a:solidFill>
              <a:prstDash val="dash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124" name="文本框 123">
            <a:extLst>
              <a:ext uri="{FF2B5EF4-FFF2-40B4-BE49-F238E27FC236}">
                <a16:creationId xmlns:a16="http://schemas.microsoft.com/office/drawing/2014/main" id="{253F5ED1-AAA7-2A3F-E18B-E7C4B64E6FE4}"/>
              </a:ext>
            </a:extLst>
          </p:cNvPr>
          <p:cNvSpPr txBox="1"/>
          <p:nvPr/>
        </p:nvSpPr>
        <p:spPr>
          <a:xfrm>
            <a:off x="569426" y="3815678"/>
            <a:ext cx="68859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should connected in this way</a:t>
            </a:r>
            <a:endParaRPr lang="zh-CN" altLang="en-US" sz="2000" dirty="0"/>
          </a:p>
        </p:txBody>
      </p:sp>
      <p:sp>
        <p:nvSpPr>
          <p:cNvPr id="126" name="文本框 125">
            <a:extLst>
              <a:ext uri="{FF2B5EF4-FFF2-40B4-BE49-F238E27FC236}">
                <a16:creationId xmlns:a16="http://schemas.microsoft.com/office/drawing/2014/main" id="{5CCDD7FD-F7A2-E943-CACF-A78684EC6CD2}"/>
              </a:ext>
            </a:extLst>
          </p:cNvPr>
          <p:cNvSpPr txBox="1"/>
          <p:nvPr/>
        </p:nvSpPr>
        <p:spPr>
          <a:xfrm>
            <a:off x="531563" y="2329536"/>
            <a:ext cx="68859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connect in this way is not sufficient</a:t>
            </a:r>
            <a:endParaRPr lang="zh-CN" altLang="en-US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0A4E6583-60A7-7021-A6DE-736335953B12}"/>
                  </a:ext>
                </a:extLst>
              </p:cNvPr>
              <p:cNvSpPr txBox="1"/>
              <p:nvPr/>
            </p:nvSpPr>
            <p:spPr>
              <a:xfrm>
                <a:off x="4882323" y="4163397"/>
                <a:ext cx="2896309" cy="61824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1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f>
                            <m:fPr>
                              <m:ctrlPr>
                                <a:rPr lang="en-US" altLang="zh-CN" sz="180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CN" sz="1800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num>
                            <m:den>
                              <m:r>
                                <a:rPr lang="en-US" altLang="zh-CN" sz="1800" b="0" i="1" smtClean="0">
                                  <a:latin typeface="Cambria Math" panose="02040503050406030204" pitchFamily="18" charset="0"/>
                                </a:rPr>
                                <m:t>𝑑𝑡</m:t>
                              </m:r>
                            </m:den>
                          </m:f>
                          <m:r>
                            <a:rPr lang="en-US" altLang="zh-CN" sz="1800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sSub>
                            <m:sSubPr>
                              <m:ctrlPr>
                                <a:rPr lang="en-US" altLang="zh-CN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8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CN" sz="18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sub>
                      </m:sSub>
                      <m:r>
                        <a:rPr lang="en-US" altLang="zh-CN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CN" sz="1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sz="1800" b="0" i="1" smtClean="0">
                              <a:latin typeface="Cambria Math" panose="02040503050406030204" pitchFamily="18" charset="0"/>
                            </a:rPr>
                            <m:t>𝜂</m:t>
                          </m:r>
                        </m:e>
                        <m:sub>
                          <m:r>
                            <a:rPr lang="en-US" altLang="zh-CN" sz="1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zh-CN" sz="18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altLang="zh-CN" sz="1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sz="1800" b="0" i="1" smtClean="0">
                              <a:latin typeface="Cambria Math" panose="02040503050406030204" pitchFamily="18" charset="0"/>
                            </a:rPr>
                            <m:t>𝛾</m:t>
                          </m:r>
                        </m:e>
                        <m:sub>
                          <m:r>
                            <a:rPr lang="en-US" altLang="zh-CN" sz="1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altLang="zh-CN" sz="1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1800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sSub>
                            <m:sSubPr>
                              <m:ctrlPr>
                                <a:rPr lang="en-US" altLang="zh-CN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8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CN" sz="18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sub>
                      </m:sSub>
                    </m:oMath>
                  </m:oMathPara>
                </a14:m>
                <a:endParaRPr lang="zh-CN" altLang="en-US" sz="1800" dirty="0"/>
              </a:p>
            </p:txBody>
          </p:sp>
        </mc:Choice>
        <mc:Fallback xmlns="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0A4E6583-60A7-7021-A6DE-736335953B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82323" y="4163397"/>
                <a:ext cx="2896309" cy="61824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2B4B047A-4A89-C8C1-2C64-51769190EA57}"/>
                  </a:ext>
                </a:extLst>
              </p:cNvPr>
              <p:cNvSpPr txBox="1"/>
              <p:nvPr/>
            </p:nvSpPr>
            <p:spPr>
              <a:xfrm>
                <a:off x="4550939" y="5147211"/>
                <a:ext cx="3477445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i="1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altLang="zh-CN" sz="2000" i="1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zh-CN" altLang="en-US" sz="2000" dirty="0">
                    <a:solidFill>
                      <a:srgbClr val="3333FF"/>
                    </a:solidFill>
                  </a:rPr>
                  <a:t> </a:t>
                </a:r>
                <a:r>
                  <a:rPr lang="en-US" altLang="zh-CN" sz="2000" dirty="0">
                    <a:solidFill>
                      <a:srgbClr val="3333FF"/>
                    </a:solidFill>
                  </a:rPr>
                  <a:t>to many, so it can represent the relaxation time scaling of the system </a:t>
                </a:r>
                <a:endParaRPr lang="zh-CN" altLang="en-US" sz="2000" dirty="0">
                  <a:solidFill>
                    <a:srgbClr val="3333FF"/>
                  </a:solidFill>
                </a:endParaRPr>
              </a:p>
            </p:txBody>
          </p:sp>
        </mc:Choice>
        <mc:Fallback xmlns="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2B4B047A-4A89-C8C1-2C64-51769190EA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0939" y="5147211"/>
                <a:ext cx="3477445" cy="1015663"/>
              </a:xfrm>
              <a:prstGeom prst="rect">
                <a:avLst/>
              </a:prstGeom>
              <a:blipFill>
                <a:blip r:embed="rId4"/>
                <a:stretch>
                  <a:fillRect l="-1930" t="-2395" r="-1579" b="-1018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3BB4A9B7-A263-E9C0-2866-FC477188EAE6}"/>
                  </a:ext>
                </a:extLst>
              </p:cNvPr>
              <p:cNvSpPr txBox="1"/>
              <p:nvPr/>
            </p:nvSpPr>
            <p:spPr>
              <a:xfrm>
                <a:off x="2498314" y="6005828"/>
                <a:ext cx="668608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i="1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altLang="zh-CN" sz="2000" i="1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zh-CN" altLang="en-US" sz="2000" dirty="0">
                    <a:solidFill>
                      <a:srgbClr val="3333FF"/>
                    </a:solidFill>
                  </a:rPr>
                  <a:t> </a:t>
                </a:r>
                <a:endParaRPr lang="zh-CN" altLang="en-US" sz="2000" dirty="0"/>
              </a:p>
            </p:txBody>
          </p:sp>
        </mc:Choice>
        <mc:Fallback xmlns="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3BB4A9B7-A263-E9C0-2866-FC477188EA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8314" y="6005828"/>
                <a:ext cx="668608" cy="400110"/>
              </a:xfrm>
              <a:prstGeom prst="rect">
                <a:avLst/>
              </a:prstGeom>
              <a:blipFill>
                <a:blip r:embed="rId5"/>
                <a:stretch>
                  <a:fillRect b="-303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直接箭头连接符 16">
            <a:extLst>
              <a:ext uri="{FF2B5EF4-FFF2-40B4-BE49-F238E27FC236}">
                <a16:creationId xmlns:a16="http://schemas.microsoft.com/office/drawing/2014/main" id="{97C1B9AD-F906-AE52-0E99-C7999E6DE506}"/>
              </a:ext>
            </a:extLst>
          </p:cNvPr>
          <p:cNvCxnSpPr/>
          <p:nvPr/>
        </p:nvCxnSpPr>
        <p:spPr bwMode="auto">
          <a:xfrm flipV="1">
            <a:off x="2675523" y="5505718"/>
            <a:ext cx="73219" cy="60418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dash"/>
            <a:round/>
            <a:headEnd type="none" w="med" len="med"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" name="矩形 5">
            <a:extLst>
              <a:ext uri="{FF2B5EF4-FFF2-40B4-BE49-F238E27FC236}">
                <a16:creationId xmlns:a16="http://schemas.microsoft.com/office/drawing/2014/main" id="{99414376-8406-DB0C-C21A-F0D03518E331}"/>
              </a:ext>
            </a:extLst>
          </p:cNvPr>
          <p:cNvSpPr/>
          <p:nvPr/>
        </p:nvSpPr>
        <p:spPr>
          <a:xfrm>
            <a:off x="88259" y="5837"/>
            <a:ext cx="37753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>
                <a:solidFill>
                  <a:srgbClr val="3333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pitchFamily="18" charset="0"/>
              </a:rPr>
              <a:t>我们的准共振分析方法</a:t>
            </a:r>
            <a:endParaRPr lang="zh-CN" altLang="en-US" dirty="0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241551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矩形 36">
            <a:extLst>
              <a:ext uri="{FF2B5EF4-FFF2-40B4-BE49-F238E27FC236}">
                <a16:creationId xmlns:a16="http://schemas.microsoft.com/office/drawing/2014/main" id="{697DB2DA-484C-A0D8-E733-3761FA8BC964}"/>
              </a:ext>
            </a:extLst>
          </p:cNvPr>
          <p:cNvSpPr/>
          <p:nvPr/>
        </p:nvSpPr>
        <p:spPr>
          <a:xfrm>
            <a:off x="107504" y="1212815"/>
            <a:ext cx="89644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Our quasi-resonance approach</a:t>
            </a:r>
            <a:endParaRPr lang="en-US" altLang="zh-CN" sz="2000" dirty="0">
              <a:latin typeface="Times New Roman" panose="020206030504050203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4" name="组合 13">
            <a:extLst>
              <a:ext uri="{FF2B5EF4-FFF2-40B4-BE49-F238E27FC236}">
                <a16:creationId xmlns:a16="http://schemas.microsoft.com/office/drawing/2014/main" id="{21E0709E-4DFD-21F9-AE92-D6C48F8E264C}"/>
              </a:ext>
            </a:extLst>
          </p:cNvPr>
          <p:cNvGrpSpPr/>
          <p:nvPr/>
        </p:nvGrpSpPr>
        <p:grpSpPr>
          <a:xfrm>
            <a:off x="611560" y="4154799"/>
            <a:ext cx="2437843" cy="2034400"/>
            <a:chOff x="2143988" y="4127907"/>
            <a:chExt cx="2816642" cy="2567555"/>
          </a:xfrm>
        </p:grpSpPr>
        <p:grpSp>
          <p:nvGrpSpPr>
            <p:cNvPr id="52" name="组合 51">
              <a:extLst>
                <a:ext uri="{FF2B5EF4-FFF2-40B4-BE49-F238E27FC236}">
                  <a16:creationId xmlns:a16="http://schemas.microsoft.com/office/drawing/2014/main" id="{9340451F-85C2-017D-EA73-0732F1E4B478}"/>
                </a:ext>
              </a:extLst>
            </p:cNvPr>
            <p:cNvGrpSpPr/>
            <p:nvPr/>
          </p:nvGrpSpPr>
          <p:grpSpPr>
            <a:xfrm rot="17894804">
              <a:off x="3190820" y="4642898"/>
              <a:ext cx="1440160" cy="410177"/>
              <a:chOff x="2694065" y="1324286"/>
              <a:chExt cx="3012199" cy="1091379"/>
            </a:xfrm>
          </p:grpSpPr>
          <p:sp>
            <p:nvSpPr>
              <p:cNvPr id="53" name="菱形 52">
                <a:extLst>
                  <a:ext uri="{FF2B5EF4-FFF2-40B4-BE49-F238E27FC236}">
                    <a16:creationId xmlns:a16="http://schemas.microsoft.com/office/drawing/2014/main" id="{AE9BE483-6310-FED0-E268-0546B406A9EE}"/>
                  </a:ext>
                </a:extLst>
              </p:cNvPr>
              <p:cNvSpPr/>
              <p:nvPr/>
            </p:nvSpPr>
            <p:spPr bwMode="auto">
              <a:xfrm>
                <a:off x="2796009" y="1412776"/>
                <a:ext cx="2808312" cy="914400"/>
              </a:xfrm>
              <a:prstGeom prst="diamond">
                <a:avLst/>
              </a:prstGeom>
              <a:noFill/>
              <a:ln w="9525" cap="flat" cmpd="sng" algn="ctr">
                <a:solidFill>
                  <a:schemeClr val="tx1"/>
                </a:solidFill>
                <a:prstDash val="solid"/>
                <a:round/>
                <a:headEnd type="triangl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zh-CN" altLang="en-US" sz="2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楷体" panose="02010609060101010101" pitchFamily="49" charset="-122"/>
                  <a:cs typeface="宋体" panose="02010600030101010101" pitchFamily="2" charset="-122"/>
                </a:endParaRPr>
              </a:p>
            </p:txBody>
          </p:sp>
          <p:grpSp>
            <p:nvGrpSpPr>
              <p:cNvPr id="54" name="组合 53">
                <a:extLst>
                  <a:ext uri="{FF2B5EF4-FFF2-40B4-BE49-F238E27FC236}">
                    <a16:creationId xmlns:a16="http://schemas.microsoft.com/office/drawing/2014/main" id="{EAF30273-594F-252D-027B-3F161B3F71A0}"/>
                  </a:ext>
                </a:extLst>
              </p:cNvPr>
              <p:cNvGrpSpPr/>
              <p:nvPr/>
            </p:nvGrpSpPr>
            <p:grpSpPr>
              <a:xfrm>
                <a:off x="2694065" y="1324286"/>
                <a:ext cx="3012199" cy="1091379"/>
                <a:chOff x="2807804" y="1340768"/>
                <a:chExt cx="3012199" cy="1091379"/>
              </a:xfrm>
            </p:grpSpPr>
            <p:sp>
              <p:nvSpPr>
                <p:cNvPr id="55" name="椭圆 54">
                  <a:extLst>
                    <a:ext uri="{FF2B5EF4-FFF2-40B4-BE49-F238E27FC236}">
                      <a16:creationId xmlns:a16="http://schemas.microsoft.com/office/drawing/2014/main" id="{48649B59-E5FE-2548-912E-E7C5AC3DC6B2}"/>
                    </a:ext>
                  </a:extLst>
                </p:cNvPr>
                <p:cNvSpPr/>
                <p:nvPr/>
              </p:nvSpPr>
              <p:spPr bwMode="auto">
                <a:xfrm>
                  <a:off x="4211960" y="1340768"/>
                  <a:ext cx="216024" cy="225792"/>
                </a:xfrm>
                <a:prstGeom prst="ellipse">
                  <a:avLst/>
                </a:prstGeom>
                <a:solidFill>
                  <a:schemeClr val="tx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triangle" w="med" len="med"/>
                  <a:tailEnd type="triangl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zh-CN" altLang="en-US" sz="2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楷体" panose="02010609060101010101" pitchFamily="49" charset="-122"/>
                    <a:cs typeface="宋体" panose="02010600030101010101" pitchFamily="2" charset="-122"/>
                  </a:endParaRPr>
                </a:p>
              </p:txBody>
            </p:sp>
            <p:sp>
              <p:nvSpPr>
                <p:cNvPr id="56" name="椭圆 55">
                  <a:extLst>
                    <a:ext uri="{FF2B5EF4-FFF2-40B4-BE49-F238E27FC236}">
                      <a16:creationId xmlns:a16="http://schemas.microsoft.com/office/drawing/2014/main" id="{45CA6FD1-0872-D8F9-6DDC-175389D5D2DB}"/>
                    </a:ext>
                  </a:extLst>
                </p:cNvPr>
                <p:cNvSpPr/>
                <p:nvPr/>
              </p:nvSpPr>
              <p:spPr bwMode="auto">
                <a:xfrm>
                  <a:off x="5603979" y="1766848"/>
                  <a:ext cx="216024" cy="225792"/>
                </a:xfrm>
                <a:prstGeom prst="ellipse">
                  <a:avLst/>
                </a:prstGeom>
                <a:solidFill>
                  <a:schemeClr val="tx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triangle" w="med" len="med"/>
                  <a:tailEnd type="triangl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zh-CN" altLang="en-US" sz="2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楷体" panose="02010609060101010101" pitchFamily="49" charset="-122"/>
                    <a:cs typeface="宋体" panose="02010600030101010101" pitchFamily="2" charset="-122"/>
                  </a:endParaRPr>
                </a:p>
              </p:txBody>
            </p:sp>
            <p:sp>
              <p:nvSpPr>
                <p:cNvPr id="57" name="椭圆 56">
                  <a:extLst>
                    <a:ext uri="{FF2B5EF4-FFF2-40B4-BE49-F238E27FC236}">
                      <a16:creationId xmlns:a16="http://schemas.microsoft.com/office/drawing/2014/main" id="{BD065A61-1E8D-7EE6-94A7-E20A50BC19E4}"/>
                    </a:ext>
                  </a:extLst>
                </p:cNvPr>
                <p:cNvSpPr/>
                <p:nvPr/>
              </p:nvSpPr>
              <p:spPr bwMode="auto">
                <a:xfrm>
                  <a:off x="4211960" y="2206355"/>
                  <a:ext cx="216024" cy="225792"/>
                </a:xfrm>
                <a:prstGeom prst="ellipse">
                  <a:avLst/>
                </a:prstGeom>
                <a:solidFill>
                  <a:schemeClr val="tx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triangle" w="med" len="med"/>
                  <a:tailEnd type="triangl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zh-CN" altLang="en-US" sz="2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楷体" panose="02010609060101010101" pitchFamily="49" charset="-122"/>
                    <a:cs typeface="宋体" panose="02010600030101010101" pitchFamily="2" charset="-122"/>
                  </a:endParaRPr>
                </a:p>
              </p:txBody>
            </p:sp>
            <p:sp>
              <p:nvSpPr>
                <p:cNvPr id="58" name="椭圆 57">
                  <a:extLst>
                    <a:ext uri="{FF2B5EF4-FFF2-40B4-BE49-F238E27FC236}">
                      <a16:creationId xmlns:a16="http://schemas.microsoft.com/office/drawing/2014/main" id="{992F9E54-B442-88EF-71DA-6770A28DFEC3}"/>
                    </a:ext>
                  </a:extLst>
                </p:cNvPr>
                <p:cNvSpPr/>
                <p:nvPr/>
              </p:nvSpPr>
              <p:spPr bwMode="auto">
                <a:xfrm>
                  <a:off x="2807804" y="1737624"/>
                  <a:ext cx="216024" cy="225792"/>
                </a:xfrm>
                <a:prstGeom prst="ellipse">
                  <a:avLst/>
                </a:prstGeom>
                <a:solidFill>
                  <a:schemeClr val="tx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triangle" w="med" len="med"/>
                  <a:tailEnd type="triangl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zh-CN" altLang="en-US" sz="2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楷体" panose="02010609060101010101" pitchFamily="49" charset="-122"/>
                    <a:cs typeface="宋体" panose="02010600030101010101" pitchFamily="2" charset="-122"/>
                  </a:endParaRPr>
                </a:p>
              </p:txBody>
            </p:sp>
          </p:grpSp>
        </p:grpSp>
        <p:grpSp>
          <p:nvGrpSpPr>
            <p:cNvPr id="4" name="组合 3">
              <a:extLst>
                <a:ext uri="{FF2B5EF4-FFF2-40B4-BE49-F238E27FC236}">
                  <a16:creationId xmlns:a16="http://schemas.microsoft.com/office/drawing/2014/main" id="{1F2914F6-BE7C-8E3F-8154-70098DAF1ACD}"/>
                </a:ext>
              </a:extLst>
            </p:cNvPr>
            <p:cNvGrpSpPr/>
            <p:nvPr/>
          </p:nvGrpSpPr>
          <p:grpSpPr>
            <a:xfrm>
              <a:off x="3520470" y="5246146"/>
              <a:ext cx="1440160" cy="410177"/>
              <a:chOff x="2694065" y="1324286"/>
              <a:chExt cx="3012199" cy="1091379"/>
            </a:xfrm>
          </p:grpSpPr>
          <p:sp>
            <p:nvSpPr>
              <p:cNvPr id="6" name="菱形 5">
                <a:extLst>
                  <a:ext uri="{FF2B5EF4-FFF2-40B4-BE49-F238E27FC236}">
                    <a16:creationId xmlns:a16="http://schemas.microsoft.com/office/drawing/2014/main" id="{475160B1-05D9-3FBF-708B-39367BDAB871}"/>
                  </a:ext>
                </a:extLst>
              </p:cNvPr>
              <p:cNvSpPr/>
              <p:nvPr/>
            </p:nvSpPr>
            <p:spPr bwMode="auto">
              <a:xfrm>
                <a:off x="2796009" y="1412776"/>
                <a:ext cx="2808312" cy="914400"/>
              </a:xfrm>
              <a:prstGeom prst="diamond">
                <a:avLst/>
              </a:prstGeom>
              <a:noFill/>
              <a:ln w="9525" cap="flat" cmpd="sng" algn="ctr">
                <a:solidFill>
                  <a:schemeClr val="tx1"/>
                </a:solidFill>
                <a:prstDash val="solid"/>
                <a:round/>
                <a:headEnd type="triangl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zh-CN" altLang="en-US" sz="2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楷体" panose="02010609060101010101" pitchFamily="49" charset="-122"/>
                  <a:cs typeface="宋体" panose="02010600030101010101" pitchFamily="2" charset="-122"/>
                </a:endParaRPr>
              </a:p>
            </p:txBody>
          </p:sp>
          <p:grpSp>
            <p:nvGrpSpPr>
              <p:cNvPr id="8" name="组合 7">
                <a:extLst>
                  <a:ext uri="{FF2B5EF4-FFF2-40B4-BE49-F238E27FC236}">
                    <a16:creationId xmlns:a16="http://schemas.microsoft.com/office/drawing/2014/main" id="{19FFE783-D04A-E180-8FA7-9E1FD560733F}"/>
                  </a:ext>
                </a:extLst>
              </p:cNvPr>
              <p:cNvGrpSpPr/>
              <p:nvPr/>
            </p:nvGrpSpPr>
            <p:grpSpPr>
              <a:xfrm>
                <a:off x="2694065" y="1324286"/>
                <a:ext cx="3012199" cy="1091379"/>
                <a:chOff x="2807804" y="1340768"/>
                <a:chExt cx="3012199" cy="1091379"/>
              </a:xfrm>
            </p:grpSpPr>
            <p:sp>
              <p:nvSpPr>
                <p:cNvPr id="12" name="椭圆 11">
                  <a:extLst>
                    <a:ext uri="{FF2B5EF4-FFF2-40B4-BE49-F238E27FC236}">
                      <a16:creationId xmlns:a16="http://schemas.microsoft.com/office/drawing/2014/main" id="{85EB8B73-8D20-7139-DF5B-4FDE6A116DA7}"/>
                    </a:ext>
                  </a:extLst>
                </p:cNvPr>
                <p:cNvSpPr/>
                <p:nvPr/>
              </p:nvSpPr>
              <p:spPr bwMode="auto">
                <a:xfrm>
                  <a:off x="4211960" y="1340768"/>
                  <a:ext cx="216024" cy="225792"/>
                </a:xfrm>
                <a:prstGeom prst="ellipse">
                  <a:avLst/>
                </a:prstGeom>
                <a:solidFill>
                  <a:schemeClr val="tx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triangle" w="med" len="med"/>
                  <a:tailEnd type="triangl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zh-CN" altLang="en-US" sz="2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楷体" panose="02010609060101010101" pitchFamily="49" charset="-122"/>
                    <a:cs typeface="宋体" panose="02010600030101010101" pitchFamily="2" charset="-122"/>
                  </a:endParaRPr>
                </a:p>
              </p:txBody>
            </p:sp>
            <p:sp>
              <p:nvSpPr>
                <p:cNvPr id="13" name="椭圆 12">
                  <a:extLst>
                    <a:ext uri="{FF2B5EF4-FFF2-40B4-BE49-F238E27FC236}">
                      <a16:creationId xmlns:a16="http://schemas.microsoft.com/office/drawing/2014/main" id="{224473C6-E53B-3A9A-1821-31F9063FC404}"/>
                    </a:ext>
                  </a:extLst>
                </p:cNvPr>
                <p:cNvSpPr/>
                <p:nvPr/>
              </p:nvSpPr>
              <p:spPr bwMode="auto">
                <a:xfrm>
                  <a:off x="5603979" y="1766848"/>
                  <a:ext cx="216024" cy="225792"/>
                </a:xfrm>
                <a:prstGeom prst="ellipse">
                  <a:avLst/>
                </a:prstGeom>
                <a:solidFill>
                  <a:schemeClr val="tx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triangle" w="med" len="med"/>
                  <a:tailEnd type="triangl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zh-CN" altLang="en-US" sz="2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楷体" panose="02010609060101010101" pitchFamily="49" charset="-122"/>
                    <a:cs typeface="宋体" panose="02010600030101010101" pitchFamily="2" charset="-122"/>
                  </a:endParaRPr>
                </a:p>
              </p:txBody>
            </p:sp>
            <p:sp>
              <p:nvSpPr>
                <p:cNvPr id="16" name="椭圆 15">
                  <a:extLst>
                    <a:ext uri="{FF2B5EF4-FFF2-40B4-BE49-F238E27FC236}">
                      <a16:creationId xmlns:a16="http://schemas.microsoft.com/office/drawing/2014/main" id="{7CB4757E-76C5-DB23-F2F6-49DE09080261}"/>
                    </a:ext>
                  </a:extLst>
                </p:cNvPr>
                <p:cNvSpPr/>
                <p:nvPr/>
              </p:nvSpPr>
              <p:spPr bwMode="auto">
                <a:xfrm>
                  <a:off x="4211960" y="2206355"/>
                  <a:ext cx="216024" cy="225792"/>
                </a:xfrm>
                <a:prstGeom prst="ellipse">
                  <a:avLst/>
                </a:prstGeom>
                <a:solidFill>
                  <a:schemeClr val="tx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triangle" w="med" len="med"/>
                  <a:tailEnd type="triangl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zh-CN" altLang="en-US" sz="2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楷体" panose="02010609060101010101" pitchFamily="49" charset="-122"/>
                    <a:cs typeface="宋体" panose="02010600030101010101" pitchFamily="2" charset="-122"/>
                  </a:endParaRPr>
                </a:p>
              </p:txBody>
            </p:sp>
            <p:sp>
              <p:nvSpPr>
                <p:cNvPr id="17" name="椭圆 16">
                  <a:extLst>
                    <a:ext uri="{FF2B5EF4-FFF2-40B4-BE49-F238E27FC236}">
                      <a16:creationId xmlns:a16="http://schemas.microsoft.com/office/drawing/2014/main" id="{96C6D8A9-0689-F526-4F2E-F9BA8DAED3CB}"/>
                    </a:ext>
                  </a:extLst>
                </p:cNvPr>
                <p:cNvSpPr/>
                <p:nvPr/>
              </p:nvSpPr>
              <p:spPr bwMode="auto">
                <a:xfrm>
                  <a:off x="2807804" y="1737624"/>
                  <a:ext cx="216024" cy="225792"/>
                </a:xfrm>
                <a:prstGeom prst="ellipse">
                  <a:avLst/>
                </a:prstGeom>
                <a:solidFill>
                  <a:schemeClr val="tx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triangle" w="med" len="med"/>
                  <a:tailEnd type="triangl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zh-CN" altLang="en-US" sz="2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楷体" panose="02010609060101010101" pitchFamily="49" charset="-122"/>
                    <a:cs typeface="宋体" panose="02010600030101010101" pitchFamily="2" charset="-122"/>
                  </a:endParaRPr>
                </a:p>
              </p:txBody>
            </p:sp>
          </p:grpSp>
        </p:grpSp>
        <p:grpSp>
          <p:nvGrpSpPr>
            <p:cNvPr id="18" name="组合 17">
              <a:extLst>
                <a:ext uri="{FF2B5EF4-FFF2-40B4-BE49-F238E27FC236}">
                  <a16:creationId xmlns:a16="http://schemas.microsoft.com/office/drawing/2014/main" id="{315A42A3-6ADC-5864-4ED9-60DF760C046B}"/>
                </a:ext>
              </a:extLst>
            </p:cNvPr>
            <p:cNvGrpSpPr/>
            <p:nvPr/>
          </p:nvGrpSpPr>
          <p:grpSpPr>
            <a:xfrm rot="14140779">
              <a:off x="2483082" y="4655875"/>
              <a:ext cx="1440160" cy="410177"/>
              <a:chOff x="2694065" y="1324286"/>
              <a:chExt cx="3012199" cy="1091379"/>
            </a:xfrm>
          </p:grpSpPr>
          <p:sp>
            <p:nvSpPr>
              <p:cNvPr id="19" name="菱形 18">
                <a:extLst>
                  <a:ext uri="{FF2B5EF4-FFF2-40B4-BE49-F238E27FC236}">
                    <a16:creationId xmlns:a16="http://schemas.microsoft.com/office/drawing/2014/main" id="{4177A5A1-2F7F-9927-2B9C-1BEE30C97A14}"/>
                  </a:ext>
                </a:extLst>
              </p:cNvPr>
              <p:cNvSpPr/>
              <p:nvPr/>
            </p:nvSpPr>
            <p:spPr bwMode="auto">
              <a:xfrm>
                <a:off x="2796009" y="1412776"/>
                <a:ext cx="2808312" cy="914400"/>
              </a:xfrm>
              <a:prstGeom prst="diamond">
                <a:avLst/>
              </a:prstGeom>
              <a:noFill/>
              <a:ln w="9525" cap="flat" cmpd="sng" algn="ctr">
                <a:solidFill>
                  <a:schemeClr val="tx1"/>
                </a:solidFill>
                <a:prstDash val="solid"/>
                <a:round/>
                <a:headEnd type="triangl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zh-CN" altLang="en-US" sz="2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楷体" panose="02010609060101010101" pitchFamily="49" charset="-122"/>
                  <a:cs typeface="宋体" panose="02010600030101010101" pitchFamily="2" charset="-122"/>
                </a:endParaRPr>
              </a:p>
            </p:txBody>
          </p:sp>
          <p:grpSp>
            <p:nvGrpSpPr>
              <p:cNvPr id="20" name="组合 19">
                <a:extLst>
                  <a:ext uri="{FF2B5EF4-FFF2-40B4-BE49-F238E27FC236}">
                    <a16:creationId xmlns:a16="http://schemas.microsoft.com/office/drawing/2014/main" id="{C86AB341-51DB-3B9D-9DA7-FC7F29C311AA}"/>
                  </a:ext>
                </a:extLst>
              </p:cNvPr>
              <p:cNvGrpSpPr/>
              <p:nvPr/>
            </p:nvGrpSpPr>
            <p:grpSpPr>
              <a:xfrm>
                <a:off x="2694065" y="1324286"/>
                <a:ext cx="3012199" cy="1091379"/>
                <a:chOff x="2807804" y="1340768"/>
                <a:chExt cx="3012199" cy="1091379"/>
              </a:xfrm>
            </p:grpSpPr>
            <p:sp>
              <p:nvSpPr>
                <p:cNvPr id="21" name="椭圆 20">
                  <a:extLst>
                    <a:ext uri="{FF2B5EF4-FFF2-40B4-BE49-F238E27FC236}">
                      <a16:creationId xmlns:a16="http://schemas.microsoft.com/office/drawing/2014/main" id="{19C9AC2E-EA53-8474-CCBB-500FC6AC2C34}"/>
                    </a:ext>
                  </a:extLst>
                </p:cNvPr>
                <p:cNvSpPr/>
                <p:nvPr/>
              </p:nvSpPr>
              <p:spPr bwMode="auto">
                <a:xfrm>
                  <a:off x="4211960" y="1340768"/>
                  <a:ext cx="216024" cy="225792"/>
                </a:xfrm>
                <a:prstGeom prst="ellipse">
                  <a:avLst/>
                </a:prstGeom>
                <a:solidFill>
                  <a:schemeClr val="tx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triangle" w="med" len="med"/>
                  <a:tailEnd type="triangl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zh-CN" altLang="en-US" sz="2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楷体" panose="02010609060101010101" pitchFamily="49" charset="-122"/>
                    <a:cs typeface="宋体" panose="02010600030101010101" pitchFamily="2" charset="-122"/>
                  </a:endParaRPr>
                </a:p>
              </p:txBody>
            </p:sp>
            <p:sp>
              <p:nvSpPr>
                <p:cNvPr id="22" name="椭圆 21">
                  <a:extLst>
                    <a:ext uri="{FF2B5EF4-FFF2-40B4-BE49-F238E27FC236}">
                      <a16:creationId xmlns:a16="http://schemas.microsoft.com/office/drawing/2014/main" id="{8F30429E-9131-38CF-4043-B9CC233B1D2C}"/>
                    </a:ext>
                  </a:extLst>
                </p:cNvPr>
                <p:cNvSpPr/>
                <p:nvPr/>
              </p:nvSpPr>
              <p:spPr bwMode="auto">
                <a:xfrm>
                  <a:off x="5603979" y="1766848"/>
                  <a:ext cx="216024" cy="225792"/>
                </a:xfrm>
                <a:prstGeom prst="ellipse">
                  <a:avLst/>
                </a:prstGeom>
                <a:solidFill>
                  <a:schemeClr val="tx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triangle" w="med" len="med"/>
                  <a:tailEnd type="triangl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zh-CN" altLang="en-US" sz="2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楷体" panose="02010609060101010101" pitchFamily="49" charset="-122"/>
                    <a:cs typeface="宋体" panose="02010600030101010101" pitchFamily="2" charset="-122"/>
                  </a:endParaRPr>
                </a:p>
              </p:txBody>
            </p:sp>
            <p:sp>
              <p:nvSpPr>
                <p:cNvPr id="23" name="椭圆 22">
                  <a:extLst>
                    <a:ext uri="{FF2B5EF4-FFF2-40B4-BE49-F238E27FC236}">
                      <a16:creationId xmlns:a16="http://schemas.microsoft.com/office/drawing/2014/main" id="{7DC76BC2-3DCA-4DD3-CD58-053CCC6A059B}"/>
                    </a:ext>
                  </a:extLst>
                </p:cNvPr>
                <p:cNvSpPr/>
                <p:nvPr/>
              </p:nvSpPr>
              <p:spPr bwMode="auto">
                <a:xfrm>
                  <a:off x="4211960" y="2206355"/>
                  <a:ext cx="216024" cy="225792"/>
                </a:xfrm>
                <a:prstGeom prst="ellipse">
                  <a:avLst/>
                </a:prstGeom>
                <a:solidFill>
                  <a:schemeClr val="tx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triangle" w="med" len="med"/>
                  <a:tailEnd type="triangl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zh-CN" altLang="en-US" sz="2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楷体" panose="02010609060101010101" pitchFamily="49" charset="-122"/>
                    <a:cs typeface="宋体" panose="02010600030101010101" pitchFamily="2" charset="-122"/>
                  </a:endParaRPr>
                </a:p>
              </p:txBody>
            </p:sp>
            <p:sp>
              <p:nvSpPr>
                <p:cNvPr id="24" name="椭圆 23">
                  <a:extLst>
                    <a:ext uri="{FF2B5EF4-FFF2-40B4-BE49-F238E27FC236}">
                      <a16:creationId xmlns:a16="http://schemas.microsoft.com/office/drawing/2014/main" id="{28C7FA00-1FD6-F3E9-76C5-2931DBF44155}"/>
                    </a:ext>
                  </a:extLst>
                </p:cNvPr>
                <p:cNvSpPr/>
                <p:nvPr/>
              </p:nvSpPr>
              <p:spPr bwMode="auto">
                <a:xfrm>
                  <a:off x="2807804" y="1737624"/>
                  <a:ext cx="216024" cy="225792"/>
                </a:xfrm>
                <a:prstGeom prst="ellipse">
                  <a:avLst/>
                </a:prstGeom>
                <a:solidFill>
                  <a:schemeClr val="tx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triangle" w="med" len="med"/>
                  <a:tailEnd type="triangl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zh-CN" altLang="en-US" sz="2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楷体" panose="02010609060101010101" pitchFamily="49" charset="-122"/>
                    <a:cs typeface="宋体" panose="02010600030101010101" pitchFamily="2" charset="-122"/>
                  </a:endParaRPr>
                </a:p>
              </p:txBody>
            </p:sp>
          </p:grpSp>
        </p:grpSp>
        <p:grpSp>
          <p:nvGrpSpPr>
            <p:cNvPr id="25" name="组合 24">
              <a:extLst>
                <a:ext uri="{FF2B5EF4-FFF2-40B4-BE49-F238E27FC236}">
                  <a16:creationId xmlns:a16="http://schemas.microsoft.com/office/drawing/2014/main" id="{A39C7DA0-F070-FDAF-E45D-20D789FBC88F}"/>
                </a:ext>
              </a:extLst>
            </p:cNvPr>
            <p:cNvGrpSpPr/>
            <p:nvPr/>
          </p:nvGrpSpPr>
          <p:grpSpPr>
            <a:xfrm rot="18500402">
              <a:off x="2410426" y="5770293"/>
              <a:ext cx="1440160" cy="410177"/>
              <a:chOff x="2694065" y="1324286"/>
              <a:chExt cx="3012199" cy="1091379"/>
            </a:xfrm>
          </p:grpSpPr>
          <p:sp>
            <p:nvSpPr>
              <p:cNvPr id="26" name="菱形 25">
                <a:extLst>
                  <a:ext uri="{FF2B5EF4-FFF2-40B4-BE49-F238E27FC236}">
                    <a16:creationId xmlns:a16="http://schemas.microsoft.com/office/drawing/2014/main" id="{ECE57DAE-4043-1A5F-5DDD-D738C46ECB29}"/>
                  </a:ext>
                </a:extLst>
              </p:cNvPr>
              <p:cNvSpPr/>
              <p:nvPr/>
            </p:nvSpPr>
            <p:spPr bwMode="auto">
              <a:xfrm>
                <a:off x="2796009" y="1412776"/>
                <a:ext cx="2808312" cy="914400"/>
              </a:xfrm>
              <a:prstGeom prst="diamond">
                <a:avLst/>
              </a:prstGeom>
              <a:noFill/>
              <a:ln w="9525" cap="flat" cmpd="sng" algn="ctr">
                <a:solidFill>
                  <a:schemeClr val="tx1"/>
                </a:solidFill>
                <a:prstDash val="solid"/>
                <a:round/>
                <a:headEnd type="triangl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zh-CN" altLang="en-US" sz="2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楷体" panose="02010609060101010101" pitchFamily="49" charset="-122"/>
                  <a:cs typeface="宋体" panose="02010600030101010101" pitchFamily="2" charset="-122"/>
                </a:endParaRPr>
              </a:p>
            </p:txBody>
          </p:sp>
          <p:grpSp>
            <p:nvGrpSpPr>
              <p:cNvPr id="27" name="组合 26">
                <a:extLst>
                  <a:ext uri="{FF2B5EF4-FFF2-40B4-BE49-F238E27FC236}">
                    <a16:creationId xmlns:a16="http://schemas.microsoft.com/office/drawing/2014/main" id="{77301199-AFD7-076E-216C-B2C980480F3A}"/>
                  </a:ext>
                </a:extLst>
              </p:cNvPr>
              <p:cNvGrpSpPr/>
              <p:nvPr/>
            </p:nvGrpSpPr>
            <p:grpSpPr>
              <a:xfrm>
                <a:off x="2694065" y="1324286"/>
                <a:ext cx="3012199" cy="1091379"/>
                <a:chOff x="2807804" y="1340768"/>
                <a:chExt cx="3012199" cy="1091379"/>
              </a:xfrm>
            </p:grpSpPr>
            <p:sp>
              <p:nvSpPr>
                <p:cNvPr id="28" name="椭圆 27">
                  <a:extLst>
                    <a:ext uri="{FF2B5EF4-FFF2-40B4-BE49-F238E27FC236}">
                      <a16:creationId xmlns:a16="http://schemas.microsoft.com/office/drawing/2014/main" id="{48DFF0AD-79B4-7655-9B20-0D1B5C756C0B}"/>
                    </a:ext>
                  </a:extLst>
                </p:cNvPr>
                <p:cNvSpPr/>
                <p:nvPr/>
              </p:nvSpPr>
              <p:spPr bwMode="auto">
                <a:xfrm>
                  <a:off x="4211960" y="1340768"/>
                  <a:ext cx="216024" cy="225792"/>
                </a:xfrm>
                <a:prstGeom prst="ellipse">
                  <a:avLst/>
                </a:prstGeom>
                <a:solidFill>
                  <a:schemeClr val="tx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triangle" w="med" len="med"/>
                  <a:tailEnd type="triangl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zh-CN" altLang="en-US" sz="2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楷体" panose="02010609060101010101" pitchFamily="49" charset="-122"/>
                    <a:cs typeface="宋体" panose="02010600030101010101" pitchFamily="2" charset="-122"/>
                  </a:endParaRPr>
                </a:p>
              </p:txBody>
            </p:sp>
            <p:sp>
              <p:nvSpPr>
                <p:cNvPr id="29" name="椭圆 28">
                  <a:extLst>
                    <a:ext uri="{FF2B5EF4-FFF2-40B4-BE49-F238E27FC236}">
                      <a16:creationId xmlns:a16="http://schemas.microsoft.com/office/drawing/2014/main" id="{F4FDF7C0-FA0E-E125-461B-78B87C1A67BE}"/>
                    </a:ext>
                  </a:extLst>
                </p:cNvPr>
                <p:cNvSpPr/>
                <p:nvPr/>
              </p:nvSpPr>
              <p:spPr bwMode="auto">
                <a:xfrm>
                  <a:off x="5603979" y="1766848"/>
                  <a:ext cx="216024" cy="225792"/>
                </a:xfrm>
                <a:prstGeom prst="ellipse">
                  <a:avLst/>
                </a:prstGeom>
                <a:solidFill>
                  <a:schemeClr val="tx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triangle" w="med" len="med"/>
                  <a:tailEnd type="triangl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zh-CN" altLang="en-US" sz="2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楷体" panose="02010609060101010101" pitchFamily="49" charset="-122"/>
                    <a:cs typeface="宋体" panose="02010600030101010101" pitchFamily="2" charset="-122"/>
                  </a:endParaRPr>
                </a:p>
              </p:txBody>
            </p:sp>
            <p:sp>
              <p:nvSpPr>
                <p:cNvPr id="30" name="椭圆 29">
                  <a:extLst>
                    <a:ext uri="{FF2B5EF4-FFF2-40B4-BE49-F238E27FC236}">
                      <a16:creationId xmlns:a16="http://schemas.microsoft.com/office/drawing/2014/main" id="{CC931891-5415-7355-E2F7-C95A6865456B}"/>
                    </a:ext>
                  </a:extLst>
                </p:cNvPr>
                <p:cNvSpPr/>
                <p:nvPr/>
              </p:nvSpPr>
              <p:spPr bwMode="auto">
                <a:xfrm>
                  <a:off x="4211960" y="2206355"/>
                  <a:ext cx="216024" cy="225792"/>
                </a:xfrm>
                <a:prstGeom prst="ellipse">
                  <a:avLst/>
                </a:prstGeom>
                <a:solidFill>
                  <a:schemeClr val="tx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triangle" w="med" len="med"/>
                  <a:tailEnd type="triangl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zh-CN" altLang="en-US" sz="2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楷体" panose="02010609060101010101" pitchFamily="49" charset="-122"/>
                    <a:cs typeface="宋体" panose="02010600030101010101" pitchFamily="2" charset="-122"/>
                  </a:endParaRPr>
                </a:p>
              </p:txBody>
            </p:sp>
            <p:sp>
              <p:nvSpPr>
                <p:cNvPr id="32" name="椭圆 31">
                  <a:extLst>
                    <a:ext uri="{FF2B5EF4-FFF2-40B4-BE49-F238E27FC236}">
                      <a16:creationId xmlns:a16="http://schemas.microsoft.com/office/drawing/2014/main" id="{EF8E9CC2-7B7E-62D6-EDFB-40C30E48E00B}"/>
                    </a:ext>
                  </a:extLst>
                </p:cNvPr>
                <p:cNvSpPr/>
                <p:nvPr/>
              </p:nvSpPr>
              <p:spPr bwMode="auto">
                <a:xfrm>
                  <a:off x="2807804" y="1737624"/>
                  <a:ext cx="216024" cy="225792"/>
                </a:xfrm>
                <a:prstGeom prst="ellipse">
                  <a:avLst/>
                </a:prstGeom>
                <a:solidFill>
                  <a:schemeClr val="tx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triangle" w="med" len="med"/>
                  <a:tailEnd type="triangl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zh-CN" altLang="en-US" sz="2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楷体" panose="02010609060101010101" pitchFamily="49" charset="-122"/>
                    <a:cs typeface="宋体" panose="02010600030101010101" pitchFamily="2" charset="-122"/>
                  </a:endParaRPr>
                </a:p>
              </p:txBody>
            </p:sp>
          </p:grpSp>
        </p:grpSp>
        <p:grpSp>
          <p:nvGrpSpPr>
            <p:cNvPr id="45" name="组合 44">
              <a:extLst>
                <a:ext uri="{FF2B5EF4-FFF2-40B4-BE49-F238E27FC236}">
                  <a16:creationId xmlns:a16="http://schemas.microsoft.com/office/drawing/2014/main" id="{3560C05D-AC29-709F-33FA-3A47E346BE47}"/>
                </a:ext>
              </a:extLst>
            </p:cNvPr>
            <p:cNvGrpSpPr/>
            <p:nvPr/>
          </p:nvGrpSpPr>
          <p:grpSpPr>
            <a:xfrm rot="3095055">
              <a:off x="3261546" y="5760997"/>
              <a:ext cx="1440160" cy="410177"/>
              <a:chOff x="2694065" y="1324286"/>
              <a:chExt cx="3012199" cy="1091379"/>
            </a:xfrm>
          </p:grpSpPr>
          <p:sp>
            <p:nvSpPr>
              <p:cNvPr id="46" name="菱形 45">
                <a:extLst>
                  <a:ext uri="{FF2B5EF4-FFF2-40B4-BE49-F238E27FC236}">
                    <a16:creationId xmlns:a16="http://schemas.microsoft.com/office/drawing/2014/main" id="{7A781FCA-F79B-C312-4A05-4D5A983EB149}"/>
                  </a:ext>
                </a:extLst>
              </p:cNvPr>
              <p:cNvSpPr/>
              <p:nvPr/>
            </p:nvSpPr>
            <p:spPr bwMode="auto">
              <a:xfrm>
                <a:off x="2796009" y="1412776"/>
                <a:ext cx="2808312" cy="914400"/>
              </a:xfrm>
              <a:prstGeom prst="diamond">
                <a:avLst/>
              </a:prstGeom>
              <a:noFill/>
              <a:ln w="9525" cap="flat" cmpd="sng" algn="ctr">
                <a:solidFill>
                  <a:schemeClr val="tx1"/>
                </a:solidFill>
                <a:prstDash val="solid"/>
                <a:round/>
                <a:headEnd type="triangl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zh-CN" altLang="en-US" sz="2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楷体" panose="02010609060101010101" pitchFamily="49" charset="-122"/>
                  <a:cs typeface="宋体" panose="02010600030101010101" pitchFamily="2" charset="-122"/>
                </a:endParaRPr>
              </a:p>
            </p:txBody>
          </p:sp>
          <p:grpSp>
            <p:nvGrpSpPr>
              <p:cNvPr id="47" name="组合 46">
                <a:extLst>
                  <a:ext uri="{FF2B5EF4-FFF2-40B4-BE49-F238E27FC236}">
                    <a16:creationId xmlns:a16="http://schemas.microsoft.com/office/drawing/2014/main" id="{9D436DFF-5FEF-CFFE-B4A2-3546FB83F43D}"/>
                  </a:ext>
                </a:extLst>
              </p:cNvPr>
              <p:cNvGrpSpPr/>
              <p:nvPr/>
            </p:nvGrpSpPr>
            <p:grpSpPr>
              <a:xfrm>
                <a:off x="2694065" y="1324286"/>
                <a:ext cx="3012199" cy="1091379"/>
                <a:chOff x="2807804" y="1340768"/>
                <a:chExt cx="3012199" cy="1091379"/>
              </a:xfrm>
            </p:grpSpPr>
            <p:sp>
              <p:nvSpPr>
                <p:cNvPr id="48" name="椭圆 47">
                  <a:extLst>
                    <a:ext uri="{FF2B5EF4-FFF2-40B4-BE49-F238E27FC236}">
                      <a16:creationId xmlns:a16="http://schemas.microsoft.com/office/drawing/2014/main" id="{BBDF1DBB-7ADE-3495-8665-0F83CC9E1BFA}"/>
                    </a:ext>
                  </a:extLst>
                </p:cNvPr>
                <p:cNvSpPr/>
                <p:nvPr/>
              </p:nvSpPr>
              <p:spPr bwMode="auto">
                <a:xfrm>
                  <a:off x="4211960" y="1340768"/>
                  <a:ext cx="216024" cy="225792"/>
                </a:xfrm>
                <a:prstGeom prst="ellipse">
                  <a:avLst/>
                </a:prstGeom>
                <a:solidFill>
                  <a:schemeClr val="tx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triangle" w="med" len="med"/>
                  <a:tailEnd type="triangl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zh-CN" altLang="en-US" sz="2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楷体" panose="02010609060101010101" pitchFamily="49" charset="-122"/>
                    <a:cs typeface="宋体" panose="02010600030101010101" pitchFamily="2" charset="-122"/>
                  </a:endParaRPr>
                </a:p>
              </p:txBody>
            </p:sp>
            <p:sp>
              <p:nvSpPr>
                <p:cNvPr id="49" name="椭圆 48">
                  <a:extLst>
                    <a:ext uri="{FF2B5EF4-FFF2-40B4-BE49-F238E27FC236}">
                      <a16:creationId xmlns:a16="http://schemas.microsoft.com/office/drawing/2014/main" id="{38F51321-8D43-00FF-AB6C-F10EB58C27BE}"/>
                    </a:ext>
                  </a:extLst>
                </p:cNvPr>
                <p:cNvSpPr/>
                <p:nvPr/>
              </p:nvSpPr>
              <p:spPr bwMode="auto">
                <a:xfrm>
                  <a:off x="5603979" y="1766848"/>
                  <a:ext cx="216024" cy="225792"/>
                </a:xfrm>
                <a:prstGeom prst="ellipse">
                  <a:avLst/>
                </a:prstGeom>
                <a:solidFill>
                  <a:schemeClr val="tx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triangle" w="med" len="med"/>
                  <a:tailEnd type="triangl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zh-CN" altLang="en-US" sz="2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楷体" panose="02010609060101010101" pitchFamily="49" charset="-122"/>
                    <a:cs typeface="宋体" panose="02010600030101010101" pitchFamily="2" charset="-122"/>
                  </a:endParaRPr>
                </a:p>
              </p:txBody>
            </p:sp>
            <p:sp>
              <p:nvSpPr>
                <p:cNvPr id="50" name="椭圆 49">
                  <a:extLst>
                    <a:ext uri="{FF2B5EF4-FFF2-40B4-BE49-F238E27FC236}">
                      <a16:creationId xmlns:a16="http://schemas.microsoft.com/office/drawing/2014/main" id="{CD4D6A98-1C35-F489-35CE-FA2C03CB6D40}"/>
                    </a:ext>
                  </a:extLst>
                </p:cNvPr>
                <p:cNvSpPr/>
                <p:nvPr/>
              </p:nvSpPr>
              <p:spPr bwMode="auto">
                <a:xfrm>
                  <a:off x="4211960" y="2206355"/>
                  <a:ext cx="216024" cy="225792"/>
                </a:xfrm>
                <a:prstGeom prst="ellipse">
                  <a:avLst/>
                </a:prstGeom>
                <a:solidFill>
                  <a:schemeClr val="tx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triangle" w="med" len="med"/>
                  <a:tailEnd type="triangl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zh-CN" altLang="en-US" sz="2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楷体" panose="02010609060101010101" pitchFamily="49" charset="-122"/>
                    <a:cs typeface="宋体" panose="02010600030101010101" pitchFamily="2" charset="-122"/>
                  </a:endParaRPr>
                </a:p>
              </p:txBody>
            </p:sp>
            <p:sp>
              <p:nvSpPr>
                <p:cNvPr id="51" name="椭圆 50">
                  <a:extLst>
                    <a:ext uri="{FF2B5EF4-FFF2-40B4-BE49-F238E27FC236}">
                      <a16:creationId xmlns:a16="http://schemas.microsoft.com/office/drawing/2014/main" id="{FE41FF08-CEFD-37CA-F911-227585D547A2}"/>
                    </a:ext>
                  </a:extLst>
                </p:cNvPr>
                <p:cNvSpPr/>
                <p:nvPr/>
              </p:nvSpPr>
              <p:spPr bwMode="auto">
                <a:xfrm>
                  <a:off x="2807804" y="1737624"/>
                  <a:ext cx="216024" cy="225792"/>
                </a:xfrm>
                <a:prstGeom prst="ellipse">
                  <a:avLst/>
                </a:prstGeom>
                <a:solidFill>
                  <a:schemeClr val="tx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triangle" w="med" len="med"/>
                  <a:tailEnd type="triangl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zh-CN" altLang="en-US" sz="2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楷体" panose="02010609060101010101" pitchFamily="49" charset="-122"/>
                    <a:cs typeface="宋体" panose="02010600030101010101" pitchFamily="2" charset="-122"/>
                  </a:endParaRPr>
                </a:p>
              </p:txBody>
            </p:sp>
          </p:grpSp>
        </p:grpSp>
        <p:grpSp>
          <p:nvGrpSpPr>
            <p:cNvPr id="73" name="组合 72">
              <a:extLst>
                <a:ext uri="{FF2B5EF4-FFF2-40B4-BE49-F238E27FC236}">
                  <a16:creationId xmlns:a16="http://schemas.microsoft.com/office/drawing/2014/main" id="{4EAC0308-D905-4112-B4E9-449E8C27E880}"/>
                </a:ext>
              </a:extLst>
            </p:cNvPr>
            <p:cNvGrpSpPr/>
            <p:nvPr/>
          </p:nvGrpSpPr>
          <p:grpSpPr>
            <a:xfrm>
              <a:off x="2143988" y="5225344"/>
              <a:ext cx="1440160" cy="410177"/>
              <a:chOff x="2694065" y="1324286"/>
              <a:chExt cx="3012199" cy="1091379"/>
            </a:xfrm>
          </p:grpSpPr>
          <p:sp>
            <p:nvSpPr>
              <p:cNvPr id="75" name="菱形 74">
                <a:extLst>
                  <a:ext uri="{FF2B5EF4-FFF2-40B4-BE49-F238E27FC236}">
                    <a16:creationId xmlns:a16="http://schemas.microsoft.com/office/drawing/2014/main" id="{C4D97572-6597-ACBE-097A-B900AFCBEA6D}"/>
                  </a:ext>
                </a:extLst>
              </p:cNvPr>
              <p:cNvSpPr/>
              <p:nvPr/>
            </p:nvSpPr>
            <p:spPr bwMode="auto">
              <a:xfrm>
                <a:off x="2796009" y="1412776"/>
                <a:ext cx="2808312" cy="914400"/>
              </a:xfrm>
              <a:prstGeom prst="diamond">
                <a:avLst/>
              </a:prstGeom>
              <a:noFill/>
              <a:ln w="9525" cap="flat" cmpd="sng" algn="ctr">
                <a:solidFill>
                  <a:schemeClr val="tx1"/>
                </a:solidFill>
                <a:prstDash val="solid"/>
                <a:round/>
                <a:headEnd type="triangl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zh-CN" altLang="en-US" sz="2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楷体" panose="02010609060101010101" pitchFamily="49" charset="-122"/>
                  <a:cs typeface="宋体" panose="02010600030101010101" pitchFamily="2" charset="-122"/>
                </a:endParaRPr>
              </a:p>
            </p:txBody>
          </p:sp>
          <p:grpSp>
            <p:nvGrpSpPr>
              <p:cNvPr id="78" name="组合 77">
                <a:extLst>
                  <a:ext uri="{FF2B5EF4-FFF2-40B4-BE49-F238E27FC236}">
                    <a16:creationId xmlns:a16="http://schemas.microsoft.com/office/drawing/2014/main" id="{32F8688A-9199-AD71-9D92-2079D567ED81}"/>
                  </a:ext>
                </a:extLst>
              </p:cNvPr>
              <p:cNvGrpSpPr/>
              <p:nvPr/>
            </p:nvGrpSpPr>
            <p:grpSpPr>
              <a:xfrm>
                <a:off x="2694065" y="1324286"/>
                <a:ext cx="3012199" cy="1091379"/>
                <a:chOff x="2807804" y="1340768"/>
                <a:chExt cx="3012199" cy="1091379"/>
              </a:xfrm>
            </p:grpSpPr>
            <p:sp>
              <p:nvSpPr>
                <p:cNvPr id="79" name="椭圆 78">
                  <a:extLst>
                    <a:ext uri="{FF2B5EF4-FFF2-40B4-BE49-F238E27FC236}">
                      <a16:creationId xmlns:a16="http://schemas.microsoft.com/office/drawing/2014/main" id="{D956F204-B92B-AE01-1B5E-D51835C298DD}"/>
                    </a:ext>
                  </a:extLst>
                </p:cNvPr>
                <p:cNvSpPr/>
                <p:nvPr/>
              </p:nvSpPr>
              <p:spPr bwMode="auto">
                <a:xfrm>
                  <a:off x="4211960" y="1340768"/>
                  <a:ext cx="216024" cy="225792"/>
                </a:xfrm>
                <a:prstGeom prst="ellipse">
                  <a:avLst/>
                </a:prstGeom>
                <a:solidFill>
                  <a:schemeClr val="tx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triangle" w="med" len="med"/>
                  <a:tailEnd type="triangl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zh-CN" altLang="en-US" sz="2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楷体" panose="02010609060101010101" pitchFamily="49" charset="-122"/>
                    <a:cs typeface="宋体" panose="02010600030101010101" pitchFamily="2" charset="-122"/>
                  </a:endParaRPr>
                </a:p>
              </p:txBody>
            </p:sp>
            <p:sp>
              <p:nvSpPr>
                <p:cNvPr id="80" name="椭圆 79">
                  <a:extLst>
                    <a:ext uri="{FF2B5EF4-FFF2-40B4-BE49-F238E27FC236}">
                      <a16:creationId xmlns:a16="http://schemas.microsoft.com/office/drawing/2014/main" id="{B6DB1AD1-BD48-FDF3-7964-0A1149144CBA}"/>
                    </a:ext>
                  </a:extLst>
                </p:cNvPr>
                <p:cNvSpPr/>
                <p:nvPr/>
              </p:nvSpPr>
              <p:spPr bwMode="auto">
                <a:xfrm>
                  <a:off x="5603979" y="1766848"/>
                  <a:ext cx="216024" cy="225792"/>
                </a:xfrm>
                <a:prstGeom prst="ellipse">
                  <a:avLst/>
                </a:prstGeom>
                <a:solidFill>
                  <a:schemeClr val="tx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triangle" w="med" len="med"/>
                  <a:tailEnd type="triangl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zh-CN" altLang="en-US" sz="2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楷体" panose="02010609060101010101" pitchFamily="49" charset="-122"/>
                    <a:cs typeface="宋体" panose="02010600030101010101" pitchFamily="2" charset="-122"/>
                  </a:endParaRPr>
                </a:p>
              </p:txBody>
            </p:sp>
            <p:sp>
              <p:nvSpPr>
                <p:cNvPr id="81" name="椭圆 80">
                  <a:extLst>
                    <a:ext uri="{FF2B5EF4-FFF2-40B4-BE49-F238E27FC236}">
                      <a16:creationId xmlns:a16="http://schemas.microsoft.com/office/drawing/2014/main" id="{D96A0BBF-52E8-78CC-376F-22C42EBE461F}"/>
                    </a:ext>
                  </a:extLst>
                </p:cNvPr>
                <p:cNvSpPr/>
                <p:nvPr/>
              </p:nvSpPr>
              <p:spPr bwMode="auto">
                <a:xfrm>
                  <a:off x="4211960" y="2206355"/>
                  <a:ext cx="216024" cy="225792"/>
                </a:xfrm>
                <a:prstGeom prst="ellipse">
                  <a:avLst/>
                </a:prstGeom>
                <a:solidFill>
                  <a:schemeClr val="tx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triangle" w="med" len="med"/>
                  <a:tailEnd type="triangl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zh-CN" altLang="en-US" sz="2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楷体" panose="02010609060101010101" pitchFamily="49" charset="-122"/>
                    <a:cs typeface="宋体" panose="02010600030101010101" pitchFamily="2" charset="-122"/>
                  </a:endParaRPr>
                </a:p>
              </p:txBody>
            </p:sp>
            <p:sp>
              <p:nvSpPr>
                <p:cNvPr id="82" name="椭圆 81">
                  <a:extLst>
                    <a:ext uri="{FF2B5EF4-FFF2-40B4-BE49-F238E27FC236}">
                      <a16:creationId xmlns:a16="http://schemas.microsoft.com/office/drawing/2014/main" id="{34663F70-3CD2-B801-5BED-553107AC3A36}"/>
                    </a:ext>
                  </a:extLst>
                </p:cNvPr>
                <p:cNvSpPr/>
                <p:nvPr/>
              </p:nvSpPr>
              <p:spPr bwMode="auto">
                <a:xfrm>
                  <a:off x="2807804" y="1737624"/>
                  <a:ext cx="216024" cy="225792"/>
                </a:xfrm>
                <a:prstGeom prst="ellipse">
                  <a:avLst/>
                </a:prstGeom>
                <a:solidFill>
                  <a:schemeClr val="tx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triangle" w="med" len="med"/>
                  <a:tailEnd type="triangl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zh-CN" altLang="en-US" sz="2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楷体" panose="02010609060101010101" pitchFamily="49" charset="-122"/>
                    <a:cs typeface="宋体" panose="02010600030101010101" pitchFamily="2" charset="-122"/>
                  </a:endParaRPr>
                </a:p>
              </p:txBody>
            </p:sp>
          </p:grpSp>
        </p:grpSp>
      </p:grpSp>
      <p:sp>
        <p:nvSpPr>
          <p:cNvPr id="83" name="椭圆 82">
            <a:extLst>
              <a:ext uri="{FF2B5EF4-FFF2-40B4-BE49-F238E27FC236}">
                <a16:creationId xmlns:a16="http://schemas.microsoft.com/office/drawing/2014/main" id="{5A4EEDA8-0B5D-3683-65F8-7EFF5F316C7F}"/>
              </a:ext>
            </a:extLst>
          </p:cNvPr>
          <p:cNvSpPr/>
          <p:nvPr/>
        </p:nvSpPr>
        <p:spPr bwMode="auto">
          <a:xfrm>
            <a:off x="1787815" y="5084498"/>
            <a:ext cx="144016" cy="154554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楷体" panose="02010609060101010101" pitchFamily="49" charset="-122"/>
              <a:cs typeface="宋体" panose="02010600030101010101" pitchFamily="2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9FAE12E6-5000-01EF-1CF0-FD83DFAB9062}"/>
                  </a:ext>
                </a:extLst>
              </p:cNvPr>
              <p:cNvSpPr txBox="1"/>
              <p:nvPr/>
            </p:nvSpPr>
            <p:spPr>
              <a:xfrm>
                <a:off x="4214273" y="655801"/>
                <a:ext cx="4683578" cy="102752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1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16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sSub>
                            <m:sSubPr>
                              <m:ctrlPr>
                                <a:rPr lang="en-US" altLang="zh-CN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6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CN" sz="16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CN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6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CN" sz="1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CN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6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CN" sz="16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CN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6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CN" sz="1600" i="1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b>
                          </m:sSub>
                        </m:sub>
                      </m:sSub>
                      <m:r>
                        <a:rPr lang="en-US" altLang="zh-CN" sz="16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altLang="zh-CN" sz="1600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CN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1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zh-CN" sz="16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  <m:rad>
                            <m:radPr>
                              <m:degHide m:val="on"/>
                              <m:ctrlPr>
                                <a:rPr lang="en-US" altLang="zh-CN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sSub>
                                <m:sSubPr>
                                  <m:ctrlPr>
                                    <a:rPr lang="en-US" altLang="zh-CN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CN" altLang="en-US" sz="1600" i="1" smtClean="0">
                                      <a:latin typeface="Cambria Math" panose="02040503050406030204" pitchFamily="18" charset="0"/>
                                    </a:rPr>
                                    <m:t>𝜔</m:t>
                                  </m:r>
                                </m:e>
                                <m:sub>
                                  <m:sSub>
                                    <m:sSubPr>
                                      <m:ctrlPr>
                                        <a:rPr lang="en-US" altLang="zh-CN" sz="1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sz="1600" i="1"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e>
                                    <m:sub>
                                      <m:r>
                                        <a:rPr lang="en-US" altLang="zh-CN" sz="1600" i="1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sub>
                              </m:sSub>
                              <m:sSub>
                                <m:sSubPr>
                                  <m:ctrlPr>
                                    <a:rPr lang="en-US" altLang="zh-CN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CN" altLang="en-US" sz="1600" i="1">
                                      <a:latin typeface="Cambria Math" panose="02040503050406030204" pitchFamily="18" charset="0"/>
                                    </a:rPr>
                                    <m:t>𝜔</m:t>
                                  </m:r>
                                </m:e>
                                <m:sub>
                                  <m:sSub>
                                    <m:sSubPr>
                                      <m:ctrlPr>
                                        <a:rPr lang="en-US" altLang="zh-CN" sz="1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sz="1600" i="1"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e>
                                    <m:sub>
                                      <m:r>
                                        <a:rPr lang="en-US" altLang="zh-CN" sz="1600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</m:sub>
                              </m:sSub>
                              <m:sSub>
                                <m:sSubPr>
                                  <m:ctrlPr>
                                    <a:rPr lang="en-US" altLang="zh-CN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CN" altLang="en-US" sz="1600" i="1">
                                      <a:latin typeface="Cambria Math" panose="02040503050406030204" pitchFamily="18" charset="0"/>
                                    </a:rPr>
                                    <m:t>𝜔</m:t>
                                  </m:r>
                                </m:e>
                                <m:sub>
                                  <m:sSub>
                                    <m:sSubPr>
                                      <m:ctrlPr>
                                        <a:rPr lang="en-US" altLang="zh-CN" sz="1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sz="1600" i="1"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e>
                                    <m:sub>
                                      <m:r>
                                        <a:rPr lang="en-US" altLang="zh-CN" sz="1600" b="0" i="1" smtClean="0">
                                          <a:latin typeface="Cambria Math" panose="02040503050406030204" pitchFamily="18" charset="0"/>
                                        </a:rPr>
                                        <m:t>3</m:t>
                                      </m:r>
                                    </m:sub>
                                  </m:sSub>
                                </m:sub>
                              </m:sSub>
                              <m:sSub>
                                <m:sSubPr>
                                  <m:ctrlPr>
                                    <a:rPr lang="en-US" altLang="zh-CN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CN" altLang="en-US" sz="1600" i="1">
                                      <a:latin typeface="Cambria Math" panose="02040503050406030204" pitchFamily="18" charset="0"/>
                                    </a:rPr>
                                    <m:t>𝜔</m:t>
                                  </m:r>
                                </m:e>
                                <m:sub>
                                  <m:sSub>
                                    <m:sSubPr>
                                      <m:ctrlPr>
                                        <a:rPr lang="en-US" altLang="zh-CN" sz="1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sz="1600" i="1"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e>
                                    <m:sub>
                                      <m:r>
                                        <a:rPr lang="en-US" altLang="zh-CN" sz="1600" b="0" i="1" smtClean="0">
                                          <a:latin typeface="Cambria Math" panose="02040503050406030204" pitchFamily="18" charset="0"/>
                                        </a:rPr>
                                        <m:t>4</m:t>
                                      </m:r>
                                    </m:sub>
                                  </m:sSub>
                                </m:sub>
                              </m:sSub>
                            </m:e>
                          </m:rad>
                        </m:den>
                      </m:f>
                      <m:nary>
                        <m:naryPr>
                          <m:chr m:val="∑"/>
                          <m:limLoc m:val="subSup"/>
                          <m:supHide m:val="on"/>
                          <m:ctrlPr>
                            <a:rPr lang="en-US" altLang="zh-CN" sz="16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9"/>
                            </m:rPr>
                            <a:rPr lang="en-US" altLang="zh-CN" sz="1600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  <m:sup/>
                        <m:e>
                          <m:f>
                            <m:fPr>
                              <m:ctrlPr>
                                <a:rPr lang="en-US" altLang="zh-CN" sz="16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Sup>
                                <m:sSubSupPr>
                                  <m:ctrlPr>
                                    <a:rPr lang="en-US" altLang="zh-CN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CN" sz="1600" i="1"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e>
                                <m:sub>
                                  <m:r>
                                    <a:rPr lang="en-US" altLang="zh-CN" sz="1600" i="1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  <m:sup>
                                  <m:sSub>
                                    <m:sSubPr>
                                      <m:ctrlPr>
                                        <a:rPr lang="en-US" altLang="zh-CN" sz="1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sz="1600" i="1"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e>
                                    <m:sub>
                                      <m:r>
                                        <a:rPr lang="en-US" altLang="zh-CN" sz="1600" i="1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sup>
                              </m:sSubSup>
                              <m:sSubSup>
                                <m:sSubSupPr>
                                  <m:ctrlPr>
                                    <a:rPr lang="en-US" altLang="zh-CN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CN" sz="1600" i="1"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e>
                                <m:sub>
                                  <m:r>
                                    <a:rPr lang="en-US" altLang="zh-CN" sz="1600" i="1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  <m:sup>
                                  <m:sSub>
                                    <m:sSubPr>
                                      <m:ctrlPr>
                                        <a:rPr lang="en-US" altLang="zh-CN" sz="1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sz="1600" i="1"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e>
                                    <m:sub>
                                      <m:r>
                                        <a:rPr lang="en-US" altLang="zh-CN" sz="16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</m:sup>
                              </m:sSubSup>
                              <m:sSubSup>
                                <m:sSubSupPr>
                                  <m:ctrlPr>
                                    <a:rPr lang="en-US" altLang="zh-CN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CN" sz="1600" i="1"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e>
                                <m:sub>
                                  <m:r>
                                    <a:rPr lang="en-US" altLang="zh-CN" sz="1600" i="1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  <m:sup>
                                  <m:sSub>
                                    <m:sSubPr>
                                      <m:ctrlPr>
                                        <a:rPr lang="en-US" altLang="zh-CN" sz="1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sz="1600" i="1"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e>
                                    <m:sub>
                                      <m:r>
                                        <a:rPr lang="en-US" altLang="zh-CN" sz="1600" i="1">
                                          <a:latin typeface="Cambria Math" panose="02040503050406030204" pitchFamily="18" charset="0"/>
                                        </a:rPr>
                                        <m:t>3</m:t>
                                      </m:r>
                                    </m:sub>
                                  </m:sSub>
                                </m:sup>
                              </m:sSubSup>
                              <m:sSubSup>
                                <m:sSubSupPr>
                                  <m:ctrlPr>
                                    <a:rPr lang="en-US" altLang="zh-CN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CN" sz="1600" i="1"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e>
                                <m:sub>
                                  <m:r>
                                    <a:rPr lang="en-US" altLang="zh-CN" sz="1600" i="1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  <m:sup>
                                  <m:sSub>
                                    <m:sSubPr>
                                      <m:ctrlPr>
                                        <a:rPr lang="en-US" altLang="zh-CN" sz="1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sz="1600" i="1"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e>
                                    <m:sub>
                                      <m:r>
                                        <a:rPr lang="en-US" altLang="zh-CN" sz="1600" i="1">
                                          <a:latin typeface="Cambria Math" panose="02040503050406030204" pitchFamily="18" charset="0"/>
                                        </a:rPr>
                                        <m:t>4</m:t>
                                      </m:r>
                                    </m:sub>
                                  </m:sSub>
                                </m:sup>
                              </m:sSubSup>
                            </m:num>
                            <m:den>
                              <m:sSubSup>
                                <m:sSubSupPr>
                                  <m:ctrlPr>
                                    <a:rPr lang="en-US" altLang="zh-CN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CN" sz="1600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  <m:sub>
                                  <m:r>
                                    <a:rPr lang="en-US" altLang="zh-CN" sz="1600" i="1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  <m:sup>
                                  <m:r>
                                    <a:rPr lang="en-US" altLang="zh-CN" sz="16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</m:den>
                          </m:f>
                        </m:e>
                      </m:nary>
                    </m:oMath>
                  </m:oMathPara>
                </a14:m>
                <a:endParaRPr lang="zh-CN" altLang="en-US" sz="1600" dirty="0"/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9FAE12E6-5000-01EF-1CF0-FD83DFAB90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4273" y="655801"/>
                <a:ext cx="4683578" cy="102752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5B35CE1B-7A56-8EB2-0259-8E3F6BE81477}"/>
                  </a:ext>
                </a:extLst>
              </p:cNvPr>
              <p:cNvSpPr txBox="1"/>
              <p:nvPr/>
            </p:nvSpPr>
            <p:spPr>
              <a:xfrm>
                <a:off x="757838" y="1725921"/>
                <a:ext cx="3849788" cy="97347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1800" dirty="0">
                    <a:latin typeface="Cambria Math" panose="02040503050406030204" pitchFamily="18" charset="0"/>
                  </a:rPr>
                  <a:t>Quasi-resonance condition: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800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sSub>
                          <m:sSub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</m:sub>
                    </m:sSub>
                    <m:r>
                      <a:rPr lang="en-US" altLang="zh-CN" sz="1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≠0</m:t>
                    </m:r>
                  </m:oMath>
                </a14:m>
                <a:r>
                  <a:rPr lang="en-US" altLang="zh-CN" sz="18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sz="1800" i="1" smtClean="0">
                            <a:latin typeface="Cambria Math" panose="02040503050406030204" pitchFamily="18" charset="0"/>
                          </a:rPr>
                          <m:t>𝜔</m:t>
                        </m:r>
                      </m:e>
                      <m:sub>
                        <m:sSub>
                          <m:sSub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altLang="zh-CN" sz="18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sub>
                    </m:sSub>
                    <m:r>
                      <a:rPr lang="en-US" altLang="zh-CN" sz="1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±</m:t>
                    </m:r>
                    <m:sSub>
                      <m:sSubPr>
                        <m:ctrlPr>
                          <a:rPr lang="en-US" altLang="zh-CN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sz="1800" i="1">
                            <a:latin typeface="Cambria Math" panose="02040503050406030204" pitchFamily="18" charset="0"/>
                          </a:rPr>
                          <m:t>𝜔</m:t>
                        </m:r>
                      </m:e>
                      <m:sub>
                        <m:sSub>
                          <m:sSub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altLang="zh-CN" sz="1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sub>
                    </m:sSub>
                    <m:r>
                      <a:rPr lang="en-US" altLang="zh-CN" sz="1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±</m:t>
                    </m:r>
                    <m:sSub>
                      <m:sSubPr>
                        <m:ctrlPr>
                          <a:rPr lang="en-US" altLang="zh-CN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sz="1800" i="1">
                            <a:latin typeface="Cambria Math" panose="02040503050406030204" pitchFamily="18" charset="0"/>
                          </a:rPr>
                          <m:t>𝜔</m:t>
                        </m:r>
                      </m:e>
                      <m:sub>
                        <m:sSub>
                          <m:sSub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altLang="zh-CN" sz="18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sub>
                    </m:sSub>
                    <m:r>
                      <a:rPr lang="en-US" altLang="zh-CN" sz="1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±</m:t>
                    </m:r>
                    <m:sSub>
                      <m:sSubPr>
                        <m:ctrlPr>
                          <a:rPr lang="en-US" altLang="zh-CN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sz="1800" i="1">
                            <a:latin typeface="Cambria Math" panose="02040503050406030204" pitchFamily="18" charset="0"/>
                          </a:rPr>
                          <m:t>𝜔</m:t>
                        </m:r>
                      </m:e>
                      <m:sub>
                        <m:sSub>
                          <m:sSub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altLang="zh-CN" sz="1800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</m:sub>
                    </m:sSub>
                    <m:r>
                      <a:rPr lang="en-US" altLang="zh-CN" sz="1800" b="0" i="1" smtClean="0">
                        <a:latin typeface="Cambria Math" panose="02040503050406030204" pitchFamily="18" charset="0"/>
                      </a:rPr>
                      <m:t>&lt;</m:t>
                    </m:r>
                    <m:r>
                      <m:rPr>
                        <m:sty m:val="p"/>
                      </m:rPr>
                      <a:rPr lang="el-GR" altLang="zh-CN" sz="1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Ω</m:t>
                    </m:r>
                    <m:r>
                      <a:rPr lang="en-US" altLang="zh-CN" sz="1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altLang="zh-CN" sz="1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𝑔</m:t>
                    </m:r>
                    <m:r>
                      <a:rPr lang="en-US" altLang="zh-CN" sz="1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zh-CN" altLang="en-US" sz="1800" dirty="0"/>
                  <a:t>  </a:t>
                </a:r>
              </a:p>
            </p:txBody>
          </p:sp>
        </mc:Choice>
        <mc:Fallback xmlns="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5B35CE1B-7A56-8EB2-0259-8E3F6BE814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7838" y="1725921"/>
                <a:ext cx="3849788" cy="973472"/>
              </a:xfrm>
              <a:prstGeom prst="rect">
                <a:avLst/>
              </a:prstGeom>
              <a:blipFill>
                <a:blip r:embed="rId4"/>
                <a:stretch>
                  <a:fillRect l="-1266" t="-3750" b="-25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D34C5FE7-76DD-AA66-0517-8D9E8278968C}"/>
                  </a:ext>
                </a:extLst>
              </p:cNvPr>
              <p:cNvSpPr txBox="1"/>
              <p:nvPr/>
            </p:nvSpPr>
            <p:spPr>
              <a:xfrm>
                <a:off x="678733" y="3367551"/>
                <a:ext cx="6005996" cy="67871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1800" dirty="0">
                    <a:latin typeface="Cambria Math" panose="02040503050406030204" pitchFamily="18" charset="0"/>
                  </a:rPr>
                  <a:t>Connection condition:</a:t>
                </a:r>
              </a:p>
              <a:p>
                <a14:m>
                  <m:oMath xmlns:m="http://schemas.openxmlformats.org/officeDocument/2006/math">
                    <m:r>
                      <a:rPr lang="en-US" altLang="zh-CN" sz="1800" b="0" i="1" smtClean="0">
                        <a:latin typeface="Cambria Math" panose="02040503050406030204" pitchFamily="18" charset="0"/>
                      </a:rPr>
                      <m:t>𝑝</m:t>
                    </m:r>
                    <m:d>
                      <m:dPr>
                        <m:ctrlP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altLang="zh-CN" sz="1800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limLoc m:val="subSup"/>
                        <m:supHide m:val="on"/>
                        <m:ctrlP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sSub>
                          <m:sSub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</m:sub>
                      <m:sup/>
                      <m:e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|</m:t>
                        </m:r>
                        <m:sSub>
                          <m:sSub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sub>
                            </m:sSub>
                          </m:sub>
                        </m:sSub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|</m:t>
                        </m:r>
                      </m:e>
                    </m:nary>
                  </m:oMath>
                </a14:m>
                <a:r>
                  <a:rPr lang="en-US" altLang="zh-CN" sz="18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, </a:t>
                </a:r>
                <a:r>
                  <a:rPr lang="en-US" altLang="zh-CN" sz="18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(connection intensity )</a:t>
                </a:r>
                <a:endParaRPr lang="zh-CN" altLang="en-US" sz="1800" dirty="0"/>
              </a:p>
            </p:txBody>
          </p:sp>
        </mc:Choice>
        <mc:Fallback xmlns="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D34C5FE7-76DD-AA66-0517-8D9E827896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8733" y="3367551"/>
                <a:ext cx="6005996" cy="678712"/>
              </a:xfrm>
              <a:prstGeom prst="rect">
                <a:avLst/>
              </a:prstGeom>
              <a:blipFill>
                <a:blip r:embed="rId5"/>
                <a:stretch>
                  <a:fillRect l="-811" t="-24107" b="-9553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矩形 10">
                <a:extLst>
                  <a:ext uri="{FF2B5EF4-FFF2-40B4-BE49-F238E27FC236}">
                    <a16:creationId xmlns:a16="http://schemas.microsoft.com/office/drawing/2014/main" id="{F7EF261D-A038-3343-C890-8F1E4FB1BFF4}"/>
                  </a:ext>
                </a:extLst>
              </p:cNvPr>
              <p:cNvSpPr/>
              <p:nvPr/>
            </p:nvSpPr>
            <p:spPr>
              <a:xfrm>
                <a:off x="760497" y="2741089"/>
                <a:ext cx="8964488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Here</a:t>
                </a:r>
                <a14:m>
                  <m:oMath xmlns:m="http://schemas.openxmlformats.org/officeDocument/2006/math">
                    <m:r>
                      <a:rPr lang="en-US" altLang="zh-CN" sz="2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l-GR" altLang="zh-CN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Ω</m:t>
                    </m:r>
                  </m:oMath>
                </a14:m>
                <a:r>
                  <a:rPr lang="en-US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determined by the nonlinear interaction amplitude</a:t>
                </a:r>
                <a:endParaRPr lang="en-US" altLang="zh-CN" sz="2000" dirty="0"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矩形 10">
                <a:extLst>
                  <a:ext uri="{FF2B5EF4-FFF2-40B4-BE49-F238E27FC236}">
                    <a16:creationId xmlns:a16="http://schemas.microsoft.com/office/drawing/2014/main" id="{F7EF261D-A038-3343-C890-8F1E4FB1BFF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0497" y="2741089"/>
                <a:ext cx="8964488" cy="400110"/>
              </a:xfrm>
              <a:prstGeom prst="rect">
                <a:avLst/>
              </a:prstGeom>
              <a:blipFill>
                <a:blip r:embed="rId6"/>
                <a:stretch>
                  <a:fillRect l="-748" t="-9231" b="-2769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文本框 30">
                <a:extLst>
                  <a:ext uri="{FF2B5EF4-FFF2-40B4-BE49-F238E27FC236}">
                    <a16:creationId xmlns:a16="http://schemas.microsoft.com/office/drawing/2014/main" id="{3D85A1AA-4210-8E83-07BA-B57FD84791AD}"/>
                  </a:ext>
                </a:extLst>
              </p:cNvPr>
              <p:cNvSpPr txBox="1"/>
              <p:nvPr/>
            </p:nvSpPr>
            <p:spPr>
              <a:xfrm>
                <a:off x="1266489" y="6162747"/>
                <a:ext cx="1954952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000" dirty="0"/>
                  <a:t>big </a:t>
                </a:r>
                <a14:m>
                  <m:oMath xmlns:m="http://schemas.openxmlformats.org/officeDocument/2006/math"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𝑝</m:t>
                    </m:r>
                    <m:d>
                      <m:dPr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CN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</m:oMath>
                </a14:m>
                <a:endParaRPr lang="zh-CN" altLang="en-US" sz="2000" dirty="0"/>
              </a:p>
            </p:txBody>
          </p:sp>
        </mc:Choice>
        <mc:Fallback xmlns="">
          <p:sp>
            <p:nvSpPr>
              <p:cNvPr id="31" name="文本框 30">
                <a:extLst>
                  <a:ext uri="{FF2B5EF4-FFF2-40B4-BE49-F238E27FC236}">
                    <a16:creationId xmlns:a16="http://schemas.microsoft.com/office/drawing/2014/main" id="{3D85A1AA-4210-8E83-07BA-B57FD84791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6489" y="6162747"/>
                <a:ext cx="1954952" cy="400110"/>
              </a:xfrm>
              <a:prstGeom prst="rect">
                <a:avLst/>
              </a:prstGeom>
              <a:blipFill>
                <a:blip r:embed="rId7"/>
                <a:stretch>
                  <a:fillRect l="-3438" t="-7576" b="-2727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3" name="组合 32">
            <a:extLst>
              <a:ext uri="{FF2B5EF4-FFF2-40B4-BE49-F238E27FC236}">
                <a16:creationId xmlns:a16="http://schemas.microsoft.com/office/drawing/2014/main" id="{5DF9BA07-E27B-F32B-1281-3FF65ABBC2F5}"/>
              </a:ext>
            </a:extLst>
          </p:cNvPr>
          <p:cNvGrpSpPr/>
          <p:nvPr/>
        </p:nvGrpSpPr>
        <p:grpSpPr>
          <a:xfrm>
            <a:off x="3371567" y="4331235"/>
            <a:ext cx="2414387" cy="1851024"/>
            <a:chOff x="2143988" y="4140884"/>
            <a:chExt cx="2816642" cy="2554578"/>
          </a:xfrm>
        </p:grpSpPr>
        <p:grpSp>
          <p:nvGrpSpPr>
            <p:cNvPr id="34" name="组合 33">
              <a:extLst>
                <a:ext uri="{FF2B5EF4-FFF2-40B4-BE49-F238E27FC236}">
                  <a16:creationId xmlns:a16="http://schemas.microsoft.com/office/drawing/2014/main" id="{B18686C1-B627-FA88-301E-BADBBC8F1153}"/>
                </a:ext>
              </a:extLst>
            </p:cNvPr>
            <p:cNvGrpSpPr/>
            <p:nvPr/>
          </p:nvGrpSpPr>
          <p:grpSpPr>
            <a:xfrm rot="17894804">
              <a:off x="3217904" y="4626703"/>
              <a:ext cx="1440160" cy="471668"/>
              <a:chOff x="2694065" y="1324286"/>
              <a:chExt cx="3012199" cy="1254991"/>
            </a:xfrm>
          </p:grpSpPr>
          <p:sp>
            <p:nvSpPr>
              <p:cNvPr id="93" name="菱形 92">
                <a:extLst>
                  <a:ext uri="{FF2B5EF4-FFF2-40B4-BE49-F238E27FC236}">
                    <a16:creationId xmlns:a16="http://schemas.microsoft.com/office/drawing/2014/main" id="{6E2E120D-7CF8-FAA2-6C2D-10A02BF3F78D}"/>
                  </a:ext>
                </a:extLst>
              </p:cNvPr>
              <p:cNvSpPr/>
              <p:nvPr/>
            </p:nvSpPr>
            <p:spPr bwMode="auto">
              <a:xfrm>
                <a:off x="2796009" y="1412776"/>
                <a:ext cx="2808312" cy="914400"/>
              </a:xfrm>
              <a:prstGeom prst="diamond">
                <a:avLst/>
              </a:prstGeom>
              <a:noFill/>
              <a:ln w="9525" cap="flat" cmpd="sng" algn="ctr">
                <a:solidFill>
                  <a:schemeClr val="tx1"/>
                </a:solidFill>
                <a:prstDash val="solid"/>
                <a:round/>
                <a:headEnd type="triangl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zh-CN" altLang="en-US" sz="2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楷体" panose="02010609060101010101" pitchFamily="49" charset="-122"/>
                  <a:cs typeface="宋体" panose="02010600030101010101" pitchFamily="2" charset="-122"/>
                </a:endParaRPr>
              </a:p>
            </p:txBody>
          </p:sp>
          <p:grpSp>
            <p:nvGrpSpPr>
              <p:cNvPr id="94" name="组合 93">
                <a:extLst>
                  <a:ext uri="{FF2B5EF4-FFF2-40B4-BE49-F238E27FC236}">
                    <a16:creationId xmlns:a16="http://schemas.microsoft.com/office/drawing/2014/main" id="{C8AE2B4F-D4A7-1160-05C8-0AB752843985}"/>
                  </a:ext>
                </a:extLst>
              </p:cNvPr>
              <p:cNvGrpSpPr/>
              <p:nvPr/>
            </p:nvGrpSpPr>
            <p:grpSpPr>
              <a:xfrm>
                <a:off x="2694065" y="1324286"/>
                <a:ext cx="3012199" cy="1254991"/>
                <a:chOff x="2807804" y="1340768"/>
                <a:chExt cx="3012199" cy="1254991"/>
              </a:xfrm>
            </p:grpSpPr>
            <p:sp>
              <p:nvSpPr>
                <p:cNvPr id="95" name="椭圆 94">
                  <a:extLst>
                    <a:ext uri="{FF2B5EF4-FFF2-40B4-BE49-F238E27FC236}">
                      <a16:creationId xmlns:a16="http://schemas.microsoft.com/office/drawing/2014/main" id="{027C9890-394E-486A-78B1-C2B5C6E68E2C}"/>
                    </a:ext>
                  </a:extLst>
                </p:cNvPr>
                <p:cNvSpPr/>
                <p:nvPr/>
              </p:nvSpPr>
              <p:spPr bwMode="auto">
                <a:xfrm>
                  <a:off x="4211960" y="1340768"/>
                  <a:ext cx="216024" cy="225792"/>
                </a:xfrm>
                <a:prstGeom prst="ellipse">
                  <a:avLst/>
                </a:prstGeom>
                <a:solidFill>
                  <a:schemeClr val="tx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triangle" w="med" len="med"/>
                  <a:tailEnd type="triangl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zh-CN" altLang="en-US" sz="2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楷体" panose="02010609060101010101" pitchFamily="49" charset="-122"/>
                    <a:cs typeface="宋体" panose="02010600030101010101" pitchFamily="2" charset="-122"/>
                  </a:endParaRPr>
                </a:p>
              </p:txBody>
            </p:sp>
            <p:sp>
              <p:nvSpPr>
                <p:cNvPr id="96" name="椭圆 95">
                  <a:extLst>
                    <a:ext uri="{FF2B5EF4-FFF2-40B4-BE49-F238E27FC236}">
                      <a16:creationId xmlns:a16="http://schemas.microsoft.com/office/drawing/2014/main" id="{EB452D7C-46C7-1773-AEAB-229C2A3AAD12}"/>
                    </a:ext>
                  </a:extLst>
                </p:cNvPr>
                <p:cNvSpPr/>
                <p:nvPr/>
              </p:nvSpPr>
              <p:spPr bwMode="auto">
                <a:xfrm>
                  <a:off x="5603979" y="1766848"/>
                  <a:ext cx="216024" cy="225792"/>
                </a:xfrm>
                <a:prstGeom prst="ellipse">
                  <a:avLst/>
                </a:prstGeom>
                <a:solidFill>
                  <a:schemeClr val="tx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triangle" w="med" len="med"/>
                  <a:tailEnd type="triangl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zh-CN" altLang="en-US" sz="2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楷体" panose="02010609060101010101" pitchFamily="49" charset="-122"/>
                    <a:cs typeface="宋体" panose="02010600030101010101" pitchFamily="2" charset="-122"/>
                  </a:endParaRPr>
                </a:p>
              </p:txBody>
            </p:sp>
            <p:sp>
              <p:nvSpPr>
                <p:cNvPr id="97" name="椭圆 96">
                  <a:extLst>
                    <a:ext uri="{FF2B5EF4-FFF2-40B4-BE49-F238E27FC236}">
                      <a16:creationId xmlns:a16="http://schemas.microsoft.com/office/drawing/2014/main" id="{44C54C6C-8C16-E0ED-DD8B-C2F382F302CD}"/>
                    </a:ext>
                  </a:extLst>
                </p:cNvPr>
                <p:cNvSpPr/>
                <p:nvPr/>
              </p:nvSpPr>
              <p:spPr bwMode="auto">
                <a:xfrm>
                  <a:off x="4211958" y="2206355"/>
                  <a:ext cx="233860" cy="389404"/>
                </a:xfrm>
                <a:prstGeom prst="ellipse">
                  <a:avLst/>
                </a:prstGeom>
                <a:solidFill>
                  <a:schemeClr val="tx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triangle" w="med" len="med"/>
                  <a:tailEnd type="triangl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zh-CN" altLang="en-US" sz="2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楷体" panose="02010609060101010101" pitchFamily="49" charset="-122"/>
                    <a:cs typeface="宋体" panose="02010600030101010101" pitchFamily="2" charset="-122"/>
                  </a:endParaRPr>
                </a:p>
              </p:txBody>
            </p:sp>
            <p:sp>
              <p:nvSpPr>
                <p:cNvPr id="98" name="椭圆 97">
                  <a:extLst>
                    <a:ext uri="{FF2B5EF4-FFF2-40B4-BE49-F238E27FC236}">
                      <a16:creationId xmlns:a16="http://schemas.microsoft.com/office/drawing/2014/main" id="{8FDC3A93-0774-952B-F34F-479FEEB0A5D7}"/>
                    </a:ext>
                  </a:extLst>
                </p:cNvPr>
                <p:cNvSpPr/>
                <p:nvPr/>
              </p:nvSpPr>
              <p:spPr bwMode="auto">
                <a:xfrm>
                  <a:off x="2807804" y="1737624"/>
                  <a:ext cx="216024" cy="225792"/>
                </a:xfrm>
                <a:prstGeom prst="ellipse">
                  <a:avLst/>
                </a:prstGeom>
                <a:solidFill>
                  <a:schemeClr val="tx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triangle" w="med" len="med"/>
                  <a:tailEnd type="triangl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zh-CN" altLang="en-US" sz="2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楷体" panose="02010609060101010101" pitchFamily="49" charset="-122"/>
                    <a:cs typeface="宋体" panose="02010600030101010101" pitchFamily="2" charset="-122"/>
                  </a:endParaRPr>
                </a:p>
              </p:txBody>
            </p:sp>
          </p:grpSp>
        </p:grpSp>
        <p:grpSp>
          <p:nvGrpSpPr>
            <p:cNvPr id="88" name="组合 87">
              <a:extLst>
                <a:ext uri="{FF2B5EF4-FFF2-40B4-BE49-F238E27FC236}">
                  <a16:creationId xmlns:a16="http://schemas.microsoft.com/office/drawing/2014/main" id="{BB722E22-EC30-0183-0CE0-8D7C99ADEE86}"/>
                </a:ext>
              </a:extLst>
            </p:cNvPr>
            <p:cNvGrpSpPr/>
            <p:nvPr/>
          </p:nvGrpSpPr>
          <p:grpSpPr>
            <a:xfrm>
              <a:off x="3520470" y="5246146"/>
              <a:ext cx="1440160" cy="410177"/>
              <a:chOff x="2807804" y="1340768"/>
              <a:chExt cx="3012199" cy="1091379"/>
            </a:xfrm>
          </p:grpSpPr>
          <p:sp>
            <p:nvSpPr>
              <p:cNvPr id="89" name="椭圆 88">
                <a:extLst>
                  <a:ext uri="{FF2B5EF4-FFF2-40B4-BE49-F238E27FC236}">
                    <a16:creationId xmlns:a16="http://schemas.microsoft.com/office/drawing/2014/main" id="{3B360395-BC0F-6201-E779-F8D997F48837}"/>
                  </a:ext>
                </a:extLst>
              </p:cNvPr>
              <p:cNvSpPr/>
              <p:nvPr/>
            </p:nvSpPr>
            <p:spPr bwMode="auto">
              <a:xfrm>
                <a:off x="4211960" y="1340768"/>
                <a:ext cx="216024" cy="225792"/>
              </a:xfrm>
              <a:prstGeom prst="ellipse">
                <a:avLst/>
              </a:prstGeom>
              <a:solidFill>
                <a:schemeClr val="tx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triangl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zh-CN" altLang="en-US" sz="2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楷体" panose="02010609060101010101" pitchFamily="49" charset="-122"/>
                  <a:cs typeface="宋体" panose="02010600030101010101" pitchFamily="2" charset="-122"/>
                </a:endParaRPr>
              </a:p>
            </p:txBody>
          </p:sp>
          <p:sp>
            <p:nvSpPr>
              <p:cNvPr id="90" name="椭圆 89">
                <a:extLst>
                  <a:ext uri="{FF2B5EF4-FFF2-40B4-BE49-F238E27FC236}">
                    <a16:creationId xmlns:a16="http://schemas.microsoft.com/office/drawing/2014/main" id="{3746FB26-C3B5-511C-6DF8-B3FF0D22B65D}"/>
                  </a:ext>
                </a:extLst>
              </p:cNvPr>
              <p:cNvSpPr/>
              <p:nvPr/>
            </p:nvSpPr>
            <p:spPr bwMode="auto">
              <a:xfrm>
                <a:off x="5603979" y="1766848"/>
                <a:ext cx="216024" cy="225792"/>
              </a:xfrm>
              <a:prstGeom prst="ellipse">
                <a:avLst/>
              </a:prstGeom>
              <a:solidFill>
                <a:schemeClr val="tx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triangl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zh-CN" altLang="en-US" sz="2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楷体" panose="02010609060101010101" pitchFamily="49" charset="-122"/>
                  <a:cs typeface="宋体" panose="02010600030101010101" pitchFamily="2" charset="-122"/>
                </a:endParaRPr>
              </a:p>
            </p:txBody>
          </p:sp>
          <p:sp>
            <p:nvSpPr>
              <p:cNvPr id="91" name="椭圆 90">
                <a:extLst>
                  <a:ext uri="{FF2B5EF4-FFF2-40B4-BE49-F238E27FC236}">
                    <a16:creationId xmlns:a16="http://schemas.microsoft.com/office/drawing/2014/main" id="{950867BF-56D9-355F-368F-28E69714BDA0}"/>
                  </a:ext>
                </a:extLst>
              </p:cNvPr>
              <p:cNvSpPr/>
              <p:nvPr/>
            </p:nvSpPr>
            <p:spPr bwMode="auto">
              <a:xfrm>
                <a:off x="4211960" y="2206355"/>
                <a:ext cx="216024" cy="225792"/>
              </a:xfrm>
              <a:prstGeom prst="ellipse">
                <a:avLst/>
              </a:prstGeom>
              <a:solidFill>
                <a:schemeClr val="tx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triangl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zh-CN" altLang="en-US" sz="2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楷体" panose="02010609060101010101" pitchFamily="49" charset="-122"/>
                  <a:cs typeface="宋体" panose="02010600030101010101" pitchFamily="2" charset="-122"/>
                </a:endParaRPr>
              </a:p>
            </p:txBody>
          </p:sp>
          <p:sp>
            <p:nvSpPr>
              <p:cNvPr id="92" name="椭圆 91">
                <a:extLst>
                  <a:ext uri="{FF2B5EF4-FFF2-40B4-BE49-F238E27FC236}">
                    <a16:creationId xmlns:a16="http://schemas.microsoft.com/office/drawing/2014/main" id="{A3CF6D27-F6F4-555D-E72E-11B509C48A72}"/>
                  </a:ext>
                </a:extLst>
              </p:cNvPr>
              <p:cNvSpPr/>
              <p:nvPr/>
            </p:nvSpPr>
            <p:spPr bwMode="auto">
              <a:xfrm>
                <a:off x="2807804" y="1737624"/>
                <a:ext cx="216024" cy="225792"/>
              </a:xfrm>
              <a:prstGeom prst="ellipse">
                <a:avLst/>
              </a:prstGeom>
              <a:solidFill>
                <a:schemeClr val="tx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triangl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zh-CN" altLang="en-US" sz="2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楷体" panose="02010609060101010101" pitchFamily="49" charset="-122"/>
                  <a:cs typeface="宋体" panose="02010600030101010101" pitchFamily="2" charset="-122"/>
                </a:endParaRPr>
              </a:p>
            </p:txBody>
          </p:sp>
        </p:grpSp>
        <p:grpSp>
          <p:nvGrpSpPr>
            <p:cNvPr id="76" name="组合 75">
              <a:extLst>
                <a:ext uri="{FF2B5EF4-FFF2-40B4-BE49-F238E27FC236}">
                  <a16:creationId xmlns:a16="http://schemas.microsoft.com/office/drawing/2014/main" id="{EF7E89B6-CE88-F946-CBAC-DF635F9BC190}"/>
                </a:ext>
              </a:extLst>
            </p:cNvPr>
            <p:cNvGrpSpPr/>
            <p:nvPr/>
          </p:nvGrpSpPr>
          <p:grpSpPr>
            <a:xfrm rot="14140779">
              <a:off x="2483082" y="4655875"/>
              <a:ext cx="1440160" cy="410177"/>
              <a:chOff x="2807804" y="1340768"/>
              <a:chExt cx="3012199" cy="1091379"/>
            </a:xfrm>
          </p:grpSpPr>
          <p:sp>
            <p:nvSpPr>
              <p:cNvPr id="77" name="椭圆 76">
                <a:extLst>
                  <a:ext uri="{FF2B5EF4-FFF2-40B4-BE49-F238E27FC236}">
                    <a16:creationId xmlns:a16="http://schemas.microsoft.com/office/drawing/2014/main" id="{C6839760-865B-AF0A-7171-9FB2A77F6213}"/>
                  </a:ext>
                </a:extLst>
              </p:cNvPr>
              <p:cNvSpPr/>
              <p:nvPr/>
            </p:nvSpPr>
            <p:spPr bwMode="auto">
              <a:xfrm>
                <a:off x="4211960" y="1340768"/>
                <a:ext cx="216024" cy="225792"/>
              </a:xfrm>
              <a:prstGeom prst="ellipse">
                <a:avLst/>
              </a:prstGeom>
              <a:solidFill>
                <a:schemeClr val="tx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triangl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zh-CN" altLang="en-US" sz="2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楷体" panose="02010609060101010101" pitchFamily="49" charset="-122"/>
                  <a:cs typeface="宋体" panose="02010600030101010101" pitchFamily="2" charset="-122"/>
                </a:endParaRPr>
              </a:p>
            </p:txBody>
          </p:sp>
          <p:sp>
            <p:nvSpPr>
              <p:cNvPr id="84" name="椭圆 83">
                <a:extLst>
                  <a:ext uri="{FF2B5EF4-FFF2-40B4-BE49-F238E27FC236}">
                    <a16:creationId xmlns:a16="http://schemas.microsoft.com/office/drawing/2014/main" id="{54D7D6E8-DE86-9563-A834-883A4340F123}"/>
                  </a:ext>
                </a:extLst>
              </p:cNvPr>
              <p:cNvSpPr/>
              <p:nvPr/>
            </p:nvSpPr>
            <p:spPr bwMode="auto">
              <a:xfrm>
                <a:off x="5603979" y="1766848"/>
                <a:ext cx="216024" cy="225792"/>
              </a:xfrm>
              <a:prstGeom prst="ellipse">
                <a:avLst/>
              </a:prstGeom>
              <a:solidFill>
                <a:schemeClr val="tx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triangl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zh-CN" altLang="en-US" sz="2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楷体" panose="02010609060101010101" pitchFamily="49" charset="-122"/>
                  <a:cs typeface="宋体" panose="02010600030101010101" pitchFamily="2" charset="-122"/>
                </a:endParaRPr>
              </a:p>
            </p:txBody>
          </p:sp>
          <p:sp>
            <p:nvSpPr>
              <p:cNvPr id="85" name="椭圆 84">
                <a:extLst>
                  <a:ext uri="{FF2B5EF4-FFF2-40B4-BE49-F238E27FC236}">
                    <a16:creationId xmlns:a16="http://schemas.microsoft.com/office/drawing/2014/main" id="{FD8A401B-7B0C-0CEF-190C-FDF4AFEECD91}"/>
                  </a:ext>
                </a:extLst>
              </p:cNvPr>
              <p:cNvSpPr/>
              <p:nvPr/>
            </p:nvSpPr>
            <p:spPr bwMode="auto">
              <a:xfrm>
                <a:off x="4211960" y="2206355"/>
                <a:ext cx="216024" cy="225792"/>
              </a:xfrm>
              <a:prstGeom prst="ellipse">
                <a:avLst/>
              </a:prstGeom>
              <a:solidFill>
                <a:schemeClr val="tx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triangl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zh-CN" altLang="en-US" sz="2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楷体" panose="02010609060101010101" pitchFamily="49" charset="-122"/>
                  <a:cs typeface="宋体" panose="02010600030101010101" pitchFamily="2" charset="-122"/>
                </a:endParaRPr>
              </a:p>
            </p:txBody>
          </p:sp>
          <p:sp>
            <p:nvSpPr>
              <p:cNvPr id="86" name="椭圆 85">
                <a:extLst>
                  <a:ext uri="{FF2B5EF4-FFF2-40B4-BE49-F238E27FC236}">
                    <a16:creationId xmlns:a16="http://schemas.microsoft.com/office/drawing/2014/main" id="{B3D2A91B-1C63-EF97-4531-DBF271ACAA51}"/>
                  </a:ext>
                </a:extLst>
              </p:cNvPr>
              <p:cNvSpPr/>
              <p:nvPr/>
            </p:nvSpPr>
            <p:spPr bwMode="auto">
              <a:xfrm>
                <a:off x="2807804" y="1737624"/>
                <a:ext cx="216024" cy="225792"/>
              </a:xfrm>
              <a:prstGeom prst="ellipse">
                <a:avLst/>
              </a:prstGeom>
              <a:solidFill>
                <a:schemeClr val="tx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triangl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zh-CN" altLang="en-US" sz="2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楷体" panose="02010609060101010101" pitchFamily="49" charset="-122"/>
                  <a:cs typeface="宋体" panose="02010600030101010101" pitchFamily="2" charset="-122"/>
                </a:endParaRPr>
              </a:p>
            </p:txBody>
          </p:sp>
        </p:grpSp>
        <p:grpSp>
          <p:nvGrpSpPr>
            <p:cNvPr id="68" name="组合 67">
              <a:extLst>
                <a:ext uri="{FF2B5EF4-FFF2-40B4-BE49-F238E27FC236}">
                  <a16:creationId xmlns:a16="http://schemas.microsoft.com/office/drawing/2014/main" id="{BB1553BB-651B-FD8A-E119-11D8E4CF65FD}"/>
                </a:ext>
              </a:extLst>
            </p:cNvPr>
            <p:cNvGrpSpPr/>
            <p:nvPr/>
          </p:nvGrpSpPr>
          <p:grpSpPr>
            <a:xfrm rot="18500402">
              <a:off x="2410425" y="5770293"/>
              <a:ext cx="1440160" cy="410177"/>
              <a:chOff x="2807804" y="1340768"/>
              <a:chExt cx="3012199" cy="1091379"/>
            </a:xfrm>
          </p:grpSpPr>
          <p:sp>
            <p:nvSpPr>
              <p:cNvPr id="69" name="椭圆 68">
                <a:extLst>
                  <a:ext uri="{FF2B5EF4-FFF2-40B4-BE49-F238E27FC236}">
                    <a16:creationId xmlns:a16="http://schemas.microsoft.com/office/drawing/2014/main" id="{FF03FEFE-0D15-428C-E67C-2C5C5F7B8E58}"/>
                  </a:ext>
                </a:extLst>
              </p:cNvPr>
              <p:cNvSpPr/>
              <p:nvPr/>
            </p:nvSpPr>
            <p:spPr bwMode="auto">
              <a:xfrm>
                <a:off x="4211960" y="1340768"/>
                <a:ext cx="216024" cy="225792"/>
              </a:xfrm>
              <a:prstGeom prst="ellipse">
                <a:avLst/>
              </a:prstGeom>
              <a:solidFill>
                <a:schemeClr val="tx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triangl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zh-CN" altLang="en-US" sz="2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楷体" panose="02010609060101010101" pitchFamily="49" charset="-122"/>
                  <a:cs typeface="宋体" panose="02010600030101010101" pitchFamily="2" charset="-122"/>
                </a:endParaRPr>
              </a:p>
            </p:txBody>
          </p:sp>
          <p:sp>
            <p:nvSpPr>
              <p:cNvPr id="70" name="椭圆 69">
                <a:extLst>
                  <a:ext uri="{FF2B5EF4-FFF2-40B4-BE49-F238E27FC236}">
                    <a16:creationId xmlns:a16="http://schemas.microsoft.com/office/drawing/2014/main" id="{F2254E6A-DB3E-2783-59EE-F1C11176AD77}"/>
                  </a:ext>
                </a:extLst>
              </p:cNvPr>
              <p:cNvSpPr/>
              <p:nvPr/>
            </p:nvSpPr>
            <p:spPr bwMode="auto">
              <a:xfrm>
                <a:off x="5603979" y="1766848"/>
                <a:ext cx="216024" cy="225792"/>
              </a:xfrm>
              <a:prstGeom prst="ellipse">
                <a:avLst/>
              </a:prstGeom>
              <a:solidFill>
                <a:schemeClr val="tx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triangl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zh-CN" altLang="en-US" sz="2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楷体" panose="02010609060101010101" pitchFamily="49" charset="-122"/>
                  <a:cs typeface="宋体" panose="02010600030101010101" pitchFamily="2" charset="-122"/>
                </a:endParaRPr>
              </a:p>
            </p:txBody>
          </p:sp>
          <p:sp>
            <p:nvSpPr>
              <p:cNvPr id="71" name="椭圆 70">
                <a:extLst>
                  <a:ext uri="{FF2B5EF4-FFF2-40B4-BE49-F238E27FC236}">
                    <a16:creationId xmlns:a16="http://schemas.microsoft.com/office/drawing/2014/main" id="{6B94850B-2078-6673-283D-581B510D2AFA}"/>
                  </a:ext>
                </a:extLst>
              </p:cNvPr>
              <p:cNvSpPr/>
              <p:nvPr/>
            </p:nvSpPr>
            <p:spPr bwMode="auto">
              <a:xfrm>
                <a:off x="4211960" y="2206355"/>
                <a:ext cx="216024" cy="225792"/>
              </a:xfrm>
              <a:prstGeom prst="ellipse">
                <a:avLst/>
              </a:prstGeom>
              <a:solidFill>
                <a:schemeClr val="tx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triangl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zh-CN" altLang="en-US" sz="2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楷体" panose="02010609060101010101" pitchFamily="49" charset="-122"/>
                  <a:cs typeface="宋体" panose="02010600030101010101" pitchFamily="2" charset="-122"/>
                </a:endParaRPr>
              </a:p>
            </p:txBody>
          </p:sp>
          <p:sp>
            <p:nvSpPr>
              <p:cNvPr id="72" name="椭圆 71">
                <a:extLst>
                  <a:ext uri="{FF2B5EF4-FFF2-40B4-BE49-F238E27FC236}">
                    <a16:creationId xmlns:a16="http://schemas.microsoft.com/office/drawing/2014/main" id="{8CB6D97B-5383-B384-B9B5-CBAA45990179}"/>
                  </a:ext>
                </a:extLst>
              </p:cNvPr>
              <p:cNvSpPr/>
              <p:nvPr/>
            </p:nvSpPr>
            <p:spPr bwMode="auto">
              <a:xfrm>
                <a:off x="2807804" y="1737624"/>
                <a:ext cx="216024" cy="225792"/>
              </a:xfrm>
              <a:prstGeom prst="ellipse">
                <a:avLst/>
              </a:prstGeom>
              <a:solidFill>
                <a:schemeClr val="tx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triangl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zh-CN" altLang="en-US" sz="2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楷体" panose="02010609060101010101" pitchFamily="49" charset="-122"/>
                  <a:cs typeface="宋体" panose="02010600030101010101" pitchFamily="2" charset="-122"/>
                </a:endParaRPr>
              </a:p>
            </p:txBody>
          </p:sp>
        </p:grpSp>
        <p:grpSp>
          <p:nvGrpSpPr>
            <p:cNvPr id="39" name="组合 38">
              <a:extLst>
                <a:ext uri="{FF2B5EF4-FFF2-40B4-BE49-F238E27FC236}">
                  <a16:creationId xmlns:a16="http://schemas.microsoft.com/office/drawing/2014/main" id="{240A5133-6CAB-180C-B937-95C80534B675}"/>
                </a:ext>
              </a:extLst>
            </p:cNvPr>
            <p:cNvGrpSpPr/>
            <p:nvPr/>
          </p:nvGrpSpPr>
          <p:grpSpPr>
            <a:xfrm rot="3095055">
              <a:off x="3261546" y="5760997"/>
              <a:ext cx="1440160" cy="410177"/>
              <a:chOff x="2694065" y="1324286"/>
              <a:chExt cx="3012199" cy="1091379"/>
            </a:xfrm>
          </p:grpSpPr>
          <p:sp>
            <p:nvSpPr>
              <p:cNvPr id="61" name="菱形 60">
                <a:extLst>
                  <a:ext uri="{FF2B5EF4-FFF2-40B4-BE49-F238E27FC236}">
                    <a16:creationId xmlns:a16="http://schemas.microsoft.com/office/drawing/2014/main" id="{EF954734-FDDF-B028-7238-282456E16915}"/>
                  </a:ext>
                </a:extLst>
              </p:cNvPr>
              <p:cNvSpPr/>
              <p:nvPr/>
            </p:nvSpPr>
            <p:spPr bwMode="auto">
              <a:xfrm>
                <a:off x="2796009" y="1412776"/>
                <a:ext cx="2808312" cy="914400"/>
              </a:xfrm>
              <a:prstGeom prst="diamond">
                <a:avLst/>
              </a:prstGeom>
              <a:noFill/>
              <a:ln w="9525" cap="flat" cmpd="sng" algn="ctr">
                <a:solidFill>
                  <a:schemeClr val="tx1"/>
                </a:solidFill>
                <a:prstDash val="solid"/>
                <a:round/>
                <a:headEnd type="triangl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zh-CN" altLang="en-US" sz="2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楷体" panose="02010609060101010101" pitchFamily="49" charset="-122"/>
                  <a:cs typeface="宋体" panose="02010600030101010101" pitchFamily="2" charset="-122"/>
                </a:endParaRPr>
              </a:p>
            </p:txBody>
          </p:sp>
          <p:grpSp>
            <p:nvGrpSpPr>
              <p:cNvPr id="62" name="组合 61">
                <a:extLst>
                  <a:ext uri="{FF2B5EF4-FFF2-40B4-BE49-F238E27FC236}">
                    <a16:creationId xmlns:a16="http://schemas.microsoft.com/office/drawing/2014/main" id="{CD2091A7-EC65-8027-F251-CB2A87AD04C0}"/>
                  </a:ext>
                </a:extLst>
              </p:cNvPr>
              <p:cNvGrpSpPr/>
              <p:nvPr/>
            </p:nvGrpSpPr>
            <p:grpSpPr>
              <a:xfrm>
                <a:off x="2694065" y="1324286"/>
                <a:ext cx="3012199" cy="1091379"/>
                <a:chOff x="2807804" y="1340768"/>
                <a:chExt cx="3012199" cy="1091379"/>
              </a:xfrm>
            </p:grpSpPr>
            <p:sp>
              <p:nvSpPr>
                <p:cNvPr id="63" name="椭圆 62">
                  <a:extLst>
                    <a:ext uri="{FF2B5EF4-FFF2-40B4-BE49-F238E27FC236}">
                      <a16:creationId xmlns:a16="http://schemas.microsoft.com/office/drawing/2014/main" id="{1C50F5E2-04AD-03EF-56C2-4CC945A0B9DB}"/>
                    </a:ext>
                  </a:extLst>
                </p:cNvPr>
                <p:cNvSpPr/>
                <p:nvPr/>
              </p:nvSpPr>
              <p:spPr bwMode="auto">
                <a:xfrm>
                  <a:off x="4211960" y="1340768"/>
                  <a:ext cx="216024" cy="225792"/>
                </a:xfrm>
                <a:prstGeom prst="ellipse">
                  <a:avLst/>
                </a:prstGeom>
                <a:solidFill>
                  <a:schemeClr val="tx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triangle" w="med" len="med"/>
                  <a:tailEnd type="triangl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zh-CN" altLang="en-US" sz="2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楷体" panose="02010609060101010101" pitchFamily="49" charset="-122"/>
                    <a:cs typeface="宋体" panose="02010600030101010101" pitchFamily="2" charset="-122"/>
                  </a:endParaRPr>
                </a:p>
              </p:txBody>
            </p:sp>
            <p:sp>
              <p:nvSpPr>
                <p:cNvPr id="64" name="椭圆 63">
                  <a:extLst>
                    <a:ext uri="{FF2B5EF4-FFF2-40B4-BE49-F238E27FC236}">
                      <a16:creationId xmlns:a16="http://schemas.microsoft.com/office/drawing/2014/main" id="{D4E159DD-3232-CFB8-C9A6-7B5C2A16DBEB}"/>
                    </a:ext>
                  </a:extLst>
                </p:cNvPr>
                <p:cNvSpPr/>
                <p:nvPr/>
              </p:nvSpPr>
              <p:spPr bwMode="auto">
                <a:xfrm>
                  <a:off x="5603979" y="1766848"/>
                  <a:ext cx="216024" cy="225792"/>
                </a:xfrm>
                <a:prstGeom prst="ellipse">
                  <a:avLst/>
                </a:prstGeom>
                <a:solidFill>
                  <a:schemeClr val="tx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triangle" w="med" len="med"/>
                  <a:tailEnd type="triangl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zh-CN" altLang="en-US" sz="2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楷体" panose="02010609060101010101" pitchFamily="49" charset="-122"/>
                    <a:cs typeface="宋体" panose="02010600030101010101" pitchFamily="2" charset="-122"/>
                  </a:endParaRPr>
                </a:p>
              </p:txBody>
            </p:sp>
            <p:sp>
              <p:nvSpPr>
                <p:cNvPr id="65" name="椭圆 64">
                  <a:extLst>
                    <a:ext uri="{FF2B5EF4-FFF2-40B4-BE49-F238E27FC236}">
                      <a16:creationId xmlns:a16="http://schemas.microsoft.com/office/drawing/2014/main" id="{08BDE222-39F3-AB00-F493-925D495D71B6}"/>
                    </a:ext>
                  </a:extLst>
                </p:cNvPr>
                <p:cNvSpPr/>
                <p:nvPr/>
              </p:nvSpPr>
              <p:spPr bwMode="auto">
                <a:xfrm>
                  <a:off x="4211960" y="2206355"/>
                  <a:ext cx="216024" cy="225792"/>
                </a:xfrm>
                <a:prstGeom prst="ellipse">
                  <a:avLst/>
                </a:prstGeom>
                <a:solidFill>
                  <a:schemeClr val="tx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triangle" w="med" len="med"/>
                  <a:tailEnd type="triangl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zh-CN" altLang="en-US" sz="2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楷体" panose="02010609060101010101" pitchFamily="49" charset="-122"/>
                    <a:cs typeface="宋体" panose="02010600030101010101" pitchFamily="2" charset="-122"/>
                  </a:endParaRPr>
                </a:p>
              </p:txBody>
            </p:sp>
            <p:sp>
              <p:nvSpPr>
                <p:cNvPr id="66" name="椭圆 65">
                  <a:extLst>
                    <a:ext uri="{FF2B5EF4-FFF2-40B4-BE49-F238E27FC236}">
                      <a16:creationId xmlns:a16="http://schemas.microsoft.com/office/drawing/2014/main" id="{76F15F65-09C0-C30A-CC46-8E39AB23DFB7}"/>
                    </a:ext>
                  </a:extLst>
                </p:cNvPr>
                <p:cNvSpPr/>
                <p:nvPr/>
              </p:nvSpPr>
              <p:spPr bwMode="auto">
                <a:xfrm>
                  <a:off x="2807804" y="1737624"/>
                  <a:ext cx="216024" cy="225792"/>
                </a:xfrm>
                <a:prstGeom prst="ellipse">
                  <a:avLst/>
                </a:prstGeom>
                <a:solidFill>
                  <a:schemeClr val="tx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triangle" w="med" len="med"/>
                  <a:tailEnd type="triangl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zh-CN" altLang="en-US" sz="2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楷体" panose="02010609060101010101" pitchFamily="49" charset="-122"/>
                    <a:cs typeface="宋体" panose="02010600030101010101" pitchFamily="2" charset="-122"/>
                  </a:endParaRPr>
                </a:p>
              </p:txBody>
            </p:sp>
          </p:grpSp>
        </p:grpSp>
        <p:grpSp>
          <p:nvGrpSpPr>
            <p:cNvPr id="40" name="组合 39">
              <a:extLst>
                <a:ext uri="{FF2B5EF4-FFF2-40B4-BE49-F238E27FC236}">
                  <a16:creationId xmlns:a16="http://schemas.microsoft.com/office/drawing/2014/main" id="{645E8D47-2C2A-A59C-CEFF-192E28DD311F}"/>
                </a:ext>
              </a:extLst>
            </p:cNvPr>
            <p:cNvGrpSpPr/>
            <p:nvPr/>
          </p:nvGrpSpPr>
          <p:grpSpPr>
            <a:xfrm>
              <a:off x="2143988" y="5225344"/>
              <a:ext cx="1440160" cy="410177"/>
              <a:chOff x="2694065" y="1324286"/>
              <a:chExt cx="3012199" cy="1091379"/>
            </a:xfrm>
          </p:grpSpPr>
          <p:sp>
            <p:nvSpPr>
              <p:cNvPr id="41" name="菱形 40">
                <a:extLst>
                  <a:ext uri="{FF2B5EF4-FFF2-40B4-BE49-F238E27FC236}">
                    <a16:creationId xmlns:a16="http://schemas.microsoft.com/office/drawing/2014/main" id="{B12F5380-9D79-108F-B79B-490B5999F470}"/>
                  </a:ext>
                </a:extLst>
              </p:cNvPr>
              <p:cNvSpPr/>
              <p:nvPr/>
            </p:nvSpPr>
            <p:spPr bwMode="auto">
              <a:xfrm>
                <a:off x="2796009" y="1412776"/>
                <a:ext cx="2808312" cy="914400"/>
              </a:xfrm>
              <a:prstGeom prst="diamond">
                <a:avLst/>
              </a:prstGeom>
              <a:noFill/>
              <a:ln w="9525" cap="flat" cmpd="sng" algn="ctr">
                <a:solidFill>
                  <a:schemeClr val="tx1"/>
                </a:solidFill>
                <a:prstDash val="solid"/>
                <a:round/>
                <a:headEnd type="triangl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zh-CN" altLang="en-US" sz="2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楷体" panose="02010609060101010101" pitchFamily="49" charset="-122"/>
                  <a:cs typeface="宋体" panose="02010600030101010101" pitchFamily="2" charset="-122"/>
                </a:endParaRPr>
              </a:p>
            </p:txBody>
          </p:sp>
          <p:grpSp>
            <p:nvGrpSpPr>
              <p:cNvPr id="42" name="组合 41">
                <a:extLst>
                  <a:ext uri="{FF2B5EF4-FFF2-40B4-BE49-F238E27FC236}">
                    <a16:creationId xmlns:a16="http://schemas.microsoft.com/office/drawing/2014/main" id="{02C648A6-9127-802B-0557-19B572F46715}"/>
                  </a:ext>
                </a:extLst>
              </p:cNvPr>
              <p:cNvGrpSpPr/>
              <p:nvPr/>
            </p:nvGrpSpPr>
            <p:grpSpPr>
              <a:xfrm>
                <a:off x="2694065" y="1324286"/>
                <a:ext cx="3012199" cy="1091379"/>
                <a:chOff x="2807804" y="1340768"/>
                <a:chExt cx="3012199" cy="1091379"/>
              </a:xfrm>
            </p:grpSpPr>
            <p:sp>
              <p:nvSpPr>
                <p:cNvPr id="43" name="椭圆 42">
                  <a:extLst>
                    <a:ext uri="{FF2B5EF4-FFF2-40B4-BE49-F238E27FC236}">
                      <a16:creationId xmlns:a16="http://schemas.microsoft.com/office/drawing/2014/main" id="{0B742005-7B60-3CAD-BC4C-C925E483D7D5}"/>
                    </a:ext>
                  </a:extLst>
                </p:cNvPr>
                <p:cNvSpPr/>
                <p:nvPr/>
              </p:nvSpPr>
              <p:spPr bwMode="auto">
                <a:xfrm>
                  <a:off x="4211960" y="1340768"/>
                  <a:ext cx="216024" cy="225792"/>
                </a:xfrm>
                <a:prstGeom prst="ellipse">
                  <a:avLst/>
                </a:prstGeom>
                <a:solidFill>
                  <a:schemeClr val="tx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triangle" w="med" len="med"/>
                  <a:tailEnd type="triangl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zh-CN" altLang="en-US" sz="2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楷体" panose="02010609060101010101" pitchFamily="49" charset="-122"/>
                    <a:cs typeface="宋体" panose="02010600030101010101" pitchFamily="2" charset="-122"/>
                  </a:endParaRPr>
                </a:p>
              </p:txBody>
            </p:sp>
            <p:sp>
              <p:nvSpPr>
                <p:cNvPr id="44" name="椭圆 43">
                  <a:extLst>
                    <a:ext uri="{FF2B5EF4-FFF2-40B4-BE49-F238E27FC236}">
                      <a16:creationId xmlns:a16="http://schemas.microsoft.com/office/drawing/2014/main" id="{05E65369-5A25-FB98-685D-9B30CD944938}"/>
                    </a:ext>
                  </a:extLst>
                </p:cNvPr>
                <p:cNvSpPr/>
                <p:nvPr/>
              </p:nvSpPr>
              <p:spPr bwMode="auto">
                <a:xfrm>
                  <a:off x="5603979" y="1766848"/>
                  <a:ext cx="216024" cy="225792"/>
                </a:xfrm>
                <a:prstGeom prst="ellipse">
                  <a:avLst/>
                </a:prstGeom>
                <a:solidFill>
                  <a:schemeClr val="tx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triangle" w="med" len="med"/>
                  <a:tailEnd type="triangl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zh-CN" altLang="en-US" sz="2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楷体" panose="02010609060101010101" pitchFamily="49" charset="-122"/>
                    <a:cs typeface="宋体" panose="02010600030101010101" pitchFamily="2" charset="-122"/>
                  </a:endParaRPr>
                </a:p>
              </p:txBody>
            </p:sp>
            <p:sp>
              <p:nvSpPr>
                <p:cNvPr id="59" name="椭圆 58">
                  <a:extLst>
                    <a:ext uri="{FF2B5EF4-FFF2-40B4-BE49-F238E27FC236}">
                      <a16:creationId xmlns:a16="http://schemas.microsoft.com/office/drawing/2014/main" id="{1A801FCE-11C7-3A8F-9FC9-1F1553AD9D1C}"/>
                    </a:ext>
                  </a:extLst>
                </p:cNvPr>
                <p:cNvSpPr/>
                <p:nvPr/>
              </p:nvSpPr>
              <p:spPr bwMode="auto">
                <a:xfrm>
                  <a:off x="4211960" y="2206355"/>
                  <a:ext cx="216024" cy="225792"/>
                </a:xfrm>
                <a:prstGeom prst="ellipse">
                  <a:avLst/>
                </a:prstGeom>
                <a:solidFill>
                  <a:schemeClr val="tx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triangle" w="med" len="med"/>
                  <a:tailEnd type="triangl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zh-CN" altLang="en-US" sz="2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楷体" panose="02010609060101010101" pitchFamily="49" charset="-122"/>
                    <a:cs typeface="宋体" panose="02010600030101010101" pitchFamily="2" charset="-122"/>
                  </a:endParaRPr>
                </a:p>
              </p:txBody>
            </p:sp>
            <p:sp>
              <p:nvSpPr>
                <p:cNvPr id="60" name="椭圆 59">
                  <a:extLst>
                    <a:ext uri="{FF2B5EF4-FFF2-40B4-BE49-F238E27FC236}">
                      <a16:creationId xmlns:a16="http://schemas.microsoft.com/office/drawing/2014/main" id="{B559E4E7-7224-2C56-451D-E774E402F792}"/>
                    </a:ext>
                  </a:extLst>
                </p:cNvPr>
                <p:cNvSpPr/>
                <p:nvPr/>
              </p:nvSpPr>
              <p:spPr bwMode="auto">
                <a:xfrm>
                  <a:off x="2807804" y="1737624"/>
                  <a:ext cx="216024" cy="225792"/>
                </a:xfrm>
                <a:prstGeom prst="ellipse">
                  <a:avLst/>
                </a:prstGeom>
                <a:solidFill>
                  <a:schemeClr val="tx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triangle" w="med" len="med"/>
                  <a:tailEnd type="triangl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zh-CN" altLang="en-US" sz="2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楷体" panose="02010609060101010101" pitchFamily="49" charset="-122"/>
                    <a:cs typeface="宋体" panose="02010600030101010101" pitchFamily="2" charset="-122"/>
                  </a:endParaRPr>
                </a:p>
              </p:txBody>
            </p:sp>
          </p:grpSp>
        </p:grpSp>
      </p:grpSp>
      <p:sp>
        <p:nvSpPr>
          <p:cNvPr id="99" name="椭圆 98">
            <a:extLst>
              <a:ext uri="{FF2B5EF4-FFF2-40B4-BE49-F238E27FC236}">
                <a16:creationId xmlns:a16="http://schemas.microsoft.com/office/drawing/2014/main" id="{2C8F8F99-EE11-2C64-3F42-556C7EACE161}"/>
              </a:ext>
            </a:extLst>
          </p:cNvPr>
          <p:cNvSpPr/>
          <p:nvPr/>
        </p:nvSpPr>
        <p:spPr bwMode="auto">
          <a:xfrm>
            <a:off x="4499992" y="5192795"/>
            <a:ext cx="144016" cy="154554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楷体" panose="02010609060101010101" pitchFamily="49" charset="-122"/>
              <a:cs typeface="宋体" panose="02010600030101010101" pitchFamily="2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0" name="文本框 99">
                <a:extLst>
                  <a:ext uri="{FF2B5EF4-FFF2-40B4-BE49-F238E27FC236}">
                    <a16:creationId xmlns:a16="http://schemas.microsoft.com/office/drawing/2014/main" id="{6FB23E1D-E14D-39C2-3773-6974BF7F36DB}"/>
                  </a:ext>
                </a:extLst>
              </p:cNvPr>
              <p:cNvSpPr txBox="1"/>
              <p:nvPr/>
            </p:nvSpPr>
            <p:spPr>
              <a:xfrm>
                <a:off x="3831002" y="6276598"/>
                <a:ext cx="1954952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000" dirty="0"/>
                  <a:t>small </a:t>
                </a:r>
                <a14:m>
                  <m:oMath xmlns:m="http://schemas.openxmlformats.org/officeDocument/2006/math"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𝑝</m:t>
                    </m:r>
                    <m:d>
                      <m:dPr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CN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</m:oMath>
                </a14:m>
                <a:endParaRPr lang="zh-CN" altLang="en-US" sz="2000" dirty="0"/>
              </a:p>
            </p:txBody>
          </p:sp>
        </mc:Choice>
        <mc:Fallback xmlns="">
          <p:sp>
            <p:nvSpPr>
              <p:cNvPr id="100" name="文本框 99">
                <a:extLst>
                  <a:ext uri="{FF2B5EF4-FFF2-40B4-BE49-F238E27FC236}">
                    <a16:creationId xmlns:a16="http://schemas.microsoft.com/office/drawing/2014/main" id="{6FB23E1D-E14D-39C2-3773-6974BF7F36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1002" y="6276598"/>
                <a:ext cx="1954952" cy="400110"/>
              </a:xfrm>
              <a:prstGeom prst="rect">
                <a:avLst/>
              </a:prstGeom>
              <a:blipFill>
                <a:blip r:embed="rId8"/>
                <a:stretch>
                  <a:fillRect l="-3115" t="-7692" b="-2923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1" name="组合 100">
            <a:extLst>
              <a:ext uri="{FF2B5EF4-FFF2-40B4-BE49-F238E27FC236}">
                <a16:creationId xmlns:a16="http://schemas.microsoft.com/office/drawing/2014/main" id="{7756F6F5-6C83-B42D-6F39-A133601DE8A9}"/>
              </a:ext>
            </a:extLst>
          </p:cNvPr>
          <p:cNvGrpSpPr/>
          <p:nvPr/>
        </p:nvGrpSpPr>
        <p:grpSpPr>
          <a:xfrm>
            <a:off x="6522925" y="4550769"/>
            <a:ext cx="2323098" cy="1806083"/>
            <a:chOff x="2143988" y="4127907"/>
            <a:chExt cx="2816642" cy="2567555"/>
          </a:xfrm>
        </p:grpSpPr>
        <p:grpSp>
          <p:nvGrpSpPr>
            <p:cNvPr id="133" name="组合 132">
              <a:extLst>
                <a:ext uri="{FF2B5EF4-FFF2-40B4-BE49-F238E27FC236}">
                  <a16:creationId xmlns:a16="http://schemas.microsoft.com/office/drawing/2014/main" id="{6F48D77D-7EA4-5741-FE25-7999146A1CE1}"/>
                </a:ext>
              </a:extLst>
            </p:cNvPr>
            <p:cNvGrpSpPr/>
            <p:nvPr/>
          </p:nvGrpSpPr>
          <p:grpSpPr>
            <a:xfrm rot="17894804">
              <a:off x="3190820" y="4642898"/>
              <a:ext cx="1440160" cy="410177"/>
              <a:chOff x="2807804" y="1340768"/>
              <a:chExt cx="3012199" cy="1091379"/>
            </a:xfrm>
          </p:grpSpPr>
          <p:sp>
            <p:nvSpPr>
              <p:cNvPr id="134" name="椭圆 133">
                <a:extLst>
                  <a:ext uri="{FF2B5EF4-FFF2-40B4-BE49-F238E27FC236}">
                    <a16:creationId xmlns:a16="http://schemas.microsoft.com/office/drawing/2014/main" id="{69BF1027-3A12-B3E9-FC6D-289FADD967F2}"/>
                  </a:ext>
                </a:extLst>
              </p:cNvPr>
              <p:cNvSpPr/>
              <p:nvPr/>
            </p:nvSpPr>
            <p:spPr bwMode="auto">
              <a:xfrm>
                <a:off x="4211960" y="1340768"/>
                <a:ext cx="216024" cy="225792"/>
              </a:xfrm>
              <a:prstGeom prst="ellipse">
                <a:avLst/>
              </a:prstGeom>
              <a:solidFill>
                <a:schemeClr val="tx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triangl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zh-CN" altLang="en-US" sz="2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楷体" panose="02010609060101010101" pitchFamily="49" charset="-122"/>
                  <a:cs typeface="宋体" panose="02010600030101010101" pitchFamily="2" charset="-122"/>
                </a:endParaRPr>
              </a:p>
            </p:txBody>
          </p:sp>
          <p:sp>
            <p:nvSpPr>
              <p:cNvPr id="135" name="椭圆 134">
                <a:extLst>
                  <a:ext uri="{FF2B5EF4-FFF2-40B4-BE49-F238E27FC236}">
                    <a16:creationId xmlns:a16="http://schemas.microsoft.com/office/drawing/2014/main" id="{DB665721-0DCC-750F-3E9A-86A5AF21C7EF}"/>
                  </a:ext>
                </a:extLst>
              </p:cNvPr>
              <p:cNvSpPr/>
              <p:nvPr/>
            </p:nvSpPr>
            <p:spPr bwMode="auto">
              <a:xfrm>
                <a:off x="5603979" y="1766848"/>
                <a:ext cx="216024" cy="225792"/>
              </a:xfrm>
              <a:prstGeom prst="ellipse">
                <a:avLst/>
              </a:prstGeom>
              <a:solidFill>
                <a:schemeClr val="tx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triangl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zh-CN" altLang="en-US" sz="2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楷体" panose="02010609060101010101" pitchFamily="49" charset="-122"/>
                  <a:cs typeface="宋体" panose="02010600030101010101" pitchFamily="2" charset="-122"/>
                </a:endParaRPr>
              </a:p>
            </p:txBody>
          </p:sp>
          <p:sp>
            <p:nvSpPr>
              <p:cNvPr id="136" name="椭圆 135">
                <a:extLst>
                  <a:ext uri="{FF2B5EF4-FFF2-40B4-BE49-F238E27FC236}">
                    <a16:creationId xmlns:a16="http://schemas.microsoft.com/office/drawing/2014/main" id="{B2EB5CDD-F3A2-F417-9E17-C4A6B0967C5B}"/>
                  </a:ext>
                </a:extLst>
              </p:cNvPr>
              <p:cNvSpPr/>
              <p:nvPr/>
            </p:nvSpPr>
            <p:spPr bwMode="auto">
              <a:xfrm>
                <a:off x="4211960" y="2206355"/>
                <a:ext cx="216024" cy="225792"/>
              </a:xfrm>
              <a:prstGeom prst="ellipse">
                <a:avLst/>
              </a:prstGeom>
              <a:solidFill>
                <a:schemeClr val="tx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triangl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zh-CN" altLang="en-US" sz="2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楷体" panose="02010609060101010101" pitchFamily="49" charset="-122"/>
                  <a:cs typeface="宋体" panose="02010600030101010101" pitchFamily="2" charset="-122"/>
                </a:endParaRPr>
              </a:p>
            </p:txBody>
          </p:sp>
          <p:sp>
            <p:nvSpPr>
              <p:cNvPr id="137" name="椭圆 136">
                <a:extLst>
                  <a:ext uri="{FF2B5EF4-FFF2-40B4-BE49-F238E27FC236}">
                    <a16:creationId xmlns:a16="http://schemas.microsoft.com/office/drawing/2014/main" id="{E3D7306D-7E84-5A24-1682-63FAD834627B}"/>
                  </a:ext>
                </a:extLst>
              </p:cNvPr>
              <p:cNvSpPr/>
              <p:nvPr/>
            </p:nvSpPr>
            <p:spPr bwMode="auto">
              <a:xfrm>
                <a:off x="2807804" y="1737624"/>
                <a:ext cx="216024" cy="225792"/>
              </a:xfrm>
              <a:prstGeom prst="ellipse">
                <a:avLst/>
              </a:prstGeom>
              <a:solidFill>
                <a:schemeClr val="tx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triangl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zh-CN" altLang="en-US" sz="2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楷体" panose="02010609060101010101" pitchFamily="49" charset="-122"/>
                  <a:cs typeface="宋体" panose="02010600030101010101" pitchFamily="2" charset="-122"/>
                </a:endParaRPr>
              </a:p>
            </p:txBody>
          </p:sp>
        </p:grpSp>
        <p:grpSp>
          <p:nvGrpSpPr>
            <p:cNvPr id="103" name="组合 102">
              <a:extLst>
                <a:ext uri="{FF2B5EF4-FFF2-40B4-BE49-F238E27FC236}">
                  <a16:creationId xmlns:a16="http://schemas.microsoft.com/office/drawing/2014/main" id="{F439755D-793A-9368-2F31-F31DB5FF3DF0}"/>
                </a:ext>
              </a:extLst>
            </p:cNvPr>
            <p:cNvGrpSpPr/>
            <p:nvPr/>
          </p:nvGrpSpPr>
          <p:grpSpPr>
            <a:xfrm>
              <a:off x="3520470" y="5246146"/>
              <a:ext cx="1440160" cy="410177"/>
              <a:chOff x="2807804" y="1340768"/>
              <a:chExt cx="3012199" cy="1091379"/>
            </a:xfrm>
          </p:grpSpPr>
          <p:sp>
            <p:nvSpPr>
              <p:cNvPr id="128" name="椭圆 127">
                <a:extLst>
                  <a:ext uri="{FF2B5EF4-FFF2-40B4-BE49-F238E27FC236}">
                    <a16:creationId xmlns:a16="http://schemas.microsoft.com/office/drawing/2014/main" id="{BEF88FB5-BEBB-5877-3DE8-1A64197A646D}"/>
                  </a:ext>
                </a:extLst>
              </p:cNvPr>
              <p:cNvSpPr/>
              <p:nvPr/>
            </p:nvSpPr>
            <p:spPr bwMode="auto">
              <a:xfrm>
                <a:off x="4211960" y="1340768"/>
                <a:ext cx="216024" cy="225792"/>
              </a:xfrm>
              <a:prstGeom prst="ellipse">
                <a:avLst/>
              </a:prstGeom>
              <a:solidFill>
                <a:schemeClr val="tx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triangl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zh-CN" altLang="en-US" sz="2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楷体" panose="02010609060101010101" pitchFamily="49" charset="-122"/>
                  <a:cs typeface="宋体" panose="02010600030101010101" pitchFamily="2" charset="-122"/>
                </a:endParaRPr>
              </a:p>
            </p:txBody>
          </p:sp>
          <p:sp>
            <p:nvSpPr>
              <p:cNvPr id="129" name="椭圆 128">
                <a:extLst>
                  <a:ext uri="{FF2B5EF4-FFF2-40B4-BE49-F238E27FC236}">
                    <a16:creationId xmlns:a16="http://schemas.microsoft.com/office/drawing/2014/main" id="{AA1C7A9F-2969-847A-B8C8-E084B1628D60}"/>
                  </a:ext>
                </a:extLst>
              </p:cNvPr>
              <p:cNvSpPr/>
              <p:nvPr/>
            </p:nvSpPr>
            <p:spPr bwMode="auto">
              <a:xfrm>
                <a:off x="5603979" y="1766848"/>
                <a:ext cx="216024" cy="225792"/>
              </a:xfrm>
              <a:prstGeom prst="ellipse">
                <a:avLst/>
              </a:prstGeom>
              <a:solidFill>
                <a:schemeClr val="tx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triangl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zh-CN" altLang="en-US" sz="2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楷体" panose="02010609060101010101" pitchFamily="49" charset="-122"/>
                  <a:cs typeface="宋体" panose="02010600030101010101" pitchFamily="2" charset="-122"/>
                </a:endParaRPr>
              </a:p>
            </p:txBody>
          </p:sp>
          <p:sp>
            <p:nvSpPr>
              <p:cNvPr id="130" name="椭圆 129">
                <a:extLst>
                  <a:ext uri="{FF2B5EF4-FFF2-40B4-BE49-F238E27FC236}">
                    <a16:creationId xmlns:a16="http://schemas.microsoft.com/office/drawing/2014/main" id="{2B6C0EFE-A199-DC38-12ED-C45CB05A2B2C}"/>
                  </a:ext>
                </a:extLst>
              </p:cNvPr>
              <p:cNvSpPr/>
              <p:nvPr/>
            </p:nvSpPr>
            <p:spPr bwMode="auto">
              <a:xfrm>
                <a:off x="4211960" y="2206355"/>
                <a:ext cx="216024" cy="225792"/>
              </a:xfrm>
              <a:prstGeom prst="ellipse">
                <a:avLst/>
              </a:prstGeom>
              <a:solidFill>
                <a:schemeClr val="tx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triangl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zh-CN" altLang="en-US" sz="2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楷体" panose="02010609060101010101" pitchFamily="49" charset="-122"/>
                  <a:cs typeface="宋体" panose="02010600030101010101" pitchFamily="2" charset="-122"/>
                </a:endParaRPr>
              </a:p>
            </p:txBody>
          </p:sp>
          <p:sp>
            <p:nvSpPr>
              <p:cNvPr id="131" name="椭圆 130">
                <a:extLst>
                  <a:ext uri="{FF2B5EF4-FFF2-40B4-BE49-F238E27FC236}">
                    <a16:creationId xmlns:a16="http://schemas.microsoft.com/office/drawing/2014/main" id="{ABE7E1C2-3192-B494-997F-50B03379001B}"/>
                  </a:ext>
                </a:extLst>
              </p:cNvPr>
              <p:cNvSpPr/>
              <p:nvPr/>
            </p:nvSpPr>
            <p:spPr bwMode="auto">
              <a:xfrm>
                <a:off x="2807804" y="1737624"/>
                <a:ext cx="216024" cy="225792"/>
              </a:xfrm>
              <a:prstGeom prst="ellipse">
                <a:avLst/>
              </a:prstGeom>
              <a:solidFill>
                <a:schemeClr val="tx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triangl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zh-CN" altLang="en-US" sz="2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楷体" panose="02010609060101010101" pitchFamily="49" charset="-122"/>
                  <a:cs typeface="宋体" panose="02010600030101010101" pitchFamily="2" charset="-122"/>
                </a:endParaRPr>
              </a:p>
            </p:txBody>
          </p:sp>
        </p:grpSp>
        <p:grpSp>
          <p:nvGrpSpPr>
            <p:cNvPr id="104" name="组合 103">
              <a:extLst>
                <a:ext uri="{FF2B5EF4-FFF2-40B4-BE49-F238E27FC236}">
                  <a16:creationId xmlns:a16="http://schemas.microsoft.com/office/drawing/2014/main" id="{3A073239-5CD0-49F9-D2C6-49C8211E322C}"/>
                </a:ext>
              </a:extLst>
            </p:cNvPr>
            <p:cNvGrpSpPr/>
            <p:nvPr/>
          </p:nvGrpSpPr>
          <p:grpSpPr>
            <a:xfrm rot="14140779">
              <a:off x="2483082" y="4655875"/>
              <a:ext cx="1440160" cy="410177"/>
              <a:chOff x="2807804" y="1340768"/>
              <a:chExt cx="3012199" cy="1091379"/>
            </a:xfrm>
          </p:grpSpPr>
          <p:sp>
            <p:nvSpPr>
              <p:cNvPr id="124" name="椭圆 123">
                <a:extLst>
                  <a:ext uri="{FF2B5EF4-FFF2-40B4-BE49-F238E27FC236}">
                    <a16:creationId xmlns:a16="http://schemas.microsoft.com/office/drawing/2014/main" id="{8BE235D9-A037-D006-6C7D-7DB66AF3B34D}"/>
                  </a:ext>
                </a:extLst>
              </p:cNvPr>
              <p:cNvSpPr/>
              <p:nvPr/>
            </p:nvSpPr>
            <p:spPr bwMode="auto">
              <a:xfrm>
                <a:off x="4211960" y="1340768"/>
                <a:ext cx="216024" cy="225792"/>
              </a:xfrm>
              <a:prstGeom prst="ellipse">
                <a:avLst/>
              </a:prstGeom>
              <a:solidFill>
                <a:schemeClr val="tx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triangl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zh-CN" altLang="en-US" sz="2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楷体" panose="02010609060101010101" pitchFamily="49" charset="-122"/>
                  <a:cs typeface="宋体" panose="02010600030101010101" pitchFamily="2" charset="-122"/>
                </a:endParaRPr>
              </a:p>
            </p:txBody>
          </p:sp>
          <p:sp>
            <p:nvSpPr>
              <p:cNvPr id="125" name="椭圆 124">
                <a:extLst>
                  <a:ext uri="{FF2B5EF4-FFF2-40B4-BE49-F238E27FC236}">
                    <a16:creationId xmlns:a16="http://schemas.microsoft.com/office/drawing/2014/main" id="{94004C7F-16FC-4B99-6A4A-4EE7EBDD151E}"/>
                  </a:ext>
                </a:extLst>
              </p:cNvPr>
              <p:cNvSpPr/>
              <p:nvPr/>
            </p:nvSpPr>
            <p:spPr bwMode="auto">
              <a:xfrm>
                <a:off x="5603979" y="1766848"/>
                <a:ext cx="216024" cy="225792"/>
              </a:xfrm>
              <a:prstGeom prst="ellipse">
                <a:avLst/>
              </a:prstGeom>
              <a:solidFill>
                <a:schemeClr val="tx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triangl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zh-CN" altLang="en-US" sz="2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楷体" panose="02010609060101010101" pitchFamily="49" charset="-122"/>
                  <a:cs typeface="宋体" panose="02010600030101010101" pitchFamily="2" charset="-122"/>
                </a:endParaRPr>
              </a:p>
            </p:txBody>
          </p:sp>
          <p:sp>
            <p:nvSpPr>
              <p:cNvPr id="126" name="椭圆 125">
                <a:extLst>
                  <a:ext uri="{FF2B5EF4-FFF2-40B4-BE49-F238E27FC236}">
                    <a16:creationId xmlns:a16="http://schemas.microsoft.com/office/drawing/2014/main" id="{3138BB4E-2988-FBF2-41A0-60B688A1DB70}"/>
                  </a:ext>
                </a:extLst>
              </p:cNvPr>
              <p:cNvSpPr/>
              <p:nvPr/>
            </p:nvSpPr>
            <p:spPr bwMode="auto">
              <a:xfrm>
                <a:off x="4211960" y="2206355"/>
                <a:ext cx="216024" cy="225792"/>
              </a:xfrm>
              <a:prstGeom prst="ellipse">
                <a:avLst/>
              </a:prstGeom>
              <a:solidFill>
                <a:schemeClr val="tx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triangl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zh-CN" altLang="en-US" sz="2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楷体" panose="02010609060101010101" pitchFamily="49" charset="-122"/>
                  <a:cs typeface="宋体" panose="02010600030101010101" pitchFamily="2" charset="-122"/>
                </a:endParaRPr>
              </a:p>
            </p:txBody>
          </p:sp>
          <p:sp>
            <p:nvSpPr>
              <p:cNvPr id="127" name="椭圆 126">
                <a:extLst>
                  <a:ext uri="{FF2B5EF4-FFF2-40B4-BE49-F238E27FC236}">
                    <a16:creationId xmlns:a16="http://schemas.microsoft.com/office/drawing/2014/main" id="{53906A9E-FFE3-49F6-0945-25D11B4341A5}"/>
                  </a:ext>
                </a:extLst>
              </p:cNvPr>
              <p:cNvSpPr/>
              <p:nvPr/>
            </p:nvSpPr>
            <p:spPr bwMode="auto">
              <a:xfrm>
                <a:off x="2807804" y="1737624"/>
                <a:ext cx="216024" cy="225792"/>
              </a:xfrm>
              <a:prstGeom prst="ellipse">
                <a:avLst/>
              </a:prstGeom>
              <a:solidFill>
                <a:schemeClr val="tx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triangl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zh-CN" altLang="en-US" sz="2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楷体" panose="02010609060101010101" pitchFamily="49" charset="-122"/>
                  <a:cs typeface="宋体" panose="02010600030101010101" pitchFamily="2" charset="-122"/>
                </a:endParaRPr>
              </a:p>
            </p:txBody>
          </p:sp>
        </p:grpSp>
        <p:grpSp>
          <p:nvGrpSpPr>
            <p:cNvPr id="105" name="组合 104">
              <a:extLst>
                <a:ext uri="{FF2B5EF4-FFF2-40B4-BE49-F238E27FC236}">
                  <a16:creationId xmlns:a16="http://schemas.microsoft.com/office/drawing/2014/main" id="{023EDA5E-6C89-6864-047C-3C3D454778A9}"/>
                </a:ext>
              </a:extLst>
            </p:cNvPr>
            <p:cNvGrpSpPr/>
            <p:nvPr/>
          </p:nvGrpSpPr>
          <p:grpSpPr>
            <a:xfrm rot="18500402">
              <a:off x="2410425" y="5770293"/>
              <a:ext cx="1440160" cy="410177"/>
              <a:chOff x="2807804" y="1340768"/>
              <a:chExt cx="3012199" cy="1091379"/>
            </a:xfrm>
          </p:grpSpPr>
          <p:sp>
            <p:nvSpPr>
              <p:cNvPr id="120" name="椭圆 119">
                <a:extLst>
                  <a:ext uri="{FF2B5EF4-FFF2-40B4-BE49-F238E27FC236}">
                    <a16:creationId xmlns:a16="http://schemas.microsoft.com/office/drawing/2014/main" id="{3F90CE84-E775-DE6C-402C-E8F0F424790A}"/>
                  </a:ext>
                </a:extLst>
              </p:cNvPr>
              <p:cNvSpPr/>
              <p:nvPr/>
            </p:nvSpPr>
            <p:spPr bwMode="auto">
              <a:xfrm>
                <a:off x="4211960" y="1340768"/>
                <a:ext cx="216024" cy="225792"/>
              </a:xfrm>
              <a:prstGeom prst="ellipse">
                <a:avLst/>
              </a:prstGeom>
              <a:solidFill>
                <a:schemeClr val="tx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triangl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zh-CN" altLang="en-US" sz="2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楷体" panose="02010609060101010101" pitchFamily="49" charset="-122"/>
                  <a:cs typeface="宋体" panose="02010600030101010101" pitchFamily="2" charset="-122"/>
                </a:endParaRPr>
              </a:p>
            </p:txBody>
          </p:sp>
          <p:sp>
            <p:nvSpPr>
              <p:cNvPr id="121" name="椭圆 120">
                <a:extLst>
                  <a:ext uri="{FF2B5EF4-FFF2-40B4-BE49-F238E27FC236}">
                    <a16:creationId xmlns:a16="http://schemas.microsoft.com/office/drawing/2014/main" id="{3D4070EB-27BB-1426-541C-0ADC925CA1BC}"/>
                  </a:ext>
                </a:extLst>
              </p:cNvPr>
              <p:cNvSpPr/>
              <p:nvPr/>
            </p:nvSpPr>
            <p:spPr bwMode="auto">
              <a:xfrm>
                <a:off x="5603979" y="1766848"/>
                <a:ext cx="216024" cy="225792"/>
              </a:xfrm>
              <a:prstGeom prst="ellipse">
                <a:avLst/>
              </a:prstGeom>
              <a:solidFill>
                <a:schemeClr val="tx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triangl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zh-CN" altLang="en-US" sz="2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楷体" panose="02010609060101010101" pitchFamily="49" charset="-122"/>
                  <a:cs typeface="宋体" panose="02010600030101010101" pitchFamily="2" charset="-122"/>
                </a:endParaRPr>
              </a:p>
            </p:txBody>
          </p:sp>
          <p:sp>
            <p:nvSpPr>
              <p:cNvPr id="122" name="椭圆 121">
                <a:extLst>
                  <a:ext uri="{FF2B5EF4-FFF2-40B4-BE49-F238E27FC236}">
                    <a16:creationId xmlns:a16="http://schemas.microsoft.com/office/drawing/2014/main" id="{C28C8CF6-B96A-CBCF-8E81-F3D4CDC27F11}"/>
                  </a:ext>
                </a:extLst>
              </p:cNvPr>
              <p:cNvSpPr/>
              <p:nvPr/>
            </p:nvSpPr>
            <p:spPr bwMode="auto">
              <a:xfrm>
                <a:off x="4211960" y="2206355"/>
                <a:ext cx="216024" cy="225792"/>
              </a:xfrm>
              <a:prstGeom prst="ellipse">
                <a:avLst/>
              </a:prstGeom>
              <a:solidFill>
                <a:schemeClr val="tx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triangl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zh-CN" altLang="en-US" sz="2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楷体" panose="02010609060101010101" pitchFamily="49" charset="-122"/>
                  <a:cs typeface="宋体" panose="02010600030101010101" pitchFamily="2" charset="-122"/>
                </a:endParaRPr>
              </a:p>
            </p:txBody>
          </p:sp>
          <p:sp>
            <p:nvSpPr>
              <p:cNvPr id="123" name="椭圆 122">
                <a:extLst>
                  <a:ext uri="{FF2B5EF4-FFF2-40B4-BE49-F238E27FC236}">
                    <a16:creationId xmlns:a16="http://schemas.microsoft.com/office/drawing/2014/main" id="{E07ED562-DAB5-4E79-64DC-A3CEDC2E0909}"/>
                  </a:ext>
                </a:extLst>
              </p:cNvPr>
              <p:cNvSpPr/>
              <p:nvPr/>
            </p:nvSpPr>
            <p:spPr bwMode="auto">
              <a:xfrm>
                <a:off x="2807804" y="1737624"/>
                <a:ext cx="216024" cy="225792"/>
              </a:xfrm>
              <a:prstGeom prst="ellipse">
                <a:avLst/>
              </a:prstGeom>
              <a:solidFill>
                <a:schemeClr val="tx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triangl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zh-CN" altLang="en-US" sz="2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楷体" panose="02010609060101010101" pitchFamily="49" charset="-122"/>
                  <a:cs typeface="宋体" panose="02010600030101010101" pitchFamily="2" charset="-122"/>
                </a:endParaRPr>
              </a:p>
            </p:txBody>
          </p:sp>
        </p:grpSp>
        <p:grpSp>
          <p:nvGrpSpPr>
            <p:cNvPr id="115" name="组合 114">
              <a:extLst>
                <a:ext uri="{FF2B5EF4-FFF2-40B4-BE49-F238E27FC236}">
                  <a16:creationId xmlns:a16="http://schemas.microsoft.com/office/drawing/2014/main" id="{09A9C0BE-AC3B-7981-A2F1-C3304A83DA67}"/>
                </a:ext>
              </a:extLst>
            </p:cNvPr>
            <p:cNvGrpSpPr/>
            <p:nvPr/>
          </p:nvGrpSpPr>
          <p:grpSpPr>
            <a:xfrm rot="3095055">
              <a:off x="3261546" y="5760997"/>
              <a:ext cx="1440160" cy="410177"/>
              <a:chOff x="2807804" y="1340768"/>
              <a:chExt cx="3012199" cy="1091379"/>
            </a:xfrm>
          </p:grpSpPr>
          <p:sp>
            <p:nvSpPr>
              <p:cNvPr id="116" name="椭圆 115">
                <a:extLst>
                  <a:ext uri="{FF2B5EF4-FFF2-40B4-BE49-F238E27FC236}">
                    <a16:creationId xmlns:a16="http://schemas.microsoft.com/office/drawing/2014/main" id="{E3359665-8338-DB79-2740-9DEE7D074B82}"/>
                  </a:ext>
                </a:extLst>
              </p:cNvPr>
              <p:cNvSpPr/>
              <p:nvPr/>
            </p:nvSpPr>
            <p:spPr bwMode="auto">
              <a:xfrm>
                <a:off x="4211960" y="1340768"/>
                <a:ext cx="216024" cy="225792"/>
              </a:xfrm>
              <a:prstGeom prst="ellipse">
                <a:avLst/>
              </a:prstGeom>
              <a:solidFill>
                <a:schemeClr val="tx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triangl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zh-CN" altLang="en-US" sz="2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楷体" panose="02010609060101010101" pitchFamily="49" charset="-122"/>
                  <a:cs typeface="宋体" panose="02010600030101010101" pitchFamily="2" charset="-122"/>
                </a:endParaRPr>
              </a:p>
            </p:txBody>
          </p:sp>
          <p:sp>
            <p:nvSpPr>
              <p:cNvPr id="117" name="椭圆 116">
                <a:extLst>
                  <a:ext uri="{FF2B5EF4-FFF2-40B4-BE49-F238E27FC236}">
                    <a16:creationId xmlns:a16="http://schemas.microsoft.com/office/drawing/2014/main" id="{3C7C92E7-3E50-90C5-8EAF-327CB8C4BC45}"/>
                  </a:ext>
                </a:extLst>
              </p:cNvPr>
              <p:cNvSpPr/>
              <p:nvPr/>
            </p:nvSpPr>
            <p:spPr bwMode="auto">
              <a:xfrm>
                <a:off x="5603979" y="1766848"/>
                <a:ext cx="216024" cy="225792"/>
              </a:xfrm>
              <a:prstGeom prst="ellipse">
                <a:avLst/>
              </a:prstGeom>
              <a:solidFill>
                <a:schemeClr val="tx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triangl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zh-CN" altLang="en-US" sz="2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楷体" panose="02010609060101010101" pitchFamily="49" charset="-122"/>
                  <a:cs typeface="宋体" panose="02010600030101010101" pitchFamily="2" charset="-122"/>
                </a:endParaRPr>
              </a:p>
            </p:txBody>
          </p:sp>
          <p:sp>
            <p:nvSpPr>
              <p:cNvPr id="118" name="椭圆 117">
                <a:extLst>
                  <a:ext uri="{FF2B5EF4-FFF2-40B4-BE49-F238E27FC236}">
                    <a16:creationId xmlns:a16="http://schemas.microsoft.com/office/drawing/2014/main" id="{239AA331-34F3-1473-8853-C7F47C0F97DA}"/>
                  </a:ext>
                </a:extLst>
              </p:cNvPr>
              <p:cNvSpPr/>
              <p:nvPr/>
            </p:nvSpPr>
            <p:spPr bwMode="auto">
              <a:xfrm>
                <a:off x="4211960" y="2206355"/>
                <a:ext cx="216024" cy="225792"/>
              </a:xfrm>
              <a:prstGeom prst="ellipse">
                <a:avLst/>
              </a:prstGeom>
              <a:solidFill>
                <a:schemeClr val="tx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triangl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zh-CN" altLang="en-US" sz="2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楷体" panose="02010609060101010101" pitchFamily="49" charset="-122"/>
                  <a:cs typeface="宋体" panose="02010600030101010101" pitchFamily="2" charset="-122"/>
                </a:endParaRPr>
              </a:p>
            </p:txBody>
          </p:sp>
          <p:sp>
            <p:nvSpPr>
              <p:cNvPr id="119" name="椭圆 118">
                <a:extLst>
                  <a:ext uri="{FF2B5EF4-FFF2-40B4-BE49-F238E27FC236}">
                    <a16:creationId xmlns:a16="http://schemas.microsoft.com/office/drawing/2014/main" id="{B6E4100B-AB87-BF82-5A83-A70055C288EF}"/>
                  </a:ext>
                </a:extLst>
              </p:cNvPr>
              <p:cNvSpPr/>
              <p:nvPr/>
            </p:nvSpPr>
            <p:spPr bwMode="auto">
              <a:xfrm>
                <a:off x="2807804" y="1737624"/>
                <a:ext cx="216024" cy="225792"/>
              </a:xfrm>
              <a:prstGeom prst="ellipse">
                <a:avLst/>
              </a:prstGeom>
              <a:solidFill>
                <a:schemeClr val="tx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triangl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zh-CN" altLang="en-US" sz="2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楷体" panose="02010609060101010101" pitchFamily="49" charset="-122"/>
                  <a:cs typeface="宋体" panose="02010600030101010101" pitchFamily="2" charset="-122"/>
                </a:endParaRPr>
              </a:p>
            </p:txBody>
          </p:sp>
        </p:grpSp>
        <p:grpSp>
          <p:nvGrpSpPr>
            <p:cNvPr id="109" name="组合 108">
              <a:extLst>
                <a:ext uri="{FF2B5EF4-FFF2-40B4-BE49-F238E27FC236}">
                  <a16:creationId xmlns:a16="http://schemas.microsoft.com/office/drawing/2014/main" id="{18BF2B33-80EB-AD26-70CC-46CE1C358F7F}"/>
                </a:ext>
              </a:extLst>
            </p:cNvPr>
            <p:cNvGrpSpPr/>
            <p:nvPr/>
          </p:nvGrpSpPr>
          <p:grpSpPr>
            <a:xfrm>
              <a:off x="2143988" y="5225344"/>
              <a:ext cx="1440160" cy="410177"/>
              <a:chOff x="2807804" y="1340768"/>
              <a:chExt cx="3012199" cy="1091379"/>
            </a:xfrm>
          </p:grpSpPr>
          <p:sp>
            <p:nvSpPr>
              <p:cNvPr id="110" name="椭圆 109">
                <a:extLst>
                  <a:ext uri="{FF2B5EF4-FFF2-40B4-BE49-F238E27FC236}">
                    <a16:creationId xmlns:a16="http://schemas.microsoft.com/office/drawing/2014/main" id="{A80F73C0-E851-50E3-0F40-233EB0E7F2E3}"/>
                  </a:ext>
                </a:extLst>
              </p:cNvPr>
              <p:cNvSpPr/>
              <p:nvPr/>
            </p:nvSpPr>
            <p:spPr bwMode="auto">
              <a:xfrm>
                <a:off x="4211960" y="1340768"/>
                <a:ext cx="216024" cy="225792"/>
              </a:xfrm>
              <a:prstGeom prst="ellipse">
                <a:avLst/>
              </a:prstGeom>
              <a:solidFill>
                <a:schemeClr val="tx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triangl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zh-CN" altLang="en-US" sz="2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楷体" panose="02010609060101010101" pitchFamily="49" charset="-122"/>
                  <a:cs typeface="宋体" panose="02010600030101010101" pitchFamily="2" charset="-122"/>
                </a:endParaRPr>
              </a:p>
            </p:txBody>
          </p:sp>
          <p:sp>
            <p:nvSpPr>
              <p:cNvPr id="111" name="椭圆 110">
                <a:extLst>
                  <a:ext uri="{FF2B5EF4-FFF2-40B4-BE49-F238E27FC236}">
                    <a16:creationId xmlns:a16="http://schemas.microsoft.com/office/drawing/2014/main" id="{4B8AA673-55B3-F62E-474D-4E3000A381A3}"/>
                  </a:ext>
                </a:extLst>
              </p:cNvPr>
              <p:cNvSpPr/>
              <p:nvPr/>
            </p:nvSpPr>
            <p:spPr bwMode="auto">
              <a:xfrm>
                <a:off x="5603979" y="1766848"/>
                <a:ext cx="216024" cy="225792"/>
              </a:xfrm>
              <a:prstGeom prst="ellipse">
                <a:avLst/>
              </a:prstGeom>
              <a:solidFill>
                <a:schemeClr val="tx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triangl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zh-CN" altLang="en-US" sz="2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楷体" panose="02010609060101010101" pitchFamily="49" charset="-122"/>
                  <a:cs typeface="宋体" panose="02010600030101010101" pitchFamily="2" charset="-122"/>
                </a:endParaRPr>
              </a:p>
            </p:txBody>
          </p:sp>
          <p:sp>
            <p:nvSpPr>
              <p:cNvPr id="112" name="椭圆 111">
                <a:extLst>
                  <a:ext uri="{FF2B5EF4-FFF2-40B4-BE49-F238E27FC236}">
                    <a16:creationId xmlns:a16="http://schemas.microsoft.com/office/drawing/2014/main" id="{68A1D684-50E1-1866-3C66-24BF151EEF16}"/>
                  </a:ext>
                </a:extLst>
              </p:cNvPr>
              <p:cNvSpPr/>
              <p:nvPr/>
            </p:nvSpPr>
            <p:spPr bwMode="auto">
              <a:xfrm>
                <a:off x="4211960" y="2206355"/>
                <a:ext cx="216024" cy="225792"/>
              </a:xfrm>
              <a:prstGeom prst="ellipse">
                <a:avLst/>
              </a:prstGeom>
              <a:solidFill>
                <a:schemeClr val="tx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triangl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zh-CN" altLang="en-US" sz="2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楷体" panose="02010609060101010101" pitchFamily="49" charset="-122"/>
                  <a:cs typeface="宋体" panose="02010600030101010101" pitchFamily="2" charset="-122"/>
                </a:endParaRPr>
              </a:p>
            </p:txBody>
          </p:sp>
          <p:sp>
            <p:nvSpPr>
              <p:cNvPr id="113" name="椭圆 112">
                <a:extLst>
                  <a:ext uri="{FF2B5EF4-FFF2-40B4-BE49-F238E27FC236}">
                    <a16:creationId xmlns:a16="http://schemas.microsoft.com/office/drawing/2014/main" id="{92AC458A-A997-4FEF-820A-FD938DBAED1D}"/>
                  </a:ext>
                </a:extLst>
              </p:cNvPr>
              <p:cNvSpPr/>
              <p:nvPr/>
            </p:nvSpPr>
            <p:spPr bwMode="auto">
              <a:xfrm>
                <a:off x="2807804" y="1737624"/>
                <a:ext cx="216024" cy="225792"/>
              </a:xfrm>
              <a:prstGeom prst="ellipse">
                <a:avLst/>
              </a:prstGeom>
              <a:solidFill>
                <a:schemeClr val="tx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triangl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zh-CN" altLang="en-US" sz="2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楷体" panose="02010609060101010101" pitchFamily="49" charset="-122"/>
                  <a:cs typeface="宋体" panose="02010600030101010101" pitchFamily="2" charset="-122"/>
                </a:endParaRPr>
              </a:p>
            </p:txBody>
          </p:sp>
        </p:grpSp>
      </p:grpSp>
      <p:sp>
        <p:nvSpPr>
          <p:cNvPr id="138" name="椭圆 137">
            <a:extLst>
              <a:ext uri="{FF2B5EF4-FFF2-40B4-BE49-F238E27FC236}">
                <a16:creationId xmlns:a16="http://schemas.microsoft.com/office/drawing/2014/main" id="{C055F93F-99AA-494A-EE3F-82EC42F3637F}"/>
              </a:ext>
            </a:extLst>
          </p:cNvPr>
          <p:cNvSpPr/>
          <p:nvPr/>
        </p:nvSpPr>
        <p:spPr bwMode="auto">
          <a:xfrm>
            <a:off x="7621226" y="5392962"/>
            <a:ext cx="144016" cy="154554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楷体" panose="02010609060101010101" pitchFamily="49" charset="-122"/>
              <a:cs typeface="宋体" panose="02010600030101010101" pitchFamily="2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9" name="文本框 138">
                <a:extLst>
                  <a:ext uri="{FF2B5EF4-FFF2-40B4-BE49-F238E27FC236}">
                    <a16:creationId xmlns:a16="http://schemas.microsoft.com/office/drawing/2014/main" id="{CB7D561D-6FEA-036D-B64A-7038B3A6E359}"/>
                  </a:ext>
                </a:extLst>
              </p:cNvPr>
              <p:cNvSpPr txBox="1"/>
              <p:nvPr/>
            </p:nvSpPr>
            <p:spPr>
              <a:xfrm>
                <a:off x="7036167" y="6288176"/>
                <a:ext cx="1954952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000" dirty="0"/>
                  <a:t>zero</a:t>
                </a:r>
                <a14:m>
                  <m:oMath xmlns:m="http://schemas.openxmlformats.org/officeDocument/2006/math">
                    <m:r>
                      <a:rPr lang="en-US" altLang="zh-CN" sz="2000" b="0" i="0" smtClean="0">
                        <a:latin typeface="Cambria Math" panose="02040503050406030204" pitchFamily="18" charset="0"/>
                      </a:rPr>
                      <m:t>  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𝑝</m:t>
                    </m:r>
                    <m:d>
                      <m:dPr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CN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</m:oMath>
                </a14:m>
                <a:endParaRPr lang="zh-CN" altLang="en-US" sz="2000" dirty="0"/>
              </a:p>
            </p:txBody>
          </p:sp>
        </mc:Choice>
        <mc:Fallback xmlns="">
          <p:sp>
            <p:nvSpPr>
              <p:cNvPr id="139" name="文本框 138">
                <a:extLst>
                  <a:ext uri="{FF2B5EF4-FFF2-40B4-BE49-F238E27FC236}">
                    <a16:creationId xmlns:a16="http://schemas.microsoft.com/office/drawing/2014/main" id="{CB7D561D-6FEA-036D-B64A-7038B3A6E3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6167" y="6288176"/>
                <a:ext cx="1954952" cy="400110"/>
              </a:xfrm>
              <a:prstGeom prst="rect">
                <a:avLst/>
              </a:prstGeom>
              <a:blipFill>
                <a:blip r:embed="rId9"/>
                <a:stretch>
                  <a:fillRect l="-3115" t="-7692" b="-2923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文本框 1">
                <a:extLst>
                  <a:ext uri="{FF2B5EF4-FFF2-40B4-BE49-F238E27FC236}">
                    <a16:creationId xmlns:a16="http://schemas.microsoft.com/office/drawing/2014/main" id="{274E2F83-DC56-030C-E613-F4B718FF2646}"/>
                  </a:ext>
                </a:extLst>
              </p:cNvPr>
              <p:cNvSpPr txBox="1"/>
              <p:nvPr/>
            </p:nvSpPr>
            <p:spPr>
              <a:xfrm>
                <a:off x="5005568" y="1940677"/>
                <a:ext cx="4138431" cy="67140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800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CN" sz="1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±</m:t>
                    </m:r>
                    <m:sSub>
                      <m:sSubPr>
                        <m:ctrlPr>
                          <a:rPr lang="en-US" altLang="zh-CN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800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altLang="zh-CN" sz="1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±</m:t>
                    </m:r>
                    <m:sSub>
                      <m:sSubPr>
                        <m:ctrlPr>
                          <a:rPr lang="en-US" altLang="zh-CN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800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US" altLang="zh-CN" sz="1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±</m:t>
                    </m:r>
                    <m:sSub>
                      <m:sSubPr>
                        <m:ctrlPr>
                          <a:rPr lang="en-US" altLang="zh-CN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800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  <m:r>
                      <a:rPr lang="en-US" altLang="zh-CN" sz="1800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altLang="zh-CN" sz="1800" b="0" dirty="0"/>
                  <a:t>  mod N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sz="1800" i="1" smtClean="0">
                            <a:latin typeface="Cambria Math" panose="02040503050406030204" pitchFamily="18" charset="0"/>
                          </a:rPr>
                          <m:t>𝜔</m:t>
                        </m:r>
                      </m:e>
                      <m:sub>
                        <m:sSub>
                          <m:sSub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altLang="zh-CN" sz="18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sub>
                    </m:sSub>
                    <m:r>
                      <a:rPr lang="en-US" altLang="zh-CN" sz="18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sz="18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CN" sz="1800" b="0" i="1" smtClean="0">
                        <a:latin typeface="Cambria Math" panose="02040503050406030204" pitchFamily="18" charset="0"/>
                      </a:rPr>
                      <m:t>)±</m:t>
                    </m:r>
                    <m:sSub>
                      <m:sSubPr>
                        <m:ctrlPr>
                          <a:rPr lang="en-US" altLang="zh-CN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sz="1800" i="1">
                            <a:latin typeface="Cambria Math" panose="02040503050406030204" pitchFamily="18" charset="0"/>
                          </a:rPr>
                          <m:t>𝜔</m:t>
                        </m:r>
                      </m:e>
                      <m:sub>
                        <m:sSub>
                          <m:sSub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altLang="zh-CN" sz="1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sub>
                    </m:sSub>
                    <m:r>
                      <a:rPr lang="en-US" altLang="zh-CN" sz="18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sz="18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CN" sz="1800" i="1">
                        <a:latin typeface="Cambria Math" panose="02040503050406030204" pitchFamily="18" charset="0"/>
                      </a:rPr>
                      <m:t>)±</m:t>
                    </m:r>
                    <m:sSub>
                      <m:sSubPr>
                        <m:ctrlPr>
                          <a:rPr lang="en-US" altLang="zh-CN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sz="1800" i="1">
                            <a:latin typeface="Cambria Math" panose="02040503050406030204" pitchFamily="18" charset="0"/>
                          </a:rPr>
                          <m:t>𝜔</m:t>
                        </m:r>
                      </m:e>
                      <m:sub>
                        <m:sSub>
                          <m:sSub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altLang="zh-CN" sz="18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sub>
                    </m:sSub>
                    <m:r>
                      <a:rPr lang="en-US" altLang="zh-CN" sz="18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sz="18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CN" sz="1800" i="1">
                        <a:latin typeface="Cambria Math" panose="02040503050406030204" pitchFamily="18" charset="0"/>
                      </a:rPr>
                      <m:t>)±</m:t>
                    </m:r>
                    <m:sSub>
                      <m:sSubPr>
                        <m:ctrlPr>
                          <a:rPr lang="en-US" altLang="zh-CN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sz="1800" i="1">
                            <a:latin typeface="Cambria Math" panose="02040503050406030204" pitchFamily="18" charset="0"/>
                          </a:rPr>
                          <m:t>𝜔</m:t>
                        </m:r>
                      </m:e>
                      <m:sub>
                        <m:sSub>
                          <m:sSub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altLang="zh-CN" sz="1800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</m:sub>
                    </m:sSub>
                    <m:r>
                      <a:rPr lang="en-US" altLang="zh-CN" sz="18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sz="18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CN" sz="1800" i="1">
                        <a:latin typeface="Cambria Math" panose="02040503050406030204" pitchFamily="18" charset="0"/>
                      </a:rPr>
                      <m:t>)=0</m:t>
                    </m:r>
                  </m:oMath>
                </a14:m>
                <a:r>
                  <a:rPr lang="zh-CN" altLang="en-US" sz="1800" dirty="0"/>
                  <a:t>  </a:t>
                </a:r>
              </a:p>
            </p:txBody>
          </p:sp>
        </mc:Choice>
        <mc:Fallback xmlns="">
          <p:sp>
            <p:nvSpPr>
              <p:cNvPr id="2" name="文本框 1">
                <a:extLst>
                  <a:ext uri="{FF2B5EF4-FFF2-40B4-BE49-F238E27FC236}">
                    <a16:creationId xmlns:a16="http://schemas.microsoft.com/office/drawing/2014/main" id="{274E2F83-DC56-030C-E613-F4B718FF26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5568" y="1940677"/>
                <a:ext cx="4138431" cy="671402"/>
              </a:xfrm>
              <a:prstGeom prst="rect">
                <a:avLst/>
              </a:prstGeom>
              <a:blipFill>
                <a:blip r:embed="rId10"/>
                <a:stretch>
                  <a:fillRect t="-4545" b="-454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直接箭头连接符 14">
            <a:extLst>
              <a:ext uri="{FF2B5EF4-FFF2-40B4-BE49-F238E27FC236}">
                <a16:creationId xmlns:a16="http://schemas.microsoft.com/office/drawing/2014/main" id="{B91B813F-0308-81B1-C690-B20FE7186A17}"/>
              </a:ext>
            </a:extLst>
          </p:cNvPr>
          <p:cNvCxnSpPr/>
          <p:nvPr/>
        </p:nvCxnSpPr>
        <p:spPr bwMode="auto">
          <a:xfrm flipH="1">
            <a:off x="2313797" y="2144203"/>
            <a:ext cx="2572343" cy="6845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dash"/>
            <a:round/>
            <a:headEnd type="none" w="med" len="med"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7" name="直接箭头连接符 86">
            <a:extLst>
              <a:ext uri="{FF2B5EF4-FFF2-40B4-BE49-F238E27FC236}">
                <a16:creationId xmlns:a16="http://schemas.microsoft.com/office/drawing/2014/main" id="{A4F5C9B5-2809-9037-A16A-E582E5A4FB33}"/>
              </a:ext>
            </a:extLst>
          </p:cNvPr>
          <p:cNvCxnSpPr/>
          <p:nvPr/>
        </p:nvCxnSpPr>
        <p:spPr bwMode="auto">
          <a:xfrm flipH="1">
            <a:off x="4055743" y="2492896"/>
            <a:ext cx="942910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dash"/>
            <a:round/>
            <a:headEnd type="none" w="med" len="med"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F1C1D6FB-1B3B-380B-FA94-D6B4401B9E3E}"/>
                  </a:ext>
                </a:extLst>
              </p:cNvPr>
              <p:cNvSpPr txBox="1"/>
              <p:nvPr/>
            </p:nvSpPr>
            <p:spPr>
              <a:xfrm>
                <a:off x="6462882" y="3390552"/>
                <a:ext cx="2896309" cy="61824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1800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f>
                            <m:fPr>
                              <m:ctrlPr>
                                <a:rPr lang="en-US" altLang="zh-CN" sz="1800" i="1" smtClean="0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CN" sz="1800" b="0" i="1" smtClean="0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num>
                            <m:den>
                              <m:r>
                                <a:rPr lang="en-US" altLang="zh-CN" sz="1800" b="0" i="1" smtClean="0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  <m:t>𝑑𝑡</m:t>
                              </m:r>
                            </m:den>
                          </m:f>
                          <m:r>
                            <a:rPr lang="en-US" altLang="zh-CN" sz="1800" b="0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sSub>
                            <m:sSubPr>
                              <m:ctrlPr>
                                <a:rPr lang="en-US" altLang="zh-CN" sz="1800" i="1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800" i="1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CN" sz="1800" i="1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sub>
                      </m:sSub>
                      <m:r>
                        <a:rPr lang="en-US" altLang="zh-CN" sz="1800" b="0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CN" sz="1800" i="1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sz="1800" b="0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𝜂</m:t>
                          </m:r>
                        </m:e>
                        <m:sub>
                          <m:r>
                            <a:rPr lang="en-US" altLang="zh-CN" sz="1800" b="0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zh-CN" sz="1800" b="0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altLang="zh-CN" sz="1800" i="1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sz="1800" b="0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𝛾</m:t>
                          </m:r>
                        </m:e>
                        <m:sub>
                          <m:r>
                            <a:rPr lang="en-US" altLang="zh-CN" sz="1800" b="0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altLang="zh-CN" sz="1800" i="1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1800" b="0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sSub>
                            <m:sSubPr>
                              <m:ctrlPr>
                                <a:rPr lang="en-US" altLang="zh-CN" sz="1800" i="1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800" i="1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CN" sz="1800" b="0" i="1" smtClean="0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sub>
                      </m:sSub>
                    </m:oMath>
                  </m:oMathPara>
                </a14:m>
                <a:endParaRPr lang="zh-CN" altLang="en-US" sz="1800" dirty="0">
                  <a:solidFill>
                    <a:srgbClr val="3333FF"/>
                  </a:solidFill>
                </a:endParaRPr>
              </a:p>
            </p:txBody>
          </p:sp>
        </mc:Choice>
        <mc:Fallback xmlns="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F1C1D6FB-1B3B-380B-FA94-D6B4401B9E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2882" y="3390552"/>
                <a:ext cx="2896309" cy="618246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矩形 34">
            <a:extLst>
              <a:ext uri="{FF2B5EF4-FFF2-40B4-BE49-F238E27FC236}">
                <a16:creationId xmlns:a16="http://schemas.microsoft.com/office/drawing/2014/main" id="{4D8777CE-F6AD-AC3A-48EF-A274A49FD2DF}"/>
              </a:ext>
            </a:extLst>
          </p:cNvPr>
          <p:cNvSpPr/>
          <p:nvPr/>
        </p:nvSpPr>
        <p:spPr>
          <a:xfrm>
            <a:off x="88259" y="5837"/>
            <a:ext cx="37753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>
                <a:solidFill>
                  <a:srgbClr val="3333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pitchFamily="18" charset="0"/>
              </a:rPr>
              <a:t>我们的准共振分析方法</a:t>
            </a:r>
            <a:endParaRPr lang="zh-CN" altLang="en-US" dirty="0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2755388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04B11BB2-B138-0F8D-0560-FC152D7BA8E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23528" y="836713"/>
                <a:ext cx="8229600" cy="1512168"/>
              </a:xfrm>
            </p:spPr>
            <p:txBody>
              <a:bodyPr/>
              <a:lstStyle/>
              <a:p>
                <a:pPr marL="0" indent="0" algn="l">
                  <a:buNone/>
                </a:pPr>
                <a:r>
                  <a:rPr lang="en-US" altLang="zh-CN" sz="2000" b="0" i="0" u="none" strike="noStrike" baseline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participation ratio</a:t>
                </a:r>
              </a:p>
              <a:p>
                <a:pPr marL="0" indent="0" algn="l">
                  <a:buNone/>
                </a:pPr>
                <a:endParaRPr lang="en-US" altLang="zh-CN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l">
                  <a:buNone/>
                </a:pPr>
                <a:endParaRPr lang="en-US" altLang="zh-CN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l">
                  <a:buNone/>
                </a:pPr>
                <a:r>
                  <a:rPr lang="en-US" altLang="zh-CN" sz="2000" b="0" i="0" u="none" strike="noStrike" baseline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It has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altLang="zh-CN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Γ</m:t>
                    </m:r>
                    <m:d>
                      <m:dPr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𝑘</m:t>
                        </m:r>
                      </m:e>
                    </m:d>
                    <m:r>
                      <a:rPr lang="en-US" altLang="zh-CN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~</m:t>
                    </m:r>
                    <m:r>
                      <a:rPr lang="zh-CN" alt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𝜉</m:t>
                    </m:r>
                    <m:d>
                      <m:dPr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𝑘</m:t>
                        </m:r>
                      </m:e>
                    </m:d>
                    <m:r>
                      <a:rPr lang="en-US" altLang="zh-CN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altLang="zh-CN" sz="20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altLang="zh-CN" sz="20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localized</m:t>
                    </m:r>
                    <m:r>
                      <a:rPr lang="en-US" altLang="zh-CN" sz="20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altLang="zh-CN" sz="20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length</m:t>
                    </m:r>
                    <m:r>
                      <a:rPr lang="en-US" altLang="zh-CN" sz="20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en-US" altLang="zh-CN" sz="2000" b="0" u="none" strike="noStrike" baseline="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04B11BB2-B138-0F8D-0560-FC152D7BA8E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23528" y="836713"/>
                <a:ext cx="8229600" cy="1512168"/>
              </a:xfrm>
              <a:blipFill>
                <a:blip r:embed="rId3"/>
                <a:stretch>
                  <a:fillRect l="-741" t="-2016" b="-604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矩形 3">
            <a:extLst>
              <a:ext uri="{FF2B5EF4-FFF2-40B4-BE49-F238E27FC236}">
                <a16:creationId xmlns:a16="http://schemas.microsoft.com/office/drawing/2014/main" id="{F279152B-8D6E-22E7-1FB7-D4A24EA81B02}"/>
              </a:ext>
            </a:extLst>
          </p:cNvPr>
          <p:cNvSpPr/>
          <p:nvPr/>
        </p:nvSpPr>
        <p:spPr>
          <a:xfrm>
            <a:off x="88259" y="5837"/>
            <a:ext cx="198002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>
                <a:solidFill>
                  <a:srgbClr val="3333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pitchFamily="18" charset="0"/>
              </a:rPr>
              <a:t>准共振预测</a:t>
            </a:r>
            <a:endParaRPr lang="zh-CN" altLang="en-US" dirty="0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A5643765-3D51-33DD-DF87-CBAB62269BAE}"/>
                  </a:ext>
                </a:extLst>
              </p:cNvPr>
              <p:cNvSpPr txBox="1"/>
              <p:nvPr/>
            </p:nvSpPr>
            <p:spPr>
              <a:xfrm>
                <a:off x="1619672" y="1216734"/>
                <a:ext cx="3849788" cy="57535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altLang="zh-CN" sz="1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Γ</m:t>
                    </m:r>
                    <m:d>
                      <m:dPr>
                        <m:ctrlPr>
                          <a:rPr lang="en-US" altLang="zh-CN" sz="1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1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𝑘</m:t>
                        </m:r>
                      </m:e>
                    </m:d>
                    <m:r>
                      <a:rPr lang="en-US" altLang="zh-CN" sz="1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CN" sz="1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1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nary>
                          <m:naryPr>
                            <m:chr m:val="∑"/>
                            <m:limLoc m:val="subSup"/>
                            <m:supHide m:val="on"/>
                            <m:ctrlPr>
                              <a:rPr lang="en-US" altLang="zh-CN" sz="1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9"/>
                              </m:rPr>
                              <a:rPr lang="en-US" altLang="zh-CN" sz="1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𝑗</m:t>
                            </m:r>
                          </m:sub>
                          <m:sup/>
                          <m:e>
                            <m:sSup>
                              <m:sSupPr>
                                <m:ctrlPr>
                                  <a:rPr lang="en-US" altLang="zh-CN" sz="1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1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(</m:t>
                                </m:r>
                                <m:sSubSup>
                                  <m:sSubSupPr>
                                    <m:ctrlPr>
                                      <a:rPr lang="en-US" altLang="zh-CN" sz="1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altLang="zh-CN" sz="1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𝑢</m:t>
                                    </m:r>
                                  </m:e>
                                  <m:sub>
                                    <m:r>
                                      <a:rPr lang="en-US" altLang="zh-CN" sz="1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𝑗</m:t>
                                    </m:r>
                                  </m:sub>
                                  <m:sup>
                                    <m:r>
                                      <a:rPr lang="en-US" altLang="zh-CN" sz="1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𝑘</m:t>
                                    </m:r>
                                  </m:sup>
                                </m:sSubSup>
                                <m:r>
                                  <a:rPr lang="en-US" altLang="zh-CN" sz="1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)</m:t>
                                </m:r>
                              </m:e>
                              <m:sup>
                                <m:r>
                                  <a:rPr lang="en-US" altLang="zh-CN" sz="1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4</m:t>
                                </m:r>
                              </m:sup>
                            </m:sSup>
                          </m:e>
                        </m:nary>
                      </m:den>
                    </m:f>
                  </m:oMath>
                </a14:m>
                <a:r>
                  <a:rPr lang="en-US" altLang="zh-CN" sz="18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 </a:t>
                </a:r>
                <a:endParaRPr lang="zh-CN" altLang="en-US" sz="1800" dirty="0"/>
              </a:p>
            </p:txBody>
          </p:sp>
        </mc:Choice>
        <mc:Fallback xmlns="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A5643765-3D51-33DD-DF87-CBAB62269B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9672" y="1216734"/>
                <a:ext cx="3849788" cy="575350"/>
              </a:xfrm>
              <a:prstGeom prst="rect">
                <a:avLst/>
              </a:prstGeom>
              <a:blipFill>
                <a:blip r:embed="rId4"/>
                <a:stretch>
                  <a:fillRect t="-14894" b="-7978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内容占位符 2">
                <a:extLst>
                  <a:ext uri="{FF2B5EF4-FFF2-40B4-BE49-F238E27FC236}">
                    <a16:creationId xmlns:a16="http://schemas.microsoft.com/office/drawing/2014/main" id="{AA623CDE-9D26-94E8-66C3-D0AAEFDA7389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96194" y="2624570"/>
                <a:ext cx="6696744" cy="237626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Tx/>
                  <a:buNone/>
                </a:pPr>
                <a14:m>
                  <m:oMath xmlns:m="http://schemas.openxmlformats.org/officeDocument/2006/math">
                    <m:r>
                      <a:rPr lang="en-US" altLang="zh-CN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𝑏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≠0, 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h𝑜𝑚𝑜𝑔𝑒𝑛𝑜𝑢𝑠</m:t>
                    </m:r>
                    <m:r>
                      <a:rPr lang="zh-CN" alt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：</m:t>
                    </m:r>
                  </m:oMath>
                </a14:m>
                <a:r>
                  <a:rPr lang="en-US" altLang="zh-CN" sz="2000" dirty="0">
                    <a:latin typeface="LMRoman10-Regular-Identity-H"/>
                  </a:rPr>
                  <a:t> fully extended</a:t>
                </a:r>
              </a:p>
              <a:p>
                <a:pPr marL="0" indent="0">
                  <a:buFontTx/>
                  <a:buNone/>
                </a:pPr>
                <a:endParaRPr lang="en-US" altLang="zh-CN" sz="2000" dirty="0">
                  <a:latin typeface="LMRoman10-Regular-Identity-H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altLang="zh-CN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𝑏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≠0, 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𝑑𝑖𝑠𝑜𝑟𝑑𝑒𝑟</m:t>
                    </m:r>
                    <m:r>
                      <a:rPr lang="zh-CN" alt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：</m:t>
                    </m:r>
                  </m:oMath>
                </a14:m>
                <a:r>
                  <a:rPr lang="en-US" altLang="zh-CN" sz="2000" dirty="0">
                    <a:latin typeface="LMRoman10-Regular-Identity-H"/>
                  </a:rPr>
                  <a:t>fully localized for large</a:t>
                </a:r>
              </a:p>
              <a:p>
                <a:pPr marL="0" indent="0">
                  <a:buNone/>
                </a:pPr>
                <a:r>
                  <a:rPr lang="en-US" altLang="zh-CN" sz="2000" dirty="0">
                    <a:latin typeface="LMRoman10-Regular-Identity-H"/>
                  </a:rPr>
                  <a:t>             lattices</a:t>
                </a:r>
              </a:p>
              <a:p>
                <a:pPr marL="0" indent="0">
                  <a:buNone/>
                </a:pPr>
                <a:endParaRPr lang="en-US" altLang="zh-CN" sz="2000" dirty="0">
                  <a:latin typeface="LMRoman10-Regular-Identity-H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altLang="zh-CN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𝑏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≠0, 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𝑑𝑖𝑠𝑜𝑟𝑑𝑒𝑟</m:t>
                    </m:r>
                    <m:r>
                      <a:rPr lang="zh-CN" alt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：</m:t>
                    </m:r>
                  </m:oMath>
                </a14:m>
                <a:r>
                  <a:rPr lang="en-US" altLang="zh-CN" sz="2000" dirty="0">
                    <a:latin typeface="LMRoman10-Regular-Identity-H"/>
                  </a:rPr>
                  <a:t>partially localized for small lattices</a:t>
                </a:r>
              </a:p>
              <a:p>
                <a:pPr marL="0" indent="0">
                  <a:buNone/>
                </a:pPr>
                <a:endParaRPr lang="en-US" altLang="zh-CN" sz="2000" dirty="0">
                  <a:latin typeface="LMRoman10-Regular-Identity-H"/>
                </a:endParaRPr>
              </a:p>
              <a:p>
                <a:pPr marL="0" indent="0">
                  <a:buFontTx/>
                  <a:buNone/>
                </a:pPr>
                <a:r>
                  <a:rPr lang="en-US" altLang="zh-CN" sz="2000" dirty="0">
                    <a:latin typeface="CMR10"/>
                  </a:rPr>
                  <a:t> </a:t>
                </a:r>
              </a:p>
            </p:txBody>
          </p:sp>
        </mc:Choice>
        <mc:Fallback xmlns="">
          <p:sp>
            <p:nvSpPr>
              <p:cNvPr id="7" name="内容占位符 2">
                <a:extLst>
                  <a:ext uri="{FF2B5EF4-FFF2-40B4-BE49-F238E27FC236}">
                    <a16:creationId xmlns:a16="http://schemas.microsoft.com/office/drawing/2014/main" id="{AA623CDE-9D26-94E8-66C3-D0AAEFDA73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96194" y="2624570"/>
                <a:ext cx="6696744" cy="2376264"/>
              </a:xfrm>
              <a:prstGeom prst="rect">
                <a:avLst/>
              </a:prstGeom>
              <a:blipFill>
                <a:blip r:embed="rId5"/>
                <a:stretch>
                  <a:fillRect t="-1542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图片 9">
            <a:extLst>
              <a:ext uri="{FF2B5EF4-FFF2-40B4-BE49-F238E27FC236}">
                <a16:creationId xmlns:a16="http://schemas.microsoft.com/office/drawing/2014/main" id="{075257B6-CA21-E834-812B-5FC48DA7E61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581"/>
          <a:stretch/>
        </p:blipFill>
        <p:spPr>
          <a:xfrm>
            <a:off x="4788023" y="804746"/>
            <a:ext cx="3809461" cy="3704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74647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4B11BB2-B138-0F8D-0560-FC152D7BA8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836713"/>
            <a:ext cx="8229600" cy="370937"/>
          </a:xfrm>
        </p:spPr>
        <p:txBody>
          <a:bodyPr/>
          <a:lstStyle/>
          <a:p>
            <a:pPr marL="0" indent="0" algn="l">
              <a:buNone/>
            </a:pP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Prediction for ordered lattice with a finite size</a:t>
            </a:r>
            <a:endParaRPr lang="en-US" altLang="zh-CN" sz="2000" b="0" u="none" strike="noStrike" baseline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内容占位符 2">
                <a:extLst>
                  <a:ext uri="{FF2B5EF4-FFF2-40B4-BE49-F238E27FC236}">
                    <a16:creationId xmlns:a16="http://schemas.microsoft.com/office/drawing/2014/main" id="{AA623CDE-9D26-94E8-66C3-D0AAEFDA7389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323528" y="4869160"/>
                <a:ext cx="8229600" cy="122413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Tx/>
                  <a:buNone/>
                </a:pPr>
                <a:r>
                  <a:rPr lang="en-US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&lt;p(k)&gt; decreases</a:t>
                </a:r>
                <a:r>
                  <a:rPr lang="zh-CN" alt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monotonously with the decrease of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altLang="zh-CN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Δ</m:t>
                    </m:r>
                  </m:oMath>
                </a14:m>
                <a:r>
                  <a:rPr lang="en-US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therefore the four-wave resonances will disappear in the region with sufficient small nonlinearity, and then high-order resonance will become dominant.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altLang="zh-CN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𝑒𝑞</m:t>
                          </m:r>
                        </m:sub>
                      </m:sSub>
                      <m:r>
                        <a:rPr lang="en-US" altLang="zh-CN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~</m:t>
                      </m:r>
                      <m:sSup>
                        <m:sSupPr>
                          <m:ctrlPr>
                            <a:rPr lang="en-US" altLang="zh-CN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𝑔</m:t>
                          </m:r>
                        </m:e>
                        <m:sup>
                          <m:r>
                            <a:rPr lang="en-US" altLang="zh-CN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CN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𝑐</m:t>
                          </m:r>
                        </m:sup>
                      </m:sSup>
                      <m:r>
                        <a:rPr lang="en-US" altLang="zh-CN" sz="2000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 </m:t>
                      </m:r>
                      <m:r>
                        <m:rPr>
                          <m:sty m:val="p"/>
                        </m:rPr>
                        <a:rPr lang="en-US" altLang="zh-CN" sz="2000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c</m:t>
                      </m:r>
                      <m:r>
                        <a:rPr lang="en-US" altLang="zh-CN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≥</m:t>
                      </m:r>
                      <m:r>
                        <a:rPr lang="en-US" altLang="zh-CN" sz="2000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zh-CN" alt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FontTx/>
                  <a:buNone/>
                </a:pPr>
                <a:endParaRPr lang="en-US" altLang="zh-CN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内容占位符 2">
                <a:extLst>
                  <a:ext uri="{FF2B5EF4-FFF2-40B4-BE49-F238E27FC236}">
                    <a16:creationId xmlns:a16="http://schemas.microsoft.com/office/drawing/2014/main" id="{AA623CDE-9D26-94E8-66C3-D0AAEFDA73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23528" y="4869160"/>
                <a:ext cx="8229600" cy="1224136"/>
              </a:xfrm>
              <a:prstGeom prst="rect">
                <a:avLst/>
              </a:prstGeom>
              <a:blipFill>
                <a:blip r:embed="rId3"/>
                <a:stretch>
                  <a:fillRect l="-741" t="-2985" r="-1333" b="-10945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图片 4">
            <a:extLst>
              <a:ext uri="{FF2B5EF4-FFF2-40B4-BE49-F238E27FC236}">
                <a16:creationId xmlns:a16="http://schemas.microsoft.com/office/drawing/2014/main" id="{2925DABA-2A3D-CE91-9F19-E8425DB525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343843"/>
            <a:ext cx="3389123" cy="3389123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F4345103-0DC9-FA7C-C263-87A4A9EA9C0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1485466"/>
            <a:ext cx="3468490" cy="3083104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48A4EFD7-23D8-E847-5436-E2D30E49CA8A}"/>
              </a:ext>
            </a:extLst>
          </p:cNvPr>
          <p:cNvSpPr/>
          <p:nvPr/>
        </p:nvSpPr>
        <p:spPr>
          <a:xfrm>
            <a:off x="88259" y="5837"/>
            <a:ext cx="198002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>
                <a:solidFill>
                  <a:srgbClr val="3333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pitchFamily="18" charset="0"/>
              </a:rPr>
              <a:t>准共振预测</a:t>
            </a:r>
            <a:endParaRPr lang="zh-CN" altLang="en-US" dirty="0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922747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4B11BB2-B138-0F8D-0560-FC152D7BA8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836713"/>
            <a:ext cx="8229600" cy="370937"/>
          </a:xfrm>
        </p:spPr>
        <p:txBody>
          <a:bodyPr/>
          <a:lstStyle/>
          <a:p>
            <a:pPr marL="0" indent="0" algn="l">
              <a:buNone/>
            </a:pP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Prediction for homogenous lattice in the thermodynamic limit</a:t>
            </a:r>
            <a:endParaRPr lang="en-US" altLang="zh-CN" sz="2000" b="0" u="none" strike="noStrike" baseline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内容占位符 2">
                <a:extLst>
                  <a:ext uri="{FF2B5EF4-FFF2-40B4-BE49-F238E27FC236}">
                    <a16:creationId xmlns:a16="http://schemas.microsoft.com/office/drawing/2014/main" id="{AA623CDE-9D26-94E8-66C3-D0AAEFDA7389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291006" y="5116058"/>
                <a:ext cx="8229600" cy="108012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Tx/>
                  <a:buNone/>
                </a:pPr>
                <a:r>
                  <a:rPr lang="en-US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At a fixed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altLang="zh-CN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Δ</m:t>
                    </m:r>
                  </m:oMath>
                </a14:m>
                <a:r>
                  <a:rPr lang="en-US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&lt;p(k)&gt; increases with the increase of system size, the four-wave resonances will dominant if only the system size large enough.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altLang="zh-CN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𝑒𝑞</m:t>
                          </m:r>
                        </m:sub>
                      </m:sSub>
                      <m:r>
                        <a:rPr lang="en-US" altLang="zh-CN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~</m:t>
                      </m:r>
                      <m:sSup>
                        <m:sSupPr>
                          <m:ctrlPr>
                            <a:rPr lang="en-US" altLang="zh-CN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𝑔</m:t>
                          </m:r>
                        </m:e>
                        <m:sup>
                          <m:r>
                            <a:rPr lang="en-US" altLang="zh-CN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−2</m:t>
                          </m:r>
                        </m:sup>
                      </m:sSup>
                    </m:oMath>
                  </m:oMathPara>
                </a14:m>
                <a:endParaRPr lang="en-US" altLang="zh-CN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内容占位符 2">
                <a:extLst>
                  <a:ext uri="{FF2B5EF4-FFF2-40B4-BE49-F238E27FC236}">
                    <a16:creationId xmlns:a16="http://schemas.microsoft.com/office/drawing/2014/main" id="{AA623CDE-9D26-94E8-66C3-D0AAEFDA73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91006" y="5116058"/>
                <a:ext cx="8229600" cy="1080120"/>
              </a:xfrm>
              <a:prstGeom prst="rect">
                <a:avLst/>
              </a:prstGeom>
              <a:blipFill>
                <a:blip r:embed="rId3"/>
                <a:stretch>
                  <a:fillRect l="-815" t="-2825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图片 4">
            <a:extLst>
              <a:ext uri="{FF2B5EF4-FFF2-40B4-BE49-F238E27FC236}">
                <a16:creationId xmlns:a16="http://schemas.microsoft.com/office/drawing/2014/main" id="{D59B143E-6C7A-1FD1-6187-E0DEA9096D5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1663486"/>
            <a:ext cx="3487258" cy="3487258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654F7ED2-DA19-C6C7-FB10-DC9684F8148A}"/>
              </a:ext>
            </a:extLst>
          </p:cNvPr>
          <p:cNvSpPr/>
          <p:nvPr/>
        </p:nvSpPr>
        <p:spPr>
          <a:xfrm>
            <a:off x="88259" y="5837"/>
            <a:ext cx="198002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>
                <a:solidFill>
                  <a:srgbClr val="3333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pitchFamily="18" charset="0"/>
              </a:rPr>
              <a:t>准共振预测</a:t>
            </a:r>
            <a:endParaRPr lang="zh-CN" altLang="en-US" dirty="0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7316676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4B11BB2-B138-0F8D-0560-FC152D7BA8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836713"/>
            <a:ext cx="8229600" cy="370937"/>
          </a:xfrm>
        </p:spPr>
        <p:txBody>
          <a:bodyPr/>
          <a:lstStyle/>
          <a:p>
            <a:pPr marL="0" indent="0" algn="l">
              <a:buNone/>
            </a:pP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Prediction for partially extended and partially localized lattices</a:t>
            </a:r>
            <a:endParaRPr lang="en-US" altLang="zh-CN" sz="2000" b="0" u="none" strike="noStrike" baseline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内容占位符 2">
            <a:extLst>
              <a:ext uri="{FF2B5EF4-FFF2-40B4-BE49-F238E27FC236}">
                <a16:creationId xmlns:a16="http://schemas.microsoft.com/office/drawing/2014/main" id="{AA623CDE-9D26-94E8-66C3-D0AAEFDA7389}"/>
              </a:ext>
            </a:extLst>
          </p:cNvPr>
          <p:cNvSpPr txBox="1">
            <a:spLocks/>
          </p:cNvSpPr>
          <p:nvPr/>
        </p:nvSpPr>
        <p:spPr bwMode="auto">
          <a:xfrm>
            <a:off x="288882" y="4941167"/>
            <a:ext cx="8229600" cy="432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So, it is same as in the case for pure extended modes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EA9D7C2F-4316-5AAD-C418-AE89BD7AD99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1316147"/>
            <a:ext cx="3600400" cy="3600400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00D9A890-3971-26FF-2EFA-9790E76B00AD}"/>
              </a:ext>
            </a:extLst>
          </p:cNvPr>
          <p:cNvSpPr/>
          <p:nvPr/>
        </p:nvSpPr>
        <p:spPr>
          <a:xfrm>
            <a:off x="88259" y="5837"/>
            <a:ext cx="198002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>
                <a:solidFill>
                  <a:srgbClr val="3333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pitchFamily="18" charset="0"/>
              </a:rPr>
              <a:t>准共振预测</a:t>
            </a:r>
            <a:endParaRPr lang="zh-CN" altLang="en-US" dirty="0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2992839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4B11BB2-B138-0F8D-0560-FC152D7BA8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720697"/>
            <a:ext cx="3960440" cy="370937"/>
          </a:xfrm>
        </p:spPr>
        <p:txBody>
          <a:bodyPr/>
          <a:lstStyle/>
          <a:p>
            <a:pPr marL="0" indent="0" algn="l">
              <a:buNone/>
            </a:pP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Prediction for fully localized lattices</a:t>
            </a:r>
            <a:endParaRPr lang="en-US" altLang="zh-CN" sz="2000" b="0" u="none" strike="noStrike" baseline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内容占位符 2">
                <a:extLst>
                  <a:ext uri="{FF2B5EF4-FFF2-40B4-BE49-F238E27FC236}">
                    <a16:creationId xmlns:a16="http://schemas.microsoft.com/office/drawing/2014/main" id="{AA623CDE-9D26-94E8-66C3-D0AAEFDA7389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69168" y="4150680"/>
                <a:ext cx="8229600" cy="161568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Tx/>
                  <a:buNone/>
                </a:pPr>
                <a:r>
                  <a:rPr lang="en-US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&lt;p(k)&gt;  is size-independent,  but decreases</a:t>
                </a:r>
                <a:r>
                  <a:rPr lang="zh-CN" alt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monotonously with the decrease of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altLang="zh-CN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Δ</m:t>
                    </m:r>
                  </m:oMath>
                </a14:m>
                <a:r>
                  <a:rPr lang="en-US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therefore we can predict </a:t>
                </a:r>
              </a:p>
              <a:p>
                <a:pPr marL="0" indent="0">
                  <a:buFontTx/>
                  <a:buNone/>
                </a:pPr>
                <a:endParaRPr lang="en-US" altLang="zh-CN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altLang="zh-CN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𝑒𝑞</m:t>
                          </m:r>
                        </m:sub>
                      </m:sSub>
                      <m:r>
                        <a:rPr lang="en-US" altLang="zh-CN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~</m:t>
                      </m:r>
                      <m:sSup>
                        <m:sSupPr>
                          <m:ctrlPr>
                            <a:rPr lang="en-US" altLang="zh-CN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𝑔</m:t>
                          </m:r>
                        </m:e>
                        <m:sup>
                          <m:r>
                            <a:rPr lang="en-US" altLang="zh-CN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CN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  <m:r>
                        <a:rPr lang="en-US" altLang="zh-CN" sz="2000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 </m:t>
                      </m:r>
                      <m:r>
                        <m:rPr>
                          <m:sty m:val="p"/>
                        </m:rPr>
                        <a:rPr lang="en-US" altLang="zh-CN" sz="2000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n</m:t>
                      </m:r>
                      <m:r>
                        <a:rPr lang="en-US" altLang="zh-CN" sz="2000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=2,4,6,…,</m:t>
                      </m:r>
                    </m:oMath>
                  </m:oMathPara>
                </a14:m>
                <a:endParaRPr lang="zh-CN" alt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FontTx/>
                  <a:buNone/>
                </a:pPr>
                <a:endParaRPr lang="en-US" altLang="zh-CN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内容占位符 2">
                <a:extLst>
                  <a:ext uri="{FF2B5EF4-FFF2-40B4-BE49-F238E27FC236}">
                    <a16:creationId xmlns:a16="http://schemas.microsoft.com/office/drawing/2014/main" id="{AA623CDE-9D26-94E8-66C3-D0AAEFDA73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69168" y="4150680"/>
                <a:ext cx="8229600" cy="1615686"/>
              </a:xfrm>
              <a:prstGeom prst="rect">
                <a:avLst/>
              </a:prstGeom>
              <a:blipFill>
                <a:blip r:embed="rId3"/>
                <a:stretch>
                  <a:fillRect l="-815" t="-2264" r="-296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文本框 1">
                <a:extLst>
                  <a:ext uri="{FF2B5EF4-FFF2-40B4-BE49-F238E27FC236}">
                    <a16:creationId xmlns:a16="http://schemas.microsoft.com/office/drawing/2014/main" id="{2B2F2E57-FAFE-0999-9183-5484E45C43ED}"/>
                  </a:ext>
                </a:extLst>
              </p:cNvPr>
              <p:cNvSpPr txBox="1"/>
              <p:nvPr/>
            </p:nvSpPr>
            <p:spPr>
              <a:xfrm>
                <a:off x="5210605" y="285103"/>
                <a:ext cx="3528392" cy="102752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1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16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sSub>
                            <m:sSubPr>
                              <m:ctrlPr>
                                <a:rPr lang="en-US" altLang="zh-CN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6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CN" sz="16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CN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6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CN" sz="1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CN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6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CN" sz="16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CN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6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CN" sz="1600" i="1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b>
                          </m:sSub>
                        </m:sub>
                      </m:sSub>
                      <m:r>
                        <a:rPr lang="en-US" altLang="zh-CN" sz="16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altLang="zh-CN" sz="1600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CN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1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zh-CN" sz="16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  <m:rad>
                            <m:radPr>
                              <m:degHide m:val="on"/>
                              <m:ctrlPr>
                                <a:rPr lang="en-US" altLang="zh-CN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sSub>
                                <m:sSubPr>
                                  <m:ctrlPr>
                                    <a:rPr lang="en-US" altLang="zh-CN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CN" altLang="en-US" sz="1600" i="1" smtClean="0">
                                      <a:latin typeface="Cambria Math" panose="02040503050406030204" pitchFamily="18" charset="0"/>
                                    </a:rPr>
                                    <m:t>𝜔</m:t>
                                  </m:r>
                                </m:e>
                                <m:sub>
                                  <m:sSub>
                                    <m:sSubPr>
                                      <m:ctrlPr>
                                        <a:rPr lang="en-US" altLang="zh-CN" sz="1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sz="1600" i="1"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e>
                                    <m:sub>
                                      <m:r>
                                        <a:rPr lang="en-US" altLang="zh-CN" sz="1600" i="1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sub>
                              </m:sSub>
                              <m:sSub>
                                <m:sSubPr>
                                  <m:ctrlPr>
                                    <a:rPr lang="en-US" altLang="zh-CN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CN" altLang="en-US" sz="1600" i="1">
                                      <a:latin typeface="Cambria Math" panose="02040503050406030204" pitchFamily="18" charset="0"/>
                                    </a:rPr>
                                    <m:t>𝜔</m:t>
                                  </m:r>
                                </m:e>
                                <m:sub>
                                  <m:sSub>
                                    <m:sSubPr>
                                      <m:ctrlPr>
                                        <a:rPr lang="en-US" altLang="zh-CN" sz="1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sz="1600" i="1"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e>
                                    <m:sub>
                                      <m:r>
                                        <a:rPr lang="en-US" altLang="zh-CN" sz="1600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</m:sub>
                              </m:sSub>
                              <m:sSub>
                                <m:sSubPr>
                                  <m:ctrlPr>
                                    <a:rPr lang="en-US" altLang="zh-CN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CN" altLang="en-US" sz="1600" i="1">
                                      <a:latin typeface="Cambria Math" panose="02040503050406030204" pitchFamily="18" charset="0"/>
                                    </a:rPr>
                                    <m:t>𝜔</m:t>
                                  </m:r>
                                </m:e>
                                <m:sub>
                                  <m:sSub>
                                    <m:sSubPr>
                                      <m:ctrlPr>
                                        <a:rPr lang="en-US" altLang="zh-CN" sz="1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sz="1600" i="1"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e>
                                    <m:sub>
                                      <m:r>
                                        <a:rPr lang="en-US" altLang="zh-CN" sz="1600" b="0" i="1" smtClean="0">
                                          <a:latin typeface="Cambria Math" panose="02040503050406030204" pitchFamily="18" charset="0"/>
                                        </a:rPr>
                                        <m:t>3</m:t>
                                      </m:r>
                                    </m:sub>
                                  </m:sSub>
                                </m:sub>
                              </m:sSub>
                              <m:sSub>
                                <m:sSubPr>
                                  <m:ctrlPr>
                                    <a:rPr lang="en-US" altLang="zh-CN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CN" altLang="en-US" sz="1600" i="1">
                                      <a:latin typeface="Cambria Math" panose="02040503050406030204" pitchFamily="18" charset="0"/>
                                    </a:rPr>
                                    <m:t>𝜔</m:t>
                                  </m:r>
                                </m:e>
                                <m:sub>
                                  <m:sSub>
                                    <m:sSubPr>
                                      <m:ctrlPr>
                                        <a:rPr lang="en-US" altLang="zh-CN" sz="1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sz="1600" i="1"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e>
                                    <m:sub>
                                      <m:r>
                                        <a:rPr lang="en-US" altLang="zh-CN" sz="1600" b="0" i="1" smtClean="0">
                                          <a:latin typeface="Cambria Math" panose="02040503050406030204" pitchFamily="18" charset="0"/>
                                        </a:rPr>
                                        <m:t>4</m:t>
                                      </m:r>
                                    </m:sub>
                                  </m:sSub>
                                </m:sub>
                              </m:sSub>
                            </m:e>
                          </m:rad>
                        </m:den>
                      </m:f>
                      <m:nary>
                        <m:naryPr>
                          <m:chr m:val="∑"/>
                          <m:limLoc m:val="subSup"/>
                          <m:supHide m:val="on"/>
                          <m:ctrlPr>
                            <a:rPr lang="en-US" altLang="zh-CN" sz="16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9"/>
                            </m:rPr>
                            <a:rPr lang="en-US" altLang="zh-CN" sz="1600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  <m:sup/>
                        <m:e>
                          <m:f>
                            <m:fPr>
                              <m:ctrlPr>
                                <a:rPr lang="en-US" altLang="zh-CN" sz="16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Sup>
                                <m:sSubSupPr>
                                  <m:ctrlPr>
                                    <a:rPr lang="en-US" altLang="zh-CN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CN" sz="1600" i="1"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e>
                                <m:sub>
                                  <m:r>
                                    <a:rPr lang="en-US" altLang="zh-CN" sz="1600" i="1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  <m:sup>
                                  <m:sSub>
                                    <m:sSubPr>
                                      <m:ctrlPr>
                                        <a:rPr lang="en-US" altLang="zh-CN" sz="1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sz="1600" i="1"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e>
                                    <m:sub>
                                      <m:r>
                                        <a:rPr lang="en-US" altLang="zh-CN" sz="1600" i="1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sup>
                              </m:sSubSup>
                              <m:sSubSup>
                                <m:sSubSupPr>
                                  <m:ctrlPr>
                                    <a:rPr lang="en-US" altLang="zh-CN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CN" sz="1600" i="1"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e>
                                <m:sub>
                                  <m:r>
                                    <a:rPr lang="en-US" altLang="zh-CN" sz="1600" i="1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  <m:sup>
                                  <m:sSub>
                                    <m:sSubPr>
                                      <m:ctrlPr>
                                        <a:rPr lang="en-US" altLang="zh-CN" sz="1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sz="1600" i="1"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e>
                                    <m:sub>
                                      <m:r>
                                        <a:rPr lang="en-US" altLang="zh-CN" sz="16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</m:sup>
                              </m:sSubSup>
                              <m:sSubSup>
                                <m:sSubSupPr>
                                  <m:ctrlPr>
                                    <a:rPr lang="en-US" altLang="zh-CN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CN" sz="1600" i="1"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e>
                                <m:sub>
                                  <m:r>
                                    <a:rPr lang="en-US" altLang="zh-CN" sz="1600" i="1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  <m:sup>
                                  <m:sSub>
                                    <m:sSubPr>
                                      <m:ctrlPr>
                                        <a:rPr lang="en-US" altLang="zh-CN" sz="1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sz="1600" i="1"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e>
                                    <m:sub>
                                      <m:r>
                                        <a:rPr lang="en-US" altLang="zh-CN" sz="1600" i="1">
                                          <a:latin typeface="Cambria Math" panose="02040503050406030204" pitchFamily="18" charset="0"/>
                                        </a:rPr>
                                        <m:t>3</m:t>
                                      </m:r>
                                    </m:sub>
                                  </m:sSub>
                                </m:sup>
                              </m:sSubSup>
                              <m:sSubSup>
                                <m:sSubSupPr>
                                  <m:ctrlPr>
                                    <a:rPr lang="en-US" altLang="zh-CN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CN" sz="1600" i="1"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e>
                                <m:sub>
                                  <m:r>
                                    <a:rPr lang="en-US" altLang="zh-CN" sz="1600" i="1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  <m:sup>
                                  <m:sSub>
                                    <m:sSubPr>
                                      <m:ctrlPr>
                                        <a:rPr lang="en-US" altLang="zh-CN" sz="1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sz="1600" i="1"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e>
                                    <m:sub>
                                      <m:r>
                                        <a:rPr lang="en-US" altLang="zh-CN" sz="1600" i="1">
                                          <a:latin typeface="Cambria Math" panose="02040503050406030204" pitchFamily="18" charset="0"/>
                                        </a:rPr>
                                        <m:t>4</m:t>
                                      </m:r>
                                    </m:sub>
                                  </m:sSub>
                                </m:sup>
                              </m:sSubSup>
                            </m:num>
                            <m:den>
                              <m:sSubSup>
                                <m:sSubSupPr>
                                  <m:ctrlPr>
                                    <a:rPr lang="en-US" altLang="zh-CN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CN" sz="1600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  <m:sub>
                                  <m:r>
                                    <a:rPr lang="en-US" altLang="zh-CN" sz="1600" i="1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  <m:sup>
                                  <m:r>
                                    <a:rPr lang="en-US" altLang="zh-CN" sz="16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</m:den>
                          </m:f>
                        </m:e>
                      </m:nary>
                    </m:oMath>
                  </m:oMathPara>
                </a14:m>
                <a:endParaRPr lang="zh-CN" altLang="en-US" sz="1600" dirty="0"/>
              </a:p>
            </p:txBody>
          </p:sp>
        </mc:Choice>
        <mc:Fallback xmlns="">
          <p:sp>
            <p:nvSpPr>
              <p:cNvPr id="2" name="文本框 1">
                <a:extLst>
                  <a:ext uri="{FF2B5EF4-FFF2-40B4-BE49-F238E27FC236}">
                    <a16:creationId xmlns:a16="http://schemas.microsoft.com/office/drawing/2014/main" id="{2B2F2E57-FAFE-0999-9183-5484E45C43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0605" y="285103"/>
                <a:ext cx="3528392" cy="102752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2" name="组合 11">
            <a:extLst>
              <a:ext uri="{FF2B5EF4-FFF2-40B4-BE49-F238E27FC236}">
                <a16:creationId xmlns:a16="http://schemas.microsoft.com/office/drawing/2014/main" id="{775E98A7-7272-96AF-C861-EF627AC32601}"/>
              </a:ext>
            </a:extLst>
          </p:cNvPr>
          <p:cNvGrpSpPr/>
          <p:nvPr/>
        </p:nvGrpSpPr>
        <p:grpSpPr>
          <a:xfrm>
            <a:off x="6099363" y="1802894"/>
            <a:ext cx="2129850" cy="846081"/>
            <a:chOff x="5200153" y="2767022"/>
            <a:chExt cx="1682473" cy="1404127"/>
          </a:xfrm>
        </p:grpSpPr>
        <p:sp>
          <p:nvSpPr>
            <p:cNvPr id="8" name="任意多边形: 形状 7">
              <a:extLst>
                <a:ext uri="{FF2B5EF4-FFF2-40B4-BE49-F238E27FC236}">
                  <a16:creationId xmlns:a16="http://schemas.microsoft.com/office/drawing/2014/main" id="{FA62443E-AD4C-9AE9-3571-38A1F90EC2E2}"/>
                </a:ext>
              </a:extLst>
            </p:cNvPr>
            <p:cNvSpPr/>
            <p:nvPr/>
          </p:nvSpPr>
          <p:spPr bwMode="auto">
            <a:xfrm>
              <a:off x="5200153" y="2767022"/>
              <a:ext cx="987968" cy="1384572"/>
            </a:xfrm>
            <a:custGeom>
              <a:avLst/>
              <a:gdLst>
                <a:gd name="connsiteX0" fmla="*/ 0 w 987968"/>
                <a:gd name="connsiteY0" fmla="*/ 1256338 h 1384572"/>
                <a:gd name="connsiteX1" fmla="*/ 302150 w 987968"/>
                <a:gd name="connsiteY1" fmla="*/ 32 h 1384572"/>
                <a:gd name="connsiteX2" fmla="*/ 914400 w 987968"/>
                <a:gd name="connsiteY2" fmla="*/ 1216581 h 1384572"/>
                <a:gd name="connsiteX3" fmla="*/ 954157 w 987968"/>
                <a:gd name="connsiteY3" fmla="*/ 1343802 h 1384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87968" h="1384572">
                  <a:moveTo>
                    <a:pt x="0" y="1256338"/>
                  </a:moveTo>
                  <a:cubicBezTo>
                    <a:pt x="74875" y="631498"/>
                    <a:pt x="149750" y="6658"/>
                    <a:pt x="302150" y="32"/>
                  </a:cubicBezTo>
                  <a:cubicBezTo>
                    <a:pt x="454550" y="-6594"/>
                    <a:pt x="805732" y="992619"/>
                    <a:pt x="914400" y="1216581"/>
                  </a:cubicBezTo>
                  <a:cubicBezTo>
                    <a:pt x="1023068" y="1440543"/>
                    <a:pt x="988612" y="1392172"/>
                    <a:pt x="954157" y="1343802"/>
                  </a:cubicBezTo>
                </a:path>
              </a:pathLst>
            </a:cu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2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楷体" panose="02010609060101010101" pitchFamily="49" charset="-122"/>
                <a:cs typeface="宋体" panose="02010600030101010101" pitchFamily="2" charset="-122"/>
              </a:endParaRPr>
            </a:p>
          </p:txBody>
        </p:sp>
        <p:sp>
          <p:nvSpPr>
            <p:cNvPr id="9" name="任意多边形: 形状 8">
              <a:extLst>
                <a:ext uri="{FF2B5EF4-FFF2-40B4-BE49-F238E27FC236}">
                  <a16:creationId xmlns:a16="http://schemas.microsoft.com/office/drawing/2014/main" id="{927AEFB6-CC67-7AD9-00D8-F37D8A0E7EFC}"/>
                </a:ext>
              </a:extLst>
            </p:cNvPr>
            <p:cNvSpPr/>
            <p:nvPr/>
          </p:nvSpPr>
          <p:spPr bwMode="auto">
            <a:xfrm>
              <a:off x="5436096" y="2786577"/>
              <a:ext cx="987968" cy="1384572"/>
            </a:xfrm>
            <a:custGeom>
              <a:avLst/>
              <a:gdLst>
                <a:gd name="connsiteX0" fmla="*/ 0 w 987968"/>
                <a:gd name="connsiteY0" fmla="*/ 1256338 h 1384572"/>
                <a:gd name="connsiteX1" fmla="*/ 302150 w 987968"/>
                <a:gd name="connsiteY1" fmla="*/ 32 h 1384572"/>
                <a:gd name="connsiteX2" fmla="*/ 914400 w 987968"/>
                <a:gd name="connsiteY2" fmla="*/ 1216581 h 1384572"/>
                <a:gd name="connsiteX3" fmla="*/ 954157 w 987968"/>
                <a:gd name="connsiteY3" fmla="*/ 1343802 h 1384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87968" h="1384572">
                  <a:moveTo>
                    <a:pt x="0" y="1256338"/>
                  </a:moveTo>
                  <a:cubicBezTo>
                    <a:pt x="74875" y="631498"/>
                    <a:pt x="149750" y="6658"/>
                    <a:pt x="302150" y="32"/>
                  </a:cubicBezTo>
                  <a:cubicBezTo>
                    <a:pt x="454550" y="-6594"/>
                    <a:pt x="805732" y="992619"/>
                    <a:pt x="914400" y="1216581"/>
                  </a:cubicBezTo>
                  <a:cubicBezTo>
                    <a:pt x="1023068" y="1440543"/>
                    <a:pt x="988612" y="1392172"/>
                    <a:pt x="954157" y="1343802"/>
                  </a:cubicBezTo>
                </a:path>
              </a:pathLst>
            </a:custGeom>
            <a:noFill/>
            <a:ln w="952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2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楷体" panose="02010609060101010101" pitchFamily="49" charset="-122"/>
                <a:cs typeface="宋体" panose="02010600030101010101" pitchFamily="2" charset="-122"/>
              </a:endParaRPr>
            </a:p>
          </p:txBody>
        </p:sp>
        <p:sp>
          <p:nvSpPr>
            <p:cNvPr id="10" name="任意多边形: 形状 9">
              <a:extLst>
                <a:ext uri="{FF2B5EF4-FFF2-40B4-BE49-F238E27FC236}">
                  <a16:creationId xmlns:a16="http://schemas.microsoft.com/office/drawing/2014/main" id="{7B7E51E5-B84C-002F-7810-CA02AD60BC63}"/>
                </a:ext>
              </a:extLst>
            </p:cNvPr>
            <p:cNvSpPr/>
            <p:nvPr/>
          </p:nvSpPr>
          <p:spPr bwMode="auto">
            <a:xfrm>
              <a:off x="5652366" y="2767022"/>
              <a:ext cx="987968" cy="1384572"/>
            </a:xfrm>
            <a:custGeom>
              <a:avLst/>
              <a:gdLst>
                <a:gd name="connsiteX0" fmla="*/ 0 w 987968"/>
                <a:gd name="connsiteY0" fmla="*/ 1256338 h 1384572"/>
                <a:gd name="connsiteX1" fmla="*/ 302150 w 987968"/>
                <a:gd name="connsiteY1" fmla="*/ 32 h 1384572"/>
                <a:gd name="connsiteX2" fmla="*/ 914400 w 987968"/>
                <a:gd name="connsiteY2" fmla="*/ 1216581 h 1384572"/>
                <a:gd name="connsiteX3" fmla="*/ 954157 w 987968"/>
                <a:gd name="connsiteY3" fmla="*/ 1343802 h 1384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87968" h="1384572">
                  <a:moveTo>
                    <a:pt x="0" y="1256338"/>
                  </a:moveTo>
                  <a:cubicBezTo>
                    <a:pt x="74875" y="631498"/>
                    <a:pt x="149750" y="6658"/>
                    <a:pt x="302150" y="32"/>
                  </a:cubicBezTo>
                  <a:cubicBezTo>
                    <a:pt x="454550" y="-6594"/>
                    <a:pt x="805732" y="992619"/>
                    <a:pt x="914400" y="1216581"/>
                  </a:cubicBezTo>
                  <a:cubicBezTo>
                    <a:pt x="1023068" y="1440543"/>
                    <a:pt x="988612" y="1392172"/>
                    <a:pt x="954157" y="1343802"/>
                  </a:cubicBezTo>
                </a:path>
              </a:pathLst>
            </a:custGeom>
            <a:noFill/>
            <a:ln w="9525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2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楷体" panose="02010609060101010101" pitchFamily="49" charset="-122"/>
                <a:cs typeface="宋体" panose="02010600030101010101" pitchFamily="2" charset="-122"/>
              </a:endParaRPr>
            </a:p>
          </p:txBody>
        </p:sp>
        <p:sp>
          <p:nvSpPr>
            <p:cNvPr id="11" name="任意多边形: 形状 10">
              <a:extLst>
                <a:ext uri="{FF2B5EF4-FFF2-40B4-BE49-F238E27FC236}">
                  <a16:creationId xmlns:a16="http://schemas.microsoft.com/office/drawing/2014/main" id="{A93980AF-5516-EBAD-1B8D-8F432CFC4F2D}"/>
                </a:ext>
              </a:extLst>
            </p:cNvPr>
            <p:cNvSpPr/>
            <p:nvPr/>
          </p:nvSpPr>
          <p:spPr bwMode="auto">
            <a:xfrm>
              <a:off x="5894658" y="2786577"/>
              <a:ext cx="987968" cy="1384572"/>
            </a:xfrm>
            <a:custGeom>
              <a:avLst/>
              <a:gdLst>
                <a:gd name="connsiteX0" fmla="*/ 0 w 987968"/>
                <a:gd name="connsiteY0" fmla="*/ 1256338 h 1384572"/>
                <a:gd name="connsiteX1" fmla="*/ 302150 w 987968"/>
                <a:gd name="connsiteY1" fmla="*/ 32 h 1384572"/>
                <a:gd name="connsiteX2" fmla="*/ 914400 w 987968"/>
                <a:gd name="connsiteY2" fmla="*/ 1216581 h 1384572"/>
                <a:gd name="connsiteX3" fmla="*/ 954157 w 987968"/>
                <a:gd name="connsiteY3" fmla="*/ 1343802 h 1384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87968" h="1384572">
                  <a:moveTo>
                    <a:pt x="0" y="1256338"/>
                  </a:moveTo>
                  <a:cubicBezTo>
                    <a:pt x="74875" y="631498"/>
                    <a:pt x="149750" y="6658"/>
                    <a:pt x="302150" y="32"/>
                  </a:cubicBezTo>
                  <a:cubicBezTo>
                    <a:pt x="454550" y="-6594"/>
                    <a:pt x="805732" y="992619"/>
                    <a:pt x="914400" y="1216581"/>
                  </a:cubicBezTo>
                  <a:cubicBezTo>
                    <a:pt x="1023068" y="1440543"/>
                    <a:pt x="988612" y="1392172"/>
                    <a:pt x="954157" y="1343802"/>
                  </a:cubicBezTo>
                </a:path>
              </a:pathLst>
            </a:custGeom>
            <a:noFill/>
            <a:ln w="9525" cap="flat" cmpd="sng" algn="ctr">
              <a:solidFill>
                <a:srgbClr val="3333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2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楷体" panose="02010609060101010101" pitchFamily="49" charset="-122"/>
                <a:cs typeface="宋体" panose="02010600030101010101" pitchFamily="2" charset="-122"/>
              </a:endParaRPr>
            </a:p>
          </p:txBody>
        </p:sp>
      </p:grpSp>
      <p:sp>
        <p:nvSpPr>
          <p:cNvPr id="13" name="箭头: 下 12">
            <a:extLst>
              <a:ext uri="{FF2B5EF4-FFF2-40B4-BE49-F238E27FC236}">
                <a16:creationId xmlns:a16="http://schemas.microsoft.com/office/drawing/2014/main" id="{AB1FD894-0487-0BFC-2493-4A231BB3F4B3}"/>
              </a:ext>
            </a:extLst>
          </p:cNvPr>
          <p:cNvSpPr/>
          <p:nvPr/>
        </p:nvSpPr>
        <p:spPr bwMode="auto">
          <a:xfrm>
            <a:off x="6921922" y="1311929"/>
            <a:ext cx="242366" cy="421849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楷体" panose="02010609060101010101" pitchFamily="49" charset="-122"/>
              <a:cs typeface="宋体" panose="02010600030101010101" pitchFamily="2" charset="-122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DECABCB8-E882-DB0A-5662-46083E3D288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2170" y="1203025"/>
            <a:ext cx="2861798" cy="2861798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438C2BDE-1A89-ABCE-6E99-0D6889C67379}"/>
              </a:ext>
            </a:extLst>
          </p:cNvPr>
          <p:cNvSpPr/>
          <p:nvPr/>
        </p:nvSpPr>
        <p:spPr>
          <a:xfrm>
            <a:off x="88259" y="5837"/>
            <a:ext cx="198002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>
                <a:solidFill>
                  <a:srgbClr val="3333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pitchFamily="18" charset="0"/>
              </a:rPr>
              <a:t>准共振预测</a:t>
            </a:r>
            <a:endParaRPr lang="zh-CN" altLang="en-US" dirty="0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97889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549275"/>
            <a:ext cx="8229600" cy="1143000"/>
          </a:xfrm>
        </p:spPr>
        <p:txBody>
          <a:bodyPr/>
          <a:lstStyle/>
          <a:p>
            <a:pPr eaLnBrk="1" hangingPunct="1"/>
            <a:r>
              <a:rPr lang="zh-CN" altLang="en-US" sz="3200" dirty="0">
                <a:solidFill>
                  <a:srgbClr val="3333FF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提纲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744" y="1708299"/>
            <a:ext cx="9073256" cy="3024336"/>
          </a:xfrm>
        </p:spPr>
        <p:txBody>
          <a:bodyPr/>
          <a:lstStyle/>
          <a:p>
            <a:pPr>
              <a:defRPr/>
            </a:pPr>
            <a:r>
              <a:rPr lang="en-US" altLang="zh-CN" sz="2800" dirty="0">
                <a:latin typeface="华文新魏" panose="02010800040101010101" pitchFamily="2" charset="-122"/>
                <a:ea typeface="华文新魏" panose="02010800040101010101" pitchFamily="2" charset="-122"/>
              </a:rPr>
              <a:t>1</a:t>
            </a:r>
            <a:r>
              <a:rPr lang="zh-CN" altLang="zh-CN" sz="2800" dirty="0">
                <a:latin typeface="华文新魏" panose="02010800040101010101" pitchFamily="2" charset="-122"/>
                <a:ea typeface="华文新魏" panose="02010800040101010101" pitchFamily="2" charset="-122"/>
              </a:rPr>
              <a:t>、</a:t>
            </a:r>
            <a:r>
              <a:rPr lang="zh-CN" altLang="en-US" sz="2800" dirty="0">
                <a:solidFill>
                  <a:srgbClr val="3333FF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热化与能均分</a:t>
            </a:r>
            <a:endParaRPr lang="en-US" altLang="zh-CN" sz="2800" dirty="0">
              <a:solidFill>
                <a:srgbClr val="3333FF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  <a:p>
            <a:pPr>
              <a:defRPr/>
            </a:pPr>
            <a:r>
              <a:rPr lang="en-US" altLang="zh-CN" sz="2800" dirty="0">
                <a:latin typeface="华文新魏" panose="02010800040101010101" pitchFamily="2" charset="-122"/>
                <a:ea typeface="华文新魏" panose="02010800040101010101" pitchFamily="2" charset="-122"/>
              </a:rPr>
              <a:t>2</a:t>
            </a:r>
            <a:r>
              <a:rPr lang="zh-CN" altLang="en-US" sz="2800" dirty="0">
                <a:latin typeface="华文新魏" panose="02010800040101010101" pitchFamily="2" charset="-122"/>
                <a:ea typeface="华文新魏" panose="02010800040101010101" pitchFamily="2" charset="-122"/>
              </a:rPr>
              <a:t>、我们组的主要贡献</a:t>
            </a:r>
            <a:endParaRPr lang="en-US" altLang="zh-CN" sz="2800" dirty="0">
              <a:latin typeface="华文新魏" panose="02010800040101010101" pitchFamily="2" charset="-122"/>
              <a:ea typeface="华文新魏" panose="02010800040101010101" pitchFamily="2" charset="-122"/>
            </a:endParaRPr>
          </a:p>
          <a:p>
            <a:pPr>
              <a:defRPr/>
            </a:pPr>
            <a:r>
              <a:rPr lang="en-US" altLang="zh-CN" sz="2800" dirty="0">
                <a:latin typeface="华文新魏" panose="02010800040101010101" pitchFamily="2" charset="-122"/>
                <a:ea typeface="华文新魏" panose="02010800040101010101" pitchFamily="2" charset="-122"/>
              </a:rPr>
              <a:t>3</a:t>
            </a:r>
            <a:r>
              <a:rPr lang="zh-CN" altLang="zh-CN" sz="2800" dirty="0">
                <a:latin typeface="华文新魏" panose="02010800040101010101" pitchFamily="2" charset="-122"/>
                <a:ea typeface="华文新魏" panose="02010800040101010101" pitchFamily="2" charset="-122"/>
              </a:rPr>
              <a:t>、</a:t>
            </a:r>
            <a:r>
              <a:rPr lang="zh-CN" altLang="en-US" sz="2800" dirty="0">
                <a:latin typeface="华文新魏" panose="02010800040101010101" pitchFamily="2" charset="-122"/>
                <a:ea typeface="华文新魏" panose="02010800040101010101" pitchFamily="2" charset="-122"/>
              </a:rPr>
              <a:t>展望：从动力学到统计物理分布</a:t>
            </a:r>
            <a:endParaRPr lang="en-US" altLang="zh-CN" sz="2800" dirty="0">
              <a:latin typeface="华文新魏" panose="02010800040101010101" pitchFamily="2" charset="-122"/>
              <a:ea typeface="华文新魏" panose="02010800040101010101" pitchFamily="2" charset="-122"/>
            </a:endParaRPr>
          </a:p>
          <a:p>
            <a:pPr eaLnBrk="1" hangingPunct="1">
              <a:defRPr/>
            </a:pPr>
            <a:endParaRPr lang="zh-CN" altLang="en-US" sz="2800" dirty="0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7E614FF4-EBC8-2922-194C-C6A1922D5B1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1484784"/>
            <a:ext cx="5760640" cy="2880319"/>
          </a:xfrm>
        </p:spPr>
      </p:pic>
      <p:sp>
        <p:nvSpPr>
          <p:cNvPr id="7" name="内容占位符 2">
            <a:extLst>
              <a:ext uri="{FF2B5EF4-FFF2-40B4-BE49-F238E27FC236}">
                <a16:creationId xmlns:a16="http://schemas.microsoft.com/office/drawing/2014/main" id="{8E626430-725C-E413-527A-0394489F825B}"/>
              </a:ext>
            </a:extLst>
          </p:cNvPr>
          <p:cNvSpPr txBox="1">
            <a:spLocks/>
          </p:cNvSpPr>
          <p:nvPr/>
        </p:nvSpPr>
        <p:spPr bwMode="auto">
          <a:xfrm>
            <a:off x="4355976" y="980728"/>
            <a:ext cx="4392488" cy="432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Large numbers of mode have zero pk:</a:t>
            </a:r>
          </a:p>
        </p:txBody>
      </p:sp>
      <p:sp>
        <p:nvSpPr>
          <p:cNvPr id="8" name="内容占位符 2">
            <a:extLst>
              <a:ext uri="{FF2B5EF4-FFF2-40B4-BE49-F238E27FC236}">
                <a16:creationId xmlns:a16="http://schemas.microsoft.com/office/drawing/2014/main" id="{112089CD-0196-8732-0525-2BC1F3F036ED}"/>
              </a:ext>
            </a:extLst>
          </p:cNvPr>
          <p:cNvSpPr txBox="1">
            <a:spLocks/>
          </p:cNvSpPr>
          <p:nvPr/>
        </p:nvSpPr>
        <p:spPr bwMode="auto">
          <a:xfrm>
            <a:off x="755576" y="970916"/>
            <a:ext cx="3312368" cy="432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modes have vanished pk:</a:t>
            </a:r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id="{6FCF02C3-0246-4226-FA37-60821CB7DD52}"/>
              </a:ext>
            </a:extLst>
          </p:cNvPr>
          <p:cNvGrpSpPr/>
          <p:nvPr/>
        </p:nvGrpSpPr>
        <p:grpSpPr>
          <a:xfrm>
            <a:off x="4139952" y="4672886"/>
            <a:ext cx="1300242" cy="1204386"/>
            <a:chOff x="2143988" y="4126869"/>
            <a:chExt cx="2816642" cy="2575311"/>
          </a:xfrm>
        </p:grpSpPr>
        <p:grpSp>
          <p:nvGrpSpPr>
            <p:cNvPr id="10" name="组合 9">
              <a:extLst>
                <a:ext uri="{FF2B5EF4-FFF2-40B4-BE49-F238E27FC236}">
                  <a16:creationId xmlns:a16="http://schemas.microsoft.com/office/drawing/2014/main" id="{A8BDAD24-8B68-8B21-CF68-18015F863830}"/>
                </a:ext>
              </a:extLst>
            </p:cNvPr>
            <p:cNvGrpSpPr/>
            <p:nvPr/>
          </p:nvGrpSpPr>
          <p:grpSpPr>
            <a:xfrm rot="17894804">
              <a:off x="3177991" y="4650568"/>
              <a:ext cx="1457575" cy="410177"/>
              <a:chOff x="2771379" y="1340768"/>
              <a:chExt cx="3048624" cy="1091379"/>
            </a:xfrm>
          </p:grpSpPr>
          <p:sp>
            <p:nvSpPr>
              <p:cNvPr id="36" name="椭圆 35">
                <a:extLst>
                  <a:ext uri="{FF2B5EF4-FFF2-40B4-BE49-F238E27FC236}">
                    <a16:creationId xmlns:a16="http://schemas.microsoft.com/office/drawing/2014/main" id="{50AB6BED-0CF8-1D87-DA49-25B31C3CC8B4}"/>
                  </a:ext>
                </a:extLst>
              </p:cNvPr>
              <p:cNvSpPr/>
              <p:nvPr/>
            </p:nvSpPr>
            <p:spPr bwMode="auto">
              <a:xfrm>
                <a:off x="4211960" y="1340768"/>
                <a:ext cx="216024" cy="225792"/>
              </a:xfrm>
              <a:prstGeom prst="ellipse">
                <a:avLst/>
              </a:prstGeom>
              <a:solidFill>
                <a:schemeClr val="tx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triangl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zh-CN" altLang="en-US" sz="2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楷体" panose="02010609060101010101" pitchFamily="49" charset="-122"/>
                  <a:cs typeface="宋体" panose="02010600030101010101" pitchFamily="2" charset="-122"/>
                </a:endParaRPr>
              </a:p>
            </p:txBody>
          </p:sp>
          <p:sp>
            <p:nvSpPr>
              <p:cNvPr id="37" name="椭圆 36">
                <a:extLst>
                  <a:ext uri="{FF2B5EF4-FFF2-40B4-BE49-F238E27FC236}">
                    <a16:creationId xmlns:a16="http://schemas.microsoft.com/office/drawing/2014/main" id="{0BF77BEE-72C1-E533-2F46-2EDC894E4453}"/>
                  </a:ext>
                </a:extLst>
              </p:cNvPr>
              <p:cNvSpPr/>
              <p:nvPr/>
            </p:nvSpPr>
            <p:spPr bwMode="auto">
              <a:xfrm>
                <a:off x="5603979" y="1766848"/>
                <a:ext cx="216024" cy="225792"/>
              </a:xfrm>
              <a:prstGeom prst="ellipse">
                <a:avLst/>
              </a:prstGeom>
              <a:solidFill>
                <a:schemeClr val="tx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triangl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zh-CN" altLang="en-US" sz="2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楷体" panose="02010609060101010101" pitchFamily="49" charset="-122"/>
                  <a:cs typeface="宋体" panose="02010600030101010101" pitchFamily="2" charset="-122"/>
                </a:endParaRPr>
              </a:p>
            </p:txBody>
          </p:sp>
          <p:sp>
            <p:nvSpPr>
              <p:cNvPr id="38" name="椭圆 37">
                <a:extLst>
                  <a:ext uri="{FF2B5EF4-FFF2-40B4-BE49-F238E27FC236}">
                    <a16:creationId xmlns:a16="http://schemas.microsoft.com/office/drawing/2014/main" id="{95931E3A-36A1-B1F4-A1D9-1EEEF48F11D9}"/>
                  </a:ext>
                </a:extLst>
              </p:cNvPr>
              <p:cNvSpPr/>
              <p:nvPr/>
            </p:nvSpPr>
            <p:spPr bwMode="auto">
              <a:xfrm>
                <a:off x="4211960" y="2206355"/>
                <a:ext cx="216024" cy="225792"/>
              </a:xfrm>
              <a:prstGeom prst="ellipse">
                <a:avLst/>
              </a:prstGeom>
              <a:solidFill>
                <a:schemeClr val="tx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triangl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zh-CN" altLang="en-US" sz="2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楷体" panose="02010609060101010101" pitchFamily="49" charset="-122"/>
                  <a:cs typeface="宋体" panose="02010600030101010101" pitchFamily="2" charset="-122"/>
                </a:endParaRPr>
              </a:p>
            </p:txBody>
          </p:sp>
          <p:sp>
            <p:nvSpPr>
              <p:cNvPr id="39" name="椭圆 38">
                <a:extLst>
                  <a:ext uri="{FF2B5EF4-FFF2-40B4-BE49-F238E27FC236}">
                    <a16:creationId xmlns:a16="http://schemas.microsoft.com/office/drawing/2014/main" id="{F13E52E3-12DB-A83D-51B0-11E0C17C7BA7}"/>
                  </a:ext>
                </a:extLst>
              </p:cNvPr>
              <p:cNvSpPr/>
              <p:nvPr/>
            </p:nvSpPr>
            <p:spPr bwMode="auto">
              <a:xfrm>
                <a:off x="2771379" y="1664412"/>
                <a:ext cx="216024" cy="225791"/>
              </a:xfrm>
              <a:prstGeom prst="ellipse">
                <a:avLst/>
              </a:prstGeom>
              <a:solidFill>
                <a:schemeClr val="tx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triangl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zh-CN" altLang="en-US" sz="2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楷体" panose="02010609060101010101" pitchFamily="49" charset="-122"/>
                  <a:cs typeface="宋体" panose="02010600030101010101" pitchFamily="2" charset="-122"/>
                </a:endParaRPr>
              </a:p>
            </p:txBody>
          </p:sp>
        </p:grpSp>
        <p:grpSp>
          <p:nvGrpSpPr>
            <p:cNvPr id="11" name="组合 10">
              <a:extLst>
                <a:ext uri="{FF2B5EF4-FFF2-40B4-BE49-F238E27FC236}">
                  <a16:creationId xmlns:a16="http://schemas.microsoft.com/office/drawing/2014/main" id="{6462E396-8611-90DD-079F-D2B7AE68EC50}"/>
                </a:ext>
              </a:extLst>
            </p:cNvPr>
            <p:cNvGrpSpPr/>
            <p:nvPr/>
          </p:nvGrpSpPr>
          <p:grpSpPr>
            <a:xfrm>
              <a:off x="3520470" y="5246146"/>
              <a:ext cx="1440160" cy="410177"/>
              <a:chOff x="2807804" y="1340768"/>
              <a:chExt cx="3012199" cy="1091379"/>
            </a:xfrm>
          </p:grpSpPr>
          <p:sp>
            <p:nvSpPr>
              <p:cNvPr id="32" name="椭圆 31">
                <a:extLst>
                  <a:ext uri="{FF2B5EF4-FFF2-40B4-BE49-F238E27FC236}">
                    <a16:creationId xmlns:a16="http://schemas.microsoft.com/office/drawing/2014/main" id="{00A68349-CDCA-B843-D138-E1FC0E5F8574}"/>
                  </a:ext>
                </a:extLst>
              </p:cNvPr>
              <p:cNvSpPr/>
              <p:nvPr/>
            </p:nvSpPr>
            <p:spPr bwMode="auto">
              <a:xfrm>
                <a:off x="4211960" y="1340768"/>
                <a:ext cx="216024" cy="225792"/>
              </a:xfrm>
              <a:prstGeom prst="ellipse">
                <a:avLst/>
              </a:prstGeom>
              <a:solidFill>
                <a:schemeClr val="tx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triangl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zh-CN" altLang="en-US" sz="2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楷体" panose="02010609060101010101" pitchFamily="49" charset="-122"/>
                  <a:cs typeface="宋体" panose="02010600030101010101" pitchFamily="2" charset="-122"/>
                </a:endParaRPr>
              </a:p>
            </p:txBody>
          </p:sp>
          <p:sp>
            <p:nvSpPr>
              <p:cNvPr id="33" name="椭圆 32">
                <a:extLst>
                  <a:ext uri="{FF2B5EF4-FFF2-40B4-BE49-F238E27FC236}">
                    <a16:creationId xmlns:a16="http://schemas.microsoft.com/office/drawing/2014/main" id="{D323EB79-5E78-7A36-2A78-9683B267B0F7}"/>
                  </a:ext>
                </a:extLst>
              </p:cNvPr>
              <p:cNvSpPr/>
              <p:nvPr/>
            </p:nvSpPr>
            <p:spPr bwMode="auto">
              <a:xfrm>
                <a:off x="5603979" y="1766848"/>
                <a:ext cx="216024" cy="225792"/>
              </a:xfrm>
              <a:prstGeom prst="ellipse">
                <a:avLst/>
              </a:prstGeom>
              <a:solidFill>
                <a:schemeClr val="tx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triangl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zh-CN" altLang="en-US" sz="2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楷体" panose="02010609060101010101" pitchFamily="49" charset="-122"/>
                  <a:cs typeface="宋体" panose="02010600030101010101" pitchFamily="2" charset="-122"/>
                </a:endParaRPr>
              </a:p>
            </p:txBody>
          </p:sp>
          <p:sp>
            <p:nvSpPr>
              <p:cNvPr id="34" name="椭圆 33">
                <a:extLst>
                  <a:ext uri="{FF2B5EF4-FFF2-40B4-BE49-F238E27FC236}">
                    <a16:creationId xmlns:a16="http://schemas.microsoft.com/office/drawing/2014/main" id="{0524FBAD-9E44-4766-9B70-D9397A831F05}"/>
                  </a:ext>
                </a:extLst>
              </p:cNvPr>
              <p:cNvSpPr/>
              <p:nvPr/>
            </p:nvSpPr>
            <p:spPr bwMode="auto">
              <a:xfrm>
                <a:off x="4211960" y="2206355"/>
                <a:ext cx="216024" cy="225792"/>
              </a:xfrm>
              <a:prstGeom prst="ellipse">
                <a:avLst/>
              </a:prstGeom>
              <a:solidFill>
                <a:schemeClr val="tx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triangl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zh-CN" altLang="en-US" sz="2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楷体" panose="02010609060101010101" pitchFamily="49" charset="-122"/>
                  <a:cs typeface="宋体" panose="02010600030101010101" pitchFamily="2" charset="-122"/>
                </a:endParaRPr>
              </a:p>
            </p:txBody>
          </p:sp>
          <p:sp>
            <p:nvSpPr>
              <p:cNvPr id="35" name="椭圆 34">
                <a:extLst>
                  <a:ext uri="{FF2B5EF4-FFF2-40B4-BE49-F238E27FC236}">
                    <a16:creationId xmlns:a16="http://schemas.microsoft.com/office/drawing/2014/main" id="{003C3A65-CA53-6928-D691-FBCC43430CB2}"/>
                  </a:ext>
                </a:extLst>
              </p:cNvPr>
              <p:cNvSpPr/>
              <p:nvPr/>
            </p:nvSpPr>
            <p:spPr bwMode="auto">
              <a:xfrm>
                <a:off x="2807804" y="1737624"/>
                <a:ext cx="216024" cy="225792"/>
              </a:xfrm>
              <a:prstGeom prst="ellipse">
                <a:avLst/>
              </a:prstGeom>
              <a:solidFill>
                <a:schemeClr val="tx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triangl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zh-CN" altLang="en-US" sz="2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楷体" panose="02010609060101010101" pitchFamily="49" charset="-122"/>
                  <a:cs typeface="宋体" panose="02010600030101010101" pitchFamily="2" charset="-122"/>
                </a:endParaRPr>
              </a:p>
            </p:txBody>
          </p:sp>
        </p:grpSp>
        <p:grpSp>
          <p:nvGrpSpPr>
            <p:cNvPr id="12" name="组合 11">
              <a:extLst>
                <a:ext uri="{FF2B5EF4-FFF2-40B4-BE49-F238E27FC236}">
                  <a16:creationId xmlns:a16="http://schemas.microsoft.com/office/drawing/2014/main" id="{68DB1FA4-72CC-C17B-8544-68CDEB3DE8E0}"/>
                </a:ext>
              </a:extLst>
            </p:cNvPr>
            <p:cNvGrpSpPr/>
            <p:nvPr/>
          </p:nvGrpSpPr>
          <p:grpSpPr>
            <a:xfrm rot="14140779">
              <a:off x="2475179" y="4670838"/>
              <a:ext cx="1476395" cy="410177"/>
              <a:chOff x="2732016" y="1340768"/>
              <a:chExt cx="3087987" cy="1091379"/>
            </a:xfrm>
          </p:grpSpPr>
          <p:sp>
            <p:nvSpPr>
              <p:cNvPr id="28" name="椭圆 27">
                <a:extLst>
                  <a:ext uri="{FF2B5EF4-FFF2-40B4-BE49-F238E27FC236}">
                    <a16:creationId xmlns:a16="http://schemas.microsoft.com/office/drawing/2014/main" id="{56E133FC-B13A-5D1F-5C11-EEA2F0FBAB5B}"/>
                  </a:ext>
                </a:extLst>
              </p:cNvPr>
              <p:cNvSpPr/>
              <p:nvPr/>
            </p:nvSpPr>
            <p:spPr bwMode="auto">
              <a:xfrm>
                <a:off x="4211960" y="1340768"/>
                <a:ext cx="216024" cy="225792"/>
              </a:xfrm>
              <a:prstGeom prst="ellipse">
                <a:avLst/>
              </a:prstGeom>
              <a:solidFill>
                <a:schemeClr val="tx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triangl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zh-CN" altLang="en-US" sz="2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楷体" panose="02010609060101010101" pitchFamily="49" charset="-122"/>
                  <a:cs typeface="宋体" panose="02010600030101010101" pitchFamily="2" charset="-122"/>
                </a:endParaRPr>
              </a:p>
            </p:txBody>
          </p:sp>
          <p:sp>
            <p:nvSpPr>
              <p:cNvPr id="29" name="椭圆 28">
                <a:extLst>
                  <a:ext uri="{FF2B5EF4-FFF2-40B4-BE49-F238E27FC236}">
                    <a16:creationId xmlns:a16="http://schemas.microsoft.com/office/drawing/2014/main" id="{05A35C5E-FEA2-1371-F241-6BA5845E2B98}"/>
                  </a:ext>
                </a:extLst>
              </p:cNvPr>
              <p:cNvSpPr/>
              <p:nvPr/>
            </p:nvSpPr>
            <p:spPr bwMode="auto">
              <a:xfrm>
                <a:off x="5603979" y="1766848"/>
                <a:ext cx="216024" cy="225792"/>
              </a:xfrm>
              <a:prstGeom prst="ellipse">
                <a:avLst/>
              </a:prstGeom>
              <a:solidFill>
                <a:schemeClr val="tx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triangl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zh-CN" altLang="en-US" sz="2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楷体" panose="02010609060101010101" pitchFamily="49" charset="-122"/>
                  <a:cs typeface="宋体" panose="02010600030101010101" pitchFamily="2" charset="-122"/>
                </a:endParaRPr>
              </a:p>
            </p:txBody>
          </p:sp>
          <p:sp>
            <p:nvSpPr>
              <p:cNvPr id="30" name="椭圆 29">
                <a:extLst>
                  <a:ext uri="{FF2B5EF4-FFF2-40B4-BE49-F238E27FC236}">
                    <a16:creationId xmlns:a16="http://schemas.microsoft.com/office/drawing/2014/main" id="{949DCAB9-09C6-E4EE-00A4-0F7EDCA72CA6}"/>
                  </a:ext>
                </a:extLst>
              </p:cNvPr>
              <p:cNvSpPr/>
              <p:nvPr/>
            </p:nvSpPr>
            <p:spPr bwMode="auto">
              <a:xfrm>
                <a:off x="4211960" y="2206355"/>
                <a:ext cx="216024" cy="225792"/>
              </a:xfrm>
              <a:prstGeom prst="ellipse">
                <a:avLst/>
              </a:prstGeom>
              <a:solidFill>
                <a:schemeClr val="tx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triangl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zh-CN" altLang="en-US" sz="2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楷体" panose="02010609060101010101" pitchFamily="49" charset="-122"/>
                  <a:cs typeface="宋体" panose="02010600030101010101" pitchFamily="2" charset="-122"/>
                </a:endParaRPr>
              </a:p>
            </p:txBody>
          </p:sp>
          <p:sp>
            <p:nvSpPr>
              <p:cNvPr id="31" name="椭圆 30">
                <a:extLst>
                  <a:ext uri="{FF2B5EF4-FFF2-40B4-BE49-F238E27FC236}">
                    <a16:creationId xmlns:a16="http://schemas.microsoft.com/office/drawing/2014/main" id="{1460840C-685A-7006-6308-2AAB6B7E6F6C}"/>
                  </a:ext>
                </a:extLst>
              </p:cNvPr>
              <p:cNvSpPr/>
              <p:nvPr/>
            </p:nvSpPr>
            <p:spPr bwMode="auto">
              <a:xfrm>
                <a:off x="2732016" y="1857518"/>
                <a:ext cx="216024" cy="225791"/>
              </a:xfrm>
              <a:prstGeom prst="ellipse">
                <a:avLst/>
              </a:prstGeom>
              <a:solidFill>
                <a:schemeClr val="tx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triangl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zh-CN" altLang="en-US" sz="2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楷体" panose="02010609060101010101" pitchFamily="49" charset="-122"/>
                  <a:cs typeface="宋体" panose="02010600030101010101" pitchFamily="2" charset="-122"/>
                </a:endParaRPr>
              </a:p>
            </p:txBody>
          </p:sp>
        </p:grpSp>
        <p:grpSp>
          <p:nvGrpSpPr>
            <p:cNvPr id="13" name="组合 12">
              <a:extLst>
                <a:ext uri="{FF2B5EF4-FFF2-40B4-BE49-F238E27FC236}">
                  <a16:creationId xmlns:a16="http://schemas.microsoft.com/office/drawing/2014/main" id="{DC70EF33-0DF7-B5EE-1A84-B6136469EDFF}"/>
                </a:ext>
              </a:extLst>
            </p:cNvPr>
            <p:cNvGrpSpPr/>
            <p:nvPr/>
          </p:nvGrpSpPr>
          <p:grpSpPr>
            <a:xfrm rot="18500402">
              <a:off x="2398598" y="5745860"/>
              <a:ext cx="1502462" cy="410177"/>
              <a:chOff x="2807804" y="1340768"/>
              <a:chExt cx="3142509" cy="1091379"/>
            </a:xfrm>
          </p:grpSpPr>
          <p:sp>
            <p:nvSpPr>
              <p:cNvPr id="24" name="椭圆 23">
                <a:extLst>
                  <a:ext uri="{FF2B5EF4-FFF2-40B4-BE49-F238E27FC236}">
                    <a16:creationId xmlns:a16="http://schemas.microsoft.com/office/drawing/2014/main" id="{852086EA-D2CD-E54B-9274-3B44B3F1B79B}"/>
                  </a:ext>
                </a:extLst>
              </p:cNvPr>
              <p:cNvSpPr/>
              <p:nvPr/>
            </p:nvSpPr>
            <p:spPr bwMode="auto">
              <a:xfrm>
                <a:off x="4211960" y="1340768"/>
                <a:ext cx="216024" cy="225792"/>
              </a:xfrm>
              <a:prstGeom prst="ellipse">
                <a:avLst/>
              </a:prstGeom>
              <a:solidFill>
                <a:schemeClr val="tx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triangl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zh-CN" altLang="en-US" sz="2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楷体" panose="02010609060101010101" pitchFamily="49" charset="-122"/>
                  <a:cs typeface="宋体" panose="02010600030101010101" pitchFamily="2" charset="-122"/>
                </a:endParaRPr>
              </a:p>
            </p:txBody>
          </p:sp>
          <p:sp>
            <p:nvSpPr>
              <p:cNvPr id="25" name="椭圆 24">
                <a:extLst>
                  <a:ext uri="{FF2B5EF4-FFF2-40B4-BE49-F238E27FC236}">
                    <a16:creationId xmlns:a16="http://schemas.microsoft.com/office/drawing/2014/main" id="{93D8A91C-6F1D-27A3-32F0-A92680A5A2D7}"/>
                  </a:ext>
                </a:extLst>
              </p:cNvPr>
              <p:cNvSpPr/>
              <p:nvPr/>
            </p:nvSpPr>
            <p:spPr bwMode="auto">
              <a:xfrm>
                <a:off x="5734289" y="1944780"/>
                <a:ext cx="216024" cy="225791"/>
              </a:xfrm>
              <a:prstGeom prst="ellipse">
                <a:avLst/>
              </a:prstGeom>
              <a:solidFill>
                <a:schemeClr val="tx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triangl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zh-CN" altLang="en-US" sz="2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楷体" panose="02010609060101010101" pitchFamily="49" charset="-122"/>
                  <a:cs typeface="宋体" panose="02010600030101010101" pitchFamily="2" charset="-122"/>
                </a:endParaRPr>
              </a:p>
            </p:txBody>
          </p:sp>
          <p:sp>
            <p:nvSpPr>
              <p:cNvPr id="26" name="椭圆 25">
                <a:extLst>
                  <a:ext uri="{FF2B5EF4-FFF2-40B4-BE49-F238E27FC236}">
                    <a16:creationId xmlns:a16="http://schemas.microsoft.com/office/drawing/2014/main" id="{CC655FB8-FE88-E292-0C93-64D4A306BF12}"/>
                  </a:ext>
                </a:extLst>
              </p:cNvPr>
              <p:cNvSpPr/>
              <p:nvPr/>
            </p:nvSpPr>
            <p:spPr bwMode="auto">
              <a:xfrm>
                <a:off x="4211960" y="2206355"/>
                <a:ext cx="216024" cy="225792"/>
              </a:xfrm>
              <a:prstGeom prst="ellipse">
                <a:avLst/>
              </a:prstGeom>
              <a:solidFill>
                <a:schemeClr val="tx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triangl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zh-CN" altLang="en-US" sz="2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楷体" panose="02010609060101010101" pitchFamily="49" charset="-122"/>
                  <a:cs typeface="宋体" panose="02010600030101010101" pitchFamily="2" charset="-122"/>
                </a:endParaRPr>
              </a:p>
            </p:txBody>
          </p:sp>
          <p:sp>
            <p:nvSpPr>
              <p:cNvPr id="27" name="椭圆 26">
                <a:extLst>
                  <a:ext uri="{FF2B5EF4-FFF2-40B4-BE49-F238E27FC236}">
                    <a16:creationId xmlns:a16="http://schemas.microsoft.com/office/drawing/2014/main" id="{24CDC1B1-8FED-D568-7391-FD6B8902842A}"/>
                  </a:ext>
                </a:extLst>
              </p:cNvPr>
              <p:cNvSpPr/>
              <p:nvPr/>
            </p:nvSpPr>
            <p:spPr bwMode="auto">
              <a:xfrm>
                <a:off x="2807804" y="1737624"/>
                <a:ext cx="216024" cy="225792"/>
              </a:xfrm>
              <a:prstGeom prst="ellipse">
                <a:avLst/>
              </a:prstGeom>
              <a:solidFill>
                <a:schemeClr val="tx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triangl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zh-CN" altLang="en-US" sz="2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楷体" panose="02010609060101010101" pitchFamily="49" charset="-122"/>
                  <a:cs typeface="宋体" panose="02010600030101010101" pitchFamily="2" charset="-122"/>
                </a:endParaRPr>
              </a:p>
            </p:txBody>
          </p:sp>
        </p:grpSp>
        <p:grpSp>
          <p:nvGrpSpPr>
            <p:cNvPr id="14" name="组合 13">
              <a:extLst>
                <a:ext uri="{FF2B5EF4-FFF2-40B4-BE49-F238E27FC236}">
                  <a16:creationId xmlns:a16="http://schemas.microsoft.com/office/drawing/2014/main" id="{D9367FB6-5403-64C4-D19F-58EAD88DDE91}"/>
                </a:ext>
              </a:extLst>
            </p:cNvPr>
            <p:cNvGrpSpPr/>
            <p:nvPr/>
          </p:nvGrpSpPr>
          <p:grpSpPr>
            <a:xfrm rot="3095055">
              <a:off x="3237634" y="5749443"/>
              <a:ext cx="1469658" cy="410177"/>
              <a:chOff x="2746109" y="1340768"/>
              <a:chExt cx="3073894" cy="1091379"/>
            </a:xfrm>
          </p:grpSpPr>
          <p:sp>
            <p:nvSpPr>
              <p:cNvPr id="20" name="椭圆 19">
                <a:extLst>
                  <a:ext uri="{FF2B5EF4-FFF2-40B4-BE49-F238E27FC236}">
                    <a16:creationId xmlns:a16="http://schemas.microsoft.com/office/drawing/2014/main" id="{6531CA45-6DA5-99EB-6C5D-F21422797888}"/>
                  </a:ext>
                </a:extLst>
              </p:cNvPr>
              <p:cNvSpPr/>
              <p:nvPr/>
            </p:nvSpPr>
            <p:spPr bwMode="auto">
              <a:xfrm>
                <a:off x="4211960" y="1340768"/>
                <a:ext cx="216024" cy="225792"/>
              </a:xfrm>
              <a:prstGeom prst="ellipse">
                <a:avLst/>
              </a:prstGeom>
              <a:solidFill>
                <a:schemeClr val="tx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triangl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zh-CN" altLang="en-US" sz="2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楷体" panose="02010609060101010101" pitchFamily="49" charset="-122"/>
                  <a:cs typeface="宋体" panose="02010600030101010101" pitchFamily="2" charset="-122"/>
                </a:endParaRPr>
              </a:p>
            </p:txBody>
          </p:sp>
          <p:sp>
            <p:nvSpPr>
              <p:cNvPr id="21" name="椭圆 20">
                <a:extLst>
                  <a:ext uri="{FF2B5EF4-FFF2-40B4-BE49-F238E27FC236}">
                    <a16:creationId xmlns:a16="http://schemas.microsoft.com/office/drawing/2014/main" id="{E4FD9BFF-96A0-E77C-194A-8EE56A51EEFB}"/>
                  </a:ext>
                </a:extLst>
              </p:cNvPr>
              <p:cNvSpPr/>
              <p:nvPr/>
            </p:nvSpPr>
            <p:spPr bwMode="auto">
              <a:xfrm>
                <a:off x="5603979" y="1766848"/>
                <a:ext cx="216024" cy="225792"/>
              </a:xfrm>
              <a:prstGeom prst="ellipse">
                <a:avLst/>
              </a:prstGeom>
              <a:solidFill>
                <a:schemeClr val="tx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triangl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zh-CN" altLang="en-US" sz="2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楷体" panose="02010609060101010101" pitchFamily="49" charset="-122"/>
                  <a:cs typeface="宋体" panose="02010600030101010101" pitchFamily="2" charset="-122"/>
                </a:endParaRPr>
              </a:p>
            </p:txBody>
          </p:sp>
          <p:sp>
            <p:nvSpPr>
              <p:cNvPr id="22" name="椭圆 21">
                <a:extLst>
                  <a:ext uri="{FF2B5EF4-FFF2-40B4-BE49-F238E27FC236}">
                    <a16:creationId xmlns:a16="http://schemas.microsoft.com/office/drawing/2014/main" id="{DF73EED3-779A-A9A5-7EE1-742E3DAF1284}"/>
                  </a:ext>
                </a:extLst>
              </p:cNvPr>
              <p:cNvSpPr/>
              <p:nvPr/>
            </p:nvSpPr>
            <p:spPr bwMode="auto">
              <a:xfrm>
                <a:off x="4211960" y="2206355"/>
                <a:ext cx="216024" cy="225792"/>
              </a:xfrm>
              <a:prstGeom prst="ellipse">
                <a:avLst/>
              </a:prstGeom>
              <a:solidFill>
                <a:schemeClr val="tx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triangl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zh-CN" altLang="en-US" sz="2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楷体" panose="02010609060101010101" pitchFamily="49" charset="-122"/>
                  <a:cs typeface="宋体" panose="02010600030101010101" pitchFamily="2" charset="-122"/>
                </a:endParaRPr>
              </a:p>
            </p:txBody>
          </p:sp>
          <p:sp>
            <p:nvSpPr>
              <p:cNvPr id="23" name="椭圆 22">
                <a:extLst>
                  <a:ext uri="{FF2B5EF4-FFF2-40B4-BE49-F238E27FC236}">
                    <a16:creationId xmlns:a16="http://schemas.microsoft.com/office/drawing/2014/main" id="{20BEFAF0-B494-DFB5-8159-8B02D4BD1644}"/>
                  </a:ext>
                </a:extLst>
              </p:cNvPr>
              <p:cNvSpPr/>
              <p:nvPr/>
            </p:nvSpPr>
            <p:spPr bwMode="auto">
              <a:xfrm>
                <a:off x="2746109" y="1821637"/>
                <a:ext cx="216024" cy="225791"/>
              </a:xfrm>
              <a:prstGeom prst="ellipse">
                <a:avLst/>
              </a:prstGeom>
              <a:solidFill>
                <a:schemeClr val="tx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triangl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zh-CN" altLang="en-US" sz="2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楷体" panose="02010609060101010101" pitchFamily="49" charset="-122"/>
                  <a:cs typeface="宋体" panose="02010600030101010101" pitchFamily="2" charset="-122"/>
                </a:endParaRPr>
              </a:p>
            </p:txBody>
          </p:sp>
        </p:grpSp>
        <p:grpSp>
          <p:nvGrpSpPr>
            <p:cNvPr id="15" name="组合 14">
              <a:extLst>
                <a:ext uri="{FF2B5EF4-FFF2-40B4-BE49-F238E27FC236}">
                  <a16:creationId xmlns:a16="http://schemas.microsoft.com/office/drawing/2014/main" id="{5B6B8770-94FE-BB78-1995-50B46E837056}"/>
                </a:ext>
              </a:extLst>
            </p:cNvPr>
            <p:cNvGrpSpPr/>
            <p:nvPr/>
          </p:nvGrpSpPr>
          <p:grpSpPr>
            <a:xfrm>
              <a:off x="2143988" y="5225344"/>
              <a:ext cx="1482277" cy="410177"/>
              <a:chOff x="2807804" y="1340768"/>
              <a:chExt cx="3100289" cy="1091379"/>
            </a:xfrm>
          </p:grpSpPr>
          <p:sp>
            <p:nvSpPr>
              <p:cNvPr id="16" name="椭圆 15">
                <a:extLst>
                  <a:ext uri="{FF2B5EF4-FFF2-40B4-BE49-F238E27FC236}">
                    <a16:creationId xmlns:a16="http://schemas.microsoft.com/office/drawing/2014/main" id="{48CFE930-7D03-B1F5-A15C-53B44013267E}"/>
                  </a:ext>
                </a:extLst>
              </p:cNvPr>
              <p:cNvSpPr/>
              <p:nvPr/>
            </p:nvSpPr>
            <p:spPr bwMode="auto">
              <a:xfrm>
                <a:off x="4211960" y="1340768"/>
                <a:ext cx="216024" cy="225792"/>
              </a:xfrm>
              <a:prstGeom prst="ellipse">
                <a:avLst/>
              </a:prstGeom>
              <a:solidFill>
                <a:schemeClr val="tx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triangl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zh-CN" altLang="en-US" sz="2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楷体" panose="02010609060101010101" pitchFamily="49" charset="-122"/>
                  <a:cs typeface="宋体" panose="02010600030101010101" pitchFamily="2" charset="-122"/>
                </a:endParaRPr>
              </a:p>
            </p:txBody>
          </p:sp>
          <p:sp>
            <p:nvSpPr>
              <p:cNvPr id="17" name="椭圆 16">
                <a:extLst>
                  <a:ext uri="{FF2B5EF4-FFF2-40B4-BE49-F238E27FC236}">
                    <a16:creationId xmlns:a16="http://schemas.microsoft.com/office/drawing/2014/main" id="{382EF89D-FE32-F36D-F817-C93B0EA456C1}"/>
                  </a:ext>
                </a:extLst>
              </p:cNvPr>
              <p:cNvSpPr/>
              <p:nvPr/>
            </p:nvSpPr>
            <p:spPr bwMode="auto">
              <a:xfrm>
                <a:off x="5692068" y="1766847"/>
                <a:ext cx="216025" cy="225793"/>
              </a:xfrm>
              <a:prstGeom prst="ellipse">
                <a:avLst/>
              </a:prstGeom>
              <a:solidFill>
                <a:schemeClr val="tx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triangl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zh-CN" altLang="en-US" sz="2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楷体" panose="02010609060101010101" pitchFamily="49" charset="-122"/>
                  <a:cs typeface="宋体" panose="02010600030101010101" pitchFamily="2" charset="-122"/>
                </a:endParaRPr>
              </a:p>
            </p:txBody>
          </p:sp>
          <p:sp>
            <p:nvSpPr>
              <p:cNvPr id="18" name="椭圆 17">
                <a:extLst>
                  <a:ext uri="{FF2B5EF4-FFF2-40B4-BE49-F238E27FC236}">
                    <a16:creationId xmlns:a16="http://schemas.microsoft.com/office/drawing/2014/main" id="{643C2B00-2251-D692-0441-CA0E388E4417}"/>
                  </a:ext>
                </a:extLst>
              </p:cNvPr>
              <p:cNvSpPr/>
              <p:nvPr/>
            </p:nvSpPr>
            <p:spPr bwMode="auto">
              <a:xfrm>
                <a:off x="4211960" y="2206355"/>
                <a:ext cx="216024" cy="225792"/>
              </a:xfrm>
              <a:prstGeom prst="ellipse">
                <a:avLst/>
              </a:prstGeom>
              <a:solidFill>
                <a:schemeClr val="tx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triangl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zh-CN" altLang="en-US" sz="2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楷体" panose="02010609060101010101" pitchFamily="49" charset="-122"/>
                  <a:cs typeface="宋体" panose="02010600030101010101" pitchFamily="2" charset="-122"/>
                </a:endParaRPr>
              </a:p>
            </p:txBody>
          </p:sp>
          <p:sp>
            <p:nvSpPr>
              <p:cNvPr id="19" name="椭圆 18">
                <a:extLst>
                  <a:ext uri="{FF2B5EF4-FFF2-40B4-BE49-F238E27FC236}">
                    <a16:creationId xmlns:a16="http://schemas.microsoft.com/office/drawing/2014/main" id="{4535A489-5425-994A-9291-6F2E20411FE3}"/>
                  </a:ext>
                </a:extLst>
              </p:cNvPr>
              <p:cNvSpPr/>
              <p:nvPr/>
            </p:nvSpPr>
            <p:spPr bwMode="auto">
              <a:xfrm>
                <a:off x="2807804" y="1737624"/>
                <a:ext cx="216024" cy="225792"/>
              </a:xfrm>
              <a:prstGeom prst="ellipse">
                <a:avLst/>
              </a:prstGeom>
              <a:solidFill>
                <a:schemeClr val="tx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triangl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zh-CN" altLang="en-US" sz="2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楷体" panose="02010609060101010101" pitchFamily="49" charset="-122"/>
                  <a:cs typeface="宋体" panose="02010600030101010101" pitchFamily="2" charset="-122"/>
                </a:endParaRPr>
              </a:p>
            </p:txBody>
          </p:sp>
        </p:grpSp>
      </p:grpSp>
      <p:cxnSp>
        <p:nvCxnSpPr>
          <p:cNvPr id="41" name="直接箭头连接符 40">
            <a:extLst>
              <a:ext uri="{FF2B5EF4-FFF2-40B4-BE49-F238E27FC236}">
                <a16:creationId xmlns:a16="http://schemas.microsoft.com/office/drawing/2014/main" id="{0E4654F0-5617-5A98-28A7-D2302AF78FAB}"/>
              </a:ext>
            </a:extLst>
          </p:cNvPr>
          <p:cNvCxnSpPr/>
          <p:nvPr/>
        </p:nvCxnSpPr>
        <p:spPr bwMode="auto">
          <a:xfrm flipH="1">
            <a:off x="4775375" y="3573016"/>
            <a:ext cx="154949" cy="100811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dash"/>
            <a:round/>
            <a:headEnd type="none" w="med" len="med"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42" name="组合 41">
            <a:extLst>
              <a:ext uri="{FF2B5EF4-FFF2-40B4-BE49-F238E27FC236}">
                <a16:creationId xmlns:a16="http://schemas.microsoft.com/office/drawing/2014/main" id="{DB6244C9-8EBC-F809-511A-AB150CB95DDF}"/>
              </a:ext>
            </a:extLst>
          </p:cNvPr>
          <p:cNvGrpSpPr/>
          <p:nvPr/>
        </p:nvGrpSpPr>
        <p:grpSpPr>
          <a:xfrm>
            <a:off x="6372200" y="4609916"/>
            <a:ext cx="1152128" cy="1198414"/>
            <a:chOff x="2143988" y="4127907"/>
            <a:chExt cx="2816642" cy="2567555"/>
          </a:xfrm>
        </p:grpSpPr>
        <p:grpSp>
          <p:nvGrpSpPr>
            <p:cNvPr id="43" name="组合 42">
              <a:extLst>
                <a:ext uri="{FF2B5EF4-FFF2-40B4-BE49-F238E27FC236}">
                  <a16:creationId xmlns:a16="http://schemas.microsoft.com/office/drawing/2014/main" id="{B525E551-27E9-CD2A-B316-7A5FEC6DF129}"/>
                </a:ext>
              </a:extLst>
            </p:cNvPr>
            <p:cNvGrpSpPr/>
            <p:nvPr/>
          </p:nvGrpSpPr>
          <p:grpSpPr>
            <a:xfrm rot="17894804">
              <a:off x="3190820" y="4642898"/>
              <a:ext cx="1440160" cy="410177"/>
              <a:chOff x="2694065" y="1324286"/>
              <a:chExt cx="3012199" cy="1091379"/>
            </a:xfrm>
          </p:grpSpPr>
          <p:sp>
            <p:nvSpPr>
              <p:cNvPr id="79" name="菱形 78">
                <a:extLst>
                  <a:ext uri="{FF2B5EF4-FFF2-40B4-BE49-F238E27FC236}">
                    <a16:creationId xmlns:a16="http://schemas.microsoft.com/office/drawing/2014/main" id="{1C764A51-AA9F-F5BE-2ED8-C793149B71AB}"/>
                  </a:ext>
                </a:extLst>
              </p:cNvPr>
              <p:cNvSpPr/>
              <p:nvPr/>
            </p:nvSpPr>
            <p:spPr bwMode="auto">
              <a:xfrm>
                <a:off x="2796009" y="1412776"/>
                <a:ext cx="2808312" cy="914400"/>
              </a:xfrm>
              <a:prstGeom prst="diamond">
                <a:avLst/>
              </a:prstGeom>
              <a:noFill/>
              <a:ln w="9525" cap="flat" cmpd="sng" algn="ctr">
                <a:solidFill>
                  <a:schemeClr val="tx1"/>
                </a:solidFill>
                <a:prstDash val="solid"/>
                <a:round/>
                <a:headEnd type="triangl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zh-CN" altLang="en-US" sz="2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楷体" panose="02010609060101010101" pitchFamily="49" charset="-122"/>
                  <a:cs typeface="宋体" panose="02010600030101010101" pitchFamily="2" charset="-122"/>
                </a:endParaRPr>
              </a:p>
            </p:txBody>
          </p:sp>
          <p:grpSp>
            <p:nvGrpSpPr>
              <p:cNvPr id="80" name="组合 79">
                <a:extLst>
                  <a:ext uri="{FF2B5EF4-FFF2-40B4-BE49-F238E27FC236}">
                    <a16:creationId xmlns:a16="http://schemas.microsoft.com/office/drawing/2014/main" id="{B3A2BF3D-BC99-D5DE-0054-79DC635EB20A}"/>
                  </a:ext>
                </a:extLst>
              </p:cNvPr>
              <p:cNvGrpSpPr/>
              <p:nvPr/>
            </p:nvGrpSpPr>
            <p:grpSpPr>
              <a:xfrm>
                <a:off x="2694065" y="1324286"/>
                <a:ext cx="3012199" cy="1091379"/>
                <a:chOff x="2807804" y="1340768"/>
                <a:chExt cx="3012199" cy="1091379"/>
              </a:xfrm>
            </p:grpSpPr>
            <p:sp>
              <p:nvSpPr>
                <p:cNvPr id="81" name="椭圆 80">
                  <a:extLst>
                    <a:ext uri="{FF2B5EF4-FFF2-40B4-BE49-F238E27FC236}">
                      <a16:creationId xmlns:a16="http://schemas.microsoft.com/office/drawing/2014/main" id="{A9368511-3F92-2C9D-2689-0F9A47125DED}"/>
                    </a:ext>
                  </a:extLst>
                </p:cNvPr>
                <p:cNvSpPr/>
                <p:nvPr/>
              </p:nvSpPr>
              <p:spPr bwMode="auto">
                <a:xfrm>
                  <a:off x="4211960" y="1340768"/>
                  <a:ext cx="216024" cy="225792"/>
                </a:xfrm>
                <a:prstGeom prst="ellipse">
                  <a:avLst/>
                </a:prstGeom>
                <a:solidFill>
                  <a:schemeClr val="tx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triangle" w="med" len="med"/>
                  <a:tailEnd type="triangl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zh-CN" altLang="en-US" sz="2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楷体" panose="02010609060101010101" pitchFamily="49" charset="-122"/>
                    <a:cs typeface="宋体" panose="02010600030101010101" pitchFamily="2" charset="-122"/>
                  </a:endParaRPr>
                </a:p>
              </p:txBody>
            </p:sp>
            <p:sp>
              <p:nvSpPr>
                <p:cNvPr id="82" name="椭圆 81">
                  <a:extLst>
                    <a:ext uri="{FF2B5EF4-FFF2-40B4-BE49-F238E27FC236}">
                      <a16:creationId xmlns:a16="http://schemas.microsoft.com/office/drawing/2014/main" id="{C3524D58-9880-8CE3-D834-21F8F2E40415}"/>
                    </a:ext>
                  </a:extLst>
                </p:cNvPr>
                <p:cNvSpPr/>
                <p:nvPr/>
              </p:nvSpPr>
              <p:spPr bwMode="auto">
                <a:xfrm>
                  <a:off x="5603979" y="1766848"/>
                  <a:ext cx="216024" cy="225792"/>
                </a:xfrm>
                <a:prstGeom prst="ellipse">
                  <a:avLst/>
                </a:prstGeom>
                <a:solidFill>
                  <a:schemeClr val="tx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triangle" w="med" len="med"/>
                  <a:tailEnd type="triangl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zh-CN" altLang="en-US" sz="2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楷体" panose="02010609060101010101" pitchFamily="49" charset="-122"/>
                    <a:cs typeface="宋体" panose="02010600030101010101" pitchFamily="2" charset="-122"/>
                  </a:endParaRPr>
                </a:p>
              </p:txBody>
            </p:sp>
            <p:sp>
              <p:nvSpPr>
                <p:cNvPr id="83" name="椭圆 82">
                  <a:extLst>
                    <a:ext uri="{FF2B5EF4-FFF2-40B4-BE49-F238E27FC236}">
                      <a16:creationId xmlns:a16="http://schemas.microsoft.com/office/drawing/2014/main" id="{2CF97E9E-BEE8-6B99-7356-07B9C7A714D7}"/>
                    </a:ext>
                  </a:extLst>
                </p:cNvPr>
                <p:cNvSpPr/>
                <p:nvPr/>
              </p:nvSpPr>
              <p:spPr bwMode="auto">
                <a:xfrm>
                  <a:off x="4211960" y="2206355"/>
                  <a:ext cx="216024" cy="225792"/>
                </a:xfrm>
                <a:prstGeom prst="ellipse">
                  <a:avLst/>
                </a:prstGeom>
                <a:solidFill>
                  <a:schemeClr val="tx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triangle" w="med" len="med"/>
                  <a:tailEnd type="triangl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zh-CN" altLang="en-US" sz="2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楷体" panose="02010609060101010101" pitchFamily="49" charset="-122"/>
                    <a:cs typeface="宋体" panose="02010600030101010101" pitchFamily="2" charset="-122"/>
                  </a:endParaRPr>
                </a:p>
              </p:txBody>
            </p:sp>
            <p:sp>
              <p:nvSpPr>
                <p:cNvPr id="84" name="椭圆 83">
                  <a:extLst>
                    <a:ext uri="{FF2B5EF4-FFF2-40B4-BE49-F238E27FC236}">
                      <a16:creationId xmlns:a16="http://schemas.microsoft.com/office/drawing/2014/main" id="{7129417C-5373-77B9-4122-6C8F0F60E34D}"/>
                    </a:ext>
                  </a:extLst>
                </p:cNvPr>
                <p:cNvSpPr/>
                <p:nvPr/>
              </p:nvSpPr>
              <p:spPr bwMode="auto">
                <a:xfrm>
                  <a:off x="2807804" y="1737624"/>
                  <a:ext cx="216024" cy="225792"/>
                </a:xfrm>
                <a:prstGeom prst="ellipse">
                  <a:avLst/>
                </a:prstGeom>
                <a:solidFill>
                  <a:schemeClr val="tx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triangle" w="med" len="med"/>
                  <a:tailEnd type="triangl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zh-CN" altLang="en-US" sz="2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楷体" panose="02010609060101010101" pitchFamily="49" charset="-122"/>
                    <a:cs typeface="宋体" panose="02010600030101010101" pitchFamily="2" charset="-122"/>
                  </a:endParaRPr>
                </a:p>
              </p:txBody>
            </p:sp>
          </p:grpSp>
        </p:grpSp>
        <p:grpSp>
          <p:nvGrpSpPr>
            <p:cNvPr id="44" name="组合 43">
              <a:extLst>
                <a:ext uri="{FF2B5EF4-FFF2-40B4-BE49-F238E27FC236}">
                  <a16:creationId xmlns:a16="http://schemas.microsoft.com/office/drawing/2014/main" id="{2825677B-C550-9994-01CA-EDBBE1316B34}"/>
                </a:ext>
              </a:extLst>
            </p:cNvPr>
            <p:cNvGrpSpPr/>
            <p:nvPr/>
          </p:nvGrpSpPr>
          <p:grpSpPr>
            <a:xfrm>
              <a:off x="3520470" y="5246146"/>
              <a:ext cx="1440160" cy="410177"/>
              <a:chOff x="2694065" y="1324286"/>
              <a:chExt cx="3012199" cy="1091379"/>
            </a:xfrm>
          </p:grpSpPr>
          <p:sp>
            <p:nvSpPr>
              <p:cNvPr id="73" name="菱形 72">
                <a:extLst>
                  <a:ext uri="{FF2B5EF4-FFF2-40B4-BE49-F238E27FC236}">
                    <a16:creationId xmlns:a16="http://schemas.microsoft.com/office/drawing/2014/main" id="{8D03D6C5-9D22-0FCE-F4C5-EC30F043A426}"/>
                  </a:ext>
                </a:extLst>
              </p:cNvPr>
              <p:cNvSpPr/>
              <p:nvPr/>
            </p:nvSpPr>
            <p:spPr bwMode="auto">
              <a:xfrm>
                <a:off x="2796009" y="1412776"/>
                <a:ext cx="2808312" cy="914400"/>
              </a:xfrm>
              <a:prstGeom prst="diamond">
                <a:avLst/>
              </a:prstGeom>
              <a:noFill/>
              <a:ln w="9525" cap="flat" cmpd="sng" algn="ctr">
                <a:solidFill>
                  <a:schemeClr val="tx1"/>
                </a:solidFill>
                <a:prstDash val="solid"/>
                <a:round/>
                <a:headEnd type="triangl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zh-CN" altLang="en-US" sz="2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楷体" panose="02010609060101010101" pitchFamily="49" charset="-122"/>
                  <a:cs typeface="宋体" panose="02010600030101010101" pitchFamily="2" charset="-122"/>
                </a:endParaRPr>
              </a:p>
            </p:txBody>
          </p:sp>
          <p:grpSp>
            <p:nvGrpSpPr>
              <p:cNvPr id="74" name="组合 73">
                <a:extLst>
                  <a:ext uri="{FF2B5EF4-FFF2-40B4-BE49-F238E27FC236}">
                    <a16:creationId xmlns:a16="http://schemas.microsoft.com/office/drawing/2014/main" id="{2D840DEC-DDF2-F92F-6894-E01ACABB24FE}"/>
                  </a:ext>
                </a:extLst>
              </p:cNvPr>
              <p:cNvGrpSpPr/>
              <p:nvPr/>
            </p:nvGrpSpPr>
            <p:grpSpPr>
              <a:xfrm>
                <a:off x="2694065" y="1324286"/>
                <a:ext cx="3012199" cy="1091379"/>
                <a:chOff x="2807804" y="1340768"/>
                <a:chExt cx="3012199" cy="1091379"/>
              </a:xfrm>
            </p:grpSpPr>
            <p:sp>
              <p:nvSpPr>
                <p:cNvPr id="75" name="椭圆 74">
                  <a:extLst>
                    <a:ext uri="{FF2B5EF4-FFF2-40B4-BE49-F238E27FC236}">
                      <a16:creationId xmlns:a16="http://schemas.microsoft.com/office/drawing/2014/main" id="{B05AAC3F-5D8B-DD48-0455-270F994A7338}"/>
                    </a:ext>
                  </a:extLst>
                </p:cNvPr>
                <p:cNvSpPr/>
                <p:nvPr/>
              </p:nvSpPr>
              <p:spPr bwMode="auto">
                <a:xfrm>
                  <a:off x="4211960" y="1340768"/>
                  <a:ext cx="216024" cy="225792"/>
                </a:xfrm>
                <a:prstGeom prst="ellipse">
                  <a:avLst/>
                </a:prstGeom>
                <a:solidFill>
                  <a:schemeClr val="tx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triangle" w="med" len="med"/>
                  <a:tailEnd type="triangl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zh-CN" altLang="en-US" sz="2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楷体" panose="02010609060101010101" pitchFamily="49" charset="-122"/>
                    <a:cs typeface="宋体" panose="02010600030101010101" pitchFamily="2" charset="-122"/>
                  </a:endParaRPr>
                </a:p>
              </p:txBody>
            </p:sp>
            <p:sp>
              <p:nvSpPr>
                <p:cNvPr id="76" name="椭圆 75">
                  <a:extLst>
                    <a:ext uri="{FF2B5EF4-FFF2-40B4-BE49-F238E27FC236}">
                      <a16:creationId xmlns:a16="http://schemas.microsoft.com/office/drawing/2014/main" id="{D9E1D8A7-65F2-A7BD-1676-C3DDD9E0E6EB}"/>
                    </a:ext>
                  </a:extLst>
                </p:cNvPr>
                <p:cNvSpPr/>
                <p:nvPr/>
              </p:nvSpPr>
              <p:spPr bwMode="auto">
                <a:xfrm>
                  <a:off x="5603979" y="1766848"/>
                  <a:ext cx="216024" cy="225792"/>
                </a:xfrm>
                <a:prstGeom prst="ellipse">
                  <a:avLst/>
                </a:prstGeom>
                <a:solidFill>
                  <a:schemeClr val="tx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triangle" w="med" len="med"/>
                  <a:tailEnd type="triangl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zh-CN" altLang="en-US" sz="2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楷体" panose="02010609060101010101" pitchFamily="49" charset="-122"/>
                    <a:cs typeface="宋体" panose="02010600030101010101" pitchFamily="2" charset="-122"/>
                  </a:endParaRPr>
                </a:p>
              </p:txBody>
            </p:sp>
            <p:sp>
              <p:nvSpPr>
                <p:cNvPr id="77" name="椭圆 76">
                  <a:extLst>
                    <a:ext uri="{FF2B5EF4-FFF2-40B4-BE49-F238E27FC236}">
                      <a16:creationId xmlns:a16="http://schemas.microsoft.com/office/drawing/2014/main" id="{08D4597E-ACE7-78BC-D30C-CADEFD587E86}"/>
                    </a:ext>
                  </a:extLst>
                </p:cNvPr>
                <p:cNvSpPr/>
                <p:nvPr/>
              </p:nvSpPr>
              <p:spPr bwMode="auto">
                <a:xfrm>
                  <a:off x="4211960" y="2206355"/>
                  <a:ext cx="216024" cy="225792"/>
                </a:xfrm>
                <a:prstGeom prst="ellipse">
                  <a:avLst/>
                </a:prstGeom>
                <a:solidFill>
                  <a:schemeClr val="tx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triangle" w="med" len="med"/>
                  <a:tailEnd type="triangl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zh-CN" altLang="en-US" sz="2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楷体" panose="02010609060101010101" pitchFamily="49" charset="-122"/>
                    <a:cs typeface="宋体" panose="02010600030101010101" pitchFamily="2" charset="-122"/>
                  </a:endParaRPr>
                </a:p>
              </p:txBody>
            </p:sp>
            <p:sp>
              <p:nvSpPr>
                <p:cNvPr id="78" name="椭圆 77">
                  <a:extLst>
                    <a:ext uri="{FF2B5EF4-FFF2-40B4-BE49-F238E27FC236}">
                      <a16:creationId xmlns:a16="http://schemas.microsoft.com/office/drawing/2014/main" id="{C134D67C-5916-9A48-EABA-9ED3EADE68F6}"/>
                    </a:ext>
                  </a:extLst>
                </p:cNvPr>
                <p:cNvSpPr/>
                <p:nvPr/>
              </p:nvSpPr>
              <p:spPr bwMode="auto">
                <a:xfrm>
                  <a:off x="2807804" y="1737624"/>
                  <a:ext cx="216024" cy="225792"/>
                </a:xfrm>
                <a:prstGeom prst="ellipse">
                  <a:avLst/>
                </a:prstGeom>
                <a:solidFill>
                  <a:schemeClr val="tx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triangle" w="med" len="med"/>
                  <a:tailEnd type="triangl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zh-CN" altLang="en-US" sz="2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楷体" panose="02010609060101010101" pitchFamily="49" charset="-122"/>
                    <a:cs typeface="宋体" panose="02010600030101010101" pitchFamily="2" charset="-122"/>
                  </a:endParaRPr>
                </a:p>
              </p:txBody>
            </p:sp>
          </p:grpSp>
        </p:grpSp>
        <p:grpSp>
          <p:nvGrpSpPr>
            <p:cNvPr id="45" name="组合 44">
              <a:extLst>
                <a:ext uri="{FF2B5EF4-FFF2-40B4-BE49-F238E27FC236}">
                  <a16:creationId xmlns:a16="http://schemas.microsoft.com/office/drawing/2014/main" id="{357E3B53-3756-C0FE-C711-1366659888BC}"/>
                </a:ext>
              </a:extLst>
            </p:cNvPr>
            <p:cNvGrpSpPr/>
            <p:nvPr/>
          </p:nvGrpSpPr>
          <p:grpSpPr>
            <a:xfrm rot="14140779">
              <a:off x="2483082" y="4655875"/>
              <a:ext cx="1440160" cy="410177"/>
              <a:chOff x="2694065" y="1324286"/>
              <a:chExt cx="3012199" cy="1091379"/>
            </a:xfrm>
          </p:grpSpPr>
          <p:sp>
            <p:nvSpPr>
              <p:cNvPr id="67" name="菱形 66">
                <a:extLst>
                  <a:ext uri="{FF2B5EF4-FFF2-40B4-BE49-F238E27FC236}">
                    <a16:creationId xmlns:a16="http://schemas.microsoft.com/office/drawing/2014/main" id="{78CFE9B1-DC4F-9B00-A2BF-C4D3FFC17456}"/>
                  </a:ext>
                </a:extLst>
              </p:cNvPr>
              <p:cNvSpPr/>
              <p:nvPr/>
            </p:nvSpPr>
            <p:spPr bwMode="auto">
              <a:xfrm>
                <a:off x="2796009" y="1412776"/>
                <a:ext cx="2808312" cy="914400"/>
              </a:xfrm>
              <a:prstGeom prst="diamond">
                <a:avLst/>
              </a:prstGeom>
              <a:noFill/>
              <a:ln w="9525" cap="flat" cmpd="sng" algn="ctr">
                <a:solidFill>
                  <a:schemeClr val="tx1"/>
                </a:solidFill>
                <a:prstDash val="solid"/>
                <a:round/>
                <a:headEnd type="triangl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zh-CN" altLang="en-US" sz="2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楷体" panose="02010609060101010101" pitchFamily="49" charset="-122"/>
                  <a:cs typeface="宋体" panose="02010600030101010101" pitchFamily="2" charset="-122"/>
                </a:endParaRPr>
              </a:p>
            </p:txBody>
          </p:sp>
          <p:grpSp>
            <p:nvGrpSpPr>
              <p:cNvPr id="68" name="组合 67">
                <a:extLst>
                  <a:ext uri="{FF2B5EF4-FFF2-40B4-BE49-F238E27FC236}">
                    <a16:creationId xmlns:a16="http://schemas.microsoft.com/office/drawing/2014/main" id="{0964DA93-8EC6-D220-A599-12E784E0EAA5}"/>
                  </a:ext>
                </a:extLst>
              </p:cNvPr>
              <p:cNvGrpSpPr/>
              <p:nvPr/>
            </p:nvGrpSpPr>
            <p:grpSpPr>
              <a:xfrm>
                <a:off x="2694065" y="1324286"/>
                <a:ext cx="3012199" cy="1091379"/>
                <a:chOff x="2807804" y="1340768"/>
                <a:chExt cx="3012199" cy="1091379"/>
              </a:xfrm>
            </p:grpSpPr>
            <p:sp>
              <p:nvSpPr>
                <p:cNvPr id="69" name="椭圆 68">
                  <a:extLst>
                    <a:ext uri="{FF2B5EF4-FFF2-40B4-BE49-F238E27FC236}">
                      <a16:creationId xmlns:a16="http://schemas.microsoft.com/office/drawing/2014/main" id="{8B4260DA-A807-EF5C-5BC5-9F458D1376DB}"/>
                    </a:ext>
                  </a:extLst>
                </p:cNvPr>
                <p:cNvSpPr/>
                <p:nvPr/>
              </p:nvSpPr>
              <p:spPr bwMode="auto">
                <a:xfrm>
                  <a:off x="4211960" y="1340768"/>
                  <a:ext cx="216024" cy="225792"/>
                </a:xfrm>
                <a:prstGeom prst="ellipse">
                  <a:avLst/>
                </a:prstGeom>
                <a:solidFill>
                  <a:schemeClr val="tx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triangle" w="med" len="med"/>
                  <a:tailEnd type="triangl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zh-CN" altLang="en-US" sz="2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楷体" panose="02010609060101010101" pitchFamily="49" charset="-122"/>
                    <a:cs typeface="宋体" panose="02010600030101010101" pitchFamily="2" charset="-122"/>
                  </a:endParaRPr>
                </a:p>
              </p:txBody>
            </p:sp>
            <p:sp>
              <p:nvSpPr>
                <p:cNvPr id="70" name="椭圆 69">
                  <a:extLst>
                    <a:ext uri="{FF2B5EF4-FFF2-40B4-BE49-F238E27FC236}">
                      <a16:creationId xmlns:a16="http://schemas.microsoft.com/office/drawing/2014/main" id="{0DBDFB25-67D5-9ACE-3E3C-44FB3C057BCE}"/>
                    </a:ext>
                  </a:extLst>
                </p:cNvPr>
                <p:cNvSpPr/>
                <p:nvPr/>
              </p:nvSpPr>
              <p:spPr bwMode="auto">
                <a:xfrm>
                  <a:off x="5603979" y="1766848"/>
                  <a:ext cx="216024" cy="225792"/>
                </a:xfrm>
                <a:prstGeom prst="ellipse">
                  <a:avLst/>
                </a:prstGeom>
                <a:solidFill>
                  <a:schemeClr val="tx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triangle" w="med" len="med"/>
                  <a:tailEnd type="triangl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zh-CN" altLang="en-US" sz="2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楷体" panose="02010609060101010101" pitchFamily="49" charset="-122"/>
                    <a:cs typeface="宋体" panose="02010600030101010101" pitchFamily="2" charset="-122"/>
                  </a:endParaRPr>
                </a:p>
              </p:txBody>
            </p:sp>
            <p:sp>
              <p:nvSpPr>
                <p:cNvPr id="71" name="椭圆 70">
                  <a:extLst>
                    <a:ext uri="{FF2B5EF4-FFF2-40B4-BE49-F238E27FC236}">
                      <a16:creationId xmlns:a16="http://schemas.microsoft.com/office/drawing/2014/main" id="{9B69986B-9634-B73C-459E-C5B8E48A165C}"/>
                    </a:ext>
                  </a:extLst>
                </p:cNvPr>
                <p:cNvSpPr/>
                <p:nvPr/>
              </p:nvSpPr>
              <p:spPr bwMode="auto">
                <a:xfrm>
                  <a:off x="4211960" y="2206355"/>
                  <a:ext cx="216024" cy="225792"/>
                </a:xfrm>
                <a:prstGeom prst="ellipse">
                  <a:avLst/>
                </a:prstGeom>
                <a:solidFill>
                  <a:schemeClr val="tx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triangle" w="med" len="med"/>
                  <a:tailEnd type="triangl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zh-CN" altLang="en-US" sz="2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楷体" panose="02010609060101010101" pitchFamily="49" charset="-122"/>
                    <a:cs typeface="宋体" panose="02010600030101010101" pitchFamily="2" charset="-122"/>
                  </a:endParaRPr>
                </a:p>
              </p:txBody>
            </p:sp>
            <p:sp>
              <p:nvSpPr>
                <p:cNvPr id="72" name="椭圆 71">
                  <a:extLst>
                    <a:ext uri="{FF2B5EF4-FFF2-40B4-BE49-F238E27FC236}">
                      <a16:creationId xmlns:a16="http://schemas.microsoft.com/office/drawing/2014/main" id="{F3189A3C-6836-382B-0E83-63FA8497D915}"/>
                    </a:ext>
                  </a:extLst>
                </p:cNvPr>
                <p:cNvSpPr/>
                <p:nvPr/>
              </p:nvSpPr>
              <p:spPr bwMode="auto">
                <a:xfrm>
                  <a:off x="2807804" y="1737624"/>
                  <a:ext cx="216024" cy="225792"/>
                </a:xfrm>
                <a:prstGeom prst="ellipse">
                  <a:avLst/>
                </a:prstGeom>
                <a:solidFill>
                  <a:schemeClr val="tx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triangle" w="med" len="med"/>
                  <a:tailEnd type="triangl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zh-CN" altLang="en-US" sz="2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楷体" panose="02010609060101010101" pitchFamily="49" charset="-122"/>
                    <a:cs typeface="宋体" panose="02010600030101010101" pitchFamily="2" charset="-122"/>
                  </a:endParaRPr>
                </a:p>
              </p:txBody>
            </p:sp>
          </p:grpSp>
        </p:grpSp>
        <p:grpSp>
          <p:nvGrpSpPr>
            <p:cNvPr id="46" name="组合 45">
              <a:extLst>
                <a:ext uri="{FF2B5EF4-FFF2-40B4-BE49-F238E27FC236}">
                  <a16:creationId xmlns:a16="http://schemas.microsoft.com/office/drawing/2014/main" id="{4296CBF5-E9D8-08F3-90F7-E579D2C015EC}"/>
                </a:ext>
              </a:extLst>
            </p:cNvPr>
            <p:cNvGrpSpPr/>
            <p:nvPr/>
          </p:nvGrpSpPr>
          <p:grpSpPr>
            <a:xfrm rot="18500402">
              <a:off x="2410426" y="5770293"/>
              <a:ext cx="1440160" cy="410177"/>
              <a:chOff x="2694065" y="1324286"/>
              <a:chExt cx="3012199" cy="1091379"/>
            </a:xfrm>
          </p:grpSpPr>
          <p:sp>
            <p:nvSpPr>
              <p:cNvPr id="61" name="菱形 60">
                <a:extLst>
                  <a:ext uri="{FF2B5EF4-FFF2-40B4-BE49-F238E27FC236}">
                    <a16:creationId xmlns:a16="http://schemas.microsoft.com/office/drawing/2014/main" id="{E2BA5A33-129A-F857-2EAB-042D09AA26AB}"/>
                  </a:ext>
                </a:extLst>
              </p:cNvPr>
              <p:cNvSpPr/>
              <p:nvPr/>
            </p:nvSpPr>
            <p:spPr bwMode="auto">
              <a:xfrm>
                <a:off x="2796009" y="1412776"/>
                <a:ext cx="2808312" cy="914400"/>
              </a:xfrm>
              <a:prstGeom prst="diamond">
                <a:avLst/>
              </a:prstGeom>
              <a:noFill/>
              <a:ln w="9525" cap="flat" cmpd="sng" algn="ctr">
                <a:solidFill>
                  <a:schemeClr val="tx1"/>
                </a:solidFill>
                <a:prstDash val="solid"/>
                <a:round/>
                <a:headEnd type="triangl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zh-CN" altLang="en-US" sz="2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楷体" panose="02010609060101010101" pitchFamily="49" charset="-122"/>
                  <a:cs typeface="宋体" panose="02010600030101010101" pitchFamily="2" charset="-122"/>
                </a:endParaRPr>
              </a:p>
            </p:txBody>
          </p:sp>
          <p:grpSp>
            <p:nvGrpSpPr>
              <p:cNvPr id="62" name="组合 61">
                <a:extLst>
                  <a:ext uri="{FF2B5EF4-FFF2-40B4-BE49-F238E27FC236}">
                    <a16:creationId xmlns:a16="http://schemas.microsoft.com/office/drawing/2014/main" id="{6B4F7FD5-7F05-F354-0978-452CE4503712}"/>
                  </a:ext>
                </a:extLst>
              </p:cNvPr>
              <p:cNvGrpSpPr/>
              <p:nvPr/>
            </p:nvGrpSpPr>
            <p:grpSpPr>
              <a:xfrm>
                <a:off x="2694065" y="1324286"/>
                <a:ext cx="3012199" cy="1091379"/>
                <a:chOff x="2807804" y="1340768"/>
                <a:chExt cx="3012199" cy="1091379"/>
              </a:xfrm>
            </p:grpSpPr>
            <p:sp>
              <p:nvSpPr>
                <p:cNvPr id="63" name="椭圆 62">
                  <a:extLst>
                    <a:ext uri="{FF2B5EF4-FFF2-40B4-BE49-F238E27FC236}">
                      <a16:creationId xmlns:a16="http://schemas.microsoft.com/office/drawing/2014/main" id="{0AF4C120-EF54-A012-FFD6-79641BCADDF7}"/>
                    </a:ext>
                  </a:extLst>
                </p:cNvPr>
                <p:cNvSpPr/>
                <p:nvPr/>
              </p:nvSpPr>
              <p:spPr bwMode="auto">
                <a:xfrm>
                  <a:off x="4211960" y="1340768"/>
                  <a:ext cx="216024" cy="225792"/>
                </a:xfrm>
                <a:prstGeom prst="ellipse">
                  <a:avLst/>
                </a:prstGeom>
                <a:solidFill>
                  <a:schemeClr val="tx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triangle" w="med" len="med"/>
                  <a:tailEnd type="triangl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zh-CN" altLang="en-US" sz="2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楷体" panose="02010609060101010101" pitchFamily="49" charset="-122"/>
                    <a:cs typeface="宋体" panose="02010600030101010101" pitchFamily="2" charset="-122"/>
                  </a:endParaRPr>
                </a:p>
              </p:txBody>
            </p:sp>
            <p:sp>
              <p:nvSpPr>
                <p:cNvPr id="64" name="椭圆 63">
                  <a:extLst>
                    <a:ext uri="{FF2B5EF4-FFF2-40B4-BE49-F238E27FC236}">
                      <a16:creationId xmlns:a16="http://schemas.microsoft.com/office/drawing/2014/main" id="{C4C7E349-0612-5EB8-9A81-DF41EE8BFE57}"/>
                    </a:ext>
                  </a:extLst>
                </p:cNvPr>
                <p:cNvSpPr/>
                <p:nvPr/>
              </p:nvSpPr>
              <p:spPr bwMode="auto">
                <a:xfrm>
                  <a:off x="5603979" y="1766848"/>
                  <a:ext cx="216024" cy="225792"/>
                </a:xfrm>
                <a:prstGeom prst="ellipse">
                  <a:avLst/>
                </a:prstGeom>
                <a:solidFill>
                  <a:schemeClr val="tx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triangle" w="med" len="med"/>
                  <a:tailEnd type="triangl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zh-CN" altLang="en-US" sz="2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楷体" panose="02010609060101010101" pitchFamily="49" charset="-122"/>
                    <a:cs typeface="宋体" panose="02010600030101010101" pitchFamily="2" charset="-122"/>
                  </a:endParaRPr>
                </a:p>
              </p:txBody>
            </p:sp>
            <p:sp>
              <p:nvSpPr>
                <p:cNvPr id="65" name="椭圆 64">
                  <a:extLst>
                    <a:ext uri="{FF2B5EF4-FFF2-40B4-BE49-F238E27FC236}">
                      <a16:creationId xmlns:a16="http://schemas.microsoft.com/office/drawing/2014/main" id="{76CFB1DA-7A0A-7BF8-BFE9-4D9DD1B66AA4}"/>
                    </a:ext>
                  </a:extLst>
                </p:cNvPr>
                <p:cNvSpPr/>
                <p:nvPr/>
              </p:nvSpPr>
              <p:spPr bwMode="auto">
                <a:xfrm>
                  <a:off x="4211960" y="2206355"/>
                  <a:ext cx="216024" cy="225792"/>
                </a:xfrm>
                <a:prstGeom prst="ellipse">
                  <a:avLst/>
                </a:prstGeom>
                <a:solidFill>
                  <a:schemeClr val="tx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triangle" w="med" len="med"/>
                  <a:tailEnd type="triangl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zh-CN" altLang="en-US" sz="2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楷体" panose="02010609060101010101" pitchFamily="49" charset="-122"/>
                    <a:cs typeface="宋体" panose="02010600030101010101" pitchFamily="2" charset="-122"/>
                  </a:endParaRPr>
                </a:p>
              </p:txBody>
            </p:sp>
            <p:sp>
              <p:nvSpPr>
                <p:cNvPr id="66" name="椭圆 65">
                  <a:extLst>
                    <a:ext uri="{FF2B5EF4-FFF2-40B4-BE49-F238E27FC236}">
                      <a16:creationId xmlns:a16="http://schemas.microsoft.com/office/drawing/2014/main" id="{9B77B281-0649-2702-EFB8-2FA7834A1B30}"/>
                    </a:ext>
                  </a:extLst>
                </p:cNvPr>
                <p:cNvSpPr/>
                <p:nvPr/>
              </p:nvSpPr>
              <p:spPr bwMode="auto">
                <a:xfrm>
                  <a:off x="2807804" y="1737624"/>
                  <a:ext cx="216024" cy="225792"/>
                </a:xfrm>
                <a:prstGeom prst="ellipse">
                  <a:avLst/>
                </a:prstGeom>
                <a:solidFill>
                  <a:schemeClr val="tx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triangle" w="med" len="med"/>
                  <a:tailEnd type="triangl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zh-CN" altLang="en-US" sz="2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楷体" panose="02010609060101010101" pitchFamily="49" charset="-122"/>
                    <a:cs typeface="宋体" panose="02010600030101010101" pitchFamily="2" charset="-122"/>
                  </a:endParaRPr>
                </a:p>
              </p:txBody>
            </p:sp>
          </p:grpSp>
        </p:grpSp>
        <p:grpSp>
          <p:nvGrpSpPr>
            <p:cNvPr id="47" name="组合 46">
              <a:extLst>
                <a:ext uri="{FF2B5EF4-FFF2-40B4-BE49-F238E27FC236}">
                  <a16:creationId xmlns:a16="http://schemas.microsoft.com/office/drawing/2014/main" id="{969B1B36-D787-3DBE-3DB5-54E088FBB2E6}"/>
                </a:ext>
              </a:extLst>
            </p:cNvPr>
            <p:cNvGrpSpPr/>
            <p:nvPr/>
          </p:nvGrpSpPr>
          <p:grpSpPr>
            <a:xfrm rot="3095055">
              <a:off x="3261546" y="5760997"/>
              <a:ext cx="1440160" cy="410177"/>
              <a:chOff x="2694065" y="1324286"/>
              <a:chExt cx="3012199" cy="1091379"/>
            </a:xfrm>
          </p:grpSpPr>
          <p:sp>
            <p:nvSpPr>
              <p:cNvPr id="55" name="菱形 54">
                <a:extLst>
                  <a:ext uri="{FF2B5EF4-FFF2-40B4-BE49-F238E27FC236}">
                    <a16:creationId xmlns:a16="http://schemas.microsoft.com/office/drawing/2014/main" id="{323AAB87-C3A8-A22C-C017-E8057F55F5EF}"/>
                  </a:ext>
                </a:extLst>
              </p:cNvPr>
              <p:cNvSpPr/>
              <p:nvPr/>
            </p:nvSpPr>
            <p:spPr bwMode="auto">
              <a:xfrm>
                <a:off x="2796009" y="1412776"/>
                <a:ext cx="2808312" cy="914400"/>
              </a:xfrm>
              <a:prstGeom prst="diamond">
                <a:avLst/>
              </a:prstGeom>
              <a:noFill/>
              <a:ln w="9525" cap="flat" cmpd="sng" algn="ctr">
                <a:solidFill>
                  <a:schemeClr val="tx1"/>
                </a:solidFill>
                <a:prstDash val="solid"/>
                <a:round/>
                <a:headEnd type="triangl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zh-CN" altLang="en-US" sz="2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楷体" panose="02010609060101010101" pitchFamily="49" charset="-122"/>
                  <a:cs typeface="宋体" panose="02010600030101010101" pitchFamily="2" charset="-122"/>
                </a:endParaRPr>
              </a:p>
            </p:txBody>
          </p:sp>
          <p:grpSp>
            <p:nvGrpSpPr>
              <p:cNvPr id="56" name="组合 55">
                <a:extLst>
                  <a:ext uri="{FF2B5EF4-FFF2-40B4-BE49-F238E27FC236}">
                    <a16:creationId xmlns:a16="http://schemas.microsoft.com/office/drawing/2014/main" id="{669CE9C7-A0BB-2EBC-02C9-A8EED000CA07}"/>
                  </a:ext>
                </a:extLst>
              </p:cNvPr>
              <p:cNvGrpSpPr/>
              <p:nvPr/>
            </p:nvGrpSpPr>
            <p:grpSpPr>
              <a:xfrm>
                <a:off x="2694065" y="1324286"/>
                <a:ext cx="3012199" cy="1091379"/>
                <a:chOff x="2807804" y="1340768"/>
                <a:chExt cx="3012199" cy="1091379"/>
              </a:xfrm>
            </p:grpSpPr>
            <p:sp>
              <p:nvSpPr>
                <p:cNvPr id="57" name="椭圆 56">
                  <a:extLst>
                    <a:ext uri="{FF2B5EF4-FFF2-40B4-BE49-F238E27FC236}">
                      <a16:creationId xmlns:a16="http://schemas.microsoft.com/office/drawing/2014/main" id="{815B7E0E-6CE2-D2D0-B377-3D4843412804}"/>
                    </a:ext>
                  </a:extLst>
                </p:cNvPr>
                <p:cNvSpPr/>
                <p:nvPr/>
              </p:nvSpPr>
              <p:spPr bwMode="auto">
                <a:xfrm>
                  <a:off x="4211960" y="1340768"/>
                  <a:ext cx="216024" cy="225792"/>
                </a:xfrm>
                <a:prstGeom prst="ellipse">
                  <a:avLst/>
                </a:prstGeom>
                <a:solidFill>
                  <a:schemeClr val="tx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triangle" w="med" len="med"/>
                  <a:tailEnd type="triangl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zh-CN" altLang="en-US" sz="2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楷体" panose="02010609060101010101" pitchFamily="49" charset="-122"/>
                    <a:cs typeface="宋体" panose="02010600030101010101" pitchFamily="2" charset="-122"/>
                  </a:endParaRPr>
                </a:p>
              </p:txBody>
            </p:sp>
            <p:sp>
              <p:nvSpPr>
                <p:cNvPr id="58" name="椭圆 57">
                  <a:extLst>
                    <a:ext uri="{FF2B5EF4-FFF2-40B4-BE49-F238E27FC236}">
                      <a16:creationId xmlns:a16="http://schemas.microsoft.com/office/drawing/2014/main" id="{B7CF8EA2-1FA8-553D-C519-BCAA3702A742}"/>
                    </a:ext>
                  </a:extLst>
                </p:cNvPr>
                <p:cNvSpPr/>
                <p:nvPr/>
              </p:nvSpPr>
              <p:spPr bwMode="auto">
                <a:xfrm>
                  <a:off x="5603979" y="1766848"/>
                  <a:ext cx="216024" cy="225792"/>
                </a:xfrm>
                <a:prstGeom prst="ellipse">
                  <a:avLst/>
                </a:prstGeom>
                <a:solidFill>
                  <a:schemeClr val="tx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triangle" w="med" len="med"/>
                  <a:tailEnd type="triangl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zh-CN" altLang="en-US" sz="2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楷体" panose="02010609060101010101" pitchFamily="49" charset="-122"/>
                    <a:cs typeface="宋体" panose="02010600030101010101" pitchFamily="2" charset="-122"/>
                  </a:endParaRPr>
                </a:p>
              </p:txBody>
            </p:sp>
            <p:sp>
              <p:nvSpPr>
                <p:cNvPr id="59" name="椭圆 58">
                  <a:extLst>
                    <a:ext uri="{FF2B5EF4-FFF2-40B4-BE49-F238E27FC236}">
                      <a16:creationId xmlns:a16="http://schemas.microsoft.com/office/drawing/2014/main" id="{3060E8D0-0D59-411B-6693-EC69E6849713}"/>
                    </a:ext>
                  </a:extLst>
                </p:cNvPr>
                <p:cNvSpPr/>
                <p:nvPr/>
              </p:nvSpPr>
              <p:spPr bwMode="auto">
                <a:xfrm>
                  <a:off x="4211960" y="2206355"/>
                  <a:ext cx="216024" cy="225792"/>
                </a:xfrm>
                <a:prstGeom prst="ellipse">
                  <a:avLst/>
                </a:prstGeom>
                <a:solidFill>
                  <a:schemeClr val="tx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triangle" w="med" len="med"/>
                  <a:tailEnd type="triangl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zh-CN" altLang="en-US" sz="2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楷体" panose="02010609060101010101" pitchFamily="49" charset="-122"/>
                    <a:cs typeface="宋体" panose="02010600030101010101" pitchFamily="2" charset="-122"/>
                  </a:endParaRPr>
                </a:p>
              </p:txBody>
            </p:sp>
            <p:sp>
              <p:nvSpPr>
                <p:cNvPr id="60" name="椭圆 59">
                  <a:extLst>
                    <a:ext uri="{FF2B5EF4-FFF2-40B4-BE49-F238E27FC236}">
                      <a16:creationId xmlns:a16="http://schemas.microsoft.com/office/drawing/2014/main" id="{3FF1175A-1E5D-4718-F236-540F45F6E988}"/>
                    </a:ext>
                  </a:extLst>
                </p:cNvPr>
                <p:cNvSpPr/>
                <p:nvPr/>
              </p:nvSpPr>
              <p:spPr bwMode="auto">
                <a:xfrm>
                  <a:off x="2807804" y="1737624"/>
                  <a:ext cx="216024" cy="225792"/>
                </a:xfrm>
                <a:prstGeom prst="ellipse">
                  <a:avLst/>
                </a:prstGeom>
                <a:solidFill>
                  <a:schemeClr val="tx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triangle" w="med" len="med"/>
                  <a:tailEnd type="triangl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zh-CN" altLang="en-US" sz="2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楷体" panose="02010609060101010101" pitchFamily="49" charset="-122"/>
                    <a:cs typeface="宋体" panose="02010600030101010101" pitchFamily="2" charset="-122"/>
                  </a:endParaRPr>
                </a:p>
              </p:txBody>
            </p:sp>
          </p:grpSp>
        </p:grpSp>
        <p:grpSp>
          <p:nvGrpSpPr>
            <p:cNvPr id="48" name="组合 47">
              <a:extLst>
                <a:ext uri="{FF2B5EF4-FFF2-40B4-BE49-F238E27FC236}">
                  <a16:creationId xmlns:a16="http://schemas.microsoft.com/office/drawing/2014/main" id="{F07E4724-D4B5-9A13-509D-0500DD771EAE}"/>
                </a:ext>
              </a:extLst>
            </p:cNvPr>
            <p:cNvGrpSpPr/>
            <p:nvPr/>
          </p:nvGrpSpPr>
          <p:grpSpPr>
            <a:xfrm>
              <a:off x="2143988" y="5225344"/>
              <a:ext cx="1440160" cy="410177"/>
              <a:chOff x="2694065" y="1324286"/>
              <a:chExt cx="3012199" cy="1091379"/>
            </a:xfrm>
          </p:grpSpPr>
          <p:sp>
            <p:nvSpPr>
              <p:cNvPr id="49" name="菱形 48">
                <a:extLst>
                  <a:ext uri="{FF2B5EF4-FFF2-40B4-BE49-F238E27FC236}">
                    <a16:creationId xmlns:a16="http://schemas.microsoft.com/office/drawing/2014/main" id="{B1A5229C-53F3-CFE6-EDAD-7E9E4FA0745B}"/>
                  </a:ext>
                </a:extLst>
              </p:cNvPr>
              <p:cNvSpPr/>
              <p:nvPr/>
            </p:nvSpPr>
            <p:spPr bwMode="auto">
              <a:xfrm>
                <a:off x="2796009" y="1412776"/>
                <a:ext cx="2808312" cy="914400"/>
              </a:xfrm>
              <a:prstGeom prst="diamond">
                <a:avLst/>
              </a:prstGeom>
              <a:noFill/>
              <a:ln w="9525" cap="flat" cmpd="sng" algn="ctr">
                <a:solidFill>
                  <a:schemeClr val="tx1"/>
                </a:solidFill>
                <a:prstDash val="solid"/>
                <a:round/>
                <a:headEnd type="triangl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zh-CN" altLang="en-US" sz="2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楷体" panose="02010609060101010101" pitchFamily="49" charset="-122"/>
                  <a:cs typeface="宋体" panose="02010600030101010101" pitchFamily="2" charset="-122"/>
                </a:endParaRPr>
              </a:p>
            </p:txBody>
          </p:sp>
          <p:grpSp>
            <p:nvGrpSpPr>
              <p:cNvPr id="50" name="组合 49">
                <a:extLst>
                  <a:ext uri="{FF2B5EF4-FFF2-40B4-BE49-F238E27FC236}">
                    <a16:creationId xmlns:a16="http://schemas.microsoft.com/office/drawing/2014/main" id="{236200A1-F2F9-C1EA-FD2E-394DAB20CB4C}"/>
                  </a:ext>
                </a:extLst>
              </p:cNvPr>
              <p:cNvGrpSpPr/>
              <p:nvPr/>
            </p:nvGrpSpPr>
            <p:grpSpPr>
              <a:xfrm>
                <a:off x="2694065" y="1324286"/>
                <a:ext cx="3012199" cy="1091379"/>
                <a:chOff x="2807804" y="1340768"/>
                <a:chExt cx="3012199" cy="1091379"/>
              </a:xfrm>
            </p:grpSpPr>
            <p:sp>
              <p:nvSpPr>
                <p:cNvPr id="51" name="椭圆 50">
                  <a:extLst>
                    <a:ext uri="{FF2B5EF4-FFF2-40B4-BE49-F238E27FC236}">
                      <a16:creationId xmlns:a16="http://schemas.microsoft.com/office/drawing/2014/main" id="{1394B39A-7094-A4DB-1C1D-6888DD6E88F3}"/>
                    </a:ext>
                  </a:extLst>
                </p:cNvPr>
                <p:cNvSpPr/>
                <p:nvPr/>
              </p:nvSpPr>
              <p:spPr bwMode="auto">
                <a:xfrm>
                  <a:off x="4211960" y="1340768"/>
                  <a:ext cx="216024" cy="225792"/>
                </a:xfrm>
                <a:prstGeom prst="ellipse">
                  <a:avLst/>
                </a:prstGeom>
                <a:solidFill>
                  <a:schemeClr val="tx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triangle" w="med" len="med"/>
                  <a:tailEnd type="triangl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zh-CN" altLang="en-US" sz="2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楷体" panose="02010609060101010101" pitchFamily="49" charset="-122"/>
                    <a:cs typeface="宋体" panose="02010600030101010101" pitchFamily="2" charset="-122"/>
                  </a:endParaRPr>
                </a:p>
              </p:txBody>
            </p:sp>
            <p:sp>
              <p:nvSpPr>
                <p:cNvPr id="52" name="椭圆 51">
                  <a:extLst>
                    <a:ext uri="{FF2B5EF4-FFF2-40B4-BE49-F238E27FC236}">
                      <a16:creationId xmlns:a16="http://schemas.microsoft.com/office/drawing/2014/main" id="{72C2A50D-2C8E-E21F-FBF0-2316001D7945}"/>
                    </a:ext>
                  </a:extLst>
                </p:cNvPr>
                <p:cNvSpPr/>
                <p:nvPr/>
              </p:nvSpPr>
              <p:spPr bwMode="auto">
                <a:xfrm>
                  <a:off x="5603979" y="1766848"/>
                  <a:ext cx="216024" cy="225792"/>
                </a:xfrm>
                <a:prstGeom prst="ellipse">
                  <a:avLst/>
                </a:prstGeom>
                <a:solidFill>
                  <a:schemeClr val="tx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triangle" w="med" len="med"/>
                  <a:tailEnd type="triangl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zh-CN" altLang="en-US" sz="2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楷体" panose="02010609060101010101" pitchFamily="49" charset="-122"/>
                    <a:cs typeface="宋体" panose="02010600030101010101" pitchFamily="2" charset="-122"/>
                  </a:endParaRPr>
                </a:p>
              </p:txBody>
            </p:sp>
            <p:sp>
              <p:nvSpPr>
                <p:cNvPr id="53" name="椭圆 52">
                  <a:extLst>
                    <a:ext uri="{FF2B5EF4-FFF2-40B4-BE49-F238E27FC236}">
                      <a16:creationId xmlns:a16="http://schemas.microsoft.com/office/drawing/2014/main" id="{95DCA579-517D-C09E-B68A-B39596CA74CB}"/>
                    </a:ext>
                  </a:extLst>
                </p:cNvPr>
                <p:cNvSpPr/>
                <p:nvPr/>
              </p:nvSpPr>
              <p:spPr bwMode="auto">
                <a:xfrm>
                  <a:off x="4211960" y="2206355"/>
                  <a:ext cx="216024" cy="225792"/>
                </a:xfrm>
                <a:prstGeom prst="ellipse">
                  <a:avLst/>
                </a:prstGeom>
                <a:solidFill>
                  <a:schemeClr val="tx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triangle" w="med" len="med"/>
                  <a:tailEnd type="triangl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zh-CN" altLang="en-US" sz="2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楷体" panose="02010609060101010101" pitchFamily="49" charset="-122"/>
                    <a:cs typeface="宋体" panose="02010600030101010101" pitchFamily="2" charset="-122"/>
                  </a:endParaRPr>
                </a:p>
              </p:txBody>
            </p:sp>
            <p:sp>
              <p:nvSpPr>
                <p:cNvPr id="54" name="椭圆 53">
                  <a:extLst>
                    <a:ext uri="{FF2B5EF4-FFF2-40B4-BE49-F238E27FC236}">
                      <a16:creationId xmlns:a16="http://schemas.microsoft.com/office/drawing/2014/main" id="{5AC4B944-CCBB-D07D-9D43-0759B0F9EB08}"/>
                    </a:ext>
                  </a:extLst>
                </p:cNvPr>
                <p:cNvSpPr/>
                <p:nvPr/>
              </p:nvSpPr>
              <p:spPr bwMode="auto">
                <a:xfrm>
                  <a:off x="2807804" y="1737624"/>
                  <a:ext cx="216024" cy="225792"/>
                </a:xfrm>
                <a:prstGeom prst="ellipse">
                  <a:avLst/>
                </a:prstGeom>
                <a:solidFill>
                  <a:schemeClr val="tx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triangle" w="med" len="med"/>
                  <a:tailEnd type="triangl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zh-CN" altLang="en-US" sz="2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楷体" panose="02010609060101010101" pitchFamily="49" charset="-122"/>
                    <a:cs typeface="宋体" panose="02010600030101010101" pitchFamily="2" charset="-122"/>
                  </a:endParaRPr>
                </a:p>
              </p:txBody>
            </p:sp>
          </p:grpSp>
        </p:grpSp>
      </p:grpSp>
      <p:cxnSp>
        <p:nvCxnSpPr>
          <p:cNvPr id="85" name="直接箭头连接符 84">
            <a:extLst>
              <a:ext uri="{FF2B5EF4-FFF2-40B4-BE49-F238E27FC236}">
                <a16:creationId xmlns:a16="http://schemas.microsoft.com/office/drawing/2014/main" id="{3BB8C5C8-C81D-3520-26FD-827EBD3D4C8F}"/>
              </a:ext>
            </a:extLst>
          </p:cNvPr>
          <p:cNvCxnSpPr/>
          <p:nvPr/>
        </p:nvCxnSpPr>
        <p:spPr bwMode="auto">
          <a:xfrm>
            <a:off x="5928457" y="3628603"/>
            <a:ext cx="871731" cy="100811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dash"/>
            <a:round/>
            <a:headEnd type="none" w="med" len="med"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" name="文本框 2">
            <a:extLst>
              <a:ext uri="{FF2B5EF4-FFF2-40B4-BE49-F238E27FC236}">
                <a16:creationId xmlns:a16="http://schemas.microsoft.com/office/drawing/2014/main" id="{033BA9B8-995D-EE7B-D297-89E956AE61BA}"/>
              </a:ext>
            </a:extLst>
          </p:cNvPr>
          <p:cNvSpPr txBox="1"/>
          <p:nvPr/>
        </p:nvSpPr>
        <p:spPr>
          <a:xfrm>
            <a:off x="7391380" y="2920730"/>
            <a:ext cx="152407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dirty="0"/>
              <a:t>N = 16384</a:t>
            </a:r>
            <a:endParaRPr lang="zh-CN" altLang="en-US" sz="2000" dirty="0"/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729E68A9-29F1-2894-6D88-CE43E1696B7B}"/>
              </a:ext>
            </a:extLst>
          </p:cNvPr>
          <p:cNvSpPr/>
          <p:nvPr/>
        </p:nvSpPr>
        <p:spPr>
          <a:xfrm>
            <a:off x="88259" y="5837"/>
            <a:ext cx="198002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>
                <a:solidFill>
                  <a:srgbClr val="3333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pitchFamily="18" charset="0"/>
              </a:rPr>
              <a:t>准共振预测</a:t>
            </a:r>
            <a:endParaRPr lang="zh-CN" altLang="en-US" dirty="0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4332159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矩形 31">
            <a:extLst>
              <a:ext uri="{FF2B5EF4-FFF2-40B4-BE49-F238E27FC236}">
                <a16:creationId xmlns:a16="http://schemas.microsoft.com/office/drawing/2014/main" id="{9479EF4F-696F-4839-9DA4-AA623B0CBF91}"/>
              </a:ext>
            </a:extLst>
          </p:cNvPr>
          <p:cNvSpPr/>
          <p:nvPr/>
        </p:nvSpPr>
        <p:spPr>
          <a:xfrm>
            <a:off x="66424" y="116632"/>
            <a:ext cx="325441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000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Models with on-site potential</a:t>
            </a: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zh-CN" altLang="en-US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文本框 33">
                <a:extLst>
                  <a:ext uri="{FF2B5EF4-FFF2-40B4-BE49-F238E27FC236}">
                    <a16:creationId xmlns:a16="http://schemas.microsoft.com/office/drawing/2014/main" id="{584D21AF-CD6D-4374-9645-BFDACEDA4143}"/>
                  </a:ext>
                </a:extLst>
              </p:cNvPr>
              <p:cNvSpPr txBox="1"/>
              <p:nvPr/>
            </p:nvSpPr>
            <p:spPr>
              <a:xfrm>
                <a:off x="951379" y="755811"/>
                <a:ext cx="4683460" cy="48442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altLang="zh-CN" sz="1800" b="0" dirty="0"/>
                  <a:t> </a:t>
                </a:r>
                <a14:m>
                  <m:oMath xmlns:m="http://schemas.openxmlformats.org/officeDocument/2006/math">
                    <m:r>
                      <a:rPr lang="en-US" altLang="zh-CN" sz="1800" b="0" i="1" smtClean="0">
                        <a:latin typeface="Cambria Math" panose="02040503050406030204" pitchFamily="18" charset="0"/>
                      </a:rPr>
                      <m:t>𝐻</m:t>
                    </m:r>
                    <m:r>
                      <a:rPr lang="pt-BR" altLang="zh-CN" sz="180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subHide m:val="on"/>
                        <m:supHide m:val="on"/>
                        <m:ctrlPr>
                          <a:rPr lang="pt-BR" altLang="zh-CN" sz="1800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pt-BR" altLang="zh-CN" sz="18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Sup>
                              <m:sSubSupPr>
                                <m:ctrlPr>
                                  <a:rPr lang="pt-BR" altLang="zh-CN" sz="1800" i="1" smtClean="0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altLang="zh-CN" sz="1800" b="1" i="1" smtClean="0">
                                    <a:latin typeface="Cambria Math" panose="02040503050406030204" pitchFamily="18" charset="0"/>
                                  </a:rPr>
                                  <m:t>𝒑</m:t>
                                </m:r>
                              </m:e>
                              <m:sub>
                                <m:r>
                                  <a:rPr lang="en-US" altLang="zh-CN" sz="18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  <m:sup>
                                <m:r>
                                  <a:rPr lang="en-US" altLang="zh-CN" sz="18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</m:num>
                          <m:den>
                            <m:r>
                              <a:rPr lang="en-US" altLang="zh-CN" sz="1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sSub>
                              <m:sSubPr>
                                <m:ctrlPr>
                                  <a:rPr lang="en-US" altLang="zh-CN" sz="18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1800" b="0" i="1" smtClean="0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</m:e>
                              <m:sub>
                                <m:r>
                                  <a:rPr lang="en-US" altLang="zh-CN" sz="18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den>
                        </m:f>
                      </m:e>
                    </m:nary>
                    <m:r>
                      <a:rPr lang="en-US" altLang="zh-CN" sz="1800" b="0" i="0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18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18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sSup>
                      <m:sSupPr>
                        <m:ctrlP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1800" i="1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+1</m:t>
                            </m:r>
                          </m:sub>
                        </m:sSub>
                        <m:r>
                          <a:rPr lang="en-US" altLang="zh-CN" sz="180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altLang="zh-CN" sz="1800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CN" sz="1800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altLang="zh-CN" sz="1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18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18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altLang="zh-CN" sz="1800" i="1" smtClean="0">
                        <a:latin typeface="Cambria Math" panose="02040503050406030204" pitchFamily="18" charset="0"/>
                      </a:rPr>
                      <m:t>𝑏</m:t>
                    </m:r>
                    <m:sSup>
                      <m:sSupPr>
                        <m:ctrlPr>
                          <a:rPr lang="en-US" altLang="zh-CN" sz="1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  <m:sup>
                        <m:r>
                          <a:rPr lang="en-US" altLang="zh-CN" sz="18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CN" sz="1800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altLang="zh-CN" sz="1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zh-CN" altLang="en-US" sz="1800" i="1" smtClean="0">
                            <a:latin typeface="Cambria Math" panose="02040503050406030204" pitchFamily="18" charset="0"/>
                          </a:rPr>
                          <m:t>𝜆</m:t>
                        </m:r>
                      </m:num>
                      <m:den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sSup>
                      <m:sSupPr>
                        <m:ctrlPr>
                          <a:rPr lang="en-US" altLang="zh-CN" sz="1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  <m:sup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</m:oMath>
                </a14:m>
                <a:endParaRPr lang="zh-CN" altLang="en-US" sz="1800" dirty="0"/>
              </a:p>
            </p:txBody>
          </p:sp>
        </mc:Choice>
        <mc:Fallback xmlns="">
          <p:sp>
            <p:nvSpPr>
              <p:cNvPr id="34" name="文本框 33">
                <a:extLst>
                  <a:ext uri="{FF2B5EF4-FFF2-40B4-BE49-F238E27FC236}">
                    <a16:creationId xmlns:a16="http://schemas.microsoft.com/office/drawing/2014/main" id="{584D21AF-CD6D-4374-9645-BFDACEDA41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1379" y="755811"/>
                <a:ext cx="4683460" cy="484428"/>
              </a:xfrm>
              <a:prstGeom prst="rect">
                <a:avLst/>
              </a:prstGeom>
              <a:blipFill>
                <a:blip r:embed="rId3"/>
                <a:stretch>
                  <a:fillRect b="-126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矩形 34">
            <a:extLst>
              <a:ext uri="{FF2B5EF4-FFF2-40B4-BE49-F238E27FC236}">
                <a16:creationId xmlns:a16="http://schemas.microsoft.com/office/drawing/2014/main" id="{F6966718-AA73-4CA2-854D-FA3A124488D9}"/>
              </a:ext>
            </a:extLst>
          </p:cNvPr>
          <p:cNvSpPr/>
          <p:nvPr/>
        </p:nvSpPr>
        <p:spPr>
          <a:xfrm>
            <a:off x="484243" y="5949280"/>
            <a:ext cx="356700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predictions are fully verified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E6F26B97-8F64-AD8A-D84C-274E888A067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404"/>
          <a:stretch/>
        </p:blipFill>
        <p:spPr>
          <a:xfrm>
            <a:off x="254188" y="1645397"/>
            <a:ext cx="4713793" cy="2384989"/>
          </a:xfrm>
          <a:prstGeom prst="rect">
            <a:avLst/>
          </a:prstGeom>
        </p:spPr>
      </p:pic>
      <p:cxnSp>
        <p:nvCxnSpPr>
          <p:cNvPr id="11" name="直接连接符 10">
            <a:extLst>
              <a:ext uri="{FF2B5EF4-FFF2-40B4-BE49-F238E27FC236}">
                <a16:creationId xmlns:a16="http://schemas.microsoft.com/office/drawing/2014/main" id="{41EE6F45-93D7-F3FC-BAEA-173D3582301A}"/>
              </a:ext>
            </a:extLst>
          </p:cNvPr>
          <p:cNvCxnSpPr/>
          <p:nvPr/>
        </p:nvCxnSpPr>
        <p:spPr bwMode="auto">
          <a:xfrm>
            <a:off x="3707904" y="2708920"/>
            <a:ext cx="864096" cy="72008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FF0000"/>
            </a:solidFill>
            <a:prstDash val="lg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" name="直接连接符 11">
            <a:extLst>
              <a:ext uri="{FF2B5EF4-FFF2-40B4-BE49-F238E27FC236}">
                <a16:creationId xmlns:a16="http://schemas.microsoft.com/office/drawing/2014/main" id="{FC838D5F-D5E1-9D57-037B-5CBAC33BF987}"/>
              </a:ext>
            </a:extLst>
          </p:cNvPr>
          <p:cNvCxnSpPr/>
          <p:nvPr/>
        </p:nvCxnSpPr>
        <p:spPr bwMode="auto">
          <a:xfrm>
            <a:off x="1403648" y="2852936"/>
            <a:ext cx="864096" cy="64807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FF0000"/>
            </a:solidFill>
            <a:prstDash val="lg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4" name="矩形 13">
            <a:extLst>
              <a:ext uri="{FF2B5EF4-FFF2-40B4-BE49-F238E27FC236}">
                <a16:creationId xmlns:a16="http://schemas.microsoft.com/office/drawing/2014/main" id="{C3ED9299-9D17-7211-3E0E-2B240EDAFA91}"/>
              </a:ext>
            </a:extLst>
          </p:cNvPr>
          <p:cNvSpPr/>
          <p:nvPr/>
        </p:nvSpPr>
        <p:spPr>
          <a:xfrm rot="2055349">
            <a:off x="1218330" y="3056792"/>
            <a:ext cx="8915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slop=-2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DF52A62B-6C9E-F6CC-D5D2-055F017685A6}"/>
              </a:ext>
            </a:extLst>
          </p:cNvPr>
          <p:cNvSpPr/>
          <p:nvPr/>
        </p:nvSpPr>
        <p:spPr>
          <a:xfrm rot="2457191">
            <a:off x="3572821" y="2992305"/>
            <a:ext cx="8915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slop=-2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7E0F2BF2-0F18-20F9-5F43-7A6C7D09EBF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7981" y="1572288"/>
            <a:ext cx="3453716" cy="3453716"/>
          </a:xfrm>
          <a:prstGeom prst="rect">
            <a:avLst/>
          </a:prstGeom>
        </p:spPr>
      </p:pic>
      <p:cxnSp>
        <p:nvCxnSpPr>
          <p:cNvPr id="4" name="直接连接符 3">
            <a:extLst>
              <a:ext uri="{FF2B5EF4-FFF2-40B4-BE49-F238E27FC236}">
                <a16:creationId xmlns:a16="http://schemas.microsoft.com/office/drawing/2014/main" id="{96399708-A8D1-3689-D644-047CB7AAF8B2}"/>
              </a:ext>
            </a:extLst>
          </p:cNvPr>
          <p:cNvCxnSpPr/>
          <p:nvPr/>
        </p:nvCxnSpPr>
        <p:spPr bwMode="auto">
          <a:xfrm>
            <a:off x="6392337" y="2996952"/>
            <a:ext cx="1059983" cy="1033434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FF0000"/>
            </a:solidFill>
            <a:prstDash val="lg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0771E5FD-8CFC-3FDA-FB88-5533991255F5}"/>
                  </a:ext>
                </a:extLst>
              </p:cNvPr>
              <p:cNvSpPr txBox="1"/>
              <p:nvPr/>
            </p:nvSpPr>
            <p:spPr>
              <a:xfrm>
                <a:off x="1555387" y="4162918"/>
                <a:ext cx="2566715" cy="42999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altLang="zh-CN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𝑒𝑞</m:t>
                        </m:r>
                      </m:sub>
                    </m:sSub>
                    <m:r>
                      <a:rPr lang="en-US" altLang="zh-CN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~</m:t>
                    </m:r>
                    <m:sSup>
                      <m:sSupPr>
                        <m:ctrlPr>
                          <a:rPr lang="en-US" altLang="zh-CN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𝑔</m:t>
                        </m:r>
                      </m:e>
                      <m:sup>
                        <m:r>
                          <a:rPr lang="en-US" altLang="zh-CN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−2</m:t>
                        </m:r>
                      </m:sup>
                    </m:sSup>
                    <m:r>
                      <a:rPr lang="en-US" altLang="zh-CN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~</m:t>
                    </m:r>
                    <m:sSup>
                      <m:sSupPr>
                        <m:ctrlPr>
                          <a:rPr lang="en-US" altLang="zh-CN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CN" altLang="en-US" sz="20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𝜆</m:t>
                        </m:r>
                      </m:e>
                      <m:sup>
                        <m:r>
                          <a:rPr lang="en-US" altLang="zh-CN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−2</m:t>
                        </m:r>
                      </m:sup>
                    </m:sSup>
                  </m:oMath>
                </a14:m>
                <a:r>
                  <a:rPr lang="en-US" altLang="zh-CN" sz="2000" dirty="0">
                    <a:solidFill>
                      <a:srgbClr val="FF000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CN" altLang="en-US" sz="20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e>
                      <m:sup>
                        <m:r>
                          <a:rPr lang="en-US" altLang="zh-CN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−2</m:t>
                        </m:r>
                      </m:sup>
                    </m:sSup>
                  </m:oMath>
                </a14:m>
                <a:endParaRPr lang="zh-CN" alt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0771E5FD-8CFC-3FDA-FB88-5533991255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5387" y="4162918"/>
                <a:ext cx="2566715" cy="429990"/>
              </a:xfrm>
              <a:prstGeom prst="rect">
                <a:avLst/>
              </a:prstGeom>
              <a:blipFill>
                <a:blip r:embed="rId6"/>
                <a:stretch>
                  <a:fillRect b="-571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DA13E450-CA49-AF5C-A100-B888A79A0655}"/>
                  </a:ext>
                </a:extLst>
              </p:cNvPr>
              <p:cNvSpPr txBox="1"/>
              <p:nvPr/>
            </p:nvSpPr>
            <p:spPr>
              <a:xfrm>
                <a:off x="4537761" y="5209306"/>
                <a:ext cx="4572000" cy="44371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altLang="zh-CN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𝑒𝑞</m:t>
                          </m:r>
                        </m:sub>
                      </m:sSub>
                      <m:r>
                        <a:rPr lang="en-US" altLang="zh-CN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~</m:t>
                      </m:r>
                      <m:sSup>
                        <m:sSupPr>
                          <m:ctrlPr>
                            <a:rPr lang="en-US" altLang="zh-CN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𝑔</m:t>
                          </m:r>
                        </m:e>
                        <m:sup>
                          <m:r>
                            <a:rPr lang="en-US" altLang="zh-CN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CN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  <m:r>
                        <a:rPr lang="en-US" altLang="zh-CN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~</m:t>
                      </m:r>
                      <m:sSup>
                        <m:sSupPr>
                          <m:ctrlPr>
                            <a:rPr lang="en-US" altLang="zh-CN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zh-CN" altLang="en-US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𝜆</m:t>
                          </m:r>
                        </m:e>
                        <m:sup>
                          <m:r>
                            <a:rPr lang="en-US" altLang="zh-CN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CN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  <m:r>
                        <m:rPr>
                          <m:nor/>
                        </m:rPr>
                        <a:rPr lang="en-US" altLang="zh-CN" sz="2000" dirty="0">
                          <a:solidFill>
                            <a:srgbClr val="FF0000"/>
                          </a:solidFill>
                          <a:ea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altLang="zh-CN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zh-CN" altLang="en-US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𝜀</m:t>
                          </m:r>
                        </m:e>
                        <m:sup>
                          <m:r>
                            <a:rPr lang="en-US" altLang="zh-CN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CN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zh-CN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altLang="zh-CN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−2)</m:t>
                          </m:r>
                        </m:sup>
                      </m:sSup>
                      <m:r>
                        <a:rPr lang="en-US" altLang="zh-CN" sz="2000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 </m:t>
                      </m:r>
                      <m:r>
                        <m:rPr>
                          <m:sty m:val="p"/>
                        </m:rPr>
                        <a:rPr lang="en-US" altLang="zh-CN" sz="2000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n</m:t>
                      </m:r>
                      <m:r>
                        <a:rPr lang="en-US" altLang="zh-CN" sz="2000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=2,4,6,…,</m:t>
                      </m:r>
                    </m:oMath>
                  </m:oMathPara>
                </a14:m>
                <a:endParaRPr lang="zh-CN" alt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DA13E450-CA49-AF5C-A100-B888A79A06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7761" y="5209306"/>
                <a:ext cx="4572000" cy="443711"/>
              </a:xfrm>
              <a:prstGeom prst="rect">
                <a:avLst/>
              </a:prstGeom>
              <a:blipFill>
                <a:blip r:embed="rId7"/>
                <a:stretch>
                  <a:fillRect b="-555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文本框 12">
            <a:extLst>
              <a:ext uri="{FF2B5EF4-FFF2-40B4-BE49-F238E27FC236}">
                <a16:creationId xmlns:a16="http://schemas.microsoft.com/office/drawing/2014/main" id="{973424EA-6630-E761-AD1D-BCB4BC0E663C}"/>
              </a:ext>
            </a:extLst>
          </p:cNvPr>
          <p:cNvSpPr txBox="1"/>
          <p:nvPr/>
        </p:nvSpPr>
        <p:spPr>
          <a:xfrm>
            <a:off x="6706120" y="2276872"/>
            <a:ext cx="18503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dirty="0"/>
              <a:t>N = 4096,2048</a:t>
            </a:r>
            <a:endParaRPr lang="zh-CN" altLang="en-US" sz="1800" dirty="0"/>
          </a:p>
        </p:txBody>
      </p:sp>
    </p:spTree>
    <p:extLst>
      <p:ext uri="{BB962C8B-B14F-4D97-AF65-F5344CB8AC3E}">
        <p14:creationId xmlns:p14="http://schemas.microsoft.com/office/powerpoint/2010/main" val="307445213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551661" y="5565826"/>
            <a:ext cx="829917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Phys. Rev. E 100, 010101(R) (2019; New J. Phys. 21, 043009 (2019); Phys. Rev. E 100, 052102 (2019);</a:t>
            </a:r>
            <a:r>
              <a:rPr lang="de-DE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Phys. Rev. Lett.., 124.186401(2020);</a:t>
            </a:r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Phys. Rev. E 104 L032104(2021); </a:t>
            </a:r>
            <a:r>
              <a:rPr kumimoji="0" lang="zh-CN" altLang="zh-CN" sz="16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SCPMA</a:t>
            </a:r>
            <a:r>
              <a:rPr kumimoji="0" lang="en-US" altLang="zh-CN" sz="16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600" dirty="0"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2021</a:t>
            </a:r>
            <a:r>
              <a:rPr lang="zh-CN" altLang="en-US" sz="1600" dirty="0"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，</a:t>
            </a:r>
            <a:r>
              <a:rPr lang="en-US" altLang="zh-CN" sz="1600" dirty="0">
                <a:latin typeface="Times New Roman" panose="02020603050405020304" pitchFamily="18" charset="0"/>
                <a:ea typeface="FangSong" panose="02010609060101010101" pitchFamily="49" charset="-122"/>
                <a:cs typeface="Times New Roman" panose="02020603050405020304" pitchFamily="18" charset="0"/>
              </a:rPr>
              <a:t> JSMTE 2022</a:t>
            </a:r>
            <a:endParaRPr lang="en-US" altLang="zh-CN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C3C4B755-9D18-E10B-322E-BA6B5065EC32}"/>
              </a:ext>
            </a:extLst>
          </p:cNvPr>
          <p:cNvSpPr txBox="1"/>
          <p:nvPr/>
        </p:nvSpPr>
        <p:spPr>
          <a:xfrm>
            <a:off x="123343" y="199733"/>
            <a:ext cx="8640960" cy="30777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2000" kern="0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 1D ordered and disordered lattices (</a:t>
            </a:r>
            <a:r>
              <a:rPr lang="en-US" altLang="zh-CN" sz="2000" dirty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weak perturbation; large enough lattices</a:t>
            </a:r>
            <a:r>
              <a:rPr lang="en-US" altLang="zh-CN" sz="2000" kern="0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zh-CN" altLang="en-US" sz="2000" dirty="0">
              <a:solidFill>
                <a:srgbClr val="333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689B00DA-12F0-3DF6-7E11-5A6B4802A851}"/>
                  </a:ext>
                </a:extLst>
              </p:cNvPr>
              <p:cNvSpPr txBox="1"/>
              <p:nvPr/>
            </p:nvSpPr>
            <p:spPr>
              <a:xfrm>
                <a:off x="478700" y="1515299"/>
                <a:ext cx="8030210" cy="48442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altLang="zh-CN" sz="1800" b="0" dirty="0"/>
                  <a:t> </a:t>
                </a:r>
                <a:r>
                  <a:rPr lang="en-US" altLang="zh-CN" sz="1800" dirty="0"/>
                  <a:t>generalized FPUT-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altLang="zh-CN" sz="1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α</m:t>
                    </m:r>
                  </m:oMath>
                </a14:m>
                <a:r>
                  <a:rPr lang="zh-CN" altLang="en-US" sz="1800" dirty="0"/>
                  <a:t> </a:t>
                </a:r>
                <a:r>
                  <a:rPr lang="en-US" altLang="zh-CN" sz="1800" dirty="0"/>
                  <a:t>models: </a:t>
                </a:r>
                <a14:m>
                  <m:oMath xmlns:m="http://schemas.openxmlformats.org/officeDocument/2006/math">
                    <m:r>
                      <a:rPr lang="en-US" altLang="zh-CN" sz="1800" b="0" i="1" smtClean="0">
                        <a:latin typeface="Cambria Math" panose="02040503050406030204" pitchFamily="18" charset="0"/>
                      </a:rPr>
                      <m:t>𝐻</m:t>
                    </m:r>
                    <m:r>
                      <a:rPr lang="pt-BR" altLang="zh-CN" sz="180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subHide m:val="on"/>
                        <m:supHide m:val="on"/>
                        <m:ctrlPr>
                          <a:rPr lang="pt-BR" altLang="zh-CN" sz="1800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pt-BR" altLang="zh-CN" sz="18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Sup>
                              <m:sSubSupPr>
                                <m:ctrlPr>
                                  <a:rPr lang="pt-BR" altLang="zh-CN" sz="1800" i="1" smtClean="0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altLang="zh-CN" sz="1800" b="1" i="1" smtClean="0">
                                    <a:latin typeface="Cambria Math" panose="02040503050406030204" pitchFamily="18" charset="0"/>
                                  </a:rPr>
                                  <m:t>𝒑</m:t>
                                </m:r>
                              </m:e>
                              <m:sub>
                                <m:r>
                                  <a:rPr lang="en-US" altLang="zh-CN" sz="18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  <m:sup>
                                <m:r>
                                  <a:rPr lang="en-US" altLang="zh-CN" sz="18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</m:num>
                          <m:den>
                            <m:r>
                              <a:rPr lang="en-US" altLang="zh-CN" sz="1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sSub>
                              <m:sSubPr>
                                <m:ctrlPr>
                                  <a:rPr lang="en-US" altLang="zh-CN" sz="18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1800" b="0" i="1" smtClean="0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</m:e>
                              <m:sub>
                                <m:r>
                                  <a:rPr lang="en-US" altLang="zh-CN" sz="18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den>
                        </m:f>
                      </m:e>
                    </m:nary>
                    <m:r>
                      <a:rPr lang="en-US" altLang="zh-CN" sz="1800" b="0" i="0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sSup>
                      <m:sSupPr>
                        <m:ctrlP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800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+1</m:t>
                            </m:r>
                          </m:sub>
                        </m:sSub>
                        <m:r>
                          <a:rPr lang="en-US" altLang="zh-CN" sz="180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CN" sz="1800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zh-CN" altLang="en-US" sz="1800" b="0" i="1" smtClean="0">
                            <a:latin typeface="Cambria Math" panose="02040503050406030204" pitchFamily="18" charset="0"/>
                          </a:rPr>
                          <m:t>𝜆</m:t>
                        </m:r>
                      </m:num>
                      <m:den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  <m:sSup>
                      <m:sSupPr>
                        <m:ctrlPr>
                          <a:rPr lang="en-US" altLang="zh-CN" sz="1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+1</m:t>
                            </m:r>
                          </m:sub>
                        </m:sSub>
                        <m:r>
                          <a:rPr lang="en-US" altLang="zh-CN" sz="180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altLang="zh-CN" sz="1800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zh-CN" altLang="en-US" sz="1800" dirty="0"/>
                  <a:t> </a:t>
                </a:r>
                <a:r>
                  <a:rPr lang="en-US" altLang="zh-CN" sz="1800" dirty="0"/>
                  <a:t>n: odd</a:t>
                </a:r>
                <a:endParaRPr lang="zh-CN" altLang="en-US" sz="1800" dirty="0"/>
              </a:p>
            </p:txBody>
          </p:sp>
        </mc:Choice>
        <mc:Fallback xmlns="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689B00DA-12F0-3DF6-7E11-5A6B4802A8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700" y="1515299"/>
                <a:ext cx="8030210" cy="484428"/>
              </a:xfrm>
              <a:prstGeom prst="rect">
                <a:avLst/>
              </a:prstGeom>
              <a:blipFill>
                <a:blip r:embed="rId3"/>
                <a:stretch>
                  <a:fillRect l="-1063" b="-886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2D50D41A-9073-F4F7-FABD-1CB6B8859990}"/>
                  </a:ext>
                </a:extLst>
              </p:cNvPr>
              <p:cNvSpPr txBox="1"/>
              <p:nvPr/>
            </p:nvSpPr>
            <p:spPr>
              <a:xfrm>
                <a:off x="467544" y="919698"/>
                <a:ext cx="8136904" cy="48442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altLang="zh-CN" sz="1800" dirty="0"/>
                  <a:t>generalized FPUT-</a:t>
                </a:r>
                <a14:m>
                  <m:oMath xmlns:m="http://schemas.openxmlformats.org/officeDocument/2006/math">
                    <m:r>
                      <a:rPr lang="zh-CN" altLang="en-US" sz="1800" i="1">
                        <a:latin typeface="Cambria Math" panose="02040503050406030204" pitchFamily="18" charset="0"/>
                      </a:rPr>
                      <m:t>𝛽</m:t>
                    </m:r>
                  </m:oMath>
                </a14:m>
                <a:r>
                  <a:rPr lang="zh-CN" altLang="en-US" sz="1800" dirty="0"/>
                  <a:t> </a:t>
                </a:r>
                <a:r>
                  <a:rPr lang="en-US" altLang="zh-CN" sz="1800" dirty="0"/>
                  <a:t>models:</a:t>
                </a:r>
                <a:r>
                  <a:rPr lang="en-US" altLang="zh-CN" sz="1800" b="0" dirty="0"/>
                  <a:t> </a:t>
                </a:r>
                <a14:m>
                  <m:oMath xmlns:m="http://schemas.openxmlformats.org/officeDocument/2006/math">
                    <m:r>
                      <a:rPr lang="en-US" altLang="zh-CN" sz="1800" b="0" i="1" smtClean="0">
                        <a:latin typeface="Cambria Math" panose="02040503050406030204" pitchFamily="18" charset="0"/>
                      </a:rPr>
                      <m:t>𝐻</m:t>
                    </m:r>
                    <m:r>
                      <a:rPr lang="pt-BR" altLang="zh-CN" sz="180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subHide m:val="on"/>
                        <m:supHide m:val="on"/>
                        <m:ctrlPr>
                          <a:rPr lang="pt-BR" altLang="zh-CN" sz="1800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pt-BR" altLang="zh-CN" sz="18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Sup>
                              <m:sSubSupPr>
                                <m:ctrlPr>
                                  <a:rPr lang="pt-BR" altLang="zh-CN" sz="1800" i="1" smtClean="0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altLang="zh-CN" sz="1800" b="1" i="1" smtClean="0">
                                    <a:latin typeface="Cambria Math" panose="02040503050406030204" pitchFamily="18" charset="0"/>
                                  </a:rPr>
                                  <m:t>𝒑</m:t>
                                </m:r>
                              </m:e>
                              <m:sub>
                                <m:r>
                                  <a:rPr lang="en-US" altLang="zh-CN" sz="18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  <m:sup>
                                <m:r>
                                  <a:rPr lang="en-US" altLang="zh-CN" sz="18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</m:num>
                          <m:den>
                            <m:r>
                              <a:rPr lang="en-US" altLang="zh-CN" sz="1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sSub>
                              <m:sSubPr>
                                <m:ctrlPr>
                                  <a:rPr lang="en-US" altLang="zh-CN" sz="18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1800" b="0" i="1" smtClean="0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</m:e>
                              <m:sub>
                                <m:r>
                                  <a:rPr lang="en-US" altLang="zh-CN" sz="18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den>
                        </m:f>
                      </m:e>
                    </m:nary>
                    <m:r>
                      <a:rPr lang="en-US" altLang="zh-CN" sz="1800" b="0" i="0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sSup>
                      <m:sSupPr>
                        <m:ctrlP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800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+1</m:t>
                            </m:r>
                          </m:sub>
                        </m:sSub>
                        <m:r>
                          <a:rPr lang="en-US" altLang="zh-CN" sz="180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CN" sz="1800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zh-CN" altLang="en-US" sz="1800" b="0" i="1" smtClean="0">
                            <a:latin typeface="Cambria Math" panose="02040503050406030204" pitchFamily="18" charset="0"/>
                          </a:rPr>
                          <m:t>𝜆</m:t>
                        </m:r>
                      </m:num>
                      <m:den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  <m:sSup>
                      <m:sSupPr>
                        <m:ctrlPr>
                          <a:rPr lang="en-US" altLang="zh-CN" sz="1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800" b="0" i="1" smtClean="0">
                                <a:latin typeface="Cambria Math" panose="02040503050406030204" pitchFamily="18" charset="0"/>
                              </a:rPr>
                              <m:t>|</m:t>
                            </m:r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+1</m:t>
                            </m:r>
                          </m:sub>
                        </m:sSub>
                        <m:r>
                          <a:rPr lang="en-US" altLang="zh-CN" sz="180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|</m:t>
                        </m:r>
                      </m:e>
                      <m:sup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endParaRPr lang="zh-CN" altLang="en-US" sz="1800" dirty="0"/>
              </a:p>
            </p:txBody>
          </p:sp>
        </mc:Choice>
        <mc:Fallback xmlns=""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2D50D41A-9073-F4F7-FABD-1CB6B88599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919698"/>
                <a:ext cx="8136904" cy="484428"/>
              </a:xfrm>
              <a:prstGeom prst="rect">
                <a:avLst/>
              </a:prstGeom>
              <a:blipFill>
                <a:blip r:embed="rId4"/>
                <a:stretch>
                  <a:fillRect l="-1799" b="-886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C3DF4968-DD04-5E2B-59CB-629BADC4B234}"/>
                  </a:ext>
                </a:extLst>
              </p:cNvPr>
              <p:cNvSpPr txBox="1"/>
              <p:nvPr/>
            </p:nvSpPr>
            <p:spPr>
              <a:xfrm>
                <a:off x="557909" y="2120932"/>
                <a:ext cx="6758002" cy="120276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altLang="zh-CN" sz="1800" dirty="0"/>
                  <a:t>Nonintegrable Toda lattices:  </a:t>
                </a:r>
                <a14:m>
                  <m:oMath xmlns:m="http://schemas.openxmlformats.org/officeDocument/2006/math">
                    <m:r>
                      <a:rPr lang="en-US" altLang="zh-CN" sz="1800" b="0" i="1" smtClean="0">
                        <a:latin typeface="Cambria Math" panose="02040503050406030204" pitchFamily="18" charset="0"/>
                      </a:rPr>
                      <m:t>𝐻</m:t>
                    </m:r>
                    <m:r>
                      <a:rPr lang="en-US" altLang="zh-CN" sz="1800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ctrlPr>
                          <a:rPr lang="pt-BR" altLang="zh-CN" sz="180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pt-BR" altLang="zh-CN" sz="1800" i="1" smtClean="0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sup>
                      <m:e>
                        <m:eqArr>
                          <m:eqArrPr>
                            <m:ctrlPr>
                              <a:rPr lang="pt-BR" altLang="zh-CN" sz="180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f>
                              <m:fPr>
                                <m:ctrlPr>
                                  <a:rPr lang="pt-BR" altLang="zh-CN" sz="18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bSup>
                                  <m:sSubSupPr>
                                    <m:ctrlPr>
                                      <a:rPr lang="pt-BR" altLang="zh-CN" sz="18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altLang="zh-CN" sz="1800" i="1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en-US" altLang="zh-CN" sz="1800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  <m:sup>
                                    <m:r>
                                      <a:rPr lang="en-US" altLang="zh-CN" sz="18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bSup>
                              </m:num>
                              <m:den>
                                <m: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sSub>
                                  <m:sSubPr>
                                    <m:ctrlPr>
                                      <a:rPr lang="en-US" altLang="zh-CN" sz="18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1800" b="0" i="1" smtClean="0"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e>
                                  <m:sub>
                                    <m:r>
                                      <a:rPr lang="en-US" altLang="zh-CN" sz="1800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den>
                            </m:f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𝑉</m:t>
                            </m:r>
                            <m:d>
                              <m:dPr>
                                <m:ctrlP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altLang="zh-CN" sz="18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1800" i="1">
                                        <a:latin typeface="Cambria Math" panose="02040503050406030204" pitchFamily="18" charset="0"/>
                                      </a:rPr>
                                      <m:t>𝑞</m:t>
                                    </m:r>
                                  </m:e>
                                  <m:sub>
                                    <m:r>
                                      <a:rPr lang="en-US" altLang="zh-CN" sz="1800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  <m:r>
                                      <a:rPr lang="en-US" altLang="zh-CN" sz="1800" i="1">
                                        <a:latin typeface="Cambria Math" panose="02040503050406030204" pitchFamily="18" charset="0"/>
                                      </a:rPr>
                                      <m:t>+1</m:t>
                                    </m:r>
                                  </m:sub>
                                </m:sSub>
                                <m: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altLang="zh-CN" sz="18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1800" i="1">
                                        <a:latin typeface="Cambria Math" panose="02040503050406030204" pitchFamily="18" charset="0"/>
                                      </a:rPr>
                                      <m:t>𝑞</m:t>
                                    </m:r>
                                  </m:e>
                                  <m:sub>
                                    <m:r>
                                      <a:rPr lang="en-US" altLang="zh-CN" sz="1800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e>
                            </m:d>
                            <m:r>
                              <a:rPr lang="en-US" altLang="zh-CN" sz="1800" b="0" i="1" smtClean="0">
                                <a:latin typeface="Cambria Math" panose="02040503050406030204" pitchFamily="18" charset="0"/>
                              </a:rPr>
                              <m:t> ;</m:t>
                            </m:r>
                          </m:e>
                          <m:e>
                            <m:r>
                              <m:rPr>
                                <m:nor/>
                              </m:rPr>
                              <a:rPr lang="en-US" altLang="zh-CN" sz="1800" i="1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</m:e>
                        </m:eqArr>
                      </m:e>
                    </m:nary>
                  </m:oMath>
                </a14:m>
                <a:r>
                  <a:rPr lang="en-US" altLang="zh-CN" sz="1800" dirty="0"/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altLang="zh-CN" sz="1800" i="1">
                        <a:latin typeface="Cambria Math" panose="02040503050406030204" pitchFamily="18" charset="0"/>
                      </a:rPr>
                      <m:t>𝐻</m:t>
                    </m:r>
                    <m:r>
                      <a:rPr lang="en-US" altLang="zh-CN" sz="1800" i="1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ctrlPr>
                          <a:rPr lang="pt-BR" altLang="zh-CN" sz="18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CN" sz="1800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pt-BR" altLang="zh-CN" sz="1800" i="1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altLang="zh-CN" sz="1800" i="1">
                            <a:latin typeface="Cambria Math" panose="02040503050406030204" pitchFamily="18" charset="0"/>
                          </a:rPr>
                          <m:t>𝑁</m:t>
                        </m:r>
                      </m:sup>
                      <m:e>
                        <m:eqArr>
                          <m:eqArrPr>
                            <m:ctrlPr>
                              <a:rPr lang="pt-BR" altLang="zh-CN" sz="180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f>
                              <m:fPr>
                                <m:ctrlPr>
                                  <a:rPr lang="pt-BR" altLang="zh-CN" sz="18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bSup>
                                  <m:sSubSupPr>
                                    <m:ctrlPr>
                                      <a:rPr lang="pt-BR" altLang="zh-CN" sz="18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altLang="zh-CN" sz="1800" i="1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en-US" altLang="zh-CN" sz="1800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  <m:sup>
                                    <m:r>
                                      <a:rPr lang="en-US" altLang="zh-CN" sz="18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bSup>
                              </m:num>
                              <m:den>
                                <m: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US" altLang="zh-CN" sz="1800" b="0" i="1" smtClean="0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</m:den>
                            </m:f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𝑉</m:t>
                            </m:r>
                            <m:d>
                              <m:dPr>
                                <m:ctrlP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altLang="zh-CN" sz="18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1800" i="1">
                                        <a:latin typeface="Cambria Math" panose="02040503050406030204" pitchFamily="18" charset="0"/>
                                      </a:rPr>
                                      <m:t>𝑞</m:t>
                                    </m:r>
                                  </m:e>
                                  <m:sub>
                                    <m:r>
                                      <a:rPr lang="en-US" altLang="zh-CN" sz="1800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  <m:r>
                                      <a:rPr lang="en-US" altLang="zh-CN" sz="1800" i="1">
                                        <a:latin typeface="Cambria Math" panose="02040503050406030204" pitchFamily="18" charset="0"/>
                                      </a:rPr>
                                      <m:t>+1</m:t>
                                    </m:r>
                                  </m:sub>
                                </m:sSub>
                                <m: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altLang="zh-CN" sz="18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1800" i="1">
                                        <a:latin typeface="Cambria Math" panose="02040503050406030204" pitchFamily="18" charset="0"/>
                                      </a:rPr>
                                      <m:t>𝑞</m:t>
                                    </m:r>
                                  </m:e>
                                  <m:sub>
                                    <m:r>
                                      <a:rPr lang="en-US" altLang="zh-CN" sz="1800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e>
                            </m:d>
                            <m:r>
                              <a:rPr lang="en-US" altLang="zh-CN" sz="1800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f>
                              <m:fPr>
                                <m:ctrlP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zh-CN" altLang="en-US" sz="1800" i="1">
                                    <a:latin typeface="Cambria Math" panose="02040503050406030204" pitchFamily="18" charset="0"/>
                                  </a:rPr>
                                  <m:t>𝜆</m:t>
                                </m:r>
                              </m:num>
                              <m:den>
                                <m: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den>
                            </m:f>
                            <m:sSup>
                              <m:sSupPr>
                                <m:ctrlP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sSub>
                                  <m:sSubPr>
                                    <m:ctrlPr>
                                      <a:rPr lang="en-US" altLang="zh-CN" sz="18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1800" i="1"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US" altLang="zh-CN" sz="1800" i="1">
                                        <a:latin typeface="Cambria Math" panose="02040503050406030204" pitchFamily="18" charset="0"/>
                                      </a:rPr>
                                      <m:t>𝑞</m:t>
                                    </m:r>
                                  </m:e>
                                  <m:sub>
                                    <m:r>
                                      <a:rPr lang="en-US" altLang="zh-CN" sz="1800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  <m:r>
                                      <a:rPr lang="en-US" altLang="zh-CN" sz="1800" i="1">
                                        <a:latin typeface="Cambria Math" panose="02040503050406030204" pitchFamily="18" charset="0"/>
                                      </a:rPr>
                                      <m:t>+1</m:t>
                                    </m:r>
                                  </m:sub>
                                </m:sSub>
                                <m:r>
                                  <a:rPr lang="en-US" altLang="zh-CN" sz="180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altLang="zh-CN" sz="18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1800" i="1">
                                        <a:latin typeface="Cambria Math" panose="02040503050406030204" pitchFamily="18" charset="0"/>
                                      </a:rPr>
                                      <m:t>𝑞</m:t>
                                    </m:r>
                                  </m:e>
                                  <m:sub>
                                    <m:r>
                                      <a:rPr lang="en-US" altLang="zh-CN" sz="1800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e>
                              <m:sup>
                                <m: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p>
                            </m:sSup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;</m:t>
                            </m:r>
                          </m:e>
                          <m:e>
                            <m:r>
                              <m:rPr>
                                <m:nor/>
                              </m:rPr>
                              <a:rPr lang="en-US" altLang="zh-CN" sz="1800" i="1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</m:e>
                        </m:eqArr>
                      </m:e>
                    </m:nary>
                  </m:oMath>
                </a14:m>
                <a:r>
                  <a:rPr lang="en-US" altLang="zh-CN" sz="1800" b="0" dirty="0"/>
                  <a:t> </a:t>
                </a:r>
                <a14:m>
                  <m:oMath xmlns:m="http://schemas.openxmlformats.org/officeDocument/2006/math">
                    <m:r>
                      <a:rPr lang="en-US" altLang="zh-CN" sz="18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CN" sz="1800" i="1">
                        <a:latin typeface="Cambria Math" panose="02040503050406030204" pitchFamily="18" charset="0"/>
                      </a:rPr>
                      <m:t>𝑤𝑖𝑡h</m:t>
                    </m:r>
                    <m:r>
                      <a:rPr lang="en-US" altLang="zh-CN" sz="18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CN" sz="1800" i="1">
                        <a:latin typeface="Cambria Math" panose="02040503050406030204" pitchFamily="18" charset="0"/>
                      </a:rPr>
                      <m:t>𝑉</m:t>
                    </m:r>
                    <m:d>
                      <m:dPr>
                        <m:ctrlPr>
                          <a:rPr lang="en-US" altLang="zh-CN" sz="1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1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altLang="zh-CN" sz="18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CN" sz="1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p>
                        </m:sSup>
                        <m:r>
                          <a:rPr lang="en-US" altLang="zh-CN" sz="1800" i="1">
                            <a:latin typeface="Cambria Math" panose="02040503050406030204" pitchFamily="18" charset="0"/>
                          </a:rPr>
                          <m:t>−2</m:t>
                        </m:r>
                        <m:r>
                          <a:rPr lang="en-US" altLang="zh-CN" sz="18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altLang="zh-CN" sz="1800" i="1">
                            <a:latin typeface="Cambria Math" panose="02040503050406030204" pitchFamily="18" charset="0"/>
                          </a:rPr>
                          <m:t>−1</m:t>
                        </m:r>
                      </m:num>
                      <m:den>
                        <m:r>
                          <a:rPr lang="en-US" altLang="zh-CN" sz="1800" i="1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n-US" altLang="zh-CN" sz="1800" b="0" i="0" smtClean="0">
                        <a:latin typeface="Cambria Math" panose="02040503050406030204" pitchFamily="18" charset="0"/>
                      </a:rPr>
                      <m:t>,  </m:t>
                    </m:r>
                  </m:oMath>
                </a14:m>
                <a:endParaRPr lang="zh-CN" altLang="en-US" sz="1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C3DF4968-DD04-5E2B-59CB-629BADC4B2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7909" y="2120932"/>
                <a:ext cx="6758002" cy="1202765"/>
              </a:xfrm>
              <a:prstGeom prst="rect">
                <a:avLst/>
              </a:prstGeom>
              <a:blipFill>
                <a:blip r:embed="rId5"/>
                <a:stretch>
                  <a:fillRect l="-216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文本框 21">
            <a:extLst>
              <a:ext uri="{FF2B5EF4-FFF2-40B4-BE49-F238E27FC236}">
                <a16:creationId xmlns:a16="http://schemas.microsoft.com/office/drawing/2014/main" id="{64157158-CEFF-69D1-C2A6-DC1495FC444D}"/>
              </a:ext>
            </a:extLst>
          </p:cNvPr>
          <p:cNvSpPr txBox="1"/>
          <p:nvPr/>
        </p:nvSpPr>
        <p:spPr>
          <a:xfrm>
            <a:off x="683568" y="3528861"/>
            <a:ext cx="8280920" cy="92333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2000" kern="0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class of 1D lattices with sufficient large size can be generally thermalized following an universal relaxion time scaling, I</a:t>
            </a:r>
            <a:r>
              <a:rPr lang="en-US" altLang="zh-CN" sz="2000" b="0" i="0" dirty="0">
                <a:solidFill>
                  <a:srgbClr val="3333FF"/>
                </a:solidFill>
                <a:effectLst/>
                <a:latin typeface="Söhne"/>
              </a:rPr>
              <a:t>n both ordered and disordered systems</a:t>
            </a:r>
            <a:endParaRPr lang="zh-CN" altLang="en-US" sz="2000" dirty="0">
              <a:solidFill>
                <a:srgbClr val="333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文本框 22">
                <a:extLst>
                  <a:ext uri="{FF2B5EF4-FFF2-40B4-BE49-F238E27FC236}">
                    <a16:creationId xmlns:a16="http://schemas.microsoft.com/office/drawing/2014/main" id="{34D86BC7-70A1-5399-500B-FA93A82C9CAC}"/>
                  </a:ext>
                </a:extLst>
              </p:cNvPr>
              <p:cNvSpPr txBox="1"/>
              <p:nvPr/>
            </p:nvSpPr>
            <p:spPr>
              <a:xfrm>
                <a:off x="2750754" y="4572953"/>
                <a:ext cx="2372312" cy="40530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altLang="zh-CN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𝑒𝑞</m:t>
                          </m:r>
                        </m:sub>
                      </m:sSub>
                      <m:r>
                        <a:rPr lang="en-US" altLang="zh-CN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~</m:t>
                      </m:r>
                      <m:sSup>
                        <m:sSupPr>
                          <m:ctrlPr>
                            <a:rPr lang="en-US" altLang="zh-CN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𝑔</m:t>
                          </m:r>
                        </m:e>
                        <m:sup>
                          <m:r>
                            <a:rPr lang="en-US" altLang="zh-CN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−2</m:t>
                          </m:r>
                        </m:sup>
                      </m:sSup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23" name="文本框 22">
                <a:extLst>
                  <a:ext uri="{FF2B5EF4-FFF2-40B4-BE49-F238E27FC236}">
                    <a16:creationId xmlns:a16="http://schemas.microsoft.com/office/drawing/2014/main" id="{34D86BC7-70A1-5399-500B-FA93A82C9C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0754" y="4572953"/>
                <a:ext cx="2372312" cy="405304"/>
              </a:xfrm>
              <a:prstGeom prst="rect">
                <a:avLst/>
              </a:prstGeom>
              <a:blipFill>
                <a:blip r:embed="rId6"/>
                <a:stretch>
                  <a:fillRect b="-1791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994162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/>
              <p:cNvSpPr txBox="1"/>
              <p:nvPr/>
            </p:nvSpPr>
            <p:spPr>
              <a:xfrm>
                <a:off x="210601" y="557623"/>
                <a:ext cx="5513527" cy="86549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CN" sz="2000" b="0" i="1" smtClean="0">
                          <a:latin typeface="Cambria Math" panose="02040503050406030204" pitchFamily="18" charset="0"/>
                        </a:rPr>
                        <m:t>𝐻</m:t>
                      </m:r>
                      <m:r>
                        <a:rPr lang="pt-BR" altLang="zh-CN" sz="200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pt-BR" altLang="zh-CN" sz="20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pt-BR" altLang="zh-CN" sz="2000" i="1" smtClean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sup>
                        <m:e>
                          <m:d>
                            <m:dPr>
                              <m:ctrlPr>
                                <a:rPr lang="pt-BR" altLang="zh-CN" sz="20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pt-BR" altLang="zh-CN" sz="20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Sup>
                                    <m:sSubSupPr>
                                      <m:ctrlPr>
                                        <a:rPr lang="pt-BR" altLang="zh-CN" sz="200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altLang="zh-CN" sz="2000" b="0" i="1" smtClean="0">
                                          <a:latin typeface="Cambria Math" panose="02040503050406030204" pitchFamily="18" charset="0"/>
                                        </a:rPr>
                                        <m:t>𝑝</m:t>
                                      </m:r>
                                    </m:e>
                                    <m:sub>
                                      <m:r>
                                        <a:rPr lang="en-US" altLang="zh-CN" sz="2000" b="0" i="1" smtClean="0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  <m:sup>
                                      <m:r>
                                        <a:rPr lang="en-US" altLang="zh-CN" sz="2000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bSup>
                                </m:num>
                                <m:den>
                                  <m:r>
                                    <a:rPr lang="en-US" altLang="zh-CN" sz="20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en-US" altLang="zh-CN" sz="2000" b="0" i="1" smtClean="0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den>
                              </m:f>
                              <m:r>
                                <a:rPr lang="en-US" altLang="zh-CN" sz="20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pt-BR" altLang="zh-CN" sz="20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CN" sz="20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altLang="zh-CN" sz="20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sSup>
                                <m:sSupPr>
                                  <m:ctrlPr>
                                    <a:rPr lang="pt-BR" altLang="zh-CN" sz="20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sz="2000" i="1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sSub>
                                    <m:sSubPr>
                                      <m:ctrlPr>
                                        <a:rPr lang="en-US" altLang="zh-CN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sz="2000" i="1">
                                          <a:latin typeface="Cambria Math" panose="02040503050406030204" pitchFamily="18" charset="0"/>
                                        </a:rPr>
                                        <m:t>𝑞</m:t>
                                      </m:r>
                                    </m:e>
                                    <m:sub>
                                      <m:r>
                                        <a:rPr lang="en-US" altLang="zh-CN" sz="2000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  <m:r>
                                        <a:rPr lang="en-US" altLang="zh-CN" sz="2000" i="1">
                                          <a:latin typeface="Cambria Math" panose="02040503050406030204" pitchFamily="18" charset="0"/>
                                        </a:rPr>
                                        <m:t>+1</m:t>
                                      </m:r>
                                    </m:sub>
                                  </m:sSub>
                                  <m:r>
                                    <a:rPr lang="en-US" altLang="zh-CN" sz="20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altLang="zh-CN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sz="2000" i="1">
                                          <a:latin typeface="Cambria Math" panose="02040503050406030204" pitchFamily="18" charset="0"/>
                                        </a:rPr>
                                        <m:t>𝑞</m:t>
                                      </m:r>
                                    </m:e>
                                    <m:sub>
                                      <m:r>
                                        <a:rPr lang="en-US" altLang="zh-CN" sz="2000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r>
                                    <a:rPr lang="en-US" altLang="zh-CN" sz="2000" i="1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  <m:sup>
                                  <m:r>
                                    <a:rPr lang="en-US" altLang="zh-CN" sz="20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altLang="zh-CN" sz="20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pt-BR" altLang="zh-CN" sz="200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zh-CN" altLang="en-US" sz="20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𝜆</m:t>
                                  </m:r>
                                </m:num>
                                <m:den>
                                  <m:r>
                                    <a:rPr lang="en-US" altLang="zh-CN" sz="20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den>
                              </m:f>
                              <m:sSup>
                                <m:sSupPr>
                                  <m:ctrlPr>
                                    <a:rPr lang="pt-BR" altLang="zh-CN" sz="200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sz="20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sSub>
                                    <m:sSubPr>
                                      <m:ctrlPr>
                                        <a:rPr lang="en-US" altLang="zh-CN" sz="2000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sz="2000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𝑞</m:t>
                                      </m:r>
                                    </m:e>
                                    <m:sub>
                                      <m:r>
                                        <a:rPr lang="en-US" altLang="zh-CN" sz="2000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  <m:r>
                                        <a:rPr lang="en-US" altLang="zh-CN" sz="2000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+1</m:t>
                                      </m:r>
                                    </m:sub>
                                  </m:sSub>
                                  <m:r>
                                    <a:rPr lang="en-US" altLang="zh-CN" sz="20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altLang="zh-CN" sz="2000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sz="2000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𝑞</m:t>
                                      </m:r>
                                    </m:e>
                                    <m:sub>
                                      <m:r>
                                        <a:rPr lang="en-US" altLang="zh-CN" sz="2000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r>
                                    <a:rPr lang="en-US" altLang="zh-CN" sz="20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  <m:sup>
                                  <m:r>
                                    <a:rPr lang="en-US" altLang="zh-CN" sz="20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p>
                              </m:sSup>
                            </m:e>
                          </m:d>
                        </m:e>
                      </m:nary>
                    </m:oMath>
                  </m:oMathPara>
                </a14:m>
                <a:endParaRPr lang="zh-CN" altLang="en-US" sz="2000" dirty="0"/>
              </a:p>
            </p:txBody>
          </p:sp>
        </mc:Choice>
        <mc:Fallback xmlns="">
          <p:sp>
            <p:nvSpPr>
              <p:cNvPr id="4" name="文本框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0601" y="557623"/>
                <a:ext cx="5513527" cy="86549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本框 11"/>
              <p:cNvSpPr txBox="1"/>
              <p:nvPr/>
            </p:nvSpPr>
            <p:spPr>
              <a:xfrm>
                <a:off x="458279" y="1816083"/>
                <a:ext cx="3209271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altLang="zh-CN" sz="2000" kern="0" dirty="0">
                    <a:solidFill>
                      <a:srgbClr val="3333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with harmonic lattice to be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altLang="zh-CN" sz="2000" kern="0" dirty="0">
                    <a:solidFill>
                      <a:srgbClr val="3333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:endParaRPr lang="zh-CN" alt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文本框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279" y="1816083"/>
                <a:ext cx="3209271" cy="307777"/>
              </a:xfrm>
              <a:prstGeom prst="rect">
                <a:avLst/>
              </a:prstGeom>
              <a:blipFill>
                <a:blip r:embed="rId4"/>
                <a:stretch>
                  <a:fillRect l="-4744" t="-26000" b="-500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图片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1560" y="2253013"/>
            <a:ext cx="3030526" cy="289007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文本框 15"/>
              <p:cNvSpPr txBox="1"/>
              <p:nvPr/>
            </p:nvSpPr>
            <p:spPr>
              <a:xfrm>
                <a:off x="1082707" y="5517232"/>
                <a:ext cx="2088232" cy="1012328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CN" sz="2000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altLang="zh-CN" sz="2000" b="0" i="1" smtClean="0">
                          <a:latin typeface="Cambria Math" panose="02040503050406030204" pitchFamily="18" charset="0"/>
                        </a:rPr>
                        <m:t>=3, </m:t>
                      </m:r>
                      <m:sSub>
                        <m:sSubPr>
                          <m:ctrlP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𝑒𝑞</m:t>
                          </m:r>
                        </m:sub>
                      </m:sSub>
                      <m:r>
                        <a:rPr lang="en-US" altLang="zh-CN" sz="2000" b="0" i="1" smtClean="0">
                          <a:latin typeface="Cambria Math" panose="02040503050406030204" pitchFamily="18" charset="0"/>
                        </a:rPr>
                        <m:t>~</m:t>
                      </m:r>
                      <m:sSup>
                        <m:sSupPr>
                          <m:ctrlP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zh-CN" altLang="en-US" sz="2000" i="1">
                              <a:latin typeface="Cambria Math" panose="02040503050406030204" pitchFamily="18" charset="0"/>
                            </a:rPr>
                            <m:t>𝜀</m:t>
                          </m:r>
                        </m:e>
                        <m:sup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−2.3</m:t>
                          </m:r>
                        </m:sup>
                      </m:sSup>
                    </m:oMath>
                  </m:oMathPara>
                </a14:m>
                <a:endParaRPr lang="en-US" altLang="zh-CN" sz="2000" b="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CN" sz="2000" i="1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altLang="zh-CN" sz="2000" i="1">
                          <a:latin typeface="Cambria Math" panose="02040503050406030204" pitchFamily="18" charset="0"/>
                        </a:rPr>
                        <m:t>=5, </m:t>
                      </m:r>
                      <m:sSub>
                        <m:sSubPr>
                          <m:ctrlPr>
                            <a:rPr lang="en-US" altLang="zh-CN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000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altLang="zh-CN" sz="2000" i="1">
                              <a:latin typeface="Cambria Math" panose="02040503050406030204" pitchFamily="18" charset="0"/>
                            </a:rPr>
                            <m:t>𝑒𝑞</m:t>
                          </m:r>
                        </m:sub>
                      </m:sSub>
                      <m:r>
                        <a:rPr lang="en-US" altLang="zh-CN" sz="2000" i="1">
                          <a:latin typeface="Cambria Math" panose="02040503050406030204" pitchFamily="18" charset="0"/>
                        </a:rPr>
                        <m:t>~</m:t>
                      </m:r>
                      <m:sSup>
                        <m:sSupPr>
                          <m:ctrlPr>
                            <a:rPr lang="en-US" altLang="zh-CN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zh-CN" altLang="en-US" sz="2000" i="1">
                              <a:latin typeface="Cambria Math" panose="02040503050406030204" pitchFamily="18" charset="0"/>
                            </a:rPr>
                            <m:t>𝜀</m:t>
                          </m:r>
                        </m:e>
                        <m:sup>
                          <m:r>
                            <a:rPr lang="en-US" altLang="zh-CN" sz="20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US" altLang="zh-CN" sz="2000" i="1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</m:oMath>
                  </m:oMathPara>
                </a14:m>
                <a:endParaRPr lang="en-US" altLang="zh-CN" sz="200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CN" sz="2000" i="1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altLang="zh-CN" sz="2000" i="1">
                          <a:latin typeface="Cambria Math" panose="02040503050406030204" pitchFamily="18" charset="0"/>
                        </a:rPr>
                        <m:t>=7, </m:t>
                      </m:r>
                      <m:sSub>
                        <m:sSubPr>
                          <m:ctrlPr>
                            <a:rPr lang="en-US" altLang="zh-CN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000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altLang="zh-CN" sz="2000" i="1">
                              <a:latin typeface="Cambria Math" panose="02040503050406030204" pitchFamily="18" charset="0"/>
                            </a:rPr>
                            <m:t>𝑒𝑞</m:t>
                          </m:r>
                        </m:sub>
                      </m:sSub>
                      <m:r>
                        <a:rPr lang="en-US" altLang="zh-CN" sz="2000" i="1">
                          <a:latin typeface="Cambria Math" panose="02040503050406030204" pitchFamily="18" charset="0"/>
                        </a:rPr>
                        <m:t>~</m:t>
                      </m:r>
                      <m:sSup>
                        <m:sSupPr>
                          <m:ctrlPr>
                            <a:rPr lang="en-US" altLang="zh-CN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zh-CN" altLang="en-US" sz="2000" i="1">
                              <a:latin typeface="Cambria Math" panose="02040503050406030204" pitchFamily="18" charset="0"/>
                            </a:rPr>
                            <m:t>𝜀</m:t>
                          </m:r>
                        </m:e>
                        <m:sup>
                          <m:r>
                            <a:rPr lang="en-US" altLang="zh-CN" sz="20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US" altLang="zh-CN" sz="2000" i="1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</m:sSup>
                    </m:oMath>
                  </m:oMathPara>
                </a14:m>
                <a:endParaRPr lang="zh-CN" altLang="en-US" sz="2000" dirty="0"/>
              </a:p>
            </p:txBody>
          </p:sp>
        </mc:Choice>
        <mc:Fallback xmlns="">
          <p:sp>
            <p:nvSpPr>
              <p:cNvPr id="16" name="文本框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2707" y="5517232"/>
                <a:ext cx="2088232" cy="1012328"/>
              </a:xfrm>
              <a:prstGeom prst="rect">
                <a:avLst/>
              </a:prstGeom>
              <a:blipFill>
                <a:blip r:embed="rId6"/>
                <a:stretch>
                  <a:fillRect l="-2907" b="-5357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/>
              <p:cNvSpPr txBox="1"/>
              <p:nvPr/>
            </p:nvSpPr>
            <p:spPr>
              <a:xfrm>
                <a:off x="115108" y="90966"/>
                <a:ext cx="10361547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altLang="zh-CN" sz="2000" kern="0" dirty="0">
                    <a:solidFill>
                      <a:srgbClr val="3333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Emphasize: to observe the universal scaling, one should properly chose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altLang="zh-CN" sz="2000" kern="0" dirty="0">
                    <a:solidFill>
                      <a:srgbClr val="3333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zh-CN" alt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文本框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108" y="90966"/>
                <a:ext cx="10361547" cy="307777"/>
              </a:xfrm>
              <a:prstGeom prst="rect">
                <a:avLst/>
              </a:prstGeom>
              <a:blipFill>
                <a:blip r:embed="rId7"/>
                <a:stretch>
                  <a:fillRect l="-1529" t="-26000" b="-500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>
              <a:xfrm>
                <a:off x="115108" y="3177261"/>
                <a:ext cx="686342" cy="4901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400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altLang="zh-CN" sz="2400" i="1">
                              <a:latin typeface="Cambria Math" panose="02040503050406030204" pitchFamily="18" charset="0"/>
                            </a:rPr>
                            <m:t>𝑒𝑞</m:t>
                          </m:r>
                        </m:sub>
                      </m:sSub>
                    </m:oMath>
                  </m:oMathPara>
                </a14:m>
                <a:endParaRPr lang="zh-CN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108" y="3177261"/>
                <a:ext cx="686342" cy="490199"/>
              </a:xfrm>
              <a:prstGeom prst="rect">
                <a:avLst/>
              </a:prstGeom>
              <a:blipFill>
                <a:blip r:embed="rId8"/>
                <a:stretch>
                  <a:fillRect b="-617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1897337" y="4922004"/>
                <a:ext cx="458972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i="1">
                          <a:latin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7337" y="4922004"/>
                <a:ext cx="458972" cy="5232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矩形 21">
            <a:extLst>
              <a:ext uri="{FF2B5EF4-FFF2-40B4-BE49-F238E27FC236}">
                <a16:creationId xmlns:a16="http://schemas.microsoft.com/office/drawing/2014/main" id="{87812C28-421C-49F7-918C-ADFBEF683515}"/>
              </a:ext>
            </a:extLst>
          </p:cNvPr>
          <p:cNvSpPr/>
          <p:nvPr/>
        </p:nvSpPr>
        <p:spPr>
          <a:xfrm>
            <a:off x="5940152" y="6222755"/>
            <a:ext cx="504056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zh-CN" altLang="en-US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7830AD0C-8E72-DA5E-6FB3-E079E172744A}"/>
                  </a:ext>
                </a:extLst>
              </p:cNvPr>
              <p:cNvSpPr txBox="1"/>
              <p:nvPr/>
            </p:nvSpPr>
            <p:spPr>
              <a:xfrm>
                <a:off x="4103440" y="2383549"/>
                <a:ext cx="5040560" cy="85113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altLang="zh-CN" sz="1800" b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Since:</a:t>
                </a:r>
                <a14:m>
                  <m:oMath xmlns:m="http://schemas.openxmlformats.org/officeDocument/2006/math">
                    <m:r>
                      <a:rPr lang="en-US" altLang="zh-CN" sz="1800" i="1">
                        <a:latin typeface="Cambria Math" panose="02040503050406030204" pitchFamily="18" charset="0"/>
                      </a:rPr>
                      <m:t>𝑉</m:t>
                    </m:r>
                    <m:d>
                      <m:dPr>
                        <m:ctrlPr>
                          <a:rPr lang="en-US" altLang="zh-CN" sz="1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altLang="zh-CN" sz="18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altLang="zh-CN" sz="18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1800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altLang="zh-CN" sz="1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altLang="zh-CN" sz="18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p>
                        </m:sSup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−2</m:t>
                        </m:r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num>
                      <m:den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n-US" altLang="zh-CN" sz="18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altLang="zh-CN" sz="18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18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altLang="zh-CN" sz="1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altLang="zh-CN" sz="1800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altLang="zh-CN" sz="1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zh-CN" altLang="en-US" sz="1800" i="1" smtClean="0">
                                <a:latin typeface="Cambria Math" panose="02040503050406030204" pitchFamily="18" charset="0"/>
                              </a:rPr>
                              <m:t>𝛼</m:t>
                            </m:r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altLang="zh-CN" sz="18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</m:num>
                      <m:den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en-US" altLang="zh-CN" sz="1800" b="0" i="1" smtClean="0">
                        <a:latin typeface="Cambria Math" panose="02040503050406030204" pitchFamily="18" charset="0"/>
                      </a:rPr>
                      <m:t>+</m:t>
                    </m:r>
                    <m:nary>
                      <m:naryPr>
                        <m:chr m:val="∑"/>
                        <m:limLoc m:val="subSup"/>
                        <m:ctrlP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5"/>
                          </m:rP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=4</m:t>
                        </m:r>
                      </m:sub>
                      <m:sup>
                        <m:r>
                          <a:rPr lang="en-US" altLang="zh-CN" sz="1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</m:sup>
                      <m:e>
                        <m:f>
                          <m:f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zh-CN" altLang="en-US" sz="1800" i="1" smtClean="0">
                                    <a:latin typeface="Cambria Math" panose="02040503050406030204" pitchFamily="18" charset="0"/>
                                  </a:rPr>
                                  <m:t>𝜆</m:t>
                                </m:r>
                                <m:r>
                                  <a:rPr lang="en-US" altLang="zh-CN" sz="18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zh-CN" altLang="en-US" sz="1800" b="0" i="1" smtClean="0">
                                    <a:latin typeface="Cambria Math" panose="02040503050406030204" pitchFamily="18" charset="0"/>
                                  </a:rPr>
                                  <m:t>𝛼</m:t>
                                </m:r>
                                <m:r>
                                  <a:rPr lang="en-US" altLang="zh-CN" sz="18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  <m: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altLang="zh-CN" sz="1800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p>
                            </m:sSup>
                          </m:num>
                          <m:den>
                            <m:r>
                              <a:rPr lang="en-US" altLang="zh-CN" sz="18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den>
                        </m:f>
                      </m:e>
                    </m:nary>
                  </m:oMath>
                </a14:m>
                <a:endParaRPr lang="en-US" altLang="zh-CN" sz="1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altLang="zh-CN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thus</a:t>
                </a:r>
                <a14:m>
                  <m:oMath xmlns:m="http://schemas.openxmlformats.org/officeDocument/2006/math">
                    <m:r>
                      <a:rPr lang="en-US" altLang="zh-CN" sz="1800" b="0" i="0" smtClean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altLang="zh-CN" sz="18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p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altLang="zh-CN" sz="18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sz="1800" b="0" i="1" smtClean="0">
                        <a:latin typeface="Cambria Math" panose="02040503050406030204" pitchFamily="18" charset="0"/>
                      </a:rPr>
                      <m:t>−</m:t>
                    </m:r>
                    <m:nary>
                      <m:naryPr>
                        <m:chr m:val="∑"/>
                        <m:limLoc m:val="subSup"/>
                        <m:ctrlPr>
                          <a:rPr lang="en-US" altLang="zh-CN" sz="18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5"/>
                          </m:rPr>
                          <a:rPr lang="en-US" altLang="zh-CN" sz="18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altLang="zh-CN" sz="1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=4</m:t>
                        </m:r>
                      </m:sub>
                      <m:sup>
                        <m:r>
                          <a:rPr lang="en-US" altLang="zh-CN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</m:sup>
                      <m:e>
                        <m:f>
                          <m:f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zh-CN" altLang="en-US" sz="1800" i="1">
                                    <a:latin typeface="Cambria Math" panose="02040503050406030204" pitchFamily="18" charset="0"/>
                                  </a:rPr>
                                  <m:t>𝜆</m:t>
                                </m:r>
                                <m: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zh-CN" altLang="en-US" sz="1800" i="1">
                                    <a:latin typeface="Cambria Math" panose="02040503050406030204" pitchFamily="18" charset="0"/>
                                  </a:rPr>
                                  <m:t>𝛼</m:t>
                                </m:r>
                                <m: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  <m: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altLang="zh-CN" sz="1800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p>
                            </m:sSup>
                          </m:num>
                          <m:den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den>
                        </m:f>
                      </m:e>
                    </m:nary>
                  </m:oMath>
                </a14:m>
                <a:r>
                  <a:rPr lang="en-US" altLang="zh-CN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for the </a:t>
                </a:r>
                <a:r>
                  <a:rPr lang="en-US" altLang="zh-CN" sz="1800" dirty="0"/>
                  <a:t>FPUT-</a:t>
                </a:r>
                <a14:m>
                  <m:oMath xmlns:m="http://schemas.openxmlformats.org/officeDocument/2006/math">
                    <m:r>
                      <a:rPr lang="zh-CN" altLang="en-US" sz="1800" i="1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zh-CN" altLang="en-US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model</a:t>
                </a:r>
                <a:endParaRPr lang="zh-CN" altLang="en-US" sz="1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7830AD0C-8E72-DA5E-6FB3-E079E17274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3440" y="2383549"/>
                <a:ext cx="5040560" cy="851130"/>
              </a:xfrm>
              <a:prstGeom prst="rect">
                <a:avLst/>
              </a:prstGeom>
              <a:blipFill>
                <a:blip r:embed="rId10"/>
                <a:stretch>
                  <a:fillRect l="-2781" b="-7857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图片 5">
            <a:extLst>
              <a:ext uri="{FF2B5EF4-FFF2-40B4-BE49-F238E27FC236}">
                <a16:creationId xmlns:a16="http://schemas.microsoft.com/office/drawing/2014/main" id="{5EB53D56-8E90-6636-4592-47A7588CE32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860031" y="3422360"/>
            <a:ext cx="2953973" cy="260358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8BF65C8A-792B-1D1F-B6C0-FB41679253F1}"/>
                  </a:ext>
                </a:extLst>
              </p:cNvPr>
              <p:cNvSpPr txBox="1"/>
              <p:nvPr/>
            </p:nvSpPr>
            <p:spPr>
              <a:xfrm>
                <a:off x="4283969" y="4581128"/>
                <a:ext cx="687125" cy="39786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𝑒𝑞</m:t>
                          </m:r>
                        </m:sub>
                      </m:sSub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8BF65C8A-792B-1D1F-B6C0-FB41679253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3969" y="4581128"/>
                <a:ext cx="687125" cy="397866"/>
              </a:xfrm>
              <a:prstGeom prst="rect">
                <a:avLst/>
              </a:prstGeom>
              <a:blipFill>
                <a:blip r:embed="rId12"/>
                <a:stretch>
                  <a:fillRect b="-1818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矩形 8">
            <a:extLst>
              <a:ext uri="{FF2B5EF4-FFF2-40B4-BE49-F238E27FC236}">
                <a16:creationId xmlns:a16="http://schemas.microsoft.com/office/drawing/2014/main" id="{1FD2C85A-8AE6-16B7-A1E2-C4FC9084914F}"/>
              </a:ext>
            </a:extLst>
          </p:cNvPr>
          <p:cNvSpPr/>
          <p:nvPr/>
        </p:nvSpPr>
        <p:spPr>
          <a:xfrm>
            <a:off x="6353203" y="6067895"/>
            <a:ext cx="338554" cy="46166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endParaRPr lang="zh-CN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AC839182-29FD-39CA-499F-5AB5AA167AD9}"/>
                  </a:ext>
                </a:extLst>
              </p:cNvPr>
              <p:cNvSpPr txBox="1"/>
              <p:nvPr/>
            </p:nvSpPr>
            <p:spPr>
              <a:xfrm>
                <a:off x="3923928" y="1432233"/>
                <a:ext cx="4689785" cy="77893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1800" i="1">
                          <a:latin typeface="Cambria Math" panose="02040503050406030204" pitchFamily="18" charset="0"/>
                        </a:rPr>
                        <m:t>𝐻</m:t>
                      </m:r>
                      <m:r>
                        <a:rPr lang="en-US" altLang="zh-CN" sz="1800" i="1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pt-BR" altLang="zh-CN" sz="18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CN" sz="1800" i="1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pt-BR" altLang="zh-CN" sz="1800" i="1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altLang="zh-CN" sz="1800" i="1">
                              <a:latin typeface="Cambria Math" panose="02040503050406030204" pitchFamily="18" charset="0"/>
                            </a:rPr>
                            <m:t>𝑁</m:t>
                          </m:r>
                        </m:sup>
                        <m:e>
                          <m:eqArr>
                            <m:eqArrPr>
                              <m:ctrlPr>
                                <a:rPr lang="pt-BR" altLang="zh-CN" sz="1800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f>
                                <m:fPr>
                                  <m:ctrlPr>
                                    <a:rPr lang="pt-BR" altLang="zh-CN" sz="18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Sup>
                                    <m:sSubSupPr>
                                      <m:ctrlPr>
                                        <a:rPr lang="pt-BR" altLang="zh-CN" sz="1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altLang="zh-CN" sz="1800" i="1">
                                          <a:latin typeface="Cambria Math" panose="02040503050406030204" pitchFamily="18" charset="0"/>
                                        </a:rPr>
                                        <m:t>𝑝</m:t>
                                      </m:r>
                                    </m:e>
                                    <m:sub>
                                      <m:r>
                                        <a:rPr lang="en-US" altLang="zh-CN" sz="1800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  <m:sup>
                                      <m:r>
                                        <a:rPr lang="en-US" altLang="zh-CN" sz="18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bSup>
                                </m:num>
                                <m:den>
                                  <m:r>
                                    <a:rPr lang="en-US" altLang="zh-CN" sz="18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sSub>
                                    <m:sSubPr>
                                      <m:ctrlPr>
                                        <a:rPr lang="en-US" altLang="zh-CN" sz="1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sz="1800" i="1">
                                          <a:latin typeface="Cambria Math" panose="02040503050406030204" pitchFamily="18" charset="0"/>
                                        </a:rPr>
                                        <m:t>𝑚</m:t>
                                      </m:r>
                                    </m:e>
                                    <m:sub>
                                      <m:r>
                                        <a:rPr lang="en-US" altLang="zh-CN" sz="1800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den>
                              </m:f>
                              <m:r>
                                <a:rPr lang="en-US" altLang="zh-CN" sz="18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altLang="zh-CN" sz="1800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  <m:d>
                                <m:dPr>
                                  <m:ctrlPr>
                                    <a:rPr lang="en-US" altLang="zh-CN" sz="18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CN" sz="1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sz="1800" i="1">
                                          <a:latin typeface="Cambria Math" panose="02040503050406030204" pitchFamily="18" charset="0"/>
                                        </a:rPr>
                                        <m:t>𝑞</m:t>
                                      </m:r>
                                    </m:e>
                                    <m:sub>
                                      <m:r>
                                        <a:rPr lang="en-US" altLang="zh-CN" sz="1800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  <m:r>
                                        <a:rPr lang="en-US" altLang="zh-CN" sz="1800" i="1">
                                          <a:latin typeface="Cambria Math" panose="02040503050406030204" pitchFamily="18" charset="0"/>
                                        </a:rPr>
                                        <m:t>+1</m:t>
                                      </m:r>
                                    </m:sub>
                                  </m:sSub>
                                  <m:r>
                                    <a:rPr lang="en-US" altLang="zh-CN" sz="18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altLang="zh-CN" sz="1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sz="1800" i="1">
                                          <a:latin typeface="Cambria Math" panose="02040503050406030204" pitchFamily="18" charset="0"/>
                                        </a:rPr>
                                        <m:t>𝑞</m:t>
                                      </m:r>
                                    </m:e>
                                    <m:sub>
                                      <m:r>
                                        <a:rPr lang="en-US" altLang="zh-CN" sz="1800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altLang="zh-CN" sz="18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altLang="zh-CN" sz="18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zh-CN" altLang="en-US" sz="1800" i="1">
                                      <a:latin typeface="Cambria Math" panose="02040503050406030204" pitchFamily="18" charset="0"/>
                                    </a:rPr>
                                    <m:t>𝜆</m:t>
                                  </m:r>
                                </m:num>
                                <m:den>
                                  <m:r>
                                    <a:rPr lang="en-US" altLang="zh-CN" sz="1800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den>
                              </m:f>
                              <m:sSup>
                                <m:sSupPr>
                                  <m:ctrlPr>
                                    <a:rPr lang="en-US" altLang="zh-CN" sz="18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sSub>
                                    <m:sSubPr>
                                      <m:ctrlPr>
                                        <a:rPr lang="en-US" altLang="zh-CN" sz="1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sz="1800" i="1">
                                          <a:latin typeface="Cambria Math" panose="02040503050406030204" pitchFamily="18" charset="0"/>
                                        </a:rPr>
                                        <m:t>(</m:t>
                                      </m:r>
                                      <m:r>
                                        <a:rPr lang="en-US" altLang="zh-CN" sz="1800" i="1">
                                          <a:latin typeface="Cambria Math" panose="02040503050406030204" pitchFamily="18" charset="0"/>
                                        </a:rPr>
                                        <m:t>𝑞</m:t>
                                      </m:r>
                                    </m:e>
                                    <m:sub>
                                      <m:r>
                                        <a:rPr lang="en-US" altLang="zh-CN" sz="1800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  <m:r>
                                        <a:rPr lang="en-US" altLang="zh-CN" sz="1800" i="1">
                                          <a:latin typeface="Cambria Math" panose="02040503050406030204" pitchFamily="18" charset="0"/>
                                        </a:rPr>
                                        <m:t>+1</m:t>
                                      </m:r>
                                    </m:sub>
                                  </m:sSub>
                                  <m:r>
                                    <a:rPr lang="en-US" altLang="zh-CN" sz="180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altLang="zh-CN" sz="1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sz="1800" i="1">
                                          <a:latin typeface="Cambria Math" panose="02040503050406030204" pitchFamily="18" charset="0"/>
                                        </a:rPr>
                                        <m:t>𝑞</m:t>
                                      </m:r>
                                    </m:e>
                                    <m:sub>
                                      <m:r>
                                        <a:rPr lang="en-US" altLang="zh-CN" sz="1800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r>
                                    <a:rPr lang="en-US" altLang="zh-CN" sz="1800" i="1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  <m:sup>
                                  <m:r>
                                    <a:rPr lang="en-US" altLang="zh-CN" sz="1800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p>
                              </m:sSup>
                            </m:e>
                            <m:e>
                              <m:r>
                                <m:rPr>
                                  <m:nor/>
                                </m:rPr>
                                <a:rPr lang="en-US" altLang="zh-CN" sz="1800" i="1" dirty="0">
                                  <a:latin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 </m:t>
                              </m:r>
                            </m:e>
                          </m:eqArr>
                        </m:e>
                      </m:nary>
                      <m:r>
                        <a:rPr lang="en-US" altLang="zh-CN" sz="1800" b="0" i="0" smtClean="0">
                          <a:latin typeface="Cambria Math" panose="02040503050406030204" pitchFamily="18" charset="0"/>
                        </a:rPr>
                        <m:t>,  </m:t>
                      </m:r>
                    </m:oMath>
                  </m:oMathPara>
                </a14:m>
                <a:endParaRPr lang="zh-CN" altLang="en-US" sz="1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AC839182-29FD-39CA-499F-5AB5AA167A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3928" y="1432233"/>
                <a:ext cx="4689785" cy="778931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7781993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框 5"/>
              <p:cNvSpPr txBox="1"/>
              <p:nvPr/>
            </p:nvSpPr>
            <p:spPr>
              <a:xfrm>
                <a:off x="250056" y="2380816"/>
                <a:ext cx="6961713" cy="19950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b="0" i="1" smtClean="0">
                          <a:latin typeface="Cambria Math" panose="02040503050406030204" pitchFamily="18" charset="0"/>
                        </a:rPr>
                        <m:t>𝐻</m:t>
                      </m:r>
                      <m:r>
                        <a:rPr lang="pt-BR" altLang="zh-CN" sz="240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pt-BR" altLang="zh-CN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24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zh-CN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nary>
                        <m:naryPr>
                          <m:chr m:val="∑"/>
                          <m:supHide m:val="on"/>
                          <m:ctrlPr>
                            <a:rPr lang="pt-BR" altLang="zh-CN" sz="24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𝑙</m:t>
                          </m:r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zh-CN" altLang="en-US" sz="2400" b="0" i="1" smtClean="0">
                              <a:latin typeface="Cambria Math" panose="02040503050406030204" pitchFamily="18" charset="0"/>
                            </a:rPr>
                            <m:t>𝛼</m:t>
                          </m:r>
                        </m:sub>
                        <m:sup/>
                        <m:e>
                          <m:r>
                            <a:rPr lang="en-US" altLang="zh-CN" sz="2400" i="1">
                              <a:latin typeface="Cambria Math" panose="02040503050406030204" pitchFamily="18" charset="0"/>
                            </a:rPr>
                            <m:t>𝑚</m:t>
                          </m:r>
                          <m:d>
                            <m:dPr>
                              <m:ctrlPr>
                                <a:rPr lang="en-US" altLang="zh-CN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sz="2400" i="1"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</m:e>
                          </m:d>
                          <m:sSubSup>
                            <m:sSubSupPr>
                              <m:ctrlPr>
                                <a:rPr lang="en-US" altLang="zh-CN" sz="24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acc>
                                <m:accPr>
                                  <m:chr m:val="̇"/>
                                  <m:ctrlPr>
                                    <a:rPr lang="en-US" altLang="zh-CN" sz="24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zh-CN" sz="2400" i="1"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e>
                              </m:acc>
                            </m:e>
                            <m:sub>
                              <m:r>
                                <a:rPr lang="zh-CN" altLang="en-US" sz="2400" i="1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sub>
                            <m:sup>
                              <m:r>
                                <a:rPr lang="en-US" altLang="zh-CN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d>
                            <m:dPr>
                              <m:ctrlPr>
                                <a:rPr lang="en-US" altLang="zh-CN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sz="2400" i="1"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</m:e>
                          </m:d>
                        </m:e>
                      </m:nary>
                      <m:r>
                        <a:rPr lang="en-US" altLang="zh-CN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pt-BR" altLang="zh-CN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24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zh-CN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nary>
                        <m:naryPr>
                          <m:chr m:val="∑"/>
                          <m:supHide m:val="on"/>
                          <m:ctrlPr>
                            <a:rPr lang="pt-BR" altLang="zh-CN" sz="24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altLang="zh-CN" sz="2400" i="1">
                              <a:latin typeface="Cambria Math" panose="02040503050406030204" pitchFamily="18" charset="0"/>
                            </a:rPr>
                            <m:t>𝑙</m:t>
                          </m:r>
                          <m:r>
                            <a:rPr lang="en-US" altLang="zh-CN" sz="24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CN" sz="2400" i="1">
                              <a:latin typeface="Cambria Math" panose="02040503050406030204" pitchFamily="18" charset="0"/>
                            </a:rPr>
                            <m:t>𝑙</m:t>
                          </m:r>
                          <m:r>
                            <a:rPr lang="en-US" altLang="zh-CN" sz="2400" i="1">
                              <a:latin typeface="Cambria Math" panose="02040503050406030204" pitchFamily="18" charset="0"/>
                            </a:rPr>
                            <m:t>′</m:t>
                          </m:r>
                        </m:sub>
                        <m:sup/>
                        <m:e>
                          <m:nary>
                            <m:naryPr>
                              <m:chr m:val="∑"/>
                              <m:supHide m:val="on"/>
                              <m:ctrlPr>
                                <a:rPr lang="pt-BR" altLang="zh-CN" sz="24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zh-CN" altLang="pt-BR" sz="2400" i="1" smtClean="0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  <m:r>
                                <a:rPr lang="zh-CN" altLang="en-US" sz="2400" b="0" i="1" smtClean="0"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</m:sub>
                            <m:sup/>
                            <m:e>
                              <m:sSub>
                                <m:sSubPr>
                                  <m:ctrlPr>
                                    <a:rPr lang="en-US" altLang="zh-CN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l-GR" altLang="zh-CN" sz="24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Φ</m:t>
                                  </m:r>
                                </m:e>
                                <m:sub>
                                  <m:r>
                                    <a:rPr lang="zh-CN" altLang="pt-BR" sz="2400" i="1">
                                      <a:latin typeface="Cambria Math" panose="02040503050406030204" pitchFamily="18" charset="0"/>
                                    </a:rPr>
                                    <m:t>𝛼</m:t>
                                  </m:r>
                                  <m:r>
                                    <a:rPr lang="zh-CN" altLang="en-US" sz="2400" i="1">
                                      <a:latin typeface="Cambria Math" panose="02040503050406030204" pitchFamily="18" charset="0"/>
                                    </a:rPr>
                                    <m:t>𝛽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altLang="zh-CN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CN" sz="2400" i="1">
                                      <a:latin typeface="Cambria Math" panose="02040503050406030204" pitchFamily="18" charset="0"/>
                                    </a:rPr>
                                    <m:t>𝑙</m:t>
                                  </m:r>
                                  <m:r>
                                    <a:rPr lang="en-US" altLang="zh-CN" sz="2400" i="1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sSup>
                                    <m:sSupPr>
                                      <m:ctrlPr>
                                        <a:rPr lang="en-US" altLang="zh-CN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zh-CN" sz="2400" i="1">
                                          <a:latin typeface="Cambria Math" panose="02040503050406030204" pitchFamily="18" charset="0"/>
                                        </a:rPr>
                                        <m:t>𝑙</m:t>
                                      </m:r>
                                    </m:e>
                                    <m:sup>
                                      <m:r>
                                        <a:rPr lang="en-US" altLang="zh-CN" sz="2400" i="1">
                                          <a:latin typeface="Cambria Math" panose="02040503050406030204" pitchFamily="18" charset="0"/>
                                        </a:rPr>
                                        <m:t>′</m:t>
                                      </m:r>
                                    </m:sup>
                                  </m:sSup>
                                </m:e>
                              </m:d>
                              <m:sSub>
                                <m:sSubPr>
                                  <m:ctrlPr>
                                    <a:rPr lang="en-US" altLang="zh-CN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2400" i="1"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e>
                                <m:sub>
                                  <m:r>
                                    <a:rPr lang="zh-CN" altLang="pt-BR" sz="2400" i="1">
                                      <a:latin typeface="Cambria Math" panose="02040503050406030204" pitchFamily="18" charset="0"/>
                                    </a:rPr>
                                    <m:t>𝛼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altLang="zh-CN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CN" sz="2400" i="1">
                                      <a:latin typeface="Cambria Math" panose="02040503050406030204" pitchFamily="18" charset="0"/>
                                    </a:rPr>
                                    <m:t>𝑙</m:t>
                                  </m:r>
                                </m:e>
                              </m:d>
                              <m:sSub>
                                <m:sSubPr>
                                  <m:ctrlPr>
                                    <a:rPr lang="en-US" altLang="zh-CN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2400" i="1"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e>
                                <m:sub>
                                  <m:r>
                                    <a:rPr lang="zh-CN" altLang="en-US" sz="2400" i="1">
                                      <a:latin typeface="Cambria Math" panose="02040503050406030204" pitchFamily="18" charset="0"/>
                                    </a:rPr>
                                    <m:t>𝛽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altLang="zh-CN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n-US" altLang="zh-CN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zh-CN" sz="2400" i="1">
                                          <a:latin typeface="Cambria Math" panose="02040503050406030204" pitchFamily="18" charset="0"/>
                                        </a:rPr>
                                        <m:t>𝑙</m:t>
                                      </m:r>
                                    </m:e>
                                    <m:sup>
                                      <m:r>
                                        <a:rPr lang="en-US" altLang="zh-CN" sz="2400" i="1">
                                          <a:latin typeface="Cambria Math" panose="02040503050406030204" pitchFamily="18" charset="0"/>
                                        </a:rPr>
                                        <m:t>′</m:t>
                                      </m:r>
                                    </m:sup>
                                  </m:sSup>
                                </m:e>
                              </m:d>
                            </m:e>
                          </m:nary>
                        </m:e>
                      </m:nary>
                    </m:oMath>
                  </m:oMathPara>
                </a14:m>
                <a:endParaRPr lang="en-US" altLang="zh-CN" sz="2400" b="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altLang="zh-CN" sz="24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=3</m:t>
                          </m:r>
                        </m:sub>
                        <m:sup/>
                        <m:e>
                          <m:f>
                            <m:fPr>
                              <m:ctrlPr>
                                <a:rPr lang="en-US" altLang="zh-CN" sz="240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CN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zh-CN" sz="24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altLang="zh-CN" sz="2400" b="0" i="1" smtClean="0">
                                  <a:latin typeface="Cambria Math" panose="02040503050406030204" pitchFamily="18" charset="0"/>
                                </a:rPr>
                                <m:t>!</m:t>
                              </m:r>
                            </m:den>
                          </m:f>
                        </m:e>
                      </m:nary>
                      <m:nary>
                        <m:naryPr>
                          <m:chr m:val="∑"/>
                          <m:supHide m:val="on"/>
                          <m:ctrlPr>
                            <a:rPr lang="pt-BR" altLang="zh-CN" sz="24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altLang="zh-CN" sz="2400" i="1">
                              <a:latin typeface="Cambria Math" panose="02040503050406030204" pitchFamily="18" charset="0"/>
                            </a:rPr>
                            <m:t>𝑙</m:t>
                          </m:r>
                          <m:r>
                            <a:rPr lang="en-US" altLang="zh-CN" sz="24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𝑙</m:t>
                          </m:r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b>
                        <m:sup/>
                        <m:e>
                          <m:nary>
                            <m:naryPr>
                              <m:chr m:val="∑"/>
                              <m:supHide m:val="on"/>
                              <m:ctrlPr>
                                <a:rPr lang="pt-BR" altLang="zh-CN" sz="24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sSub>
                                <m:sSubPr>
                                  <m:ctrlPr>
                                    <a:rPr lang="pt-BR" altLang="zh-CN" sz="24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CN" altLang="en-US" sz="2400" i="1">
                                      <a:latin typeface="Cambria Math" panose="02040503050406030204" pitchFamily="18" charset="0"/>
                                    </a:rPr>
                                    <m:t>𝛼</m:t>
                                  </m:r>
                                </m:e>
                                <m:sub>
                                  <m:r>
                                    <a:rPr lang="en-US" altLang="zh-CN" sz="24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pt-BR" altLang="zh-CN" sz="24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⋯</m:t>
                              </m:r>
                              <m:sSub>
                                <m:sSubPr>
                                  <m:ctrlPr>
                                    <a:rPr lang="pt-BR" altLang="zh-CN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CN" altLang="en-US" sz="2400" i="1">
                                      <a:latin typeface="Cambria Math" panose="02040503050406030204" pitchFamily="18" charset="0"/>
                                    </a:rPr>
                                    <m:t>𝛼</m:t>
                                  </m:r>
                                </m:e>
                                <m:sub>
                                  <m:r>
                                    <a:rPr lang="en-US" altLang="zh-CN" sz="2400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</m:sub>
                            <m:sup/>
                            <m:e>
                              <m:sSub>
                                <m:sSubPr>
                                  <m:ctrlPr>
                                    <a:rPr lang="en-US" altLang="zh-CN" sz="24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l-GR" altLang="zh-CN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Ψ</m:t>
                                  </m:r>
                                </m:e>
                                <m:sub>
                                  <m:r>
                                    <a:rPr lang="en-US" altLang="zh-CN" sz="24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  <m:r>
                                    <a:rPr lang="pt-BR" altLang="zh-CN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⋯</m:t>
                                  </m:r>
                                  <m:r>
                                    <a:rPr lang="en-US" altLang="zh-CN" sz="2400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altLang="zh-CN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CN" sz="2400" b="0" i="1" smtClean="0">
                                      <a:latin typeface="Cambria Math" panose="02040503050406030204" pitchFamily="18" charset="0"/>
                                    </a:rPr>
                                    <m:t>𝑙</m:t>
                                  </m:r>
                                  <m:r>
                                    <a:rPr lang="en-US" altLang="zh-CN" sz="2400" b="0" i="1" smtClean="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sSup>
                                    <m:sSupPr>
                                      <m:ctrlPr>
                                        <a:rPr lang="en-US" altLang="zh-CN" sz="2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zh-CN" sz="2400" b="0" i="1" smtClean="0">
                                          <a:latin typeface="Cambria Math" panose="02040503050406030204" pitchFamily="18" charset="0"/>
                                        </a:rPr>
                                        <m:t>𝑙</m:t>
                                      </m:r>
                                    </m:e>
                                    <m:sup>
                                      <m:r>
                                        <a:rPr lang="en-US" altLang="zh-CN" sz="2400" b="0" i="1" smtClean="0">
                                          <a:latin typeface="Cambria Math" panose="02040503050406030204" pitchFamily="18" charset="0"/>
                                        </a:rPr>
                                        <m:t>′</m:t>
                                      </m:r>
                                    </m:sup>
                                  </m:sSup>
                                </m:e>
                              </m:d>
                            </m:e>
                          </m:nary>
                          <m:nary>
                            <m:naryPr>
                              <m:chr m:val="∏"/>
                              <m:ctrlPr>
                                <a:rPr lang="zh-CN" alt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altLang="zh-CN" sz="2400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en-US" altLang="zh-CN" sz="2400" b="0" i="1" smtClean="0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altLang="zh-CN" sz="24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  <m:e>
                              <m:r>
                                <a:rPr lang="en-US" altLang="zh-CN" sz="2400" b="0" i="1" smtClean="0">
                                  <a:latin typeface="Cambria Math" panose="02040503050406030204" pitchFamily="18" charset="0"/>
                                </a:rPr>
                                <m:t>[</m:t>
                              </m:r>
                              <m:sSub>
                                <m:sSubPr>
                                  <m:ctrlPr>
                                    <a:rPr lang="en-US" altLang="zh-CN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2400" i="1"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e>
                                <m:sub>
                                  <m:sSub>
                                    <m:sSubPr>
                                      <m:ctrlPr>
                                        <a:rPr lang="en-US" altLang="zh-CN" sz="240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CN" altLang="en-US" sz="2400" i="1">
                                          <a:latin typeface="Cambria Math" panose="02040503050406030204" pitchFamily="18" charset="0"/>
                                        </a:rPr>
                                        <m:t>𝛽</m:t>
                                      </m:r>
                                    </m:e>
                                    <m:sub>
                                      <m:r>
                                        <a:rPr lang="en-US" altLang="zh-CN" sz="2400" b="0" i="1" smtClean="0">
                                          <a:latin typeface="Cambria Math" panose="020405030504060302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</m:sub>
                              </m:sSub>
                              <m:d>
                                <m:dPr>
                                  <m:ctrlPr>
                                    <a:rPr lang="en-US" altLang="zh-CN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CN" sz="2400" i="1">
                                      <a:latin typeface="Cambria Math" panose="02040503050406030204" pitchFamily="18" charset="0"/>
                                    </a:rPr>
                                    <m:t>𝑙</m:t>
                                  </m:r>
                                </m:e>
                              </m:d>
                              <m:r>
                                <a:rPr lang="en-US" altLang="zh-CN" sz="24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altLang="zh-CN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2400" i="1"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e>
                                <m:sub>
                                  <m:sSub>
                                    <m:sSubPr>
                                      <m:ctrlPr>
                                        <a:rPr lang="en-US" altLang="zh-CN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CN" altLang="en-US" sz="2400" i="1">
                                          <a:latin typeface="Cambria Math" panose="02040503050406030204" pitchFamily="18" charset="0"/>
                                        </a:rPr>
                                        <m:t>𝛽</m:t>
                                      </m:r>
                                    </m:e>
                                    <m:sub>
                                      <m:r>
                                        <a:rPr lang="en-US" altLang="zh-CN" sz="2400" i="1">
                                          <a:latin typeface="Cambria Math" panose="020405030504060302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</m:sub>
                              </m:sSub>
                              <m:d>
                                <m:dPr>
                                  <m:ctrlPr>
                                    <a:rPr lang="en-US" altLang="zh-CN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n-US" altLang="zh-CN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zh-CN" sz="2400" i="1">
                                          <a:latin typeface="Cambria Math" panose="02040503050406030204" pitchFamily="18" charset="0"/>
                                        </a:rPr>
                                        <m:t>𝑙</m:t>
                                      </m:r>
                                    </m:e>
                                    <m:sup>
                                      <m:r>
                                        <a:rPr lang="en-US" altLang="zh-CN" sz="2400" i="1">
                                          <a:latin typeface="Cambria Math" panose="02040503050406030204" pitchFamily="18" charset="0"/>
                                        </a:rPr>
                                        <m:t>′</m:t>
                                      </m:r>
                                    </m:sup>
                                  </m:sSup>
                                </m:e>
                              </m:d>
                              <m:r>
                                <a:rPr lang="en-US" altLang="zh-CN" sz="2400" b="0" i="1" smtClean="0">
                                  <a:latin typeface="Cambria Math" panose="02040503050406030204" pitchFamily="18" charset="0"/>
                                </a:rPr>
                                <m:t>]</m:t>
                              </m:r>
                            </m:e>
                          </m:nary>
                        </m:e>
                      </m:nary>
                    </m:oMath>
                  </m:oMathPara>
                </a14:m>
                <a:endParaRPr lang="en-US" altLang="zh-CN" sz="240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文本框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056" y="2380816"/>
                <a:ext cx="6961713" cy="199509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/>
              <p:cNvSpPr txBox="1"/>
              <p:nvPr/>
            </p:nvSpPr>
            <p:spPr>
              <a:xfrm>
                <a:off x="368440" y="537986"/>
                <a:ext cx="5069786" cy="9649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b="0" i="1" smtClean="0">
                          <a:latin typeface="Cambria Math" panose="02040503050406030204" pitchFamily="18" charset="0"/>
                        </a:rPr>
                        <m:t>𝐻</m:t>
                      </m:r>
                      <m:r>
                        <a:rPr lang="pt-BR" altLang="zh-CN" sz="240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pt-BR" altLang="zh-CN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24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zh-CN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nary>
                        <m:naryPr>
                          <m:chr m:val="∑"/>
                          <m:supHide m:val="on"/>
                          <m:ctrlPr>
                            <a:rPr lang="pt-BR" altLang="zh-CN" sz="24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𝑙</m:t>
                          </m:r>
                        </m:sub>
                        <m:sup/>
                        <m:e>
                          <m:f>
                            <m:fPr>
                              <m:ctrlPr>
                                <a:rPr lang="pt-BR" altLang="zh-CN" sz="240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Sup>
                                <m:sSubSupPr>
                                  <m:ctrlPr>
                                    <a:rPr lang="en-US" altLang="zh-CN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CN" sz="2400" b="1" i="1">
                                      <a:latin typeface="Cambria Math" panose="02040503050406030204" pitchFamily="18" charset="0"/>
                                    </a:rPr>
                                    <m:t>𝒑</m:t>
                                  </m:r>
                                </m:e>
                                <m:sub>
                                  <m:r>
                                    <a:rPr lang="en-US" altLang="zh-CN" sz="2400" i="1">
                                      <a:latin typeface="Cambria Math" panose="02040503050406030204" pitchFamily="18" charset="0"/>
                                    </a:rPr>
                                    <m:t>𝑙</m:t>
                                  </m:r>
                                </m:sub>
                                <m:sup>
                                  <m:r>
                                    <a:rPr lang="en-US" altLang="zh-CN" sz="2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</m:num>
                            <m:den>
                              <m:r>
                                <a:rPr lang="en-US" altLang="zh-CN" sz="24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  <m:d>
                                <m:dPr>
                                  <m:ctrlPr>
                                    <a:rPr lang="en-US" altLang="zh-CN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CN" sz="2400" i="1">
                                      <a:latin typeface="Cambria Math" panose="02040503050406030204" pitchFamily="18" charset="0"/>
                                    </a:rPr>
                                    <m:t>𝑙</m:t>
                                  </m:r>
                                </m:e>
                              </m:d>
                            </m:den>
                          </m:f>
                        </m:e>
                      </m:nary>
                      <m:r>
                        <a:rPr lang="en-US" altLang="zh-CN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pt-BR" altLang="zh-CN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24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zh-CN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nary>
                        <m:naryPr>
                          <m:chr m:val="∑"/>
                          <m:supHide m:val="on"/>
                          <m:ctrlPr>
                            <a:rPr lang="pt-BR" altLang="zh-CN" sz="24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altLang="zh-CN" sz="2400" i="1">
                              <a:latin typeface="Cambria Math" panose="02040503050406030204" pitchFamily="18" charset="0"/>
                            </a:rPr>
                            <m:t>𝑙</m:t>
                          </m:r>
                          <m:r>
                            <a:rPr lang="en-US" altLang="zh-CN" sz="24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𝑙</m:t>
                          </m:r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b>
                        <m:sup/>
                        <m:e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  <m:r>
                            <a:rPr lang="en-US" altLang="zh-CN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zh-CN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𝒒</m:t>
                          </m:r>
                          <m:d>
                            <m:dPr>
                              <m:ctrlPr>
                                <a:rPr lang="en-US" altLang="zh-CN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</m:e>
                          </m:d>
                          <m:r>
                            <a:rPr lang="en-US" altLang="zh-CN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CN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𝒒</m:t>
                          </m:r>
                          <m:d>
                            <m:dPr>
                              <m:ctrlPr>
                                <a:rPr lang="en-US" altLang="zh-CN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altLang="zh-CN" sz="24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sz="24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𝑙</m:t>
                                  </m:r>
                                </m:e>
                                <m:sup>
                                  <m:r>
                                    <a:rPr lang="en-US" altLang="zh-CN" sz="24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p>
                            </m:e>
                          </m:d>
                          <m:r>
                            <a:rPr lang="en-US" altLang="zh-CN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US" altLang="zh-CN" sz="24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4" name="文本框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440" y="537986"/>
                <a:ext cx="5069786" cy="96494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椭圆 1"/>
          <p:cNvSpPr/>
          <p:nvPr/>
        </p:nvSpPr>
        <p:spPr bwMode="auto">
          <a:xfrm>
            <a:off x="7661366" y="620688"/>
            <a:ext cx="204391" cy="216024"/>
          </a:xfrm>
          <a:prstGeom prst="ellipse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2800" b="0" i="0" u="none" strike="noStrike" cap="none" normalizeH="0" baseline="0">
              <a:ln>
                <a:noFill/>
              </a:ln>
              <a:effectLst/>
              <a:latin typeface="Arial" pitchFamily="34" charset="0"/>
              <a:ea typeface="楷体" pitchFamily="49" charset="-122"/>
              <a:cs typeface="宋体" pitchFamily="2" charset="-122"/>
            </a:endParaRPr>
          </a:p>
        </p:txBody>
      </p:sp>
      <p:cxnSp>
        <p:nvCxnSpPr>
          <p:cNvPr id="11" name="直接连接符 10"/>
          <p:cNvCxnSpPr>
            <a:endCxn id="2" idx="3"/>
          </p:cNvCxnSpPr>
          <p:nvPr/>
        </p:nvCxnSpPr>
        <p:spPr bwMode="auto">
          <a:xfrm flipV="1">
            <a:off x="6732240" y="805076"/>
            <a:ext cx="959058" cy="89573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" name="直接箭头连接符 12"/>
          <p:cNvCxnSpPr/>
          <p:nvPr/>
        </p:nvCxnSpPr>
        <p:spPr bwMode="auto">
          <a:xfrm flipH="1" flipV="1">
            <a:off x="6869278" y="1772816"/>
            <a:ext cx="655050" cy="34000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4" name="文本框 13"/>
          <p:cNvSpPr txBox="1"/>
          <p:nvPr/>
        </p:nvSpPr>
        <p:spPr>
          <a:xfrm>
            <a:off x="6732240" y="2040812"/>
            <a:ext cx="23519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Equalibrium</a:t>
            </a: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position</a:t>
            </a:r>
            <a:endParaRPr lang="zh-CN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矩形 15"/>
              <p:cNvSpPr/>
              <p:nvPr/>
            </p:nvSpPr>
            <p:spPr>
              <a:xfrm>
                <a:off x="6516216" y="673532"/>
                <a:ext cx="81855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b="1" i="1">
                          <a:latin typeface="Cambria Math" panose="02040503050406030204" pitchFamily="18" charset="0"/>
                        </a:rPr>
                        <m:t>𝒒</m:t>
                      </m:r>
                      <m:d>
                        <m:dPr>
                          <m:ctrlPr>
                            <a:rPr lang="en-US" altLang="zh-CN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2400" i="1">
                              <a:latin typeface="Cambria Math" panose="02040503050406030204" pitchFamily="18" charset="0"/>
                            </a:rPr>
                            <m:t>𝑙</m:t>
                          </m:r>
                        </m:e>
                      </m:d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16" name="矩形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6216" y="673532"/>
                <a:ext cx="818557" cy="461665"/>
              </a:xfrm>
              <a:prstGeom prst="rect">
                <a:avLst/>
              </a:prstGeom>
              <a:blipFill>
                <a:blip r:embed="rId5"/>
                <a:stretch>
                  <a:fillRect b="-1315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矩形 16"/>
          <p:cNvSpPr/>
          <p:nvPr/>
        </p:nvSpPr>
        <p:spPr>
          <a:xfrm>
            <a:off x="256952" y="1887215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Expanding around the lattice sites, </a:t>
            </a:r>
            <a:endParaRPr lang="zh-CN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矩形 6"/>
              <p:cNvSpPr/>
              <p:nvPr/>
            </p:nvSpPr>
            <p:spPr>
              <a:xfrm>
                <a:off x="364695" y="4712632"/>
                <a:ext cx="3752950" cy="94083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l-GR" altLang="zh-CN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Φ</m:t>
                          </m:r>
                        </m:e>
                        <m:sub>
                          <m:r>
                            <a:rPr lang="zh-CN" altLang="pt-BR" sz="2400" i="1"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zh-CN" altLang="en-US" sz="2400" i="1">
                              <a:latin typeface="Cambria Math" panose="02040503050406030204" pitchFamily="18" charset="0"/>
                            </a:rPr>
                            <m:t>𝛽</m:t>
                          </m:r>
                        </m:sub>
                      </m:sSub>
                      <m:d>
                        <m:dPr>
                          <m:ctrlPr>
                            <a:rPr lang="en-US" altLang="zh-CN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2400" i="1">
                              <a:latin typeface="Cambria Math" panose="02040503050406030204" pitchFamily="18" charset="0"/>
                            </a:rPr>
                            <m:t>𝑙</m:t>
                          </m:r>
                          <m:r>
                            <a:rPr lang="en-US" altLang="zh-CN" sz="2400" i="1">
                              <a:latin typeface="Cambria Math" panose="02040503050406030204" pitchFamily="18" charset="0"/>
                            </a:rPr>
                            <m:t>,</m:t>
                          </m:r>
                          <m:sSup>
                            <m:sSupPr>
                              <m:ctrlPr>
                                <a:rPr lang="en-US" altLang="zh-CN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2400" i="1"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</m:e>
                            <m:sup>
                              <m:r>
                                <a:rPr lang="en-US" altLang="zh-CN" sz="2400" i="1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</m:e>
                      </m:d>
                      <m:r>
                        <a:rPr lang="en-US" altLang="zh-CN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altLang="zh-CN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zh-CN" altLang="en-US" sz="2400" b="0" i="1" smtClean="0">
                                  <a:latin typeface="Cambria Math" panose="02040503050406030204" pitchFamily="18" charset="0"/>
                                </a:rPr>
                                <m:t>𝜕</m:t>
                              </m:r>
                            </m:e>
                            <m:sup>
                              <m:r>
                                <a:rPr lang="en-US" altLang="zh-CN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num>
                        <m:den>
                          <m:sSub>
                            <m:sSubPr>
                              <m:ctrlPr>
                                <a:rPr lang="en-US" altLang="zh-CN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CN" altLang="en-US" sz="2400" i="1">
                                  <a:latin typeface="Cambria Math" panose="02040503050406030204" pitchFamily="18" charset="0"/>
                                </a:rPr>
                                <m:t>𝜕</m:t>
                              </m:r>
                              <m:r>
                                <a:rPr lang="en-US" altLang="zh-CN" sz="2400" i="1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zh-CN" altLang="pt-BR" sz="2400" i="1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sub>
                          </m:sSub>
                          <m:d>
                            <m:dPr>
                              <m:ctrlPr>
                                <a:rPr lang="en-US" altLang="zh-CN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sz="2400" i="1"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</m:e>
                          </m:d>
                          <m:sSub>
                            <m:sSubPr>
                              <m:ctrlPr>
                                <a:rPr lang="en-US" altLang="zh-CN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CN" altLang="en-US" sz="2400" i="1">
                                  <a:latin typeface="Cambria Math" panose="02040503050406030204" pitchFamily="18" charset="0"/>
                                </a:rPr>
                                <m:t>𝜕</m:t>
                              </m:r>
                              <m:r>
                                <a:rPr lang="en-US" altLang="zh-CN" sz="2400" i="1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zh-CN" altLang="en-US" sz="2400" i="1"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</m:sub>
                          </m:sSub>
                          <m:d>
                            <m:dPr>
                              <m:ctrlPr>
                                <a:rPr lang="en-US" altLang="zh-CN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altLang="zh-CN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sz="2400" i="1">
                                      <a:latin typeface="Cambria Math" panose="02040503050406030204" pitchFamily="18" charset="0"/>
                                    </a:rPr>
                                    <m:t>𝑙</m:t>
                                  </m:r>
                                </m:e>
                                <m:sup>
                                  <m:r>
                                    <a:rPr lang="en-US" altLang="zh-CN" sz="2400" i="1"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p>
                            </m:e>
                          </m:d>
                        </m:den>
                      </m:f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7" name="矩形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695" y="4712632"/>
                <a:ext cx="3752950" cy="94083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矩形 8"/>
              <p:cNvSpPr/>
              <p:nvPr/>
            </p:nvSpPr>
            <p:spPr>
              <a:xfrm>
                <a:off x="364695" y="5996757"/>
                <a:ext cx="2452082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pt-BR" i="1" smtClean="0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zh-CN" altLang="en-US" i="1">
                          <a:latin typeface="Cambria Math" panose="02040503050406030204" pitchFamily="18" charset="0"/>
                        </a:rPr>
                        <m:t>𝛽</m:t>
                      </m:r>
                      <m:r>
                        <a:rPr lang="zh-CN" altLang="en-US" i="1" smtClean="0">
                          <a:latin typeface="Cambria Math" panose="02040503050406030204" pitchFamily="18" charset="0"/>
                        </a:rPr>
                        <m:t>∈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{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9" name="矩形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695" y="5996757"/>
                <a:ext cx="2452082" cy="5232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矩形 9"/>
              <p:cNvSpPr/>
              <p:nvPr/>
            </p:nvSpPr>
            <p:spPr>
              <a:xfrm>
                <a:off x="7740241" y="1372536"/>
                <a:ext cx="960776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400" i="1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d>
                        <m:dPr>
                          <m:ctrlPr>
                            <a:rPr lang="en-US" altLang="zh-CN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2400" i="1">
                              <a:latin typeface="Cambria Math" panose="02040503050406030204" pitchFamily="18" charset="0"/>
                            </a:rPr>
                            <m:t>𝑙</m:t>
                          </m:r>
                        </m:e>
                      </m:d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10" name="矩形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0241" y="1372536"/>
                <a:ext cx="960776" cy="46166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直接箭头连接符 14"/>
          <p:cNvCxnSpPr/>
          <p:nvPr/>
        </p:nvCxnSpPr>
        <p:spPr bwMode="auto">
          <a:xfrm>
            <a:off x="6732240" y="1700808"/>
            <a:ext cx="1031321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3333FF"/>
            </a:solidFill>
            <a:prstDash val="dash"/>
            <a:round/>
            <a:headEnd type="triangl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>
                <a:extLst>
                  <a:ext uri="{FF2B5EF4-FFF2-40B4-BE49-F238E27FC236}">
                    <a16:creationId xmlns:a16="http://schemas.microsoft.com/office/drawing/2014/main" id="{D14DDE8D-D6BA-086C-F3AC-BEE39F8CC2DB}"/>
                  </a:ext>
                </a:extLst>
              </p:cNvPr>
              <p:cNvSpPr/>
              <p:nvPr/>
            </p:nvSpPr>
            <p:spPr>
              <a:xfrm>
                <a:off x="4891172" y="5630727"/>
                <a:ext cx="3956211" cy="73206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⟨"/>
                          <m:endChr m:val="⟩"/>
                          <m:ctrlPr>
                            <a:rPr lang="en-US" altLang="zh-CN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altLang="zh-CN" sz="24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acc>
                                <m:accPr>
                                  <m:chr m:val="̇"/>
                                  <m:ctrlPr>
                                    <a:rPr lang="en-US" altLang="zh-CN" sz="24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zh-CN" sz="24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𝐼</m:t>
                                  </m:r>
                                </m:e>
                              </m:acc>
                            </m:e>
                            <m:sub>
                              <m:sSub>
                                <m:sSubPr>
                                  <m:ctrlPr>
                                    <a:rPr lang="en-US" altLang="zh-CN" sz="240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24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en-US" altLang="zh-CN" sz="24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sub>
                            <m:sup>
                              <m:sSub>
                                <m:sSubPr>
                                  <m:ctrlPr>
                                    <a:rPr lang="en-US" altLang="zh-CN" sz="240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24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𝑠</m:t>
                                  </m:r>
                                </m:e>
                                <m:sub>
                                  <m:r>
                                    <a:rPr lang="en-US" altLang="zh-CN" sz="24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sup>
                          </m:sSubSup>
                          <m:r>
                            <a:rPr lang="en-US" altLang="zh-CN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zh-CN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CN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e>
                      </m:d>
                      <m:r>
                        <a:rPr lang="en-US" altLang="zh-CN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=</m:t>
                      </m:r>
                      <m:sSubSup>
                        <m:sSubSupPr>
                          <m:ctrlPr>
                            <a:rPr lang="en-US" altLang="zh-CN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zh-CN" altLang="en-US" sz="2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𝜂</m:t>
                          </m:r>
                        </m:e>
                        <m:sub>
                          <m:sSub>
                            <m:sSubPr>
                              <m:ctrlPr>
                                <a:rPr lang="en-US" altLang="zh-CN" sz="2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CN" sz="2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sub>
                        <m:sup>
                          <m:sSub>
                            <m:sSubPr>
                              <m:ctrlPr>
                                <a:rPr lang="en-US" altLang="zh-CN" sz="2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en-US" altLang="zh-CN" sz="2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sup>
                      </m:sSubSup>
                      <m:r>
                        <a:rPr lang="en-US" altLang="zh-CN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sSubSup>
                        <m:sSubSupPr>
                          <m:ctrlPr>
                            <a:rPr lang="en-US" altLang="zh-CN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zh-CN" altLang="en-US" sz="2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𝛾</m:t>
                          </m:r>
                        </m:e>
                        <m:sub>
                          <m:sSub>
                            <m:sSubPr>
                              <m:ctrlPr>
                                <a:rPr lang="en-US" altLang="zh-CN" sz="2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CN" sz="2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sub>
                        <m:sup>
                          <m:sSub>
                            <m:sSubPr>
                              <m:ctrlPr>
                                <a:rPr lang="en-US" altLang="zh-CN" sz="2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en-US" altLang="zh-CN" sz="2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sup>
                      </m:sSubSup>
                      <m:d>
                        <m:dPr>
                          <m:begChr m:val="⟨"/>
                          <m:endChr m:val="⟩"/>
                          <m:ctrlPr>
                            <a:rPr lang="en-US" altLang="zh-CN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altLang="zh-CN" sz="2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en-US" altLang="zh-CN" sz="24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24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en-US" altLang="zh-CN" sz="24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sub>
                            <m:sup>
                              <m:sSub>
                                <m:sSubPr>
                                  <m:ctrlPr>
                                    <a:rPr lang="en-US" altLang="zh-CN" sz="24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24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𝑠</m:t>
                                  </m:r>
                                </m:e>
                                <m:sub>
                                  <m:r>
                                    <a:rPr lang="en-US" altLang="zh-CN" sz="24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sup>
                          </m:sSubSup>
                          <m:r>
                            <a:rPr lang="en-US" altLang="zh-CN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zh-CN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CN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e>
                      </m:d>
                    </m:oMath>
                  </m:oMathPara>
                </a14:m>
                <a:endParaRPr lang="zh-CN" alt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矩形 2">
                <a:extLst>
                  <a:ext uri="{FF2B5EF4-FFF2-40B4-BE49-F238E27FC236}">
                    <a16:creationId xmlns:a16="http://schemas.microsoft.com/office/drawing/2014/main" id="{D14DDE8D-D6BA-086C-F3AC-BEE39F8CC2D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91172" y="5630727"/>
                <a:ext cx="3956211" cy="73206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矩形 4">
            <a:extLst>
              <a:ext uri="{FF2B5EF4-FFF2-40B4-BE49-F238E27FC236}">
                <a16:creationId xmlns:a16="http://schemas.microsoft.com/office/drawing/2014/main" id="{B169EFEF-82E8-09B7-366E-43F5CA887B06}"/>
              </a:ext>
            </a:extLst>
          </p:cNvPr>
          <p:cNvSpPr/>
          <p:nvPr/>
        </p:nvSpPr>
        <p:spPr>
          <a:xfrm>
            <a:off x="4961900" y="5071792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Kinetic equation</a:t>
            </a:r>
            <a:endParaRPr lang="zh-CN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F188228F-04D9-CA37-12AB-B123BEA066A8}"/>
              </a:ext>
            </a:extLst>
          </p:cNvPr>
          <p:cNvSpPr txBox="1"/>
          <p:nvPr/>
        </p:nvSpPr>
        <p:spPr>
          <a:xfrm>
            <a:off x="125760" y="101241"/>
            <a:ext cx="8892480" cy="30777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2000" kern="0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 2D&amp;3D ordered and disordered lattices (</a:t>
            </a:r>
            <a:r>
              <a:rPr lang="en-US" altLang="zh-CN" sz="2000" dirty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weak perturbation &amp; large enough lattice</a:t>
            </a:r>
            <a:r>
              <a:rPr lang="en-US" altLang="zh-CN" sz="2000" kern="0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zh-CN" altLang="en-US" sz="2000" dirty="0">
              <a:solidFill>
                <a:srgbClr val="333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254670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4F8340C5-D18D-E247-8703-44F25DC92C0A}"/>
                  </a:ext>
                </a:extLst>
              </p:cNvPr>
              <p:cNvSpPr txBox="1"/>
              <p:nvPr/>
            </p:nvSpPr>
            <p:spPr>
              <a:xfrm>
                <a:off x="971600" y="1340768"/>
                <a:ext cx="7299076" cy="6304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(a) LJ model:</a:t>
                </a:r>
                <a14:m>
                  <m:oMath xmlns:m="http://schemas.openxmlformats.org/officeDocument/2006/math">
                    <m:r>
                      <a:rPr lang="en-US" altLang="zh-CN" sz="2000" i="1">
                        <a:latin typeface="Cambria Math" panose="02040503050406030204" pitchFamily="18" charset="0"/>
                      </a:rPr>
                      <m:t>𝐻</m:t>
                    </m:r>
                    <m:r>
                      <a:rPr lang="pt-BR" altLang="zh-CN" sz="2000" i="1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subHide m:val="on"/>
                        <m:supHide m:val="on"/>
                        <m:ctrlPr>
                          <a:rPr lang="pt-BR" altLang="zh-CN" sz="2000" i="1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pt-BR" altLang="zh-CN" sz="20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Sup>
                              <m:sSubSupPr>
                                <m:ctrlPr>
                                  <a:rPr lang="pt-BR" altLang="zh-CN" sz="20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altLang="zh-CN" sz="2000" b="1" i="1">
                                    <a:latin typeface="Cambria Math" panose="02040503050406030204" pitchFamily="18" charset="0"/>
                                  </a:rPr>
                                  <m:t>𝒑</m:t>
                                </m:r>
                              </m:e>
                              <m:sub>
                                <m:r>
                                  <a:rPr lang="en-US" altLang="zh-CN" sz="20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  <m:sup>
                                <m:r>
                                  <a:rPr lang="en-US" altLang="zh-CN" sz="20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</m:num>
                          <m:den>
                            <m: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  <m:sSub>
                              <m:sSubPr>
                                <m:ctrlPr>
                                  <a:rPr lang="en-US" altLang="zh-CN" sz="2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000" i="1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</m:e>
                              <m:sub>
                                <m:r>
                                  <a:rPr lang="en-US" altLang="zh-CN" sz="20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den>
                        </m:f>
                      </m:e>
                    </m:nary>
                    <m:r>
                      <a:rPr lang="en-US" altLang="zh-CN" sz="2000"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 altLang="zh-CN" sz="2000">
                        <a:latin typeface="Cambria Math" panose="02040503050406030204" pitchFamily="18" charset="0"/>
                      </a:rPr>
                      <m:t>V</m:t>
                    </m:r>
                    <m:d>
                      <m:dPr>
                        <m:ctrlPr>
                          <a:rPr lang="en-US" altLang="zh-CN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CN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000" b="1" i="1">
                                <a:latin typeface="Cambria Math" panose="02040503050406030204" pitchFamily="18" charset="0"/>
                              </a:rPr>
                              <m:t>𝒒</m:t>
                            </m:r>
                          </m:e>
                          <m:sub>
                            <m: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+1</m:t>
                            </m:r>
                          </m:sub>
                        </m:sSub>
                        <m:r>
                          <a:rPr lang="en-US" altLang="zh-CN" sz="200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altLang="zh-CN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000" b="1" i="1">
                                <a:latin typeface="Cambria Math" panose="02040503050406030204" pitchFamily="18" charset="0"/>
                              </a:rPr>
                              <m:t>𝒒</m:t>
                            </m:r>
                          </m:e>
                          <m:sub>
                            <m: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𝑤𝑖𝑡h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  </m:t>
                    </m:r>
                    <m:r>
                      <a:rPr lang="en-US" altLang="zh-CN" sz="2000" i="1">
                        <a:latin typeface="Cambria Math" panose="02040503050406030204" pitchFamily="18" charset="0"/>
                      </a:rPr>
                      <m:t>𝑉</m:t>
                    </m:r>
                    <m:d>
                      <m:dPr>
                        <m:ctrlPr>
                          <a:rPr lang="en-US" altLang="zh-CN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</m:d>
                    <m:r>
                      <a:rPr lang="en-US" altLang="zh-CN" sz="20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altLang="zh-CN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p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−12</m:t>
                        </m:r>
                      </m:sup>
                    </m:sSup>
                    <m:r>
                      <a:rPr lang="en-US" altLang="zh-CN" sz="2000" i="1">
                        <a:latin typeface="Cambria Math" panose="02040503050406030204" pitchFamily="18" charset="0"/>
                      </a:rPr>
                      <m:t>−2</m:t>
                    </m:r>
                    <m:sSup>
                      <m:sSupPr>
                        <m:ctrlPr>
                          <a:rPr lang="en-US" altLang="zh-CN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p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−6</m:t>
                        </m:r>
                      </m:sup>
                    </m:sSup>
                  </m:oMath>
                </a14:m>
                <a:endParaRPr lang="zh-CN" alt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4F8340C5-D18D-E247-8703-44F25DC92C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600" y="1340768"/>
                <a:ext cx="7299076" cy="630429"/>
              </a:xfrm>
              <a:prstGeom prst="rect">
                <a:avLst/>
              </a:prstGeom>
              <a:blipFill>
                <a:blip r:embed="rId3"/>
                <a:stretch>
                  <a:fillRect l="-83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19A0F9B3-EEC6-1BEE-5F94-97BB7F97EBB9}"/>
                  </a:ext>
                </a:extLst>
              </p:cNvPr>
              <p:cNvSpPr txBox="1"/>
              <p:nvPr/>
            </p:nvSpPr>
            <p:spPr>
              <a:xfrm>
                <a:off x="971600" y="2924944"/>
                <a:ext cx="6696744" cy="195495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000" b="0" dirty="0"/>
                  <a:t>(b) 4</a:t>
                </a:r>
                <a:r>
                  <a:rPr lang="en-US" altLang="zh-CN" sz="2000" b="0" baseline="30000" dirty="0"/>
                  <a:t>th</a:t>
                </a:r>
                <a:r>
                  <a:rPr lang="en-US" altLang="zh-CN" sz="2000" b="0" dirty="0"/>
                  <a:t> polynomial potential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000" b="0" i="1" smtClean="0">
                          <a:latin typeface="Cambria Math" panose="02040503050406030204" pitchFamily="18" charset="0"/>
                        </a:rPr>
                        <m:t>𝐻</m:t>
                      </m:r>
                      <m:r>
                        <a:rPr lang="pt-BR" altLang="zh-CN" sz="200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pt-BR" altLang="zh-CN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20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zh-CN" sz="20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nary>
                        <m:naryPr>
                          <m:chr m:val="∑"/>
                          <m:supHide m:val="on"/>
                          <m:ctrlPr>
                            <a:rPr lang="pt-BR" altLang="zh-CN" sz="20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𝑙</m:t>
                          </m:r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zh-CN" altLang="en-US" sz="2000" b="0" i="1" smtClean="0">
                              <a:latin typeface="Cambria Math" panose="02040503050406030204" pitchFamily="18" charset="0"/>
                            </a:rPr>
                            <m:t>𝛼</m:t>
                          </m:r>
                        </m:sub>
                        <m:sup/>
                        <m:e>
                          <m:r>
                            <a:rPr lang="en-US" altLang="zh-CN" sz="2000" i="1">
                              <a:latin typeface="Cambria Math" panose="02040503050406030204" pitchFamily="18" charset="0"/>
                            </a:rPr>
                            <m:t>𝑚</m:t>
                          </m:r>
                          <m:d>
                            <m:dPr>
                              <m:ctrlPr>
                                <a:rPr lang="en-US" altLang="zh-CN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sz="2000" i="1"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</m:e>
                          </m:d>
                          <m:sSubSup>
                            <m:sSubSupPr>
                              <m:ctrlPr>
                                <a:rPr lang="en-US" altLang="zh-CN" sz="20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acc>
                                <m:accPr>
                                  <m:chr m:val="̇"/>
                                  <m:ctrlPr>
                                    <a:rPr lang="en-US" altLang="zh-CN" sz="20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zh-CN" sz="2000" i="1"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e>
                              </m:acc>
                            </m:e>
                            <m:sub>
                              <m:r>
                                <a:rPr lang="zh-CN" altLang="en-US" sz="2000" i="1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sub>
                            <m:sup>
                              <m:r>
                                <a:rPr lang="en-US" altLang="zh-CN" sz="2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d>
                            <m:dPr>
                              <m:ctrlPr>
                                <a:rPr lang="en-US" altLang="zh-CN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sz="2000" i="1"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</m:e>
                          </m:d>
                        </m:e>
                      </m:nary>
                      <m:r>
                        <a:rPr lang="en-US" altLang="zh-CN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pt-BR" altLang="zh-CN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20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zh-CN" sz="20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nary>
                        <m:naryPr>
                          <m:chr m:val="∑"/>
                          <m:supHide m:val="on"/>
                          <m:ctrlPr>
                            <a:rPr lang="pt-BR" altLang="zh-CN" sz="20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altLang="zh-CN" sz="2000" i="1">
                              <a:latin typeface="Cambria Math" panose="02040503050406030204" pitchFamily="18" charset="0"/>
                            </a:rPr>
                            <m:t>𝑙</m:t>
                          </m:r>
                          <m:r>
                            <a:rPr lang="en-US" altLang="zh-CN" sz="20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CN" sz="2000" i="1">
                              <a:latin typeface="Cambria Math" panose="02040503050406030204" pitchFamily="18" charset="0"/>
                            </a:rPr>
                            <m:t>𝑙</m:t>
                          </m:r>
                          <m:r>
                            <a:rPr lang="en-US" altLang="zh-CN" sz="2000" i="1">
                              <a:latin typeface="Cambria Math" panose="02040503050406030204" pitchFamily="18" charset="0"/>
                            </a:rPr>
                            <m:t>′</m:t>
                          </m:r>
                        </m:sub>
                        <m:sup/>
                        <m:e>
                          <m:nary>
                            <m:naryPr>
                              <m:chr m:val="∑"/>
                              <m:supHide m:val="on"/>
                              <m:ctrlPr>
                                <a:rPr lang="pt-BR" altLang="zh-CN" sz="20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zh-CN" altLang="pt-BR" sz="2000" i="1" smtClean="0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  <m:r>
                                <a:rPr lang="zh-CN" altLang="en-US" sz="2000" b="0" i="1" smtClean="0"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</m:sub>
                            <m:sup/>
                            <m:e>
                              <m:sSub>
                                <m:sSubPr>
                                  <m:ctrlPr>
                                    <a:rPr lang="en-US" altLang="zh-CN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l-GR" altLang="zh-CN" sz="20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Φ</m:t>
                                  </m:r>
                                </m:e>
                                <m:sub>
                                  <m:r>
                                    <a:rPr lang="zh-CN" altLang="pt-BR" sz="2000" i="1">
                                      <a:latin typeface="Cambria Math" panose="02040503050406030204" pitchFamily="18" charset="0"/>
                                    </a:rPr>
                                    <m:t>𝛼</m:t>
                                  </m:r>
                                  <m:r>
                                    <a:rPr lang="zh-CN" altLang="en-US" sz="2000" i="1">
                                      <a:latin typeface="Cambria Math" panose="02040503050406030204" pitchFamily="18" charset="0"/>
                                    </a:rPr>
                                    <m:t>𝛽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altLang="zh-CN" sz="20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CN" sz="2000" i="1">
                                      <a:latin typeface="Cambria Math" panose="02040503050406030204" pitchFamily="18" charset="0"/>
                                    </a:rPr>
                                    <m:t>𝑙</m:t>
                                  </m:r>
                                  <m:r>
                                    <a:rPr lang="en-US" altLang="zh-CN" sz="2000" i="1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sSup>
                                    <m:sSupPr>
                                      <m:ctrlPr>
                                        <a:rPr lang="en-US" altLang="zh-CN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zh-CN" sz="2000" i="1">
                                          <a:latin typeface="Cambria Math" panose="02040503050406030204" pitchFamily="18" charset="0"/>
                                        </a:rPr>
                                        <m:t>𝑙</m:t>
                                      </m:r>
                                    </m:e>
                                    <m:sup>
                                      <m:r>
                                        <a:rPr lang="en-US" altLang="zh-CN" sz="2000" i="1">
                                          <a:latin typeface="Cambria Math" panose="02040503050406030204" pitchFamily="18" charset="0"/>
                                        </a:rPr>
                                        <m:t>′</m:t>
                                      </m:r>
                                    </m:sup>
                                  </m:sSup>
                                </m:e>
                              </m:d>
                              <m:sSub>
                                <m:sSubPr>
                                  <m:ctrlPr>
                                    <a:rPr lang="en-US" altLang="zh-CN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2000" i="1"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e>
                                <m:sub>
                                  <m:r>
                                    <a:rPr lang="zh-CN" altLang="pt-BR" sz="2000" i="1">
                                      <a:latin typeface="Cambria Math" panose="02040503050406030204" pitchFamily="18" charset="0"/>
                                    </a:rPr>
                                    <m:t>𝛼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altLang="zh-CN" sz="20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CN" sz="2000" i="1">
                                      <a:latin typeface="Cambria Math" panose="02040503050406030204" pitchFamily="18" charset="0"/>
                                    </a:rPr>
                                    <m:t>𝑙</m:t>
                                  </m:r>
                                </m:e>
                              </m:d>
                              <m:sSub>
                                <m:sSubPr>
                                  <m:ctrlPr>
                                    <a:rPr lang="en-US" altLang="zh-CN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2000" i="1"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e>
                                <m:sub>
                                  <m:r>
                                    <a:rPr lang="zh-CN" altLang="en-US" sz="2000" i="1">
                                      <a:latin typeface="Cambria Math" panose="02040503050406030204" pitchFamily="18" charset="0"/>
                                    </a:rPr>
                                    <m:t>𝛽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altLang="zh-CN" sz="20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n-US" altLang="zh-CN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zh-CN" sz="2000" i="1">
                                          <a:latin typeface="Cambria Math" panose="02040503050406030204" pitchFamily="18" charset="0"/>
                                        </a:rPr>
                                        <m:t>𝑙</m:t>
                                      </m:r>
                                    </m:e>
                                    <m:sup>
                                      <m:r>
                                        <a:rPr lang="en-US" altLang="zh-CN" sz="2000" i="1">
                                          <a:latin typeface="Cambria Math" panose="02040503050406030204" pitchFamily="18" charset="0"/>
                                        </a:rPr>
                                        <m:t>′</m:t>
                                      </m:r>
                                    </m:sup>
                                  </m:sSup>
                                </m:e>
                              </m:d>
                            </m:e>
                          </m:nary>
                        </m:e>
                      </m:nary>
                    </m:oMath>
                  </m:oMathPara>
                </a14:m>
                <a:endParaRPr lang="en-US" altLang="zh-CN" sz="2000" b="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altLang="zh-CN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 sz="2000" i="1" smtClean="0">
                              <a:latin typeface="Cambria Math" panose="02040503050406030204" pitchFamily="18" charset="0"/>
                            </a:rPr>
                            <m:t>𝜆</m:t>
                          </m:r>
                        </m:num>
                        <m:den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nary>
                        <m:naryPr>
                          <m:chr m:val="∑"/>
                          <m:supHide m:val="on"/>
                          <m:ctrlPr>
                            <a:rPr lang="pt-BR" altLang="zh-CN" sz="20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altLang="zh-CN" sz="2000" i="1">
                              <a:latin typeface="Cambria Math" panose="02040503050406030204" pitchFamily="18" charset="0"/>
                            </a:rPr>
                            <m:t>𝑙</m:t>
                          </m:r>
                          <m:r>
                            <a:rPr lang="en-US" altLang="zh-CN" sz="20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CN" sz="2000" i="1">
                              <a:latin typeface="Cambria Math" panose="02040503050406030204" pitchFamily="18" charset="0"/>
                            </a:rPr>
                            <m:t>𝑙</m:t>
                          </m:r>
                          <m:r>
                            <a:rPr lang="en-US" altLang="zh-CN" sz="2000" i="1">
                              <a:latin typeface="Cambria Math" panose="02040503050406030204" pitchFamily="18" charset="0"/>
                            </a:rPr>
                            <m:t>′</m:t>
                          </m:r>
                          <m:r>
                            <a:rPr lang="zh-CN" altLang="en-US" sz="2000" i="1">
                              <a:latin typeface="Cambria Math" panose="02040503050406030204" pitchFamily="18" charset="0"/>
                            </a:rPr>
                            <m:t>𝛼</m:t>
                          </m:r>
                        </m:sub>
                        <m:sup/>
                        <m:e>
                          <m:sSup>
                            <m:sSupPr>
                              <m:ctrlPr>
                                <a:rPr lang="en-US" altLang="zh-CN" sz="200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2000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sSub>
                                <m:sSubPr>
                                  <m:ctrlPr>
                                    <a:rPr lang="en-US" altLang="zh-CN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2000" i="1"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e>
                                <m:sub>
                                  <m:r>
                                    <a:rPr lang="zh-CN" altLang="en-US" sz="2000" i="1">
                                      <a:latin typeface="Cambria Math" panose="02040503050406030204" pitchFamily="18" charset="0"/>
                                    </a:rPr>
                                    <m:t>𝛼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altLang="zh-CN" sz="20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CN" sz="2000" i="1">
                                      <a:latin typeface="Cambria Math" panose="02040503050406030204" pitchFamily="18" charset="0"/>
                                    </a:rPr>
                                    <m:t>𝑙</m:t>
                                  </m:r>
                                </m:e>
                              </m:d>
                              <m:r>
                                <a:rPr lang="en-US" altLang="zh-CN" sz="20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altLang="zh-CN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2000" i="1"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e>
                                <m:sub>
                                  <m:r>
                                    <a:rPr lang="zh-CN" altLang="en-US" sz="2000" i="1">
                                      <a:latin typeface="Cambria Math" panose="02040503050406030204" pitchFamily="18" charset="0"/>
                                    </a:rPr>
                                    <m:t>𝛼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altLang="zh-CN" sz="20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n-US" altLang="zh-CN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zh-CN" sz="2000" i="1">
                                          <a:latin typeface="Cambria Math" panose="02040503050406030204" pitchFamily="18" charset="0"/>
                                        </a:rPr>
                                        <m:t>𝑙</m:t>
                                      </m:r>
                                    </m:e>
                                    <m:sup>
                                      <m:r>
                                        <a:rPr lang="en-US" altLang="zh-CN" sz="2000" i="1">
                                          <a:latin typeface="Cambria Math" panose="02040503050406030204" pitchFamily="18" charset="0"/>
                                        </a:rPr>
                                        <m:t>′</m:t>
                                      </m:r>
                                    </m:sup>
                                  </m:sSup>
                                </m:e>
                              </m:d>
                              <m:r>
                                <a:rPr lang="en-US" altLang="zh-CN" sz="2000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altLang="zh-CN" sz="20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p>
                          </m:sSup>
                        </m:e>
                      </m:nary>
                    </m:oMath>
                  </m:oMathPara>
                </a14:m>
                <a:endParaRPr lang="zh-CN" altLang="en-US" sz="2000" dirty="0"/>
              </a:p>
            </p:txBody>
          </p:sp>
        </mc:Choice>
        <mc:Fallback xmlns="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19A0F9B3-EEC6-1BEE-5F94-97BB7F97EB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600" y="2924944"/>
                <a:ext cx="6696744" cy="1954959"/>
              </a:xfrm>
              <a:prstGeom prst="rect">
                <a:avLst/>
              </a:prstGeom>
              <a:blipFill>
                <a:blip r:embed="rId4"/>
                <a:stretch>
                  <a:fillRect l="-910" t="-155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63598036-A3F8-BC6E-C5F1-9079773E7740}"/>
                  </a:ext>
                </a:extLst>
              </p:cNvPr>
              <p:cNvSpPr txBox="1"/>
              <p:nvPr/>
            </p:nvSpPr>
            <p:spPr>
              <a:xfrm>
                <a:off x="6156176" y="620688"/>
                <a:ext cx="1728192" cy="41812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zh-CN" sz="2000" i="1" smtClean="0">
                        <a:solidFill>
                          <a:srgbClr val="3333FF"/>
                        </a:solidFill>
                        <a:latin typeface="Cambria Math" panose="02040503050406030204" pitchFamily="18" charset="0"/>
                      </a:rPr>
                      <m:t>𝑔</m:t>
                    </m:r>
                    <m:r>
                      <a:rPr lang="en-US" altLang="zh-CN" sz="2000" b="0" i="1" smtClean="0">
                        <a:solidFill>
                          <a:srgbClr val="3333FF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zh-CN" altLang="en-US" sz="2000" b="0" i="1" smtClean="0">
                        <a:solidFill>
                          <a:srgbClr val="3333FF"/>
                        </a:solidFill>
                        <a:latin typeface="Cambria Math" panose="02040503050406030204" pitchFamily="18" charset="0"/>
                      </a:rPr>
                      <m:t>𝜆</m:t>
                    </m:r>
                    <m:sSup>
                      <m:sSupPr>
                        <m:ctrlPr>
                          <a:rPr lang="en-US" altLang="zh-CN" sz="2000" b="0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CN" altLang="en-US" sz="2000" i="1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  <m:t>𝜀</m:t>
                        </m:r>
                      </m:e>
                      <m:sup>
                        <m:r>
                          <a:rPr lang="en-US" altLang="zh-CN" sz="2000" b="0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CN" sz="2000" b="0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altLang="zh-CN" sz="2000" b="0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  <m:t>−2)/2</m:t>
                        </m:r>
                      </m:sup>
                    </m:sSup>
                  </m:oMath>
                </a14:m>
                <a:r>
                  <a:rPr lang="en-US" altLang="zh-CN" sz="2000" dirty="0">
                    <a:solidFill>
                      <a:srgbClr val="3333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63598036-A3F8-BC6E-C5F1-9079773E77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6176" y="620688"/>
                <a:ext cx="1728192" cy="418128"/>
              </a:xfrm>
              <a:prstGeom prst="rect">
                <a:avLst/>
              </a:prstGeom>
              <a:blipFill>
                <a:blip r:embed="rId5"/>
                <a:stretch>
                  <a:fillRect b="-735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E44903DE-CA9B-3094-D969-1423DF4D77B2}"/>
                  </a:ext>
                </a:extLst>
              </p:cNvPr>
              <p:cNvSpPr txBox="1"/>
              <p:nvPr/>
            </p:nvSpPr>
            <p:spPr>
              <a:xfrm>
                <a:off x="1403648" y="2273149"/>
                <a:ext cx="5184576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000" dirty="0">
                    <a:solidFill>
                      <a:srgbClr val="3333FF"/>
                    </a:solidFill>
                  </a:rPr>
                  <a:t>n=</a:t>
                </a:r>
                <a:r>
                  <a:rPr lang="en-US" altLang="zh-CN" sz="2000" dirty="0">
                    <a:solidFill>
                      <a:srgbClr val="FF0000"/>
                    </a:solidFill>
                  </a:rPr>
                  <a:t>3</a:t>
                </a:r>
                <a:r>
                  <a:rPr lang="en-US" altLang="zh-CN" sz="2000" dirty="0">
                    <a:solidFill>
                      <a:srgbClr val="3333FF"/>
                    </a:solidFill>
                  </a:rPr>
                  <a:t>,4,5,…,</a:t>
                </a:r>
                <a14:m>
                  <m:oMath xmlns:m="http://schemas.openxmlformats.org/officeDocument/2006/math">
                    <m:r>
                      <a:rPr lang="en-US" altLang="zh-CN" sz="2000" b="0" i="0" smtClean="0">
                        <a:solidFill>
                          <a:srgbClr val="3333FF"/>
                        </a:solidFill>
                        <a:latin typeface="Cambria Math" panose="02040503050406030204" pitchFamily="18" charset="0"/>
                      </a:rPr>
                      <m:t>    </m:t>
                    </m:r>
                    <m:sSup>
                      <m:sSupPr>
                        <m:ctrlPr>
                          <a:rPr lang="en-US" altLang="zh-CN" sz="2000" b="0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000" i="1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  <m:sup>
                        <m:r>
                          <a:rPr lang="en-US" altLang="zh-CN" sz="2000" b="0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  <m:t>−2</m:t>
                        </m:r>
                      </m:sup>
                    </m:sSup>
                    <m:r>
                      <a:rPr lang="en-US" altLang="zh-CN" sz="2000" b="0" i="1" smtClean="0">
                        <a:solidFill>
                          <a:srgbClr val="3333FF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altLang="zh-CN" sz="2000" i="1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CN" altLang="en-US" sz="2000" i="1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  <m:sup>
                        <m:r>
                          <a:rPr lang="en-US" altLang="zh-CN" sz="2000" i="1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  <m:t>−2</m:t>
                        </m:r>
                      </m:sup>
                    </m:sSup>
                    <m:sSup>
                      <m:sSupPr>
                        <m:ctrlPr>
                          <a:rPr lang="en-US" altLang="zh-CN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CN" altLang="en-US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𝜀</m:t>
                        </m:r>
                      </m:e>
                      <m:sup>
                        <m:r>
                          <a:rPr lang="en-US" altLang="zh-CN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US" altLang="zh-CN" sz="2000" dirty="0">
                    <a:solidFill>
                      <a:srgbClr val="3333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E44903DE-CA9B-3094-D969-1423DF4D77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3648" y="2273149"/>
                <a:ext cx="5184576" cy="400110"/>
              </a:xfrm>
              <a:prstGeom prst="rect">
                <a:avLst/>
              </a:prstGeom>
              <a:blipFill>
                <a:blip r:embed="rId6"/>
                <a:stretch>
                  <a:fillRect l="-1175" t="-9091" b="-2575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5114A536-6934-7198-2B71-8ACB032CA37A}"/>
                  </a:ext>
                </a:extLst>
              </p:cNvPr>
              <p:cNvSpPr txBox="1"/>
              <p:nvPr/>
            </p:nvSpPr>
            <p:spPr>
              <a:xfrm>
                <a:off x="1475656" y="5117122"/>
                <a:ext cx="5184576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000" dirty="0">
                    <a:solidFill>
                      <a:srgbClr val="3333FF"/>
                    </a:solidFill>
                  </a:rPr>
                  <a:t>n=</a:t>
                </a:r>
                <a:r>
                  <a:rPr lang="en-US" altLang="zh-CN" sz="2000" dirty="0">
                    <a:solidFill>
                      <a:srgbClr val="FF0000"/>
                    </a:solidFill>
                  </a:rPr>
                  <a:t>4</a:t>
                </a:r>
                <a:r>
                  <a:rPr lang="en-US" altLang="zh-CN" sz="2000" dirty="0">
                    <a:solidFill>
                      <a:srgbClr val="3333FF"/>
                    </a:solidFill>
                  </a:rPr>
                  <a:t>,</a:t>
                </a:r>
                <a14:m>
                  <m:oMath xmlns:m="http://schemas.openxmlformats.org/officeDocument/2006/math">
                    <m:r>
                      <a:rPr lang="en-US" altLang="zh-CN" sz="2000" b="0" i="0" smtClean="0">
                        <a:solidFill>
                          <a:srgbClr val="3333FF"/>
                        </a:solidFill>
                        <a:latin typeface="Cambria Math" panose="02040503050406030204" pitchFamily="18" charset="0"/>
                      </a:rPr>
                      <m:t>    </m:t>
                    </m:r>
                    <m:sSup>
                      <m:sSupPr>
                        <m:ctrlPr>
                          <a:rPr lang="en-US" altLang="zh-CN" sz="2000" b="0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000" i="1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  <m:sup>
                        <m:r>
                          <a:rPr lang="en-US" altLang="zh-CN" sz="2000" b="0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  <m:t>−2</m:t>
                        </m:r>
                      </m:sup>
                    </m:sSup>
                    <m:r>
                      <a:rPr lang="en-US" altLang="zh-CN" sz="2000" b="0" i="1" smtClean="0">
                        <a:solidFill>
                          <a:srgbClr val="3333FF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altLang="zh-CN" sz="2000" i="1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CN" altLang="en-US" sz="2000" i="1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  <m:sup>
                        <m:r>
                          <a:rPr lang="en-US" altLang="zh-CN" sz="2000" i="1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  <m:t>−2</m:t>
                        </m:r>
                      </m:sup>
                    </m:sSup>
                    <m:sSup>
                      <m:sSupPr>
                        <m:ctrlPr>
                          <a:rPr lang="en-US" altLang="zh-CN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CN" altLang="en-US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𝜀</m:t>
                        </m:r>
                      </m:e>
                      <m:sup>
                        <m:r>
                          <a:rPr lang="en-US" altLang="zh-CN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−2</m:t>
                        </m:r>
                      </m:sup>
                    </m:sSup>
                  </m:oMath>
                </a14:m>
                <a:r>
                  <a:rPr lang="en-US" altLang="zh-CN" sz="2000" dirty="0">
                    <a:solidFill>
                      <a:srgbClr val="3333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5114A536-6934-7198-2B71-8ACB032CA3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5656" y="5117122"/>
                <a:ext cx="5184576" cy="400110"/>
              </a:xfrm>
              <a:prstGeom prst="rect">
                <a:avLst/>
              </a:prstGeom>
              <a:blipFill>
                <a:blip r:embed="rId7"/>
                <a:stretch>
                  <a:fillRect l="-1175" t="-7576" b="-2575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0773698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B5828A0-C330-135F-D62D-96D6E4BAF9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552" y="2780928"/>
            <a:ext cx="8229600" cy="1143000"/>
          </a:xfrm>
        </p:spPr>
        <p:txBody>
          <a:bodyPr/>
          <a:lstStyle/>
          <a:p>
            <a:r>
              <a:rPr lang="zh-CN" altLang="en-US" sz="2800" dirty="0">
                <a:solidFill>
                  <a:srgbClr val="3333FF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高维晶格又按照高简并和低简并分为两个类</a:t>
            </a:r>
          </a:p>
        </p:txBody>
      </p:sp>
    </p:spTree>
    <p:extLst>
      <p:ext uri="{BB962C8B-B14F-4D97-AF65-F5344CB8AC3E}">
        <p14:creationId xmlns:p14="http://schemas.microsoft.com/office/powerpoint/2010/main" val="295090491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251520" y="260583"/>
            <a:ext cx="8892480" cy="30777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2000" kern="0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 2D&amp;3D ordered and disordered lattices (</a:t>
            </a:r>
            <a:r>
              <a:rPr lang="en-US" altLang="zh-CN" sz="2000" dirty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weak perturbation &amp; large enough lattice</a:t>
            </a:r>
            <a:r>
              <a:rPr lang="en-US" altLang="zh-CN" sz="2000" kern="0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zh-CN" altLang="en-US" sz="2000" dirty="0">
              <a:solidFill>
                <a:srgbClr val="333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1" name="组合 10">
            <a:extLst>
              <a:ext uri="{FF2B5EF4-FFF2-40B4-BE49-F238E27FC236}">
                <a16:creationId xmlns:a16="http://schemas.microsoft.com/office/drawing/2014/main" id="{5CC292EE-9492-410A-916F-51B4A1B4F42B}"/>
              </a:ext>
            </a:extLst>
          </p:cNvPr>
          <p:cNvGrpSpPr/>
          <p:nvPr/>
        </p:nvGrpSpPr>
        <p:grpSpPr>
          <a:xfrm>
            <a:off x="377280" y="1370660"/>
            <a:ext cx="4320480" cy="1353377"/>
            <a:chOff x="5580112" y="2142054"/>
            <a:chExt cx="4995312" cy="2172087"/>
          </a:xfrm>
        </p:grpSpPr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F4A7ECE2-E1E6-4F1A-BAC8-11EE37CCC74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59181"/>
            <a:stretch/>
          </p:blipFill>
          <p:spPr>
            <a:xfrm>
              <a:off x="5580112" y="2142054"/>
              <a:ext cx="3120766" cy="1760352"/>
            </a:xfrm>
            <a:prstGeom prst="rect">
              <a:avLst/>
            </a:prstGeom>
          </p:spPr>
        </p:pic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407E022B-6D45-4051-83A8-F0DA0E2F2354}"/>
                </a:ext>
              </a:extLst>
            </p:cNvPr>
            <p:cNvSpPr/>
            <p:nvPr/>
          </p:nvSpPr>
          <p:spPr>
            <a:xfrm>
              <a:off x="5679484" y="3719562"/>
              <a:ext cx="1952012" cy="54335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1600" dirty="0"/>
                <a:t>2D hexagonal  </a:t>
              </a:r>
              <a:endParaRPr lang="zh-CN" altLang="en-US" sz="1600" dirty="0"/>
            </a:p>
          </p:txBody>
        </p:sp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DE8DCFF7-2ED0-42DC-BE81-C8F1466CDA65}"/>
                </a:ext>
              </a:extLst>
            </p:cNvPr>
            <p:cNvSpPr/>
            <p:nvPr/>
          </p:nvSpPr>
          <p:spPr>
            <a:xfrm>
              <a:off x="7539347" y="3721386"/>
              <a:ext cx="3036077" cy="5927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800" dirty="0"/>
                <a:t>3D </a:t>
              </a:r>
              <a:r>
                <a:rPr lang="en-US" altLang="zh-CN" sz="1600" dirty="0"/>
                <a:t>face-centered</a:t>
              </a:r>
              <a:r>
                <a:rPr lang="en-US" altLang="zh-CN" sz="1800" dirty="0"/>
                <a:t> cubic</a:t>
              </a:r>
              <a:endParaRPr lang="zh-CN" altLang="en-US" sz="1800" dirty="0"/>
            </a:p>
          </p:txBody>
        </p:sp>
      </p:grpSp>
      <p:sp>
        <p:nvSpPr>
          <p:cNvPr id="3" name="文本框 2">
            <a:extLst>
              <a:ext uri="{FF2B5EF4-FFF2-40B4-BE49-F238E27FC236}">
                <a16:creationId xmlns:a16="http://schemas.microsoft.com/office/drawing/2014/main" id="{46C10992-1B6F-63AF-9C1F-FAD1211C0EB3}"/>
              </a:ext>
            </a:extLst>
          </p:cNvPr>
          <p:cNvSpPr txBox="1"/>
          <p:nvPr/>
        </p:nvSpPr>
        <p:spPr>
          <a:xfrm>
            <a:off x="252973" y="771323"/>
            <a:ext cx="657500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(a) Lattices with low degeneracy</a:t>
            </a:r>
            <a:endParaRPr lang="zh-CN" altLang="en-US" sz="2000" dirty="0"/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81F85A00-1A96-C400-D0B0-22D8C3D0888C}"/>
              </a:ext>
            </a:extLst>
          </p:cNvPr>
          <p:cNvSpPr txBox="1"/>
          <p:nvPr/>
        </p:nvSpPr>
        <p:spPr>
          <a:xfrm>
            <a:off x="4605516" y="6381328"/>
            <a:ext cx="489654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Z. Wang, W. Fu, Y. Zhang, and H. Zhao, arXiv:2005.03478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06FFB551-704F-3D63-78AB-F35A107F7BD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071"/>
          <a:stretch/>
        </p:blipFill>
        <p:spPr>
          <a:xfrm>
            <a:off x="4490237" y="1370660"/>
            <a:ext cx="4362450" cy="2512429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864C6C95-AA7F-90C9-BF60-178998531E33}"/>
              </a:ext>
            </a:extLst>
          </p:cNvPr>
          <p:cNvSpPr txBox="1"/>
          <p:nvPr/>
        </p:nvSpPr>
        <p:spPr>
          <a:xfrm>
            <a:off x="4025470" y="1217314"/>
            <a:ext cx="509451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dispersion relation of the hexagonal lattice:</a:t>
            </a:r>
            <a:endParaRPr lang="zh-CN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4" name="对象 13">
            <a:extLst>
              <a:ext uri="{FF2B5EF4-FFF2-40B4-BE49-F238E27FC236}">
                <a16:creationId xmlns:a16="http://schemas.microsoft.com/office/drawing/2014/main" id="{90EA3F3F-BCD4-0748-375D-9D5B2E865CB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41140" y="2731474"/>
          <a:ext cx="5328592" cy="40782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Graph" r:id="rId5" imgW="9802440" imgH="7502760" progId="Origin50.Graph">
                  <p:embed/>
                </p:oleObj>
              </mc:Choice>
              <mc:Fallback>
                <p:oleObj name="Graph" r:id="rId5" imgW="9802440" imgH="7502760" progId="Origin50.Graph">
                  <p:embed/>
                  <p:pic>
                    <p:nvPicPr>
                      <p:cNvPr id="14" name="对象 13">
                        <a:extLst>
                          <a:ext uri="{FF2B5EF4-FFF2-40B4-BE49-F238E27FC236}">
                            <a16:creationId xmlns:a16="http://schemas.microsoft.com/office/drawing/2014/main" id="{90EA3F3F-BCD4-0748-375D-9D5B2E865CB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41140" y="2731474"/>
                        <a:ext cx="5328592" cy="407821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534CAEB6-7F03-B591-1F7B-6A88CE246E2A}"/>
                  </a:ext>
                </a:extLst>
              </p:cNvPr>
              <p:cNvSpPr txBox="1"/>
              <p:nvPr/>
            </p:nvSpPr>
            <p:spPr>
              <a:xfrm>
                <a:off x="2400126" y="6165885"/>
                <a:ext cx="810620" cy="523220"/>
              </a:xfrm>
              <a:prstGeom prst="rect">
                <a:avLst/>
              </a:prstGeom>
              <a:solidFill>
                <a:schemeClr val="accent3"/>
              </a:soli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28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zh-CN" alt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534CAEB6-7F03-B591-1F7B-6A88CE246E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0126" y="6165885"/>
                <a:ext cx="810620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E95C1C86-1033-8D5C-C0A0-4C56B73F7E09}"/>
                  </a:ext>
                </a:extLst>
              </p:cNvPr>
              <p:cNvSpPr txBox="1"/>
              <p:nvPr/>
            </p:nvSpPr>
            <p:spPr>
              <a:xfrm>
                <a:off x="5386571" y="4691815"/>
                <a:ext cx="2372312" cy="40530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altLang="zh-CN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𝑒𝑞</m:t>
                          </m:r>
                        </m:sub>
                      </m:sSub>
                      <m:r>
                        <a:rPr lang="en-US" altLang="zh-CN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~</m:t>
                      </m:r>
                      <m:sSup>
                        <m:sSupPr>
                          <m:ctrlPr>
                            <a:rPr lang="en-US" altLang="zh-CN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𝑔</m:t>
                          </m:r>
                        </m:e>
                        <m:sup>
                          <m:r>
                            <a:rPr lang="en-US" altLang="zh-CN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−2</m:t>
                          </m:r>
                        </m:sup>
                      </m:sSup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E95C1C86-1033-8D5C-C0A0-4C56B73F7E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86571" y="4691815"/>
                <a:ext cx="2372312" cy="405304"/>
              </a:xfrm>
              <a:prstGeom prst="rect">
                <a:avLst/>
              </a:prstGeom>
              <a:blipFill>
                <a:blip r:embed="rId8"/>
                <a:stretch>
                  <a:fillRect b="-1969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7281709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251520" y="260583"/>
            <a:ext cx="8892480" cy="30777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2000" kern="0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 2D&amp;3D ordered and disordered lattices (</a:t>
            </a:r>
            <a:r>
              <a:rPr lang="en-US" altLang="zh-CN" sz="2000" dirty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weak perturbation</a:t>
            </a:r>
            <a:r>
              <a:rPr lang="en-US" altLang="zh-CN" sz="2000" kern="0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zh-CN" altLang="en-US" sz="2000" dirty="0">
              <a:solidFill>
                <a:srgbClr val="333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1" name="组合 10">
            <a:extLst>
              <a:ext uri="{FF2B5EF4-FFF2-40B4-BE49-F238E27FC236}">
                <a16:creationId xmlns:a16="http://schemas.microsoft.com/office/drawing/2014/main" id="{5CC292EE-9492-410A-916F-51B4A1B4F42B}"/>
              </a:ext>
            </a:extLst>
          </p:cNvPr>
          <p:cNvGrpSpPr/>
          <p:nvPr/>
        </p:nvGrpSpPr>
        <p:grpSpPr>
          <a:xfrm>
            <a:off x="577048" y="1175842"/>
            <a:ext cx="3443561" cy="1802133"/>
            <a:chOff x="5594250" y="408527"/>
            <a:chExt cx="3796368" cy="1851081"/>
          </a:xfrm>
        </p:grpSpPr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F4A7ECE2-E1E6-4F1A-BAC8-11EE37CCC74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b="51721"/>
            <a:stretch/>
          </p:blipFill>
          <p:spPr>
            <a:xfrm>
              <a:off x="5594250" y="724299"/>
              <a:ext cx="3120765" cy="1535309"/>
            </a:xfrm>
            <a:prstGeom prst="rect">
              <a:avLst/>
            </a:prstGeom>
          </p:spPr>
        </p:pic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9F167748-450F-4AF2-A547-7AEE078B3079}"/>
                </a:ext>
              </a:extLst>
            </p:cNvPr>
            <p:cNvSpPr/>
            <p:nvPr/>
          </p:nvSpPr>
          <p:spPr>
            <a:xfrm>
              <a:off x="5743067" y="408527"/>
              <a:ext cx="1411566" cy="54335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1600" dirty="0"/>
                <a:t>2D square</a:t>
              </a:r>
              <a:endParaRPr lang="zh-CN" altLang="en-US" sz="1600" dirty="0"/>
            </a:p>
          </p:txBody>
        </p:sp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ED715D11-985E-489C-BF78-280B04A92661}"/>
                </a:ext>
              </a:extLst>
            </p:cNvPr>
            <p:cNvSpPr/>
            <p:nvPr/>
          </p:nvSpPr>
          <p:spPr>
            <a:xfrm>
              <a:off x="7354536" y="441667"/>
              <a:ext cx="2036082" cy="54335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1600" dirty="0"/>
                <a:t>3D simple cubic</a:t>
              </a:r>
              <a:endParaRPr lang="zh-CN" altLang="en-US" sz="1600" dirty="0"/>
            </a:p>
          </p:txBody>
        </p:sp>
      </p:grpSp>
      <p:pic>
        <p:nvPicPr>
          <p:cNvPr id="3" name="图片 2">
            <a:extLst>
              <a:ext uri="{FF2B5EF4-FFF2-40B4-BE49-F238E27FC236}">
                <a16:creationId xmlns:a16="http://schemas.microsoft.com/office/drawing/2014/main" id="{8EDC6D70-C26A-FD27-5A4B-9BF1E96033D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4854" b="49350"/>
          <a:stretch/>
        </p:blipFill>
        <p:spPr>
          <a:xfrm>
            <a:off x="6540402" y="1342016"/>
            <a:ext cx="2603598" cy="2258304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FF1C537D-E0B5-05BE-9A2A-57CAED933ED9}"/>
              </a:ext>
            </a:extLst>
          </p:cNvPr>
          <p:cNvSpPr txBox="1"/>
          <p:nvPr/>
        </p:nvSpPr>
        <p:spPr>
          <a:xfrm>
            <a:off x="323528" y="709520"/>
            <a:ext cx="395060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(b) Lattices with high degeneracy</a:t>
            </a:r>
            <a:endParaRPr lang="zh-CN" altLang="en-US" sz="2000" dirty="0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9749715B-BE78-FCF7-EDF9-A5CC65ACFE5A}"/>
              </a:ext>
            </a:extLst>
          </p:cNvPr>
          <p:cNvSpPr txBox="1"/>
          <p:nvPr/>
        </p:nvSpPr>
        <p:spPr>
          <a:xfrm>
            <a:off x="4219447" y="807996"/>
            <a:ext cx="509451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dispersion relation of the square lattice:</a:t>
            </a:r>
            <a:endParaRPr lang="zh-CN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86599C0D-CF23-7961-E4FA-57EF0A48315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97323" y="3424980"/>
            <a:ext cx="3195950" cy="2564385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612CB52E-794B-C94D-5FB2-436031880A0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7048" y="3485619"/>
            <a:ext cx="3071656" cy="250374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38DCCE63-32C0-2957-53A9-9D7F8B86E23E}"/>
                  </a:ext>
                </a:extLst>
              </p:cNvPr>
              <p:cNvSpPr txBox="1"/>
              <p:nvPr/>
            </p:nvSpPr>
            <p:spPr>
              <a:xfrm>
                <a:off x="2915816" y="6145796"/>
                <a:ext cx="2372312" cy="40530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altLang="zh-CN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𝑒𝑞</m:t>
                          </m:r>
                        </m:sub>
                      </m:sSub>
                      <m:r>
                        <a:rPr lang="en-US" altLang="zh-CN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~</m:t>
                      </m:r>
                      <m:sSup>
                        <m:sSupPr>
                          <m:ctrlPr>
                            <a:rPr lang="en-US" altLang="zh-CN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𝑔</m:t>
                          </m:r>
                        </m:e>
                        <m:sup>
                          <m:r>
                            <a:rPr lang="en-US" altLang="zh-CN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−2</m:t>
                          </m:r>
                        </m:sup>
                      </m:sSup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38DCCE63-32C0-2957-53A9-9D7F8B86E2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5816" y="6145796"/>
                <a:ext cx="2372312" cy="405304"/>
              </a:xfrm>
              <a:prstGeom prst="rect">
                <a:avLst/>
              </a:prstGeom>
              <a:blipFill>
                <a:blip r:embed="rId7"/>
                <a:stretch>
                  <a:fillRect b="-1791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3237281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B5828A0-C330-135F-D62D-96D6E4BAF9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516" y="188640"/>
            <a:ext cx="8712968" cy="3384376"/>
          </a:xfrm>
        </p:spPr>
        <p:txBody>
          <a:bodyPr/>
          <a:lstStyle/>
          <a:p>
            <a:pPr algn="l"/>
            <a:r>
              <a:rPr lang="zh-CN" altLang="en-US" sz="2800" dirty="0">
                <a:solidFill>
                  <a:srgbClr val="3333FF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低简并晶格：扩散过程由多波准共振主导</a:t>
            </a:r>
            <a:br>
              <a:rPr lang="en-US" altLang="zh-CN" sz="2800" dirty="0">
                <a:solidFill>
                  <a:srgbClr val="3333FF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</a:br>
            <a:br>
              <a:rPr lang="en-US" altLang="zh-CN" sz="2800" dirty="0">
                <a:solidFill>
                  <a:srgbClr val="3333FF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</a:br>
            <a:r>
              <a:rPr lang="zh-CN" altLang="en-US" sz="2800" dirty="0">
                <a:solidFill>
                  <a:srgbClr val="3333FF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高简并晶格：扩散过程由多波准共振和契利科夫共振两种机制决定，但热化尺度律一般由多波过程主导</a:t>
            </a:r>
            <a:br>
              <a:rPr lang="en-US" altLang="zh-CN" sz="2800" dirty="0">
                <a:solidFill>
                  <a:srgbClr val="3333FF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</a:br>
            <a:br>
              <a:rPr lang="en-US" altLang="zh-CN" sz="2800" dirty="0">
                <a:solidFill>
                  <a:srgbClr val="3333FF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</a:br>
            <a:r>
              <a:rPr lang="zh-CN" altLang="en-US" sz="2800" dirty="0">
                <a:solidFill>
                  <a:srgbClr val="3333FF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高简并系统热化快于低简并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ED666BFB-8284-45AC-63CC-62C7E452630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5604"/>
          <a:stretch/>
        </p:blipFill>
        <p:spPr>
          <a:xfrm>
            <a:off x="1259632" y="3356992"/>
            <a:ext cx="6264696" cy="2775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0148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图片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966" r="14647" b="13522"/>
          <a:stretch>
            <a:fillRect/>
          </a:stretch>
        </p:blipFill>
        <p:spPr bwMode="auto">
          <a:xfrm>
            <a:off x="1402332" y="605887"/>
            <a:ext cx="1150938" cy="1563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矩形 9"/>
          <p:cNvSpPr>
            <a:spLocks noChangeArrowheads="1"/>
          </p:cNvSpPr>
          <p:nvPr/>
        </p:nvSpPr>
        <p:spPr bwMode="auto">
          <a:xfrm>
            <a:off x="3755774" y="1268760"/>
            <a:ext cx="678566" cy="731034"/>
          </a:xfrm>
          <a:prstGeom prst="rect">
            <a:avLst/>
          </a:prstGeom>
          <a:solidFill>
            <a:srgbClr val="FFC000"/>
          </a:solidFill>
          <a:ln w="9525" algn="ctr">
            <a:noFill/>
            <a:round/>
            <a:headEnd type="triangle" w="med" len="med"/>
            <a:tailEnd type="triangle" w="med" len="med"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2800"/>
          </a:p>
        </p:txBody>
      </p:sp>
      <p:sp>
        <p:nvSpPr>
          <p:cNvPr id="9220" name="矩形 10"/>
          <p:cNvSpPr>
            <a:spLocks noChangeArrowheads="1"/>
          </p:cNvSpPr>
          <p:nvPr/>
        </p:nvSpPr>
        <p:spPr bwMode="auto">
          <a:xfrm>
            <a:off x="3214486" y="1556792"/>
            <a:ext cx="541288" cy="443002"/>
          </a:xfrm>
          <a:prstGeom prst="rect">
            <a:avLst/>
          </a:prstGeom>
          <a:solidFill>
            <a:srgbClr val="FF0000"/>
          </a:solidFill>
          <a:ln w="9525" algn="ctr">
            <a:noFill/>
            <a:round/>
            <a:headEnd type="triangle" w="med" len="med"/>
            <a:tailEnd type="triangle" w="med" len="med"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2800"/>
          </a:p>
        </p:txBody>
      </p:sp>
      <p:sp>
        <p:nvSpPr>
          <p:cNvPr id="9221" name="右箭头 11"/>
          <p:cNvSpPr>
            <a:spLocks noChangeArrowheads="1"/>
          </p:cNvSpPr>
          <p:nvPr/>
        </p:nvSpPr>
        <p:spPr bwMode="auto">
          <a:xfrm>
            <a:off x="2365527" y="1516846"/>
            <a:ext cx="657073" cy="255970"/>
          </a:xfrm>
          <a:prstGeom prst="rightArrow">
            <a:avLst>
              <a:gd name="adj1" fmla="val 50000"/>
              <a:gd name="adj2" fmla="val 50193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2800"/>
          </a:p>
        </p:txBody>
      </p:sp>
      <p:sp>
        <p:nvSpPr>
          <p:cNvPr id="9222" name="文本框 12"/>
          <p:cNvSpPr txBox="1">
            <a:spLocks noChangeArrowheads="1"/>
          </p:cNvSpPr>
          <p:nvPr/>
        </p:nvSpPr>
        <p:spPr bwMode="auto">
          <a:xfrm>
            <a:off x="1483396" y="2283665"/>
            <a:ext cx="95410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2000" dirty="0">
                <a:ea typeface="楷体" panose="02010609060101010101" pitchFamily="49" charset="-122"/>
              </a:rPr>
              <a:t>温度计</a:t>
            </a:r>
          </a:p>
        </p:txBody>
      </p:sp>
      <p:sp>
        <p:nvSpPr>
          <p:cNvPr id="9224" name="文本框 14"/>
          <p:cNvSpPr txBox="1">
            <a:spLocks noChangeArrowheads="1"/>
          </p:cNvSpPr>
          <p:nvPr/>
        </p:nvSpPr>
        <p:spPr bwMode="auto">
          <a:xfrm>
            <a:off x="5446493" y="1397448"/>
            <a:ext cx="38893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2400" dirty="0">
                <a:solidFill>
                  <a:srgbClr val="00B05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能达到相同的温度</a:t>
            </a:r>
            <a:r>
              <a:rPr lang="en-US" altLang="zh-CN" sz="2400" dirty="0">
                <a:solidFill>
                  <a:srgbClr val="00B05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—</a:t>
            </a:r>
            <a:r>
              <a:rPr lang="zh-CN" altLang="en-US" sz="2400" dirty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假设！</a:t>
            </a:r>
            <a:endParaRPr lang="en-US" altLang="zh-CN" sz="2400" dirty="0">
              <a:solidFill>
                <a:srgbClr val="FF0000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9226" name="Rectangle 12"/>
          <p:cNvSpPr>
            <a:spLocks noChangeArrowheads="1"/>
          </p:cNvSpPr>
          <p:nvPr/>
        </p:nvSpPr>
        <p:spPr bwMode="auto">
          <a:xfrm>
            <a:off x="0" y="-7938"/>
            <a:ext cx="838835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2800" b="1" dirty="0">
                <a:solidFill>
                  <a:srgbClr val="3333FF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1 </a:t>
            </a:r>
            <a:r>
              <a:rPr lang="zh-CN" altLang="en-US" sz="2800" dirty="0">
                <a:solidFill>
                  <a:srgbClr val="3333FF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热化与能均分</a:t>
            </a:r>
            <a:endParaRPr lang="zh-CN" altLang="en-US" sz="2800" b="1" dirty="0">
              <a:solidFill>
                <a:srgbClr val="3333FF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87118" y="1332390"/>
            <a:ext cx="110799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>
                <a:solidFill>
                  <a:srgbClr val="00B05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热力学</a:t>
            </a:r>
            <a:endParaRPr lang="en-US" altLang="zh-CN" sz="2400" dirty="0">
              <a:solidFill>
                <a:srgbClr val="00B050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  <a:p>
            <a:r>
              <a:rPr lang="zh-CN" altLang="en-US" sz="2400" dirty="0">
                <a:solidFill>
                  <a:srgbClr val="00B05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层面</a:t>
            </a:r>
          </a:p>
        </p:txBody>
      </p:sp>
      <p:sp>
        <p:nvSpPr>
          <p:cNvPr id="15" name="右箭头 11"/>
          <p:cNvSpPr>
            <a:spLocks noChangeArrowheads="1"/>
          </p:cNvSpPr>
          <p:nvPr/>
        </p:nvSpPr>
        <p:spPr bwMode="auto">
          <a:xfrm>
            <a:off x="4635007" y="1440461"/>
            <a:ext cx="657073" cy="255970"/>
          </a:xfrm>
          <a:prstGeom prst="rightArrow">
            <a:avLst>
              <a:gd name="adj1" fmla="val 50000"/>
              <a:gd name="adj2" fmla="val 50193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2800"/>
          </a:p>
        </p:txBody>
      </p:sp>
      <p:sp>
        <p:nvSpPr>
          <p:cNvPr id="16" name="文本框 15"/>
          <p:cNvSpPr txBox="1"/>
          <p:nvPr/>
        </p:nvSpPr>
        <p:spPr>
          <a:xfrm>
            <a:off x="206041" y="2964614"/>
            <a:ext cx="141577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>
                <a:solidFill>
                  <a:srgbClr val="00B05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统计物理</a:t>
            </a:r>
            <a:endParaRPr lang="en-US" altLang="zh-CN" sz="2400" dirty="0">
              <a:solidFill>
                <a:srgbClr val="00B050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  <a:p>
            <a:r>
              <a:rPr lang="zh-CN" altLang="en-US" sz="2400" dirty="0">
                <a:solidFill>
                  <a:srgbClr val="00B05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层面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3865191" y="3838389"/>
            <a:ext cx="15396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latin typeface="华文新魏" panose="02010800040101010101" pitchFamily="2" charset="-122"/>
                <a:ea typeface="华文新魏" panose="02010800040101010101" pitchFamily="2" charset="-122"/>
              </a:rPr>
              <a:t>正则分布</a:t>
            </a:r>
            <a:endParaRPr lang="en-US" altLang="zh-CN" sz="2400" dirty="0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1333642" y="3814895"/>
            <a:ext cx="23417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latin typeface="华文新魏" panose="02010800040101010101" pitchFamily="2" charset="-122"/>
                <a:ea typeface="华文新魏" panose="02010800040101010101" pitchFamily="2" charset="-122"/>
              </a:rPr>
              <a:t>  微正则分布</a:t>
            </a:r>
            <a:endParaRPr lang="en-US" altLang="zh-CN" sz="2400" dirty="0">
              <a:latin typeface="华文新魏" panose="02010800040101010101" pitchFamily="2" charset="-122"/>
              <a:ea typeface="华文新魏" panose="02010800040101010101" pitchFamily="2" charset="-122"/>
            </a:endParaRPr>
          </a:p>
          <a:p>
            <a:r>
              <a:rPr lang="zh-CN" altLang="en-US" sz="2400" dirty="0">
                <a:latin typeface="华文新魏" panose="02010800040101010101" pitchFamily="2" charset="-122"/>
                <a:ea typeface="华文新魏" panose="02010800040101010101" pitchFamily="2" charset="-122"/>
              </a:rPr>
              <a:t>（等概率原理）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5768423" y="3737110"/>
            <a:ext cx="22599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latin typeface="华文新魏" panose="02010800040101010101" pitchFamily="2" charset="-122"/>
                <a:ea typeface="华文新魏" panose="02010800040101010101" pitchFamily="2" charset="-122"/>
              </a:rPr>
              <a:t>黑体辐射分布（量子）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文本框 20"/>
              <p:cNvSpPr txBox="1"/>
              <p:nvPr/>
            </p:nvSpPr>
            <p:spPr>
              <a:xfrm>
                <a:off x="3993083" y="4834727"/>
                <a:ext cx="1276247" cy="60510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1600" b="0" i="1" smtClean="0"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en-US" altLang="zh-CN" sz="160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US" altLang="zh-CN" sz="16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p>
                            <m:sSupPr>
                              <m:ctrlPr>
                                <a:rPr lang="en-US" altLang="zh-CN" sz="160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1600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altLang="zh-CN" sz="16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altLang="zh-CN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altLang="zh-CN" sz="1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sz="1600" i="1">
                                          <a:latin typeface="Cambria Math" panose="02040503050406030204" pitchFamily="18" charset="0"/>
                                        </a:rPr>
                                        <m:t>𝐸</m:t>
                                      </m:r>
                                    </m:e>
                                    <m:sub>
                                      <m:r>
                                        <a:rPr lang="en-US" altLang="zh-CN" sz="1600" i="1">
                                          <a:latin typeface="Cambria Math" panose="02040503050406030204" pitchFamily="18" charset="0"/>
                                        </a:rPr>
                                        <m:t>𝑠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altLang="zh-CN" sz="16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sz="1600" b="0" i="1" smtClean="0"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e>
                                    <m:sub>
                                      <m:r>
                                        <a:rPr lang="en-US" altLang="zh-CN" sz="1600" b="0" i="1" smtClean="0">
                                          <a:latin typeface="Cambria Math" panose="02040503050406030204" pitchFamily="18" charset="0"/>
                                        </a:rPr>
                                        <m:t>𝐵</m:t>
                                      </m:r>
                                    </m:sub>
                                  </m:sSub>
                                  <m:r>
                                    <a:rPr lang="en-US" altLang="zh-CN" sz="1600" b="0" i="1" smtClean="0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den>
                              </m:f>
                            </m:sup>
                          </m:sSup>
                        </m:e>
                      </m:nary>
                    </m:oMath>
                  </m:oMathPara>
                </a14:m>
                <a:endParaRPr lang="zh-CN" altLang="en-US" sz="1600" dirty="0"/>
              </a:p>
            </p:txBody>
          </p:sp>
        </mc:Choice>
        <mc:Fallback xmlns="">
          <p:sp>
            <p:nvSpPr>
              <p:cNvPr id="21" name="文本框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3083" y="4834727"/>
                <a:ext cx="1276247" cy="60510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文本框 22"/>
              <p:cNvSpPr txBox="1"/>
              <p:nvPr/>
            </p:nvSpPr>
            <p:spPr>
              <a:xfrm>
                <a:off x="6012160" y="4732941"/>
                <a:ext cx="1514966" cy="64787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1600" b="0" i="1" smtClean="0"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en-US" altLang="zh-CN" sz="16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zh-CN" altLang="en-US" sz="1600" b="0" i="1" smtClean="0">
                          <a:latin typeface="Cambria Math" panose="02040503050406030204" pitchFamily="18" charset="0"/>
                        </a:rPr>
                        <m:t>𝜈</m:t>
                      </m:r>
                      <m:r>
                        <a:rPr lang="en-US" altLang="zh-CN" sz="1600" b="0" i="1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altLang="zh-CN" sz="160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1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16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  <m:sSup>
                            <m:sSupPr>
                              <m:ctrlPr>
                                <a:rPr lang="en-US" altLang="zh-CN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zh-CN" altLang="en-US" sz="1600" i="1">
                                  <a:latin typeface="Cambria Math" panose="02040503050406030204" pitchFamily="18" charset="0"/>
                                </a:rPr>
                                <m:t>𝜈</m:t>
                              </m:r>
                            </m:e>
                            <m:sup>
                              <m:r>
                                <a:rPr lang="en-US" altLang="zh-CN" sz="16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altLang="zh-CN" sz="1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1600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f>
                                <m:fPr>
                                  <m:ctrlPr>
                                    <a:rPr lang="en-US" altLang="zh-CN" sz="16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CN" sz="1600" b="0" i="1" smtClean="0">
                                      <a:latin typeface="Cambria Math" panose="02040503050406030204" pitchFamily="18" charset="0"/>
                                    </a:rPr>
                                    <m:t>h</m:t>
                                  </m:r>
                                  <m:r>
                                    <a:rPr lang="zh-CN" altLang="en-US" sz="1600" i="1">
                                      <a:latin typeface="Cambria Math" panose="02040503050406030204" pitchFamily="18" charset="0"/>
                                    </a:rPr>
                                    <m:t>𝜈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altLang="zh-CN" sz="1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sz="1600" i="1"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e>
                                    <m:sub>
                                      <m:r>
                                        <a:rPr lang="en-US" altLang="zh-CN" sz="1600" i="1">
                                          <a:latin typeface="Cambria Math" panose="02040503050406030204" pitchFamily="18" charset="0"/>
                                        </a:rPr>
                                        <m:t>𝐵</m:t>
                                      </m:r>
                                    </m:sub>
                                  </m:sSub>
                                  <m:r>
                                    <a:rPr lang="en-US" altLang="zh-CN" sz="1600" i="1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den>
                              </m:f>
                            </m:sup>
                          </m:sSup>
                          <m:r>
                            <a:rPr lang="en-US" altLang="zh-CN" sz="16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</m:oMath>
                  </m:oMathPara>
                </a14:m>
                <a:endParaRPr lang="zh-CN" altLang="en-US" sz="1600" dirty="0"/>
              </a:p>
            </p:txBody>
          </p:sp>
        </mc:Choice>
        <mc:Fallback xmlns="">
          <p:sp>
            <p:nvSpPr>
              <p:cNvPr id="23" name="文本框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2160" y="4732941"/>
                <a:ext cx="1514966" cy="64787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文本框 23"/>
              <p:cNvSpPr txBox="1"/>
              <p:nvPr/>
            </p:nvSpPr>
            <p:spPr>
              <a:xfrm>
                <a:off x="2015785" y="4836670"/>
                <a:ext cx="656205" cy="46102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1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sz="1600" b="0" i="1" smtClean="0">
                              <a:latin typeface="Cambria Math" panose="02040503050406030204" pitchFamily="18" charset="0"/>
                            </a:rPr>
                            <m:t>𝜌</m:t>
                          </m:r>
                        </m:e>
                        <m:sub>
                          <m:r>
                            <a:rPr lang="en-US" altLang="zh-CN" sz="1600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  <m:r>
                        <a:rPr lang="en-US" altLang="zh-CN" sz="160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1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1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l-GR" altLang="zh-CN" sz="16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Ω</m:t>
                          </m:r>
                        </m:den>
                      </m:f>
                    </m:oMath>
                  </m:oMathPara>
                </a14:m>
                <a:endParaRPr lang="zh-CN" altLang="en-US" sz="1600" dirty="0"/>
              </a:p>
            </p:txBody>
          </p:sp>
        </mc:Choice>
        <mc:Fallback xmlns="">
          <p:sp>
            <p:nvSpPr>
              <p:cNvPr id="24" name="文本框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15785" y="4836670"/>
                <a:ext cx="656205" cy="46102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右箭头 11"/>
          <p:cNvSpPr>
            <a:spLocks noChangeArrowheads="1"/>
          </p:cNvSpPr>
          <p:nvPr/>
        </p:nvSpPr>
        <p:spPr bwMode="auto">
          <a:xfrm>
            <a:off x="306730" y="4172069"/>
            <a:ext cx="657073" cy="255970"/>
          </a:xfrm>
          <a:prstGeom prst="rightArrow">
            <a:avLst>
              <a:gd name="adj1" fmla="val 50000"/>
              <a:gd name="adj2" fmla="val 50193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2800"/>
          </a:p>
        </p:txBody>
      </p:sp>
      <p:sp>
        <p:nvSpPr>
          <p:cNvPr id="28" name="矩形 27"/>
          <p:cNvSpPr/>
          <p:nvPr/>
        </p:nvSpPr>
        <p:spPr>
          <a:xfrm>
            <a:off x="1960449" y="3061965"/>
            <a:ext cx="549220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dirty="0">
                <a:solidFill>
                  <a:srgbClr val="00B05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 动力学系统演化到平衡态分布</a:t>
            </a:r>
            <a:r>
              <a:rPr lang="en-US" altLang="zh-CN" sz="2400" dirty="0">
                <a:solidFill>
                  <a:srgbClr val="00B05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—</a:t>
            </a:r>
            <a:r>
              <a:rPr lang="zh-CN" altLang="en-US" sz="2400" dirty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假设！</a:t>
            </a:r>
          </a:p>
        </p:txBody>
      </p:sp>
      <p:sp>
        <p:nvSpPr>
          <p:cNvPr id="25" name="文本框 24"/>
          <p:cNvSpPr txBox="1"/>
          <p:nvPr/>
        </p:nvSpPr>
        <p:spPr>
          <a:xfrm>
            <a:off x="165128" y="622858"/>
            <a:ext cx="17235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热化问题：</a:t>
            </a:r>
          </a:p>
        </p:txBody>
      </p:sp>
      <p:sp>
        <p:nvSpPr>
          <p:cNvPr id="22" name="矩形 3"/>
          <p:cNvSpPr>
            <a:spLocks noChangeArrowheads="1"/>
          </p:cNvSpPr>
          <p:nvPr/>
        </p:nvSpPr>
        <p:spPr bwMode="auto">
          <a:xfrm>
            <a:off x="323528" y="5468586"/>
            <a:ext cx="847248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2400" dirty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热化猜测：</a:t>
            </a:r>
            <a:r>
              <a:rPr lang="zh-CN" altLang="en-US" sz="2400" dirty="0">
                <a:solidFill>
                  <a:srgbClr val="00B05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从任意微观态出发能演化到对应的统计物理分布上</a:t>
            </a:r>
          </a:p>
        </p:txBody>
      </p:sp>
    </p:spTree>
    <p:extLst>
      <p:ext uri="{BB962C8B-B14F-4D97-AF65-F5344CB8AC3E}">
        <p14:creationId xmlns:p14="http://schemas.microsoft.com/office/powerpoint/2010/main" val="3254377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DB60CD8-75CC-5BB1-26BA-1E563B94C0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77942" y="454787"/>
            <a:ext cx="8928992" cy="648072"/>
          </a:xfrm>
        </p:spPr>
        <p:txBody>
          <a:bodyPr/>
          <a:lstStyle/>
          <a:p>
            <a:r>
              <a:rPr lang="zh-CN" altLang="en-US" sz="2800" dirty="0">
                <a:solidFill>
                  <a:srgbClr val="3333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pitchFamily="18" charset="0"/>
              </a:rPr>
              <a:t>总结：经典晶格热化有两个普适类</a:t>
            </a:r>
            <a:br>
              <a:rPr lang="zh-CN" altLang="en-US" sz="2800" dirty="0">
                <a:solidFill>
                  <a:srgbClr val="3333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pitchFamily="18" charset="0"/>
              </a:rPr>
            </a:br>
            <a:endParaRPr lang="zh-CN" altLang="en-US" sz="2800" dirty="0">
              <a:solidFill>
                <a:srgbClr val="3333FF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内容占位符 4">
                <a:extLst>
                  <a:ext uri="{FF2B5EF4-FFF2-40B4-BE49-F238E27FC236}">
                    <a16:creationId xmlns:a16="http://schemas.microsoft.com/office/drawing/2014/main" id="{FB53E262-1AEB-8EE1-6B77-A0920DC39B8E}"/>
                  </a:ext>
                </a:extLst>
              </p:cNvPr>
              <p:cNvGraphicFramePr>
                <a:graphicFrameLocks noGrp="1"/>
              </p:cNvGraphicFramePr>
              <p:nvPr>
                <p:ph idx="1"/>
              </p:nvPr>
            </p:nvGraphicFramePr>
            <p:xfrm>
              <a:off x="462372" y="2204864"/>
              <a:ext cx="8219256" cy="171704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2741476">
                      <a:extLst>
                        <a:ext uri="{9D8B030D-6E8A-4147-A177-3AD203B41FA5}">
                          <a16:colId xmlns:a16="http://schemas.microsoft.com/office/drawing/2014/main" val="1293844811"/>
                        </a:ext>
                      </a:extLst>
                    </a:gridCol>
                    <a:gridCol w="2808312">
                      <a:extLst>
                        <a:ext uri="{9D8B030D-6E8A-4147-A177-3AD203B41FA5}">
                          <a16:colId xmlns:a16="http://schemas.microsoft.com/office/drawing/2014/main" val="4160837243"/>
                        </a:ext>
                      </a:extLst>
                    </a:gridCol>
                    <a:gridCol w="2669468">
                      <a:extLst>
                        <a:ext uri="{9D8B030D-6E8A-4147-A177-3AD203B41FA5}">
                          <a16:colId xmlns:a16="http://schemas.microsoft.com/office/drawing/2014/main" val="1546051355"/>
                        </a:ext>
                      </a:extLst>
                    </a:gridCol>
                  </a:tblGrid>
                  <a:tr h="741680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zh-CN" altLang="en-US" sz="2000" dirty="0">
                              <a:latin typeface="华文新魏" panose="02010800040101010101" pitchFamily="2" charset="-122"/>
                              <a:ea typeface="华文新魏" panose="02010800040101010101" pitchFamily="2" charset="-122"/>
                            </a:rPr>
                            <a:t>具有扩展模的系统（热力学极限下）</a:t>
                          </a:r>
                        </a:p>
                        <a:p>
                          <a:endParaRPr lang="zh-CN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zh-CN" altLang="en-US" dirty="0">
                              <a:latin typeface="华文新魏" panose="02010800040101010101" pitchFamily="2" charset="-122"/>
                              <a:ea typeface="华文新魏" panose="02010800040101010101" pitchFamily="2" charset="-122"/>
                            </a:rPr>
                            <a:t>具有扩展模的系统（有限系统）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zh-CN" altLang="en-US" dirty="0">
                              <a:latin typeface="华文新魏" panose="02010800040101010101" pitchFamily="2" charset="-122"/>
                              <a:ea typeface="华文新魏" panose="02010800040101010101" pitchFamily="2" charset="-122"/>
                            </a:rPr>
                            <a:t>完全局域化的系统（无论有限还是无限）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218513974"/>
                      </a:ext>
                    </a:extLst>
                  </a:tr>
                  <a:tr h="74168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altLang="zh-CN" sz="18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18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𝑇</m:t>
                                    </m:r>
                                  </m:e>
                                  <m:sub>
                                    <m:r>
                                      <a:rPr lang="en-US" altLang="zh-CN" sz="18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𝑒𝑞</m:t>
                                    </m:r>
                                  </m:sub>
                                </m:sSub>
                                <m:r>
                                  <a:rPr lang="en-US" altLang="zh-CN" sz="18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~</m:t>
                                </m:r>
                                <m:sSup>
                                  <m:sSupPr>
                                    <m:ctrlPr>
                                      <a:rPr lang="en-US" altLang="zh-CN" sz="18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CN" sz="18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𝑔</m:t>
                                    </m:r>
                                  </m:e>
                                  <m:sup>
                                    <m:r>
                                      <a:rPr lang="en-US" altLang="zh-CN" sz="18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−2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CN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altLang="zh-CN" sz="1800" b="0" i="1" smtClean="0">
                                        <a:solidFill>
                                          <a:srgbClr val="3333FF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1800" b="0" i="1" smtClean="0">
                                        <a:solidFill>
                                          <a:srgbClr val="3333FF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𝑇</m:t>
                                    </m:r>
                                  </m:e>
                                  <m:sub>
                                    <m:r>
                                      <a:rPr lang="en-US" altLang="zh-CN" sz="1800" b="0" i="1" smtClean="0">
                                        <a:solidFill>
                                          <a:srgbClr val="3333FF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𝑒𝑞</m:t>
                                    </m:r>
                                  </m:sub>
                                </m:sSub>
                                <m:r>
                                  <a:rPr lang="en-US" altLang="zh-CN" sz="1800" b="0" i="1" smtClean="0">
                                    <a:solidFill>
                                      <a:srgbClr val="3333FF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~</m:t>
                                </m:r>
                                <m:sSup>
                                  <m:sSupPr>
                                    <m:ctrlPr>
                                      <a:rPr lang="en-US" altLang="zh-CN" sz="1800" b="0" i="1" smtClean="0">
                                        <a:solidFill>
                                          <a:srgbClr val="3333FF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CN" sz="1800" b="0" i="1" smtClean="0">
                                        <a:solidFill>
                                          <a:srgbClr val="3333FF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𝑔</m:t>
                                    </m:r>
                                  </m:e>
                                  <m:sup>
                                    <m:r>
                                      <a:rPr lang="en-US" altLang="zh-CN" sz="1800" b="0" i="1" smtClean="0">
                                        <a:solidFill>
                                          <a:srgbClr val="3333FF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en-US" altLang="zh-CN" sz="1800" b="0" i="1" smtClean="0">
                                        <a:solidFill>
                                          <a:srgbClr val="3333FF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𝑛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altLang="zh-CN" sz="1800" b="0" dirty="0">
                            <a:solidFill>
                              <a:srgbClr val="3333FF"/>
                            </a:solidFill>
                            <a:ea typeface="Cambria Math" panose="02040503050406030204" pitchFamily="18" charset="0"/>
                          </a:endParaRPr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800" b="0" i="1" smtClean="0">
                                    <a:solidFill>
                                      <a:srgbClr val="3333FF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𝑚</m:t>
                                </m:r>
                                <m:r>
                                  <a:rPr lang="en-US" altLang="zh-CN" sz="1800" b="0" i="1" smtClean="0">
                                    <a:solidFill>
                                      <a:srgbClr val="3333FF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=2,3,4,5,6,…</m:t>
                                </m:r>
                              </m:oMath>
                            </m:oMathPara>
                          </a14:m>
                          <a:endParaRPr lang="zh-CN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altLang="zh-CN" sz="1800" b="0" i="1" smtClean="0">
                                        <a:solidFill>
                                          <a:srgbClr val="3333FF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1800" b="0" i="1" smtClean="0">
                                        <a:solidFill>
                                          <a:srgbClr val="3333FF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𝑇</m:t>
                                    </m:r>
                                  </m:e>
                                  <m:sub>
                                    <m:r>
                                      <a:rPr lang="en-US" altLang="zh-CN" sz="1800" b="0" i="1" smtClean="0">
                                        <a:solidFill>
                                          <a:srgbClr val="3333FF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𝑒𝑞</m:t>
                                    </m:r>
                                  </m:sub>
                                </m:sSub>
                                <m:r>
                                  <a:rPr lang="en-US" altLang="zh-CN" sz="1800" b="0" i="1" smtClean="0">
                                    <a:solidFill>
                                      <a:srgbClr val="3333FF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~</m:t>
                                </m:r>
                                <m:sSup>
                                  <m:sSupPr>
                                    <m:ctrlPr>
                                      <a:rPr lang="en-US" altLang="zh-CN" sz="1800" b="0" i="1" smtClean="0">
                                        <a:solidFill>
                                          <a:srgbClr val="3333FF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CN" sz="1800" b="0" i="1" smtClean="0">
                                        <a:solidFill>
                                          <a:srgbClr val="3333FF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𝑔</m:t>
                                    </m:r>
                                  </m:e>
                                  <m:sup>
                                    <m:r>
                                      <a:rPr lang="en-US" altLang="zh-CN" sz="1800" b="0" i="1" smtClean="0">
                                        <a:solidFill>
                                          <a:srgbClr val="3333FF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en-US" altLang="zh-CN" sz="1800" b="0" i="1" smtClean="0">
                                        <a:solidFill>
                                          <a:srgbClr val="3333FF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𝑚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altLang="zh-CN" sz="1800" b="0" dirty="0">
                            <a:solidFill>
                              <a:srgbClr val="3333FF"/>
                            </a:solidFill>
                            <a:ea typeface="Cambria Math" panose="02040503050406030204" pitchFamily="18" charset="0"/>
                          </a:endParaRPr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800" b="0" i="1" smtClean="0">
                                    <a:solidFill>
                                      <a:srgbClr val="3333FF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𝑚</m:t>
                                </m:r>
                                <m:r>
                                  <a:rPr lang="en-US" altLang="zh-CN" sz="1800" b="0" i="1" smtClean="0">
                                    <a:solidFill>
                                      <a:srgbClr val="3333FF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=2,4,6,…</m:t>
                                </m:r>
                              </m:oMath>
                            </m:oMathPara>
                          </a14:m>
                          <a:endParaRPr lang="zh-CN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58431909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内容占位符 4">
                <a:extLst>
                  <a:ext uri="{FF2B5EF4-FFF2-40B4-BE49-F238E27FC236}">
                    <a16:creationId xmlns:a16="http://schemas.microsoft.com/office/drawing/2014/main" id="{FB53E262-1AEB-8EE1-6B77-A0920DC39B8E}"/>
                  </a:ext>
                </a:extLst>
              </p:cNvPr>
              <p:cNvGraphicFramePr>
                <a:graphicFrameLocks noGrp="1"/>
              </p:cNvGraphicFramePr>
              <p:nvPr>
                <p:ph idx="1"/>
              </p:nvPr>
            </p:nvGraphicFramePr>
            <p:xfrm>
              <a:off x="462372" y="2204864"/>
              <a:ext cx="8219256" cy="171704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2741476">
                      <a:extLst>
                        <a:ext uri="{9D8B030D-6E8A-4147-A177-3AD203B41FA5}">
                          <a16:colId xmlns:a16="http://schemas.microsoft.com/office/drawing/2014/main" val="1293844811"/>
                        </a:ext>
                      </a:extLst>
                    </a:gridCol>
                    <a:gridCol w="2808312">
                      <a:extLst>
                        <a:ext uri="{9D8B030D-6E8A-4147-A177-3AD203B41FA5}">
                          <a16:colId xmlns:a16="http://schemas.microsoft.com/office/drawing/2014/main" val="4160837243"/>
                        </a:ext>
                      </a:extLst>
                    </a:gridCol>
                    <a:gridCol w="2669468">
                      <a:extLst>
                        <a:ext uri="{9D8B030D-6E8A-4147-A177-3AD203B41FA5}">
                          <a16:colId xmlns:a16="http://schemas.microsoft.com/office/drawing/2014/main" val="1546051355"/>
                        </a:ext>
                      </a:extLst>
                    </a:gridCol>
                  </a:tblGrid>
                  <a:tr h="975360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zh-CN" altLang="en-US" sz="2000" dirty="0">
                              <a:latin typeface="华文新魏" panose="02010800040101010101" pitchFamily="2" charset="-122"/>
                              <a:ea typeface="华文新魏" panose="02010800040101010101" pitchFamily="2" charset="-122"/>
                            </a:rPr>
                            <a:t>具有扩展模的系统（热力学极限下）</a:t>
                          </a:r>
                        </a:p>
                        <a:p>
                          <a:endParaRPr lang="zh-CN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zh-CN" altLang="en-US" dirty="0">
                              <a:latin typeface="华文新魏" panose="02010800040101010101" pitchFamily="2" charset="-122"/>
                              <a:ea typeface="华文新魏" panose="02010800040101010101" pitchFamily="2" charset="-122"/>
                            </a:rPr>
                            <a:t>具有扩展模的系统（有限系统）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zh-CN" altLang="en-US" dirty="0">
                              <a:latin typeface="华文新魏" panose="02010800040101010101" pitchFamily="2" charset="-122"/>
                              <a:ea typeface="华文新魏" panose="02010800040101010101" pitchFamily="2" charset="-122"/>
                            </a:rPr>
                            <a:t>完全局域化的系统（无论有限还是无限）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218513974"/>
                      </a:ext>
                    </a:extLst>
                  </a:tr>
                  <a:tr h="741680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blipFill>
                          <a:blip r:embed="rId3"/>
                          <a:stretch>
                            <a:fillRect l="-222" t="-136066" r="-200444" b="-163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blipFill>
                          <a:blip r:embed="rId3"/>
                          <a:stretch>
                            <a:fillRect l="-97619" t="-136066" r="-95238" b="-163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blipFill>
                          <a:blip r:embed="rId3"/>
                          <a:stretch>
                            <a:fillRect l="-208447" t="-136066" r="-457" b="-163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584319099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E8E61208-14E3-A4D6-C9D0-FA2E7F770E3B}"/>
                  </a:ext>
                </a:extLst>
              </p:cNvPr>
              <p:cNvSpPr txBox="1"/>
              <p:nvPr/>
            </p:nvSpPr>
            <p:spPr>
              <a:xfrm>
                <a:off x="2339752" y="1114849"/>
                <a:ext cx="4207624" cy="53809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altLang="zh-CN" sz="2000" b="0" dirty="0"/>
                  <a:t> </a:t>
                </a:r>
                <a14:m>
                  <m:oMath xmlns:m="http://schemas.openxmlformats.org/officeDocument/2006/math"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𝐻</m:t>
                    </m:r>
                    <m:r>
                      <a:rPr lang="pt-BR" altLang="zh-CN" sz="200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subHide m:val="on"/>
                        <m:supHide m:val="on"/>
                        <m:ctrlPr>
                          <a:rPr lang="pt-BR" altLang="zh-CN" sz="2000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pt-BR" altLang="zh-CN" sz="20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Sup>
                              <m:sSubSupPr>
                                <m:ctrlPr>
                                  <a:rPr lang="pt-BR" altLang="zh-CN" sz="2000" i="1" smtClean="0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altLang="zh-CN" sz="2000" b="1" i="1" smtClean="0">
                                    <a:latin typeface="Cambria Math" panose="02040503050406030204" pitchFamily="18" charset="0"/>
                                  </a:rPr>
                                  <m:t>𝒑</m:t>
                                </m:r>
                              </m:e>
                              <m:sub>
                                <m:r>
                                  <a:rPr lang="en-US" altLang="zh-CN" sz="20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  <m:sup>
                                <m:r>
                                  <a:rPr lang="en-US" altLang="zh-CN" sz="20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</m:num>
                          <m:den>
                            <m: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sSub>
                              <m:sSubPr>
                                <m:ctrlPr>
                                  <a:rPr lang="en-US" altLang="zh-CN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000" b="0" i="1" smtClean="0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</m:e>
                              <m:sub>
                                <m:r>
                                  <a:rPr lang="en-US" altLang="zh-CN" sz="20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den>
                        </m:f>
                      </m:e>
                    </m:nary>
                    <m:r>
                      <a:rPr lang="en-US" altLang="zh-CN" sz="2000" b="0" i="0" smtClean="0"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 altLang="zh-CN" sz="2000" b="0" i="0" smtClean="0">
                        <a:latin typeface="Cambria Math" panose="02040503050406030204" pitchFamily="18" charset="0"/>
                      </a:rPr>
                      <m:t>V</m:t>
                    </m:r>
                    <m:d>
                      <m:dPr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000" b="1" i="1" smtClean="0">
                                <a:latin typeface="Cambria Math" panose="02040503050406030204" pitchFamily="18" charset="0"/>
                              </a:rPr>
                              <m:t>𝒒</m:t>
                            </m:r>
                          </m:e>
                          <m:sub>
                            <m: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  <m:t>+1</m:t>
                            </m:r>
                          </m:sub>
                        </m:sSub>
                        <m:r>
                          <a:rPr lang="en-US" altLang="zh-CN" sz="2000" b="0" i="0" smtClean="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000" b="1" i="1" smtClean="0">
                                <a:latin typeface="Cambria Math" panose="02040503050406030204" pitchFamily="18" charset="0"/>
                              </a:rPr>
                              <m:t>𝒒</m:t>
                            </m:r>
                          </m:e>
                          <m:sub>
                            <m: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altLang="zh-CN" sz="2000" dirty="0"/>
                  <a:t>+U(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b="1" i="1">
                            <a:latin typeface="Cambria Math" panose="02040503050406030204" pitchFamily="18" charset="0"/>
                          </a:rPr>
                          <m:t>𝒒</m:t>
                        </m:r>
                      </m:e>
                      <m:sub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altLang="zh-CN" sz="2000" dirty="0"/>
                  <a:t>)</a:t>
                </a:r>
                <a:endParaRPr lang="zh-CN" altLang="en-US" sz="2000" dirty="0"/>
              </a:p>
            </p:txBody>
          </p:sp>
        </mc:Choice>
        <mc:Fallback xmlns="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E8E61208-14E3-A4D6-C9D0-FA2E7F770E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9752" y="1114849"/>
                <a:ext cx="4207624" cy="538096"/>
              </a:xfrm>
              <a:prstGeom prst="rect">
                <a:avLst/>
              </a:prstGeom>
              <a:blipFill>
                <a:blip r:embed="rId4"/>
                <a:stretch>
                  <a:fillRect b="-795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文本框 2">
            <a:extLst>
              <a:ext uri="{FF2B5EF4-FFF2-40B4-BE49-F238E27FC236}">
                <a16:creationId xmlns:a16="http://schemas.microsoft.com/office/drawing/2014/main" id="{3267C021-462B-4AD0-7E95-B12BB2321B31}"/>
              </a:ext>
            </a:extLst>
          </p:cNvPr>
          <p:cNvSpPr txBox="1"/>
          <p:nvPr/>
        </p:nvSpPr>
        <p:spPr>
          <a:xfrm>
            <a:off x="355579" y="1681644"/>
            <a:ext cx="9028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solidFill>
                  <a:srgbClr val="3333FF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规律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7772D0AF-8F22-BE90-7D0F-99564BADFED2}"/>
              </a:ext>
            </a:extLst>
          </p:cNvPr>
          <p:cNvSpPr txBox="1"/>
          <p:nvPr/>
        </p:nvSpPr>
        <p:spPr>
          <a:xfrm>
            <a:off x="355579" y="4456172"/>
            <a:ext cx="63930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solidFill>
                  <a:srgbClr val="3333FF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机制：</a:t>
            </a:r>
            <a:r>
              <a:rPr lang="zh-CN" altLang="en-US" sz="2400" dirty="0">
                <a:latin typeface="华文新魏" panose="02010800040101010101" pitchFamily="2" charset="-122"/>
                <a:ea typeface="华文新魏" panose="02010800040101010101" pitchFamily="2" charset="-122"/>
              </a:rPr>
              <a:t>多波共振</a:t>
            </a:r>
            <a:r>
              <a:rPr lang="en-US" altLang="zh-CN" sz="2400" dirty="0">
                <a:latin typeface="华文新魏" panose="02010800040101010101" pitchFamily="2" charset="-122"/>
                <a:ea typeface="华文新魏" panose="02010800040101010101" pitchFamily="2" charset="-122"/>
              </a:rPr>
              <a:t>+</a:t>
            </a:r>
            <a:r>
              <a:rPr lang="zh-CN" altLang="en-US" sz="2400" dirty="0">
                <a:latin typeface="华文新魏" panose="02010800040101010101" pitchFamily="2" charset="-122"/>
                <a:ea typeface="华文新魏" panose="02010800040101010101" pitchFamily="2" charset="-122"/>
              </a:rPr>
              <a:t>契利科夫共振（简并系统）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72AED5AE-93EA-353D-BF56-048D3718BCD2}"/>
              </a:ext>
            </a:extLst>
          </p:cNvPr>
          <p:cNvSpPr txBox="1"/>
          <p:nvPr/>
        </p:nvSpPr>
        <p:spPr>
          <a:xfrm>
            <a:off x="488620" y="5548854"/>
            <a:ext cx="792605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800" dirty="0">
                <a:latin typeface="华文新魏" panose="02010800040101010101" pitchFamily="2" charset="-122"/>
                <a:ea typeface="华文新魏" panose="02010800040101010101" pitchFamily="2" charset="-122"/>
              </a:rPr>
              <a:t>（</a:t>
            </a:r>
            <a:r>
              <a:rPr lang="en-US" altLang="zh-CN" sz="1800" dirty="0">
                <a:solidFill>
                  <a:srgbClr val="3333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pitchFamily="18" charset="0"/>
              </a:rPr>
              <a:t> PRE 2019</a:t>
            </a:r>
            <a:r>
              <a:rPr lang="zh-CN" altLang="en-US" sz="1800" dirty="0">
                <a:solidFill>
                  <a:srgbClr val="3333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pitchFamily="18" charset="0"/>
              </a:rPr>
              <a:t>；</a:t>
            </a:r>
            <a:r>
              <a:rPr lang="en-US" altLang="zh-CN" sz="1800" dirty="0">
                <a:solidFill>
                  <a:srgbClr val="3333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pitchFamily="18" charset="0"/>
              </a:rPr>
              <a:t>PRE 2019</a:t>
            </a:r>
            <a:r>
              <a:rPr lang="zh-CN" altLang="en-US" sz="1800" dirty="0">
                <a:solidFill>
                  <a:srgbClr val="3333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pitchFamily="18" charset="0"/>
              </a:rPr>
              <a:t>；</a:t>
            </a:r>
            <a:r>
              <a:rPr lang="en-US" altLang="zh-CN" sz="1800" dirty="0">
                <a:solidFill>
                  <a:srgbClr val="3333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pitchFamily="18" charset="0"/>
              </a:rPr>
              <a:t>NJP 2019</a:t>
            </a:r>
            <a:r>
              <a:rPr lang="zh-CN" altLang="en-US" sz="1800" dirty="0">
                <a:solidFill>
                  <a:srgbClr val="3333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pitchFamily="18" charset="0"/>
              </a:rPr>
              <a:t>；</a:t>
            </a:r>
            <a:r>
              <a:rPr lang="en-US" altLang="zh-CN" sz="1800" dirty="0">
                <a:solidFill>
                  <a:srgbClr val="3333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pitchFamily="18" charset="0"/>
              </a:rPr>
              <a:t>PRE  2021</a:t>
            </a:r>
            <a:r>
              <a:rPr lang="zh-CN" altLang="en-US" sz="1800" dirty="0">
                <a:solidFill>
                  <a:srgbClr val="3333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pitchFamily="18" charset="0"/>
              </a:rPr>
              <a:t>，</a:t>
            </a:r>
            <a:r>
              <a:rPr lang="zh-CN" altLang="zh-CN" sz="1800" dirty="0">
                <a:solidFill>
                  <a:srgbClr val="3333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pitchFamily="18" charset="0"/>
              </a:rPr>
              <a:t>中国科学</a:t>
            </a:r>
            <a:r>
              <a:rPr lang="en-US" altLang="zh-CN" sz="1800" dirty="0">
                <a:solidFill>
                  <a:srgbClr val="3333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pitchFamily="18" charset="0"/>
              </a:rPr>
              <a:t>  2021</a:t>
            </a:r>
            <a:r>
              <a:rPr lang="zh-CN" altLang="en-US" sz="1800" dirty="0">
                <a:solidFill>
                  <a:srgbClr val="3333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pitchFamily="18" charset="0"/>
              </a:rPr>
              <a:t>，</a:t>
            </a:r>
            <a:r>
              <a:rPr lang="en-US" altLang="zh-CN" sz="1800" dirty="0">
                <a:solidFill>
                  <a:srgbClr val="3333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pitchFamily="18" charset="0"/>
              </a:rPr>
              <a:t> JSMTE 2022</a:t>
            </a:r>
            <a:r>
              <a:rPr lang="zh-CN" altLang="en-US" sz="1800" dirty="0">
                <a:solidFill>
                  <a:srgbClr val="3333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pitchFamily="18" charset="0"/>
              </a:rPr>
              <a:t>；</a:t>
            </a:r>
            <a:r>
              <a:rPr lang="en-US" altLang="zh-CN" sz="1800" dirty="0">
                <a:solidFill>
                  <a:srgbClr val="3333FF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 PRL 2020</a:t>
            </a:r>
            <a:r>
              <a:rPr lang="en-US" altLang="zh-CN" sz="1800" dirty="0"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pitchFamily="18" charset="0"/>
              </a:rPr>
              <a:t> </a:t>
            </a:r>
            <a:r>
              <a:rPr lang="zh-CN" altLang="en-US" sz="1800" dirty="0"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pitchFamily="18" charset="0"/>
              </a:rPr>
              <a:t>）</a:t>
            </a:r>
            <a:r>
              <a:rPr lang="en-US" altLang="zh-CN" sz="1800" dirty="0"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pitchFamily="18" charset="0"/>
              </a:rPr>
              <a:t>+</a:t>
            </a:r>
            <a:r>
              <a:rPr lang="zh-CN" altLang="en-US" sz="1800" dirty="0"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pitchFamily="18" charset="0"/>
              </a:rPr>
              <a:t>若干正在投稿或整理中的文章</a:t>
            </a:r>
            <a:endParaRPr lang="zh-CN" altLang="en-US" sz="1800" dirty="0"/>
          </a:p>
        </p:txBody>
      </p:sp>
    </p:spTree>
    <p:extLst>
      <p:ext uri="{BB962C8B-B14F-4D97-AF65-F5344CB8AC3E}">
        <p14:creationId xmlns:p14="http://schemas.microsoft.com/office/powerpoint/2010/main" val="393660740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797563" y="1556792"/>
            <a:ext cx="80752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  <a:defRPr/>
            </a:pPr>
            <a:r>
              <a:rPr lang="zh-CN" altLang="en-US" sz="2400" dirty="0">
                <a:latin typeface="华文新魏" panose="02010800040101010101" pitchFamily="2" charset="-122"/>
                <a:ea typeface="华文新魏" panose="02010800040101010101" pitchFamily="2" charset="-122"/>
              </a:rPr>
              <a:t>研究波共振网络的结构、联通性、以及各阶波共振网产生级联的条件、揭示多声子过程的图像和机理，建立多声子效应的识别理论。</a:t>
            </a:r>
            <a:endParaRPr lang="zh-CN" altLang="zh-CN" sz="2400" kern="100" dirty="0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2" name="椭圆 1"/>
          <p:cNvSpPr/>
          <p:nvPr/>
        </p:nvSpPr>
        <p:spPr bwMode="auto">
          <a:xfrm>
            <a:off x="1763688" y="2852936"/>
            <a:ext cx="1656184" cy="1440160"/>
          </a:xfrm>
          <a:prstGeom prst="ellipse">
            <a:avLst/>
          </a:prstGeom>
          <a:noFill/>
          <a:ln w="9525" cap="flat" cmpd="sng" algn="ctr">
            <a:solidFill>
              <a:srgbClr val="FF0000"/>
            </a:solidFill>
            <a:prstDash val="dash"/>
            <a:round/>
            <a:headEnd type="triangl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楷体" panose="02010609060101010101" pitchFamily="49" charset="-122"/>
              <a:cs typeface="宋体" panose="02010600030101010101" pitchFamily="2" charset="-122"/>
            </a:endParaRPr>
          </a:p>
        </p:txBody>
      </p:sp>
      <p:sp>
        <p:nvSpPr>
          <p:cNvPr id="5" name="椭圆 4"/>
          <p:cNvSpPr/>
          <p:nvPr/>
        </p:nvSpPr>
        <p:spPr bwMode="auto">
          <a:xfrm>
            <a:off x="3652664" y="2814588"/>
            <a:ext cx="1656184" cy="1440160"/>
          </a:xfrm>
          <a:prstGeom prst="ellipse">
            <a:avLst/>
          </a:prstGeom>
          <a:noFill/>
          <a:ln w="9525" cap="flat" cmpd="sng" algn="ctr">
            <a:solidFill>
              <a:srgbClr val="FF0000"/>
            </a:solidFill>
            <a:prstDash val="dash"/>
            <a:round/>
            <a:headEnd type="triangl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楷体" panose="02010609060101010101" pitchFamily="49" charset="-122"/>
              <a:cs typeface="宋体" panose="02010600030101010101" pitchFamily="2" charset="-122"/>
            </a:endParaRPr>
          </a:p>
        </p:txBody>
      </p:sp>
      <p:sp>
        <p:nvSpPr>
          <p:cNvPr id="6" name="椭圆 5"/>
          <p:cNvSpPr/>
          <p:nvPr/>
        </p:nvSpPr>
        <p:spPr bwMode="auto">
          <a:xfrm>
            <a:off x="5580112" y="2814588"/>
            <a:ext cx="1656184" cy="1440160"/>
          </a:xfrm>
          <a:prstGeom prst="ellipse">
            <a:avLst/>
          </a:prstGeom>
          <a:noFill/>
          <a:ln w="9525" cap="flat" cmpd="sng" algn="ctr">
            <a:solidFill>
              <a:srgbClr val="FF0000"/>
            </a:solidFill>
            <a:prstDash val="dash"/>
            <a:round/>
            <a:headEnd type="triangl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楷体" panose="02010609060101010101" pitchFamily="49" charset="-122"/>
              <a:cs typeface="宋体" panose="02010600030101010101" pitchFamily="2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965774" y="3157517"/>
            <a:ext cx="110799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dirty="0">
                <a:latin typeface="华文新魏" panose="02010800040101010101" pitchFamily="2" charset="-122"/>
                <a:ea typeface="华文新魏" panose="02010800040101010101" pitchFamily="2" charset="-122"/>
              </a:rPr>
              <a:t>三波</a:t>
            </a:r>
            <a:endParaRPr lang="en-US" altLang="zh-CN" sz="2400" dirty="0">
              <a:latin typeface="华文新魏" panose="02010800040101010101" pitchFamily="2" charset="-122"/>
              <a:ea typeface="华文新魏" panose="02010800040101010101" pitchFamily="2" charset="-122"/>
            </a:endParaRPr>
          </a:p>
          <a:p>
            <a:r>
              <a:rPr lang="zh-CN" altLang="en-US" sz="2400" dirty="0">
                <a:latin typeface="华文新魏" panose="02010800040101010101" pitchFamily="2" charset="-122"/>
                <a:ea typeface="华文新魏" panose="02010800040101010101" pitchFamily="2" charset="-122"/>
              </a:rPr>
              <a:t>共振网</a:t>
            </a:r>
            <a:endParaRPr lang="zh-CN" altLang="en-US" sz="2400" dirty="0"/>
          </a:p>
        </p:txBody>
      </p:sp>
      <p:sp>
        <p:nvSpPr>
          <p:cNvPr id="9" name="矩形 8"/>
          <p:cNvSpPr/>
          <p:nvPr/>
        </p:nvSpPr>
        <p:spPr>
          <a:xfrm>
            <a:off x="4059178" y="3157516"/>
            <a:ext cx="110799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dirty="0">
                <a:latin typeface="华文新魏" panose="02010800040101010101" pitchFamily="2" charset="-122"/>
                <a:ea typeface="华文新魏" panose="02010800040101010101" pitchFamily="2" charset="-122"/>
              </a:rPr>
              <a:t>四波</a:t>
            </a:r>
            <a:endParaRPr lang="en-US" altLang="zh-CN" sz="2400" dirty="0">
              <a:latin typeface="华文新魏" panose="02010800040101010101" pitchFamily="2" charset="-122"/>
              <a:ea typeface="华文新魏" panose="02010800040101010101" pitchFamily="2" charset="-122"/>
            </a:endParaRPr>
          </a:p>
          <a:p>
            <a:r>
              <a:rPr lang="zh-CN" altLang="en-US" sz="2400" dirty="0">
                <a:latin typeface="华文新魏" panose="02010800040101010101" pitchFamily="2" charset="-122"/>
                <a:ea typeface="华文新魏" panose="02010800040101010101" pitchFamily="2" charset="-122"/>
              </a:rPr>
              <a:t>共振网</a:t>
            </a:r>
            <a:endParaRPr lang="zh-CN" altLang="en-US" sz="2400" dirty="0"/>
          </a:p>
        </p:txBody>
      </p:sp>
      <p:sp>
        <p:nvSpPr>
          <p:cNvPr id="10" name="矩形 9"/>
          <p:cNvSpPr/>
          <p:nvPr/>
        </p:nvSpPr>
        <p:spPr>
          <a:xfrm>
            <a:off x="5940152" y="3119169"/>
            <a:ext cx="110799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dirty="0">
                <a:latin typeface="华文新魏" panose="02010800040101010101" pitchFamily="2" charset="-122"/>
                <a:ea typeface="华文新魏" panose="02010800040101010101" pitchFamily="2" charset="-122"/>
              </a:rPr>
              <a:t>五波</a:t>
            </a:r>
            <a:endParaRPr lang="en-US" altLang="zh-CN" sz="2400" dirty="0">
              <a:latin typeface="华文新魏" panose="02010800040101010101" pitchFamily="2" charset="-122"/>
              <a:ea typeface="华文新魏" panose="02010800040101010101" pitchFamily="2" charset="-122"/>
            </a:endParaRPr>
          </a:p>
          <a:p>
            <a:r>
              <a:rPr lang="zh-CN" altLang="en-US" sz="2400" dirty="0">
                <a:latin typeface="华文新魏" panose="02010800040101010101" pitchFamily="2" charset="-122"/>
                <a:ea typeface="华文新魏" panose="02010800040101010101" pitchFamily="2" charset="-122"/>
              </a:rPr>
              <a:t>共振网</a:t>
            </a:r>
            <a:endParaRPr lang="zh-CN" altLang="en-US" sz="2400" dirty="0"/>
          </a:p>
        </p:txBody>
      </p:sp>
      <p:cxnSp>
        <p:nvCxnSpPr>
          <p:cNvPr id="11" name="直接连接符 10"/>
          <p:cNvCxnSpPr/>
          <p:nvPr/>
        </p:nvCxnSpPr>
        <p:spPr bwMode="auto">
          <a:xfrm>
            <a:off x="3089079" y="3284984"/>
            <a:ext cx="849735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009A72"/>
            </a:solidFill>
            <a:prstDash val="dash"/>
            <a:round/>
            <a:headEnd type="triangl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7" name="直接连接符 16"/>
          <p:cNvCxnSpPr/>
          <p:nvPr/>
        </p:nvCxnSpPr>
        <p:spPr bwMode="auto">
          <a:xfrm>
            <a:off x="3130637" y="3517837"/>
            <a:ext cx="849735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009A72"/>
            </a:solidFill>
            <a:prstDash val="dash"/>
            <a:round/>
            <a:headEnd type="triangl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8" name="直接连接符 17"/>
          <p:cNvCxnSpPr/>
          <p:nvPr/>
        </p:nvCxnSpPr>
        <p:spPr bwMode="auto">
          <a:xfrm>
            <a:off x="3092393" y="3789039"/>
            <a:ext cx="849735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009A72"/>
            </a:solidFill>
            <a:prstDash val="dash"/>
            <a:round/>
            <a:headEnd type="triangl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9" name="直接连接符 18"/>
          <p:cNvCxnSpPr/>
          <p:nvPr/>
        </p:nvCxnSpPr>
        <p:spPr bwMode="auto">
          <a:xfrm>
            <a:off x="5090415" y="3226605"/>
            <a:ext cx="849735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009A72"/>
            </a:solidFill>
            <a:prstDash val="dash"/>
            <a:round/>
            <a:headEnd type="triangl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0" name="直接连接符 19"/>
          <p:cNvCxnSpPr/>
          <p:nvPr/>
        </p:nvCxnSpPr>
        <p:spPr bwMode="auto">
          <a:xfrm>
            <a:off x="5090416" y="3484456"/>
            <a:ext cx="849735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009A72"/>
            </a:solidFill>
            <a:prstDash val="dash"/>
            <a:round/>
            <a:headEnd type="triangl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1" name="直接连接符 20"/>
          <p:cNvCxnSpPr/>
          <p:nvPr/>
        </p:nvCxnSpPr>
        <p:spPr bwMode="auto">
          <a:xfrm>
            <a:off x="5090417" y="3789038"/>
            <a:ext cx="849735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009A72"/>
            </a:solidFill>
            <a:prstDash val="dash"/>
            <a:round/>
            <a:headEnd type="triangl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文本框 21"/>
              <p:cNvSpPr txBox="1"/>
              <p:nvPr/>
            </p:nvSpPr>
            <p:spPr>
              <a:xfrm>
                <a:off x="1981302" y="4391847"/>
                <a:ext cx="1369414" cy="40453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altLang="zh-CN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𝑒𝑞</m:t>
                          </m:r>
                        </m:sub>
                      </m:sSub>
                      <m:r>
                        <a:rPr lang="en-US" altLang="zh-CN" sz="2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altLang="zh-CN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zh-CN" altLang="en-US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𝜖</m:t>
                          </m:r>
                        </m:e>
                        <m:sup>
                          <m:r>
                            <a:rPr lang="en-US" altLang="zh-CN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CN" sz="2400" i="1"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</m:sSup>
                    </m:oMath>
                  </m:oMathPara>
                </a14:m>
                <a:endParaRPr lang="zh-CN" alt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2" name="文本框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1302" y="4391847"/>
                <a:ext cx="1369414" cy="404534"/>
              </a:xfrm>
              <a:prstGeom prst="rect">
                <a:avLst/>
              </a:prstGeom>
              <a:blipFill>
                <a:blip r:embed="rId3"/>
                <a:stretch>
                  <a:fillRect l="-4000" r="-889" b="-1791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文本框 22"/>
              <p:cNvSpPr txBox="1"/>
              <p:nvPr/>
            </p:nvSpPr>
            <p:spPr>
              <a:xfrm>
                <a:off x="3790333" y="4433049"/>
                <a:ext cx="1369413" cy="40530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altLang="zh-CN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𝑒𝑞</m:t>
                          </m:r>
                        </m:sub>
                      </m:sSub>
                      <m:r>
                        <a:rPr lang="en-US" altLang="zh-CN" sz="2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altLang="zh-CN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zh-CN" altLang="en-US" sz="2400" i="1">
                              <a:latin typeface="Cambria Math" panose="02040503050406030204" pitchFamily="18" charset="0"/>
                            </a:rPr>
                            <m:t>𝜖</m:t>
                          </m:r>
                        </m:e>
                        <m:sup>
                          <m:r>
                            <a:rPr lang="en-US" altLang="zh-CN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CN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zh-CN" alt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3" name="文本框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0333" y="4433049"/>
                <a:ext cx="1369413" cy="405304"/>
              </a:xfrm>
              <a:prstGeom prst="rect">
                <a:avLst/>
              </a:prstGeom>
              <a:blipFill>
                <a:blip r:embed="rId4"/>
                <a:stretch>
                  <a:fillRect l="-4464" r="-1339" b="-1791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文本框 23"/>
              <p:cNvSpPr txBox="1"/>
              <p:nvPr/>
            </p:nvSpPr>
            <p:spPr>
              <a:xfrm>
                <a:off x="5723497" y="4417382"/>
                <a:ext cx="1369414" cy="40530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altLang="zh-CN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𝑒𝑞</m:t>
                          </m:r>
                        </m:sub>
                      </m:sSub>
                      <m:r>
                        <a:rPr lang="en-US" altLang="zh-CN" sz="2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altLang="zh-CN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zh-CN" altLang="en-US" sz="2400" i="1">
                              <a:latin typeface="Cambria Math" panose="02040503050406030204" pitchFamily="18" charset="0"/>
                            </a:rPr>
                            <m:t>𝜖</m:t>
                          </m:r>
                        </m:e>
                        <m:sup>
                          <m:r>
                            <a:rPr lang="en-US" altLang="zh-CN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CN" sz="2400" i="1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zh-CN" alt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4" name="文本框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3497" y="4417382"/>
                <a:ext cx="1369414" cy="405304"/>
              </a:xfrm>
              <a:prstGeom prst="rect">
                <a:avLst/>
              </a:prstGeom>
              <a:blipFill>
                <a:blip r:embed="rId5"/>
                <a:stretch>
                  <a:fillRect l="-4444" r="-889" b="-1969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文本框 24"/>
          <p:cNvSpPr txBox="1"/>
          <p:nvPr/>
        </p:nvSpPr>
        <p:spPr>
          <a:xfrm>
            <a:off x="729441" y="4985320"/>
            <a:ext cx="856997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>
                <a:latin typeface="华文新魏" panose="02010800040101010101" pitchFamily="2" charset="-122"/>
                <a:ea typeface="华文新魏" panose="02010800040101010101" pitchFamily="2" charset="-122"/>
              </a:rPr>
              <a:t> </a:t>
            </a:r>
            <a:r>
              <a:rPr lang="zh-CN" altLang="en-US" sz="2400" dirty="0">
                <a:solidFill>
                  <a:srgbClr val="3333FF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目标：</a:t>
            </a:r>
            <a:r>
              <a:rPr lang="zh-CN" altLang="en-US" sz="2400" dirty="0">
                <a:latin typeface="华文新魏" panose="02010800040101010101" pitchFamily="2" charset="-122"/>
                <a:ea typeface="华文新魏" panose="02010800040101010101" pitchFamily="2" charset="-122"/>
              </a:rPr>
              <a:t>建立多波共振级联能量扩散和弛豫理论，修正基于玻尔</a:t>
            </a:r>
            <a:endParaRPr lang="en-US" altLang="zh-CN" sz="2400" dirty="0">
              <a:latin typeface="华文新魏" panose="02010800040101010101" pitchFamily="2" charset="-122"/>
              <a:ea typeface="华文新魏" panose="02010800040101010101" pitchFamily="2" charset="-122"/>
            </a:endParaRPr>
          </a:p>
          <a:p>
            <a:r>
              <a:rPr lang="en-US" altLang="zh-CN" sz="2400" dirty="0">
                <a:latin typeface="华文新魏" panose="02010800040101010101" pitchFamily="2" charset="-122"/>
                <a:ea typeface="华文新魏" panose="02010800040101010101" pitchFamily="2" charset="-122"/>
              </a:rPr>
              <a:t> </a:t>
            </a:r>
            <a:r>
              <a:rPr lang="zh-CN" altLang="en-US" sz="2400" dirty="0">
                <a:latin typeface="华文新魏" panose="02010800040101010101" pitchFamily="2" charset="-122"/>
                <a:ea typeface="华文新魏" panose="02010800040101010101" pitchFamily="2" charset="-122"/>
              </a:rPr>
              <a:t>兹曼方程的单模弛豫理论</a:t>
            </a:r>
            <a:endParaRPr lang="en-US" altLang="zh-CN" sz="2400" dirty="0">
              <a:latin typeface="华文新魏" panose="02010800040101010101" pitchFamily="2" charset="-122"/>
              <a:ea typeface="华文新魏" panose="02010800040101010101" pitchFamily="2" charset="-122"/>
            </a:endParaRPr>
          </a:p>
          <a:p>
            <a:r>
              <a:rPr lang="zh-CN" altLang="en-US" sz="2400" kern="100" dirty="0">
                <a:solidFill>
                  <a:srgbClr val="3333FF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拟解决的关键问题：</a:t>
            </a:r>
            <a:r>
              <a:rPr lang="zh-CN" altLang="en-US" sz="2400" kern="100" dirty="0">
                <a:latin typeface="华文新魏" panose="02010800040101010101" pitchFamily="2" charset="-122"/>
                <a:ea typeface="华文新魏" panose="02010800040101010101" pitchFamily="2" charset="-122"/>
              </a:rPr>
              <a:t>准共振的定量刻画以及各阶共振效应</a:t>
            </a:r>
            <a:endParaRPr lang="en-US" altLang="zh-CN" sz="2400" kern="100" dirty="0">
              <a:latin typeface="华文新魏" panose="02010800040101010101" pitchFamily="2" charset="-122"/>
              <a:ea typeface="华文新魏" panose="02010800040101010101" pitchFamily="2" charset="-122"/>
            </a:endParaRPr>
          </a:p>
          <a:p>
            <a:r>
              <a:rPr lang="zh-CN" altLang="en-US" sz="2400" kern="100" dirty="0">
                <a:latin typeface="华文新魏" panose="02010800040101010101" pitchFamily="2" charset="-122"/>
                <a:ea typeface="华文新魏" panose="02010800040101010101" pitchFamily="2" charset="-122"/>
              </a:rPr>
              <a:t>的分离问题</a:t>
            </a:r>
            <a:endParaRPr lang="zh-CN" altLang="en-US" sz="2400" dirty="0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3" name="标题 1">
            <a:extLst>
              <a:ext uri="{FF2B5EF4-FFF2-40B4-BE49-F238E27FC236}">
                <a16:creationId xmlns:a16="http://schemas.microsoft.com/office/drawing/2014/main" id="{69466D94-C5F5-FA67-BBF3-06925C85C2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322" y="468258"/>
            <a:ext cx="7635434" cy="648072"/>
          </a:xfrm>
        </p:spPr>
        <p:txBody>
          <a:bodyPr/>
          <a:lstStyle/>
          <a:p>
            <a:r>
              <a:rPr lang="zh-CN" altLang="en-US" sz="2800" dirty="0">
                <a:solidFill>
                  <a:srgbClr val="3333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pitchFamily="18" charset="0"/>
              </a:rPr>
              <a:t>晶格中能量扩散的图像</a:t>
            </a:r>
            <a:r>
              <a:rPr lang="en-US" altLang="zh-CN" sz="2800" dirty="0">
                <a:solidFill>
                  <a:srgbClr val="3333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pitchFamily="18" charset="0"/>
              </a:rPr>
              <a:t>—</a:t>
            </a:r>
            <a:r>
              <a:rPr lang="zh-CN" altLang="en-US" sz="2800" dirty="0">
                <a:solidFill>
                  <a:srgbClr val="3333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pitchFamily="18" charset="0"/>
              </a:rPr>
              <a:t>热化动力学</a:t>
            </a:r>
            <a:endParaRPr lang="zh-CN" altLang="en-US" sz="2800" dirty="0">
              <a:solidFill>
                <a:srgbClr val="3333FF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549275"/>
            <a:ext cx="8229600" cy="1143000"/>
          </a:xfrm>
        </p:spPr>
        <p:txBody>
          <a:bodyPr/>
          <a:lstStyle/>
          <a:p>
            <a:pPr eaLnBrk="1" hangingPunct="1"/>
            <a:r>
              <a:rPr lang="zh-CN" altLang="en-US" sz="3200" dirty="0">
                <a:solidFill>
                  <a:srgbClr val="3333FF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提纲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744" y="1708299"/>
            <a:ext cx="9073256" cy="3024336"/>
          </a:xfrm>
        </p:spPr>
        <p:txBody>
          <a:bodyPr/>
          <a:lstStyle/>
          <a:p>
            <a:pPr>
              <a:defRPr/>
            </a:pPr>
            <a:r>
              <a:rPr lang="en-US" altLang="zh-CN" sz="2800" dirty="0">
                <a:latin typeface="华文新魏" panose="02010800040101010101" pitchFamily="2" charset="-122"/>
                <a:ea typeface="华文新魏" panose="02010800040101010101" pitchFamily="2" charset="-122"/>
              </a:rPr>
              <a:t>1</a:t>
            </a:r>
            <a:r>
              <a:rPr lang="zh-CN" altLang="zh-CN" sz="2800" dirty="0">
                <a:latin typeface="华文新魏" panose="02010800040101010101" pitchFamily="2" charset="-122"/>
                <a:ea typeface="华文新魏" panose="02010800040101010101" pitchFamily="2" charset="-122"/>
              </a:rPr>
              <a:t>、</a:t>
            </a:r>
            <a:r>
              <a:rPr lang="zh-CN" altLang="en-US" sz="2800" dirty="0">
                <a:latin typeface="华文新魏" panose="02010800040101010101" pitchFamily="2" charset="-122"/>
                <a:ea typeface="华文新魏" panose="02010800040101010101" pitchFamily="2" charset="-122"/>
              </a:rPr>
              <a:t>热化与能均分</a:t>
            </a:r>
            <a:endParaRPr lang="en-US" altLang="zh-CN" sz="2800" dirty="0">
              <a:latin typeface="华文新魏" panose="02010800040101010101" pitchFamily="2" charset="-122"/>
              <a:ea typeface="华文新魏" panose="02010800040101010101" pitchFamily="2" charset="-122"/>
            </a:endParaRPr>
          </a:p>
          <a:p>
            <a:pPr>
              <a:defRPr/>
            </a:pPr>
            <a:r>
              <a:rPr lang="en-US" altLang="zh-CN" sz="2800" dirty="0">
                <a:latin typeface="华文新魏" panose="02010800040101010101" pitchFamily="2" charset="-122"/>
                <a:ea typeface="华文新魏" panose="02010800040101010101" pitchFamily="2" charset="-122"/>
              </a:rPr>
              <a:t>2</a:t>
            </a:r>
            <a:r>
              <a:rPr lang="zh-CN" altLang="en-US" sz="2800" dirty="0">
                <a:latin typeface="华文新魏" panose="02010800040101010101" pitchFamily="2" charset="-122"/>
                <a:ea typeface="华文新魏" panose="02010800040101010101" pitchFamily="2" charset="-122"/>
              </a:rPr>
              <a:t>、我们组的主要贡献</a:t>
            </a:r>
            <a:endParaRPr lang="en-US" altLang="zh-CN" sz="2800" dirty="0">
              <a:latin typeface="华文新魏" panose="02010800040101010101" pitchFamily="2" charset="-122"/>
              <a:ea typeface="华文新魏" panose="02010800040101010101" pitchFamily="2" charset="-122"/>
            </a:endParaRPr>
          </a:p>
          <a:p>
            <a:pPr>
              <a:defRPr/>
            </a:pPr>
            <a:r>
              <a:rPr lang="en-US" altLang="zh-CN" sz="2800" dirty="0">
                <a:latin typeface="华文新魏" panose="02010800040101010101" pitchFamily="2" charset="-122"/>
                <a:ea typeface="华文新魏" panose="02010800040101010101" pitchFamily="2" charset="-122"/>
              </a:rPr>
              <a:t>3</a:t>
            </a:r>
            <a:r>
              <a:rPr lang="zh-CN" altLang="zh-CN" sz="2800" dirty="0">
                <a:latin typeface="华文新魏" panose="02010800040101010101" pitchFamily="2" charset="-122"/>
                <a:ea typeface="华文新魏" panose="02010800040101010101" pitchFamily="2" charset="-122"/>
              </a:rPr>
              <a:t>、</a:t>
            </a:r>
            <a:r>
              <a:rPr lang="zh-CN" altLang="en-US" sz="2800" dirty="0">
                <a:solidFill>
                  <a:srgbClr val="3333FF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展望：从动力学到统计物理分布</a:t>
            </a:r>
            <a:endParaRPr lang="zh-CN" altLang="en-US" sz="2800" dirty="0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6548313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2613183" y="1861366"/>
            <a:ext cx="19856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latin typeface="华文新魏" panose="02010800040101010101" pitchFamily="2" charset="-122"/>
                <a:ea typeface="华文新魏" panose="02010800040101010101" pitchFamily="2" charset="-122"/>
              </a:rPr>
              <a:t>吉布斯分布</a:t>
            </a:r>
            <a:endParaRPr lang="en-US" altLang="zh-CN" sz="2400" dirty="0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686662" y="1825182"/>
            <a:ext cx="23417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latin typeface="华文新魏" panose="02010800040101010101" pitchFamily="2" charset="-122"/>
                <a:ea typeface="华文新魏" panose="02010800040101010101" pitchFamily="2" charset="-122"/>
              </a:rPr>
              <a:t>  微正则分布</a:t>
            </a:r>
            <a:endParaRPr lang="en-US" altLang="zh-CN" sz="2400" dirty="0">
              <a:latin typeface="华文新魏" panose="02010800040101010101" pitchFamily="2" charset="-122"/>
              <a:ea typeface="华文新魏" panose="02010800040101010101" pitchFamily="2" charset="-122"/>
            </a:endParaRPr>
          </a:p>
          <a:p>
            <a:r>
              <a:rPr lang="zh-CN" altLang="en-US" sz="2400" dirty="0">
                <a:latin typeface="华文新魏" panose="02010800040101010101" pitchFamily="2" charset="-122"/>
                <a:ea typeface="华文新魏" panose="02010800040101010101" pitchFamily="2" charset="-122"/>
              </a:rPr>
              <a:t>（等概率原理）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5148064" y="1979614"/>
            <a:ext cx="2304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latin typeface="华文新魏" panose="02010800040101010101" pitchFamily="2" charset="-122"/>
                <a:ea typeface="华文新魏" panose="02010800040101010101" pitchFamily="2" charset="-122"/>
              </a:rPr>
              <a:t>  黑体辐射分布</a:t>
            </a:r>
          </a:p>
        </p:txBody>
      </p:sp>
      <p:sp>
        <p:nvSpPr>
          <p:cNvPr id="20" name="文本框 19"/>
          <p:cNvSpPr txBox="1"/>
          <p:nvPr/>
        </p:nvSpPr>
        <p:spPr>
          <a:xfrm>
            <a:off x="7197937" y="1991176"/>
            <a:ext cx="16050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latin typeface="华文新魏" panose="02010800040101010101" pitchFamily="2" charset="-122"/>
                <a:ea typeface="华文新魏" panose="02010800040101010101" pitchFamily="2" charset="-122"/>
              </a:rPr>
              <a:t>  玻色分布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文本框 20"/>
              <p:cNvSpPr txBox="1"/>
              <p:nvPr/>
            </p:nvSpPr>
            <p:spPr>
              <a:xfrm>
                <a:off x="2890065" y="2576461"/>
                <a:ext cx="1276247" cy="60510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1600" b="0" i="1" smtClean="0"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en-US" altLang="zh-CN" sz="160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US" altLang="zh-CN" sz="16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p>
                            <m:sSupPr>
                              <m:ctrlPr>
                                <a:rPr lang="en-US" altLang="zh-CN" sz="160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1600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altLang="zh-CN" sz="16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altLang="zh-CN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altLang="zh-CN" sz="1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sz="1600" i="1">
                                          <a:latin typeface="Cambria Math" panose="02040503050406030204" pitchFamily="18" charset="0"/>
                                        </a:rPr>
                                        <m:t>𝐸</m:t>
                                      </m:r>
                                    </m:e>
                                    <m:sub>
                                      <m:r>
                                        <a:rPr lang="en-US" altLang="zh-CN" sz="1600" i="1">
                                          <a:latin typeface="Cambria Math" panose="02040503050406030204" pitchFamily="18" charset="0"/>
                                        </a:rPr>
                                        <m:t>𝑠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altLang="zh-CN" sz="16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sz="1600" b="0" i="1" smtClean="0"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e>
                                    <m:sub>
                                      <m:r>
                                        <a:rPr lang="en-US" altLang="zh-CN" sz="1600" b="0" i="1" smtClean="0">
                                          <a:latin typeface="Cambria Math" panose="02040503050406030204" pitchFamily="18" charset="0"/>
                                        </a:rPr>
                                        <m:t>𝐵</m:t>
                                      </m:r>
                                    </m:sub>
                                  </m:sSub>
                                  <m:r>
                                    <a:rPr lang="en-US" altLang="zh-CN" sz="1600" b="0" i="1" smtClean="0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den>
                              </m:f>
                            </m:sup>
                          </m:sSup>
                        </m:e>
                      </m:nary>
                    </m:oMath>
                  </m:oMathPara>
                </a14:m>
                <a:endParaRPr lang="zh-CN" altLang="en-US" sz="1600" dirty="0"/>
              </a:p>
            </p:txBody>
          </p:sp>
        </mc:Choice>
        <mc:Fallback xmlns="">
          <p:sp>
            <p:nvSpPr>
              <p:cNvPr id="21" name="文本框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0065" y="2576461"/>
                <a:ext cx="1276247" cy="60510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文本框 21"/>
              <p:cNvSpPr txBox="1"/>
              <p:nvPr/>
            </p:nvSpPr>
            <p:spPr>
              <a:xfrm>
                <a:off x="7174745" y="2606736"/>
                <a:ext cx="1493935" cy="59125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1600" b="0" i="1" smtClean="0">
                          <a:latin typeface="Cambria Math" panose="02040503050406030204" pitchFamily="18" charset="0"/>
                        </a:rPr>
                        <m:t>𝑔</m:t>
                      </m:r>
                      <m:r>
                        <a:rPr lang="en-US" altLang="zh-CN" sz="16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zh-CN" altLang="en-US" sz="1600" b="0" i="1" smtClean="0">
                          <a:latin typeface="Cambria Math" panose="02040503050406030204" pitchFamily="18" charset="0"/>
                        </a:rPr>
                        <m:t>𝜀</m:t>
                      </m:r>
                      <m:r>
                        <a:rPr lang="en-US" altLang="zh-CN" sz="1600" b="0" i="1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altLang="zh-CN" sz="160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1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1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en-US" altLang="zh-CN" sz="1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1600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f>
                                <m:fPr>
                                  <m:ctrlPr>
                                    <a:rPr lang="en-US" altLang="zh-CN" sz="16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zh-CN" altLang="en-US" sz="1600" i="1">
                                      <a:latin typeface="Cambria Math" panose="02040503050406030204" pitchFamily="18" charset="0"/>
                                    </a:rPr>
                                    <m:t>𝜀</m:t>
                                  </m:r>
                                  <m:r>
                                    <a:rPr lang="en-US" altLang="zh-CN" sz="16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zh-CN" altLang="en-US" sz="1600" i="1">
                                      <a:latin typeface="Cambria Math" panose="02040503050406030204" pitchFamily="18" charset="0"/>
                                    </a:rPr>
                                    <m:t>𝜇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altLang="zh-CN" sz="1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sz="1600" i="1"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e>
                                    <m:sub>
                                      <m:r>
                                        <a:rPr lang="en-US" altLang="zh-CN" sz="1600" i="1">
                                          <a:latin typeface="Cambria Math" panose="02040503050406030204" pitchFamily="18" charset="0"/>
                                        </a:rPr>
                                        <m:t>𝐵</m:t>
                                      </m:r>
                                    </m:sub>
                                  </m:sSub>
                                  <m:r>
                                    <a:rPr lang="en-US" altLang="zh-CN" sz="1600" i="1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den>
                              </m:f>
                            </m:sup>
                          </m:sSup>
                          <m:r>
                            <a:rPr lang="en-US" altLang="zh-CN" sz="16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</m:oMath>
                  </m:oMathPara>
                </a14:m>
                <a:endParaRPr lang="zh-CN" altLang="en-US" sz="1600" dirty="0"/>
              </a:p>
            </p:txBody>
          </p:sp>
        </mc:Choice>
        <mc:Fallback xmlns="">
          <p:sp>
            <p:nvSpPr>
              <p:cNvPr id="22" name="文本框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4745" y="2606736"/>
                <a:ext cx="1493935" cy="59125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文本框 22"/>
              <p:cNvSpPr txBox="1"/>
              <p:nvPr/>
            </p:nvSpPr>
            <p:spPr>
              <a:xfrm>
                <a:off x="5340460" y="2578427"/>
                <a:ext cx="1514966" cy="64787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1600" b="0" i="1" smtClean="0"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en-US" altLang="zh-CN" sz="16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zh-CN" altLang="en-US" sz="1600" b="0" i="1" smtClean="0">
                          <a:latin typeface="Cambria Math" panose="02040503050406030204" pitchFamily="18" charset="0"/>
                        </a:rPr>
                        <m:t>𝜈</m:t>
                      </m:r>
                      <m:r>
                        <a:rPr lang="en-US" altLang="zh-CN" sz="1600" b="0" i="1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altLang="zh-CN" sz="160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1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16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  <m:sSup>
                            <m:sSupPr>
                              <m:ctrlPr>
                                <a:rPr lang="en-US" altLang="zh-CN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zh-CN" altLang="en-US" sz="1600" i="1">
                                  <a:latin typeface="Cambria Math" panose="02040503050406030204" pitchFamily="18" charset="0"/>
                                </a:rPr>
                                <m:t>𝜈</m:t>
                              </m:r>
                            </m:e>
                            <m:sup>
                              <m:r>
                                <a:rPr lang="en-US" altLang="zh-CN" sz="16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altLang="zh-CN" sz="1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1600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f>
                                <m:fPr>
                                  <m:ctrlPr>
                                    <a:rPr lang="en-US" altLang="zh-CN" sz="16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CN" sz="1600" b="0" i="1" smtClean="0">
                                      <a:latin typeface="Cambria Math" panose="02040503050406030204" pitchFamily="18" charset="0"/>
                                    </a:rPr>
                                    <m:t>h</m:t>
                                  </m:r>
                                  <m:r>
                                    <a:rPr lang="zh-CN" altLang="en-US" sz="1600" i="1">
                                      <a:latin typeface="Cambria Math" panose="02040503050406030204" pitchFamily="18" charset="0"/>
                                    </a:rPr>
                                    <m:t>𝜈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altLang="zh-CN" sz="1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sz="1600" i="1"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e>
                                    <m:sub>
                                      <m:r>
                                        <a:rPr lang="en-US" altLang="zh-CN" sz="1600" i="1">
                                          <a:latin typeface="Cambria Math" panose="02040503050406030204" pitchFamily="18" charset="0"/>
                                        </a:rPr>
                                        <m:t>𝐵</m:t>
                                      </m:r>
                                    </m:sub>
                                  </m:sSub>
                                  <m:r>
                                    <a:rPr lang="en-US" altLang="zh-CN" sz="1600" i="1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den>
                              </m:f>
                            </m:sup>
                          </m:sSup>
                          <m:r>
                            <a:rPr lang="en-US" altLang="zh-CN" sz="16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</m:oMath>
                  </m:oMathPara>
                </a14:m>
                <a:endParaRPr lang="zh-CN" altLang="en-US" sz="1600" dirty="0"/>
              </a:p>
            </p:txBody>
          </p:sp>
        </mc:Choice>
        <mc:Fallback xmlns="">
          <p:sp>
            <p:nvSpPr>
              <p:cNvPr id="23" name="文本框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40460" y="2578427"/>
                <a:ext cx="1514966" cy="64787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文本框 23"/>
              <p:cNvSpPr txBox="1"/>
              <p:nvPr/>
            </p:nvSpPr>
            <p:spPr>
              <a:xfrm>
                <a:off x="1547664" y="2630509"/>
                <a:ext cx="656205" cy="46102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1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sz="1600" b="0" i="1" smtClean="0">
                              <a:latin typeface="Cambria Math" panose="02040503050406030204" pitchFamily="18" charset="0"/>
                            </a:rPr>
                            <m:t>𝜌</m:t>
                          </m:r>
                        </m:e>
                        <m:sub>
                          <m:r>
                            <a:rPr lang="en-US" altLang="zh-CN" sz="1600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  <m:r>
                        <a:rPr lang="en-US" altLang="zh-CN" sz="160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1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1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l-GR" altLang="zh-CN" sz="16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Ω</m:t>
                          </m:r>
                        </m:den>
                      </m:f>
                    </m:oMath>
                  </m:oMathPara>
                </a14:m>
                <a:endParaRPr lang="zh-CN" altLang="en-US" sz="1600" dirty="0"/>
              </a:p>
            </p:txBody>
          </p:sp>
        </mc:Choice>
        <mc:Fallback xmlns="">
          <p:sp>
            <p:nvSpPr>
              <p:cNvPr id="24" name="文本框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7664" y="2630509"/>
                <a:ext cx="656205" cy="46102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椭圆 2"/>
          <p:cNvSpPr/>
          <p:nvPr/>
        </p:nvSpPr>
        <p:spPr bwMode="auto">
          <a:xfrm>
            <a:off x="1910992" y="4273013"/>
            <a:ext cx="4722719" cy="1872208"/>
          </a:xfrm>
          <a:prstGeom prst="ellipse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triangl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楷体" panose="02010609060101010101" pitchFamily="49" charset="-122"/>
              <a:cs typeface="宋体" panose="02010600030101010101" pitchFamily="2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2699792" y="4775488"/>
            <a:ext cx="387798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>
                <a:solidFill>
                  <a:srgbClr val="00B05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牛顿方程、麦克斯韦方程、</a:t>
            </a:r>
            <a:endParaRPr lang="en-US" altLang="zh-CN" sz="2400" dirty="0">
              <a:solidFill>
                <a:srgbClr val="00B050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  <a:p>
            <a:r>
              <a:rPr lang="zh-CN" altLang="en-US" sz="2400" dirty="0">
                <a:solidFill>
                  <a:srgbClr val="00B05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薛定谔方程</a:t>
            </a:r>
          </a:p>
        </p:txBody>
      </p:sp>
      <p:sp>
        <p:nvSpPr>
          <p:cNvPr id="2" name="右箭头 1"/>
          <p:cNvSpPr/>
          <p:nvPr/>
        </p:nvSpPr>
        <p:spPr bwMode="auto">
          <a:xfrm rot="18536515">
            <a:off x="4430541" y="3501471"/>
            <a:ext cx="789815" cy="407267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楷体" panose="02010609060101010101" pitchFamily="49" charset="-122"/>
              <a:cs typeface="宋体" panose="02010600030101010101" pitchFamily="2" charset="-122"/>
            </a:endParaRPr>
          </a:p>
        </p:txBody>
      </p:sp>
      <p:sp>
        <p:nvSpPr>
          <p:cNvPr id="25" name="椭圆 24"/>
          <p:cNvSpPr/>
          <p:nvPr/>
        </p:nvSpPr>
        <p:spPr bwMode="auto">
          <a:xfrm>
            <a:off x="4867914" y="1582131"/>
            <a:ext cx="4218071" cy="2134901"/>
          </a:xfrm>
          <a:prstGeom prst="ellipse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triangl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楷体" panose="02010609060101010101" pitchFamily="49" charset="-122"/>
              <a:cs typeface="宋体" panose="02010600030101010101" pitchFamily="2" charset="-122"/>
            </a:endParaRPr>
          </a:p>
        </p:txBody>
      </p:sp>
      <p:sp>
        <p:nvSpPr>
          <p:cNvPr id="27" name="右箭头 26"/>
          <p:cNvSpPr/>
          <p:nvPr/>
        </p:nvSpPr>
        <p:spPr bwMode="auto">
          <a:xfrm rot="14047244">
            <a:off x="3201172" y="3512789"/>
            <a:ext cx="809712" cy="407267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楷体" panose="02010609060101010101" pitchFamily="49" charset="-122"/>
              <a:cs typeface="宋体" panose="02010600030101010101" pitchFamily="2" charset="-122"/>
            </a:endParaRPr>
          </a:p>
        </p:txBody>
      </p:sp>
      <p:sp>
        <p:nvSpPr>
          <p:cNvPr id="29" name="椭圆 28"/>
          <p:cNvSpPr/>
          <p:nvPr/>
        </p:nvSpPr>
        <p:spPr bwMode="auto">
          <a:xfrm>
            <a:off x="467545" y="1556792"/>
            <a:ext cx="4080432" cy="1872208"/>
          </a:xfrm>
          <a:prstGeom prst="ellipse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triangl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楷体" panose="02010609060101010101" pitchFamily="49" charset="-122"/>
              <a:cs typeface="宋体" panose="02010600030101010101" pitchFamily="2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4799190" y="3802533"/>
            <a:ext cx="129875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不均分</a:t>
            </a:r>
            <a:endParaRPr lang="en-US" altLang="zh-CN" dirty="0">
              <a:solidFill>
                <a:srgbClr val="FF0000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2793203" y="3830262"/>
            <a:ext cx="902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均分</a:t>
            </a:r>
            <a:endParaRPr lang="en-US" altLang="zh-CN" dirty="0">
              <a:solidFill>
                <a:srgbClr val="FF0000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1026315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矩形 27"/>
          <p:cNvSpPr/>
          <p:nvPr/>
        </p:nvSpPr>
        <p:spPr>
          <a:xfrm>
            <a:off x="827584" y="2736502"/>
            <a:ext cx="727280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dirty="0">
                <a:solidFill>
                  <a:srgbClr val="3333FF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我们初步尝试建立热化动力学，从微观动力学演化出能均分或不均分的稳态分布，也就是热化态。</a:t>
            </a:r>
            <a:endParaRPr lang="en-US" altLang="zh-CN" dirty="0">
              <a:solidFill>
                <a:srgbClr val="3333FF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8744712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https://gimg2.baidu.com/image_search/src=http%3A%2F%2Fupload.wikimedia.org%2Fwikipedia%2Fcommons%2Fthumb%2F5%2F54%2FDebyeVSEinstein.jpg%2F300px-DebyeVSEinstein.jpg&amp;refer=http%3A%2F%2Fupload.wikimedia.org&amp;app=2002&amp;size=f9999,10000&amp;q=a80&amp;n=0&amp;g=0n&amp;fmt=auto?sec=1669708468&amp;t=4224003ec57eb4091d6353e2535fa93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-136525"/>
            <a:ext cx="38100" cy="7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74" name="Picture 6" descr="https://gimg2.baidu.com/image_search/src=http%3A%2F%2Fupload.wikimedia.org%2Fwikipedia%2Fcommons%2Fthumb%2F5%2F54%2FDebyeVSEinstein.jpg%2F300px-DebyeVSEinstein.jpg&amp;refer=http%3A%2F%2Fupload.wikimedia.org&amp;app=2002&amp;size=f9999,10000&amp;q=a80&amp;n=0&amp;g=0n&amp;fmt=auto?sec=1669708468&amp;t=4224003ec57eb4091d6353e2535fa93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9578" y="1775727"/>
            <a:ext cx="2857500" cy="2447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直接箭头连接符 11"/>
          <p:cNvCxnSpPr/>
          <p:nvPr/>
        </p:nvCxnSpPr>
        <p:spPr bwMode="auto">
          <a:xfrm flipH="1">
            <a:off x="5445349" y="1615562"/>
            <a:ext cx="443458" cy="32033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dash"/>
            <a:round/>
            <a:headEnd type="none" w="med" len="med"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4" name="直接箭头连接符 13"/>
          <p:cNvCxnSpPr>
            <a:stCxn id="7" idx="2"/>
          </p:cNvCxnSpPr>
          <p:nvPr/>
        </p:nvCxnSpPr>
        <p:spPr bwMode="auto">
          <a:xfrm>
            <a:off x="3347070" y="1522128"/>
            <a:ext cx="365076" cy="936984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dash"/>
            <a:round/>
            <a:headEnd type="none" w="med" len="med"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矩形 1"/>
          <p:cNvSpPr/>
          <p:nvPr/>
        </p:nvSpPr>
        <p:spPr>
          <a:xfrm>
            <a:off x="305150" y="7746"/>
            <a:ext cx="8659337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dirty="0">
                <a:solidFill>
                  <a:srgbClr val="3333FF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解决凝聚态物理的一些问题</a:t>
            </a:r>
            <a:endParaRPr lang="en-US" altLang="zh-CN" dirty="0">
              <a:solidFill>
                <a:srgbClr val="3333FF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  <a:p>
            <a:r>
              <a:rPr lang="zh-CN" altLang="en-US" sz="2400" dirty="0">
                <a:solidFill>
                  <a:srgbClr val="00B05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热熔曲线频率不人为截断</a:t>
            </a:r>
            <a:endParaRPr lang="en-US" altLang="zh-CN" sz="2400" dirty="0">
              <a:solidFill>
                <a:srgbClr val="00B050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5717985" y="1076402"/>
            <a:ext cx="14157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kern="100" dirty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能量均分</a:t>
            </a:r>
            <a:endParaRPr lang="zh-CN" altLang="en-US" sz="2400" dirty="0">
              <a:solidFill>
                <a:srgbClr val="FF0000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2485295" y="1060463"/>
            <a:ext cx="17235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kern="100" dirty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能量不均分</a:t>
            </a:r>
            <a:endParaRPr lang="zh-CN" altLang="en-US" sz="2400" dirty="0">
              <a:solidFill>
                <a:srgbClr val="FF0000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1043608" y="4622028"/>
            <a:ext cx="74234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kern="100" dirty="0">
                <a:solidFill>
                  <a:srgbClr val="00B05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目标：不引入爱因斯坦或德拜频率截断，从动力学得到自然的分布</a:t>
            </a:r>
            <a:endParaRPr lang="zh-CN" altLang="en-US" sz="24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112646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857250"/>
            <a:ext cx="9144000" cy="51435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1619673" y="1957386"/>
            <a:ext cx="7010933" cy="1831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41750">
              <a:spcAft>
                <a:spcPts val="600"/>
              </a:spcAft>
            </a:pPr>
            <a:r>
              <a:rPr lang="zh-CN" altLang="en-US" sz="1400" b="1" dirty="0">
                <a:solidFill>
                  <a:srgbClr val="B64340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英文版：</a:t>
            </a:r>
            <a:r>
              <a:rPr lang="en-US" altLang="zh-CN" sz="1400" b="1" dirty="0">
                <a:solidFill>
                  <a:prstClr val="black">
                    <a:lumMod val="95000"/>
                    <a:lumOff val="5000"/>
                  </a:prstClr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rPr>
              <a:t>Science China Physics, Mechanics &amp; Astronomy</a:t>
            </a:r>
          </a:p>
          <a:p>
            <a:pPr marL="288000" indent="-108000">
              <a:lnSpc>
                <a:spcPct val="150000"/>
              </a:lnSpc>
              <a:spcBef>
                <a:spcPts val="600"/>
              </a:spcBef>
              <a:spcAft>
                <a:spcPts val="300"/>
              </a:spcAft>
              <a:buFont typeface="Arial" pitchFamily="34" charset="0"/>
              <a:buChar char="•"/>
            </a:pPr>
            <a:r>
              <a:rPr lang="en-US" altLang="zh-CN" sz="1400" b="1" dirty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rPr>
              <a:t>Editor</a:t>
            </a:r>
            <a:r>
              <a:rPr lang="en-US" altLang="zh-CN" sz="1400" b="1" dirty="0">
                <a:solidFill>
                  <a:prstClr val="black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’</a:t>
            </a:r>
            <a:r>
              <a:rPr lang="en-US" altLang="zh-CN" sz="1400" b="1" dirty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rPr>
              <a:t>s Focus</a:t>
            </a:r>
            <a:r>
              <a:rPr lang="zh-CN" altLang="en-US" sz="1400" dirty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栏目：高标准录用，快审快发</a:t>
            </a:r>
            <a:endParaRPr lang="en-US" altLang="zh-CN" sz="1400" dirty="0">
              <a:solidFill>
                <a:prstClr val="black"/>
              </a:solidFill>
              <a:latin typeface="微软雅黑" pitchFamily="34" charset="-122"/>
              <a:ea typeface="微软雅黑" pitchFamily="34" charset="-122"/>
              <a:cs typeface="Times New Roman" pitchFamily="18" charset="0"/>
            </a:endParaRPr>
          </a:p>
          <a:p>
            <a:pPr marL="288000" indent="-108000">
              <a:lnSpc>
                <a:spcPct val="150000"/>
              </a:lnSpc>
              <a:spcAft>
                <a:spcPts val="300"/>
              </a:spcAft>
              <a:buFont typeface="Arial" pitchFamily="34" charset="0"/>
              <a:buChar char="•"/>
            </a:pPr>
            <a:r>
              <a:rPr lang="en-US" altLang="zh-CN" sz="1400" dirty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JCR </a:t>
            </a:r>
            <a:r>
              <a:rPr lang="en-US" altLang="zh-CN" sz="1400" b="1" dirty="0">
                <a:solidFill>
                  <a:srgbClr val="C0504D">
                    <a:lumMod val="75000"/>
                  </a:srgbClr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Q1</a:t>
            </a:r>
            <a:r>
              <a:rPr lang="zh-CN" altLang="en-US" sz="1400" b="1" dirty="0">
                <a:solidFill>
                  <a:srgbClr val="C0504D">
                    <a:lumMod val="75000"/>
                  </a:srgbClr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区</a:t>
            </a:r>
            <a:r>
              <a:rPr lang="zh-CN" altLang="en-US" sz="1400" dirty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，中科院文献情报中心期刊分区表物理大类</a:t>
            </a:r>
            <a:r>
              <a:rPr lang="en-US" altLang="zh-CN" sz="1400" b="1" dirty="0">
                <a:solidFill>
                  <a:srgbClr val="C0504D">
                    <a:lumMod val="75000"/>
                  </a:srgbClr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1</a:t>
            </a:r>
            <a:r>
              <a:rPr lang="zh-CN" altLang="en-US" sz="1400" b="1" dirty="0">
                <a:solidFill>
                  <a:srgbClr val="C0504D">
                    <a:lumMod val="75000"/>
                  </a:srgbClr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区</a:t>
            </a:r>
            <a:r>
              <a:rPr lang="en-US" altLang="zh-CN" sz="1400" b="1" dirty="0">
                <a:solidFill>
                  <a:srgbClr val="C0504D">
                    <a:lumMod val="75000"/>
                  </a:srgbClr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Top</a:t>
            </a:r>
            <a:r>
              <a:rPr lang="zh-CN" altLang="en-US" sz="1400" dirty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期刊</a:t>
            </a:r>
            <a:endParaRPr lang="en-US" altLang="zh-CN" sz="1400" dirty="0">
              <a:solidFill>
                <a:prstClr val="black"/>
              </a:solidFill>
              <a:latin typeface="微软雅黑" pitchFamily="34" charset="-122"/>
              <a:ea typeface="微软雅黑" pitchFamily="34" charset="-122"/>
              <a:cs typeface="Times New Roman" pitchFamily="18" charset="0"/>
            </a:endParaRPr>
          </a:p>
          <a:p>
            <a:pPr marL="288000" indent="-108000">
              <a:lnSpc>
                <a:spcPct val="150000"/>
              </a:lnSpc>
              <a:spcAft>
                <a:spcPts val="300"/>
              </a:spcAft>
              <a:buFont typeface="Arial" pitchFamily="34" charset="0"/>
              <a:buChar char="•"/>
            </a:pPr>
            <a:r>
              <a:rPr lang="zh-CN" altLang="en-US" sz="1400" dirty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接受后</a:t>
            </a:r>
            <a:r>
              <a:rPr lang="zh-CN" altLang="en-US" sz="1400" b="1" dirty="0">
                <a:solidFill>
                  <a:srgbClr val="C0504D">
                    <a:lumMod val="75000"/>
                  </a:srgbClr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实时在线</a:t>
            </a:r>
            <a:r>
              <a:rPr lang="zh-CN" altLang="en-US" sz="1400" dirty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预出版，优秀成果</a:t>
            </a:r>
            <a:r>
              <a:rPr lang="zh-CN" altLang="en-US" sz="1400" b="1" dirty="0">
                <a:solidFill>
                  <a:srgbClr val="C0504D">
                    <a:lumMod val="75000"/>
                  </a:srgbClr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限时免费</a:t>
            </a:r>
            <a:r>
              <a:rPr lang="zh-CN" altLang="en-US" sz="1400" dirty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阅读</a:t>
            </a:r>
            <a:endParaRPr lang="en-US" altLang="zh-CN" sz="1400" dirty="0">
              <a:solidFill>
                <a:prstClr val="black"/>
              </a:solidFill>
              <a:latin typeface="微软雅黑" pitchFamily="34" charset="-122"/>
              <a:ea typeface="微软雅黑" pitchFamily="34" charset="-122"/>
              <a:cs typeface="Times New Roman" pitchFamily="18" charset="0"/>
            </a:endParaRPr>
          </a:p>
          <a:p>
            <a:pPr marL="288000" indent="-108000">
              <a:lnSpc>
                <a:spcPct val="150000"/>
              </a:lnSpc>
              <a:spcAft>
                <a:spcPts val="300"/>
              </a:spcAft>
              <a:buFont typeface="Arial" pitchFamily="34" charset="0"/>
              <a:buChar char="•"/>
            </a:pPr>
            <a:r>
              <a:rPr lang="zh-CN" altLang="en-US" sz="1400" dirty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国内外公众媒体多渠道</a:t>
            </a:r>
            <a:r>
              <a:rPr lang="zh-CN" altLang="en-US" sz="1400" b="1" dirty="0">
                <a:solidFill>
                  <a:srgbClr val="C0504D">
                    <a:lumMod val="75000"/>
                  </a:srgbClr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新闻宣传</a:t>
            </a:r>
            <a:r>
              <a:rPr lang="zh-CN" altLang="en-US" sz="1400" dirty="0">
                <a:solidFill>
                  <a:prstClr val="black">
                    <a:lumMod val="95000"/>
                    <a:lumOff val="5000"/>
                  </a:prstClr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和</a:t>
            </a:r>
            <a:r>
              <a:rPr lang="zh-CN" altLang="en-US" sz="1400" b="1" dirty="0">
                <a:solidFill>
                  <a:srgbClr val="C0504D">
                    <a:lumMod val="75000"/>
                  </a:srgbClr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精准推送</a:t>
            </a:r>
            <a:endParaRPr lang="en-US" altLang="zh-CN" sz="1400" b="1" dirty="0">
              <a:solidFill>
                <a:srgbClr val="C0504D">
                  <a:lumMod val="75000"/>
                </a:srgbClr>
              </a:solidFill>
              <a:latin typeface="微软雅黑" pitchFamily="34" charset="-122"/>
              <a:ea typeface="微软雅黑" pitchFamily="34" charset="-122"/>
              <a:cs typeface="Times New Roman" pitchFamily="18" charset="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689138" y="3983286"/>
            <a:ext cx="6192688" cy="14619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41750">
              <a:spcAft>
                <a:spcPts val="600"/>
              </a:spcAft>
            </a:pPr>
            <a:r>
              <a:rPr lang="zh-CN" altLang="en-US" sz="1400" b="1" dirty="0">
                <a:solidFill>
                  <a:srgbClr val="C0504D">
                    <a:lumMod val="75000"/>
                  </a:srgbClr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中文版</a:t>
            </a:r>
            <a:r>
              <a:rPr lang="zh-CN" altLang="en-US" sz="1100" b="1" dirty="0">
                <a:solidFill>
                  <a:srgbClr val="C0504D">
                    <a:lumMod val="75000"/>
                  </a:srgbClr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： </a:t>
            </a:r>
            <a:r>
              <a:rPr lang="zh-CN" altLang="en-US" sz="1600" b="1" dirty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中国科学</a:t>
            </a:r>
            <a:r>
              <a:rPr lang="en-US" altLang="zh-CN" sz="1600" b="1" dirty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:</a:t>
            </a:r>
            <a:r>
              <a:rPr lang="zh-CN" altLang="en-US" sz="1600" b="1" dirty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 物理学 力学 天文学</a:t>
            </a:r>
            <a:endParaRPr lang="en-US" altLang="zh-CN" sz="1600" b="1" dirty="0">
              <a:solidFill>
                <a:srgbClr val="B64340"/>
              </a:solidFill>
              <a:latin typeface="微软雅黑" pitchFamily="34" charset="-122"/>
              <a:ea typeface="微软雅黑" pitchFamily="34" charset="-122"/>
              <a:cs typeface="Times New Roman" pitchFamily="18" charset="0"/>
            </a:endParaRPr>
          </a:p>
          <a:p>
            <a:pPr marL="216000" indent="-108000">
              <a:lnSpc>
                <a:spcPct val="15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zh-CN" altLang="en-US" sz="1400" dirty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中文核心期刊，并被</a:t>
            </a:r>
            <a:r>
              <a:rPr lang="en-US" altLang="zh-CN" sz="1400" b="1" dirty="0">
                <a:solidFill>
                  <a:srgbClr val="C0504D">
                    <a:lumMod val="75000"/>
                  </a:srgbClr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rPr>
              <a:t>ESCI</a:t>
            </a:r>
            <a:r>
              <a:rPr lang="zh-CN" altLang="en-US" sz="1400" dirty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 ，</a:t>
            </a:r>
            <a:r>
              <a:rPr lang="en-US" altLang="zh-CN" sz="1400" b="1" dirty="0">
                <a:solidFill>
                  <a:srgbClr val="C0504D">
                    <a:lumMod val="75000"/>
                  </a:srgbClr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rPr>
              <a:t>Scopus</a:t>
            </a:r>
            <a:r>
              <a:rPr lang="zh-CN" altLang="en-US" sz="1400" dirty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国际数据库收录</a:t>
            </a:r>
            <a:endParaRPr lang="en-US" altLang="zh-CN" sz="1400" dirty="0">
              <a:solidFill>
                <a:prstClr val="black"/>
              </a:solidFill>
              <a:latin typeface="微软雅黑" pitchFamily="34" charset="-122"/>
              <a:ea typeface="微软雅黑" pitchFamily="34" charset="-122"/>
              <a:cs typeface="Times New Roman" pitchFamily="18" charset="0"/>
            </a:endParaRPr>
          </a:p>
          <a:p>
            <a:pPr marL="216000" indent="-108000">
              <a:lnSpc>
                <a:spcPct val="15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zh-CN" altLang="en-US" sz="1400" dirty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连续入选</a:t>
            </a:r>
            <a:r>
              <a:rPr lang="zh-CN" altLang="en-US" sz="1400" b="1" dirty="0">
                <a:solidFill>
                  <a:srgbClr val="C0504D">
                    <a:lumMod val="75000"/>
                  </a:srgbClr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“中国百种杰出学术期刊”</a:t>
            </a:r>
            <a:endParaRPr lang="en-US" altLang="zh-CN" sz="1400" b="1" dirty="0">
              <a:solidFill>
                <a:srgbClr val="C0504D">
                  <a:lumMod val="75000"/>
                </a:srgbClr>
              </a:solidFill>
              <a:latin typeface="微软雅黑" pitchFamily="34" charset="-122"/>
              <a:ea typeface="微软雅黑" pitchFamily="34" charset="-122"/>
              <a:cs typeface="Times New Roman" pitchFamily="18" charset="0"/>
            </a:endParaRPr>
          </a:p>
          <a:p>
            <a:pPr marL="216000" indent="-108000">
              <a:lnSpc>
                <a:spcPct val="15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zh-CN" altLang="en-US" sz="1400" b="1" dirty="0">
                <a:solidFill>
                  <a:srgbClr val="C0504D">
                    <a:lumMod val="75000"/>
                  </a:srgbClr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特色专题</a:t>
            </a:r>
            <a:r>
              <a:rPr lang="zh-CN" altLang="en-US" sz="1400" dirty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出版</a:t>
            </a:r>
            <a:r>
              <a:rPr lang="en-US" altLang="zh-CN" sz="1400" dirty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, </a:t>
            </a:r>
            <a:r>
              <a:rPr lang="zh-CN" altLang="en-US" sz="1400" dirty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已组织专题</a:t>
            </a:r>
            <a:r>
              <a:rPr lang="en-US" altLang="zh-CN" sz="1400" dirty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(</a:t>
            </a:r>
            <a:r>
              <a:rPr lang="zh-CN" altLang="en-US" sz="1400" dirty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辑</a:t>
            </a:r>
            <a:r>
              <a:rPr lang="en-US" altLang="zh-CN" sz="1400" dirty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)70</a:t>
            </a:r>
            <a:r>
              <a:rPr lang="zh-CN" altLang="en-US" sz="1400" dirty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余期</a:t>
            </a:r>
            <a:endParaRPr lang="en-US" altLang="zh-CN" sz="1400" dirty="0">
              <a:solidFill>
                <a:prstClr val="black"/>
              </a:solidFill>
              <a:latin typeface="微软雅黑" pitchFamily="34" charset="-122"/>
              <a:ea typeface="微软雅黑" pitchFamily="34" charset="-122"/>
              <a:cs typeface="Times New Roman" pitchFamily="18" charset="0"/>
            </a:endParaRPr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1" y="5490466"/>
            <a:ext cx="6805776" cy="4858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6859" y="2346653"/>
            <a:ext cx="1078630" cy="1227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0207" y="3430749"/>
            <a:ext cx="1725613" cy="173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矩形 10"/>
          <p:cNvSpPr/>
          <p:nvPr/>
        </p:nvSpPr>
        <p:spPr>
          <a:xfrm>
            <a:off x="7452320" y="4797152"/>
            <a:ext cx="160999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zh-CN" altLang="en-US" sz="1400" b="1" dirty="0">
                <a:ln w="18000">
                  <a:noFill/>
                  <a:prstDash val="solid"/>
                  <a:miter lim="800000"/>
                </a:ln>
                <a:solidFill>
                  <a:srgbClr val="F79646">
                    <a:lumMod val="75000"/>
                  </a:srgbClr>
                </a:solidFill>
                <a:latin typeface="黑体" pitchFamily="49" charset="-122"/>
                <a:ea typeface="黑体" pitchFamily="49" charset="-122"/>
              </a:rPr>
              <a:t>扫描二维码 </a:t>
            </a:r>
            <a:endParaRPr lang="en-US" altLang="zh-CN" sz="1400" b="1" dirty="0">
              <a:ln w="18000">
                <a:noFill/>
                <a:prstDash val="solid"/>
                <a:miter lim="800000"/>
              </a:ln>
              <a:solidFill>
                <a:srgbClr val="F79646">
                  <a:lumMod val="75000"/>
                </a:srgbClr>
              </a:solidFill>
              <a:latin typeface="黑体" pitchFamily="49" charset="-122"/>
              <a:ea typeface="黑体" pitchFamily="49" charset="-122"/>
            </a:endParaRPr>
          </a:p>
          <a:p>
            <a:pPr lvl="0" algn="ctr"/>
            <a:r>
              <a:rPr lang="zh-CN" altLang="en-US" sz="1400" b="1" dirty="0">
                <a:ln w="18000">
                  <a:noFill/>
                  <a:prstDash val="solid"/>
                  <a:miter lim="800000"/>
                </a:ln>
                <a:solidFill>
                  <a:srgbClr val="F79646">
                    <a:lumMod val="75000"/>
                  </a:srgbClr>
                </a:solidFill>
                <a:latin typeface="黑体" pitchFamily="49" charset="-122"/>
                <a:ea typeface="黑体" pitchFamily="49" charset="-122"/>
              </a:rPr>
              <a:t>关注期刊最新动态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0" y="836713"/>
            <a:ext cx="9144000" cy="954107"/>
          </a:xfrm>
          <a:prstGeom prst="rect">
            <a:avLst/>
          </a:prstGeom>
          <a:solidFill>
            <a:srgbClr val="EC6B14"/>
          </a:solidFill>
          <a:ln>
            <a:solidFill>
              <a:srgbClr val="FF6600"/>
            </a:solidFill>
          </a:ln>
        </p:spPr>
        <p:txBody>
          <a:bodyPr wrap="square" rtlCol="0">
            <a:spAutoFit/>
          </a:bodyPr>
          <a:lstStyle/>
          <a:p>
            <a:endParaRPr lang="en-US" altLang="zh-CN" dirty="0"/>
          </a:p>
          <a:p>
            <a:endParaRPr lang="zh-CN" alt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96951" y="836713"/>
            <a:ext cx="870511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chemeClr val="bg1"/>
                </a:solidFill>
                <a:latin typeface="华文楷体" pitchFamily="2" charset="-122"/>
                <a:ea typeface="华文楷体" pitchFamily="2" charset="-122"/>
              </a:rPr>
              <a:t>中国科学：物理学 力学 天文学</a:t>
            </a:r>
            <a:endParaRPr lang="en-US" altLang="zh-CN" b="1" dirty="0">
              <a:solidFill>
                <a:schemeClr val="bg1"/>
              </a:solidFill>
              <a:latin typeface="华文楷体" pitchFamily="2" charset="-122"/>
              <a:ea typeface="华文楷体" pitchFamily="2" charset="-122"/>
            </a:endParaRPr>
          </a:p>
          <a:p>
            <a:r>
              <a:rPr lang="en-US" altLang="zh-CN" sz="3000" b="1" dirty="0">
                <a:solidFill>
                  <a:schemeClr val="bg1"/>
                </a:solidFill>
                <a:latin typeface="Arial Narrow" pitchFamily="34" charset="0"/>
                <a:cs typeface="Arial" pitchFamily="34" charset="0"/>
              </a:rPr>
              <a:t>SCIENCE CHINA Physics, Mechanics &amp; Astronomy </a:t>
            </a:r>
            <a:endParaRPr lang="zh-CN" altLang="en-US" sz="3000" b="1" dirty="0">
              <a:solidFill>
                <a:schemeClr val="bg1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7208946" y="1916832"/>
            <a:ext cx="189955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6000">
              <a:spcAft>
                <a:spcPts val="600"/>
              </a:spcAft>
            </a:pPr>
            <a:r>
              <a:rPr lang="zh-CN" altLang="en-US" sz="1600" b="1" dirty="0">
                <a:ln w="18000">
                  <a:noFill/>
                  <a:prstDash val="solid"/>
                  <a:miter lim="800000"/>
                </a:ln>
                <a:solidFill>
                  <a:srgbClr val="F79646">
                    <a:lumMod val="75000"/>
                  </a:srgbClr>
                </a:solidFill>
                <a:latin typeface="微软雅黑" pitchFamily="34" charset="-122"/>
                <a:ea typeface="微软雅黑" pitchFamily="34" charset="-122"/>
                <a:cs typeface="Tahoma" pitchFamily="34" charset="0"/>
              </a:rPr>
              <a:t>主编</a:t>
            </a:r>
            <a:r>
              <a:rPr lang="en-US" altLang="zh-CN" sz="1600" b="1" dirty="0">
                <a:ln w="18000">
                  <a:noFill/>
                  <a:prstDash val="solid"/>
                  <a:miter lim="800000"/>
                </a:ln>
                <a:solidFill>
                  <a:srgbClr val="F79646">
                    <a:lumMod val="75000"/>
                  </a:srgbClr>
                </a:solidFill>
                <a:latin typeface="微软雅黑" pitchFamily="34" charset="-122"/>
                <a:ea typeface="微软雅黑" pitchFamily="34" charset="-122"/>
                <a:cs typeface="Tahoma" pitchFamily="34" charset="0"/>
              </a:rPr>
              <a:t>:  </a:t>
            </a:r>
            <a:r>
              <a:rPr lang="zh-CN" altLang="en-US" sz="1600" b="1" dirty="0">
                <a:solidFill>
                  <a:srgbClr val="002060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谢心澄 院士</a:t>
            </a:r>
            <a:endParaRPr lang="en-US" altLang="zh-CN" sz="1600" b="1" dirty="0">
              <a:solidFill>
                <a:srgbClr val="002060"/>
              </a:solidFill>
              <a:latin typeface="微软雅黑" pitchFamily="34" charset="-122"/>
              <a:ea typeface="微软雅黑" pitchFamily="34" charset="-122"/>
              <a:cs typeface="Times New Roman" pitchFamily="18" charset="0"/>
            </a:endParaRPr>
          </a:p>
        </p:txBody>
      </p:sp>
      <p:pic>
        <p:nvPicPr>
          <p:cNvPr id="2" name="Picture 2" descr="C:\Users\wangwei.DOMAIN\Desktop\QQ图片20230703153402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3"/>
          <a:stretch/>
        </p:blipFill>
        <p:spPr bwMode="auto">
          <a:xfrm>
            <a:off x="8129208" y="834382"/>
            <a:ext cx="1051304" cy="961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810" y="1911373"/>
            <a:ext cx="1447863" cy="19312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810" y="3984569"/>
            <a:ext cx="1447863" cy="19312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7478080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9" name="矩形 2"/>
          <p:cNvSpPr/>
          <p:nvPr>
            <p:custDataLst>
              <p:tags r:id="rId1"/>
            </p:custDataLst>
          </p:nvPr>
        </p:nvSpPr>
        <p:spPr>
          <a:xfrm>
            <a:off x="2541112" y="1940085"/>
            <a:ext cx="5194459" cy="78359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en-US" sz="1500" dirty="0">
                <a:solidFill>
                  <a:schemeClr val="dk1"/>
                </a:solidFill>
              </a:rPr>
              <a:t>创刊主编为“两弹一星”功勋奖章获得者彭桓武院士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en-US" sz="1500" dirty="0">
                <a:solidFill>
                  <a:schemeClr val="dk1"/>
                </a:solidFill>
              </a:rPr>
              <a:t>何祚庥院士为第二任主编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en-US" sz="1500" dirty="0">
                <a:solidFill>
                  <a:schemeClr val="dk1"/>
                </a:solidFill>
              </a:rPr>
              <a:t>现任主编为孙昌璞院士</a:t>
            </a:r>
          </a:p>
        </p:txBody>
      </p:sp>
      <p:sp>
        <p:nvSpPr>
          <p:cNvPr id="4" name="标题 3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102395" y="1066883"/>
            <a:ext cx="8897303" cy="529590"/>
          </a:xfrm>
        </p:spPr>
        <p:txBody>
          <a:bodyPr>
            <a:normAutofit fontScale="90000"/>
          </a:bodyPr>
          <a:lstStyle/>
          <a:p>
            <a:pPr algn="ctr"/>
            <a:r>
              <a:rPr sz="1665">
                <a:solidFill>
                  <a:schemeClr val="dk1">
                    <a:lumMod val="85000"/>
                    <a:lumOff val="15000"/>
                  </a:schemeClr>
                </a:solidFill>
                <a:sym typeface="+mn-ea"/>
              </a:rPr>
              <a:t>由</a:t>
            </a:r>
            <a:r>
              <a:rPr lang="zh-CN" altLang="en-US" sz="1665">
                <a:solidFill>
                  <a:schemeClr val="dk1">
                    <a:lumMod val="85000"/>
                    <a:lumOff val="15000"/>
                  </a:schemeClr>
                </a:solidFill>
                <a:sym typeface="+mn-ea"/>
              </a:rPr>
              <a:t>中国科学院</a:t>
            </a:r>
            <a:r>
              <a:rPr sz="1665">
                <a:solidFill>
                  <a:schemeClr val="dk1">
                    <a:lumMod val="85000"/>
                    <a:lumOff val="15000"/>
                  </a:schemeClr>
                </a:solidFill>
                <a:sym typeface="+mn-ea"/>
              </a:rPr>
              <a:t>理论物理</a:t>
            </a:r>
            <a:r>
              <a:rPr lang="zh-CN" altLang="en-US" sz="1665">
                <a:solidFill>
                  <a:schemeClr val="dk1">
                    <a:lumMod val="85000"/>
                    <a:lumOff val="15000"/>
                  </a:schemeClr>
                </a:solidFill>
                <a:sym typeface="+mn-ea"/>
              </a:rPr>
              <a:t>研究</a:t>
            </a:r>
            <a:r>
              <a:rPr sz="1665">
                <a:solidFill>
                  <a:schemeClr val="dk1">
                    <a:lumMod val="85000"/>
                    <a:lumOff val="15000"/>
                  </a:schemeClr>
                </a:solidFill>
                <a:sym typeface="+mn-ea"/>
              </a:rPr>
              <a:t>所</a:t>
            </a:r>
            <a:r>
              <a:rPr lang="zh-CN" altLang="en-US" sz="1665">
                <a:solidFill>
                  <a:schemeClr val="dk1">
                    <a:lumMod val="85000"/>
                    <a:lumOff val="15000"/>
                  </a:schemeClr>
                </a:solidFill>
                <a:sym typeface="+mn-ea"/>
              </a:rPr>
              <a:t>和</a:t>
            </a:r>
            <a:r>
              <a:rPr sz="1665">
                <a:solidFill>
                  <a:schemeClr val="dk1">
                    <a:lumMod val="85000"/>
                    <a:lumOff val="15000"/>
                  </a:schemeClr>
                </a:solidFill>
                <a:sym typeface="+mn-ea"/>
              </a:rPr>
              <a:t>中国物理学会主办的学术期刊：</a:t>
            </a:r>
            <a:br>
              <a:rPr lang="en-US" altLang="zh-CN" sz="1665">
                <a:solidFill>
                  <a:schemeClr val="dk1">
                    <a:lumMod val="85000"/>
                    <a:lumOff val="15000"/>
                  </a:schemeClr>
                </a:solidFill>
                <a:sym typeface="+mn-ea"/>
              </a:rPr>
            </a:br>
            <a:r>
              <a:rPr lang="en-US" altLang="zh-CN" sz="1665">
                <a:solidFill>
                  <a:schemeClr val="dk1">
                    <a:lumMod val="85000"/>
                    <a:lumOff val="15000"/>
                  </a:schemeClr>
                </a:solidFill>
                <a:sym typeface="+mn-ea"/>
              </a:rPr>
              <a:t>Communications in Theoretical Physics</a:t>
            </a:r>
            <a:endParaRPr lang="en-US" altLang="zh-CN" sz="1665" dirty="0">
              <a:solidFill>
                <a:schemeClr val="dk1">
                  <a:lumMod val="85000"/>
                  <a:lumOff val="15000"/>
                </a:schemeClr>
              </a:solidFill>
              <a:sym typeface="+mn-ea"/>
            </a:endParaRPr>
          </a:p>
        </p:txBody>
      </p:sp>
      <p:cxnSp>
        <p:nvCxnSpPr>
          <p:cNvPr id="2" name="直接连接符 1"/>
          <p:cNvCxnSpPr/>
          <p:nvPr>
            <p:custDataLst>
              <p:tags r:id="rId3"/>
            </p:custDataLst>
          </p:nvPr>
        </p:nvCxnSpPr>
        <p:spPr>
          <a:xfrm flipV="1">
            <a:off x="1" y="1595996"/>
            <a:ext cx="8958263" cy="1905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图片 4" descr="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18801" y="5798268"/>
            <a:ext cx="2225040" cy="490538"/>
          </a:xfrm>
          <a:prstGeom prst="rect">
            <a:avLst/>
          </a:prstGeom>
        </p:spPr>
      </p:pic>
      <p:sp>
        <p:nvSpPr>
          <p:cNvPr id="6" name="文本框 5"/>
          <p:cNvSpPr txBox="1"/>
          <p:nvPr>
            <p:custDataLst>
              <p:tags r:id="rId4"/>
            </p:custDataLst>
          </p:nvPr>
        </p:nvSpPr>
        <p:spPr>
          <a:xfrm>
            <a:off x="2541270" y="3095784"/>
            <a:ext cx="5742940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285750" indent="-285750" algn="just">
              <a:buFont typeface="Wingdings" panose="05000000000000000000" charset="0"/>
              <a:buChar char="Ø"/>
            </a:pPr>
            <a:r>
              <a:rPr lang="zh-CN" altLang="en-US" sz="1350" dirty="0">
                <a:solidFill>
                  <a:schemeClr val="dk1"/>
                </a:solidFill>
                <a:sym typeface="+mn-ea"/>
              </a:rPr>
              <a:t>创刊于</a:t>
            </a:r>
            <a:r>
              <a:rPr lang="en-US" altLang="zh-CN" sz="1350" dirty="0">
                <a:solidFill>
                  <a:srgbClr val="0070C0"/>
                </a:solidFill>
                <a:sym typeface="+mn-ea"/>
              </a:rPr>
              <a:t>1982</a:t>
            </a:r>
            <a:r>
              <a:rPr lang="zh-CN" altLang="en-US" sz="1350" dirty="0">
                <a:solidFill>
                  <a:schemeClr val="dk1"/>
                </a:solidFill>
                <a:sym typeface="+mn-ea"/>
              </a:rPr>
              <a:t>年，被</a:t>
            </a:r>
            <a:r>
              <a:rPr lang="en-US" altLang="zh-CN" sz="1350" dirty="0">
                <a:solidFill>
                  <a:schemeClr val="dk1"/>
                </a:solidFill>
                <a:sym typeface="+mn-ea"/>
              </a:rPr>
              <a:t>SCI</a:t>
            </a:r>
            <a:r>
              <a:rPr lang="zh-CN" altLang="en-US" sz="1350" dirty="0">
                <a:solidFill>
                  <a:schemeClr val="dk1"/>
                </a:solidFill>
                <a:sym typeface="+mn-ea"/>
              </a:rPr>
              <a:t>以及其他多个检索系统收录。</a:t>
            </a:r>
          </a:p>
          <a:p>
            <a:pPr marL="285750" indent="-285750" algn="just">
              <a:buFont typeface="Wingdings" panose="05000000000000000000" charset="0"/>
              <a:buChar char="Ø"/>
            </a:pPr>
            <a:r>
              <a:rPr lang="zh-CN" altLang="en-US" sz="1350" dirty="0">
                <a:solidFill>
                  <a:schemeClr val="dk1"/>
                </a:solidFill>
                <a:sym typeface="+mn-ea"/>
              </a:rPr>
              <a:t>最新影响因子</a:t>
            </a:r>
            <a:r>
              <a:rPr lang="en-US" altLang="zh-CN" sz="1350" dirty="0">
                <a:solidFill>
                  <a:srgbClr val="0070C0"/>
                </a:solidFill>
                <a:sym typeface="+mn-ea"/>
              </a:rPr>
              <a:t>3.1</a:t>
            </a:r>
            <a:r>
              <a:rPr lang="zh-CN" altLang="en-US" sz="1350" dirty="0">
                <a:solidFill>
                  <a:schemeClr val="dk1"/>
                </a:solidFill>
                <a:sym typeface="+mn-ea"/>
              </a:rPr>
              <a:t>，在全球</a:t>
            </a:r>
            <a:r>
              <a:rPr lang="en-US" altLang="zh-CN" sz="1350" dirty="0">
                <a:solidFill>
                  <a:schemeClr val="dk1"/>
                </a:solidFill>
                <a:sym typeface="+mn-ea"/>
              </a:rPr>
              <a:t>85</a:t>
            </a:r>
            <a:r>
              <a:rPr lang="zh-CN" altLang="en-US" sz="1350" dirty="0">
                <a:solidFill>
                  <a:schemeClr val="dk1"/>
                </a:solidFill>
                <a:sym typeface="+mn-ea"/>
              </a:rPr>
              <a:t>份物理综合类期刊中排第</a:t>
            </a:r>
            <a:r>
              <a:rPr lang="en-US" altLang="zh-CN" sz="1350" dirty="0">
                <a:gradFill>
                  <a:gsLst>
                    <a:gs pos="0">
                      <a:srgbClr val="14CD68"/>
                    </a:gs>
                    <a:gs pos="100000">
                      <a:srgbClr val="035C7D"/>
                    </a:gs>
                  </a:gsLst>
                  <a:lin scaled="0"/>
                </a:gradFill>
                <a:sym typeface="+mn-ea"/>
              </a:rPr>
              <a:t>33</a:t>
            </a:r>
            <a:r>
              <a:rPr lang="zh-CN" altLang="en-US" sz="1350" dirty="0">
                <a:solidFill>
                  <a:schemeClr val="dk1"/>
                </a:solidFill>
                <a:sym typeface="+mn-ea"/>
              </a:rPr>
              <a:t>名。</a:t>
            </a:r>
          </a:p>
          <a:p>
            <a:pPr marL="285750" indent="-285750" algn="just">
              <a:buFont typeface="Wingdings" panose="05000000000000000000" charset="0"/>
              <a:buChar char="Ø"/>
            </a:pPr>
            <a:r>
              <a:rPr lang="zh-CN" altLang="en-US" sz="1350" dirty="0">
                <a:solidFill>
                  <a:schemeClr val="dk1"/>
                </a:solidFill>
                <a:sym typeface="+mn-ea"/>
              </a:rPr>
              <a:t>坚持刊发理论为主的</a:t>
            </a:r>
            <a:r>
              <a:rPr lang="zh-CN" altLang="en-US" sz="1350" dirty="0">
                <a:solidFill>
                  <a:srgbClr val="0070C0"/>
                </a:solidFill>
                <a:sym typeface="+mn-ea"/>
              </a:rPr>
              <a:t>各领域</a:t>
            </a:r>
            <a:r>
              <a:rPr lang="zh-CN" altLang="en-US" sz="1350" dirty="0">
                <a:solidFill>
                  <a:schemeClr val="dk1"/>
                </a:solidFill>
                <a:sym typeface="+mn-ea"/>
              </a:rPr>
              <a:t>文章，旨在</a:t>
            </a:r>
            <a:r>
              <a:rPr lang="zh-CN" altLang="en-US" sz="1350" dirty="0">
                <a:solidFill>
                  <a:srgbClr val="0070C0"/>
                </a:solidFill>
                <a:sym typeface="+mn-ea"/>
              </a:rPr>
              <a:t>服务和推动中国及国际理论物理的发展</a:t>
            </a:r>
          </a:p>
        </p:txBody>
      </p:sp>
      <p:sp>
        <p:nvSpPr>
          <p:cNvPr id="9" name="文本框 8"/>
          <p:cNvSpPr txBox="1"/>
          <p:nvPr>
            <p:custDataLst>
              <p:tags r:id="rId5"/>
            </p:custDataLst>
          </p:nvPr>
        </p:nvSpPr>
        <p:spPr>
          <a:xfrm>
            <a:off x="2541270" y="4252755"/>
            <a:ext cx="6294120" cy="1129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sz="1350" b="1" dirty="0">
              <a:solidFill>
                <a:schemeClr val="dk1"/>
              </a:solidFill>
              <a:sym typeface="+mn-ea"/>
            </a:endParaRPr>
          </a:p>
          <a:p>
            <a:pPr marL="285750" indent="-285750">
              <a:buFont typeface="Wingdings" panose="05000000000000000000" charset="0"/>
              <a:buChar char="l"/>
            </a:pPr>
            <a:r>
              <a:rPr sz="1350" dirty="0">
                <a:solidFill>
                  <a:srgbClr val="0070C0"/>
                </a:solidFill>
                <a:sym typeface="+mn-ea"/>
              </a:rPr>
              <a:t>不收版面费</a:t>
            </a:r>
            <a:r>
              <a:rPr sz="1350" dirty="0">
                <a:solidFill>
                  <a:schemeClr val="dk1"/>
                </a:solidFill>
                <a:sym typeface="+mn-ea"/>
              </a:rPr>
              <a:t>，</a:t>
            </a:r>
            <a:r>
              <a:rPr lang="zh-CN" altLang="en-US" sz="1350" dirty="0">
                <a:solidFill>
                  <a:schemeClr val="dk1"/>
                </a:solidFill>
                <a:sym typeface="+mn-ea"/>
              </a:rPr>
              <a:t>依靠</a:t>
            </a:r>
            <a:r>
              <a:rPr sz="1350" dirty="0">
                <a:solidFill>
                  <a:schemeClr val="dk1"/>
                </a:solidFill>
                <a:sym typeface="+mn-ea"/>
              </a:rPr>
              <a:t>主办单位提供</a:t>
            </a:r>
            <a:r>
              <a:rPr lang="zh-CN" altLang="en-US" sz="1350" dirty="0">
                <a:solidFill>
                  <a:schemeClr val="dk1"/>
                </a:solidFill>
                <a:sym typeface="+mn-ea"/>
              </a:rPr>
              <a:t>的</a:t>
            </a:r>
            <a:r>
              <a:rPr sz="1350" dirty="0">
                <a:solidFill>
                  <a:schemeClr val="dk1"/>
                </a:solidFill>
                <a:sym typeface="+mn-ea"/>
              </a:rPr>
              <a:t>办刊经费</a:t>
            </a:r>
            <a:r>
              <a:rPr lang="zh-CN" altLang="en-US" sz="1350" dirty="0">
                <a:solidFill>
                  <a:schemeClr val="dk1"/>
                </a:solidFill>
                <a:sym typeface="+mn-ea"/>
              </a:rPr>
              <a:t>和期刊争取到的竞争性基金。</a:t>
            </a:r>
            <a:endParaRPr sz="1350" dirty="0">
              <a:solidFill>
                <a:schemeClr val="dk1"/>
              </a:solidFill>
              <a:sym typeface="+mn-ea"/>
            </a:endParaRPr>
          </a:p>
          <a:p>
            <a:pPr marL="285750" indent="-285750">
              <a:buFont typeface="Wingdings" panose="05000000000000000000" charset="0"/>
              <a:buChar char="l"/>
            </a:pPr>
            <a:r>
              <a:rPr sz="1350" dirty="0">
                <a:solidFill>
                  <a:srgbClr val="0070C0"/>
                </a:solidFill>
                <a:sym typeface="+mn-ea"/>
              </a:rPr>
              <a:t>高效反馈，期刊审稿周期短</a:t>
            </a:r>
            <a:r>
              <a:rPr sz="1350" dirty="0">
                <a:solidFill>
                  <a:schemeClr val="dk1"/>
                </a:solidFill>
                <a:sym typeface="+mn-ea"/>
              </a:rPr>
              <a:t>，第一次审稿意见</a:t>
            </a:r>
            <a:r>
              <a:rPr lang="zh-CN" altLang="en-US" sz="1350" dirty="0">
                <a:solidFill>
                  <a:schemeClr val="dk1"/>
                </a:solidFill>
                <a:sym typeface="+mn-ea"/>
              </a:rPr>
              <a:t>三周</a:t>
            </a:r>
            <a:r>
              <a:rPr sz="1350" dirty="0">
                <a:solidFill>
                  <a:schemeClr val="dk1"/>
                </a:solidFill>
                <a:sym typeface="+mn-ea"/>
              </a:rPr>
              <a:t>左右反馈；投稿到接收平均</a:t>
            </a:r>
            <a:r>
              <a:rPr lang="zh-CN" altLang="en-US" sz="1350" dirty="0">
                <a:solidFill>
                  <a:schemeClr val="dk1"/>
                </a:solidFill>
                <a:sym typeface="+mn-ea"/>
              </a:rPr>
              <a:t>两</a:t>
            </a:r>
            <a:r>
              <a:rPr sz="1350" dirty="0">
                <a:solidFill>
                  <a:schemeClr val="dk1"/>
                </a:solidFill>
                <a:sym typeface="+mn-ea"/>
              </a:rPr>
              <a:t>个月的时间。</a:t>
            </a:r>
            <a:endParaRPr lang="en-US" sz="1350" dirty="0">
              <a:solidFill>
                <a:schemeClr val="dk1"/>
              </a:solidFill>
              <a:sym typeface="+mn-ea"/>
            </a:endParaRPr>
          </a:p>
          <a:p>
            <a:endParaRPr lang="zh-CN" altLang="en-US" sz="1350" dirty="0">
              <a:solidFill>
                <a:schemeClr val="dk1"/>
              </a:solidFill>
              <a:sym typeface="+mn-ea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861" y="1937545"/>
            <a:ext cx="2384425" cy="3222625"/>
          </a:xfrm>
          <a:prstGeom prst="rect">
            <a:avLst/>
          </a:prstGeom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shibiao2副本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19672" y="548680"/>
            <a:ext cx="4967287" cy="4346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251520" y="5085184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4000" dirty="0">
                <a:solidFill>
                  <a:srgbClr val="3333FF"/>
                </a:solidFill>
                <a:ea typeface="华文新魏" panose="02010800040101010101" pitchFamily="2" charset="-122"/>
              </a:rPr>
              <a:t>敬请指正！</a:t>
            </a:r>
          </a:p>
        </p:txBody>
      </p:sp>
    </p:spTree>
    <p:extLst>
      <p:ext uri="{BB962C8B-B14F-4D97-AF65-F5344CB8AC3E}">
        <p14:creationId xmlns:p14="http://schemas.microsoft.com/office/powerpoint/2010/main" val="210898279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389" name="Object 5"/>
          <p:cNvGraphicFramePr>
            <a:graphicFrameLocks noChangeAspect="1"/>
          </p:cNvGraphicFramePr>
          <p:nvPr/>
        </p:nvGraphicFramePr>
        <p:xfrm>
          <a:off x="290513" y="2973388"/>
          <a:ext cx="3405187" cy="1158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866090" imgH="634725" progId="Equation.DSMT4">
                  <p:embed/>
                </p:oleObj>
              </mc:Choice>
              <mc:Fallback>
                <p:oleObj name="Equation" r:id="rId3" imgW="1866090" imgH="634725" progId="Equation.DSMT4">
                  <p:embed/>
                  <p:pic>
                    <p:nvPicPr>
                      <p:cNvPr id="16389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0513" y="2973388"/>
                        <a:ext cx="3405187" cy="1158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90" name="Object 6"/>
          <p:cNvGraphicFramePr>
            <a:graphicFrameLocks noChangeAspect="1"/>
          </p:cNvGraphicFramePr>
          <p:nvPr/>
        </p:nvGraphicFramePr>
        <p:xfrm>
          <a:off x="2257425" y="3467100"/>
          <a:ext cx="2876550" cy="752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651000" imgH="431800" progId="Equation.DSMT4">
                  <p:embed/>
                </p:oleObj>
              </mc:Choice>
              <mc:Fallback>
                <p:oleObj name="Equation" r:id="rId5" imgW="1651000" imgH="431800" progId="Equation.DSMT4">
                  <p:embed/>
                  <p:pic>
                    <p:nvPicPr>
                      <p:cNvPr id="1639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57425" y="3467100"/>
                        <a:ext cx="2876550" cy="752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91" name="Object 7"/>
          <p:cNvGraphicFramePr>
            <a:graphicFrameLocks noChangeAspect="1"/>
          </p:cNvGraphicFramePr>
          <p:nvPr/>
        </p:nvGraphicFramePr>
        <p:xfrm>
          <a:off x="2419350" y="4530725"/>
          <a:ext cx="1928813" cy="1117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1117600" imgH="647700" progId="Equation.DSMT4">
                  <p:embed/>
                </p:oleObj>
              </mc:Choice>
              <mc:Fallback>
                <p:oleObj name="Equation" r:id="rId7" imgW="1117600" imgH="647700" progId="Equation.DSMT4">
                  <p:embed/>
                  <p:pic>
                    <p:nvPicPr>
                      <p:cNvPr id="16391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19350" y="4530725"/>
                        <a:ext cx="1928813" cy="1117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92" name="Object 8"/>
          <p:cNvGraphicFramePr>
            <a:graphicFrameLocks noChangeAspect="1"/>
          </p:cNvGraphicFramePr>
          <p:nvPr/>
        </p:nvGraphicFramePr>
        <p:xfrm>
          <a:off x="290513" y="4337050"/>
          <a:ext cx="1628775" cy="1250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1091726" imgH="837836" progId="Equation.DSMT4">
                  <p:embed/>
                </p:oleObj>
              </mc:Choice>
              <mc:Fallback>
                <p:oleObj name="Equation" r:id="rId9" imgW="1091726" imgH="837836" progId="Equation.DSMT4">
                  <p:embed/>
                  <p:pic>
                    <p:nvPicPr>
                      <p:cNvPr id="16392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0513" y="4337050"/>
                        <a:ext cx="1628775" cy="1250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94" name="Object 10"/>
          <p:cNvGraphicFramePr>
            <a:graphicFrameLocks noChangeAspect="1"/>
          </p:cNvGraphicFramePr>
          <p:nvPr/>
        </p:nvGraphicFramePr>
        <p:xfrm>
          <a:off x="284163" y="1874838"/>
          <a:ext cx="6821487" cy="701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3822700" imgH="393700" progId="Equation.DSMT4">
                  <p:embed/>
                </p:oleObj>
              </mc:Choice>
              <mc:Fallback>
                <p:oleObj name="Equation" r:id="rId11" imgW="3822700" imgH="393700" progId="Equation.DSMT4">
                  <p:embed/>
                  <p:pic>
                    <p:nvPicPr>
                      <p:cNvPr id="16394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4163" y="1874838"/>
                        <a:ext cx="6821487" cy="701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7416" name="Picture 136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5438" y="2755900"/>
            <a:ext cx="3113087" cy="291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6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16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16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674" name="对象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98741364"/>
              </p:ext>
            </p:extLst>
          </p:nvPr>
        </p:nvGraphicFramePr>
        <p:xfrm>
          <a:off x="118750" y="2245458"/>
          <a:ext cx="1428750" cy="223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Graph" r:id="rId3" imgW="4174541" imgH="2916326" progId="Origin50.Graph">
                  <p:embed/>
                </p:oleObj>
              </mc:Choice>
              <mc:Fallback>
                <p:oleObj name="Graph" r:id="rId3" imgW="4174541" imgH="2916326" progId="Origin50.Graph">
                  <p:embed/>
                  <p:pic>
                    <p:nvPicPr>
                      <p:cNvPr id="28674" name="对象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750" y="2245458"/>
                        <a:ext cx="1428750" cy="2235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675" name="对象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30268049"/>
              </p:ext>
            </p:extLst>
          </p:nvPr>
        </p:nvGraphicFramePr>
        <p:xfrm>
          <a:off x="5633321" y="2378113"/>
          <a:ext cx="1428750" cy="2233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Graph" r:id="rId5" imgW="4174541" imgH="2916326" progId="Origin50.Graph">
                  <p:embed/>
                </p:oleObj>
              </mc:Choice>
              <mc:Fallback>
                <p:oleObj name="Graph" r:id="rId5" imgW="4174541" imgH="2916326" progId="Origin50.Graph">
                  <p:embed/>
                  <p:pic>
                    <p:nvPicPr>
                      <p:cNvPr id="28675" name="对象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3321" y="2378113"/>
                        <a:ext cx="1428750" cy="22336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右箭头 13"/>
          <p:cNvSpPr/>
          <p:nvPr/>
        </p:nvSpPr>
        <p:spPr>
          <a:xfrm>
            <a:off x="4151101" y="3382125"/>
            <a:ext cx="1117459" cy="11279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2100"/>
          </a:p>
        </p:txBody>
      </p:sp>
      <p:graphicFrame>
        <p:nvGraphicFramePr>
          <p:cNvPr id="16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97106402"/>
              </p:ext>
            </p:extLst>
          </p:nvPr>
        </p:nvGraphicFramePr>
        <p:xfrm>
          <a:off x="1772298" y="2230368"/>
          <a:ext cx="2014538" cy="2139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1219200" imgH="1295400" progId="Equation.DSMT4">
                  <p:embed/>
                </p:oleObj>
              </mc:Choice>
              <mc:Fallback>
                <p:oleObj name="Equation" r:id="rId7" imgW="1219200" imgH="1295400" progId="Equation.DSMT4">
                  <p:embed/>
                  <p:pic>
                    <p:nvPicPr>
                      <p:cNvPr id="16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72298" y="2230368"/>
                        <a:ext cx="2014538" cy="2139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0" y="-7938"/>
            <a:ext cx="838835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2800" b="1" dirty="0">
                <a:solidFill>
                  <a:srgbClr val="3333FF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1 </a:t>
            </a:r>
            <a:r>
              <a:rPr lang="zh-CN" altLang="en-US" sz="2800" dirty="0">
                <a:solidFill>
                  <a:srgbClr val="3333FF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热化与能均分</a:t>
            </a:r>
            <a:endParaRPr lang="zh-CN" altLang="en-US" sz="2800" b="1" dirty="0">
              <a:solidFill>
                <a:srgbClr val="3333FF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65128" y="622858"/>
            <a:ext cx="20313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能均分问题：</a:t>
            </a:r>
          </a:p>
        </p:txBody>
      </p:sp>
      <p:pic>
        <p:nvPicPr>
          <p:cNvPr id="17" name="Picture 16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28" y="1218303"/>
            <a:ext cx="8435975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矩形 3"/>
          <p:cNvSpPr>
            <a:spLocks noChangeArrowheads="1"/>
          </p:cNvSpPr>
          <p:nvPr/>
        </p:nvSpPr>
        <p:spPr bwMode="auto">
          <a:xfrm>
            <a:off x="323528" y="5468586"/>
            <a:ext cx="847248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2400" dirty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能均分猜测：</a:t>
            </a:r>
            <a:r>
              <a:rPr lang="zh-CN" altLang="en-US" sz="2400" dirty="0">
                <a:latin typeface="华文新魏" panose="02010800040101010101" pitchFamily="2" charset="-122"/>
                <a:ea typeface="华文新魏" panose="02010800040101010101" pitchFamily="2" charset="-122"/>
              </a:rPr>
              <a:t>无穷小的扰动能够使系统实现能量按自由度均分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文本框 19"/>
              <p:cNvSpPr txBox="1"/>
              <p:nvPr/>
            </p:nvSpPr>
            <p:spPr>
              <a:xfrm>
                <a:off x="3749456" y="2086249"/>
                <a:ext cx="1845989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𝐻</m:t>
                      </m:r>
                      <m:r>
                        <a:rPr lang="en-US" altLang="zh-CN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CN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altLang="zh-CN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zh-CN" alt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𝜆</m:t>
                      </m:r>
                      <m:r>
                        <a:rPr lang="en-US" altLang="zh-CN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𝐻</m:t>
                      </m:r>
                      <m:r>
                        <a:rPr lang="en-US" altLang="zh-CN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′</m:t>
                      </m:r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20" name="文本框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9456" y="2086249"/>
                <a:ext cx="1845989" cy="369332"/>
              </a:xfrm>
              <a:prstGeom prst="rect">
                <a:avLst/>
              </a:prstGeom>
              <a:blipFill>
                <a:blip r:embed="rId11"/>
                <a:stretch>
                  <a:fillRect l="-4290" r="-4950" b="-1639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文本框 20"/>
              <p:cNvSpPr txBox="1"/>
              <p:nvPr/>
            </p:nvSpPr>
            <p:spPr>
              <a:xfrm>
                <a:off x="-177546" y="4390089"/>
                <a:ext cx="3927002" cy="69147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  <m:r>
                        <a:rPr lang="en-US" altLang="zh-CN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altLang="zh-CN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sSubSup>
                        <m:sSubSupPr>
                          <m:ctrlPr>
                            <a:rPr lang="en-US" altLang="zh-CN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𝑘</m:t>
                          </m:r>
                        </m:sub>
                        <m:sup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en-US" altLang="zh-CN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Sup>
                        <m:sSubSupPr>
                          <m:ctrlPr>
                            <a:rPr lang="en-US" altLang="zh-CN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sSubSup>
                            <m:sSubSupPr>
                              <m:ctrlPr>
                                <a:rPr lang="en-US" altLang="zh-CN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zh-CN" altLang="en-US" sz="24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</m:e>
                            <m:sub>
                              <m:r>
                                <a:rPr lang="en-US" altLang="zh-CN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𝑘</m:t>
                              </m:r>
                            </m:sub>
                            <m:sup>
                              <m:r>
                                <a:rPr lang="en-US" altLang="zh-CN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en-US" altLang="zh-CN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𝑘</m:t>
                          </m:r>
                        </m:sub>
                        <m:sup>
                          <m:r>
                            <a:rPr lang="en-US" altLang="zh-CN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en-US" altLang="zh-CN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21" name="文本框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77546" y="4390089"/>
                <a:ext cx="3927002" cy="691471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文本框 21"/>
              <p:cNvSpPr txBox="1"/>
              <p:nvPr/>
            </p:nvSpPr>
            <p:spPr>
              <a:xfrm>
                <a:off x="3819161" y="2851760"/>
                <a:ext cx="1845989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𝜆</m:t>
                      </m:r>
                      <m:r>
                        <a:rPr lang="zh-CN" alt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≠0</m:t>
                      </m:r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22" name="文本框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9161" y="2851760"/>
                <a:ext cx="1845989" cy="369332"/>
              </a:xfrm>
              <a:prstGeom prst="rect">
                <a:avLst/>
              </a:prstGeom>
              <a:blipFill>
                <a:blip r:embed="rId13"/>
                <a:stretch>
                  <a:fillRect b="-11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85737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14"/>
          <p:cNvSpPr>
            <a:spLocks noChangeArrowheads="1"/>
          </p:cNvSpPr>
          <p:nvPr/>
        </p:nvSpPr>
        <p:spPr bwMode="auto">
          <a:xfrm>
            <a:off x="251521" y="-13173"/>
            <a:ext cx="7056784" cy="11339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  <a:buNone/>
            </a:pPr>
            <a:r>
              <a:rPr lang="en-US" altLang="zh-CN" sz="2400" kern="100" dirty="0">
                <a:solidFill>
                  <a:srgbClr val="3333FF"/>
                </a:solidFill>
                <a:effectLst/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The problem: </a:t>
            </a:r>
            <a:r>
              <a:rPr lang="en-US" altLang="zh-CN" sz="2400" kern="100" dirty="0">
                <a:solidFill>
                  <a:srgbClr val="3333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Can </a:t>
            </a:r>
            <a:r>
              <a:rPr lang="en-US" altLang="zh-CN" sz="2400" kern="100" dirty="0">
                <a:solidFill>
                  <a:srgbClr val="3333FF"/>
                </a:solidFill>
                <a:effectLst/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we </a:t>
            </a:r>
            <a:r>
              <a:rPr lang="en-US" altLang="zh-CN" sz="2400" kern="100" dirty="0">
                <a:solidFill>
                  <a:srgbClr val="3333FF"/>
                </a:solidFill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Inferring Quantum Mechanical Behavior based on classical models?</a:t>
            </a:r>
            <a:endParaRPr lang="zh-CN" altLang="zh-CN" sz="2400" kern="100" dirty="0">
              <a:solidFill>
                <a:srgbClr val="3333FF"/>
              </a:solidFill>
              <a:effectLst/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12" name="内容占位符 3"/>
          <p:cNvGraphicFramePr>
            <a:graphicFrameLocks noGrp="1" noChangeAspect="1"/>
          </p:cNvGraphicFramePr>
          <p:nvPr>
            <p:ph idx="1"/>
          </p:nvPr>
        </p:nvGraphicFramePr>
        <p:xfrm>
          <a:off x="5652120" y="2102282"/>
          <a:ext cx="2870003" cy="22176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Graph" r:id="rId3" imgW="4023360" imgH="3108960" progId="Origin50.Graph">
                  <p:embed/>
                </p:oleObj>
              </mc:Choice>
              <mc:Fallback>
                <p:oleObj name="Graph" r:id="rId3" imgW="4023360" imgH="3108960" progId="Origin50.Graph">
                  <p:embed/>
                  <p:pic>
                    <p:nvPicPr>
                      <p:cNvPr id="12" name="内容占位符 3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652120" y="2102282"/>
                        <a:ext cx="2870003" cy="221762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本框 8"/>
              <p:cNvSpPr txBox="1"/>
              <p:nvPr/>
            </p:nvSpPr>
            <p:spPr>
              <a:xfrm>
                <a:off x="99792" y="2685842"/>
                <a:ext cx="3744416" cy="60523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000" b="0" i="1" smtClean="0">
                          <a:latin typeface="Cambria Math" panose="02040503050406030204" pitchFamily="18" charset="0"/>
                        </a:rPr>
                        <m:t>𝑖</m:t>
                      </m:r>
                      <m:f>
                        <m:fPr>
                          <m:ctrlP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 sz="2000" b="0" i="1" smtClean="0">
                              <a:latin typeface="Cambria Math" panose="02040503050406030204" pitchFamily="18" charset="0"/>
                            </a:rPr>
                            <m:t>𝜕</m:t>
                          </m:r>
                        </m:num>
                        <m:den>
                          <m:r>
                            <a:rPr lang="zh-CN" altLang="en-US" sz="2000" b="0" i="1" smtClean="0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  <m:sSub>
                        <m:sSubPr>
                          <m:ctrlP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sz="2000" i="1">
                              <a:latin typeface="Cambria Math" panose="02040503050406030204" pitchFamily="18" charset="0"/>
                            </a:rPr>
                            <m:t>𝜓</m:t>
                          </m:r>
                        </m:e>
                        <m:sub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𝑙</m:t>
                          </m:r>
                        </m:sub>
                      </m:sSub>
                      <m:r>
                        <a:rPr lang="pt-BR" altLang="zh-CN" sz="200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CN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altLang="zh-CN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𝛻</m:t>
                          </m:r>
                        </m:e>
                        <m:sup>
                          <m:r>
                            <a:rPr lang="en-US" altLang="zh-CN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sSub>
                        <m:sSubPr>
                          <m:ctrlPr>
                            <a:rPr lang="en-US" altLang="zh-CN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𝜓</m:t>
                          </m:r>
                        </m:e>
                        <m:sub>
                          <m:r>
                            <a:rPr lang="en-US" altLang="zh-CN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𝑙</m:t>
                          </m:r>
                        </m:sub>
                      </m:sSub>
                      <m:r>
                        <a:rPr lang="en-US" altLang="zh-CN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zh-CN" altLang="en-US" sz="2000" b="0" i="1" smtClean="0">
                          <a:latin typeface="Cambria Math" panose="02040503050406030204" pitchFamily="18" charset="0"/>
                        </a:rPr>
                        <m:t>𝛽</m:t>
                      </m:r>
                      <m:sSup>
                        <m:sSupPr>
                          <m:ctrlPr>
                            <a:rPr lang="en-US" altLang="zh-CN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2000" i="1">
                              <a:latin typeface="Cambria Math" panose="02040503050406030204" pitchFamily="18" charset="0"/>
                            </a:rPr>
                            <m:t>|</m:t>
                          </m:r>
                          <m:sSub>
                            <m:sSubPr>
                              <m:ctrlPr>
                                <a:rPr lang="en-US" altLang="zh-CN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CN" altLang="en-US" sz="2000" i="1">
                                  <a:latin typeface="Cambria Math" panose="02040503050406030204" pitchFamily="18" charset="0"/>
                                </a:rPr>
                                <m:t>𝜓</m:t>
                              </m:r>
                            </m:e>
                            <m:sub>
                              <m:r>
                                <a:rPr lang="en-US" altLang="zh-CN" sz="2000" i="1"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</m:sub>
                          </m:sSub>
                          <m:r>
                            <a:rPr lang="en-US" altLang="zh-CN" sz="2000" i="1">
                              <a:latin typeface="Cambria Math" panose="02040503050406030204" pitchFamily="18" charset="0"/>
                            </a:rPr>
                            <m:t>|</m:t>
                          </m:r>
                        </m:e>
                        <m:sup>
                          <m:r>
                            <a:rPr lang="en-US" altLang="zh-CN" sz="20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sSub>
                        <m:sSubPr>
                          <m:ctrlPr>
                            <a:rPr lang="en-US" altLang="zh-CN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sz="2000" i="1">
                              <a:latin typeface="Cambria Math" panose="02040503050406030204" pitchFamily="18" charset="0"/>
                            </a:rPr>
                            <m:t>𝜓</m:t>
                          </m:r>
                        </m:e>
                        <m:sub>
                          <m:r>
                            <a:rPr lang="en-US" altLang="zh-CN" sz="2000" i="1">
                              <a:latin typeface="Cambria Math" panose="02040503050406030204" pitchFamily="18" charset="0"/>
                            </a:rPr>
                            <m:t>𝑙</m:t>
                          </m:r>
                        </m:sub>
                      </m:sSub>
                    </m:oMath>
                  </m:oMathPara>
                </a14:m>
                <a:endParaRPr lang="zh-CN" altLang="en-US" sz="2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9" name="文本框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792" y="2685842"/>
                <a:ext cx="3744416" cy="60523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10A11D5B-62F5-465F-17E2-4BC42ED6CD95}"/>
                  </a:ext>
                </a:extLst>
              </p:cNvPr>
              <p:cNvSpPr txBox="1"/>
              <p:nvPr/>
            </p:nvSpPr>
            <p:spPr>
              <a:xfrm>
                <a:off x="-403825" y="3627669"/>
                <a:ext cx="5473117" cy="6922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68580" marR="60960" indent="304800" algn="ctr">
                  <a:lnSpc>
                    <a:spcPct val="150000"/>
                  </a:lnSpc>
                  <a:spcAft>
                    <a:spcPts val="500"/>
                  </a:spcAft>
                </a:pPr>
                <a14:m>
                  <m:oMath xmlns:m="http://schemas.openxmlformats.org/officeDocument/2006/math">
                    <m:r>
                      <a:rPr lang="en-US" altLang="zh-CN" sz="2000" i="1" kern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𝑖</m:t>
                    </m:r>
                    <m:sSub>
                      <m:sSubPr>
                        <m:ctrlPr>
                          <a:rPr lang="zh-CN" altLang="zh-CN" sz="2000" i="1" kern="1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acc>
                          <m:accPr>
                            <m:chr m:val="̇"/>
                            <m:ctrlPr>
                              <a:rPr lang="zh-CN" altLang="zh-CN" sz="2000" i="1" kern="10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l-GR" altLang="zh-CN" sz="2000" i="1" kern="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等线" panose="02010600030101010101" pitchFamily="2" charset="-122"/>
                                <a:cs typeface="Times New Roman" panose="02020603050405020304" pitchFamily="18" charset="0"/>
                              </a:rPr>
                              <m:t>𝜓</m:t>
                            </m:r>
                          </m:e>
                        </m:acc>
                      </m:e>
                      <m:sub>
                        <m:r>
                          <a:rPr lang="en-US" altLang="zh-CN" sz="2000" i="1" ker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𝑙</m:t>
                        </m:r>
                      </m:sub>
                    </m:sSub>
                    <m:r>
                      <a:rPr lang="en-US" altLang="zh-CN" sz="2000" ker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zh-CN" altLang="zh-CN" sz="2000" i="1" kern="100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000" i="1" ker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zh-CN" altLang="zh-CN" sz="2000" i="1" kern="100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MS Gothic" panose="020B0609070205080204" pitchFamily="49" charset="-128"/>
                              </a:rPr>
                            </m:ctrlPr>
                          </m:sSupPr>
                          <m:e>
                            <m:r>
                              <a:rPr lang="en-US" altLang="zh-CN" sz="2000" i="1" kern="100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等线" panose="02010600030101010101" pitchFamily="2" charset="-122"/>
                                <a:cs typeface="MS Gothic" panose="020B0609070205080204" pitchFamily="49" charset="-128"/>
                              </a:rPr>
                              <m:t>𝑏</m:t>
                            </m:r>
                          </m:e>
                          <m:sup>
                            <m:r>
                              <a:rPr lang="en-US" altLang="zh-CN" sz="2000" i="1" kern="0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等线" panose="02010600030101010101" pitchFamily="2" charset="-122"/>
                                <a:cs typeface="MS Gothic" panose="020B0609070205080204" pitchFamily="49" charset="-128"/>
                              </a:rPr>
                              <m:t>2</m:t>
                            </m:r>
                          </m:sup>
                        </m:sSup>
                      </m:den>
                    </m:f>
                    <m:d>
                      <m:dPr>
                        <m:begChr m:val="["/>
                        <m:endChr m:val="]"/>
                        <m:ctrlPr>
                          <a:rPr lang="zh-CN" altLang="zh-CN" sz="2000" i="1" kern="10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CN" sz="2000" ker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  <m:sSub>
                          <m:sSubPr>
                            <m:ctrlPr>
                              <a:rPr lang="zh-CN" altLang="zh-CN" sz="2000" i="1" kern="100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l-GR" altLang="zh-CN" sz="2000" i="1" kern="0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等线" panose="02010600030101010101" pitchFamily="2" charset="-122"/>
                                <a:cs typeface="Times New Roman" panose="02020603050405020304" pitchFamily="18" charset="0"/>
                              </a:rPr>
                              <m:t>𝜓</m:t>
                            </m:r>
                          </m:e>
                          <m:sub>
                            <m:r>
                              <a:rPr lang="en-US" altLang="zh-CN" sz="2000" i="1" kern="0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等线" panose="02010600030101010101" pitchFamily="2" charset="-122"/>
                                <a:cs typeface="Times New Roman" panose="02020603050405020304" pitchFamily="18" charset="0"/>
                              </a:rPr>
                              <m:t>𝑙</m:t>
                            </m:r>
                          </m:sub>
                        </m:sSub>
                        <m:r>
                          <a:rPr lang="en-US" altLang="zh-CN" sz="2000" i="1" ker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zh-CN" altLang="zh-CN" sz="2000" i="1" kern="100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l-GR" altLang="zh-CN" sz="2000" i="1" kern="0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等线" panose="02010600030101010101" pitchFamily="2" charset="-122"/>
                                <a:cs typeface="Times New Roman" panose="02020603050405020304" pitchFamily="18" charset="0"/>
                              </a:rPr>
                              <m:t>𝜓</m:t>
                            </m:r>
                          </m:e>
                          <m:sub>
                            <m:r>
                              <a:rPr lang="en-US" altLang="zh-CN" sz="2000" i="1" kern="0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等线" panose="02010600030101010101" pitchFamily="2" charset="-122"/>
                                <a:cs typeface="Times New Roman" panose="02020603050405020304" pitchFamily="18" charset="0"/>
                              </a:rPr>
                              <m:t>𝑙</m:t>
                            </m:r>
                            <m:r>
                              <a:rPr lang="en-US" altLang="zh-CN" sz="2000" i="1" kern="0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等线" panose="02010600030101010101" pitchFamily="2" charset="-122"/>
                                <a:cs typeface="Times New Roman" panose="02020603050405020304" pitchFamily="18" charset="0"/>
                              </a:rPr>
                              <m:t>+1</m:t>
                            </m:r>
                          </m:sub>
                        </m:sSub>
                        <m:r>
                          <a:rPr lang="en-US" altLang="zh-CN" sz="2000" i="1" ker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zh-CN" altLang="zh-CN" sz="2000" i="1" kern="100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l-GR" altLang="zh-CN" sz="2000" i="1" kern="0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等线" panose="02010600030101010101" pitchFamily="2" charset="-122"/>
                                <a:cs typeface="Times New Roman" panose="02020603050405020304" pitchFamily="18" charset="0"/>
                              </a:rPr>
                              <m:t>𝜓</m:t>
                            </m:r>
                          </m:e>
                          <m:sub>
                            <m:r>
                              <a:rPr lang="en-US" altLang="zh-CN" sz="2000" i="1" kern="0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等线" panose="02010600030101010101" pitchFamily="2" charset="-122"/>
                                <a:cs typeface="Times New Roman" panose="02020603050405020304" pitchFamily="18" charset="0"/>
                              </a:rPr>
                              <m:t>𝑙</m:t>
                            </m:r>
                            <m:r>
                              <a:rPr lang="en-US" altLang="zh-CN" sz="2000" i="1" kern="0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等线" panose="02010600030101010101" pitchFamily="2" charset="-122"/>
                                <a:cs typeface="Times New Roman" panose="02020603050405020304" pitchFamily="18" charset="0"/>
                              </a:rPr>
                              <m:t>−1</m:t>
                            </m:r>
                          </m:sub>
                        </m:sSub>
                      </m:e>
                    </m:d>
                    <m:r>
                      <a:rPr lang="en-US" altLang="zh-CN" sz="2000" i="1" ker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altLang="zh-CN" sz="2000" i="1" ker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𝛽</m:t>
                    </m:r>
                    <m:sSup>
                      <m:sSupPr>
                        <m:ctrlPr>
                          <a:rPr lang="zh-CN" altLang="zh-CN" sz="2000" i="1" kern="1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begChr m:val="|"/>
                            <m:endChr m:val="|"/>
                            <m:ctrlPr>
                              <a:rPr lang="zh-CN" altLang="zh-CN" sz="2000" i="1" kern="10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zh-CN" altLang="zh-CN" sz="2000" i="1" kern="10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altLang="zh-CN" sz="2000" i="1" ker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等线" panose="02010600030101010101" pitchFamily="2" charset="-122"/>
                                    <a:cs typeface="Times New Roman" panose="02020603050405020304" pitchFamily="18" charset="0"/>
                                  </a:rPr>
                                  <m:t>𝜓</m:t>
                                </m:r>
                              </m:e>
                              <m:sub>
                                <m:r>
                                  <a:rPr lang="en-US" altLang="zh-CN" sz="2000" i="1" ker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等线" panose="02010600030101010101" pitchFamily="2" charset="-122"/>
                                    <a:cs typeface="Times New Roman" panose="02020603050405020304" pitchFamily="18" charset="0"/>
                                  </a:rPr>
                                  <m:t>𝑙</m:t>
                                </m:r>
                              </m:sub>
                            </m:sSub>
                          </m:e>
                        </m:d>
                      </m:e>
                      <m:sup>
                        <m:r>
                          <a:rPr lang="en-US" altLang="zh-CN" sz="2000" i="1" ker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sSub>
                      <m:sSubPr>
                        <m:ctrlPr>
                          <a:rPr lang="zh-CN" altLang="zh-CN" sz="2000" i="1" kern="1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l-GR" altLang="zh-CN" sz="2000" i="1" ker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𝜓</m:t>
                        </m:r>
                      </m:e>
                      <m:sub>
                        <m:r>
                          <a:rPr lang="en-US" altLang="zh-CN" sz="2000" i="1" ker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𝑙</m:t>
                        </m:r>
                      </m:sub>
                    </m:sSub>
                  </m:oMath>
                </a14:m>
                <a:r>
                  <a:rPr lang="en-US" altLang="zh-CN" sz="2800" kern="0" dirty="0">
                    <a:solidFill>
                      <a:srgbClr val="000000"/>
                    </a:solidFill>
                    <a:effectLst/>
                    <a:latin typeface="宋体" panose="02010600030101010101" pitchFamily="2" charset="-122"/>
                    <a:ea typeface="等线" panose="02010600030101010101" pitchFamily="2" charset="-122"/>
                    <a:cs typeface="Times New Roman" panose="02020603050405020304" pitchFamily="18" charset="0"/>
                  </a:rPr>
                  <a:t>.</a:t>
                </a:r>
                <a:endParaRPr lang="zh-CN" altLang="zh-CN" sz="2000" kern="100" dirty="0">
                  <a:effectLst/>
                  <a:latin typeface="等线" panose="02010600030101010101" pitchFamily="2" charset="-122"/>
                  <a:ea typeface="等线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10A11D5B-62F5-465F-17E2-4BC42ED6CD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403825" y="3627669"/>
                <a:ext cx="5473117" cy="692241"/>
              </a:xfrm>
              <a:prstGeom prst="rect">
                <a:avLst/>
              </a:prstGeom>
              <a:blipFill>
                <a:blip r:embed="rId6"/>
                <a:stretch>
                  <a:fillRect b="-1578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文本框 7">
            <a:extLst>
              <a:ext uri="{FF2B5EF4-FFF2-40B4-BE49-F238E27FC236}">
                <a16:creationId xmlns:a16="http://schemas.microsoft.com/office/drawing/2014/main" id="{F57DA123-DFF8-357C-2AB7-49AB2C20238E}"/>
              </a:ext>
            </a:extLst>
          </p:cNvPr>
          <p:cNvSpPr txBox="1"/>
          <p:nvPr/>
        </p:nvSpPr>
        <p:spPr>
          <a:xfrm>
            <a:off x="287199" y="5517232"/>
            <a:ext cx="806489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idea is to decrease b to approach the </a:t>
            </a:r>
            <a:r>
              <a:rPr lang="en-US" altLang="zh-CN" sz="2000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Schrödinger equation </a:t>
            </a:r>
            <a:r>
              <a:rPr lang="en-US" altLang="zh-CN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 the presents</a:t>
            </a: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beta. </a:t>
            </a:r>
            <a:endParaRPr lang="zh-CN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79061A2F-EEFE-CC2E-B284-E107DE951E8D}"/>
                  </a:ext>
                </a:extLst>
              </p:cNvPr>
              <p:cNvSpPr txBox="1"/>
              <p:nvPr/>
            </p:nvSpPr>
            <p:spPr>
              <a:xfrm>
                <a:off x="288699" y="4617063"/>
                <a:ext cx="4572000" cy="54329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zh-CN" sz="2800" b="0" i="1" smtClean="0">
                        <a:effectLst/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𝑏</m:t>
                    </m:r>
                    <m:r>
                      <a:rPr lang="en-US" altLang="zh-CN" sz="2800" b="0" i="1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→0,</m:t>
                    </m:r>
                    <m:r>
                      <a:rPr lang="en-US" altLang="zh-CN" sz="2800" i="1" smtClean="0">
                        <a:effectLst/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𝑖</m:t>
                    </m:r>
                    <m:acc>
                      <m:accPr>
                        <m:chr m:val="̇"/>
                        <m:ctrlPr>
                          <a:rPr lang="zh-CN" altLang="zh-CN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𝜓</m:t>
                        </m:r>
                      </m:e>
                    </m:acc>
                    <m:r>
                      <a:rPr lang="en-US" altLang="zh-CN" sz="2800">
                        <a:effectLst/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2800" i="1">
                        <a:effectLst/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−</m:t>
                    </m:r>
                    <m:sSup>
                      <m:sSupPr>
                        <m:ctrlPr>
                          <a:rPr lang="zh-CN" altLang="zh-CN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∇</m:t>
                        </m:r>
                      </m:e>
                      <m:sup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CN" sz="2800" i="1">
                        <a:effectLst/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𝜓</m:t>
                    </m:r>
                  </m:oMath>
                </a14:m>
                <a:r>
                  <a:rPr lang="en-US" altLang="zh-CN" sz="2800" dirty="0">
                    <a:effectLst/>
                    <a:latin typeface="等线" panose="02010600030101010101" pitchFamily="2" charset="-122"/>
                    <a:cs typeface="Times New Roman" panose="02020603050405020304" pitchFamily="18" charset="0"/>
                  </a:rPr>
                  <a:t>.</a:t>
                </a:r>
                <a:endParaRPr lang="zh-CN" altLang="en-US" dirty="0"/>
              </a:p>
            </p:txBody>
          </p:sp>
        </mc:Choice>
        <mc:Fallback xmlns="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79061A2F-EEFE-CC2E-B284-E107DE951E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699" y="4617063"/>
                <a:ext cx="4572000" cy="543290"/>
              </a:xfrm>
              <a:prstGeom prst="rect">
                <a:avLst/>
              </a:prstGeom>
              <a:blipFill>
                <a:blip r:embed="rId7"/>
                <a:stretch>
                  <a:fillRect t="-7778" b="-2888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786523C0-3AF0-541A-B03D-2AA176273DBE}"/>
                  </a:ext>
                </a:extLst>
              </p:cNvPr>
              <p:cNvSpPr txBox="1"/>
              <p:nvPr/>
            </p:nvSpPr>
            <p:spPr>
              <a:xfrm>
                <a:off x="467544" y="1221809"/>
                <a:ext cx="1865190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000" smtClean="0">
                        <a:effectLst/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L</m:t>
                    </m:r>
                    <m:r>
                      <a:rPr lang="en-US" altLang="zh-CN" sz="2000" smtClean="0">
                        <a:effectLst/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altLang="zh-CN" sz="2000" smtClean="0">
                        <a:effectLst/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bm</m:t>
                    </m:r>
                  </m:oMath>
                </a14:m>
                <a:r>
                  <a:rPr lang="en-US" altLang="zh-CN" sz="2000" dirty="0">
                    <a:effectLst/>
                    <a:latin typeface="等线" panose="02010600030101010101" pitchFamily="2" charset="-122"/>
                    <a:cs typeface="Times New Roman" panose="02020603050405020304" pitchFamily="18" charset="0"/>
                  </a:rPr>
                  <a:t> </a:t>
                </a:r>
                <a:endParaRPr lang="zh-CN" altLang="en-US" sz="2000" dirty="0"/>
              </a:p>
            </p:txBody>
          </p:sp>
        </mc:Choice>
        <mc:Fallback xmlns="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786523C0-3AF0-541A-B03D-2AA176273D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1221809"/>
                <a:ext cx="1865190" cy="40011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椭圆 18">
            <a:extLst>
              <a:ext uri="{FF2B5EF4-FFF2-40B4-BE49-F238E27FC236}">
                <a16:creationId xmlns:a16="http://schemas.microsoft.com/office/drawing/2014/main" id="{B9043557-155E-2F61-9A0B-C67A8FADA3D0}"/>
              </a:ext>
            </a:extLst>
          </p:cNvPr>
          <p:cNvSpPr/>
          <p:nvPr/>
        </p:nvSpPr>
        <p:spPr bwMode="auto">
          <a:xfrm>
            <a:off x="467544" y="1772816"/>
            <a:ext cx="216024" cy="250607"/>
          </a:xfrm>
          <a:prstGeom prst="ellipse">
            <a:avLst/>
          </a:prstGeom>
          <a:solidFill>
            <a:srgbClr val="3333FF"/>
          </a:solidFill>
          <a:ln w="9525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楷体" panose="02010609060101010101" pitchFamily="49" charset="-122"/>
              <a:cs typeface="宋体" panose="02010600030101010101" pitchFamily="2" charset="-122"/>
            </a:endParaRPr>
          </a:p>
        </p:txBody>
      </p:sp>
      <p:sp>
        <p:nvSpPr>
          <p:cNvPr id="20" name="椭圆 19">
            <a:extLst>
              <a:ext uri="{FF2B5EF4-FFF2-40B4-BE49-F238E27FC236}">
                <a16:creationId xmlns:a16="http://schemas.microsoft.com/office/drawing/2014/main" id="{0938D46E-F2B9-18DC-3D6C-8346FF574788}"/>
              </a:ext>
            </a:extLst>
          </p:cNvPr>
          <p:cNvSpPr/>
          <p:nvPr/>
        </p:nvSpPr>
        <p:spPr bwMode="auto">
          <a:xfrm>
            <a:off x="1225670" y="1740319"/>
            <a:ext cx="216024" cy="250607"/>
          </a:xfrm>
          <a:prstGeom prst="ellipse">
            <a:avLst/>
          </a:prstGeom>
          <a:solidFill>
            <a:srgbClr val="3333FF"/>
          </a:solidFill>
          <a:ln w="9525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楷体" panose="02010609060101010101" pitchFamily="49" charset="-122"/>
              <a:cs typeface="宋体" panose="02010600030101010101" pitchFamily="2" charset="-122"/>
            </a:endParaRPr>
          </a:p>
        </p:txBody>
      </p:sp>
      <p:sp>
        <p:nvSpPr>
          <p:cNvPr id="21" name="椭圆 20">
            <a:extLst>
              <a:ext uri="{FF2B5EF4-FFF2-40B4-BE49-F238E27FC236}">
                <a16:creationId xmlns:a16="http://schemas.microsoft.com/office/drawing/2014/main" id="{51AA3BB0-E1A4-26D8-5FAF-91135CF15A0D}"/>
              </a:ext>
            </a:extLst>
          </p:cNvPr>
          <p:cNvSpPr/>
          <p:nvPr/>
        </p:nvSpPr>
        <p:spPr bwMode="auto">
          <a:xfrm>
            <a:off x="2005753" y="1738233"/>
            <a:ext cx="216024" cy="250607"/>
          </a:xfrm>
          <a:prstGeom prst="ellipse">
            <a:avLst/>
          </a:prstGeom>
          <a:solidFill>
            <a:srgbClr val="3333FF"/>
          </a:solidFill>
          <a:ln w="9525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楷体" panose="02010609060101010101" pitchFamily="49" charset="-122"/>
              <a:cs typeface="宋体" panose="02010600030101010101" pitchFamily="2" charset="-122"/>
            </a:endParaRPr>
          </a:p>
        </p:txBody>
      </p:sp>
      <p:sp>
        <p:nvSpPr>
          <p:cNvPr id="23" name="椭圆 22">
            <a:extLst>
              <a:ext uri="{FF2B5EF4-FFF2-40B4-BE49-F238E27FC236}">
                <a16:creationId xmlns:a16="http://schemas.microsoft.com/office/drawing/2014/main" id="{5DE47D2A-8126-EC76-B499-141A0D165525}"/>
              </a:ext>
            </a:extLst>
          </p:cNvPr>
          <p:cNvSpPr/>
          <p:nvPr/>
        </p:nvSpPr>
        <p:spPr bwMode="auto">
          <a:xfrm>
            <a:off x="2703301" y="1737384"/>
            <a:ext cx="216024" cy="250607"/>
          </a:xfrm>
          <a:prstGeom prst="ellipse">
            <a:avLst/>
          </a:prstGeom>
          <a:solidFill>
            <a:srgbClr val="3333FF"/>
          </a:solidFill>
          <a:ln w="9525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楷体" panose="02010609060101010101" pitchFamily="49" charset="-122"/>
              <a:cs typeface="宋体" panose="02010600030101010101" pitchFamily="2" charset="-122"/>
            </a:endParaRPr>
          </a:p>
        </p:txBody>
      </p:sp>
      <p:sp>
        <p:nvSpPr>
          <p:cNvPr id="24" name="椭圆 23">
            <a:extLst>
              <a:ext uri="{FF2B5EF4-FFF2-40B4-BE49-F238E27FC236}">
                <a16:creationId xmlns:a16="http://schemas.microsoft.com/office/drawing/2014/main" id="{72E4A5D5-B1C1-F765-6904-16EC9FC8F12D}"/>
              </a:ext>
            </a:extLst>
          </p:cNvPr>
          <p:cNvSpPr/>
          <p:nvPr/>
        </p:nvSpPr>
        <p:spPr bwMode="auto">
          <a:xfrm>
            <a:off x="3400849" y="1752760"/>
            <a:ext cx="216024" cy="250607"/>
          </a:xfrm>
          <a:prstGeom prst="ellipse">
            <a:avLst/>
          </a:prstGeom>
          <a:solidFill>
            <a:srgbClr val="3333FF"/>
          </a:solidFill>
          <a:ln w="9525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楷体" panose="02010609060101010101" pitchFamily="49" charset="-122"/>
              <a:cs typeface="宋体" panose="02010600030101010101" pitchFamily="2" charset="-122"/>
            </a:endParaRPr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81C29199-4EA5-5896-8D35-640A90B8F7ED}"/>
              </a:ext>
            </a:extLst>
          </p:cNvPr>
          <p:cNvSpPr txBox="1"/>
          <p:nvPr/>
        </p:nvSpPr>
        <p:spPr>
          <a:xfrm>
            <a:off x="-221707" y="2131855"/>
            <a:ext cx="5592813" cy="5071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66700" algn="ctr">
              <a:lnSpc>
                <a:spcPct val="150000"/>
              </a:lnSpc>
            </a:pPr>
            <a:r>
              <a:rPr lang="en-US" altLang="zh-CN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Discrete n</a:t>
            </a:r>
            <a:r>
              <a:rPr lang="en-US" altLang="zh-CN" sz="2000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onlinear Schrödinger equation</a:t>
            </a:r>
            <a:endParaRPr lang="zh-CN" altLang="zh-CN" sz="2000" kern="100" dirty="0">
              <a:effectLst/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cxnSp>
        <p:nvCxnSpPr>
          <p:cNvPr id="28" name="直接连接符 27">
            <a:extLst>
              <a:ext uri="{FF2B5EF4-FFF2-40B4-BE49-F238E27FC236}">
                <a16:creationId xmlns:a16="http://schemas.microsoft.com/office/drawing/2014/main" id="{F51A4D8D-EC79-FDDD-9006-4C0A7CE0196F}"/>
              </a:ext>
            </a:extLst>
          </p:cNvPr>
          <p:cNvCxnSpPr>
            <a:stCxn id="20" idx="6"/>
            <a:endCxn id="21" idx="2"/>
          </p:cNvCxnSpPr>
          <p:nvPr/>
        </p:nvCxnSpPr>
        <p:spPr bwMode="auto">
          <a:xfrm flipV="1">
            <a:off x="1441694" y="1863537"/>
            <a:ext cx="564059" cy="208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文本框 29">
                <a:extLst>
                  <a:ext uri="{FF2B5EF4-FFF2-40B4-BE49-F238E27FC236}">
                    <a16:creationId xmlns:a16="http://schemas.microsoft.com/office/drawing/2014/main" id="{AAE13733-A16E-1444-4032-59A48FC9C942}"/>
                  </a:ext>
                </a:extLst>
              </p:cNvPr>
              <p:cNvSpPr txBox="1"/>
              <p:nvPr/>
            </p:nvSpPr>
            <p:spPr>
              <a:xfrm>
                <a:off x="1456998" y="1850333"/>
                <a:ext cx="450915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altLang="zh-CN" sz="2000" smtClean="0">
                          <a:effectLst/>
                          <a:latin typeface="Cambria Math" panose="020405030504060302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m:t>b</m:t>
                      </m:r>
                    </m:oMath>
                  </m:oMathPara>
                </a14:m>
                <a:endParaRPr lang="zh-CN" altLang="en-US" sz="2000" dirty="0"/>
              </a:p>
            </p:txBody>
          </p:sp>
        </mc:Choice>
        <mc:Fallback xmlns="">
          <p:sp>
            <p:nvSpPr>
              <p:cNvPr id="30" name="文本框 29">
                <a:extLst>
                  <a:ext uri="{FF2B5EF4-FFF2-40B4-BE49-F238E27FC236}">
                    <a16:creationId xmlns:a16="http://schemas.microsoft.com/office/drawing/2014/main" id="{AAE13733-A16E-1444-4032-59A48FC9C9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6998" y="1850333"/>
                <a:ext cx="450915" cy="40011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箭头: 下 30">
            <a:extLst>
              <a:ext uri="{FF2B5EF4-FFF2-40B4-BE49-F238E27FC236}">
                <a16:creationId xmlns:a16="http://schemas.microsoft.com/office/drawing/2014/main" id="{501D7CFD-4A38-9249-6C50-1832C6F53033}"/>
              </a:ext>
            </a:extLst>
          </p:cNvPr>
          <p:cNvSpPr/>
          <p:nvPr/>
        </p:nvSpPr>
        <p:spPr bwMode="auto">
          <a:xfrm>
            <a:off x="1763688" y="3201141"/>
            <a:ext cx="242065" cy="664703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楷体" panose="02010609060101010101" pitchFamily="49" charset="-122"/>
              <a:cs typeface="宋体" panose="02010600030101010101" pitchFamily="2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文本框 31">
                <a:extLst>
                  <a:ext uri="{FF2B5EF4-FFF2-40B4-BE49-F238E27FC236}">
                    <a16:creationId xmlns:a16="http://schemas.microsoft.com/office/drawing/2014/main" id="{EB467864-B637-79DC-E7E3-2031F4FA2CE6}"/>
                  </a:ext>
                </a:extLst>
              </p:cNvPr>
              <p:cNvSpPr txBox="1"/>
              <p:nvPr/>
            </p:nvSpPr>
            <p:spPr>
              <a:xfrm rot="20879309">
                <a:off x="3635571" y="3264172"/>
                <a:ext cx="1368152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000" b="0" i="1" smtClean="0">
                          <a:effectLst/>
                          <a:latin typeface="Cambria Math" panose="020405030504060302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m:t>𝑏</m:t>
                      </m:r>
                      <m:r>
                        <a:rPr lang="en-US" altLang="zh-CN" sz="2000" b="0" i="1" smtClean="0">
                          <a:effectLst/>
                          <a:latin typeface="Cambria Math" panose="020405030504060302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m:t>=1</m:t>
                      </m:r>
                    </m:oMath>
                  </m:oMathPara>
                </a14:m>
                <a:endParaRPr lang="zh-CN" altLang="en-US" sz="2000" dirty="0"/>
              </a:p>
            </p:txBody>
          </p:sp>
        </mc:Choice>
        <mc:Fallback xmlns="">
          <p:sp>
            <p:nvSpPr>
              <p:cNvPr id="32" name="文本框 31">
                <a:extLst>
                  <a:ext uri="{FF2B5EF4-FFF2-40B4-BE49-F238E27FC236}">
                    <a16:creationId xmlns:a16="http://schemas.microsoft.com/office/drawing/2014/main" id="{EB467864-B637-79DC-E7E3-2031F4FA2C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0879309">
                <a:off x="3635571" y="3264172"/>
                <a:ext cx="1368152" cy="40011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箭头: 下 32">
            <a:extLst>
              <a:ext uri="{FF2B5EF4-FFF2-40B4-BE49-F238E27FC236}">
                <a16:creationId xmlns:a16="http://schemas.microsoft.com/office/drawing/2014/main" id="{7A4C144D-221E-C484-AC31-659F7EA7CFAE}"/>
              </a:ext>
            </a:extLst>
          </p:cNvPr>
          <p:cNvSpPr/>
          <p:nvPr/>
        </p:nvSpPr>
        <p:spPr bwMode="auto">
          <a:xfrm rot="15270505">
            <a:off x="5123721" y="2903770"/>
            <a:ext cx="157826" cy="664703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楷体" panose="02010609060101010101" pitchFamily="49" charset="-122"/>
              <a:cs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1476733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对象 3">
            <a:extLst>
              <a:ext uri="{FF2B5EF4-FFF2-40B4-BE49-F238E27FC236}">
                <a16:creationId xmlns:a16="http://schemas.microsoft.com/office/drawing/2014/main" id="{1688687E-B614-1657-4FA8-8A19CDFF9FD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95536" y="1697684"/>
          <a:ext cx="4981206" cy="34563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Graph" r:id="rId3" imgW="10399680" imgH="7217640" progId="Origin50.Graph">
                  <p:embed/>
                </p:oleObj>
              </mc:Choice>
              <mc:Fallback>
                <p:oleObj name="Graph" r:id="rId3" imgW="10399680" imgH="7217640" progId="Origin50.Graph">
                  <p:embed/>
                  <p:pic>
                    <p:nvPicPr>
                      <p:cNvPr id="4" name="对象 3">
                        <a:extLst>
                          <a:ext uri="{FF2B5EF4-FFF2-40B4-BE49-F238E27FC236}">
                            <a16:creationId xmlns:a16="http://schemas.microsoft.com/office/drawing/2014/main" id="{1688687E-B614-1657-4FA8-8A19CDFF9FD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95536" y="1697684"/>
                        <a:ext cx="4981206" cy="345638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对象 4">
            <a:extLst>
              <a:ext uri="{FF2B5EF4-FFF2-40B4-BE49-F238E27FC236}">
                <a16:creationId xmlns:a16="http://schemas.microsoft.com/office/drawing/2014/main" id="{94E183C7-79BD-046E-8027-E9280236A36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932040" y="1697684"/>
          <a:ext cx="4397022" cy="33980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Graph" r:id="rId5" imgW="10058040" imgH="7772400" progId="Origin50.Graph">
                  <p:embed/>
                </p:oleObj>
              </mc:Choice>
              <mc:Fallback>
                <p:oleObj name="Graph" r:id="rId5" imgW="10058040" imgH="7772400" progId="Origin50.Graph">
                  <p:embed/>
                  <p:pic>
                    <p:nvPicPr>
                      <p:cNvPr id="5" name="对象 4">
                        <a:extLst>
                          <a:ext uri="{FF2B5EF4-FFF2-40B4-BE49-F238E27FC236}">
                            <a16:creationId xmlns:a16="http://schemas.microsoft.com/office/drawing/2014/main" id="{94E183C7-79BD-046E-8027-E9280236A36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932040" y="1697684"/>
                        <a:ext cx="4397022" cy="339807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文本框 6">
            <a:extLst>
              <a:ext uri="{FF2B5EF4-FFF2-40B4-BE49-F238E27FC236}">
                <a16:creationId xmlns:a16="http://schemas.microsoft.com/office/drawing/2014/main" id="{66F51A6A-C899-0384-6B3E-6B91E137DACE}"/>
              </a:ext>
            </a:extLst>
          </p:cNvPr>
          <p:cNvSpPr txBox="1"/>
          <p:nvPr/>
        </p:nvSpPr>
        <p:spPr>
          <a:xfrm>
            <a:off x="145394" y="188640"/>
            <a:ext cx="8496944" cy="11339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en-US" altLang="zh-CN" sz="2400" kern="100" dirty="0">
                <a:solidFill>
                  <a:srgbClr val="3333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Conclusion:  it is possible to i</a:t>
            </a:r>
            <a:r>
              <a:rPr lang="en-US" altLang="zh-CN" sz="2400" kern="100" dirty="0">
                <a:solidFill>
                  <a:srgbClr val="3333FF"/>
                </a:solidFill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nferring quantum mechanical behavior based on classical models</a:t>
            </a:r>
            <a:endParaRPr lang="zh-CN" altLang="zh-CN" sz="2400" kern="100" dirty="0">
              <a:solidFill>
                <a:srgbClr val="3333FF"/>
              </a:solidFill>
              <a:effectLst/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0430DADC-7C93-DA77-0589-C8CCC571A1F9}"/>
              </a:ext>
            </a:extLst>
          </p:cNvPr>
          <p:cNvSpPr txBox="1"/>
          <p:nvPr/>
        </p:nvSpPr>
        <p:spPr>
          <a:xfrm>
            <a:off x="323528" y="5529148"/>
            <a:ext cx="8496944" cy="8441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r>
              <a:rPr lang="en-US" altLang="zh-CN" sz="3600" i="1" kern="100" dirty="0">
                <a:solidFill>
                  <a:srgbClr val="3333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pitchFamily="18" charset="0"/>
              </a:rPr>
              <a:t>Thanks for your attention!</a:t>
            </a:r>
            <a:endParaRPr lang="zh-CN" altLang="zh-CN" sz="3600" i="1" kern="100" dirty="0">
              <a:solidFill>
                <a:srgbClr val="3333FF"/>
              </a:solidFill>
              <a:effectLst/>
              <a:latin typeface="华文新魏" panose="02010800040101010101" pitchFamily="2" charset="-122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03047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16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318" y="927019"/>
            <a:ext cx="8435975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矩形 4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3943673" y="1204907"/>
            <a:ext cx="3216721" cy="783933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zh-CN" altLang="en-US" sz="2000">
                <a:noFill/>
              </a:rPr>
              <a:t> </a:t>
            </a:r>
          </a:p>
        </p:txBody>
      </p:sp>
      <p:sp>
        <p:nvSpPr>
          <p:cNvPr id="10244" name="矩形 14"/>
          <p:cNvSpPr>
            <a:spLocks noChangeArrowheads="1"/>
          </p:cNvSpPr>
          <p:nvPr/>
        </p:nvSpPr>
        <p:spPr bwMode="auto">
          <a:xfrm>
            <a:off x="101591" y="63053"/>
            <a:ext cx="92519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2800" dirty="0">
                <a:solidFill>
                  <a:srgbClr val="3333FF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能均分定理的直接检验和证明</a:t>
            </a:r>
          </a:p>
        </p:txBody>
      </p:sp>
      <p:sp>
        <p:nvSpPr>
          <p:cNvPr id="10251" name="矩形 24"/>
          <p:cNvSpPr>
            <a:spLocks noChangeArrowheads="1"/>
          </p:cNvSpPr>
          <p:nvPr/>
        </p:nvSpPr>
        <p:spPr bwMode="auto">
          <a:xfrm>
            <a:off x="279042" y="1850791"/>
            <a:ext cx="857329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2400" dirty="0">
                <a:solidFill>
                  <a:srgbClr val="00B05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首次检验</a:t>
            </a:r>
            <a:endParaRPr lang="en-US" altLang="zh-CN" sz="2400" dirty="0">
              <a:latin typeface="华文新魏" panose="02010800040101010101" pitchFamily="2" charset="-122"/>
              <a:ea typeface="华文新魏" panose="02010800040101010101" pitchFamily="2" charset="-122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2400" dirty="0"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pitchFamily="18" charset="0"/>
              </a:rPr>
              <a:t>Fermi-Pasta-</a:t>
            </a:r>
            <a:r>
              <a:rPr lang="en-US" altLang="zh-CN" sz="2400" dirty="0" err="1"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pitchFamily="18" charset="0"/>
              </a:rPr>
              <a:t>Ulam</a:t>
            </a:r>
            <a:r>
              <a:rPr lang="en-US" altLang="zh-CN" sz="2400" dirty="0"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pitchFamily="18" charset="0"/>
              </a:rPr>
              <a:t>-</a:t>
            </a:r>
            <a:r>
              <a:rPr lang="en-US" altLang="zh-CN" sz="2400" dirty="0" err="1"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pitchFamily="18" charset="0"/>
              </a:rPr>
              <a:t>Tsingou</a:t>
            </a:r>
            <a:r>
              <a:rPr lang="en-US" altLang="zh-CN" sz="2400" dirty="0"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pitchFamily="18" charset="0"/>
              </a:rPr>
              <a:t> </a:t>
            </a:r>
            <a:r>
              <a:rPr lang="zh-CN" altLang="en-US" sz="2400" dirty="0"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pitchFamily="18" charset="0"/>
              </a:rPr>
              <a:t>（</a:t>
            </a:r>
            <a:r>
              <a:rPr lang="en-US" altLang="zh-CN" sz="2400" dirty="0"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pitchFamily="18" charset="0"/>
              </a:rPr>
              <a:t>FPUT</a:t>
            </a:r>
            <a:r>
              <a:rPr lang="zh-CN" altLang="en-US" sz="2400" dirty="0"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pitchFamily="18" charset="0"/>
              </a:rPr>
              <a:t>）</a:t>
            </a:r>
            <a:r>
              <a:rPr lang="en-US" altLang="zh-CN" sz="2400" dirty="0"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pitchFamily="18" charset="0"/>
              </a:rPr>
              <a:t> </a:t>
            </a:r>
            <a:r>
              <a:rPr lang="zh-CN" altLang="en-US" sz="2400" dirty="0"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pitchFamily="18" charset="0"/>
              </a:rPr>
              <a:t>回归</a:t>
            </a:r>
            <a:r>
              <a:rPr lang="en-US" altLang="zh-CN" sz="2400" dirty="0"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pitchFamily="18" charset="0"/>
              </a:rPr>
              <a:t>(1954)</a:t>
            </a:r>
            <a:r>
              <a:rPr lang="zh-CN" altLang="en-US" sz="2400" dirty="0"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pitchFamily="18" charset="0"/>
              </a:rPr>
              <a:t>：</a:t>
            </a:r>
            <a:endParaRPr lang="en-US" altLang="zh-CN" sz="2400" dirty="0">
              <a:latin typeface="华文新魏" panose="02010800040101010101" pitchFamily="2" charset="-122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0253" name="文本框 9"/>
          <p:cNvSpPr txBox="1">
            <a:spLocks noChangeArrowheads="1"/>
          </p:cNvSpPr>
          <p:nvPr/>
        </p:nvSpPr>
        <p:spPr bwMode="auto">
          <a:xfrm>
            <a:off x="6620087" y="4071062"/>
            <a:ext cx="223224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2400" dirty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没有看到期望</a:t>
            </a:r>
            <a:endParaRPr lang="en-US" altLang="zh-CN" sz="2400" dirty="0">
              <a:solidFill>
                <a:srgbClr val="FF0000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zh-CN" altLang="en-US" sz="2400" dirty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的均分！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文本框 21"/>
              <p:cNvSpPr txBox="1"/>
              <p:nvPr/>
            </p:nvSpPr>
            <p:spPr>
              <a:xfrm>
                <a:off x="971600" y="1452327"/>
                <a:ext cx="1845989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𝐻</m:t>
                      </m:r>
                      <m:r>
                        <a:rPr lang="en-US" altLang="zh-CN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CN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altLang="zh-CN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zh-CN" alt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𝜆</m:t>
                      </m:r>
                      <m:r>
                        <a:rPr lang="en-US" altLang="zh-CN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𝐻</m:t>
                      </m:r>
                      <m:r>
                        <a:rPr lang="en-US" altLang="zh-CN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′</m:t>
                      </m:r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22" name="文本框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600" y="1452327"/>
                <a:ext cx="1845989" cy="369332"/>
              </a:xfrm>
              <a:prstGeom prst="rect">
                <a:avLst/>
              </a:prstGeom>
              <a:blipFill>
                <a:blip r:embed="rId6"/>
                <a:stretch>
                  <a:fillRect l="-4290" r="-4950" b="-1639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矩形 5"/>
          <p:cNvSpPr/>
          <p:nvPr/>
        </p:nvSpPr>
        <p:spPr>
          <a:xfrm>
            <a:off x="467544" y="6328612"/>
            <a:ext cx="846308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400" dirty="0">
                <a:latin typeface="Times-Roman"/>
              </a:rPr>
              <a:t>E. Fermi, J. Pasta, and S. </a:t>
            </a:r>
            <a:r>
              <a:rPr lang="en-US" altLang="zh-CN" sz="1400" dirty="0" err="1">
                <a:latin typeface="Times-Roman"/>
              </a:rPr>
              <a:t>Ulam</a:t>
            </a:r>
            <a:r>
              <a:rPr lang="en-US" altLang="zh-CN" sz="1400" dirty="0">
                <a:latin typeface="Times-Roman"/>
              </a:rPr>
              <a:t>, Los Alamos Scientific Laboratory, Report No. LA-1940, 1955</a:t>
            </a:r>
            <a:endParaRPr lang="zh-CN" altLang="en-US" sz="1400" dirty="0"/>
          </a:p>
        </p:txBody>
      </p:sp>
      <p:sp>
        <p:nvSpPr>
          <p:cNvPr id="7" name="矩形 6"/>
          <p:cNvSpPr/>
          <p:nvPr/>
        </p:nvSpPr>
        <p:spPr>
          <a:xfrm>
            <a:off x="2305878" y="5666248"/>
            <a:ext cx="335605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dirty="0">
                <a:latin typeface="华文新魏" panose="02010800040101010101" pitchFamily="2" charset="-122"/>
                <a:ea typeface="华文新魏" panose="02010800040101010101" pitchFamily="2" charset="-122"/>
              </a:rPr>
              <a:t>（</a:t>
            </a:r>
            <a:r>
              <a:rPr lang="en-US" altLang="zh-CN" sz="2000" dirty="0">
                <a:latin typeface="华文新魏" panose="02010800040101010101" pitchFamily="2" charset="-122"/>
                <a:ea typeface="华文新魏" panose="02010800040101010101" pitchFamily="2" charset="-122"/>
              </a:rPr>
              <a:t>16</a:t>
            </a:r>
            <a:r>
              <a:rPr lang="zh-CN" altLang="en-US" sz="2000" dirty="0">
                <a:latin typeface="华文新魏" panose="02010800040101010101" pitchFamily="2" charset="-122"/>
                <a:ea typeface="华文新魏" panose="02010800040101010101" pitchFamily="2" charset="-122"/>
              </a:rPr>
              <a:t>、</a:t>
            </a:r>
            <a:r>
              <a:rPr lang="en-US" altLang="zh-CN" sz="2000" dirty="0">
                <a:latin typeface="华文新魏" panose="02010800040101010101" pitchFamily="2" charset="-122"/>
                <a:ea typeface="华文新魏" panose="02010800040101010101" pitchFamily="2" charset="-122"/>
              </a:rPr>
              <a:t>32</a:t>
            </a:r>
            <a:r>
              <a:rPr lang="zh-CN" altLang="en-US" sz="2000" dirty="0">
                <a:latin typeface="华文新魏" panose="02010800040101010101" pitchFamily="2" charset="-122"/>
                <a:ea typeface="华文新魏" panose="02010800040101010101" pitchFamily="2" charset="-122"/>
              </a:rPr>
              <a:t>、</a:t>
            </a:r>
            <a:r>
              <a:rPr lang="en-US" altLang="zh-CN" sz="2000" dirty="0">
                <a:latin typeface="华文新魏" panose="02010800040101010101" pitchFamily="2" charset="-122"/>
                <a:ea typeface="华文新魏" panose="02010800040101010101" pitchFamily="2" charset="-122"/>
              </a:rPr>
              <a:t>64</a:t>
            </a:r>
            <a:r>
              <a:rPr lang="zh-CN" altLang="en-US" sz="2000" dirty="0">
                <a:latin typeface="华文新魏" panose="02010800040101010101" pitchFamily="2" charset="-122"/>
                <a:ea typeface="华文新魏" panose="02010800040101010101" pitchFamily="2" charset="-122"/>
              </a:rPr>
              <a:t>个晶格粒子）</a:t>
            </a:r>
            <a:endParaRPr lang="en-US" altLang="zh-CN" sz="2000" dirty="0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pic>
        <p:nvPicPr>
          <p:cNvPr id="13" name="Picture 6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191" y="3277594"/>
            <a:ext cx="2627207" cy="21929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6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2863" y="3308374"/>
            <a:ext cx="2160240" cy="22267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文本框 5"/>
          <p:cNvSpPr txBox="1">
            <a:spLocks noChangeArrowheads="1"/>
          </p:cNvSpPr>
          <p:nvPr/>
        </p:nvSpPr>
        <p:spPr bwMode="auto">
          <a:xfrm>
            <a:off x="1371167" y="2897006"/>
            <a:ext cx="1647825" cy="414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2100" dirty="0">
                <a:latin typeface="Arial" panose="020B0604020202020204" pitchFamily="34" charset="0"/>
              </a:rPr>
              <a:t>Anticipation:</a:t>
            </a:r>
            <a:endParaRPr lang="zh-CN" altLang="en-US" sz="2100" dirty="0">
              <a:latin typeface="Arial" panose="020B0604020202020204" pitchFamily="34" charset="0"/>
            </a:endParaRPr>
          </a:p>
        </p:txBody>
      </p:sp>
      <p:sp>
        <p:nvSpPr>
          <p:cNvPr id="16" name="文本框 16"/>
          <p:cNvSpPr txBox="1">
            <a:spLocks noChangeArrowheads="1"/>
          </p:cNvSpPr>
          <p:nvPr/>
        </p:nvSpPr>
        <p:spPr bwMode="auto">
          <a:xfrm>
            <a:off x="3983906" y="2861669"/>
            <a:ext cx="2840037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2100" dirty="0">
                <a:latin typeface="Arial" panose="020B0604020202020204" pitchFamily="34" charset="0"/>
              </a:rPr>
              <a:t>Result in Fermi’s time:</a:t>
            </a:r>
            <a:endParaRPr lang="zh-CN" altLang="en-US" sz="21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矩形 3"/>
          <p:cNvSpPr>
            <a:spLocks noChangeArrowheads="1"/>
          </p:cNvSpPr>
          <p:nvPr/>
        </p:nvSpPr>
        <p:spPr bwMode="auto">
          <a:xfrm>
            <a:off x="0" y="722313"/>
            <a:ext cx="8893175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240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zh-CN" sz="240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zh-CN" sz="240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zh-CN" sz="240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zh-CN" sz="240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zh-CN" sz="240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zh-CN" sz="240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zh-CN" sz="240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zh-CN" sz="2400">
              <a:solidFill>
                <a:srgbClr val="3333FF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291" name="文本框 13"/>
              <p:cNvSpPr txBox="1">
                <a:spLocks noChangeArrowheads="1"/>
              </p:cNvSpPr>
              <p:nvPr/>
            </p:nvSpPr>
            <p:spPr bwMode="auto">
              <a:xfrm>
                <a:off x="223622" y="895252"/>
                <a:ext cx="8614608" cy="36361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>
                  <a:buNone/>
                </a:pPr>
                <a:r>
                  <a:rPr lang="zh-CN" altLang="en-US" sz="2400" dirty="0">
                    <a:latin typeface="华文新魏" panose="02010800040101010101" pitchFamily="2" charset="-122"/>
                    <a:ea typeface="华文新魏" panose="02010800040101010101" pitchFamily="2" charset="-122"/>
                  </a:rPr>
                  <a:t>小系统：</a:t>
                </a:r>
                <a:r>
                  <a:rPr lang="en-US" altLang="zh-CN" sz="2400" dirty="0">
                    <a:latin typeface="华文新魏" panose="02010800040101010101" pitchFamily="2" charset="-122"/>
                    <a:ea typeface="华文新魏" panose="02010800040101010101" pitchFamily="2" charset="-122"/>
                  </a:rPr>
                  <a:t>1980s-1990s</a:t>
                </a:r>
                <a:r>
                  <a:rPr lang="zh-CN" altLang="en-US" sz="2400" dirty="0">
                    <a:latin typeface="华文新魏" panose="02010800040101010101" pitchFamily="2" charset="-122"/>
                    <a:ea typeface="华文新魏" panose="02010800040101010101" pitchFamily="2" charset="-122"/>
                  </a:rPr>
                  <a:t>，强扰动能够实现均分；弱扰动是否均分</a:t>
                </a:r>
                <a:endParaRPr lang="en-US" altLang="zh-CN" sz="2400" dirty="0">
                  <a:latin typeface="华文新魏" panose="02010800040101010101" pitchFamily="2" charset="-122"/>
                  <a:ea typeface="华文新魏" panose="02010800040101010101" pitchFamily="2" charset="-122"/>
                </a:endParaRPr>
              </a:p>
              <a:p>
                <a:pPr>
                  <a:buNone/>
                </a:pPr>
                <a:r>
                  <a:rPr lang="zh-CN" altLang="en-US" sz="2400" dirty="0">
                    <a:latin typeface="华文新魏" panose="02010800040101010101" pitchFamily="2" charset="-122"/>
                    <a:ea typeface="华文新魏" panose="02010800040101010101" pitchFamily="2" charset="-122"/>
                  </a:rPr>
                  <a:t>存在争论。</a:t>
                </a:r>
                <a:r>
                  <a:rPr lang="en-US" altLang="zh-CN" sz="2400" dirty="0">
                    <a:latin typeface="华文新魏" panose="02010800040101010101" pitchFamily="2" charset="-122"/>
                    <a:ea typeface="华文新魏" panose="02010800040101010101" pitchFamily="2" charset="-122"/>
                  </a:rPr>
                  <a:t>2015 </a:t>
                </a:r>
                <a:r>
                  <a:rPr lang="en-US" altLang="zh-CN" sz="2400" dirty="0" err="1">
                    <a:latin typeface="Arial" charset="0"/>
                  </a:rPr>
                  <a:t>Onorato</a:t>
                </a:r>
                <a:r>
                  <a:rPr lang="en-US" altLang="zh-CN" sz="2400" dirty="0">
                    <a:latin typeface="Arial" charset="0"/>
                  </a:rPr>
                  <a:t> </a:t>
                </a:r>
                <a:r>
                  <a:rPr lang="zh-CN" altLang="en-US" sz="2400" dirty="0">
                    <a:latin typeface="华文新魏" panose="02010800040101010101" pitchFamily="2" charset="-122"/>
                    <a:ea typeface="华文新魏" panose="02010800040101010101" pitchFamily="2" charset="-122"/>
                  </a:rPr>
                  <a:t>等</a:t>
                </a:r>
                <a:r>
                  <a:rPr lang="zh-CN" altLang="en-US" sz="2400" dirty="0">
                    <a:latin typeface="Arial" charset="0"/>
                  </a:rPr>
                  <a:t>（</a:t>
                </a:r>
                <a:r>
                  <a:rPr lang="en-US" altLang="zh-CN" sz="2400" dirty="0">
                    <a:latin typeface="Arial" charset="0"/>
                  </a:rPr>
                  <a:t>PNAS</a:t>
                </a:r>
                <a:r>
                  <a:rPr lang="zh-CN" altLang="en-US" sz="2400" dirty="0">
                    <a:latin typeface="Arial" charset="0"/>
                  </a:rPr>
                  <a:t>）</a:t>
                </a:r>
                <a:r>
                  <a:rPr lang="zh-CN" altLang="en-US" sz="2400" dirty="0">
                    <a:latin typeface="华文新魏" panose="02010800040101010101" pitchFamily="2" charset="-122"/>
                    <a:ea typeface="华文新魏" panose="02010800040101010101" pitchFamily="2" charset="-122"/>
                  </a:rPr>
                  <a:t>证明</a:t>
                </a:r>
                <a:r>
                  <a:rPr lang="en-US" altLang="zh-CN" sz="2400" dirty="0">
                    <a:latin typeface="Arial" charset="0"/>
                  </a:rPr>
                  <a:t>FPUT</a:t>
                </a:r>
                <a:r>
                  <a:rPr lang="zh-CN" altLang="en-US" sz="2400" dirty="0">
                    <a:latin typeface="Arial" charset="0"/>
                  </a:rPr>
                  <a:t>（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altLang="zh-CN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𝑒𝑞</m:t>
                        </m:r>
                      </m:sub>
                    </m:sSub>
                  </m:oMath>
                </a14:m>
                <a:r>
                  <a:rPr lang="zh-CN" altLang="en-US" sz="2400" dirty="0">
                    <a:latin typeface="华文新魏" panose="02010800040101010101" pitchFamily="2" charset="-122"/>
                    <a:ea typeface="华文新魏" panose="02010800040101010101" pitchFamily="2" charset="-122"/>
                  </a:rPr>
                  <a:t>均分时间，</a:t>
                </a:r>
                <a14:m>
                  <m:oMath xmlns:m="http://schemas.openxmlformats.org/officeDocument/2006/math">
                    <m:r>
                      <a:rPr lang="zh-CN" altLang="en-US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zh-CN" altLang="en-US" sz="2400" dirty="0">
                    <a:latin typeface="华文新魏" panose="02010800040101010101" pitchFamily="2" charset="-122"/>
                    <a:ea typeface="华文新魏" panose="02010800040101010101" pitchFamily="2" charset="-122"/>
                  </a:rPr>
                  <a:t>扰动强度</a:t>
                </a:r>
                <a:r>
                  <a:rPr lang="zh-CN" altLang="en-US" sz="2400" dirty="0">
                    <a:latin typeface="Arial" charset="0"/>
                  </a:rPr>
                  <a:t>）：</a:t>
                </a:r>
                <a:endParaRPr lang="en-US" altLang="zh-CN" sz="2400" dirty="0">
                  <a:latin typeface="Arial" charset="0"/>
                </a:endParaRPr>
              </a:p>
              <a:p>
                <a:pPr>
                  <a:buNone/>
                </a:pPr>
                <a:endParaRPr lang="en-US" altLang="zh-CN" sz="2400" dirty="0">
                  <a:latin typeface="Arial" charset="0"/>
                </a:endParaRPr>
              </a:p>
              <a:p>
                <a:pPr>
                  <a:buNone/>
                </a:pPr>
                <a:r>
                  <a:rPr lang="zh-CN" altLang="en-US" sz="2400" dirty="0">
                    <a:latin typeface="华文新魏" panose="02010800040101010101" pitchFamily="2" charset="-122"/>
                    <a:ea typeface="华文新魏" panose="02010800040101010101" pitchFamily="2" charset="-122"/>
                  </a:rPr>
                  <a:t>大系统（热力学极限）：</a:t>
                </a:r>
                <a:r>
                  <a:rPr lang="en-US" altLang="zh-CN" sz="2400" dirty="0">
                    <a:latin typeface="华文新魏" panose="02010800040101010101" pitchFamily="2" charset="-122"/>
                    <a:ea typeface="华文新魏" panose="02010800040101010101" pitchFamily="2" charset="-122"/>
                  </a:rPr>
                  <a:t>2019</a:t>
                </a:r>
                <a:r>
                  <a:rPr lang="zh-CN" altLang="en-US" sz="2400" dirty="0">
                    <a:latin typeface="华文新魏" panose="02010800040101010101" pitchFamily="2" charset="-122"/>
                    <a:ea typeface="华文新魏" panose="02010800040101010101" pitchFamily="2" charset="-122"/>
                  </a:rPr>
                  <a:t>前认为强扰动能够实现均分；弱</a:t>
                </a:r>
                <a:endParaRPr lang="en-US" altLang="zh-CN" sz="2400" dirty="0">
                  <a:latin typeface="华文新魏" panose="02010800040101010101" pitchFamily="2" charset="-122"/>
                  <a:ea typeface="华文新魏" panose="02010800040101010101" pitchFamily="2" charset="-122"/>
                </a:endParaRPr>
              </a:p>
              <a:p>
                <a:pPr>
                  <a:buNone/>
                </a:pPr>
                <a:r>
                  <a:rPr lang="zh-CN" altLang="en-US" sz="2400" dirty="0">
                    <a:latin typeface="华文新魏" panose="02010800040101010101" pitchFamily="2" charset="-122"/>
                    <a:ea typeface="华文新魏" panose="02010800040101010101" pitchFamily="2" charset="-122"/>
                  </a:rPr>
                  <a:t>扰动是否均分没有明确结论。一般猜测</a:t>
                </a:r>
                <a:endParaRPr lang="en-US" altLang="zh-CN" sz="2400" dirty="0">
                  <a:latin typeface="华文新魏" panose="02010800040101010101" pitchFamily="2" charset="-122"/>
                  <a:ea typeface="华文新魏" panose="02010800040101010101" pitchFamily="2" charset="-122"/>
                </a:endParaRPr>
              </a:p>
              <a:p>
                <a:pPr>
                  <a:buNone/>
                </a:pPr>
                <a:endParaRPr lang="en-US" altLang="zh-CN" sz="2400" dirty="0">
                  <a:latin typeface="Arial" charset="0"/>
                </a:endParaRPr>
              </a:p>
              <a:p>
                <a:pPr>
                  <a:buNone/>
                </a:pPr>
                <a:endParaRPr lang="en-US" altLang="zh-CN" sz="2400" dirty="0">
                  <a:latin typeface="Arial" charset="0"/>
                </a:endParaRPr>
              </a:p>
            </p:txBody>
          </p:sp>
        </mc:Choice>
        <mc:Fallback xmlns="">
          <p:sp>
            <p:nvSpPr>
              <p:cNvPr id="12291" name="文本框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23622" y="895252"/>
                <a:ext cx="8614608" cy="3636188"/>
              </a:xfrm>
              <a:prstGeom prst="rect">
                <a:avLst/>
              </a:prstGeom>
              <a:blipFill>
                <a:blip r:embed="rId3"/>
                <a:stretch>
                  <a:fillRect l="-1132" t="-1342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文本框 1"/>
              <p:cNvSpPr txBox="1"/>
              <p:nvPr/>
            </p:nvSpPr>
            <p:spPr>
              <a:xfrm>
                <a:off x="1422251" y="3492916"/>
                <a:ext cx="6048672" cy="96738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𝑒𝑞</m:t>
                          </m:r>
                        </m:sub>
                      </m:sSub>
                      <m:r>
                        <a:rPr lang="en-US" altLang="zh-CN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altLang="zh-CN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zh-CN" altLang="en-US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𝜆</m:t>
                          </m:r>
                        </m:e>
                        <m:sup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zh-CN" altLang="en-US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𝛿</m:t>
                          </m:r>
                        </m:sup>
                      </m:sSup>
                    </m:oMath>
                  </m:oMathPara>
                </a14:m>
                <a:endParaRPr lang="en-US" altLang="zh-CN" dirty="0">
                  <a:solidFill>
                    <a:srgbClr val="FF0000"/>
                  </a:solidFill>
                </a:endParaRPr>
              </a:p>
              <a:p>
                <a:r>
                  <a:rPr lang="zh-CN" altLang="en-US" dirty="0">
                    <a:solidFill>
                      <a:srgbClr val="00B050"/>
                    </a:solidFill>
                  </a:rPr>
                  <a:t>（</a:t>
                </a:r>
                <a:r>
                  <a:rPr lang="en-US" altLang="zh-CN" dirty="0">
                    <a:solidFill>
                      <a:srgbClr val="00B050"/>
                    </a:solidFill>
                    <a:latin typeface="华文新魏" panose="02010800040101010101" pitchFamily="2" charset="-122"/>
                    <a:ea typeface="华文新魏" panose="02010800040101010101" pitchFamily="2" charset="-122"/>
                  </a:rPr>
                  <a:t> </a:t>
                </a:r>
                <a:r>
                  <a:rPr lang="en-US" altLang="zh-CN" dirty="0" err="1">
                    <a:solidFill>
                      <a:srgbClr val="00B050"/>
                    </a:solidFill>
                    <a:latin typeface="华文新魏" panose="02010800040101010101" pitchFamily="2" charset="-122"/>
                    <a:ea typeface="华文新魏" panose="02010800040101010101" pitchFamily="2" charset="-122"/>
                  </a:rPr>
                  <a:t>Parisi</a:t>
                </a:r>
                <a:r>
                  <a:rPr lang="en-US" altLang="zh-CN" dirty="0">
                    <a:solidFill>
                      <a:srgbClr val="00B050"/>
                    </a:solidFill>
                    <a:latin typeface="华文新魏" panose="02010800040101010101" pitchFamily="2" charset="-122"/>
                    <a:ea typeface="华文新魏" panose="02010800040101010101" pitchFamily="2" charset="-122"/>
                  </a:rPr>
                  <a:t> 1997:</a:t>
                </a:r>
                <a:r>
                  <a:rPr lang="zh-CN" altLang="en-US" dirty="0">
                    <a:solidFill>
                      <a:srgbClr val="00B050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altLang="zh-CN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𝑒𝑞</m:t>
                        </m:r>
                      </m:sub>
                    </m:sSub>
                    <m:r>
                      <a:rPr lang="en-US" altLang="zh-CN" i="1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altLang="zh-CN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altLang="zh-CN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zh-CN" altLang="en-US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  <m:sup>
                        <m:r>
                          <a:rPr lang="en-US" altLang="zh-CN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−5</m:t>
                        </m:r>
                      </m:sup>
                    </m:sSup>
                    <m:r>
                      <a:rPr lang="en-US" altLang="zh-CN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altLang="zh-CN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zh-CN" altLang="en-US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  <m:sup>
                        <m:r>
                          <a:rPr lang="en-US" altLang="zh-CN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−6</m:t>
                        </m:r>
                      </m:sup>
                    </m:sSup>
                    <m:r>
                      <a:rPr lang="en-US" altLang="zh-CN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zh-CN" altLang="en-US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" name="文本框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2251" y="3492916"/>
                <a:ext cx="6048672" cy="967381"/>
              </a:xfrm>
              <a:prstGeom prst="rect">
                <a:avLst/>
              </a:prstGeom>
              <a:blipFill>
                <a:blip r:embed="rId4"/>
                <a:stretch>
                  <a:fillRect l="-3525" b="-2012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本框 7"/>
              <p:cNvSpPr txBox="1"/>
              <p:nvPr/>
            </p:nvSpPr>
            <p:spPr>
              <a:xfrm>
                <a:off x="1506590" y="1987132"/>
                <a:ext cx="6048672" cy="47275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𝑒𝑞</m:t>
                          </m:r>
                        </m:sub>
                      </m:sSub>
                      <m:r>
                        <a:rPr lang="en-US" altLang="zh-CN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altLang="zh-CN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zh-CN" altLang="en-US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𝜆</m:t>
                          </m:r>
                        </m:e>
                        <m:sup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sup>
                      </m:sSup>
                    </m:oMath>
                  </m:oMathPara>
                </a14:m>
                <a:endParaRPr lang="zh-CN" altLang="en-US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8" name="文本框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6590" y="1987132"/>
                <a:ext cx="6048672" cy="47275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矩形 14"/>
          <p:cNvSpPr>
            <a:spLocks noChangeArrowheads="1"/>
          </p:cNvSpPr>
          <p:nvPr/>
        </p:nvSpPr>
        <p:spPr bwMode="auto">
          <a:xfrm>
            <a:off x="190582" y="0"/>
            <a:ext cx="92519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zh-CN" altLang="en-US" sz="2800" dirty="0">
                <a:solidFill>
                  <a:srgbClr val="3333FF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能量均分研究之前的进展（一维晶格）</a:t>
            </a:r>
            <a:r>
              <a:rPr lang="en-US" altLang="zh-CN" sz="2800" dirty="0">
                <a:solidFill>
                  <a:srgbClr val="3333FF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 </a:t>
            </a:r>
            <a:r>
              <a:rPr lang="en-US" altLang="zh-CN" sz="2400" dirty="0">
                <a:solidFill>
                  <a:srgbClr val="3333FF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   </a:t>
            </a:r>
            <a:endParaRPr lang="zh-CN" altLang="en-US" sz="2400" dirty="0">
              <a:solidFill>
                <a:srgbClr val="00B050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015850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3">
            <a:extLst>
              <a:ext uri="{FF2B5EF4-FFF2-40B4-BE49-F238E27FC236}">
                <a16:creationId xmlns:a16="http://schemas.microsoft.com/office/drawing/2014/main" id="{0F3EBF57-2A8B-2EEF-CDDC-666D12F371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4314" y="821774"/>
            <a:ext cx="91201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2000" dirty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For 2D lattices,</a:t>
            </a:r>
            <a:endParaRPr lang="zh-CN" altLang="en-US" sz="2000" dirty="0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959F3F26-A9D6-2796-E479-48054EB063FA}"/>
              </a:ext>
            </a:extLst>
          </p:cNvPr>
          <p:cNvSpPr txBox="1"/>
          <p:nvPr/>
        </p:nvSpPr>
        <p:spPr>
          <a:xfrm>
            <a:off x="159969" y="1338123"/>
            <a:ext cx="731365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G. </a:t>
            </a:r>
            <a:r>
              <a:rPr lang="en-US" altLang="zh-CN" sz="20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Benettin</a:t>
            </a:r>
            <a:r>
              <a:rPr lang="en-US" altLang="zh-CN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zh-CN" sz="200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Chaos 15, 015108 (2005). G. </a:t>
            </a:r>
            <a:r>
              <a:rPr lang="en-US" altLang="zh-CN" sz="200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Benettin</a:t>
            </a:r>
            <a:r>
              <a:rPr lang="en-US" altLang="zh-CN" sz="200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G. </a:t>
            </a:r>
            <a:r>
              <a:rPr lang="en-US" altLang="zh-CN" sz="200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Gradenigo</a:t>
            </a:r>
            <a:r>
              <a:rPr lang="en-US" altLang="zh-CN" sz="200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Chaos 18, 013112 </a:t>
            </a:r>
            <a:r>
              <a:rPr lang="en-US" altLang="zh-CN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(2008)</a:t>
            </a: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for </a:t>
            </a:r>
            <a:r>
              <a:rPr lang="en-US" altLang="zh-CN" sz="2000" b="0" i="0" u="none" strike="noStrike" baseline="0" dirty="0">
                <a:latin typeface="CMR10"/>
              </a:rPr>
              <a:t>hexagonal lattice with LJ potential, </a:t>
            </a:r>
            <a:endParaRPr lang="zh-CN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80A8B504-84FB-6629-B63B-06A5FEFB9BE1}"/>
                  </a:ext>
                </a:extLst>
              </p:cNvPr>
              <p:cNvSpPr txBox="1"/>
              <p:nvPr/>
            </p:nvSpPr>
            <p:spPr>
              <a:xfrm>
                <a:off x="3131840" y="2109662"/>
                <a:ext cx="990143" cy="33701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𝑒𝑞</m:t>
                          </m:r>
                        </m:sub>
                      </m:sSub>
                      <m:r>
                        <a:rPr lang="en-US" altLang="zh-CN" sz="2000" b="0" i="1" smtClean="0">
                          <a:latin typeface="Cambria Math" panose="02040503050406030204" pitchFamily="18" charset="0"/>
                        </a:rPr>
                        <m:t>~</m:t>
                      </m:r>
                      <m:sSup>
                        <m:sSupPr>
                          <m:ctrlP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zh-CN" altLang="en-US" sz="2000" b="0" i="1" smtClean="0">
                              <a:latin typeface="Cambria Math" panose="02040503050406030204" pitchFamily="18" charset="0"/>
                            </a:rPr>
                            <m:t>𝜀</m:t>
                          </m:r>
                        </m:e>
                        <m:sup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zh-CN" altLang="en-US" sz="2000" dirty="0"/>
              </a:p>
            </p:txBody>
          </p:sp>
        </mc:Choice>
        <mc:Fallback xmlns="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80A8B504-84FB-6629-B63B-06A5FEFB9B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1840" y="2109662"/>
                <a:ext cx="990143" cy="337015"/>
              </a:xfrm>
              <a:prstGeom prst="rect">
                <a:avLst/>
              </a:prstGeom>
              <a:blipFill>
                <a:blip r:embed="rId3"/>
                <a:stretch>
                  <a:fillRect l="-4938" r="-1852" b="-2181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文本框 9">
            <a:extLst>
              <a:ext uri="{FF2B5EF4-FFF2-40B4-BE49-F238E27FC236}">
                <a16:creationId xmlns:a16="http://schemas.microsoft.com/office/drawing/2014/main" id="{A79F0216-88F4-823C-6F80-4C1096063A58}"/>
              </a:ext>
            </a:extLst>
          </p:cNvPr>
          <p:cNvSpPr txBox="1"/>
          <p:nvPr/>
        </p:nvSpPr>
        <p:spPr>
          <a:xfrm>
            <a:off x="190702" y="2713856"/>
            <a:ext cx="771340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Y. Wang, Z. Zhu, Y. Zhang, and L. Huang, Appl. Phys. Lett. </a:t>
            </a:r>
            <a:r>
              <a:rPr lang="en-US" altLang="zh-CN" sz="2000" b="1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112</a:t>
            </a:r>
            <a:r>
              <a:rPr lang="en-US" altLang="zh-CN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111910 (2018); Phys. Rev. E </a:t>
            </a:r>
            <a:r>
              <a:rPr lang="en-US" altLang="zh-CN" sz="2000" b="1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97</a:t>
            </a:r>
            <a:r>
              <a:rPr lang="en-US" altLang="zh-CN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012143 (2018). For a graphene sheet  out-of-plane flexural modes.</a:t>
            </a:r>
          </a:p>
        </p:txBody>
      </p:sp>
      <p:sp>
        <p:nvSpPr>
          <p:cNvPr id="11" name="文本框 13">
            <a:extLst>
              <a:ext uri="{FF2B5EF4-FFF2-40B4-BE49-F238E27FC236}">
                <a16:creationId xmlns:a16="http://schemas.microsoft.com/office/drawing/2014/main" id="{167674B6-3E40-B31C-41F6-629F25FAED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9969" y="4082718"/>
            <a:ext cx="8755382" cy="1138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2000" dirty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For 3D lattices, </a:t>
            </a:r>
          </a:p>
          <a:p>
            <a:pPr algn="l">
              <a:buNone/>
            </a:pPr>
            <a:r>
              <a:rPr lang="it-IT" altLang="zh-CN" sz="2000" b="0" i="0" u="none" strike="noStrike" baseline="0" dirty="0">
                <a:latin typeface="CMR9"/>
              </a:rPr>
              <a:t>A. Carati, L. Galgani, F. Gangemi, and R. Gangemi, </a:t>
            </a:r>
            <a:r>
              <a:rPr lang="en-US" altLang="zh-CN" sz="2000" b="0" i="0" u="none" strike="noStrike" baseline="0" dirty="0" err="1">
                <a:latin typeface="CMR9"/>
              </a:rPr>
              <a:t>Physica</a:t>
            </a:r>
            <a:r>
              <a:rPr lang="en-US" altLang="zh-CN" sz="2000" b="0" i="0" u="none" strike="noStrike" baseline="0" dirty="0">
                <a:latin typeface="CMR9"/>
              </a:rPr>
              <a:t> A </a:t>
            </a:r>
            <a:r>
              <a:rPr lang="en-US" altLang="zh-CN" sz="2000" b="1" i="0" u="none" strike="noStrike" baseline="0" dirty="0">
                <a:latin typeface="CMBX9"/>
              </a:rPr>
              <a:t>532</a:t>
            </a:r>
            <a:r>
              <a:rPr lang="en-US" altLang="zh-CN" sz="2000" b="0" i="0" u="none" strike="noStrike" baseline="0" dirty="0">
                <a:latin typeface="CMR9"/>
              </a:rPr>
              <a:t>, 121911 (2019).</a:t>
            </a:r>
            <a:endParaRPr lang="en-US" altLang="zh-CN" sz="2000" dirty="0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  <a:p>
            <a:pPr algn="l">
              <a:buNone/>
            </a:pPr>
            <a:r>
              <a:rPr lang="en-US" altLang="zh-CN" sz="2000" b="0" i="0" u="none" strike="noStrike" baseline="0" dirty="0">
                <a:latin typeface="CMR10"/>
              </a:rPr>
              <a:t>studied </a:t>
            </a:r>
            <a:r>
              <a:rPr lang="en-US" altLang="zh-CN" sz="2000" b="0" i="0" u="none" strike="noStrike" baseline="0" dirty="0">
                <a:solidFill>
                  <a:srgbClr val="FF0000"/>
                </a:solidFill>
                <a:latin typeface="CMR10"/>
              </a:rPr>
              <a:t>an ionic crystal</a:t>
            </a:r>
            <a:r>
              <a:rPr lang="en-US" altLang="zh-CN" sz="2000" b="0" i="0" u="none" strike="noStrike" baseline="0" dirty="0">
                <a:latin typeface="CMR10"/>
              </a:rPr>
              <a:t>, inferred that ergodicity may </a:t>
            </a:r>
            <a:r>
              <a:rPr lang="en-US" altLang="zh-CN" sz="2000" b="0" i="0" u="none" strike="noStrike" baseline="0" dirty="0">
                <a:solidFill>
                  <a:srgbClr val="FF0000"/>
                </a:solidFill>
                <a:latin typeface="CMR10"/>
              </a:rPr>
              <a:t>not occur</a:t>
            </a:r>
          </a:p>
        </p:txBody>
      </p:sp>
      <p:sp>
        <p:nvSpPr>
          <p:cNvPr id="4" name="矩形 14">
            <a:extLst>
              <a:ext uri="{FF2B5EF4-FFF2-40B4-BE49-F238E27FC236}">
                <a16:creationId xmlns:a16="http://schemas.microsoft.com/office/drawing/2014/main" id="{20692B8B-EF12-754D-B3B1-84D2B1A68B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82" y="0"/>
            <a:ext cx="92519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zh-CN" altLang="en-US" sz="2800" dirty="0">
                <a:solidFill>
                  <a:srgbClr val="3333FF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能量均分研究之前的进展（二维、三维晶格）</a:t>
            </a:r>
            <a:r>
              <a:rPr lang="en-US" altLang="zh-CN" sz="2800" dirty="0">
                <a:solidFill>
                  <a:srgbClr val="3333FF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 </a:t>
            </a:r>
            <a:r>
              <a:rPr lang="en-US" altLang="zh-CN" sz="2400" dirty="0">
                <a:solidFill>
                  <a:srgbClr val="3333FF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   </a:t>
            </a:r>
            <a:endParaRPr lang="zh-CN" altLang="en-US" sz="2400" dirty="0">
              <a:solidFill>
                <a:srgbClr val="00B050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552410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549275"/>
            <a:ext cx="8229600" cy="1143000"/>
          </a:xfrm>
        </p:spPr>
        <p:txBody>
          <a:bodyPr/>
          <a:lstStyle/>
          <a:p>
            <a:pPr eaLnBrk="1" hangingPunct="1"/>
            <a:r>
              <a:rPr lang="zh-CN" altLang="en-US" sz="3200" dirty="0">
                <a:solidFill>
                  <a:srgbClr val="3333FF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提纲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744" y="1708299"/>
            <a:ext cx="9073256" cy="3024336"/>
          </a:xfrm>
        </p:spPr>
        <p:txBody>
          <a:bodyPr/>
          <a:lstStyle/>
          <a:p>
            <a:pPr>
              <a:defRPr/>
            </a:pPr>
            <a:r>
              <a:rPr lang="en-US" altLang="zh-CN" sz="2800" dirty="0">
                <a:latin typeface="华文新魏" panose="02010800040101010101" pitchFamily="2" charset="-122"/>
                <a:ea typeface="华文新魏" panose="02010800040101010101" pitchFamily="2" charset="-122"/>
              </a:rPr>
              <a:t>1</a:t>
            </a:r>
            <a:r>
              <a:rPr lang="zh-CN" altLang="zh-CN" sz="2800" dirty="0">
                <a:latin typeface="华文新魏" panose="02010800040101010101" pitchFamily="2" charset="-122"/>
                <a:ea typeface="华文新魏" panose="02010800040101010101" pitchFamily="2" charset="-122"/>
              </a:rPr>
              <a:t>、</a:t>
            </a:r>
            <a:r>
              <a:rPr lang="zh-CN" altLang="en-US" sz="2800" dirty="0">
                <a:latin typeface="华文新魏" panose="02010800040101010101" pitchFamily="2" charset="-122"/>
                <a:ea typeface="华文新魏" panose="02010800040101010101" pitchFamily="2" charset="-122"/>
              </a:rPr>
              <a:t>热化与能均分</a:t>
            </a:r>
            <a:endParaRPr lang="en-US" altLang="zh-CN" sz="2800" dirty="0">
              <a:latin typeface="华文新魏" panose="02010800040101010101" pitchFamily="2" charset="-122"/>
              <a:ea typeface="华文新魏" panose="02010800040101010101" pitchFamily="2" charset="-122"/>
            </a:endParaRPr>
          </a:p>
          <a:p>
            <a:pPr>
              <a:defRPr/>
            </a:pPr>
            <a:r>
              <a:rPr lang="en-US" altLang="zh-CN" sz="2800" dirty="0">
                <a:latin typeface="华文新魏" panose="02010800040101010101" pitchFamily="2" charset="-122"/>
                <a:ea typeface="华文新魏" panose="02010800040101010101" pitchFamily="2" charset="-122"/>
              </a:rPr>
              <a:t>2</a:t>
            </a:r>
            <a:r>
              <a:rPr lang="zh-CN" altLang="en-US" sz="2800" dirty="0">
                <a:latin typeface="华文新魏" panose="02010800040101010101" pitchFamily="2" charset="-122"/>
                <a:ea typeface="华文新魏" panose="02010800040101010101" pitchFamily="2" charset="-122"/>
              </a:rPr>
              <a:t>、</a:t>
            </a:r>
            <a:r>
              <a:rPr lang="zh-CN" altLang="en-US" sz="2800" dirty="0">
                <a:solidFill>
                  <a:srgbClr val="3333FF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我们组的主要贡献</a:t>
            </a:r>
            <a:endParaRPr lang="en-US" altLang="zh-CN" sz="2800" dirty="0">
              <a:solidFill>
                <a:srgbClr val="3333FF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  <a:p>
            <a:pPr>
              <a:defRPr/>
            </a:pPr>
            <a:r>
              <a:rPr lang="en-US" altLang="zh-CN" sz="2800" dirty="0">
                <a:latin typeface="华文新魏" panose="02010800040101010101" pitchFamily="2" charset="-122"/>
                <a:ea typeface="华文新魏" panose="02010800040101010101" pitchFamily="2" charset="-122"/>
              </a:rPr>
              <a:t>3</a:t>
            </a:r>
            <a:r>
              <a:rPr lang="zh-CN" altLang="zh-CN" sz="2800" dirty="0">
                <a:latin typeface="华文新魏" panose="02010800040101010101" pitchFamily="2" charset="-122"/>
                <a:ea typeface="华文新魏" panose="02010800040101010101" pitchFamily="2" charset="-122"/>
              </a:rPr>
              <a:t>、</a:t>
            </a:r>
            <a:r>
              <a:rPr lang="zh-CN" altLang="en-US" sz="2800" dirty="0">
                <a:latin typeface="华文新魏" panose="02010800040101010101" pitchFamily="2" charset="-122"/>
                <a:ea typeface="华文新魏" panose="02010800040101010101" pitchFamily="2" charset="-122"/>
              </a:rPr>
              <a:t>展望：从动力学到统计物理分布</a:t>
            </a:r>
            <a:endParaRPr lang="en-US" altLang="zh-CN" sz="2800" dirty="0">
              <a:latin typeface="华文新魏" panose="02010800040101010101" pitchFamily="2" charset="-122"/>
              <a:ea typeface="华文新魏" panose="02010800040101010101" pitchFamily="2" charset="-122"/>
            </a:endParaRPr>
          </a:p>
          <a:p>
            <a:pPr eaLnBrk="1" hangingPunct="1">
              <a:defRPr/>
            </a:pPr>
            <a:endParaRPr lang="zh-CN" altLang="en-US" sz="2800" dirty="0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5477172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.15"/>
  <p:tag name="KSO_WM_UNIT_TEXT_FILL_FORE_SCHEMECOLOR_INDEX" val="13"/>
  <p:tag name="KSO_WM_UNIT_TEXT_FILL_TYPE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LINE_FORE_SCHEMECOLOR_INDEX_BRIGHTNESS" val="0"/>
  <p:tag name="KSO_WM_UNIT_LINE_FORE_SCHEMECOLOR_INDEX" val="5"/>
  <p:tag name="KSO_WM_UNIT_LINE_FILL_TYPE" val="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"/>
  <p:tag name="KSO_WM_UNIT_TEXT_FILL_TYPE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"/>
  <p:tag name="KSO_WM_UNIT_TEXT_FILL_TYPE" val="1"/>
</p:tagLst>
</file>

<file path=ppt/theme/theme1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triangle" w="med" len="med"/>
          <a:tailEnd type="triangl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楷体" panose="02010609060101010101" pitchFamily="49" charset="-122"/>
            <a:cs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triangle" w="med" len="med"/>
          <a:tailEnd type="triangl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楷体" panose="02010609060101010101" pitchFamily="49" charset="-122"/>
            <a:cs typeface="宋体" panose="02010600030101010101" pitchFamily="2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57209</TotalTime>
  <Words>3412</Words>
  <Application>Microsoft Office PowerPoint</Application>
  <PresentationFormat>全屏显示(4:3)</PresentationFormat>
  <Paragraphs>450</Paragraphs>
  <Slides>51</Slides>
  <Notes>43</Notes>
  <HiddenSlides>0</HiddenSlides>
  <MMClips>0</MMClips>
  <ScaleCrop>false</ScaleCrop>
  <HeadingPairs>
    <vt:vector size="8" baseType="variant">
      <vt:variant>
        <vt:lpstr>已用的字体</vt:lpstr>
      </vt:variant>
      <vt:variant>
        <vt:i4>19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51</vt:i4>
      </vt:variant>
    </vt:vector>
  </HeadingPairs>
  <TitlesOfParts>
    <vt:vector size="73" baseType="lpstr">
      <vt:lpstr>CMBX9</vt:lpstr>
      <vt:lpstr>CMR10</vt:lpstr>
      <vt:lpstr>CMR9</vt:lpstr>
      <vt:lpstr>LMRoman10-Regular-Identity-H</vt:lpstr>
      <vt:lpstr>PingFang SC</vt:lpstr>
      <vt:lpstr>Söhne</vt:lpstr>
      <vt:lpstr>Times-Roman</vt:lpstr>
      <vt:lpstr>等线</vt:lpstr>
      <vt:lpstr>黑体</vt:lpstr>
      <vt:lpstr>华文楷体</vt:lpstr>
      <vt:lpstr>华文新魏</vt:lpstr>
      <vt:lpstr>楷体</vt:lpstr>
      <vt:lpstr>宋体</vt:lpstr>
      <vt:lpstr>微软雅黑</vt:lpstr>
      <vt:lpstr>Arial</vt:lpstr>
      <vt:lpstr>Arial Narrow</vt:lpstr>
      <vt:lpstr>Cambria Math</vt:lpstr>
      <vt:lpstr>Times New Roman</vt:lpstr>
      <vt:lpstr>Wingdings</vt:lpstr>
      <vt:lpstr>默认设计模板</vt:lpstr>
      <vt:lpstr>Graph</vt:lpstr>
      <vt:lpstr>Equation</vt:lpstr>
      <vt:lpstr>PowerPoint 演示文稿</vt:lpstr>
      <vt:lpstr>PowerPoint 演示文稿</vt:lpstr>
      <vt:lpstr>提纲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提纲</vt:lpstr>
      <vt:lpstr>PowerPoint 演示文稿</vt:lpstr>
      <vt:lpstr>PowerPoint 演示文稿</vt:lpstr>
      <vt:lpstr>PowerPoint 演示文稿</vt:lpstr>
      <vt:lpstr>我们的主要结论 (in the weak perturbation regime)</vt:lpstr>
      <vt:lpstr>我们的理论：准共振联网理论</vt:lpstr>
      <vt:lpstr>PowerPoint 演示文稿</vt:lpstr>
      <vt:lpstr>PowerPoint 演示文稿</vt:lpstr>
      <vt:lpstr>PowerPoint 演示文稿</vt:lpstr>
      <vt:lpstr>PowerPoint 演示文稿</vt:lpstr>
      <vt:lpstr>六波精确共振的例子：</vt:lpstr>
      <vt:lpstr>六波精确共振的例子：</vt:lpstr>
      <vt:lpstr>但是3波、4波、不存在联网的精确共振解；无序系统精确共振理论不适用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高维晶格又按照高简并和低简并分为两个类</vt:lpstr>
      <vt:lpstr>PowerPoint 演示文稿</vt:lpstr>
      <vt:lpstr>PowerPoint 演示文稿</vt:lpstr>
      <vt:lpstr>低简并晶格：扩散过程由多波准共振主导  高简并晶格：扩散过程由多波准共振和契利科夫共振两种机制决定，但热化尺度律一般由多波过程主导  高简并系统热化快于低简并</vt:lpstr>
      <vt:lpstr>总结：经典晶格热化有两个普适类 </vt:lpstr>
      <vt:lpstr>晶格中能量扩散的图像—热化动力学</vt:lpstr>
      <vt:lpstr>提纲</vt:lpstr>
      <vt:lpstr>PowerPoint 演示文稿</vt:lpstr>
      <vt:lpstr>PowerPoint 演示文稿</vt:lpstr>
      <vt:lpstr>PowerPoint 演示文稿</vt:lpstr>
      <vt:lpstr>PowerPoint 演示文稿</vt:lpstr>
      <vt:lpstr>由中国科学院理论物理研究所和中国物理学会主办的学术期刊： Communications in Theoretical Physics</vt:lpstr>
      <vt:lpstr>PowerPoint 演示文稿</vt:lpstr>
      <vt:lpstr>PowerPoint 演示文稿</vt:lpstr>
      <vt:lpstr>PowerPoint 演示文稿</vt:lpstr>
      <vt:lpstr>PowerPoint 演示文稿</vt:lpstr>
    </vt:vector>
  </TitlesOfParts>
  <Company>NUS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Anomalous Heat Conductivity &amp;  Anomalous Diffusion in 1-D Systems</dc:title>
  <dc:creator>tslwangj</dc:creator>
  <cp:lastModifiedBy>鸿 赵</cp:lastModifiedBy>
  <cp:revision>827</cp:revision>
  <dcterms:created xsi:type="dcterms:W3CDTF">2003-05-31T03:28:48Z</dcterms:created>
  <dcterms:modified xsi:type="dcterms:W3CDTF">2024-04-26T09:59:52Z</dcterms:modified>
</cp:coreProperties>
</file>