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3"/>
  </p:notesMasterIdLst>
  <p:handoutMasterIdLst>
    <p:handoutMasterId r:id="rId54"/>
  </p:handoutMasterIdLst>
  <p:sldIdLst>
    <p:sldId id="302" r:id="rId2"/>
    <p:sldId id="351" r:id="rId3"/>
    <p:sldId id="791" r:id="rId4"/>
    <p:sldId id="1231" r:id="rId5"/>
    <p:sldId id="931" r:id="rId6"/>
    <p:sldId id="871" r:id="rId7"/>
    <p:sldId id="896" r:id="rId8"/>
    <p:sldId id="1182" r:id="rId9"/>
    <p:sldId id="950" r:id="rId10"/>
    <p:sldId id="1181" r:id="rId11"/>
    <p:sldId id="1167" r:id="rId12"/>
    <p:sldId id="1232" r:id="rId13"/>
    <p:sldId id="1214" r:id="rId14"/>
    <p:sldId id="1228" r:id="rId15"/>
    <p:sldId id="1190" r:id="rId16"/>
    <p:sldId id="1191" r:id="rId17"/>
    <p:sldId id="1192" r:id="rId18"/>
    <p:sldId id="1193" r:id="rId19"/>
    <p:sldId id="1233" r:id="rId20"/>
    <p:sldId id="1234" r:id="rId21"/>
    <p:sldId id="1235" r:id="rId22"/>
    <p:sldId id="1195" r:id="rId23"/>
    <p:sldId id="1215" r:id="rId24"/>
    <p:sldId id="1198" r:id="rId25"/>
    <p:sldId id="1197" r:id="rId26"/>
    <p:sldId id="1199" r:id="rId27"/>
    <p:sldId id="1200" r:id="rId28"/>
    <p:sldId id="1202" r:id="rId29"/>
    <p:sldId id="1201" r:id="rId30"/>
    <p:sldId id="1222" r:id="rId31"/>
    <p:sldId id="1203" r:id="rId32"/>
    <p:sldId id="1184" r:id="rId33"/>
    <p:sldId id="1208" r:id="rId34"/>
    <p:sldId id="1210" r:id="rId35"/>
    <p:sldId id="1223" r:id="rId36"/>
    <p:sldId id="1236" r:id="rId37"/>
    <p:sldId id="1206" r:id="rId38"/>
    <p:sldId id="1209" r:id="rId39"/>
    <p:sldId id="1237" r:id="rId40"/>
    <p:sldId id="1230" r:id="rId41"/>
    <p:sldId id="882" r:id="rId42"/>
    <p:sldId id="1229" r:id="rId43"/>
    <p:sldId id="945" r:id="rId44"/>
    <p:sldId id="915" r:id="rId45"/>
    <p:sldId id="927" r:id="rId46"/>
    <p:sldId id="256" r:id="rId47"/>
    <p:sldId id="259" r:id="rId48"/>
    <p:sldId id="946" r:id="rId49"/>
    <p:sldId id="967" r:id="rId50"/>
    <p:sldId id="942" r:id="rId51"/>
    <p:sldId id="1221" r:id="rId52"/>
  </p:sldIdLst>
  <p:sldSz cx="9144000" cy="6858000" type="screen4x3"/>
  <p:notesSz cx="9979025" cy="68341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A72"/>
    <a:srgbClr val="00FF99"/>
    <a:srgbClr val="FF99FF"/>
    <a:srgbClr val="FF0066"/>
    <a:srgbClr val="CCFFFF"/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88631" autoAdjust="0"/>
  </p:normalViewPr>
  <p:slideViewPr>
    <p:cSldViewPr>
      <p:cViewPr varScale="1">
        <p:scale>
          <a:sx n="62" d="100"/>
          <a:sy n="62" d="100"/>
        </p:scale>
        <p:origin x="110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688" tIns="44344" rIns="88688" bIns="44344" numCol="1" anchor="t" anchorCtr="0" compatLnSpc="1">
            <a:prstTxWarp prst="textNoShape">
              <a:avLst/>
            </a:prstTxWarp>
          </a:bodyPr>
          <a:lstStyle>
            <a:lvl1pPr defTabSz="887413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1500" y="0"/>
            <a:ext cx="4325938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688" tIns="44344" rIns="88688" bIns="44344" numCol="1" anchor="t" anchorCtr="0" compatLnSpc="1">
            <a:prstTxWarp prst="textNoShape">
              <a:avLst/>
            </a:prstTxWarp>
          </a:bodyPr>
          <a:lstStyle>
            <a:lvl1pPr algn="r" defTabSz="887413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ED2FF3-0127-470B-B505-20C9B0037100}" type="datetime1">
              <a:rPr lang="en-US" altLang="zh-CN"/>
              <a:pPr>
                <a:defRPr/>
              </a:pPr>
              <a:t>4/26/2024</a:t>
            </a:fld>
            <a:endParaRPr lang="en-US" altLang="zh-CN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1288"/>
            <a:ext cx="4325938" cy="341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688" tIns="44344" rIns="88688" bIns="44344" numCol="1" anchor="b" anchorCtr="0" compatLnSpc="1">
            <a:prstTxWarp prst="textNoShape">
              <a:avLst/>
            </a:prstTxWarp>
          </a:bodyPr>
          <a:lstStyle>
            <a:lvl1pPr defTabSz="887413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1500" y="6491288"/>
            <a:ext cx="4325938" cy="341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688" tIns="44344" rIns="88688" bIns="44344" numCol="1" anchor="b" anchorCtr="0" compatLnSpc="1">
            <a:prstTxWarp prst="textNoShape">
              <a:avLst/>
            </a:prstTxWarp>
          </a:bodyPr>
          <a:lstStyle>
            <a:lvl1pPr algn="r" defTabSz="887413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4A9A98-ABA5-45FA-B589-F244FD5123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68" tIns="46184" rIns="92368" bIns="46184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1500" y="0"/>
            <a:ext cx="4325938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68" tIns="46184" rIns="92368" bIns="46184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D8D3ED3-EAD2-4237-BD66-0CD2625C4C29}" type="datetime1">
              <a:rPr lang="en-US" altLang="zh-CN"/>
              <a:pPr>
                <a:defRPr/>
              </a:pPr>
              <a:t>4/26/2024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6950" y="3246438"/>
            <a:ext cx="7985125" cy="3074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68" tIns="46184" rIns="92368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88"/>
            <a:ext cx="4325938" cy="341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68" tIns="46184" rIns="92368" bIns="46184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1500" y="6491288"/>
            <a:ext cx="4325938" cy="341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68" tIns="46184" rIns="92368" bIns="46184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14DF53-795E-4CEB-A1C2-93D8226C9A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fld id="{A3031A92-CB8A-4926-8DEF-7E28605808AF}" type="slidenum">
              <a:rPr lang="zh-CN" altLang="en-US" sz="1200" smtClean="0">
                <a:ea typeface="宋体" panose="02010600030101010101" pitchFamily="2" charset="-122"/>
              </a:rPr>
              <a:pPr/>
              <a:t>1</a:t>
            </a:fld>
            <a:endParaRPr lang="en-US" altLang="zh-CN" sz="1200">
              <a:ea typeface="宋体" panose="02010600030101010101" pitchFamily="2" charset="-122"/>
            </a:endParaRPr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5651500" y="6491288"/>
            <a:ext cx="43259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8" tIns="46184" rIns="92368" bIns="46184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7CA76C-1BEE-48E9-B206-AE269CB3A3F6}" type="slidenum">
              <a:rPr lang="zh-CN" altLang="en-US"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2950" y="512763"/>
            <a:ext cx="3416300" cy="2562225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fld id="{EDB73EDC-A9DE-4AEB-A99A-918B9386D244}" type="slidenum">
              <a:rPr lang="zh-CN" altLang="en-US" sz="1200" smtClean="0"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623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C05ABD-A39A-4553-9035-97C505478612}" type="slidenum">
              <a:rPr lang="zh-CN" altLang="en-US" sz="1200" smtClean="0"/>
              <a:pPr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3095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963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8671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apply the lattice </a:t>
                </a:r>
                <a:r>
                  <a:rPr lang="zh-CN" altLang="en-US" sz="1200" i="0">
                    <a:latin typeface="Cambria Math" panose="02040503050406030204" pitchFamily="18" charset="0"/>
                  </a:rPr>
                  <a:t>𝜙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^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4 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as an example to introduce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our approach. The advantage of this model, as you will see, is that the normal modes of its integrable </a:t>
                </a:r>
                <a:r>
                  <a:rPr lang="en-US" altLang="zh-CN" sz="1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Harmitonian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may  fully extended, fully localized, or partially extended and partially localized by adjusting the parameter b and the degree of the randomness of the particle’s mass.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case of vanishing </a:t>
                </a:r>
                <a:r>
                  <a:rPr lang="en-US" altLang="zh-CN" sz="1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lamda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normal modes can be obtained, here </a:t>
                </a:r>
                <a:r>
                  <a:rPr lang="en-US" altLang="zh-CN" sz="1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uj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zh-CN" sz="1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aplitude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kth normal mode at position j. Then in terms of the normal mode, the </a:t>
                </a:r>
                <a:r>
                  <a:rPr lang="en-US" altLang="zh-CN" sz="1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hamitonian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rewritten as such a form, here this nonlinear terms represent the four wave interactions. Since in our model the nonlinear term here is a Fourth order potential.  Here </a:t>
                </a:r>
                <a:r>
                  <a:rPr lang="en-US" altLang="zh-CN" sz="1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wk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frequency of the kth normal mode. Then we obtain the kinetic equation of the kth mode. Here 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𝐷_(𝑘_1 )</a:t>
                </a:r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represents the energy amplitude carried</a:t>
                </a:r>
                <a:r>
                  <a:rPr lang="en-US" altLang="zh-CN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kth mode. 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40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780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63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1D54A-F23D-4714-BF86-3FA6209B9DA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72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0" i="0" dirty="0">
              <a:solidFill>
                <a:srgbClr val="000000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1D54A-F23D-4714-BF86-3FA6209B9DA4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89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1D54A-F23D-4714-BF86-3FA6209B9DA4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29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1D54A-F23D-4714-BF86-3FA6209B9DA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4575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1D54A-F23D-4714-BF86-3FA6209B9DA4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9192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466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Here we present the average connection intensity, pk, plotted against omega for a homogeneous lattice, with a lattice size of N=1024. It's evident that pk declines progressively with the reduction of </a:t>
            </a:r>
            <a:r>
              <a:rPr lang="en-US" altLang="zh-CN" b="0" i="0" dirty="0" err="1">
                <a:solidFill>
                  <a:srgbClr val="374151"/>
                </a:solidFill>
                <a:effectLst/>
                <a:latin typeface="Söhne"/>
              </a:rPr>
              <a:t>omiga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. Through this plot, we see that the width of frequency broadening is directly proportional to the nonlinear parameter. It's worth noting that this broadening determines the value of omega.</a:t>
            </a:r>
          </a:p>
          <a:p>
            <a:pPr algn="l"/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From these results, it can be inferred that when the nonlinear parameter is adequately small, the 4-wave resonances will cease. Thus, for a finite-sized homogeneous lattice, the thermalization time scaling will transition from g-2 to an index greater than 2. This suggests that higher order resonances will take precedence in energy diffusion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6028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8218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8767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8680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0" i="0" dirty="0">
              <a:solidFill>
                <a:srgbClr val="000000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3095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4249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C05ABD-A39A-4553-9035-97C505478612}" type="slidenum">
              <a:rPr lang="zh-CN" altLang="en-US" sz="1200" smtClean="0"/>
              <a:pPr/>
              <a:t>32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00141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1D54A-F23D-4714-BF86-3FA6209B9DA4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063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51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1D54A-F23D-4714-BF86-3FA6209B9DA4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578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1621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C05ABD-A39A-4553-9035-97C505478612}" type="slidenum">
              <a:rPr lang="zh-CN" altLang="en-US" sz="1200" smtClean="0"/>
              <a:pPr/>
              <a:t>37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35690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C05ABD-A39A-4553-9035-97C505478612}" type="slidenum">
              <a:rPr lang="zh-CN" altLang="en-US" sz="1200" smtClean="0"/>
              <a:pPr/>
              <a:t>38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18411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2742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057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461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519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1630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047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219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B0E4-CC53-4652-98A5-42F241C99728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528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I explain how to measure the time of equipartition.  Here it is the definition of equipartition. For a normal mode, one can calculate the average energy in a sufficient long time period. If It equals to the average energy E/N, then the energy equipartition is approached. </a:t>
            </a:r>
          </a:p>
          <a:p>
            <a:pPr>
              <a:defRPr/>
            </a:pPr>
            <a:r>
              <a:rPr lang="en-US" altLang="zh-CN" dirty="0"/>
              <a:t>Due to the transient time towards a complete equipartition is usually vary long. The convenient way is to introduce such an </a:t>
            </a:r>
            <a:r>
              <a:rPr lang="en-US" altLang="zh-CN" dirty="0">
                <a:latin typeface="+mn-lt"/>
              </a:rPr>
              <a:t>indicator function, and employ 0.5 as the indicator  of equipartition. </a:t>
            </a:r>
            <a:r>
              <a:rPr lang="en-US" altLang="zh-CN" dirty="0"/>
              <a:t>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In this way one can obtain the equipartition time as a function of the nonlinear parameter or as a function of energy density of the system. </a:t>
            </a:r>
          </a:p>
          <a:p>
            <a:pPr>
              <a:defRPr/>
            </a:pPr>
            <a:endParaRPr lang="zh-CN" altLang="en-US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613F5A-FD27-46B8-8343-2501551DEB3B}" type="slidenum">
              <a:rPr lang="zh-CN" altLang="en-US" sz="1200" smtClean="0"/>
              <a:pPr/>
              <a:t>49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87071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438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fld id="{EDB73EDC-A9DE-4AEB-A99A-918B9386D244}" type="slidenum">
              <a:rPr lang="zh-CN" altLang="en-US" sz="1200" smtClean="0"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236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fld id="{29FE5743-0AA2-4B1C-9CF7-2E5E042E2908}" type="slidenum">
              <a:rPr lang="zh-CN" altLang="en-US" sz="1200" smtClean="0"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fld id="{A9C375C5-EF62-4AD8-BC0A-1972B061252A}" type="slidenum">
              <a:rPr lang="zh-CN" altLang="en-US" sz="1200" smtClean="0">
                <a:ea typeface="宋体" panose="02010600030101010101" pitchFamily="2" charset="-122"/>
              </a:rPr>
              <a:pPr/>
              <a:t>7</a:t>
            </a:fld>
            <a:endParaRPr lang="en-US" altLang="zh-CN" sz="12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59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fld id="{29FE5743-0AA2-4B1C-9CF7-2E5E042E2908}" type="slidenum">
              <a:rPr lang="zh-CN" altLang="en-US" sz="1200" smtClean="0"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764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4DF53-795E-4CEB-A1C2-93D8226C9A4E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4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95D0-4E19-4209-B006-29BE1F589DC5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4D2A-03DC-4706-85AE-62DD2EDCA1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556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53E8-5B5D-4061-86A7-0EE27AF8519C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9C98-4E16-4A65-A054-CFA8FE5C80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47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7010-2341-4686-8796-6A1DB42E3C27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68DB-4A66-4DC2-8634-E47531130F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190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EEF4-B445-41D6-BA1C-2446C7F98366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BCA6-5532-4A3F-A2B5-E4DD437474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504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AB5D-0735-4721-BECE-3723EF221359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C3CB-8026-4D9B-BE6F-CEDA61292F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770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47AE-9046-493C-9838-6130E0F4AEB4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F6D6-8FD5-485C-A210-ED68D653BB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764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79A4-74ED-4840-973B-48AE15DD96E1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3735-0BC7-40C6-ADBE-6BE7EB5026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22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5195-3F79-47F1-BF22-302D47BE8842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A976-6604-476A-82E0-DF00608EB5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90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C0057-421B-461F-802F-0C2900F39E7E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3C675-35DA-4CD3-8B18-E94230105C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77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8509F-3529-4E31-89F7-907EED8C2D56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9CF9-8E3B-4EC2-88D2-8CDDE1F40C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387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9B7-8E23-4A47-BC36-8DE2AE55D026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58E6-6A90-400F-80D1-CD4FCAFD70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30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00BAB02E-4EAA-4FDB-8A8D-3C93F1422490}" type="datetime1">
              <a:rPr lang="zh-CN" altLang="en-US"/>
              <a:pPr>
                <a:defRPr/>
              </a:pPr>
              <a:t>2024/4/26</a:t>
            </a:fld>
            <a:endParaRPr lang="en-US" altLang="zh-CN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B709891D-6702-4415-9A82-526C0D6598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0.png"/><Relationship Id="rId7" Type="http://schemas.openxmlformats.org/officeDocument/2006/relationships/image" Target="../media/image291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4.png"/><Relationship Id="rId5" Type="http://schemas.openxmlformats.org/officeDocument/2006/relationships/image" Target="../media/image271.png"/><Relationship Id="rId10" Type="http://schemas.openxmlformats.org/officeDocument/2006/relationships/image" Target="../media/image121.png"/><Relationship Id="rId4" Type="http://schemas.openxmlformats.org/officeDocument/2006/relationships/image" Target="../media/image261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60.png"/><Relationship Id="rId7" Type="http://schemas.openxmlformats.org/officeDocument/2006/relationships/image" Target="../media/image5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image" Target="../media/image580.png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6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82.png"/><Relationship Id="rId4" Type="http://schemas.openxmlformats.org/officeDocument/2006/relationships/image" Target="../media/image7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85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8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71.emf"/><Relationship Id="rId5" Type="http://schemas.openxmlformats.org/officeDocument/2006/relationships/image" Target="../media/image70.emf"/><Relationship Id="rId10" Type="http://schemas.openxmlformats.org/officeDocument/2006/relationships/image" Target="../media/image820.png"/><Relationship Id="rId4" Type="http://schemas.openxmlformats.org/officeDocument/2006/relationships/image" Target="../media/image790.png"/><Relationship Id="rId9" Type="http://schemas.openxmlformats.org/officeDocument/2006/relationships/image" Target="../media/image4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60.png"/><Relationship Id="rId5" Type="http://schemas.openxmlformats.org/officeDocument/2006/relationships/image" Target="../media/image590.png"/><Relationship Id="rId10" Type="http://schemas.openxmlformats.org/officeDocument/2006/relationships/image" Target="../media/image640.png"/><Relationship Id="rId4" Type="http://schemas.openxmlformats.org/officeDocument/2006/relationships/image" Target="../media/image830.png"/><Relationship Id="rId9" Type="http://schemas.openxmlformats.org/officeDocument/2006/relationships/image" Target="../media/image6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72.emf"/><Relationship Id="rId7" Type="http://schemas.openxmlformats.org/officeDocument/2006/relationships/image" Target="../media/image9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8.png"/><Relationship Id="rId4" Type="http://schemas.openxmlformats.org/officeDocument/2006/relationships/image" Target="../media/image7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png"/><Relationship Id="rId5" Type="http://schemas.openxmlformats.org/officeDocument/2006/relationships/image" Target="../media/image200.png"/><Relationship Id="rId4" Type="http://schemas.openxmlformats.org/officeDocument/2006/relationships/image" Target="../media/image2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3.xml"/><Relationship Id="rId7" Type="http://schemas.openxmlformats.org/officeDocument/2006/relationships/image" Target="../media/image9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1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0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8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10" Type="http://schemas.openxmlformats.org/officeDocument/2006/relationships/image" Target="../media/image109.png"/><Relationship Id="rId4" Type="http://schemas.openxmlformats.org/officeDocument/2006/relationships/image" Target="../media/image102.wmf"/><Relationship Id="rId9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67644" y="692697"/>
            <a:ext cx="7668852" cy="18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热化动力学</a:t>
            </a:r>
            <a:r>
              <a:rPr lang="en-US" altLang="zh-CN" sz="36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经典晶格热化的普适规律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2699792" y="3247702"/>
            <a:ext cx="525658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dirty="0">
                <a:solidFill>
                  <a:schemeClr val="tx2"/>
                </a:solidFill>
                <a:latin typeface="楷体" panose="02010609060101010101" pitchFamily="49" charset="-122"/>
              </a:rPr>
              <a:t>赵鸿（</a:t>
            </a:r>
            <a:r>
              <a:rPr lang="en-US" altLang="zh-CN" dirty="0">
                <a:solidFill>
                  <a:schemeClr val="tx2"/>
                </a:solidFill>
                <a:latin typeface="楷体" panose="02010609060101010101" pitchFamily="49" charset="-122"/>
              </a:rPr>
              <a:t>Hong Zhao</a:t>
            </a:r>
            <a:r>
              <a:rPr lang="zh-CN" altLang="en-US" dirty="0">
                <a:solidFill>
                  <a:schemeClr val="tx2"/>
                </a:solidFill>
                <a:latin typeface="楷体" panose="02010609060101010101" pitchFamily="49" charset="-122"/>
              </a:rPr>
              <a:t>）</a:t>
            </a:r>
            <a:r>
              <a:rPr lang="en-US" altLang="zh-CN" dirty="0">
                <a:solidFill>
                  <a:schemeClr val="tx2"/>
                </a:solidFill>
                <a:latin typeface="楷体" panose="02010609060101010101" pitchFamily="49" charset="-122"/>
              </a:rPr>
              <a:t> </a:t>
            </a:r>
            <a:br>
              <a:rPr lang="en-US" altLang="zh-CN" dirty="0">
                <a:solidFill>
                  <a:schemeClr val="tx2"/>
                </a:solidFill>
                <a:latin typeface="楷体" panose="02010609060101010101" pitchFamily="49" charset="-122"/>
              </a:rPr>
            </a:br>
            <a:r>
              <a:rPr lang="zh-CN" altLang="en-US" dirty="0">
                <a:solidFill>
                  <a:schemeClr val="tx2"/>
                </a:solidFill>
                <a:latin typeface="楷体" panose="02010609060101010101" pitchFamily="49" charset="-122"/>
              </a:rPr>
              <a:t>厦门大学物理系</a:t>
            </a:r>
            <a:endParaRPr lang="en-US" altLang="zh-CN" dirty="0">
              <a:solidFill>
                <a:schemeClr val="tx2"/>
              </a:solidFill>
              <a:latin typeface="楷体" panose="02010609060101010101" pitchFamily="49" charset="-122"/>
            </a:endParaRPr>
          </a:p>
          <a:p>
            <a:pPr algn="l" eaLnBrk="1" hangingPunct="1">
              <a:defRPr/>
            </a:pPr>
            <a:endParaRPr lang="en-US" altLang="zh-CN" dirty="0">
              <a:solidFill>
                <a:schemeClr val="tx2"/>
              </a:solidFill>
              <a:latin typeface="楷体" panose="02010609060101010101" pitchFamily="49" charset="-122"/>
            </a:endParaRPr>
          </a:p>
          <a:p>
            <a:pPr algn="l" eaLnBrk="1" hangingPunct="1">
              <a:defRPr/>
            </a:pPr>
            <a:r>
              <a:rPr lang="zh-CN" altLang="en-US" dirty="0">
                <a:solidFill>
                  <a:schemeClr val="tx2"/>
                </a:solidFill>
                <a:latin typeface="楷体" panose="02010609060101010101" pitchFamily="49" charset="-122"/>
              </a:rPr>
              <a:t>        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5926" y="2617834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PingFang SC"/>
              </a:rPr>
              <a:t>（</a:t>
            </a:r>
            <a:r>
              <a:rPr lang="en-US" altLang="zh-CN" dirty="0" err="1">
                <a:solidFill>
                  <a:srgbClr val="3333FF"/>
                </a:solidFill>
                <a:latin typeface="PingFang SC"/>
              </a:rPr>
              <a:t>Thermalization</a:t>
            </a:r>
            <a:r>
              <a:rPr lang="en-US" altLang="zh-CN" dirty="0">
                <a:solidFill>
                  <a:srgbClr val="3333FF"/>
                </a:solidFill>
                <a:latin typeface="PingFang SC"/>
              </a:rPr>
              <a:t> Dynamics</a:t>
            </a:r>
            <a:r>
              <a:rPr lang="zh-CN" altLang="en-US" dirty="0">
                <a:solidFill>
                  <a:srgbClr val="3333FF"/>
                </a:solidFill>
                <a:latin typeface="PingFang SC"/>
              </a:rPr>
              <a:t>）</a:t>
            </a:r>
            <a:endParaRPr lang="zh-CN" alt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81C7479-A006-E6B0-BCE2-5CA495EBE891}"/>
              </a:ext>
            </a:extLst>
          </p:cNvPr>
          <p:cNvSpPr txBox="1"/>
          <p:nvPr/>
        </p:nvSpPr>
        <p:spPr>
          <a:xfrm>
            <a:off x="747641" y="1268760"/>
            <a:ext cx="76487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目标</a:t>
            </a:r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zh-CN" sz="2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I. Whether </a:t>
            </a:r>
            <a:r>
              <a:rPr lang="en-US" altLang="zh-CN" sz="24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arbitrarily small </a:t>
            </a:r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nonlinear perturbations are sufficient to distribute energy equally among each of the normal modes for </a:t>
            </a:r>
            <a:r>
              <a:rPr lang="en-US" altLang="zh-CN" sz="24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sufficiently large lattices</a:t>
            </a:r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altLang="zh-CN" sz="2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altLang="zh-CN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4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scale </a:t>
            </a:r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which the system evolves to the equilibrium state</a:t>
            </a:r>
          </a:p>
          <a:p>
            <a:endParaRPr lang="en-US" altLang="zh-CN" sz="2400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zh-CN" altLang="en-US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zh-CN" altLang="en-US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lattices can really reach equilibrium?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0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94298" y="1923219"/>
                <a:ext cx="860444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ntegrable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part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most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closest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amplitude of the non-integrable perturbations                                   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8" y="1923219"/>
                <a:ext cx="8604448" cy="923330"/>
              </a:xfrm>
              <a:prstGeom prst="rect">
                <a:avLst/>
              </a:prstGeom>
              <a:blipFill>
                <a:blip r:embed="rId3"/>
                <a:stretch>
                  <a:fillRect l="-1843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436B9F-7956-47D1-B160-8A6ECEAABB51}"/>
                  </a:ext>
                </a:extLst>
              </p:cNvPr>
              <p:cNvSpPr txBox="1"/>
              <p:nvPr/>
            </p:nvSpPr>
            <p:spPr>
              <a:xfrm>
                <a:off x="1619672" y="893168"/>
                <a:ext cx="4207624" cy="538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+U(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436B9F-7956-47D1-B160-8A6ECEAA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893168"/>
                <a:ext cx="4207624" cy="538096"/>
              </a:xfrm>
              <a:prstGeom prst="rect">
                <a:avLst/>
              </a:prstGeom>
              <a:blipFill>
                <a:blip r:embed="rId4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4ED572B6-E2D0-48D2-B3C1-D1F76141AF2D}"/>
              </a:ext>
            </a:extLst>
          </p:cNvPr>
          <p:cNvSpPr/>
          <p:nvPr/>
        </p:nvSpPr>
        <p:spPr>
          <a:xfrm>
            <a:off x="66424" y="154568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models in general:</a:t>
            </a:r>
            <a:endParaRPr lang="zh-CN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EB4E03-D30C-460D-B289-A53D3C685682}"/>
              </a:ext>
            </a:extLst>
          </p:cNvPr>
          <p:cNvSpPr/>
          <p:nvPr/>
        </p:nvSpPr>
        <p:spPr>
          <a:xfrm>
            <a:off x="4103947" y="1431264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Interatomic potential</a:t>
            </a:r>
            <a:endParaRPr lang="zh-CN" altLang="en-US" sz="2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106833-C13C-495B-9682-C1D63B5B7D23}"/>
              </a:ext>
            </a:extLst>
          </p:cNvPr>
          <p:cNvSpPr/>
          <p:nvPr/>
        </p:nvSpPr>
        <p:spPr>
          <a:xfrm>
            <a:off x="5004048" y="545759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On-site potential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E2825F-E39B-496E-865C-9F4D14AD639D}"/>
                  </a:ext>
                </a:extLst>
              </p:cNvPr>
              <p:cNvSpPr txBox="1"/>
              <p:nvPr/>
            </p:nvSpPr>
            <p:spPr>
              <a:xfrm>
                <a:off x="359532" y="3140968"/>
                <a:ext cx="8172908" cy="2586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introduce a dimensionless Hamiltonian: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pt-BR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b="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nonlinear parameter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E2825F-E39B-496E-865C-9F4D14AD6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3140968"/>
                <a:ext cx="8172908" cy="2586670"/>
              </a:xfrm>
              <a:prstGeom prst="rect">
                <a:avLst/>
              </a:prstGeom>
              <a:blipFill>
                <a:blip r:embed="rId5"/>
                <a:stretch>
                  <a:fillRect l="-820" b="-3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D1632C9-44D1-04EF-24CC-11A90155A947}"/>
                  </a:ext>
                </a:extLst>
              </p:cNvPr>
              <p:cNvSpPr txBox="1"/>
              <p:nvPr/>
            </p:nvSpPr>
            <p:spPr>
              <a:xfrm>
                <a:off x="296652" y="5743784"/>
                <a:ext cx="7803740" cy="63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D1632C9-44D1-04EF-24CC-11A9015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2" y="5743784"/>
                <a:ext cx="7803740" cy="630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5BEFA82-24B0-1B8B-EE76-14AFEF4493BE}"/>
              </a:ext>
            </a:extLst>
          </p:cNvPr>
          <p:cNvCxnSpPr/>
          <p:nvPr/>
        </p:nvCxnSpPr>
        <p:spPr bwMode="auto">
          <a:xfrm flipH="1">
            <a:off x="5148064" y="945869"/>
            <a:ext cx="233237" cy="1788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8F040E4-8229-8947-C989-23D969C3D33E}"/>
              </a:ext>
            </a:extLst>
          </p:cNvPr>
          <p:cNvCxnSpPr/>
          <p:nvPr/>
        </p:nvCxnSpPr>
        <p:spPr bwMode="auto">
          <a:xfrm flipH="1" flipV="1">
            <a:off x="3635896" y="1393391"/>
            <a:ext cx="432048" cy="2354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1AA5C4B-F267-2AD3-6723-DEFAF23490CA}"/>
                  </a:ext>
                </a:extLst>
              </p:cNvPr>
              <p:cNvSpPr txBox="1"/>
              <p:nvPr/>
            </p:nvSpPr>
            <p:spPr>
              <a:xfrm>
                <a:off x="-639987" y="3182504"/>
                <a:ext cx="7110536" cy="873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0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1AA5C4B-F267-2AD3-6723-DEFAF2349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9987" y="3182504"/>
                <a:ext cx="7110536" cy="8735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6EE2662-FD8E-4C45-391E-C14B4015862C}"/>
              </a:ext>
            </a:extLst>
          </p:cNvPr>
          <p:cNvCxnSpPr/>
          <p:nvPr/>
        </p:nvCxnSpPr>
        <p:spPr bwMode="auto">
          <a:xfrm flipH="1" flipV="1">
            <a:off x="4624514" y="4941168"/>
            <a:ext cx="163510" cy="10236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12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11113" y="-63500"/>
            <a:ext cx="8950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扩展模、局域模、安德森局域模的热稳定性问题</a:t>
            </a:r>
            <a:endParaRPr lang="en-US" altLang="zh-CN" sz="2800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5035" y="361294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安德森局域模在热涨落扰动下是否稳定一直没有答案</a:t>
            </a:r>
            <a:endParaRPr lang="en-US" altLang="zh-CN" sz="240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4609"/>
            <a:ext cx="5220072" cy="25588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83409" y="45052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4E4118-393B-8813-4DD9-DF3150D4A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r="48491"/>
          <a:stretch/>
        </p:blipFill>
        <p:spPr>
          <a:xfrm>
            <a:off x="755576" y="806328"/>
            <a:ext cx="2229956" cy="24745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BC645D-4ECE-4EBD-22F2-64C5BBE3F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9" r="1276"/>
          <a:stretch/>
        </p:blipFill>
        <p:spPr>
          <a:xfrm>
            <a:off x="3275856" y="733285"/>
            <a:ext cx="4302731" cy="24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1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60CD8-75CC-5BB1-26BA-1E563B94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7" y="116632"/>
            <a:ext cx="8928992" cy="648072"/>
          </a:xfrm>
        </p:spPr>
        <p:txBody>
          <a:bodyPr/>
          <a:lstStyle/>
          <a:p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我们的主要结论</a:t>
            </a:r>
            <a: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(in the weak perturbation regime)</a:t>
            </a:r>
            <a:endParaRPr lang="zh-CN" altLang="en-US" sz="2800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FB53E262-1AEB-8EE1-6B77-A0920DC39B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0647995"/>
                  </p:ext>
                </p:extLst>
              </p:nvPr>
            </p:nvGraphicFramePr>
            <p:xfrm>
              <a:off x="462372" y="2204864"/>
              <a:ext cx="8219256" cy="171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1476">
                      <a:extLst>
                        <a:ext uri="{9D8B030D-6E8A-4147-A177-3AD203B41FA5}">
                          <a16:colId xmlns:a16="http://schemas.microsoft.com/office/drawing/2014/main" val="129384481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4160837243"/>
                        </a:ext>
                      </a:extLst>
                    </a:gridCol>
                    <a:gridCol w="2669468">
                      <a:extLst>
                        <a:ext uri="{9D8B030D-6E8A-4147-A177-3AD203B41FA5}">
                          <a16:colId xmlns:a16="http://schemas.microsoft.com/office/drawing/2014/main" val="1546051355"/>
                        </a:ext>
                      </a:extLst>
                    </a:gridCol>
                  </a:tblGrid>
                  <a:tr h="741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具有扩展模的系统（热力学极限下）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具有扩展模的系统（有限系统）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完全局域化的系统（无论有限还是无限）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513974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dirty="0">
                            <a:solidFill>
                              <a:srgbClr val="3333FF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=2,3,4,5,6,…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dirty="0">
                            <a:solidFill>
                              <a:srgbClr val="3333FF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=2,4,6,…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4319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FB53E262-1AEB-8EE1-6B77-A0920DC39B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0647995"/>
                  </p:ext>
                </p:extLst>
              </p:nvPr>
            </p:nvGraphicFramePr>
            <p:xfrm>
              <a:off x="462372" y="2204864"/>
              <a:ext cx="8219256" cy="171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1476">
                      <a:extLst>
                        <a:ext uri="{9D8B030D-6E8A-4147-A177-3AD203B41FA5}">
                          <a16:colId xmlns:a16="http://schemas.microsoft.com/office/drawing/2014/main" val="129384481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4160837243"/>
                        </a:ext>
                      </a:extLst>
                    </a:gridCol>
                    <a:gridCol w="2669468">
                      <a:extLst>
                        <a:ext uri="{9D8B030D-6E8A-4147-A177-3AD203B41FA5}">
                          <a16:colId xmlns:a16="http://schemas.microsoft.com/office/drawing/2014/main" val="1546051355"/>
                        </a:ext>
                      </a:extLst>
                    </a:gridCol>
                  </a:tblGrid>
                  <a:tr h="9753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具有扩展模的系统（热力学极限下）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具有扩展模的系统（有限系统）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完全局域化的系统（无论有限还是无限）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513974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2" t="-136066" r="-20044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7619" t="-136066" r="-95238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8447" t="-136066" r="-457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319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E61208-14E3-A4D6-C9D0-FA2E7F770E3B}"/>
                  </a:ext>
                </a:extLst>
              </p:cNvPr>
              <p:cNvSpPr txBox="1"/>
              <p:nvPr/>
            </p:nvSpPr>
            <p:spPr>
              <a:xfrm>
                <a:off x="2051720" y="836712"/>
                <a:ext cx="4207624" cy="538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+U(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E61208-14E3-A4D6-C9D0-FA2E7F77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836712"/>
                <a:ext cx="4207624" cy="538096"/>
              </a:xfrm>
              <a:prstGeom prst="rect">
                <a:avLst/>
              </a:prstGeom>
              <a:blipFill>
                <a:blip r:embed="rId4"/>
                <a:stretch>
                  <a:fillRect b="-7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3267C021-462B-4AD0-7E95-B12BB2321B31}"/>
              </a:ext>
            </a:extLst>
          </p:cNvPr>
          <p:cNvSpPr txBox="1"/>
          <p:nvPr/>
        </p:nvSpPr>
        <p:spPr>
          <a:xfrm>
            <a:off x="355579" y="17536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规律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72D0AF-8F22-BE90-7D0F-99564BADFED2}"/>
              </a:ext>
            </a:extLst>
          </p:cNvPr>
          <p:cNvSpPr txBox="1"/>
          <p:nvPr/>
        </p:nvSpPr>
        <p:spPr>
          <a:xfrm>
            <a:off x="355579" y="4456172"/>
            <a:ext cx="639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机制：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多波共振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契利科夫共振（简并系统）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AED5AE-93EA-353D-BF56-048D3718BCD2}"/>
              </a:ext>
            </a:extLst>
          </p:cNvPr>
          <p:cNvSpPr txBox="1"/>
          <p:nvPr/>
        </p:nvSpPr>
        <p:spPr>
          <a:xfrm>
            <a:off x="323528" y="5698122"/>
            <a:ext cx="792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PRE 2019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PRE 2019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NJP 2019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PRE  2021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中国科学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 2021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JSMTE 2022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PRL 2020</a:t>
            </a:r>
            <a:r>
              <a:rPr lang="en-US" altLang="zh-CN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若干正在投稿或整理中的文章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6275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3C6CF-7C3D-F9D8-CFFD-27A8C17F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/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我们的理论：准共振联网理论</a:t>
            </a:r>
          </a:p>
        </p:txBody>
      </p:sp>
    </p:spTree>
    <p:extLst>
      <p:ext uri="{BB962C8B-B14F-4D97-AF65-F5344CB8AC3E}">
        <p14:creationId xmlns:p14="http://schemas.microsoft.com/office/powerpoint/2010/main" val="290636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963E71D-C312-2D4B-A1B5-75E7FC33CB12}"/>
                  </a:ext>
                </a:extLst>
              </p:cNvPr>
              <p:cNvSpPr txBox="1"/>
              <p:nvPr/>
            </p:nvSpPr>
            <p:spPr>
              <a:xfrm>
                <a:off x="1835696" y="628138"/>
                <a:ext cx="5616624" cy="484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1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sz="1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CN" sz="1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963E71D-C312-2D4B-A1B5-75E7FC33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28138"/>
                <a:ext cx="5616624" cy="484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30409C1-3B4B-676B-5D64-545C5B49A8B9}"/>
                  </a:ext>
                </a:extLst>
              </p:cNvPr>
              <p:cNvSpPr txBox="1"/>
              <p:nvPr/>
            </p:nvSpPr>
            <p:spPr>
              <a:xfrm>
                <a:off x="269776" y="0"/>
                <a:ext cx="86044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apply the lattice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as an example (pure extended, full localized, partial localized)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30409C1-3B4B-676B-5D64-545C5B49A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0"/>
                <a:ext cx="8604448" cy="615553"/>
              </a:xfrm>
              <a:prstGeom prst="rect">
                <a:avLst/>
              </a:prstGeom>
              <a:blipFill>
                <a:blip r:embed="rId4"/>
                <a:stretch>
                  <a:fillRect l="-1771" t="-12871" b="-23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F221F8-E6D4-B38F-C890-1A4A93C285C3}"/>
                  </a:ext>
                </a:extLst>
              </p:cNvPr>
              <p:cNvSpPr txBox="1"/>
              <p:nvPr/>
            </p:nvSpPr>
            <p:spPr>
              <a:xfrm>
                <a:off x="390735" y="3213647"/>
                <a:ext cx="8604448" cy="3673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amplitude of the kth normal mode,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its frequency.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F221F8-E6D4-B38F-C890-1A4A93C2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5" y="3213647"/>
                <a:ext cx="8604448" cy="367345"/>
              </a:xfrm>
              <a:prstGeom prst="rect">
                <a:avLst/>
              </a:prstGeom>
              <a:blipFill>
                <a:blip r:embed="rId5"/>
                <a:stretch>
                  <a:fillRect l="-1771" t="-16667" b="-3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518FFF-F301-9FEC-D1CA-6DFA536B77CD}"/>
                  </a:ext>
                </a:extLst>
              </p:cNvPr>
              <p:cNvSpPr txBox="1"/>
              <p:nvPr/>
            </p:nvSpPr>
            <p:spPr>
              <a:xfrm>
                <a:off x="1187624" y="1822691"/>
                <a:ext cx="3816424" cy="354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rad>
                      </m:e>
                    </m:nary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518FFF-F301-9FEC-D1CA-6DFA536B7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822691"/>
                <a:ext cx="3816424" cy="354071"/>
              </a:xfrm>
              <a:prstGeom prst="rect">
                <a:avLst/>
              </a:prstGeom>
              <a:blipFill>
                <a:blip r:embed="rId6"/>
                <a:stretch>
                  <a:fillRect l="-1118" t="-132759" b="-191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6E2C92D-EB36-A5B5-4C89-C7942B589629}"/>
                  </a:ext>
                </a:extLst>
              </p:cNvPr>
              <p:cNvSpPr txBox="1"/>
              <p:nvPr/>
            </p:nvSpPr>
            <p:spPr>
              <a:xfrm>
                <a:off x="422176" y="1426411"/>
                <a:ext cx="860444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model appears as an integrable model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6E2C92D-EB36-A5B5-4C89-C7942B589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6" y="1426411"/>
                <a:ext cx="8604448" cy="307777"/>
              </a:xfrm>
              <a:prstGeom prst="rect">
                <a:avLst/>
              </a:prstGeom>
              <a:blipFill>
                <a:blip r:embed="rId7"/>
                <a:stretch>
                  <a:fillRect l="-1771" t="-2600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D8946E2-3A87-85E6-96CA-DABDFC58E738}"/>
              </a:ext>
            </a:extLst>
          </p:cNvPr>
          <p:cNvSpPr txBox="1"/>
          <p:nvPr/>
        </p:nvSpPr>
        <p:spPr>
          <a:xfrm>
            <a:off x="398917" y="2335952"/>
            <a:ext cx="86044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8694C9-8BAB-CAFD-EE5E-4D3424AC87F0}"/>
                  </a:ext>
                </a:extLst>
              </p:cNvPr>
              <p:cNvSpPr txBox="1"/>
              <p:nvPr/>
            </p:nvSpPr>
            <p:spPr>
              <a:xfrm>
                <a:off x="1115616" y="2543207"/>
                <a:ext cx="7416824" cy="611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1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pt-BR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8694C9-8BAB-CAFD-EE5E-4D3424AC8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43207"/>
                <a:ext cx="7416824" cy="611129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DE43C8-BCEF-D744-76A1-58B1A391C8E0}"/>
                  </a:ext>
                </a:extLst>
              </p:cNvPr>
              <p:cNvSpPr txBox="1"/>
              <p:nvPr/>
            </p:nvSpPr>
            <p:spPr>
              <a:xfrm>
                <a:off x="269776" y="3724254"/>
                <a:ext cx="784887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ased on the wave turbulence approach, we can derive the kinetic equation for a normal mode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DE43C8-BCEF-D744-76A1-58B1A391C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3724254"/>
                <a:ext cx="7848872" cy="707886"/>
              </a:xfrm>
              <a:prstGeom prst="rect">
                <a:avLst/>
              </a:prstGeom>
              <a:blipFill>
                <a:blip r:embed="rId9"/>
                <a:stretch>
                  <a:fillRect l="-776" t="-5172" r="-124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5F02281-2B26-127F-97F6-6B6958E8FEA7}"/>
                  </a:ext>
                </a:extLst>
              </p:cNvPr>
              <p:cNvSpPr txBox="1"/>
              <p:nvPr/>
            </p:nvSpPr>
            <p:spPr>
              <a:xfrm>
                <a:off x="863588" y="4587493"/>
                <a:ext cx="7416824" cy="1024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1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800" dirty="0"/>
              </a:p>
              <a:p>
                <a:endParaRPr lang="zh-CN" altLang="en-US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5F02281-2B26-127F-97F6-6B6958E8F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4587493"/>
                <a:ext cx="7416824" cy="1024639"/>
              </a:xfrm>
              <a:prstGeom prst="rect">
                <a:avLst/>
              </a:prstGeom>
              <a:blipFill>
                <a:blip r:embed="rId10"/>
                <a:stretch>
                  <a:fillRect l="-1151" t="-43452" b="-2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00389F-4E3A-C752-9E41-02D74ACE418B}"/>
                  </a:ext>
                </a:extLst>
              </p:cNvPr>
              <p:cNvSpPr txBox="1"/>
              <p:nvPr/>
            </p:nvSpPr>
            <p:spPr>
              <a:xfrm>
                <a:off x="398917" y="5590814"/>
                <a:ext cx="7848872" cy="625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00389F-4E3A-C752-9E41-02D74ACE4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7" y="5590814"/>
                <a:ext cx="7848872" cy="625492"/>
              </a:xfrm>
              <a:prstGeom prst="rect">
                <a:avLst/>
              </a:prstGeom>
              <a:blipFill>
                <a:blip r:embed="rId11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5064A1-9AEF-1D38-3304-F35835F9F08A}"/>
                  </a:ext>
                </a:extLst>
              </p:cNvPr>
              <p:cNvSpPr txBox="1"/>
              <p:nvPr/>
            </p:nvSpPr>
            <p:spPr>
              <a:xfrm>
                <a:off x="6303573" y="1219944"/>
                <a:ext cx="1944216" cy="412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5064A1-9AEF-1D38-3304-F35835F9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73" y="1219944"/>
                <a:ext cx="1944216" cy="412934"/>
              </a:xfrm>
              <a:prstGeom prst="rect">
                <a:avLst/>
              </a:prstGeom>
              <a:blipFill>
                <a:blip r:embed="rId1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7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5F61995-5197-6781-1C6D-5EEA38DFCBE9}"/>
                  </a:ext>
                </a:extLst>
              </p:cNvPr>
              <p:cNvSpPr txBox="1"/>
              <p:nvPr/>
            </p:nvSpPr>
            <p:spPr>
              <a:xfrm>
                <a:off x="-36512" y="116632"/>
                <a:ext cx="8290027" cy="84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5F61995-5197-6781-1C6D-5EEA38DF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16632"/>
                <a:ext cx="8290027" cy="842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83C665D-7FD3-CC81-94C5-55AAA8C66010}"/>
                  </a:ext>
                </a:extLst>
              </p:cNvPr>
              <p:cNvSpPr txBox="1"/>
              <p:nvPr/>
            </p:nvSpPr>
            <p:spPr>
              <a:xfrm>
                <a:off x="1043608" y="1268760"/>
                <a:ext cx="5976664" cy="1068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83C665D-7FD3-CC81-94C5-55AAA8C6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68760"/>
                <a:ext cx="5976664" cy="1068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1CAD821-4265-F7E9-D112-56CA850EC358}"/>
                  </a:ext>
                </a:extLst>
              </p:cNvPr>
              <p:cNvSpPr txBox="1"/>
              <p:nvPr/>
            </p:nvSpPr>
            <p:spPr>
              <a:xfrm>
                <a:off x="1763688" y="2412745"/>
                <a:ext cx="6264696" cy="467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1CAD821-4265-F7E9-D112-56CA850E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412745"/>
                <a:ext cx="6264696" cy="467436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C06771AA-80C9-63B9-1B0C-AF5EBF69D667}"/>
              </a:ext>
            </a:extLst>
          </p:cNvPr>
          <p:cNvSpPr txBox="1"/>
          <p:nvPr/>
        </p:nvSpPr>
        <p:spPr>
          <a:xfrm>
            <a:off x="467544" y="2492574"/>
            <a:ext cx="86044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C975A0-A7B1-34F3-B604-DCA5E6A23D25}"/>
              </a:ext>
            </a:extLst>
          </p:cNvPr>
          <p:cNvSpPr txBox="1"/>
          <p:nvPr/>
        </p:nvSpPr>
        <p:spPr>
          <a:xfrm>
            <a:off x="395536" y="3356992"/>
            <a:ext cx="86044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 equation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F800A23-D2DB-70D8-C2CC-23659A2856A9}"/>
                  </a:ext>
                </a:extLst>
              </p:cNvPr>
              <p:cNvSpPr txBox="1"/>
              <p:nvPr/>
            </p:nvSpPr>
            <p:spPr>
              <a:xfrm>
                <a:off x="1403648" y="3725141"/>
                <a:ext cx="5976664" cy="1473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sz="180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sz="1800" dirty="0">
                  <a:solidFill>
                    <a:srgbClr val="3333FF"/>
                  </a:solidFill>
                </a:endParaRPr>
              </a:p>
              <a:p>
                <a:endParaRPr lang="en-US" altLang="zh-CN" sz="1800" dirty="0">
                  <a:solidFill>
                    <a:srgbClr val="3333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solidFill>
                    <a:srgbClr val="3333FF"/>
                  </a:solidFill>
                </a:endParaRPr>
              </a:p>
              <a:p>
                <a:endParaRPr lang="zh-CN" altLang="en-US" sz="1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F800A23-D2DB-70D8-C2CC-23659A285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25141"/>
                <a:ext cx="5976664" cy="1473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7619CB-6BF9-0BB6-9FEF-4E1625B956AB}"/>
                  </a:ext>
                </a:extLst>
              </p:cNvPr>
              <p:cNvSpPr txBox="1"/>
              <p:nvPr/>
            </p:nvSpPr>
            <p:spPr>
              <a:xfrm>
                <a:off x="5364088" y="4494639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0!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7619CB-6BF9-0BB6-9FEF-4E1625B9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494639"/>
                <a:ext cx="1368152" cy="307777"/>
              </a:xfrm>
              <a:prstGeom prst="rect">
                <a:avLst/>
              </a:prstGeom>
              <a:blipFill>
                <a:blip r:embed="rId7"/>
                <a:stretch>
                  <a:fillRect l="-11607" t="-25490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79C1A09-F9CE-F2CE-9BFE-933BB2E39D18}"/>
                  </a:ext>
                </a:extLst>
              </p:cNvPr>
              <p:cNvSpPr txBox="1"/>
              <p:nvPr/>
            </p:nvSpPr>
            <p:spPr>
              <a:xfrm>
                <a:off x="2097272" y="5411950"/>
                <a:ext cx="4589416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zh-CN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79C1A09-F9CE-F2CE-9BFE-933BB2E3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72" y="5411950"/>
                <a:ext cx="4589416" cy="658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78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5F61995-5197-6781-1C6D-5EEA38DFCBE9}"/>
                  </a:ext>
                </a:extLst>
              </p:cNvPr>
              <p:cNvSpPr txBox="1"/>
              <p:nvPr/>
            </p:nvSpPr>
            <p:spPr>
              <a:xfrm>
                <a:off x="-16194" y="691275"/>
                <a:ext cx="8290027" cy="84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5F61995-5197-6781-1C6D-5EEA38DF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94" y="691275"/>
                <a:ext cx="8290027" cy="842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38B47D1-EFB7-7AC5-583C-31297AFB8B94}"/>
                  </a:ext>
                </a:extLst>
              </p:cNvPr>
              <p:cNvSpPr txBox="1"/>
              <p:nvPr/>
            </p:nvSpPr>
            <p:spPr>
              <a:xfrm>
                <a:off x="2195736" y="26122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?</m:t>
                      </m:r>
                    </m:oMath>
                  </m:oMathPara>
                </a14:m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38B47D1-EFB7-7AC5-583C-31297AFB8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61228"/>
                <a:ext cx="115212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F9A9DBB-A0E9-030B-4DAA-C6D3CD25A340}"/>
              </a:ext>
            </a:extLst>
          </p:cNvPr>
          <p:cNvSpPr txBox="1"/>
          <p:nvPr/>
        </p:nvSpPr>
        <p:spPr>
          <a:xfrm>
            <a:off x="269776" y="322363"/>
            <a:ext cx="19979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guarantee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9EF095-11CA-2133-4B1D-3BA7568AFE30}"/>
                  </a:ext>
                </a:extLst>
              </p:cNvPr>
              <p:cNvSpPr txBox="1"/>
              <p:nvPr/>
            </p:nvSpPr>
            <p:spPr>
              <a:xfrm>
                <a:off x="1475656" y="1533813"/>
                <a:ext cx="4580164" cy="466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9EF095-11CA-2133-4B1D-3BA7568AF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33813"/>
                <a:ext cx="4580164" cy="466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F4D661E-FE9B-1D27-70F2-1C6B8466FB7E}"/>
                  </a:ext>
                </a:extLst>
              </p:cNvPr>
              <p:cNvSpPr txBox="1"/>
              <p:nvPr/>
            </p:nvSpPr>
            <p:spPr>
              <a:xfrm>
                <a:off x="1489618" y="2507496"/>
                <a:ext cx="4580164" cy="43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  <m:sup/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F4D661E-FE9B-1D27-70F2-1C6B8466F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18" y="2507496"/>
                <a:ext cx="4580164" cy="438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8C217B9-A69C-19B6-12C8-717CC4B78120}"/>
                  </a:ext>
                </a:extLst>
              </p:cNvPr>
              <p:cNvSpPr txBox="1"/>
              <p:nvPr/>
            </p:nvSpPr>
            <p:spPr>
              <a:xfrm>
                <a:off x="1475656" y="2000607"/>
                <a:ext cx="4580164" cy="466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8C217B9-A69C-19B6-12C8-717CC4B7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00607"/>
                <a:ext cx="4580164" cy="4667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9792BD4-D100-350F-1B02-E8C4C69D862C}"/>
                  </a:ext>
                </a:extLst>
              </p:cNvPr>
              <p:cNvSpPr txBox="1"/>
              <p:nvPr/>
            </p:nvSpPr>
            <p:spPr>
              <a:xfrm>
                <a:off x="1475656" y="3140968"/>
                <a:ext cx="4580164" cy="466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9792BD4-D100-350F-1B02-E8C4C69D8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40968"/>
                <a:ext cx="4580164" cy="466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5712B3F-A180-D484-BEAD-9ECA02388A4F}"/>
              </a:ext>
            </a:extLst>
          </p:cNvPr>
          <p:cNvSpPr txBox="1"/>
          <p:nvPr/>
        </p:nvSpPr>
        <p:spPr>
          <a:xfrm>
            <a:off x="395536" y="3911602"/>
            <a:ext cx="61744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invariance (ordered system),if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2DBF72-CA8F-ECC4-8B6E-993B682204F5}"/>
                  </a:ext>
                </a:extLst>
              </p:cNvPr>
              <p:cNvSpPr txBox="1"/>
              <p:nvPr/>
            </p:nvSpPr>
            <p:spPr>
              <a:xfrm>
                <a:off x="2015716" y="4628997"/>
                <a:ext cx="5112568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b="0" dirty="0"/>
                  <a:t>  mod 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800" dirty="0"/>
                  <a:t> 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2DBF72-CA8F-ECC4-8B6E-993B68220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16" y="4628997"/>
                <a:ext cx="5112568" cy="695190"/>
              </a:xfrm>
              <a:prstGeom prst="rect">
                <a:avLst/>
              </a:prstGeom>
              <a:blipFill>
                <a:blip r:embed="rId9"/>
                <a:stretch>
                  <a:fillRect t="-4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AE2B0B05-4F38-2ABC-3C9D-E836E87F01C9}"/>
              </a:ext>
            </a:extLst>
          </p:cNvPr>
          <p:cNvSpPr txBox="1"/>
          <p:nvPr/>
        </p:nvSpPr>
        <p:spPr>
          <a:xfrm>
            <a:off x="395536" y="5505437"/>
            <a:ext cx="61744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Satisfied, which are the exact resonance conditions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6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B6188BBF-5B1C-4B1F-B2F7-A40A48CCB8ED}"/>
              </a:ext>
            </a:extLst>
          </p:cNvPr>
          <p:cNvSpPr/>
          <p:nvPr/>
        </p:nvSpPr>
        <p:spPr>
          <a:xfrm>
            <a:off x="251520" y="-2738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波湍流分析的主要优点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CFE08CB-CDBD-C572-94D0-365EA73C0B5C}"/>
              </a:ext>
            </a:extLst>
          </p:cNvPr>
          <p:cNvSpPr/>
          <p:nvPr/>
        </p:nvSpPr>
        <p:spPr>
          <a:xfrm>
            <a:off x="371554" y="341900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To further prove all of the modes are interconnected by resonant 4 waves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3774E6D-6E8A-652E-91D6-FC5D39BF34F9}"/>
              </a:ext>
            </a:extLst>
          </p:cNvPr>
          <p:cNvGrpSpPr/>
          <p:nvPr/>
        </p:nvGrpSpPr>
        <p:grpSpPr>
          <a:xfrm>
            <a:off x="2269114" y="1624503"/>
            <a:ext cx="2520280" cy="1152128"/>
            <a:chOff x="2694065" y="1324286"/>
            <a:chExt cx="3012199" cy="1091379"/>
          </a:xfrm>
        </p:grpSpPr>
        <p:sp>
          <p:nvSpPr>
            <p:cNvPr id="5" name="菱形 4">
              <a:extLst>
                <a:ext uri="{FF2B5EF4-FFF2-40B4-BE49-F238E27FC236}">
                  <a16:creationId xmlns:a16="http://schemas.microsoft.com/office/drawing/2014/main" id="{14A93CC6-0334-125E-B3C1-F099287EF0AE}"/>
                </a:ext>
              </a:extLst>
            </p:cNvPr>
            <p:cNvSpPr/>
            <p:nvPr/>
          </p:nvSpPr>
          <p:spPr bwMode="auto">
            <a:xfrm>
              <a:off x="2796009" y="1412776"/>
              <a:ext cx="2808312" cy="91440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47923C2-D921-9962-C1B0-5080FC927FA1}"/>
                </a:ext>
              </a:extLst>
            </p:cNvPr>
            <p:cNvGrpSpPr/>
            <p:nvPr/>
          </p:nvGrpSpPr>
          <p:grpSpPr>
            <a:xfrm>
              <a:off x="2694065" y="1324286"/>
              <a:ext cx="3012199" cy="1091379"/>
              <a:chOff x="2807804" y="1340768"/>
              <a:chExt cx="3012199" cy="1091379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A9DD3B5-8400-1ACA-F804-14D44DAF9849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7733C4BF-F734-E91F-8D82-BEF9577E6D39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19BDC2F-EDCC-0291-67AC-1A0D493A0E94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0951CC4E-5A39-2205-CC49-4A36B09369A5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AC3F75-C338-787D-51FE-D2E22DB19475}"/>
                  </a:ext>
                </a:extLst>
              </p:cNvPr>
              <p:cNvSpPr txBox="1"/>
              <p:nvPr/>
            </p:nvSpPr>
            <p:spPr>
              <a:xfrm>
                <a:off x="1674372" y="1859466"/>
                <a:ext cx="494226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AC3F75-C338-787D-51FE-D2E22DB19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72" y="1859466"/>
                <a:ext cx="494226" cy="438262"/>
              </a:xfrm>
              <a:prstGeom prst="rect">
                <a:avLst/>
              </a:prstGeom>
              <a:blipFill>
                <a:blip r:embed="rId3"/>
                <a:stretch>
                  <a:fillRect r="-11111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023163-79BD-9E15-10C1-DE9707ABC477}"/>
                  </a:ext>
                </a:extLst>
              </p:cNvPr>
              <p:cNvSpPr txBox="1"/>
              <p:nvPr/>
            </p:nvSpPr>
            <p:spPr>
              <a:xfrm>
                <a:off x="4395686" y="1510429"/>
                <a:ext cx="494226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023163-79BD-9E15-10C1-DE9707ABC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686" y="1510429"/>
                <a:ext cx="494226" cy="438262"/>
              </a:xfrm>
              <a:prstGeom prst="rect">
                <a:avLst/>
              </a:prstGeom>
              <a:blipFill>
                <a:blip r:embed="rId4"/>
                <a:stretch>
                  <a:fillRect r="-12346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6AA7D64-4E5A-02A2-553E-4EBE9873262D}"/>
                  </a:ext>
                </a:extLst>
              </p:cNvPr>
              <p:cNvSpPr txBox="1"/>
              <p:nvPr/>
            </p:nvSpPr>
            <p:spPr>
              <a:xfrm>
                <a:off x="3282141" y="2834240"/>
                <a:ext cx="494226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6AA7D64-4E5A-02A2-553E-4EBE98732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41" y="2834240"/>
                <a:ext cx="494226" cy="438262"/>
              </a:xfrm>
              <a:prstGeom prst="rect">
                <a:avLst/>
              </a:prstGeom>
              <a:blipFill>
                <a:blip r:embed="rId5"/>
                <a:stretch>
                  <a:fillRect r="-12346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053B8DF-8188-06A9-FF67-A59E25EF1ECE}"/>
                  </a:ext>
                </a:extLst>
              </p:cNvPr>
              <p:cNvSpPr txBox="1"/>
              <p:nvPr/>
            </p:nvSpPr>
            <p:spPr>
              <a:xfrm>
                <a:off x="3282141" y="1084357"/>
                <a:ext cx="494226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053B8DF-8188-06A9-FF67-A59E25EF1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41" y="1084357"/>
                <a:ext cx="494226" cy="438262"/>
              </a:xfrm>
              <a:prstGeom prst="rect">
                <a:avLst/>
              </a:prstGeom>
              <a:blipFill>
                <a:blip r:embed="rId6"/>
                <a:stretch>
                  <a:fillRect r="-12346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97DB2DA-484C-A0D8-E733-3761FA8BC964}"/>
                  </a:ext>
                </a:extLst>
              </p:cNvPr>
              <p:cNvSpPr/>
              <p:nvPr/>
            </p:nvSpPr>
            <p:spPr>
              <a:xfrm>
                <a:off x="190642" y="595602"/>
                <a:ext cx="896448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lphaLcParenBoth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further prove the 4-wave resonant set exist, i.e. the exact resonance condition satisfied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97DB2DA-484C-A0D8-E733-3761FA8BC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2" y="595602"/>
                <a:ext cx="8964488" cy="707886"/>
              </a:xfrm>
              <a:prstGeom prst="rect">
                <a:avLst/>
              </a:prstGeom>
              <a:blipFill>
                <a:blip r:embed="rId7"/>
                <a:stretch>
                  <a:fillRect l="-544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D8126760-4D67-B94E-A281-19E870333A8F}"/>
              </a:ext>
            </a:extLst>
          </p:cNvPr>
          <p:cNvGrpSpPr/>
          <p:nvPr/>
        </p:nvGrpSpPr>
        <p:grpSpPr>
          <a:xfrm>
            <a:off x="683568" y="4725144"/>
            <a:ext cx="7056784" cy="589224"/>
            <a:chOff x="683568" y="4725144"/>
            <a:chExt cx="7056784" cy="589224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1611C24-35DA-4CC3-DC53-000B075E1994}"/>
                </a:ext>
              </a:extLst>
            </p:cNvPr>
            <p:cNvGrpSpPr/>
            <p:nvPr/>
          </p:nvGrpSpPr>
          <p:grpSpPr>
            <a:xfrm>
              <a:off x="683568" y="4725144"/>
              <a:ext cx="1440160" cy="576064"/>
              <a:chOff x="2694065" y="1324286"/>
              <a:chExt cx="3012199" cy="1091379"/>
            </a:xfrm>
          </p:grpSpPr>
          <p:sp>
            <p:nvSpPr>
              <p:cNvPr id="39" name="菱形 38">
                <a:extLst>
                  <a:ext uri="{FF2B5EF4-FFF2-40B4-BE49-F238E27FC236}">
                    <a16:creationId xmlns:a16="http://schemas.microsoft.com/office/drawing/2014/main" id="{F7F2CB6D-F972-2EFD-0946-53DEF6A2F2B7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7274A4EE-EC52-C7AC-1429-FAAF8C5D6FAB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21B14D89-114D-CF84-25DB-50655900E119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C0862048-D13A-F334-1A9B-B256AE867F06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BDD4C64-AF69-045A-9386-5C3F7130389A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35AE16DC-2A6B-6D1E-DA60-0EEA984D7CBB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9340451F-85C2-017D-EA73-0732F1E4B478}"/>
                </a:ext>
              </a:extLst>
            </p:cNvPr>
            <p:cNvGrpSpPr/>
            <p:nvPr/>
          </p:nvGrpSpPr>
          <p:grpSpPr>
            <a:xfrm>
              <a:off x="2589620" y="4738304"/>
              <a:ext cx="1440160" cy="576064"/>
              <a:chOff x="2694065" y="1324286"/>
              <a:chExt cx="3012199" cy="1091379"/>
            </a:xfrm>
          </p:grpSpPr>
          <p:sp>
            <p:nvSpPr>
              <p:cNvPr id="53" name="菱形 52">
                <a:extLst>
                  <a:ext uri="{FF2B5EF4-FFF2-40B4-BE49-F238E27FC236}">
                    <a16:creationId xmlns:a16="http://schemas.microsoft.com/office/drawing/2014/main" id="{AE9BE483-6310-FED0-E268-0546B406A9EE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EAF30273-594F-252D-027B-3F161B3F71A0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48649B59-E5FE-2548-912E-E7C5AC3DC6B2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45CA6FD1-0872-D8F9-6DDC-175389D5D2DB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BD065A61-1E8D-7EE6-94A7-E20A50BC19E4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992F9E54-B442-88EF-71DA-6770A28DFEC3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103100A6-A362-6AB5-F55E-6CE81F556468}"/>
                </a:ext>
              </a:extLst>
            </p:cNvPr>
            <p:cNvGrpSpPr/>
            <p:nvPr/>
          </p:nvGrpSpPr>
          <p:grpSpPr>
            <a:xfrm>
              <a:off x="6300192" y="4725144"/>
              <a:ext cx="1440160" cy="576064"/>
              <a:chOff x="2694065" y="1324286"/>
              <a:chExt cx="3012199" cy="1091379"/>
            </a:xfrm>
          </p:grpSpPr>
          <p:sp>
            <p:nvSpPr>
              <p:cNvPr id="60" name="菱形 59">
                <a:extLst>
                  <a:ext uri="{FF2B5EF4-FFF2-40B4-BE49-F238E27FC236}">
                    <a16:creationId xmlns:a16="http://schemas.microsoft.com/office/drawing/2014/main" id="{455E46D0-9F4C-B524-5BC2-DDB77AD601DC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E22748CB-5C6A-8D7F-06E7-B3D6EE3E7066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AE5D374E-4C29-9254-A873-1E40F3033512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2028FE4C-95F0-259D-6666-B3150949418F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BE0557A5-E6BC-5376-82B4-D6020BF571D2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AF6DD4D4-9CAC-A923-650A-32C6595E81DF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A69BDE5-3277-21AE-6A1A-7C33C3FC66E7}"/>
                </a:ext>
              </a:extLst>
            </p:cNvPr>
            <p:cNvGrpSpPr/>
            <p:nvPr/>
          </p:nvGrpSpPr>
          <p:grpSpPr>
            <a:xfrm>
              <a:off x="4425344" y="4725144"/>
              <a:ext cx="1440160" cy="576064"/>
              <a:chOff x="2694065" y="1324286"/>
              <a:chExt cx="3012199" cy="1091379"/>
            </a:xfrm>
          </p:grpSpPr>
          <p:sp>
            <p:nvSpPr>
              <p:cNvPr id="67" name="菱形 66">
                <a:extLst>
                  <a:ext uri="{FF2B5EF4-FFF2-40B4-BE49-F238E27FC236}">
                    <a16:creationId xmlns:a16="http://schemas.microsoft.com/office/drawing/2014/main" id="{E1C5EA7E-B234-5784-31E0-FAB7AD00F767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4442FFED-8E14-8F51-1444-EB72BEDE202B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AF737C19-F746-B50A-EFE6-55B0C61273C2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76372EF8-8B74-8590-2161-F4C1EB7933B1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76ADD032-D5EC-FD42-35D0-6F25D62F2FDD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5DEFAAE9-F5C3-7BCA-1E0D-1EA797D656A1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9B9EF601-0D69-9265-AA4D-2DD00B0692E5}"/>
                </a:ext>
              </a:extLst>
            </p:cNvPr>
            <p:cNvCxnSpPr/>
            <p:nvPr/>
          </p:nvCxnSpPr>
          <p:spPr bwMode="auto">
            <a:xfrm>
              <a:off x="2123728" y="5000016"/>
              <a:ext cx="483428" cy="13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DF7D7BA5-B22C-E86F-0862-A2B6ACF44E1E}"/>
                </a:ext>
              </a:extLst>
            </p:cNvPr>
            <p:cNvCxnSpPr/>
            <p:nvPr/>
          </p:nvCxnSpPr>
          <p:spPr bwMode="auto">
            <a:xfrm>
              <a:off x="3993773" y="5009632"/>
              <a:ext cx="483428" cy="13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C67B2247-37FC-B070-3C3D-DB67DAB9F61A}"/>
                </a:ext>
              </a:extLst>
            </p:cNvPr>
            <p:cNvCxnSpPr/>
            <p:nvPr/>
          </p:nvCxnSpPr>
          <p:spPr bwMode="auto">
            <a:xfrm>
              <a:off x="5818590" y="4994207"/>
              <a:ext cx="483428" cy="13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B15BE81-5627-65D9-C381-954B55215584}"/>
                  </a:ext>
                </a:extLst>
              </p:cNvPr>
              <p:cNvSpPr txBox="1"/>
              <p:nvPr/>
            </p:nvSpPr>
            <p:spPr>
              <a:xfrm>
                <a:off x="5651067" y="1884689"/>
                <a:ext cx="3849788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b="0" dirty="0"/>
                  <a:t>  mod 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800" dirty="0"/>
                  <a:t>  </a:t>
                </a: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B15BE81-5627-65D9-C381-954B55215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067" y="1884689"/>
                <a:ext cx="3849788" cy="695190"/>
              </a:xfrm>
              <a:prstGeom prst="rect">
                <a:avLst/>
              </a:prstGeom>
              <a:blipFill>
                <a:blip r:embed="rId8"/>
                <a:stretch>
                  <a:fillRect t="-4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箭头: 左 78">
            <a:extLst>
              <a:ext uri="{FF2B5EF4-FFF2-40B4-BE49-F238E27FC236}">
                <a16:creationId xmlns:a16="http://schemas.microsoft.com/office/drawing/2014/main" id="{9D2A3BBC-BF35-144F-4530-A8DC6965DADB}"/>
              </a:ext>
            </a:extLst>
          </p:cNvPr>
          <p:cNvSpPr/>
          <p:nvPr/>
        </p:nvSpPr>
        <p:spPr bwMode="auto">
          <a:xfrm>
            <a:off x="5101046" y="2097654"/>
            <a:ext cx="452676" cy="23836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245AE73-CE23-17BA-8CC8-AFA3C781338B}"/>
              </a:ext>
            </a:extLst>
          </p:cNvPr>
          <p:cNvSpPr/>
          <p:nvPr/>
        </p:nvSpPr>
        <p:spPr>
          <a:xfrm>
            <a:off x="306533" y="5908343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Nazarenko S,2011 Wave Turbulence;</a:t>
            </a:r>
            <a:r>
              <a:rPr lang="it-IT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Onorato et.al.,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PNAS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2015; Lvov and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Onorato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PRL 2018;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Pistone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EPL 2018</a:t>
            </a:r>
          </a:p>
          <a:p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E388DA0-BCCE-BAB2-883F-788613054582}"/>
                  </a:ext>
                </a:extLst>
              </p:cNvPr>
              <p:cNvSpPr txBox="1"/>
              <p:nvPr/>
            </p:nvSpPr>
            <p:spPr>
              <a:xfrm>
                <a:off x="5327384" y="2690827"/>
                <a:ext cx="3008237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sz="180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E388DA0-BCCE-BAB2-883F-788613054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84" y="2690827"/>
                <a:ext cx="3008237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组合 84">
            <a:extLst>
              <a:ext uri="{FF2B5EF4-FFF2-40B4-BE49-F238E27FC236}">
                <a16:creationId xmlns:a16="http://schemas.microsoft.com/office/drawing/2014/main" id="{23C3C690-525D-8569-CD64-4CA20BCCFCF1}"/>
              </a:ext>
            </a:extLst>
          </p:cNvPr>
          <p:cNvGrpSpPr/>
          <p:nvPr/>
        </p:nvGrpSpPr>
        <p:grpSpPr>
          <a:xfrm>
            <a:off x="4572930" y="3902656"/>
            <a:ext cx="2782840" cy="821425"/>
            <a:chOff x="4572930" y="3902656"/>
            <a:chExt cx="2782840" cy="82142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D7B09B7-7D32-2C6B-D1C1-6D0409B51A13}"/>
                </a:ext>
              </a:extLst>
            </p:cNvPr>
            <p:cNvGrpSpPr/>
            <p:nvPr/>
          </p:nvGrpSpPr>
          <p:grpSpPr>
            <a:xfrm>
              <a:off x="4572930" y="3902656"/>
              <a:ext cx="2782840" cy="596898"/>
              <a:chOff x="683568" y="4722089"/>
              <a:chExt cx="2782840" cy="596898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13C87C6A-8F7A-8B64-01EC-D7BF9FC6CE15}"/>
                  </a:ext>
                </a:extLst>
              </p:cNvPr>
              <p:cNvGrpSpPr/>
              <p:nvPr/>
            </p:nvGrpSpPr>
            <p:grpSpPr>
              <a:xfrm>
                <a:off x="683568" y="4725144"/>
                <a:ext cx="1440160" cy="576064"/>
                <a:chOff x="2694065" y="1324286"/>
                <a:chExt cx="3012199" cy="1091379"/>
              </a:xfrm>
            </p:grpSpPr>
            <p:sp>
              <p:nvSpPr>
                <p:cNvPr id="51" name="菱形 50">
                  <a:extLst>
                    <a:ext uri="{FF2B5EF4-FFF2-40B4-BE49-F238E27FC236}">
                      <a16:creationId xmlns:a16="http://schemas.microsoft.com/office/drawing/2014/main" id="{D2A2EE55-8533-D2B7-ECEE-4AE0CB80522D}"/>
                    </a:ext>
                  </a:extLst>
                </p:cNvPr>
                <p:cNvSpPr/>
                <p:nvPr/>
              </p:nvSpPr>
              <p:spPr bwMode="auto">
                <a:xfrm>
                  <a:off x="2796009" y="1412776"/>
                  <a:ext cx="2808312" cy="914400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73" name="组合 72">
                  <a:extLst>
                    <a:ext uri="{FF2B5EF4-FFF2-40B4-BE49-F238E27FC236}">
                      <a16:creationId xmlns:a16="http://schemas.microsoft.com/office/drawing/2014/main" id="{DA48E512-FE2F-98F4-040A-661AC76EFD16}"/>
                    </a:ext>
                  </a:extLst>
                </p:cNvPr>
                <p:cNvGrpSpPr/>
                <p:nvPr/>
              </p:nvGrpSpPr>
              <p:grpSpPr>
                <a:xfrm>
                  <a:off x="2694065" y="1324286"/>
                  <a:ext cx="3012199" cy="1091379"/>
                  <a:chOff x="2807804" y="1340768"/>
                  <a:chExt cx="3012199" cy="1091379"/>
                </a:xfrm>
              </p:grpSpPr>
              <p:sp>
                <p:nvSpPr>
                  <p:cNvPr id="75" name="椭圆 74">
                    <a:extLst>
                      <a:ext uri="{FF2B5EF4-FFF2-40B4-BE49-F238E27FC236}">
                        <a16:creationId xmlns:a16="http://schemas.microsoft.com/office/drawing/2014/main" id="{4B33D934-462F-2569-68CA-757B4C60EB9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134076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1" name="椭圆 80">
                    <a:extLst>
                      <a:ext uri="{FF2B5EF4-FFF2-40B4-BE49-F238E27FC236}">
                        <a16:creationId xmlns:a16="http://schemas.microsoft.com/office/drawing/2014/main" id="{BD4C388F-AF57-2CF4-94C1-62C611779B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3979" y="176684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2" name="椭圆 81">
                    <a:extLst>
                      <a:ext uri="{FF2B5EF4-FFF2-40B4-BE49-F238E27FC236}">
                        <a16:creationId xmlns:a16="http://schemas.microsoft.com/office/drawing/2014/main" id="{786C9AFD-DE24-8083-7BBF-CD60E3AEC74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220635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3" name="椭圆 82">
                    <a:extLst>
                      <a:ext uri="{FF2B5EF4-FFF2-40B4-BE49-F238E27FC236}">
                        <a16:creationId xmlns:a16="http://schemas.microsoft.com/office/drawing/2014/main" id="{C6684AEF-9ECC-0BD6-9E34-51E081C524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7804" y="1737624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D51384F0-CB42-1D70-148E-582EEEAF769B}"/>
                  </a:ext>
                </a:extLst>
              </p:cNvPr>
              <p:cNvGrpSpPr/>
              <p:nvPr/>
            </p:nvGrpSpPr>
            <p:grpSpPr>
              <a:xfrm>
                <a:off x="2020444" y="4722089"/>
                <a:ext cx="1445964" cy="596898"/>
                <a:chOff x="1503592" y="1293566"/>
                <a:chExt cx="3024339" cy="1130850"/>
              </a:xfrm>
            </p:grpSpPr>
            <p:sp>
              <p:nvSpPr>
                <p:cNvPr id="45" name="菱形 44">
                  <a:extLst>
                    <a:ext uri="{FF2B5EF4-FFF2-40B4-BE49-F238E27FC236}">
                      <a16:creationId xmlns:a16="http://schemas.microsoft.com/office/drawing/2014/main" id="{E6035917-05BA-2C4F-EAAB-571529DCF48B}"/>
                    </a:ext>
                  </a:extLst>
                </p:cNvPr>
                <p:cNvSpPr/>
                <p:nvPr/>
              </p:nvSpPr>
              <p:spPr bwMode="auto">
                <a:xfrm>
                  <a:off x="1719618" y="1397120"/>
                  <a:ext cx="2808313" cy="914400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134D09F7-8795-7ADA-FD9A-761D8F6C6DD5}"/>
                    </a:ext>
                  </a:extLst>
                </p:cNvPr>
                <p:cNvGrpSpPr/>
                <p:nvPr/>
              </p:nvGrpSpPr>
              <p:grpSpPr>
                <a:xfrm>
                  <a:off x="1503592" y="1293566"/>
                  <a:ext cx="3024339" cy="1130850"/>
                  <a:chOff x="1617331" y="1310048"/>
                  <a:chExt cx="3024339" cy="1130850"/>
                </a:xfrm>
              </p:grpSpPr>
              <p:sp>
                <p:nvSpPr>
                  <p:cNvPr id="47" name="椭圆 46">
                    <a:extLst>
                      <a:ext uri="{FF2B5EF4-FFF2-40B4-BE49-F238E27FC236}">
                        <a16:creationId xmlns:a16="http://schemas.microsoft.com/office/drawing/2014/main" id="{1C540F79-5FAA-D9A3-AD73-1C833ACC16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23433" y="131004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48" name="椭圆 47">
                    <a:extLst>
                      <a:ext uri="{FF2B5EF4-FFF2-40B4-BE49-F238E27FC236}">
                        <a16:creationId xmlns:a16="http://schemas.microsoft.com/office/drawing/2014/main" id="{AD6A9B9F-1F88-2414-5DDC-6440AE88C5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25646" y="173648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49" name="椭圆 48">
                    <a:extLst>
                      <a:ext uri="{FF2B5EF4-FFF2-40B4-BE49-F238E27FC236}">
                        <a16:creationId xmlns:a16="http://schemas.microsoft.com/office/drawing/2014/main" id="{2AD6EF0B-11E8-ECA5-7158-F85BB4C90A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29500" y="2215106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50" name="椭圆 49">
                    <a:extLst>
                      <a:ext uri="{FF2B5EF4-FFF2-40B4-BE49-F238E27FC236}">
                        <a16:creationId xmlns:a16="http://schemas.microsoft.com/office/drawing/2014/main" id="{27FC13DF-DB07-9A2B-BBBA-439ECBB74D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7331" y="1711534"/>
                    <a:ext cx="216024" cy="22579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84" name="箭头: 上 83">
              <a:extLst>
                <a:ext uri="{FF2B5EF4-FFF2-40B4-BE49-F238E27FC236}">
                  <a16:creationId xmlns:a16="http://schemas.microsoft.com/office/drawing/2014/main" id="{3BB41205-AB8B-4319-3F02-CCF0D13B89B1}"/>
                </a:ext>
              </a:extLst>
            </p:cNvPr>
            <p:cNvSpPr/>
            <p:nvPr/>
          </p:nvSpPr>
          <p:spPr bwMode="auto">
            <a:xfrm>
              <a:off x="5842094" y="4376788"/>
              <a:ext cx="287103" cy="347293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7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E5352-0D40-2D8D-989E-49A735AE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3826768" cy="562074"/>
          </a:xfrm>
        </p:spPr>
        <p:txBody>
          <a:bodyPr/>
          <a:lstStyle/>
          <a:p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六波精确共振的例子：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840692B-E18C-17BD-C8B9-FC355AE2B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8706"/>
            <a:ext cx="6772047" cy="5486598"/>
          </a:xfrm>
        </p:spPr>
      </p:pic>
    </p:spTree>
    <p:extLst>
      <p:ext uri="{BB962C8B-B14F-4D97-AF65-F5344CB8AC3E}">
        <p14:creationId xmlns:p14="http://schemas.microsoft.com/office/powerpoint/2010/main" val="220131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16632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MBX9"/>
              </a:rPr>
              <a:t>ACKNOWLEDGMENTS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12305"/>
            <a:ext cx="1656184" cy="22924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6" y="3920240"/>
            <a:ext cx="1542323" cy="19320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31" y="698888"/>
            <a:ext cx="1739232" cy="23634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83406" y="3099803"/>
            <a:ext cx="247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Weicheng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符维成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0119" y="6164024"/>
            <a:ext cx="2046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 Wang(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9407" y="3118305"/>
            <a:ext cx="290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Yong Zhang(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张勇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6" y="808102"/>
            <a:ext cx="1800793" cy="225097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2618" y="3127999"/>
            <a:ext cx="290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Zhao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赵鸿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01BB994-4A44-88A8-CAD8-332336EE99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-5331" r="31184" b="16472"/>
          <a:stretch/>
        </p:blipFill>
        <p:spPr>
          <a:xfrm>
            <a:off x="3140530" y="3803625"/>
            <a:ext cx="1625916" cy="207072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C8B4655-E304-50F8-6723-F9F2B70AC83B}"/>
              </a:ext>
            </a:extLst>
          </p:cNvPr>
          <p:cNvSpPr txBox="1"/>
          <p:nvPr/>
        </p:nvSpPr>
        <p:spPr>
          <a:xfrm>
            <a:off x="3036697" y="6164024"/>
            <a:ext cx="192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 Lin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林炜）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A17746-7CB6-7F45-6110-9F0C455D39D6}"/>
              </a:ext>
            </a:extLst>
          </p:cNvPr>
          <p:cNvSpPr txBox="1"/>
          <p:nvPr/>
        </p:nvSpPr>
        <p:spPr>
          <a:xfrm>
            <a:off x="5292080" y="6111397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Jialin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张嘉林）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2BB72A0-B8FE-187E-79FE-466888F6CE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5"/>
          <a:stretch/>
        </p:blipFill>
        <p:spPr>
          <a:xfrm>
            <a:off x="5656685" y="3693511"/>
            <a:ext cx="1432804" cy="22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E5352-0D40-2D8D-989E-49A735AE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3826768" cy="562074"/>
          </a:xfrm>
        </p:spPr>
        <p:txBody>
          <a:bodyPr/>
          <a:lstStyle/>
          <a:p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六波精确共振的例子：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A42A4E0-111A-6569-A2C2-3F36AD51C9A9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5184576" cy="4020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/>
                  <a:t>（</a:t>
                </a:r>
                <a:r>
                  <a:rPr lang="en-US" altLang="zh-CN" sz="1800" dirty="0"/>
                  <a:t>3-3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）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en-US" altLang="zh-CN" sz="180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sz="1800" dirty="0"/>
                  <a:t>（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）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b="0" dirty="0"/>
                  <a:t>  mod 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800" b="0" dirty="0"/>
              </a:p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altLang="zh-CN" sz="1800" b="0" dirty="0"/>
              </a:p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altLang="zh-CN" sz="1800" b="0" dirty="0"/>
              </a:p>
              <a:p>
                <a:endParaRPr lang="en-US" altLang="zh-CN" sz="1800" dirty="0"/>
              </a:p>
              <a:p>
                <a:r>
                  <a:rPr lang="zh-CN" altLang="en-US" sz="1800" dirty="0"/>
                  <a:t>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）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b="0" dirty="0"/>
                  <a:t>  mod 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800" b="0" dirty="0"/>
              </a:p>
              <a:p>
                <a:r>
                  <a:rPr lang="en-US" altLang="zh-CN" sz="18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altLang="zh-CN" sz="1800" b="0" dirty="0"/>
              </a:p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altLang="zh-CN" sz="1800" b="0" dirty="0"/>
              </a:p>
              <a:p>
                <a:endParaRPr lang="en-US" altLang="zh-CN" sz="1800" b="0" dirty="0"/>
              </a:p>
              <a:p>
                <a:r>
                  <a:rPr lang="zh-CN" altLang="en-US" sz="1800" b="0" dirty="0"/>
                  <a:t>如</a:t>
                </a:r>
                <a:r>
                  <a:rPr lang="zh-CN" altLang="en-US" sz="1800" dirty="0"/>
                  <a:t>（</a:t>
                </a:r>
                <a:r>
                  <a:rPr lang="en-US" altLang="zh-CN" sz="1800" dirty="0"/>
                  <a:t>A</a:t>
                </a:r>
                <a:r>
                  <a:rPr lang="zh-CN" altLang="en-US" sz="1800" dirty="0"/>
                  <a:t>）：只要</a:t>
                </a:r>
                <a:r>
                  <a:rPr lang="en-US" altLang="zh-CN" sz="1800" dirty="0"/>
                  <a:t>N&gt;=16, </a:t>
                </a:r>
                <a:r>
                  <a:rPr lang="zh-CN" altLang="en-US" sz="1800" dirty="0"/>
                  <a:t>则对于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sz="1800" dirty="0"/>
                  <a:t>有，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b="0" dirty="0"/>
                  <a:t>-3 </a:t>
                </a:r>
                <a:r>
                  <a:rPr lang="zh-CN" altLang="en-US" sz="1800" b="0" dirty="0"/>
                  <a:t>满足条件</a:t>
                </a:r>
                <a:r>
                  <a:rPr lang="en-US" altLang="zh-CN" sz="1800" b="0" dirty="0"/>
                  <a:t>, (-1,-2),(-4,1),</a:t>
                </a:r>
              </a:p>
              <a:p>
                <a:r>
                  <a:rPr lang="en-US" altLang="zh-CN" sz="1800" dirty="0"/>
                  <a:t>                  </a:t>
                </a:r>
                <a:r>
                  <a:rPr lang="en-US" altLang="zh-CN" sz="1800" b="0" dirty="0"/>
                  <a:t>(-5,2),….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A42A4E0-111A-6569-A2C2-3F36AD51C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5184576" cy="4020716"/>
              </a:xfrm>
              <a:prstGeom prst="rect">
                <a:avLst/>
              </a:prstGeom>
              <a:blipFill>
                <a:blip r:embed="rId2"/>
                <a:stretch>
                  <a:fillRect l="-1059" t="-1214" b="-1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82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76F17-D4A4-A4DB-6254-F3EBF265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286000"/>
            <a:ext cx="5976664" cy="1143000"/>
          </a:xfrm>
        </p:spPr>
        <p:txBody>
          <a:bodyPr/>
          <a:lstStyle/>
          <a:p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但是</a:t>
            </a:r>
            <a: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波、</a:t>
            </a:r>
            <a: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波、不存在联网的精确共振解；无序系统精确共振理论不适用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6840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FE08CB-CDBD-C572-94D0-365EA73C0B5C}"/>
              </a:ext>
            </a:extLst>
          </p:cNvPr>
          <p:cNvSpPr/>
          <p:nvPr/>
        </p:nvSpPr>
        <p:spPr>
          <a:xfrm>
            <a:off x="415976" y="314361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Nonlinear interactions can induce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broaden of frequencies.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97DB2DA-484C-A0D8-E733-3761FA8BC964}"/>
              </a:ext>
            </a:extLst>
          </p:cNvPr>
          <p:cNvSpPr/>
          <p:nvPr/>
        </p:nvSpPr>
        <p:spPr>
          <a:xfrm>
            <a:off x="94588" y="1434016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For disordered systems, the </a:t>
            </a:r>
            <a:r>
              <a:rPr lang="en-US" altLang="zh-CN" sz="2000" b="0" i="0" u="none" strike="noStrike" baseline="0" dirty="0">
                <a:latin typeface="LMRoman10-Regular-Identity-H"/>
              </a:rPr>
              <a:t>exact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 conditions fails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AB32D0-A75E-8785-9586-E0D9661894A2}"/>
              </a:ext>
            </a:extLst>
          </p:cNvPr>
          <p:cNvSpPr/>
          <p:nvPr/>
        </p:nvSpPr>
        <p:spPr>
          <a:xfrm>
            <a:off x="88259" y="583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我们的准共振分析方法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103F0D1-FD55-25AE-D76F-E7E75FDDE67E}"/>
                  </a:ext>
                </a:extLst>
              </p:cNvPr>
              <p:cNvSpPr txBox="1"/>
              <p:nvPr/>
            </p:nvSpPr>
            <p:spPr>
              <a:xfrm>
                <a:off x="471912" y="5447983"/>
                <a:ext cx="4820168" cy="394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800" dirty="0"/>
                  <a:t> 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103F0D1-FD55-25AE-D76F-E7E75FDD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2" y="5447983"/>
                <a:ext cx="4820168" cy="394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0C4C09E6-70B2-44F0-A493-7A6FC62E7803}"/>
              </a:ext>
            </a:extLst>
          </p:cNvPr>
          <p:cNvSpPr/>
          <p:nvPr/>
        </p:nvSpPr>
        <p:spPr>
          <a:xfrm>
            <a:off x="467544" y="2589198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exact resonance conditions are not applicable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524436-34A2-3C39-AD19-0541DA6E67F3}"/>
              </a:ext>
            </a:extLst>
          </p:cNvPr>
          <p:cNvSpPr/>
          <p:nvPr/>
        </p:nvSpPr>
        <p:spPr>
          <a:xfrm>
            <a:off x="415976" y="42385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frequency resonance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may be temporally satisfied,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A9B0893-8501-53C7-41C6-AAAD95A1EA76}"/>
              </a:ext>
            </a:extLst>
          </p:cNvPr>
          <p:cNvGrpSpPr/>
          <p:nvPr/>
        </p:nvGrpSpPr>
        <p:grpSpPr>
          <a:xfrm>
            <a:off x="1907704" y="1926682"/>
            <a:ext cx="4209828" cy="695190"/>
            <a:chOff x="1763688" y="2118663"/>
            <a:chExt cx="4209828" cy="695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344FBCA-C83C-5460-C759-41330A4711D6}"/>
                    </a:ext>
                  </a:extLst>
                </p:cNvPr>
                <p:cNvSpPr txBox="1"/>
                <p:nvPr/>
              </p:nvSpPr>
              <p:spPr>
                <a:xfrm>
                  <a:off x="2123728" y="2118663"/>
                  <a:ext cx="3849788" cy="6951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altLang="zh-CN" sz="1800" b="0" dirty="0"/>
                    <a:t>  mod N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zh-CN" altLang="en-US" sz="1800" dirty="0"/>
                    <a:t>  </a:t>
                  </a: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344FBCA-C83C-5460-C759-41330A471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2118663"/>
                  <a:ext cx="3849788" cy="695190"/>
                </a:xfrm>
                <a:prstGeom prst="rect">
                  <a:avLst/>
                </a:prstGeom>
                <a:blipFill>
                  <a:blip r:embed="rId4"/>
                  <a:stretch>
                    <a:fillRect t="-43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BCABA09-5CF9-DCBF-800A-F9C70D4EDB62}"/>
                </a:ext>
              </a:extLst>
            </p:cNvPr>
            <p:cNvCxnSpPr/>
            <p:nvPr/>
          </p:nvCxnSpPr>
          <p:spPr bwMode="auto">
            <a:xfrm flipV="1">
              <a:off x="1763688" y="2276872"/>
              <a:ext cx="4101816" cy="72008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251D24-369F-F4E3-9847-E1D92C0A7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54171"/>
            <a:ext cx="3125722" cy="31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FE08CB-CDBD-C572-94D0-365EA73C0B5C}"/>
              </a:ext>
            </a:extLst>
          </p:cNvPr>
          <p:cNvSpPr/>
          <p:nvPr/>
        </p:nvSpPr>
        <p:spPr>
          <a:xfrm>
            <a:off x="216404" y="1385115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To guarantee the time scaling predicted by the kinetic equation can characterize the energy relaxation time scaling of the system,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017B11EF-E0BC-8195-293B-D02F0A9AB63F}"/>
              </a:ext>
            </a:extLst>
          </p:cNvPr>
          <p:cNvGrpSpPr/>
          <p:nvPr/>
        </p:nvGrpSpPr>
        <p:grpSpPr>
          <a:xfrm>
            <a:off x="1515193" y="4294679"/>
            <a:ext cx="2437843" cy="2034400"/>
            <a:chOff x="2852046" y="4293096"/>
            <a:chExt cx="2437843" cy="2034400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5A4EEDA8-0B5D-3683-65F8-7EFF5F316C7F}"/>
                </a:ext>
              </a:extLst>
            </p:cNvPr>
            <p:cNvSpPr/>
            <p:nvPr/>
          </p:nvSpPr>
          <p:spPr bwMode="auto">
            <a:xfrm>
              <a:off x="4012376" y="5206039"/>
              <a:ext cx="179146" cy="23918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9395753-9E98-5A66-56B6-8EF73BE67229}"/>
                </a:ext>
              </a:extLst>
            </p:cNvPr>
            <p:cNvGrpSpPr/>
            <p:nvPr/>
          </p:nvGrpSpPr>
          <p:grpSpPr>
            <a:xfrm>
              <a:off x="2852046" y="4293096"/>
              <a:ext cx="2437843" cy="2034400"/>
              <a:chOff x="2143988" y="4127907"/>
              <a:chExt cx="2816642" cy="2567555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25738C6F-AEC8-E9EF-D148-345C65AA095F}"/>
                  </a:ext>
                </a:extLst>
              </p:cNvPr>
              <p:cNvGrpSpPr/>
              <p:nvPr/>
            </p:nvGrpSpPr>
            <p:grpSpPr>
              <a:xfrm rot="17894804">
                <a:off x="3190820" y="4642898"/>
                <a:ext cx="1440160" cy="410177"/>
                <a:chOff x="2694065" y="1324286"/>
                <a:chExt cx="3012199" cy="1091379"/>
              </a:xfrm>
            </p:grpSpPr>
            <p:sp>
              <p:nvSpPr>
                <p:cNvPr id="85" name="菱形 84">
                  <a:extLst>
                    <a:ext uri="{FF2B5EF4-FFF2-40B4-BE49-F238E27FC236}">
                      <a16:creationId xmlns:a16="http://schemas.microsoft.com/office/drawing/2014/main" id="{9ADA412E-3B32-CEF9-9E0D-E068A38BEE8C}"/>
                    </a:ext>
                  </a:extLst>
                </p:cNvPr>
                <p:cNvSpPr/>
                <p:nvPr/>
              </p:nvSpPr>
              <p:spPr bwMode="auto">
                <a:xfrm>
                  <a:off x="2796009" y="1412776"/>
                  <a:ext cx="2808312" cy="914400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86" name="组合 85">
                  <a:extLst>
                    <a:ext uri="{FF2B5EF4-FFF2-40B4-BE49-F238E27FC236}">
                      <a16:creationId xmlns:a16="http://schemas.microsoft.com/office/drawing/2014/main" id="{CAE19992-61C8-12FA-1540-B8D8D54F181A}"/>
                    </a:ext>
                  </a:extLst>
                </p:cNvPr>
                <p:cNvGrpSpPr/>
                <p:nvPr/>
              </p:nvGrpSpPr>
              <p:grpSpPr>
                <a:xfrm>
                  <a:off x="2694065" y="1324286"/>
                  <a:ext cx="3012199" cy="1091379"/>
                  <a:chOff x="2807804" y="1340768"/>
                  <a:chExt cx="3012199" cy="1091379"/>
                </a:xfrm>
              </p:grpSpPr>
              <p:sp>
                <p:nvSpPr>
                  <p:cNvPr id="87" name="椭圆 86">
                    <a:extLst>
                      <a:ext uri="{FF2B5EF4-FFF2-40B4-BE49-F238E27FC236}">
                        <a16:creationId xmlns:a16="http://schemas.microsoft.com/office/drawing/2014/main" id="{433F45C6-3448-88EC-AA51-59A7AAC96E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134076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8" name="椭圆 87">
                    <a:extLst>
                      <a:ext uri="{FF2B5EF4-FFF2-40B4-BE49-F238E27FC236}">
                        <a16:creationId xmlns:a16="http://schemas.microsoft.com/office/drawing/2014/main" id="{45B1B79F-0877-5DFE-FA5D-6584789F3D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3979" y="176684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9" name="椭圆 88">
                    <a:extLst>
                      <a:ext uri="{FF2B5EF4-FFF2-40B4-BE49-F238E27FC236}">
                        <a16:creationId xmlns:a16="http://schemas.microsoft.com/office/drawing/2014/main" id="{43ADF32C-92F5-92B9-78EC-DB055C76D5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220635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90" name="椭圆 89">
                    <a:extLst>
                      <a:ext uri="{FF2B5EF4-FFF2-40B4-BE49-F238E27FC236}">
                        <a16:creationId xmlns:a16="http://schemas.microsoft.com/office/drawing/2014/main" id="{2D9F8282-62ED-B448-1845-96DED4C775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7804" y="1737624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94C82223-CDDC-9004-FCF4-48A2B1BE8B06}"/>
                  </a:ext>
                </a:extLst>
              </p:cNvPr>
              <p:cNvGrpSpPr/>
              <p:nvPr/>
            </p:nvGrpSpPr>
            <p:grpSpPr>
              <a:xfrm>
                <a:off x="3520470" y="5246146"/>
                <a:ext cx="1440160" cy="410177"/>
                <a:chOff x="2694065" y="1324286"/>
                <a:chExt cx="3012199" cy="1091379"/>
              </a:xfrm>
            </p:grpSpPr>
            <p:sp>
              <p:nvSpPr>
                <p:cNvPr id="71" name="菱形 70">
                  <a:extLst>
                    <a:ext uri="{FF2B5EF4-FFF2-40B4-BE49-F238E27FC236}">
                      <a16:creationId xmlns:a16="http://schemas.microsoft.com/office/drawing/2014/main" id="{A362C9A5-28F5-79D8-B352-D2ECC2DD6897}"/>
                    </a:ext>
                  </a:extLst>
                </p:cNvPr>
                <p:cNvSpPr/>
                <p:nvPr/>
              </p:nvSpPr>
              <p:spPr bwMode="auto">
                <a:xfrm>
                  <a:off x="2796009" y="1412776"/>
                  <a:ext cx="2808312" cy="914400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333AC6FF-F849-0D28-D66C-8FA45539A152}"/>
                    </a:ext>
                  </a:extLst>
                </p:cNvPr>
                <p:cNvGrpSpPr/>
                <p:nvPr/>
              </p:nvGrpSpPr>
              <p:grpSpPr>
                <a:xfrm>
                  <a:off x="2694065" y="1324286"/>
                  <a:ext cx="3012199" cy="1091379"/>
                  <a:chOff x="2807804" y="1340768"/>
                  <a:chExt cx="3012199" cy="1091379"/>
                </a:xfrm>
              </p:grpSpPr>
              <p:sp>
                <p:nvSpPr>
                  <p:cNvPr id="74" name="椭圆 73">
                    <a:extLst>
                      <a:ext uri="{FF2B5EF4-FFF2-40B4-BE49-F238E27FC236}">
                        <a16:creationId xmlns:a16="http://schemas.microsoft.com/office/drawing/2014/main" id="{A200F81C-460C-7B53-9ACB-C389ECF293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134076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76" name="椭圆 75">
                    <a:extLst>
                      <a:ext uri="{FF2B5EF4-FFF2-40B4-BE49-F238E27FC236}">
                        <a16:creationId xmlns:a16="http://schemas.microsoft.com/office/drawing/2014/main" id="{8EC2A7A0-4B0A-4B0C-C6F3-AF712B5613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3979" y="176684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77" name="椭圆 76">
                    <a:extLst>
                      <a:ext uri="{FF2B5EF4-FFF2-40B4-BE49-F238E27FC236}">
                        <a16:creationId xmlns:a16="http://schemas.microsoft.com/office/drawing/2014/main" id="{E134E633-D995-58FB-3F6B-90AA77D5BB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220635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4" name="椭圆 83">
                    <a:extLst>
                      <a:ext uri="{FF2B5EF4-FFF2-40B4-BE49-F238E27FC236}">
                        <a16:creationId xmlns:a16="http://schemas.microsoft.com/office/drawing/2014/main" id="{1A1283F5-FB22-25B1-2B67-54640B0D73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7804" y="1737623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97C92F63-69EE-EB2C-6FB5-E0F4BD337937}"/>
                  </a:ext>
                </a:extLst>
              </p:cNvPr>
              <p:cNvGrpSpPr/>
              <p:nvPr/>
            </p:nvGrpSpPr>
            <p:grpSpPr>
              <a:xfrm rot="14140779">
                <a:off x="2483082" y="4655875"/>
                <a:ext cx="1440160" cy="410177"/>
                <a:chOff x="2694065" y="1324286"/>
                <a:chExt cx="3012199" cy="1091379"/>
              </a:xfrm>
            </p:grpSpPr>
            <p:sp>
              <p:nvSpPr>
                <p:cNvPr id="65" name="菱形 64">
                  <a:extLst>
                    <a:ext uri="{FF2B5EF4-FFF2-40B4-BE49-F238E27FC236}">
                      <a16:creationId xmlns:a16="http://schemas.microsoft.com/office/drawing/2014/main" id="{BF16BE5D-4EF5-0317-87B7-820E27327A86}"/>
                    </a:ext>
                  </a:extLst>
                </p:cNvPr>
                <p:cNvSpPr/>
                <p:nvPr/>
              </p:nvSpPr>
              <p:spPr bwMode="auto">
                <a:xfrm>
                  <a:off x="2796009" y="1412776"/>
                  <a:ext cx="2808312" cy="914400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66" name="组合 65">
                  <a:extLst>
                    <a:ext uri="{FF2B5EF4-FFF2-40B4-BE49-F238E27FC236}">
                      <a16:creationId xmlns:a16="http://schemas.microsoft.com/office/drawing/2014/main" id="{B61EC516-40E6-BD51-01B7-BBE19EEC8FA5}"/>
                    </a:ext>
                  </a:extLst>
                </p:cNvPr>
                <p:cNvGrpSpPr/>
                <p:nvPr/>
              </p:nvGrpSpPr>
              <p:grpSpPr>
                <a:xfrm>
                  <a:off x="2694065" y="1324286"/>
                  <a:ext cx="3012199" cy="1091379"/>
                  <a:chOff x="2807804" y="1340768"/>
                  <a:chExt cx="3012199" cy="1091379"/>
                </a:xfrm>
              </p:grpSpPr>
              <p:sp>
                <p:nvSpPr>
                  <p:cNvPr id="67" name="椭圆 66">
                    <a:extLst>
                      <a:ext uri="{FF2B5EF4-FFF2-40B4-BE49-F238E27FC236}">
                        <a16:creationId xmlns:a16="http://schemas.microsoft.com/office/drawing/2014/main" id="{1440A2D6-D615-7F76-A218-5E327E8C90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134076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68" name="椭圆 67">
                    <a:extLst>
                      <a:ext uri="{FF2B5EF4-FFF2-40B4-BE49-F238E27FC236}">
                        <a16:creationId xmlns:a16="http://schemas.microsoft.com/office/drawing/2014/main" id="{37C38672-57B0-899D-C766-49BC629E1B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3979" y="176684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69" name="椭圆 68">
                    <a:extLst>
                      <a:ext uri="{FF2B5EF4-FFF2-40B4-BE49-F238E27FC236}">
                        <a16:creationId xmlns:a16="http://schemas.microsoft.com/office/drawing/2014/main" id="{C8E208A0-CEC6-2278-38E2-61D7483792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220635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70" name="椭圆 69">
                    <a:extLst>
                      <a:ext uri="{FF2B5EF4-FFF2-40B4-BE49-F238E27FC236}">
                        <a16:creationId xmlns:a16="http://schemas.microsoft.com/office/drawing/2014/main" id="{9DF02A85-58B6-14AD-FD4A-57797F5183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7804" y="1737624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7922AFB-3694-5556-C5C4-C32AFDBF4DAF}"/>
                  </a:ext>
                </a:extLst>
              </p:cNvPr>
              <p:cNvGrpSpPr/>
              <p:nvPr/>
            </p:nvGrpSpPr>
            <p:grpSpPr>
              <a:xfrm rot="18500402">
                <a:off x="2410426" y="5770293"/>
                <a:ext cx="1440160" cy="410177"/>
                <a:chOff x="2694065" y="1324286"/>
                <a:chExt cx="3012199" cy="1091379"/>
              </a:xfrm>
            </p:grpSpPr>
            <p:sp>
              <p:nvSpPr>
                <p:cNvPr id="59" name="菱形 58">
                  <a:extLst>
                    <a:ext uri="{FF2B5EF4-FFF2-40B4-BE49-F238E27FC236}">
                      <a16:creationId xmlns:a16="http://schemas.microsoft.com/office/drawing/2014/main" id="{EDFD1E8D-E45D-8F16-53BF-C82F10097B20}"/>
                    </a:ext>
                  </a:extLst>
                </p:cNvPr>
                <p:cNvSpPr/>
                <p:nvPr/>
              </p:nvSpPr>
              <p:spPr bwMode="auto">
                <a:xfrm>
                  <a:off x="2796009" y="1412776"/>
                  <a:ext cx="2808312" cy="914400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id="{16578E19-0273-910B-85D3-66531D74C6D1}"/>
                    </a:ext>
                  </a:extLst>
                </p:cNvPr>
                <p:cNvGrpSpPr/>
                <p:nvPr/>
              </p:nvGrpSpPr>
              <p:grpSpPr>
                <a:xfrm>
                  <a:off x="2694065" y="1324286"/>
                  <a:ext cx="3012199" cy="1091379"/>
                  <a:chOff x="2807804" y="1340768"/>
                  <a:chExt cx="3012199" cy="1091379"/>
                </a:xfrm>
              </p:grpSpPr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F50AF07F-3747-2F39-C6B7-6722A245E7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134076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62" name="椭圆 61">
                    <a:extLst>
                      <a:ext uri="{FF2B5EF4-FFF2-40B4-BE49-F238E27FC236}">
                        <a16:creationId xmlns:a16="http://schemas.microsoft.com/office/drawing/2014/main" id="{60D8E87C-F6C1-F5AC-3D72-035E424949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3979" y="176684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63" name="椭圆 62">
                    <a:extLst>
                      <a:ext uri="{FF2B5EF4-FFF2-40B4-BE49-F238E27FC236}">
                        <a16:creationId xmlns:a16="http://schemas.microsoft.com/office/drawing/2014/main" id="{BE944E5F-0469-5B6A-E4E7-B0EF9D681F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220635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64" name="椭圆 63">
                    <a:extLst>
                      <a:ext uri="{FF2B5EF4-FFF2-40B4-BE49-F238E27FC236}">
                        <a16:creationId xmlns:a16="http://schemas.microsoft.com/office/drawing/2014/main" id="{6AAEBA04-C04A-37B7-7153-8D4F90B3BF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7804" y="1737624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2B18A97-4F07-3281-423C-B67A3C369091}"/>
                  </a:ext>
                </a:extLst>
              </p:cNvPr>
              <p:cNvGrpSpPr/>
              <p:nvPr/>
            </p:nvGrpSpPr>
            <p:grpSpPr>
              <a:xfrm rot="3095055">
                <a:off x="3261546" y="5760997"/>
                <a:ext cx="1440160" cy="410177"/>
                <a:chOff x="2694065" y="1324286"/>
                <a:chExt cx="3012199" cy="1091379"/>
              </a:xfrm>
            </p:grpSpPr>
            <p:sp>
              <p:nvSpPr>
                <p:cNvPr id="39" name="菱形 38">
                  <a:extLst>
                    <a:ext uri="{FF2B5EF4-FFF2-40B4-BE49-F238E27FC236}">
                      <a16:creationId xmlns:a16="http://schemas.microsoft.com/office/drawing/2014/main" id="{768D5DF5-8ACF-3FC3-85F5-6CB07797456D}"/>
                    </a:ext>
                  </a:extLst>
                </p:cNvPr>
                <p:cNvSpPr/>
                <p:nvPr/>
              </p:nvSpPr>
              <p:spPr bwMode="auto">
                <a:xfrm>
                  <a:off x="2796009" y="1412776"/>
                  <a:ext cx="2808312" cy="914400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98D4ECBF-4A36-3E82-F9E3-245F4D3358BE}"/>
                    </a:ext>
                  </a:extLst>
                </p:cNvPr>
                <p:cNvGrpSpPr/>
                <p:nvPr/>
              </p:nvGrpSpPr>
              <p:grpSpPr>
                <a:xfrm>
                  <a:off x="2694065" y="1324286"/>
                  <a:ext cx="3012199" cy="1091379"/>
                  <a:chOff x="2807804" y="1340768"/>
                  <a:chExt cx="3012199" cy="1091379"/>
                </a:xfrm>
              </p:grpSpPr>
              <p:sp>
                <p:nvSpPr>
                  <p:cNvPr id="41" name="椭圆 40">
                    <a:extLst>
                      <a:ext uri="{FF2B5EF4-FFF2-40B4-BE49-F238E27FC236}">
                        <a16:creationId xmlns:a16="http://schemas.microsoft.com/office/drawing/2014/main" id="{D96EBA82-4ACD-7BD4-9DA8-7A86980C56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134076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42" name="椭圆 41">
                    <a:extLst>
                      <a:ext uri="{FF2B5EF4-FFF2-40B4-BE49-F238E27FC236}">
                        <a16:creationId xmlns:a16="http://schemas.microsoft.com/office/drawing/2014/main" id="{F9474CBD-288B-648B-8BEE-1504A329E5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3979" y="176684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43" name="椭圆 42">
                    <a:extLst>
                      <a:ext uri="{FF2B5EF4-FFF2-40B4-BE49-F238E27FC236}">
                        <a16:creationId xmlns:a16="http://schemas.microsoft.com/office/drawing/2014/main" id="{A121557B-BEFC-40C2-9FEF-0059EF255B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220635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44" name="椭圆 43">
                    <a:extLst>
                      <a:ext uri="{FF2B5EF4-FFF2-40B4-BE49-F238E27FC236}">
                        <a16:creationId xmlns:a16="http://schemas.microsoft.com/office/drawing/2014/main" id="{496F8C3E-2C58-9810-628A-54A58572F3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7804" y="1737624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39377468-9FB4-E72E-B2C8-928EAEFE9087}"/>
                  </a:ext>
                </a:extLst>
              </p:cNvPr>
              <p:cNvGrpSpPr/>
              <p:nvPr/>
            </p:nvGrpSpPr>
            <p:grpSpPr>
              <a:xfrm>
                <a:off x="2143988" y="5225344"/>
                <a:ext cx="1404828" cy="410177"/>
                <a:chOff x="2694065" y="1324286"/>
                <a:chExt cx="2938300" cy="1091379"/>
              </a:xfrm>
            </p:grpSpPr>
            <p:sp>
              <p:nvSpPr>
                <p:cNvPr id="31" name="菱形 30">
                  <a:extLst>
                    <a:ext uri="{FF2B5EF4-FFF2-40B4-BE49-F238E27FC236}">
                      <a16:creationId xmlns:a16="http://schemas.microsoft.com/office/drawing/2014/main" id="{E761A275-5016-92CA-A799-E9BD6AB92F18}"/>
                    </a:ext>
                  </a:extLst>
                </p:cNvPr>
                <p:cNvSpPr/>
                <p:nvPr/>
              </p:nvSpPr>
              <p:spPr bwMode="auto">
                <a:xfrm>
                  <a:off x="2824052" y="1412778"/>
                  <a:ext cx="2808313" cy="914399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B8E9E4B1-4503-38DD-75B5-9E72475914F9}"/>
                    </a:ext>
                  </a:extLst>
                </p:cNvPr>
                <p:cNvGrpSpPr/>
                <p:nvPr/>
              </p:nvGrpSpPr>
              <p:grpSpPr>
                <a:xfrm>
                  <a:off x="2694065" y="1324286"/>
                  <a:ext cx="1620180" cy="1091379"/>
                  <a:chOff x="2807804" y="1340768"/>
                  <a:chExt cx="1620180" cy="1091379"/>
                </a:xfrm>
              </p:grpSpPr>
              <p:sp>
                <p:nvSpPr>
                  <p:cNvPr id="34" name="椭圆 33">
                    <a:extLst>
                      <a:ext uri="{FF2B5EF4-FFF2-40B4-BE49-F238E27FC236}">
                        <a16:creationId xmlns:a16="http://schemas.microsoft.com/office/drawing/2014/main" id="{5508C854-8EBA-F1BB-B3C1-C460F2688A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1340768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36" name="椭圆 35">
                    <a:extLst>
                      <a:ext uri="{FF2B5EF4-FFF2-40B4-BE49-F238E27FC236}">
                        <a16:creationId xmlns:a16="http://schemas.microsoft.com/office/drawing/2014/main" id="{8F8D8A33-0744-0CD3-765B-5D3834C3CF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11960" y="2206355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38" name="椭圆 37">
                    <a:extLst>
                      <a:ext uri="{FF2B5EF4-FFF2-40B4-BE49-F238E27FC236}">
                        <a16:creationId xmlns:a16="http://schemas.microsoft.com/office/drawing/2014/main" id="{6EC840C5-F032-30BF-476C-8D8009928E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7804" y="1737624"/>
                    <a:ext cx="216024" cy="2257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楷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</p:grp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6AD901B9-97D4-707F-65EA-C373397B5D05}"/>
              </a:ext>
            </a:extLst>
          </p:cNvPr>
          <p:cNvGrpSpPr/>
          <p:nvPr/>
        </p:nvGrpSpPr>
        <p:grpSpPr>
          <a:xfrm>
            <a:off x="773490" y="2914529"/>
            <a:ext cx="7056784" cy="589224"/>
            <a:chOff x="683568" y="4725144"/>
            <a:chExt cx="7056784" cy="589224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F547AC80-696F-71C2-7036-4608CF416306}"/>
                </a:ext>
              </a:extLst>
            </p:cNvPr>
            <p:cNvGrpSpPr/>
            <p:nvPr/>
          </p:nvGrpSpPr>
          <p:grpSpPr>
            <a:xfrm>
              <a:off x="683568" y="4725144"/>
              <a:ext cx="1440160" cy="576064"/>
              <a:chOff x="2694065" y="1324286"/>
              <a:chExt cx="3012199" cy="1091379"/>
            </a:xfrm>
          </p:grpSpPr>
          <p:sp>
            <p:nvSpPr>
              <p:cNvPr id="117" name="菱形 116">
                <a:extLst>
                  <a:ext uri="{FF2B5EF4-FFF2-40B4-BE49-F238E27FC236}">
                    <a16:creationId xmlns:a16="http://schemas.microsoft.com/office/drawing/2014/main" id="{0475B90F-5CB6-A164-CD43-CFCD4847FE8D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B59A3556-4616-E865-C3AF-211DC5B3A3F3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9A01EEA5-75D7-BC93-21E4-5E4A81D01442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3A4CE267-5FD3-994B-271A-E36BC5ED4DCF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56D4D8C0-353B-EA70-568A-C70A8D352495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1FA47605-DB79-D11A-DD8A-E9676AD2BFBA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C741CF4-C49E-EE58-056B-EF9BFD20BB06}"/>
                </a:ext>
              </a:extLst>
            </p:cNvPr>
            <p:cNvGrpSpPr/>
            <p:nvPr/>
          </p:nvGrpSpPr>
          <p:grpSpPr>
            <a:xfrm>
              <a:off x="2589620" y="4738304"/>
              <a:ext cx="1440160" cy="576064"/>
              <a:chOff x="2694065" y="1324286"/>
              <a:chExt cx="3012199" cy="1091379"/>
            </a:xfrm>
          </p:grpSpPr>
          <p:sp>
            <p:nvSpPr>
              <p:cNvPr id="111" name="菱形 110">
                <a:extLst>
                  <a:ext uri="{FF2B5EF4-FFF2-40B4-BE49-F238E27FC236}">
                    <a16:creationId xmlns:a16="http://schemas.microsoft.com/office/drawing/2014/main" id="{AA1EFC33-D2FF-6A13-522E-D6C43BDE4498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B477A26A-44E1-EE1B-32AC-C6A79890154D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C2B3081F-A129-A7D0-BC6E-9307474653A1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1B45C0A3-BF1D-E050-2AF3-E07B4BF31874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A236C340-919A-8886-913E-5859348ED1BD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6B7F02AD-DEF9-DD33-83F9-9A3C11B8BA1B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375E8A09-E80A-C011-8541-AF8DE65D693C}"/>
                </a:ext>
              </a:extLst>
            </p:cNvPr>
            <p:cNvGrpSpPr/>
            <p:nvPr/>
          </p:nvGrpSpPr>
          <p:grpSpPr>
            <a:xfrm>
              <a:off x="6300192" y="4725144"/>
              <a:ext cx="1440160" cy="576064"/>
              <a:chOff x="2694065" y="1324286"/>
              <a:chExt cx="3012199" cy="1091379"/>
            </a:xfrm>
          </p:grpSpPr>
          <p:sp>
            <p:nvSpPr>
              <p:cNvPr id="105" name="菱形 104">
                <a:extLst>
                  <a:ext uri="{FF2B5EF4-FFF2-40B4-BE49-F238E27FC236}">
                    <a16:creationId xmlns:a16="http://schemas.microsoft.com/office/drawing/2014/main" id="{2D4DA76F-E0DF-1303-3F37-70B2AC1ADE97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D0B18EAB-9D63-CA51-37E4-2E7BC279B917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3E21ADDB-DE2F-BA14-B1F8-46E1988B3D6B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03D1AB9D-032D-DBD1-74A1-D27C5D7F173F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7C36DFA0-19C2-9C65-8C3F-8B03299EB7E6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4CF538FD-5B4A-42AD-6E39-1C3B0653FDEE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DA743668-B511-76A1-2A40-C500EDDE49AF}"/>
                </a:ext>
              </a:extLst>
            </p:cNvPr>
            <p:cNvGrpSpPr/>
            <p:nvPr/>
          </p:nvGrpSpPr>
          <p:grpSpPr>
            <a:xfrm>
              <a:off x="4425344" y="4725144"/>
              <a:ext cx="1440160" cy="576064"/>
              <a:chOff x="2694065" y="1324286"/>
              <a:chExt cx="3012199" cy="1091379"/>
            </a:xfrm>
          </p:grpSpPr>
          <p:sp>
            <p:nvSpPr>
              <p:cNvPr id="99" name="菱形 98">
                <a:extLst>
                  <a:ext uri="{FF2B5EF4-FFF2-40B4-BE49-F238E27FC236}">
                    <a16:creationId xmlns:a16="http://schemas.microsoft.com/office/drawing/2014/main" id="{DE910B16-7F4B-988C-BE2E-6A9410A30A96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794DCFC6-5146-A2BF-5FF0-0E59CD40DDF0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0D082FC4-CD5A-5274-3CF5-5C8BE9EF4DA1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5FE173A8-9399-EAFC-DAE7-FA2D8D7C62E5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DA9606CC-FB34-063A-D890-64D653869189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EF1C2BAF-CE8D-323F-81E5-4385F59796E2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9248BD6E-B751-E9B3-B391-F7D660613C42}"/>
                </a:ext>
              </a:extLst>
            </p:cNvPr>
            <p:cNvCxnSpPr/>
            <p:nvPr/>
          </p:nvCxnSpPr>
          <p:spPr bwMode="auto">
            <a:xfrm>
              <a:off x="2123728" y="5000016"/>
              <a:ext cx="483428" cy="13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B54F92B7-9968-A509-4B11-670C29D0A35D}"/>
                </a:ext>
              </a:extLst>
            </p:cNvPr>
            <p:cNvCxnSpPr/>
            <p:nvPr/>
          </p:nvCxnSpPr>
          <p:spPr bwMode="auto">
            <a:xfrm>
              <a:off x="3993773" y="5009632"/>
              <a:ext cx="483428" cy="13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B0CD2678-3741-5482-1E94-45494329D301}"/>
                </a:ext>
              </a:extLst>
            </p:cNvPr>
            <p:cNvCxnSpPr/>
            <p:nvPr/>
          </p:nvCxnSpPr>
          <p:spPr bwMode="auto">
            <a:xfrm>
              <a:off x="5818590" y="4994207"/>
              <a:ext cx="483428" cy="13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文本框 123">
            <a:extLst>
              <a:ext uri="{FF2B5EF4-FFF2-40B4-BE49-F238E27FC236}">
                <a16:creationId xmlns:a16="http://schemas.microsoft.com/office/drawing/2014/main" id="{253F5ED1-AAA7-2A3F-E18B-E7C4B64E6FE4}"/>
              </a:ext>
            </a:extLst>
          </p:cNvPr>
          <p:cNvSpPr txBox="1"/>
          <p:nvPr/>
        </p:nvSpPr>
        <p:spPr>
          <a:xfrm>
            <a:off x="569426" y="3815678"/>
            <a:ext cx="688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connected in this way</a:t>
            </a:r>
            <a:endParaRPr lang="zh-CN" altLang="en-US" sz="2000" dirty="0"/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CCDD7FD-F7A2-E943-CACF-A78684EC6CD2}"/>
              </a:ext>
            </a:extLst>
          </p:cNvPr>
          <p:cNvSpPr txBox="1"/>
          <p:nvPr/>
        </p:nvSpPr>
        <p:spPr>
          <a:xfrm>
            <a:off x="531563" y="2329536"/>
            <a:ext cx="688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 in this way is not sufficient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A4E6583-60A7-7021-A6DE-736335953B12}"/>
                  </a:ext>
                </a:extLst>
              </p:cNvPr>
              <p:cNvSpPr txBox="1"/>
              <p:nvPr/>
            </p:nvSpPr>
            <p:spPr>
              <a:xfrm>
                <a:off x="4882323" y="4163397"/>
                <a:ext cx="28963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A4E6583-60A7-7021-A6DE-73633595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323" y="4163397"/>
                <a:ext cx="2896309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4B047A-4A89-C8C1-2C64-51769190EA57}"/>
                  </a:ext>
                </a:extLst>
              </p:cNvPr>
              <p:cNvSpPr txBox="1"/>
              <p:nvPr/>
            </p:nvSpPr>
            <p:spPr>
              <a:xfrm>
                <a:off x="4550939" y="5147211"/>
                <a:ext cx="347744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3333FF"/>
                    </a:solidFill>
                  </a:rPr>
                  <a:t>to many, so it can represent the relaxation time scaling of the system </a:t>
                </a:r>
                <a:endParaRPr lang="zh-CN" altLang="en-US" sz="20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4B047A-4A89-C8C1-2C64-51769190E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39" y="5147211"/>
                <a:ext cx="3477445" cy="1015663"/>
              </a:xfrm>
              <a:prstGeom prst="rect">
                <a:avLst/>
              </a:prstGeom>
              <a:blipFill>
                <a:blip r:embed="rId4"/>
                <a:stretch>
                  <a:fillRect l="-1930" t="-2395" r="-1579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B4A9B7-A263-E9C0-2866-FC477188EAE6}"/>
                  </a:ext>
                </a:extLst>
              </p:cNvPr>
              <p:cNvSpPr txBox="1"/>
              <p:nvPr/>
            </p:nvSpPr>
            <p:spPr>
              <a:xfrm>
                <a:off x="2498314" y="6005828"/>
                <a:ext cx="6686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3333FF"/>
                    </a:solidFill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B4A9B7-A263-E9C0-2866-FC477188E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14" y="6005828"/>
                <a:ext cx="668608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7C1B9AD-F906-AE52-0E99-C7999E6DE506}"/>
              </a:ext>
            </a:extLst>
          </p:cNvPr>
          <p:cNvCxnSpPr/>
          <p:nvPr/>
        </p:nvCxnSpPr>
        <p:spPr bwMode="auto">
          <a:xfrm flipV="1">
            <a:off x="2675523" y="5505718"/>
            <a:ext cx="73219" cy="6041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99414376-8406-DB0C-C21A-F0D03518E331}"/>
              </a:ext>
            </a:extLst>
          </p:cNvPr>
          <p:cNvSpPr/>
          <p:nvPr/>
        </p:nvSpPr>
        <p:spPr>
          <a:xfrm>
            <a:off x="88259" y="583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我们的准共振分析方法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415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697DB2DA-484C-A0D8-E733-3761FA8BC964}"/>
              </a:ext>
            </a:extLst>
          </p:cNvPr>
          <p:cNvSpPr/>
          <p:nvPr/>
        </p:nvSpPr>
        <p:spPr>
          <a:xfrm>
            <a:off x="107504" y="1212815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quasi-resonance approach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1E0709E-4DFD-21F9-AE92-D6C48F8E264C}"/>
              </a:ext>
            </a:extLst>
          </p:cNvPr>
          <p:cNvGrpSpPr/>
          <p:nvPr/>
        </p:nvGrpSpPr>
        <p:grpSpPr>
          <a:xfrm>
            <a:off x="611560" y="4154799"/>
            <a:ext cx="2437843" cy="2034400"/>
            <a:chOff x="2143988" y="4127907"/>
            <a:chExt cx="2816642" cy="2567555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9340451F-85C2-017D-EA73-0732F1E4B478}"/>
                </a:ext>
              </a:extLst>
            </p:cNvPr>
            <p:cNvGrpSpPr/>
            <p:nvPr/>
          </p:nvGrpSpPr>
          <p:grpSpPr>
            <a:xfrm rot="17894804">
              <a:off x="3190820" y="4642898"/>
              <a:ext cx="1440160" cy="410177"/>
              <a:chOff x="2694065" y="1324286"/>
              <a:chExt cx="3012199" cy="1091379"/>
            </a:xfrm>
          </p:grpSpPr>
          <p:sp>
            <p:nvSpPr>
              <p:cNvPr id="53" name="菱形 52">
                <a:extLst>
                  <a:ext uri="{FF2B5EF4-FFF2-40B4-BE49-F238E27FC236}">
                    <a16:creationId xmlns:a16="http://schemas.microsoft.com/office/drawing/2014/main" id="{AE9BE483-6310-FED0-E268-0546B406A9EE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EAF30273-594F-252D-027B-3F161B3F71A0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48649B59-E5FE-2548-912E-E7C5AC3DC6B2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45CA6FD1-0872-D8F9-6DDC-175389D5D2DB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BD065A61-1E8D-7EE6-94A7-E20A50BC19E4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992F9E54-B442-88EF-71DA-6770A28DFEC3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F2914F6-BE7C-8E3F-8154-70098DAF1ACD}"/>
                </a:ext>
              </a:extLst>
            </p:cNvPr>
            <p:cNvGrpSpPr/>
            <p:nvPr/>
          </p:nvGrpSpPr>
          <p:grpSpPr>
            <a:xfrm>
              <a:off x="3520470" y="5246146"/>
              <a:ext cx="1440160" cy="410177"/>
              <a:chOff x="2694065" y="1324286"/>
              <a:chExt cx="3012199" cy="1091379"/>
            </a:xfrm>
          </p:grpSpPr>
          <p:sp>
            <p:nvSpPr>
              <p:cNvPr id="6" name="菱形 5">
                <a:extLst>
                  <a:ext uri="{FF2B5EF4-FFF2-40B4-BE49-F238E27FC236}">
                    <a16:creationId xmlns:a16="http://schemas.microsoft.com/office/drawing/2014/main" id="{475160B1-05D9-3FBF-708B-39367BDAB871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19FFE783-D04A-E180-8FA7-9E1FD560733F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85EB8B73-8D20-7139-DF5B-4FDE6A116DA7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224473C6-E53B-3A9A-1821-31F9063FC404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7CB4757E-76C5-DB23-F2F6-49DE09080261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96C6D8A9-0689-F526-4F2E-F9BA8DAED3CB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15A42A3-6ADC-5864-4ED9-60DF760C046B}"/>
                </a:ext>
              </a:extLst>
            </p:cNvPr>
            <p:cNvGrpSpPr/>
            <p:nvPr/>
          </p:nvGrpSpPr>
          <p:grpSpPr>
            <a:xfrm rot="14140779">
              <a:off x="2483082" y="4655875"/>
              <a:ext cx="1440160" cy="410177"/>
              <a:chOff x="2694065" y="1324286"/>
              <a:chExt cx="3012199" cy="1091379"/>
            </a:xfrm>
          </p:grpSpPr>
          <p:sp>
            <p:nvSpPr>
              <p:cNvPr id="19" name="菱形 18">
                <a:extLst>
                  <a:ext uri="{FF2B5EF4-FFF2-40B4-BE49-F238E27FC236}">
                    <a16:creationId xmlns:a16="http://schemas.microsoft.com/office/drawing/2014/main" id="{4177A5A1-2F7F-9927-2B9C-1BEE30C97A14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C86AB341-51DB-3B9D-9DA7-FC7F29C311AA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19C9AC2E-EA53-8474-CCBB-500FC6AC2C34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8F30429E-9131-38CF-4043-B9CC233B1D2C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7DC76BC2-3DCA-4DD3-CD58-053CCC6A059B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28C7FA00-1FD6-F3E9-76C5-2931DBF44155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39C7DA0-F070-FDAF-E45D-20D789FBC88F}"/>
                </a:ext>
              </a:extLst>
            </p:cNvPr>
            <p:cNvGrpSpPr/>
            <p:nvPr/>
          </p:nvGrpSpPr>
          <p:grpSpPr>
            <a:xfrm rot="18500402">
              <a:off x="2410426" y="5770293"/>
              <a:ext cx="1440160" cy="410177"/>
              <a:chOff x="2694065" y="1324286"/>
              <a:chExt cx="3012199" cy="109137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ECE57DAE-4043-1A5F-5DDD-D738C46ECB29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77301199-AFD7-076E-216C-B2C980480F3A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48DFF0AD-79B4-7655-9B20-0D1B5C756C0B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F4FDF7C0-FA0E-E125-461B-78B87C1A67BE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CC931891-5415-7355-E2F7-C95A6865456B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EF8E9CC2-7B7E-62D6-EDFB-40C30E48E00B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560C05D-AC29-709F-33FA-3A47E346BE47}"/>
                </a:ext>
              </a:extLst>
            </p:cNvPr>
            <p:cNvGrpSpPr/>
            <p:nvPr/>
          </p:nvGrpSpPr>
          <p:grpSpPr>
            <a:xfrm rot="3095055">
              <a:off x="3261546" y="5760997"/>
              <a:ext cx="1440160" cy="410177"/>
              <a:chOff x="2694065" y="1324286"/>
              <a:chExt cx="3012199" cy="1091379"/>
            </a:xfrm>
          </p:grpSpPr>
          <p:sp>
            <p:nvSpPr>
              <p:cNvPr id="46" name="菱形 45">
                <a:extLst>
                  <a:ext uri="{FF2B5EF4-FFF2-40B4-BE49-F238E27FC236}">
                    <a16:creationId xmlns:a16="http://schemas.microsoft.com/office/drawing/2014/main" id="{7A781FCA-F79B-C312-4A05-4D5A983EB149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9D436DFF-5FEF-CFFE-B4A2-3546FB83F43D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BBDF1DBB-7ADE-3495-8665-0F83CC9E1BFA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38F51321-8D43-00FF-AB6C-F10EB58C27BE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CD4D6A98-1C35-F489-35CE-FA2C03CB6D40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FE41FF08-CEFD-37CA-F911-227585D547A2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4EAC0308-D905-4112-B4E9-449E8C27E880}"/>
                </a:ext>
              </a:extLst>
            </p:cNvPr>
            <p:cNvGrpSpPr/>
            <p:nvPr/>
          </p:nvGrpSpPr>
          <p:grpSpPr>
            <a:xfrm>
              <a:off x="2143988" y="5225344"/>
              <a:ext cx="1440160" cy="410177"/>
              <a:chOff x="2694065" y="1324286"/>
              <a:chExt cx="3012199" cy="1091379"/>
            </a:xfrm>
          </p:grpSpPr>
          <p:sp>
            <p:nvSpPr>
              <p:cNvPr id="75" name="菱形 74">
                <a:extLst>
                  <a:ext uri="{FF2B5EF4-FFF2-40B4-BE49-F238E27FC236}">
                    <a16:creationId xmlns:a16="http://schemas.microsoft.com/office/drawing/2014/main" id="{C4D97572-6597-ACBE-097A-B900AFCBEA6D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32F8688A-9199-AD71-9D92-2079D567ED81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D956F204-B92B-AE01-1B5E-D51835C298DD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B6DB1AD1-BD48-FDF3-7964-0A1149144CBA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D96A0BBF-52E8-78CC-376F-22C42EBE461F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34663F70-3CD2-B801-5BED-553107AC3A36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id="{5A4EEDA8-0B5D-3683-65F8-7EFF5F316C7F}"/>
              </a:ext>
            </a:extLst>
          </p:cNvPr>
          <p:cNvSpPr/>
          <p:nvPr/>
        </p:nvSpPr>
        <p:spPr bwMode="auto">
          <a:xfrm>
            <a:off x="1787815" y="5084498"/>
            <a:ext cx="144016" cy="15455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AE12E6-5000-01EF-1CF0-FD83DFAB9062}"/>
                  </a:ext>
                </a:extLst>
              </p:cNvPr>
              <p:cNvSpPr txBox="1"/>
              <p:nvPr/>
            </p:nvSpPr>
            <p:spPr>
              <a:xfrm>
                <a:off x="4214273" y="655801"/>
                <a:ext cx="4683578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AE12E6-5000-01EF-1CF0-FD83DFAB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73" y="655801"/>
                <a:ext cx="4683578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B35CE1B-7A56-8EB2-0259-8E3F6BE81477}"/>
                  </a:ext>
                </a:extLst>
              </p:cNvPr>
              <p:cNvSpPr txBox="1"/>
              <p:nvPr/>
            </p:nvSpPr>
            <p:spPr>
              <a:xfrm>
                <a:off x="757838" y="1725921"/>
                <a:ext cx="3849788" cy="973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</a:rPr>
                  <a:t>Quasi-resonance condition: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B35CE1B-7A56-8EB2-0259-8E3F6BE81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8" y="1725921"/>
                <a:ext cx="3849788" cy="973472"/>
              </a:xfrm>
              <a:prstGeom prst="rect">
                <a:avLst/>
              </a:prstGeom>
              <a:blipFill>
                <a:blip r:embed="rId4"/>
                <a:stretch>
                  <a:fillRect l="-1266" t="-3750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4C5FE7-76DD-AA66-0517-8D9E8278968C}"/>
                  </a:ext>
                </a:extLst>
              </p:cNvPr>
              <p:cNvSpPr txBox="1"/>
              <p:nvPr/>
            </p:nvSpPr>
            <p:spPr>
              <a:xfrm>
                <a:off x="678733" y="3367551"/>
                <a:ext cx="6005996" cy="678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Cambria Math" panose="02040503050406030204" pitchFamily="18" charset="0"/>
                  </a:rPr>
                  <a:t>Connection condition: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(connection intensity )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4C5FE7-76DD-AA66-0517-8D9E8278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3" y="3367551"/>
                <a:ext cx="6005996" cy="678712"/>
              </a:xfrm>
              <a:prstGeom prst="rect">
                <a:avLst/>
              </a:prstGeom>
              <a:blipFill>
                <a:blip r:embed="rId5"/>
                <a:stretch>
                  <a:fillRect l="-811" t="-24107" b="-95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EF261D-A038-3343-C890-8F1E4FB1BFF4}"/>
                  </a:ext>
                </a:extLst>
              </p:cNvPr>
              <p:cNvSpPr/>
              <p:nvPr/>
            </p:nvSpPr>
            <p:spPr>
              <a:xfrm>
                <a:off x="760497" y="2741089"/>
                <a:ext cx="89644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the nonlinear interaction amplitude</a:t>
                </a:r>
                <a:endParaRPr lang="en-US" altLang="zh-CN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EF261D-A038-3343-C890-8F1E4FB1B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7" y="2741089"/>
                <a:ext cx="8964488" cy="400110"/>
              </a:xfrm>
              <a:prstGeom prst="rect">
                <a:avLst/>
              </a:prstGeom>
              <a:blipFill>
                <a:blip r:embed="rId6"/>
                <a:stretch>
                  <a:fillRect l="-748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D85A1AA-4210-8E83-07BA-B57FD84791AD}"/>
                  </a:ext>
                </a:extLst>
              </p:cNvPr>
              <p:cNvSpPr txBox="1"/>
              <p:nvPr/>
            </p:nvSpPr>
            <p:spPr>
              <a:xfrm>
                <a:off x="1266489" y="6162747"/>
                <a:ext cx="19549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big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D85A1AA-4210-8E83-07BA-B57FD847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89" y="6162747"/>
                <a:ext cx="1954952" cy="400110"/>
              </a:xfrm>
              <a:prstGeom prst="rect">
                <a:avLst/>
              </a:prstGeom>
              <a:blipFill>
                <a:blip r:embed="rId7"/>
                <a:stretch>
                  <a:fillRect l="-3438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5DF9BA07-E27B-F32B-1281-3FF65ABBC2F5}"/>
              </a:ext>
            </a:extLst>
          </p:cNvPr>
          <p:cNvGrpSpPr/>
          <p:nvPr/>
        </p:nvGrpSpPr>
        <p:grpSpPr>
          <a:xfrm>
            <a:off x="3371567" y="4331235"/>
            <a:ext cx="2414387" cy="1851024"/>
            <a:chOff x="2143988" y="4140884"/>
            <a:chExt cx="2816642" cy="255457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18686C1-B627-FA88-301E-BADBBC8F1153}"/>
                </a:ext>
              </a:extLst>
            </p:cNvPr>
            <p:cNvGrpSpPr/>
            <p:nvPr/>
          </p:nvGrpSpPr>
          <p:grpSpPr>
            <a:xfrm rot="17894804">
              <a:off x="3217904" y="4626703"/>
              <a:ext cx="1440160" cy="471668"/>
              <a:chOff x="2694065" y="1324286"/>
              <a:chExt cx="3012199" cy="1254991"/>
            </a:xfrm>
          </p:grpSpPr>
          <p:sp>
            <p:nvSpPr>
              <p:cNvPr id="93" name="菱形 92">
                <a:extLst>
                  <a:ext uri="{FF2B5EF4-FFF2-40B4-BE49-F238E27FC236}">
                    <a16:creationId xmlns:a16="http://schemas.microsoft.com/office/drawing/2014/main" id="{6E2E120D-7CF8-FAA2-6C2D-10A02BF3F78D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C8AE2B4F-D4A7-1160-05C8-0AB752843985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254991"/>
                <a:chOff x="2807804" y="1340768"/>
                <a:chExt cx="3012199" cy="1254991"/>
              </a:xfrm>
            </p:grpSpPr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027C9890-394E-486A-78B1-C2B5C6E68E2C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EB452D7C-46C7-1773-AEAB-229C2A3AAD12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44C54C6C-8C16-E0ED-DD8B-C2F382F302CD}"/>
                    </a:ext>
                  </a:extLst>
                </p:cNvPr>
                <p:cNvSpPr/>
                <p:nvPr/>
              </p:nvSpPr>
              <p:spPr bwMode="auto">
                <a:xfrm>
                  <a:off x="4211958" y="2206355"/>
                  <a:ext cx="233860" cy="389404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8FDC3A93-0774-952B-F34F-479FEEB0A5D7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BB722E22-EC30-0183-0CE0-8D7C99ADEE86}"/>
                </a:ext>
              </a:extLst>
            </p:cNvPr>
            <p:cNvGrpSpPr/>
            <p:nvPr/>
          </p:nvGrpSpPr>
          <p:grpSpPr>
            <a:xfrm>
              <a:off x="3520470" y="5246146"/>
              <a:ext cx="1440160" cy="410177"/>
              <a:chOff x="2807804" y="1340768"/>
              <a:chExt cx="3012199" cy="1091379"/>
            </a:xfrm>
          </p:grpSpPr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3B360395-BC0F-6201-E779-F8D997F48837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3746FB26-C3B5-511C-6DF8-B3FF0D22B65D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950867BF-56D9-355F-368F-28E69714BDA0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A3CF6D27-F6F4-555D-E72E-11B509C48A72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F7E89B6-CE88-F946-CBAC-DF635F9BC190}"/>
                </a:ext>
              </a:extLst>
            </p:cNvPr>
            <p:cNvGrpSpPr/>
            <p:nvPr/>
          </p:nvGrpSpPr>
          <p:grpSpPr>
            <a:xfrm rot="14140779">
              <a:off x="2483082" y="4655875"/>
              <a:ext cx="1440160" cy="410177"/>
              <a:chOff x="2807804" y="1340768"/>
              <a:chExt cx="3012199" cy="1091379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C6839760-865B-AF0A-7171-9FB2A77F6213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54D7D6E8-DE86-9563-A834-883A4340F123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FD8A401B-7B0C-0CEF-190C-FDF4AFEECD91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B3D2A91B-1C63-EF97-4531-DBF271ACAA51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BB1553BB-651B-FD8A-E119-11D8E4CF65FD}"/>
                </a:ext>
              </a:extLst>
            </p:cNvPr>
            <p:cNvGrpSpPr/>
            <p:nvPr/>
          </p:nvGrpSpPr>
          <p:grpSpPr>
            <a:xfrm rot="18500402">
              <a:off x="2410425" y="5770293"/>
              <a:ext cx="1440160" cy="410177"/>
              <a:chOff x="2807804" y="1340768"/>
              <a:chExt cx="3012199" cy="1091379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FF03FEFE-0D15-428C-E67C-2C5C5F7B8E58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F2254E6A-DB3E-2783-59EE-F1C11176AD77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6B94850B-2078-6673-283D-581B510D2AFA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8CB6D97B-5383-B384-B9B5-CBAA45990179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40A5133-6CAB-180C-B937-95C80534B675}"/>
                </a:ext>
              </a:extLst>
            </p:cNvPr>
            <p:cNvGrpSpPr/>
            <p:nvPr/>
          </p:nvGrpSpPr>
          <p:grpSpPr>
            <a:xfrm rot="3095055">
              <a:off x="3261546" y="5760997"/>
              <a:ext cx="1440160" cy="410177"/>
              <a:chOff x="2694065" y="1324286"/>
              <a:chExt cx="3012199" cy="1091379"/>
            </a:xfrm>
          </p:grpSpPr>
          <p:sp>
            <p:nvSpPr>
              <p:cNvPr id="61" name="菱形 60">
                <a:extLst>
                  <a:ext uri="{FF2B5EF4-FFF2-40B4-BE49-F238E27FC236}">
                    <a16:creationId xmlns:a16="http://schemas.microsoft.com/office/drawing/2014/main" id="{EF954734-FDDF-B028-7238-282456E16915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CD2091A7-EC65-8027-F251-CB2A87AD04C0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1C50F5E2-04AD-03EF-56C2-4CC945A0B9DB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D4E159DD-3232-CFB8-C9A6-7B5C2A16DBEB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8BDE222-39F3-AB00-F493-925D495D71B6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76F15F65-09C0-C30A-CC46-8E39AB23DFB7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45E8D47-2C2A-A59C-CEFF-192E28DD311F}"/>
                </a:ext>
              </a:extLst>
            </p:cNvPr>
            <p:cNvGrpSpPr/>
            <p:nvPr/>
          </p:nvGrpSpPr>
          <p:grpSpPr>
            <a:xfrm>
              <a:off x="2143988" y="5225344"/>
              <a:ext cx="1440160" cy="410177"/>
              <a:chOff x="2694065" y="1324286"/>
              <a:chExt cx="3012199" cy="1091379"/>
            </a:xfrm>
          </p:grpSpPr>
          <p:sp>
            <p:nvSpPr>
              <p:cNvPr id="41" name="菱形 40">
                <a:extLst>
                  <a:ext uri="{FF2B5EF4-FFF2-40B4-BE49-F238E27FC236}">
                    <a16:creationId xmlns:a16="http://schemas.microsoft.com/office/drawing/2014/main" id="{B12F5380-9D79-108F-B79B-490B5999F470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02C648A6-9127-802B-0557-19B572F46715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0B742005-7B60-3CAD-BC4C-C925E483D7D5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05E65369-5A25-FB98-685D-9B30CD944938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1A801FCE-11C7-3A8F-9FC9-1F1553AD9D1C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B559E4E7-7224-2C56-451D-E774E402F792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99" name="椭圆 98">
            <a:extLst>
              <a:ext uri="{FF2B5EF4-FFF2-40B4-BE49-F238E27FC236}">
                <a16:creationId xmlns:a16="http://schemas.microsoft.com/office/drawing/2014/main" id="{2C8F8F99-EE11-2C64-3F42-556C7EACE161}"/>
              </a:ext>
            </a:extLst>
          </p:cNvPr>
          <p:cNvSpPr/>
          <p:nvPr/>
        </p:nvSpPr>
        <p:spPr bwMode="auto">
          <a:xfrm>
            <a:off x="4499992" y="5192795"/>
            <a:ext cx="144016" cy="15455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FB23E1D-E14D-39C2-3773-6974BF7F36DB}"/>
                  </a:ext>
                </a:extLst>
              </p:cNvPr>
              <p:cNvSpPr txBox="1"/>
              <p:nvPr/>
            </p:nvSpPr>
            <p:spPr>
              <a:xfrm>
                <a:off x="3831002" y="6276598"/>
                <a:ext cx="19549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6FB23E1D-E14D-39C2-3773-6974BF7F3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02" y="6276598"/>
                <a:ext cx="1954952" cy="400110"/>
              </a:xfrm>
              <a:prstGeom prst="rect">
                <a:avLst/>
              </a:prstGeom>
              <a:blipFill>
                <a:blip r:embed="rId8"/>
                <a:stretch>
                  <a:fillRect l="-3115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7756F6F5-6C83-B42D-6F39-A133601DE8A9}"/>
              </a:ext>
            </a:extLst>
          </p:cNvPr>
          <p:cNvGrpSpPr/>
          <p:nvPr/>
        </p:nvGrpSpPr>
        <p:grpSpPr>
          <a:xfrm>
            <a:off x="6522925" y="4550769"/>
            <a:ext cx="2323098" cy="1806083"/>
            <a:chOff x="2143988" y="4127907"/>
            <a:chExt cx="2816642" cy="2567555"/>
          </a:xfrm>
        </p:grpSpPr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6F48D77D-7EA4-5741-FE25-7999146A1CE1}"/>
                </a:ext>
              </a:extLst>
            </p:cNvPr>
            <p:cNvGrpSpPr/>
            <p:nvPr/>
          </p:nvGrpSpPr>
          <p:grpSpPr>
            <a:xfrm rot="17894804">
              <a:off x="3190820" y="4642898"/>
              <a:ext cx="1440160" cy="410177"/>
              <a:chOff x="2807804" y="1340768"/>
              <a:chExt cx="3012199" cy="1091379"/>
            </a:xfrm>
          </p:grpSpPr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69BF1027-3A12-B3E9-FC6D-289FADD967F2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DB665721-0DCC-750F-3E9A-86A5AF21C7EF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B2EB5CDD-F3A2-F417-9E17-C4A6B0967C5B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E3D7306D-7E84-5A24-1682-63FAD834627B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F439755D-793A-9368-2F31-F31DB5FF3DF0}"/>
                </a:ext>
              </a:extLst>
            </p:cNvPr>
            <p:cNvGrpSpPr/>
            <p:nvPr/>
          </p:nvGrpSpPr>
          <p:grpSpPr>
            <a:xfrm>
              <a:off x="3520470" y="5246146"/>
              <a:ext cx="1440160" cy="410177"/>
              <a:chOff x="2807804" y="1340768"/>
              <a:chExt cx="3012199" cy="1091379"/>
            </a:xfrm>
          </p:grpSpPr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BEF88FB5-BEBB-5877-3DE8-1A64197A646D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A1C7A9F-2969-847A-B8C8-E084B1628D60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2B6C0EFE-A199-DC38-12ED-C45CB05A2B2C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ABE7E1C2-3192-B494-997F-50B03379001B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3A073239-5CD0-49F9-D2C6-49C8211E322C}"/>
                </a:ext>
              </a:extLst>
            </p:cNvPr>
            <p:cNvGrpSpPr/>
            <p:nvPr/>
          </p:nvGrpSpPr>
          <p:grpSpPr>
            <a:xfrm rot="14140779">
              <a:off x="2483082" y="4655875"/>
              <a:ext cx="1440160" cy="410177"/>
              <a:chOff x="2807804" y="1340768"/>
              <a:chExt cx="3012199" cy="1091379"/>
            </a:xfrm>
          </p:grpSpPr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8BE235D9-A037-D006-6C7D-7DB66AF3B34D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94004C7F-16FC-4B99-6A4A-4EE7EBDD151E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3138BB4E-2988-FBF2-41A0-60B688A1DB70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53906A9E-FFE3-49F6-0945-25D11B4341A5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023EDA5E-6C89-6864-047C-3C3D454778A9}"/>
                </a:ext>
              </a:extLst>
            </p:cNvPr>
            <p:cNvGrpSpPr/>
            <p:nvPr/>
          </p:nvGrpSpPr>
          <p:grpSpPr>
            <a:xfrm rot="18500402">
              <a:off x="2410425" y="5770293"/>
              <a:ext cx="1440160" cy="410177"/>
              <a:chOff x="2807804" y="1340768"/>
              <a:chExt cx="3012199" cy="1091379"/>
            </a:xfrm>
          </p:grpSpPr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3F90CE84-E775-DE6C-402C-E8F0F424790A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3D4070EB-27BB-1426-541C-0ADC925CA1BC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C28C8CF6-B96A-CBCF-8E81-F3D4CDC27F11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E07ED562-DAB5-4E79-64DC-A3CEDC2E0909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09A9C0BE-AC3B-7981-A2F1-C3304A83DA67}"/>
                </a:ext>
              </a:extLst>
            </p:cNvPr>
            <p:cNvGrpSpPr/>
            <p:nvPr/>
          </p:nvGrpSpPr>
          <p:grpSpPr>
            <a:xfrm rot="3095055">
              <a:off x="3261546" y="5760997"/>
              <a:ext cx="1440160" cy="410177"/>
              <a:chOff x="2807804" y="1340768"/>
              <a:chExt cx="3012199" cy="1091379"/>
            </a:xfrm>
          </p:grpSpPr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E3359665-8338-DB79-2740-9DEE7D074B82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3C7C92E7-3E50-90C5-8EAF-327CB8C4BC45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239AA331-34F3-1473-8853-C7F47C0F97DA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B6E4100B-AB87-BF82-5A83-A70055C288EF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18BF2B33-80EB-AD26-70CC-46CE1C358F7F}"/>
                </a:ext>
              </a:extLst>
            </p:cNvPr>
            <p:cNvGrpSpPr/>
            <p:nvPr/>
          </p:nvGrpSpPr>
          <p:grpSpPr>
            <a:xfrm>
              <a:off x="2143988" y="5225344"/>
              <a:ext cx="1440160" cy="410177"/>
              <a:chOff x="2807804" y="1340768"/>
              <a:chExt cx="3012199" cy="1091379"/>
            </a:xfrm>
          </p:grpSpPr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A80F73C0-E851-50E3-0F40-233EB0E7F2E3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4B8AA673-55B3-F62E-474D-4E3000A381A3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68A1D684-50E1-1866-3C66-24BF151EEF16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92AC458A-A997-4FEF-820A-FD938DBAED1D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138" name="椭圆 137">
            <a:extLst>
              <a:ext uri="{FF2B5EF4-FFF2-40B4-BE49-F238E27FC236}">
                <a16:creationId xmlns:a16="http://schemas.microsoft.com/office/drawing/2014/main" id="{C055F93F-99AA-494A-EE3F-82EC42F3637F}"/>
              </a:ext>
            </a:extLst>
          </p:cNvPr>
          <p:cNvSpPr/>
          <p:nvPr/>
        </p:nvSpPr>
        <p:spPr bwMode="auto">
          <a:xfrm>
            <a:off x="7621226" y="5392962"/>
            <a:ext cx="144016" cy="15455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CB7D561D-6FEA-036D-B64A-7038B3A6E359}"/>
                  </a:ext>
                </a:extLst>
              </p:cNvPr>
              <p:cNvSpPr txBox="1"/>
              <p:nvPr/>
            </p:nvSpPr>
            <p:spPr>
              <a:xfrm>
                <a:off x="7036167" y="6288176"/>
                <a:ext cx="19549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zero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CB7D561D-6FEA-036D-B64A-7038B3A6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67" y="6288176"/>
                <a:ext cx="1954952" cy="400110"/>
              </a:xfrm>
              <a:prstGeom prst="rect">
                <a:avLst/>
              </a:prstGeom>
              <a:blipFill>
                <a:blip r:embed="rId9"/>
                <a:stretch>
                  <a:fillRect l="-3115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74E2F83-DC56-030C-E613-F4B718FF2646}"/>
                  </a:ext>
                </a:extLst>
              </p:cNvPr>
              <p:cNvSpPr txBox="1"/>
              <p:nvPr/>
            </p:nvSpPr>
            <p:spPr>
              <a:xfrm>
                <a:off x="5005568" y="1940677"/>
                <a:ext cx="4138431" cy="671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b="0" dirty="0"/>
                  <a:t>  mod 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)±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zh-CN" altLang="en-US" sz="1800" dirty="0"/>
                  <a:t> 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74E2F83-DC56-030C-E613-F4B718FF2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568" y="1940677"/>
                <a:ext cx="4138431" cy="671402"/>
              </a:xfrm>
              <a:prstGeom prst="rect">
                <a:avLst/>
              </a:prstGeom>
              <a:blipFill>
                <a:blip r:embed="rId10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91B813F-0308-81B1-C690-B20FE7186A17}"/>
              </a:ext>
            </a:extLst>
          </p:cNvPr>
          <p:cNvCxnSpPr/>
          <p:nvPr/>
        </p:nvCxnSpPr>
        <p:spPr bwMode="auto">
          <a:xfrm flipH="1">
            <a:off x="2313797" y="2144203"/>
            <a:ext cx="2572343" cy="684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A4F5C9B5-2809-9037-A16A-E582E5A4FB33}"/>
              </a:ext>
            </a:extLst>
          </p:cNvPr>
          <p:cNvCxnSpPr/>
          <p:nvPr/>
        </p:nvCxnSpPr>
        <p:spPr bwMode="auto">
          <a:xfrm flipH="1">
            <a:off x="4055743" y="2492896"/>
            <a:ext cx="94291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C1D6FB-1B3B-380B-FA94-D6B4401B9E3E}"/>
                  </a:ext>
                </a:extLst>
              </p:cNvPr>
              <p:cNvSpPr txBox="1"/>
              <p:nvPr/>
            </p:nvSpPr>
            <p:spPr>
              <a:xfrm>
                <a:off x="6462882" y="3390552"/>
                <a:ext cx="28963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sz="180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C1D6FB-1B3B-380B-FA94-D6B4401B9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82" y="3390552"/>
                <a:ext cx="2896309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4D8777CE-F6AD-AC3A-48EF-A274A49FD2DF}"/>
              </a:ext>
            </a:extLst>
          </p:cNvPr>
          <p:cNvSpPr/>
          <p:nvPr/>
        </p:nvSpPr>
        <p:spPr>
          <a:xfrm>
            <a:off x="88259" y="583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我们的准共振分析方法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553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B11BB2-B138-0F8D-0560-FC152D7BA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836713"/>
                <a:ext cx="8229600" cy="1512168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zh-CN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participation ratio</a:t>
                </a:r>
              </a:p>
              <a:p>
                <a:pPr marL="0" indent="0" algn="l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en-US" altLang="zh-CN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has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localized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length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B11BB2-B138-0F8D-0560-FC152D7BA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36713"/>
                <a:ext cx="8229600" cy="1512168"/>
              </a:xfrm>
              <a:blipFill>
                <a:blip r:embed="rId3"/>
                <a:stretch>
                  <a:fillRect l="-741" t="-2016" b="-6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F279152B-8D6E-22E7-1FB7-D4A24EA81B02}"/>
              </a:ext>
            </a:extLst>
          </p:cNvPr>
          <p:cNvSpPr/>
          <p:nvPr/>
        </p:nvSpPr>
        <p:spPr>
          <a:xfrm>
            <a:off x="88259" y="583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准共振预测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643765-3D51-33DD-DF87-CBAB62269BAE}"/>
                  </a:ext>
                </a:extLst>
              </p:cNvPr>
              <p:cNvSpPr txBox="1"/>
              <p:nvPr/>
            </p:nvSpPr>
            <p:spPr>
              <a:xfrm>
                <a:off x="1619672" y="1216734"/>
                <a:ext cx="3849788" cy="575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643765-3D51-33DD-DF87-CBAB62269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216734"/>
                <a:ext cx="3849788" cy="575350"/>
              </a:xfrm>
              <a:prstGeom prst="rect">
                <a:avLst/>
              </a:prstGeom>
              <a:blipFill>
                <a:blip r:embed="rId4"/>
                <a:stretch>
                  <a:fillRect t="-14894" b="-7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6194" y="2624570"/>
                <a:ext cx="6696744" cy="2376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h𝑜𝑚𝑜𝑔𝑒𝑛𝑜𝑢𝑠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2000" dirty="0">
                    <a:latin typeface="LMRoman10-Regular-Identity-H"/>
                  </a:rPr>
                  <a:t> fully extended</a:t>
                </a:r>
              </a:p>
              <a:p>
                <a:pPr marL="0" indent="0">
                  <a:buFontTx/>
                  <a:buNone/>
                </a:pPr>
                <a:endParaRPr lang="en-US" altLang="zh-CN" sz="2000" dirty="0">
                  <a:latin typeface="LMRoman10-Regular-Identity-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𝑑𝑖𝑠𝑜𝑟𝑑𝑒𝑟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2000" dirty="0">
                    <a:latin typeface="LMRoman10-Regular-Identity-H"/>
                  </a:rPr>
                  <a:t>fully localized for large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LMRoman10-Regular-Identity-H"/>
                  </a:rPr>
                  <a:t>             lattices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LMRoman10-Regular-Identity-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𝑑𝑖𝑠𝑜𝑟𝑑𝑒𝑟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2000" dirty="0">
                    <a:latin typeface="LMRoman10-Regular-Identity-H"/>
                  </a:rPr>
                  <a:t>partially localized for small lattices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LMRoman10-Regular-Identity-H"/>
                </a:endParaRPr>
              </a:p>
              <a:p>
                <a:pPr marL="0" indent="0">
                  <a:buFontTx/>
                  <a:buNone/>
                </a:pPr>
                <a:r>
                  <a:rPr lang="en-US" altLang="zh-CN" sz="2000" dirty="0">
                    <a:latin typeface="CMR10"/>
                  </a:rPr>
                  <a:t> </a:t>
                </a: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94" y="2624570"/>
                <a:ext cx="6696744" cy="2376264"/>
              </a:xfrm>
              <a:prstGeom prst="rect">
                <a:avLst/>
              </a:prstGeom>
              <a:blipFill>
                <a:blip r:embed="rId5"/>
                <a:stretch>
                  <a:fillRect t="-1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075257B6-CA21-E834-812B-5FC48DA7E6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1"/>
          <a:stretch/>
        </p:blipFill>
        <p:spPr>
          <a:xfrm>
            <a:off x="4788023" y="804746"/>
            <a:ext cx="3809461" cy="37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46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B11BB2-B138-0F8D-0560-FC152D7B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3"/>
            <a:ext cx="8229600" cy="370937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for ordered lattice with a finite size</a:t>
            </a:r>
            <a:endParaRPr lang="en-US" altLang="zh-CN" sz="2000" b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3528" y="4869160"/>
                <a:ext cx="8229600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&lt;p(k)&gt; decreases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monotonously with the decrease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therefore the four-wave resonances will disappear in the region with sufficient small nonlinearity, and then high-order resonance will become dominant.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869160"/>
                <a:ext cx="8229600" cy="1224136"/>
              </a:xfrm>
              <a:prstGeom prst="rect">
                <a:avLst/>
              </a:prstGeom>
              <a:blipFill>
                <a:blip r:embed="rId3"/>
                <a:stretch>
                  <a:fillRect l="-741" t="-2985" r="-1333" b="-109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925DABA-2A3D-CE91-9F19-E8425DB52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3843"/>
            <a:ext cx="3389123" cy="33891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4345103-0DC9-FA7C-C263-87A4A9EA9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5466"/>
            <a:ext cx="3468490" cy="308310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8A4EFD7-23D8-E847-5436-E2D30E49CA8A}"/>
              </a:ext>
            </a:extLst>
          </p:cNvPr>
          <p:cNvSpPr/>
          <p:nvPr/>
        </p:nvSpPr>
        <p:spPr>
          <a:xfrm>
            <a:off x="88259" y="583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准共振预测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27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B11BB2-B138-0F8D-0560-FC152D7B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3"/>
            <a:ext cx="8229600" cy="370937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for homogenous lattice in the thermodynamic limit</a:t>
            </a:r>
            <a:endParaRPr lang="en-US" altLang="zh-CN" sz="2000" b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1006" y="5116058"/>
                <a:ext cx="8229600" cy="1080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a fixed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&lt;p(k)&gt; increases with the increase of system size, the four-wave resonances will dominant if only the system size large enough.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006" y="5116058"/>
                <a:ext cx="8229600" cy="1080120"/>
              </a:xfrm>
              <a:prstGeom prst="rect">
                <a:avLst/>
              </a:prstGeom>
              <a:blipFill>
                <a:blip r:embed="rId3"/>
                <a:stretch>
                  <a:fillRect l="-815" t="-28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59B143E-6C7A-1FD1-6187-E0DEA9096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63486"/>
            <a:ext cx="3487258" cy="348725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54F7ED2-DA19-C6C7-FB10-DC9684F8148A}"/>
              </a:ext>
            </a:extLst>
          </p:cNvPr>
          <p:cNvSpPr/>
          <p:nvPr/>
        </p:nvSpPr>
        <p:spPr>
          <a:xfrm>
            <a:off x="88259" y="583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准共振预测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316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B11BB2-B138-0F8D-0560-FC152D7B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3"/>
            <a:ext cx="8229600" cy="370937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for partially extended and partially localized lattices</a:t>
            </a:r>
            <a:endParaRPr lang="en-US" altLang="zh-CN" sz="2000" b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A623CDE-9D26-94E8-66C3-D0AAEFDA7389}"/>
              </a:ext>
            </a:extLst>
          </p:cNvPr>
          <p:cNvSpPr txBox="1">
            <a:spLocks/>
          </p:cNvSpPr>
          <p:nvPr/>
        </p:nvSpPr>
        <p:spPr bwMode="auto">
          <a:xfrm>
            <a:off x="288882" y="4941167"/>
            <a:ext cx="8229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it is same as in the case for pure extended modes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9D7C2F-4316-5AAD-C418-AE89BD7A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16147"/>
            <a:ext cx="3600400" cy="36004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0D9A890-3971-26FF-2EFA-9790E76B00AD}"/>
              </a:ext>
            </a:extLst>
          </p:cNvPr>
          <p:cNvSpPr/>
          <p:nvPr/>
        </p:nvSpPr>
        <p:spPr>
          <a:xfrm>
            <a:off x="88259" y="583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准共振预测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92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B11BB2-B138-0F8D-0560-FC152D7B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20697"/>
            <a:ext cx="3960440" cy="370937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for fully localized lattices</a:t>
            </a:r>
            <a:endParaRPr lang="en-US" altLang="zh-CN" sz="2000" b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9168" y="4150680"/>
                <a:ext cx="8229600" cy="16156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&lt;p(k)&gt;  is size-independent,  but decreases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monotonously with the decrease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therefore we can predict </a:t>
                </a:r>
              </a:p>
              <a:p>
                <a:pPr marL="0" indent="0">
                  <a:buFontTx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=2,4,6,…,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AA623CDE-9D26-94E8-66C3-D0AAEFDA7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" y="4150680"/>
                <a:ext cx="8229600" cy="1615686"/>
              </a:xfrm>
              <a:prstGeom prst="rect">
                <a:avLst/>
              </a:prstGeom>
              <a:blipFill>
                <a:blip r:embed="rId3"/>
                <a:stretch>
                  <a:fillRect l="-815" t="-2264" r="-2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B2F2E57-FAFE-0999-9183-5484E45C43ED}"/>
                  </a:ext>
                </a:extLst>
              </p:cNvPr>
              <p:cNvSpPr txBox="1"/>
              <p:nvPr/>
            </p:nvSpPr>
            <p:spPr>
              <a:xfrm>
                <a:off x="5210605" y="285103"/>
                <a:ext cx="3528392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B2F2E57-FAFE-0999-9183-5484E45C4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05" y="285103"/>
                <a:ext cx="3528392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5E98A7-7272-96AF-C861-EF627AC32601}"/>
              </a:ext>
            </a:extLst>
          </p:cNvPr>
          <p:cNvGrpSpPr/>
          <p:nvPr/>
        </p:nvGrpSpPr>
        <p:grpSpPr>
          <a:xfrm>
            <a:off x="6099363" y="1802894"/>
            <a:ext cx="2129850" cy="846081"/>
            <a:chOff x="5200153" y="2767022"/>
            <a:chExt cx="1682473" cy="1404127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A62443E-AD4C-9AE9-3571-38A1F90EC2E2}"/>
                </a:ext>
              </a:extLst>
            </p:cNvPr>
            <p:cNvSpPr/>
            <p:nvPr/>
          </p:nvSpPr>
          <p:spPr bwMode="auto">
            <a:xfrm>
              <a:off x="5200153" y="2767022"/>
              <a:ext cx="987968" cy="1384572"/>
            </a:xfrm>
            <a:custGeom>
              <a:avLst/>
              <a:gdLst>
                <a:gd name="connsiteX0" fmla="*/ 0 w 987968"/>
                <a:gd name="connsiteY0" fmla="*/ 1256338 h 1384572"/>
                <a:gd name="connsiteX1" fmla="*/ 302150 w 987968"/>
                <a:gd name="connsiteY1" fmla="*/ 32 h 1384572"/>
                <a:gd name="connsiteX2" fmla="*/ 914400 w 987968"/>
                <a:gd name="connsiteY2" fmla="*/ 1216581 h 1384572"/>
                <a:gd name="connsiteX3" fmla="*/ 954157 w 987968"/>
                <a:gd name="connsiteY3" fmla="*/ 1343802 h 13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968" h="1384572">
                  <a:moveTo>
                    <a:pt x="0" y="1256338"/>
                  </a:moveTo>
                  <a:cubicBezTo>
                    <a:pt x="74875" y="631498"/>
                    <a:pt x="149750" y="6658"/>
                    <a:pt x="302150" y="32"/>
                  </a:cubicBezTo>
                  <a:cubicBezTo>
                    <a:pt x="454550" y="-6594"/>
                    <a:pt x="805732" y="992619"/>
                    <a:pt x="914400" y="1216581"/>
                  </a:cubicBezTo>
                  <a:cubicBezTo>
                    <a:pt x="1023068" y="1440543"/>
                    <a:pt x="988612" y="1392172"/>
                    <a:pt x="954157" y="1343802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27AEFB6-CC67-7AD9-00D8-F37D8A0E7EFC}"/>
                </a:ext>
              </a:extLst>
            </p:cNvPr>
            <p:cNvSpPr/>
            <p:nvPr/>
          </p:nvSpPr>
          <p:spPr bwMode="auto">
            <a:xfrm>
              <a:off x="5436096" y="2786577"/>
              <a:ext cx="987968" cy="1384572"/>
            </a:xfrm>
            <a:custGeom>
              <a:avLst/>
              <a:gdLst>
                <a:gd name="connsiteX0" fmla="*/ 0 w 987968"/>
                <a:gd name="connsiteY0" fmla="*/ 1256338 h 1384572"/>
                <a:gd name="connsiteX1" fmla="*/ 302150 w 987968"/>
                <a:gd name="connsiteY1" fmla="*/ 32 h 1384572"/>
                <a:gd name="connsiteX2" fmla="*/ 914400 w 987968"/>
                <a:gd name="connsiteY2" fmla="*/ 1216581 h 1384572"/>
                <a:gd name="connsiteX3" fmla="*/ 954157 w 987968"/>
                <a:gd name="connsiteY3" fmla="*/ 1343802 h 13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968" h="1384572">
                  <a:moveTo>
                    <a:pt x="0" y="1256338"/>
                  </a:moveTo>
                  <a:cubicBezTo>
                    <a:pt x="74875" y="631498"/>
                    <a:pt x="149750" y="6658"/>
                    <a:pt x="302150" y="32"/>
                  </a:cubicBezTo>
                  <a:cubicBezTo>
                    <a:pt x="454550" y="-6594"/>
                    <a:pt x="805732" y="992619"/>
                    <a:pt x="914400" y="1216581"/>
                  </a:cubicBezTo>
                  <a:cubicBezTo>
                    <a:pt x="1023068" y="1440543"/>
                    <a:pt x="988612" y="1392172"/>
                    <a:pt x="954157" y="1343802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B7E51E5-B84C-002F-7810-CA02AD60BC63}"/>
                </a:ext>
              </a:extLst>
            </p:cNvPr>
            <p:cNvSpPr/>
            <p:nvPr/>
          </p:nvSpPr>
          <p:spPr bwMode="auto">
            <a:xfrm>
              <a:off x="5652366" y="2767022"/>
              <a:ext cx="987968" cy="1384572"/>
            </a:xfrm>
            <a:custGeom>
              <a:avLst/>
              <a:gdLst>
                <a:gd name="connsiteX0" fmla="*/ 0 w 987968"/>
                <a:gd name="connsiteY0" fmla="*/ 1256338 h 1384572"/>
                <a:gd name="connsiteX1" fmla="*/ 302150 w 987968"/>
                <a:gd name="connsiteY1" fmla="*/ 32 h 1384572"/>
                <a:gd name="connsiteX2" fmla="*/ 914400 w 987968"/>
                <a:gd name="connsiteY2" fmla="*/ 1216581 h 1384572"/>
                <a:gd name="connsiteX3" fmla="*/ 954157 w 987968"/>
                <a:gd name="connsiteY3" fmla="*/ 1343802 h 13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968" h="1384572">
                  <a:moveTo>
                    <a:pt x="0" y="1256338"/>
                  </a:moveTo>
                  <a:cubicBezTo>
                    <a:pt x="74875" y="631498"/>
                    <a:pt x="149750" y="6658"/>
                    <a:pt x="302150" y="32"/>
                  </a:cubicBezTo>
                  <a:cubicBezTo>
                    <a:pt x="454550" y="-6594"/>
                    <a:pt x="805732" y="992619"/>
                    <a:pt x="914400" y="1216581"/>
                  </a:cubicBezTo>
                  <a:cubicBezTo>
                    <a:pt x="1023068" y="1440543"/>
                    <a:pt x="988612" y="1392172"/>
                    <a:pt x="954157" y="1343802"/>
                  </a:cubicBezTo>
                </a:path>
              </a:pathLst>
            </a:cu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A93980AF-5516-EBAD-1B8D-8F432CFC4F2D}"/>
                </a:ext>
              </a:extLst>
            </p:cNvPr>
            <p:cNvSpPr/>
            <p:nvPr/>
          </p:nvSpPr>
          <p:spPr bwMode="auto">
            <a:xfrm>
              <a:off x="5894658" y="2786577"/>
              <a:ext cx="987968" cy="1384572"/>
            </a:xfrm>
            <a:custGeom>
              <a:avLst/>
              <a:gdLst>
                <a:gd name="connsiteX0" fmla="*/ 0 w 987968"/>
                <a:gd name="connsiteY0" fmla="*/ 1256338 h 1384572"/>
                <a:gd name="connsiteX1" fmla="*/ 302150 w 987968"/>
                <a:gd name="connsiteY1" fmla="*/ 32 h 1384572"/>
                <a:gd name="connsiteX2" fmla="*/ 914400 w 987968"/>
                <a:gd name="connsiteY2" fmla="*/ 1216581 h 1384572"/>
                <a:gd name="connsiteX3" fmla="*/ 954157 w 987968"/>
                <a:gd name="connsiteY3" fmla="*/ 1343802 h 13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968" h="1384572">
                  <a:moveTo>
                    <a:pt x="0" y="1256338"/>
                  </a:moveTo>
                  <a:cubicBezTo>
                    <a:pt x="74875" y="631498"/>
                    <a:pt x="149750" y="6658"/>
                    <a:pt x="302150" y="32"/>
                  </a:cubicBezTo>
                  <a:cubicBezTo>
                    <a:pt x="454550" y="-6594"/>
                    <a:pt x="805732" y="992619"/>
                    <a:pt x="914400" y="1216581"/>
                  </a:cubicBezTo>
                  <a:cubicBezTo>
                    <a:pt x="1023068" y="1440543"/>
                    <a:pt x="988612" y="1392172"/>
                    <a:pt x="954157" y="1343802"/>
                  </a:cubicBezTo>
                </a:path>
              </a:pathLst>
            </a:custGeom>
            <a:noFill/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3" name="箭头: 下 12">
            <a:extLst>
              <a:ext uri="{FF2B5EF4-FFF2-40B4-BE49-F238E27FC236}">
                <a16:creationId xmlns:a16="http://schemas.microsoft.com/office/drawing/2014/main" id="{AB1FD894-0487-0BFC-2493-4A231BB3F4B3}"/>
              </a:ext>
            </a:extLst>
          </p:cNvPr>
          <p:cNvSpPr/>
          <p:nvPr/>
        </p:nvSpPr>
        <p:spPr bwMode="auto">
          <a:xfrm>
            <a:off x="6921922" y="1311929"/>
            <a:ext cx="242366" cy="42184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CABCB8-E882-DB0A-5662-46083E3D2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70" y="1203025"/>
            <a:ext cx="2861798" cy="286179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38C2BDE-1A89-ABCE-6E99-0D6889C67379}"/>
              </a:ext>
            </a:extLst>
          </p:cNvPr>
          <p:cNvSpPr/>
          <p:nvPr/>
        </p:nvSpPr>
        <p:spPr>
          <a:xfrm>
            <a:off x="88259" y="583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准共振预测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78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44" y="1708299"/>
            <a:ext cx="9073256" cy="3024336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热化与能均分</a:t>
            </a:r>
            <a:endParaRPr lang="en-US" altLang="zh-CN" sz="2800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、我们组的主要贡献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展望：从动力学到统计物理分布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defRPr/>
            </a:pP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E614FF4-EBC8-2922-194C-C6A1922D5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760640" cy="2880319"/>
          </a:xfr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626430-725C-E413-527A-0394489F825B}"/>
              </a:ext>
            </a:extLst>
          </p:cNvPr>
          <p:cNvSpPr txBox="1">
            <a:spLocks/>
          </p:cNvSpPr>
          <p:nvPr/>
        </p:nvSpPr>
        <p:spPr bwMode="auto">
          <a:xfrm>
            <a:off x="4355976" y="980728"/>
            <a:ext cx="43924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numbers of mode have zero pk: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12089CD-0196-8732-0525-2BC1F3F036ED}"/>
              </a:ext>
            </a:extLst>
          </p:cNvPr>
          <p:cNvSpPr txBox="1">
            <a:spLocks/>
          </p:cNvSpPr>
          <p:nvPr/>
        </p:nvSpPr>
        <p:spPr bwMode="auto">
          <a:xfrm>
            <a:off x="755576" y="970916"/>
            <a:ext cx="331236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modes have vanished pk: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FCF02C3-0246-4226-FA37-60821CB7DD52}"/>
              </a:ext>
            </a:extLst>
          </p:cNvPr>
          <p:cNvGrpSpPr/>
          <p:nvPr/>
        </p:nvGrpSpPr>
        <p:grpSpPr>
          <a:xfrm>
            <a:off x="4139952" y="4672886"/>
            <a:ext cx="1300242" cy="1204386"/>
            <a:chOff x="2143988" y="4126869"/>
            <a:chExt cx="2816642" cy="257531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8BDAD24-8B68-8B21-CF68-18015F863830}"/>
                </a:ext>
              </a:extLst>
            </p:cNvPr>
            <p:cNvGrpSpPr/>
            <p:nvPr/>
          </p:nvGrpSpPr>
          <p:grpSpPr>
            <a:xfrm rot="17894804">
              <a:off x="3177991" y="4650568"/>
              <a:ext cx="1457575" cy="410177"/>
              <a:chOff x="2771379" y="1340768"/>
              <a:chExt cx="3048624" cy="1091379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50AB6BED-0CF8-1D87-DA49-25B31C3CC8B4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BF77BEE-72C1-E533-2F46-2EDC894E4453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95931E3A-36A1-B1F4-A1D9-1EEEF48F11D9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F13E52E3-12DB-A83D-51B0-11E0C17C7BA7}"/>
                  </a:ext>
                </a:extLst>
              </p:cNvPr>
              <p:cNvSpPr/>
              <p:nvPr/>
            </p:nvSpPr>
            <p:spPr bwMode="auto">
              <a:xfrm>
                <a:off x="2771379" y="1664412"/>
                <a:ext cx="216024" cy="22579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462E396-8611-90DD-079F-D2B7AE68EC50}"/>
                </a:ext>
              </a:extLst>
            </p:cNvPr>
            <p:cNvGrpSpPr/>
            <p:nvPr/>
          </p:nvGrpSpPr>
          <p:grpSpPr>
            <a:xfrm>
              <a:off x="3520470" y="5246146"/>
              <a:ext cx="1440160" cy="410177"/>
              <a:chOff x="2807804" y="1340768"/>
              <a:chExt cx="3012199" cy="1091379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00A68349-CDCA-B843-D138-E1FC0E5F8574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D323EB79-5E78-7A36-2A78-9683B267B0F7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0524FBAD-9E44-4766-9B70-D9397A831F05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003C3A65-CA53-6928-D691-FBCC43430CB2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8DB1FA4-72CC-C17B-8544-68CDEB3DE8E0}"/>
                </a:ext>
              </a:extLst>
            </p:cNvPr>
            <p:cNvGrpSpPr/>
            <p:nvPr/>
          </p:nvGrpSpPr>
          <p:grpSpPr>
            <a:xfrm rot="14140779">
              <a:off x="2475179" y="4670838"/>
              <a:ext cx="1476395" cy="410177"/>
              <a:chOff x="2732016" y="1340768"/>
              <a:chExt cx="3087987" cy="1091379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6E133FC-B13A-5D1F-5C11-EEA2F0FBAB5B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05A35C5E-FEA2-1371-F241-6BA5845E2B98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949DCAB9-09C6-E4EE-00A4-0F7EDCA72CA6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1460840C-685A-7006-6308-2AAB6B7E6F6C}"/>
                  </a:ext>
                </a:extLst>
              </p:cNvPr>
              <p:cNvSpPr/>
              <p:nvPr/>
            </p:nvSpPr>
            <p:spPr bwMode="auto">
              <a:xfrm>
                <a:off x="2732016" y="1857518"/>
                <a:ext cx="216024" cy="22579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C70EF33-0DF7-B5EE-1A84-B6136469EDFF}"/>
                </a:ext>
              </a:extLst>
            </p:cNvPr>
            <p:cNvGrpSpPr/>
            <p:nvPr/>
          </p:nvGrpSpPr>
          <p:grpSpPr>
            <a:xfrm rot="18500402">
              <a:off x="2398598" y="5745860"/>
              <a:ext cx="1502462" cy="410177"/>
              <a:chOff x="2807804" y="1340768"/>
              <a:chExt cx="3142509" cy="1091379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52086EA-D2CD-E54B-9274-3B44B3F1B79B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3D8A91C-6F1D-27A3-32F0-A92680A5A2D7}"/>
                  </a:ext>
                </a:extLst>
              </p:cNvPr>
              <p:cNvSpPr/>
              <p:nvPr/>
            </p:nvSpPr>
            <p:spPr bwMode="auto">
              <a:xfrm>
                <a:off x="5734289" y="1944780"/>
                <a:ext cx="216024" cy="22579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C655FB8-FE88-E292-0C93-64D4A306BF12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4CDC1B1-8FED-D568-7391-FD6B8902842A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9367FB6-5403-64C4-D19F-58EAD88DDE91}"/>
                </a:ext>
              </a:extLst>
            </p:cNvPr>
            <p:cNvGrpSpPr/>
            <p:nvPr/>
          </p:nvGrpSpPr>
          <p:grpSpPr>
            <a:xfrm rot="3095055">
              <a:off x="3237634" y="5749443"/>
              <a:ext cx="1469658" cy="410177"/>
              <a:chOff x="2746109" y="1340768"/>
              <a:chExt cx="3073894" cy="1091379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531CA45-6DA5-99EB-6C5D-F21422797888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4FD9BFF-96A0-E77C-194A-8EE56A51EEFB}"/>
                  </a:ext>
                </a:extLst>
              </p:cNvPr>
              <p:cNvSpPr/>
              <p:nvPr/>
            </p:nvSpPr>
            <p:spPr bwMode="auto">
              <a:xfrm>
                <a:off x="5603979" y="176684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DF73EED3-779A-A9A5-7EE1-742E3DAF1284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0BEFAF0-B494-DFB5-8159-8B02D4BD1644}"/>
                  </a:ext>
                </a:extLst>
              </p:cNvPr>
              <p:cNvSpPr/>
              <p:nvPr/>
            </p:nvSpPr>
            <p:spPr bwMode="auto">
              <a:xfrm>
                <a:off x="2746109" y="1821637"/>
                <a:ext cx="216024" cy="22579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B6B8770-94FE-BB78-1995-50B46E837056}"/>
                </a:ext>
              </a:extLst>
            </p:cNvPr>
            <p:cNvGrpSpPr/>
            <p:nvPr/>
          </p:nvGrpSpPr>
          <p:grpSpPr>
            <a:xfrm>
              <a:off x="2143988" y="5225344"/>
              <a:ext cx="1482277" cy="410177"/>
              <a:chOff x="2807804" y="1340768"/>
              <a:chExt cx="3100289" cy="1091379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48CFE930-7D03-B1F5-A15C-53B44013267E}"/>
                  </a:ext>
                </a:extLst>
              </p:cNvPr>
              <p:cNvSpPr/>
              <p:nvPr/>
            </p:nvSpPr>
            <p:spPr bwMode="auto">
              <a:xfrm>
                <a:off x="4211960" y="1340768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82EF89D-FE32-F36D-F817-C93B0EA456C1}"/>
                  </a:ext>
                </a:extLst>
              </p:cNvPr>
              <p:cNvSpPr/>
              <p:nvPr/>
            </p:nvSpPr>
            <p:spPr bwMode="auto">
              <a:xfrm>
                <a:off x="5692068" y="1766847"/>
                <a:ext cx="216025" cy="225793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43C2B00-2251-D692-0441-CA0E388E4417}"/>
                  </a:ext>
                </a:extLst>
              </p:cNvPr>
              <p:cNvSpPr/>
              <p:nvPr/>
            </p:nvSpPr>
            <p:spPr bwMode="auto">
              <a:xfrm>
                <a:off x="4211960" y="2206355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535A489-5425-994A-9291-6F2E20411FE3}"/>
                  </a:ext>
                </a:extLst>
              </p:cNvPr>
              <p:cNvSpPr/>
              <p:nvPr/>
            </p:nvSpPr>
            <p:spPr bwMode="auto">
              <a:xfrm>
                <a:off x="2807804" y="1737624"/>
                <a:ext cx="216024" cy="22579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</p:grp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E4654F0-5617-5A98-28A7-D2302AF78FAB}"/>
              </a:ext>
            </a:extLst>
          </p:cNvPr>
          <p:cNvCxnSpPr/>
          <p:nvPr/>
        </p:nvCxnSpPr>
        <p:spPr bwMode="auto">
          <a:xfrm flipH="1">
            <a:off x="4775375" y="3573016"/>
            <a:ext cx="154949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B6244C9-8EBC-F809-511A-AB150CB95DDF}"/>
              </a:ext>
            </a:extLst>
          </p:cNvPr>
          <p:cNvGrpSpPr/>
          <p:nvPr/>
        </p:nvGrpSpPr>
        <p:grpSpPr>
          <a:xfrm>
            <a:off x="6372200" y="4609916"/>
            <a:ext cx="1152128" cy="1198414"/>
            <a:chOff x="2143988" y="4127907"/>
            <a:chExt cx="2816642" cy="256755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525E551-27E9-CD2A-B316-7A5FEC6DF129}"/>
                </a:ext>
              </a:extLst>
            </p:cNvPr>
            <p:cNvGrpSpPr/>
            <p:nvPr/>
          </p:nvGrpSpPr>
          <p:grpSpPr>
            <a:xfrm rot="17894804">
              <a:off x="3190820" y="4642898"/>
              <a:ext cx="1440160" cy="410177"/>
              <a:chOff x="2694065" y="1324286"/>
              <a:chExt cx="3012199" cy="1091379"/>
            </a:xfrm>
          </p:grpSpPr>
          <p:sp>
            <p:nvSpPr>
              <p:cNvPr id="79" name="菱形 78">
                <a:extLst>
                  <a:ext uri="{FF2B5EF4-FFF2-40B4-BE49-F238E27FC236}">
                    <a16:creationId xmlns:a16="http://schemas.microsoft.com/office/drawing/2014/main" id="{1C764A51-AA9F-F5BE-2ED8-C793149B71AB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B3A2BF3D-BC99-D5DE-0054-79DC635EB20A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A9368511-3F92-2C9D-2689-0F9A47125DED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3524D58-9880-8CE3-D834-21F8F2E40415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2CF97E9E-BEE8-6B99-7356-07B9C7A714D7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7129417C-5373-77B9-4122-6C8F0F60E34D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825677B-C550-9994-01CA-EDBBE1316B34}"/>
                </a:ext>
              </a:extLst>
            </p:cNvPr>
            <p:cNvGrpSpPr/>
            <p:nvPr/>
          </p:nvGrpSpPr>
          <p:grpSpPr>
            <a:xfrm>
              <a:off x="3520470" y="5246146"/>
              <a:ext cx="1440160" cy="410177"/>
              <a:chOff x="2694065" y="1324286"/>
              <a:chExt cx="3012199" cy="1091379"/>
            </a:xfrm>
          </p:grpSpPr>
          <p:sp>
            <p:nvSpPr>
              <p:cNvPr id="73" name="菱形 72">
                <a:extLst>
                  <a:ext uri="{FF2B5EF4-FFF2-40B4-BE49-F238E27FC236}">
                    <a16:creationId xmlns:a16="http://schemas.microsoft.com/office/drawing/2014/main" id="{8D03D6C5-9D22-0FCE-F4C5-EC30F043A426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2D840DEC-DDF2-F92F-6894-E01ACABB24FE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B05AAC3F-5D8B-DD48-0455-270F994A7338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D9E1D8A7-65F2-A7BD-1676-C3DDD9E0E6EB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08D4597E-ACE7-78BC-D30C-CADEFD587E86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C134D67C-5916-9A48-EABA-9ED3EADE68F6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57E3B53-3756-C0FE-C711-1366659888BC}"/>
                </a:ext>
              </a:extLst>
            </p:cNvPr>
            <p:cNvGrpSpPr/>
            <p:nvPr/>
          </p:nvGrpSpPr>
          <p:grpSpPr>
            <a:xfrm rot="14140779">
              <a:off x="2483082" y="4655875"/>
              <a:ext cx="1440160" cy="410177"/>
              <a:chOff x="2694065" y="1324286"/>
              <a:chExt cx="3012199" cy="1091379"/>
            </a:xfrm>
          </p:grpSpPr>
          <p:sp>
            <p:nvSpPr>
              <p:cNvPr id="67" name="菱形 66">
                <a:extLst>
                  <a:ext uri="{FF2B5EF4-FFF2-40B4-BE49-F238E27FC236}">
                    <a16:creationId xmlns:a16="http://schemas.microsoft.com/office/drawing/2014/main" id="{78CFE9B1-DC4F-9B00-A2BF-C4D3FFC17456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0964DA93-8EC6-D220-A599-12E784E0EAA5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8B4260DA-A807-EF5C-5BC5-9F458D1376DB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0DBDFB25-67D5-9ACE-3E3C-44FB3C057BCE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9B69986B-9634-B73C-459E-C5B8E48A165C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F3189A3C-6836-382B-0E83-63FA8497D915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4296CBF5-E9D8-08F3-90F7-E579D2C015EC}"/>
                </a:ext>
              </a:extLst>
            </p:cNvPr>
            <p:cNvGrpSpPr/>
            <p:nvPr/>
          </p:nvGrpSpPr>
          <p:grpSpPr>
            <a:xfrm rot="18500402">
              <a:off x="2410426" y="5770293"/>
              <a:ext cx="1440160" cy="410177"/>
              <a:chOff x="2694065" y="1324286"/>
              <a:chExt cx="3012199" cy="1091379"/>
            </a:xfrm>
          </p:grpSpPr>
          <p:sp>
            <p:nvSpPr>
              <p:cNvPr id="61" name="菱形 60">
                <a:extLst>
                  <a:ext uri="{FF2B5EF4-FFF2-40B4-BE49-F238E27FC236}">
                    <a16:creationId xmlns:a16="http://schemas.microsoft.com/office/drawing/2014/main" id="{E2BA5A33-129A-F857-2EAB-042D09AA26AB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6B4F7FD5-7F05-F354-0978-452CE4503712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0AF4C120-EF54-A012-FFD6-79641BCADDF7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C4C7E349-0612-5EB8-9A81-DF41EE8BFE57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76CFB1DA-7A0A-7BF8-BFE9-4D9DD1B66AA4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9B77B281-0649-2702-EFB8-2FA7834A1B30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69B1B36-D787-3DBE-3DB5-54E088FBB2E6}"/>
                </a:ext>
              </a:extLst>
            </p:cNvPr>
            <p:cNvGrpSpPr/>
            <p:nvPr/>
          </p:nvGrpSpPr>
          <p:grpSpPr>
            <a:xfrm rot="3095055">
              <a:off x="3261546" y="5760997"/>
              <a:ext cx="1440160" cy="410177"/>
              <a:chOff x="2694065" y="1324286"/>
              <a:chExt cx="3012199" cy="1091379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323AAB87-C3A8-A22C-C017-E8057F55F5EF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669CE9C7-A0BB-2EBC-02C9-A8EED000CA07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815B7E0E-6CE2-D2D0-B377-3D4843412804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B7CF8EA2-1FA8-553D-C519-BCAA3702A742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3060E8D0-0D59-411B-6693-EC69E6849713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3FF1175A-1E5D-4718-F236-540F45F6E988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F07E4724-D4B5-9A13-509D-0500DD771EAE}"/>
                </a:ext>
              </a:extLst>
            </p:cNvPr>
            <p:cNvGrpSpPr/>
            <p:nvPr/>
          </p:nvGrpSpPr>
          <p:grpSpPr>
            <a:xfrm>
              <a:off x="2143988" y="5225344"/>
              <a:ext cx="1440160" cy="410177"/>
              <a:chOff x="2694065" y="1324286"/>
              <a:chExt cx="3012199" cy="1091379"/>
            </a:xfrm>
          </p:grpSpPr>
          <p:sp>
            <p:nvSpPr>
              <p:cNvPr id="49" name="菱形 48">
                <a:extLst>
                  <a:ext uri="{FF2B5EF4-FFF2-40B4-BE49-F238E27FC236}">
                    <a16:creationId xmlns:a16="http://schemas.microsoft.com/office/drawing/2014/main" id="{B1A5229C-53F3-CFE6-EDAD-7E9E4FA0745B}"/>
                  </a:ext>
                </a:extLst>
              </p:cNvPr>
              <p:cNvSpPr/>
              <p:nvPr/>
            </p:nvSpPr>
            <p:spPr bwMode="auto">
              <a:xfrm>
                <a:off x="2796009" y="1412776"/>
                <a:ext cx="2808312" cy="914400"/>
              </a:xfrm>
              <a:prstGeom prst="diamon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楷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36200A1-F2F9-C1EA-FD2E-394DAB20CB4C}"/>
                  </a:ext>
                </a:extLst>
              </p:cNvPr>
              <p:cNvGrpSpPr/>
              <p:nvPr/>
            </p:nvGrpSpPr>
            <p:grpSpPr>
              <a:xfrm>
                <a:off x="2694065" y="1324286"/>
                <a:ext cx="3012199" cy="1091379"/>
                <a:chOff x="2807804" y="1340768"/>
                <a:chExt cx="3012199" cy="1091379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1394B39A-7094-A4DB-1C1D-6888DD6E88F3}"/>
                    </a:ext>
                  </a:extLst>
                </p:cNvPr>
                <p:cNvSpPr/>
                <p:nvPr/>
              </p:nvSpPr>
              <p:spPr bwMode="auto">
                <a:xfrm>
                  <a:off x="4211960" y="134076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72C2A50D-2C8E-E21F-FBF0-2316001D7945}"/>
                    </a:ext>
                  </a:extLst>
                </p:cNvPr>
                <p:cNvSpPr/>
                <p:nvPr/>
              </p:nvSpPr>
              <p:spPr bwMode="auto">
                <a:xfrm>
                  <a:off x="5603979" y="1766848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95DCA579-517D-C09E-B68A-B39596CA74CB}"/>
                    </a:ext>
                  </a:extLst>
                </p:cNvPr>
                <p:cNvSpPr/>
                <p:nvPr/>
              </p:nvSpPr>
              <p:spPr bwMode="auto">
                <a:xfrm>
                  <a:off x="4211960" y="2206355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5AC4B944-CCBB-D07D-9D43-0759B0F9EB08}"/>
                    </a:ext>
                  </a:extLst>
                </p:cNvPr>
                <p:cNvSpPr/>
                <p:nvPr/>
              </p:nvSpPr>
              <p:spPr bwMode="auto">
                <a:xfrm>
                  <a:off x="2807804" y="1737624"/>
                  <a:ext cx="216024" cy="22579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楷体" panose="02010609060101010101" pitchFamily="49" charset="-122"/>
                    <a:cs typeface="宋体" panose="02010600030101010101" pitchFamily="2" charset="-122"/>
                  </a:endParaRPr>
                </a:p>
              </p:txBody>
            </p:sp>
          </p:grpSp>
        </p:grpSp>
      </p:grp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3BB8C5C8-C81D-3520-26FD-827EBD3D4C8F}"/>
              </a:ext>
            </a:extLst>
          </p:cNvPr>
          <p:cNvCxnSpPr/>
          <p:nvPr/>
        </p:nvCxnSpPr>
        <p:spPr bwMode="auto">
          <a:xfrm>
            <a:off x="5928457" y="3628603"/>
            <a:ext cx="871731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033BA9B8-995D-EE7B-D297-89E956AE61BA}"/>
              </a:ext>
            </a:extLst>
          </p:cNvPr>
          <p:cNvSpPr txBox="1"/>
          <p:nvPr/>
        </p:nvSpPr>
        <p:spPr>
          <a:xfrm>
            <a:off x="7391380" y="2920730"/>
            <a:ext cx="152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 = 16384</a:t>
            </a:r>
            <a:endParaRPr lang="zh-CN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9E68A9-29F1-2894-6D88-CE43E1696B7B}"/>
              </a:ext>
            </a:extLst>
          </p:cNvPr>
          <p:cNvSpPr/>
          <p:nvPr/>
        </p:nvSpPr>
        <p:spPr>
          <a:xfrm>
            <a:off x="88259" y="583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准共振预测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321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9479EF4F-696F-4839-9DA4-AA623B0CBF91}"/>
              </a:ext>
            </a:extLst>
          </p:cNvPr>
          <p:cNvSpPr/>
          <p:nvPr/>
        </p:nvSpPr>
        <p:spPr>
          <a:xfrm>
            <a:off x="66424" y="116632"/>
            <a:ext cx="3254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with on-site potential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84D21AF-CD6D-4374-9645-BFDACEDA4143}"/>
                  </a:ext>
                </a:extLst>
              </p:cNvPr>
              <p:cNvSpPr txBox="1"/>
              <p:nvPr/>
            </p:nvSpPr>
            <p:spPr>
              <a:xfrm>
                <a:off x="951379" y="755811"/>
                <a:ext cx="4683460" cy="484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1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84D21AF-CD6D-4374-9645-BFDACEDA4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79" y="755811"/>
                <a:ext cx="4683460" cy="484428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F6966718-AA73-4CA2-854D-FA3A124488D9}"/>
              </a:ext>
            </a:extLst>
          </p:cNvPr>
          <p:cNvSpPr/>
          <p:nvPr/>
        </p:nvSpPr>
        <p:spPr>
          <a:xfrm>
            <a:off x="484243" y="5949280"/>
            <a:ext cx="3567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predictions are fully verified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F26B97-8F64-AD8A-D84C-274E888A06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4"/>
          <a:stretch/>
        </p:blipFill>
        <p:spPr>
          <a:xfrm>
            <a:off x="254188" y="1645397"/>
            <a:ext cx="4713793" cy="2384989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1EE6F45-93D7-F3FC-BAEA-173D3582301A}"/>
              </a:ext>
            </a:extLst>
          </p:cNvPr>
          <p:cNvCxnSpPr/>
          <p:nvPr/>
        </p:nvCxnSpPr>
        <p:spPr bwMode="auto">
          <a:xfrm>
            <a:off x="3707904" y="2708920"/>
            <a:ext cx="864096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C838D5F-D5E1-9D57-037B-5CBAC33BF987}"/>
              </a:ext>
            </a:extLst>
          </p:cNvPr>
          <p:cNvCxnSpPr/>
          <p:nvPr/>
        </p:nvCxnSpPr>
        <p:spPr bwMode="auto">
          <a:xfrm>
            <a:off x="1403648" y="2852936"/>
            <a:ext cx="864096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C3ED9299-9D17-7211-3E0E-2B240EDAFA91}"/>
              </a:ext>
            </a:extLst>
          </p:cNvPr>
          <p:cNvSpPr/>
          <p:nvPr/>
        </p:nvSpPr>
        <p:spPr>
          <a:xfrm rot="2055349">
            <a:off x="1218330" y="3056792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slop=-2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F52A62B-6C9E-F6CC-D5D2-055F017685A6}"/>
              </a:ext>
            </a:extLst>
          </p:cNvPr>
          <p:cNvSpPr/>
          <p:nvPr/>
        </p:nvSpPr>
        <p:spPr>
          <a:xfrm rot="2457191">
            <a:off x="3572821" y="2992305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slop=-2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0F2BF2-0F18-20F9-5F43-7A6C7D09E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1" y="1572288"/>
            <a:ext cx="3453716" cy="345371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6399708-A8D1-3689-D644-047CB7AAF8B2}"/>
              </a:ext>
            </a:extLst>
          </p:cNvPr>
          <p:cNvCxnSpPr/>
          <p:nvPr/>
        </p:nvCxnSpPr>
        <p:spPr bwMode="auto">
          <a:xfrm>
            <a:off x="6392337" y="2996952"/>
            <a:ext cx="1059983" cy="1033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771E5FD-8CFC-3FDA-FB88-5533991255F5}"/>
                  </a:ext>
                </a:extLst>
              </p:cNvPr>
              <p:cNvSpPr txBox="1"/>
              <p:nvPr/>
            </p:nvSpPr>
            <p:spPr>
              <a:xfrm>
                <a:off x="1555387" y="4162918"/>
                <a:ext cx="2566715" cy="429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771E5FD-8CFC-3FDA-FB88-553399125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87" y="4162918"/>
                <a:ext cx="2566715" cy="429990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A13E450-CA49-AF5C-A100-B888A79A0655}"/>
                  </a:ext>
                </a:extLst>
              </p:cNvPr>
              <p:cNvSpPr txBox="1"/>
              <p:nvPr/>
            </p:nvSpPr>
            <p:spPr>
              <a:xfrm>
                <a:off x="4537761" y="5209306"/>
                <a:ext cx="4572000" cy="44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−2)</m:t>
                          </m:r>
                        </m:sup>
                      </m:sSup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=2,4,6,…,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A13E450-CA49-AF5C-A100-B888A79A0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61" y="5209306"/>
                <a:ext cx="4572000" cy="443711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973424EA-6630-E761-AD1D-BCB4BC0E663C}"/>
              </a:ext>
            </a:extLst>
          </p:cNvPr>
          <p:cNvSpPr txBox="1"/>
          <p:nvPr/>
        </p:nvSpPr>
        <p:spPr>
          <a:xfrm>
            <a:off x="6706120" y="2276872"/>
            <a:ext cx="1850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N = 4096,2048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7445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1661" y="5565826"/>
            <a:ext cx="8299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E 100, 010101(R) (2019; New J. Phys. 21, 043009 (2019); Phys. Rev. E 100, 052102 (2019);</a:t>
            </a:r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Rev. Lett.., 124.186401(2020);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Rev. E 104 L032104(2021);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SCPMA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2021</a:t>
            </a:r>
            <a:r>
              <a:rPr lang="zh-CN" altLang="en-US" sz="1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 JSMTE 2022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C4B755-9D18-E10B-322E-BA6B5065EC32}"/>
              </a:ext>
            </a:extLst>
          </p:cNvPr>
          <p:cNvSpPr txBox="1"/>
          <p:nvPr/>
        </p:nvSpPr>
        <p:spPr>
          <a:xfrm>
            <a:off x="123343" y="199733"/>
            <a:ext cx="864096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1D ordered and disordered lattices (</a:t>
            </a:r>
            <a:r>
              <a:rPr lang="en-US" altLang="zh-CN" sz="20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weak perturbation; large enough lattices</a:t>
            </a:r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89B00DA-12F0-3DF6-7E11-5A6B4802A851}"/>
                  </a:ext>
                </a:extLst>
              </p:cNvPr>
              <p:cNvSpPr txBox="1"/>
              <p:nvPr/>
            </p:nvSpPr>
            <p:spPr>
              <a:xfrm>
                <a:off x="478700" y="1515299"/>
                <a:ext cx="8030210" cy="484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b="0" dirty="0"/>
                  <a:t> </a:t>
                </a:r>
                <a:r>
                  <a:rPr lang="en-US" altLang="zh-CN" sz="1800" dirty="0"/>
                  <a:t>generalized FPUT-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models: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1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n: odd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89B00DA-12F0-3DF6-7E11-5A6B4802A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0" y="1515299"/>
                <a:ext cx="8030210" cy="484428"/>
              </a:xfrm>
              <a:prstGeom prst="rect">
                <a:avLst/>
              </a:prstGeom>
              <a:blipFill>
                <a:blip r:embed="rId3"/>
                <a:stretch>
                  <a:fillRect l="-1063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D50D41A-9073-F4F7-FABD-1CB6B8859990}"/>
                  </a:ext>
                </a:extLst>
              </p:cNvPr>
              <p:cNvSpPr txBox="1"/>
              <p:nvPr/>
            </p:nvSpPr>
            <p:spPr>
              <a:xfrm>
                <a:off x="467544" y="919698"/>
                <a:ext cx="8136904" cy="484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dirty="0"/>
                  <a:t>generalized FPUT-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models:</a:t>
                </a:r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1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D50D41A-9073-F4F7-FABD-1CB6B8859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19698"/>
                <a:ext cx="8136904" cy="484428"/>
              </a:xfrm>
              <a:prstGeom prst="rect">
                <a:avLst/>
              </a:prstGeom>
              <a:blipFill>
                <a:blip r:embed="rId4"/>
                <a:stretch>
                  <a:fillRect l="-1799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3DF4968-DD04-5E2B-59CB-629BADC4B234}"/>
                  </a:ext>
                </a:extLst>
              </p:cNvPr>
              <p:cNvSpPr txBox="1"/>
              <p:nvPr/>
            </p:nvSpPr>
            <p:spPr>
              <a:xfrm>
                <a:off x="557909" y="2120932"/>
                <a:ext cx="6758002" cy="1202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dirty="0"/>
                  <a:t>Nonintegrable Toda lattices: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altLang="zh-CN" sz="180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eqArr>
                          <m:eqArrPr>
                            <m:ctrlPr>
                              <a:rPr lang="pt-BR" altLang="zh-CN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BR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1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nary>
                  </m:oMath>
                </a14:m>
                <a:r>
                  <a:rPr lang="en-US" altLang="zh-CN" sz="1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altLang="zh-CN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eqArr>
                          <m:eqArrPr>
                            <m:ctrlPr>
                              <a:rPr lang="pt-BR" altLang="zh-CN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BR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1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nary>
                  </m:oMath>
                </a14:m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3DF4968-DD04-5E2B-59CB-629BADC4B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9" y="2120932"/>
                <a:ext cx="6758002" cy="1202765"/>
              </a:xfrm>
              <a:prstGeom prst="rect">
                <a:avLst/>
              </a:prstGeom>
              <a:blipFill>
                <a:blip r:embed="rId5"/>
                <a:stretch>
                  <a:fillRect l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64157158-CEFF-69D1-C2A6-DC1495FC444D}"/>
              </a:ext>
            </a:extLst>
          </p:cNvPr>
          <p:cNvSpPr txBox="1"/>
          <p:nvPr/>
        </p:nvSpPr>
        <p:spPr>
          <a:xfrm>
            <a:off x="683568" y="3528861"/>
            <a:ext cx="828092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class of 1D lattices with sufficient large size can be generally thermalized following an universal relaxion time scaling, I</a:t>
            </a:r>
            <a:r>
              <a:rPr lang="en-US" altLang="zh-CN" sz="2000" b="0" i="0" dirty="0">
                <a:solidFill>
                  <a:srgbClr val="3333FF"/>
                </a:solidFill>
                <a:effectLst/>
                <a:latin typeface="Söhne"/>
              </a:rPr>
              <a:t>n both ordered and disordered systems</a:t>
            </a:r>
            <a:endParaRPr lang="zh-CN" alt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D86BC7-70A1-5399-500B-FA93A82C9CAC}"/>
                  </a:ext>
                </a:extLst>
              </p:cNvPr>
              <p:cNvSpPr txBox="1"/>
              <p:nvPr/>
            </p:nvSpPr>
            <p:spPr>
              <a:xfrm>
                <a:off x="2750754" y="4572953"/>
                <a:ext cx="2372312" cy="405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D86BC7-70A1-5399-500B-FA93A82C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54" y="4572953"/>
                <a:ext cx="2372312" cy="405304"/>
              </a:xfrm>
              <a:prstGeom prst="rect">
                <a:avLst/>
              </a:prstGeom>
              <a:blipFill>
                <a:blip r:embed="rId6"/>
                <a:stretch>
                  <a:fillRect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416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10601" y="557623"/>
                <a:ext cx="5513527" cy="865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altLang="zh-CN" sz="20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altLang="zh-CN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BR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altLang="zh-CN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BR" altLang="zh-CN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1" y="557623"/>
                <a:ext cx="5513527" cy="865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58279" y="1816083"/>
                <a:ext cx="32092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harmonic lattice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kern="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79" y="1816083"/>
                <a:ext cx="3209271" cy="307777"/>
              </a:xfrm>
              <a:prstGeom prst="rect">
                <a:avLst/>
              </a:prstGeom>
              <a:blipFill>
                <a:blip r:embed="rId4"/>
                <a:stretch>
                  <a:fillRect l="-4744" t="-26000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253013"/>
            <a:ext cx="3030526" cy="2890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082707" y="5517232"/>
                <a:ext cx="2088232" cy="10123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=3,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−2.3</m:t>
                          </m:r>
                        </m:sup>
                      </m:sSup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=5,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=7,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07" y="5517232"/>
                <a:ext cx="2088232" cy="1012328"/>
              </a:xfrm>
              <a:prstGeom prst="rect">
                <a:avLst/>
              </a:prstGeom>
              <a:blipFill>
                <a:blip r:embed="rId6"/>
                <a:stretch>
                  <a:fillRect l="-2907" b="-535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15108" y="90966"/>
                <a:ext cx="103615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Emphasize: to observe the universal scaling, one should properly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kern="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8" y="90966"/>
                <a:ext cx="10361547" cy="307777"/>
              </a:xfrm>
              <a:prstGeom prst="rect">
                <a:avLst/>
              </a:prstGeom>
              <a:blipFill>
                <a:blip r:embed="rId7"/>
                <a:stretch>
                  <a:fillRect l="-1529" t="-26000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5108" y="3177261"/>
                <a:ext cx="68634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8" y="3177261"/>
                <a:ext cx="686342" cy="490199"/>
              </a:xfrm>
              <a:prstGeom prst="rect">
                <a:avLst/>
              </a:prstGeom>
              <a:blipFill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897337" y="4922004"/>
                <a:ext cx="4589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37" y="4922004"/>
                <a:ext cx="45897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87812C28-421C-49F7-918C-ADFBEF683515}"/>
              </a:ext>
            </a:extLst>
          </p:cNvPr>
          <p:cNvSpPr/>
          <p:nvPr/>
        </p:nvSpPr>
        <p:spPr>
          <a:xfrm>
            <a:off x="5940152" y="6222755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30AD0C-8E72-DA5E-6FB3-E079E172744A}"/>
                  </a:ext>
                </a:extLst>
              </p:cNvPr>
              <p:cNvSpPr txBox="1"/>
              <p:nvPr/>
            </p:nvSpPr>
            <p:spPr>
              <a:xfrm>
                <a:off x="4103440" y="2383549"/>
                <a:ext cx="5040560" cy="851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Since: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80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for the </a:t>
                </a:r>
                <a:r>
                  <a:rPr lang="en-US" altLang="zh-CN" sz="1800" dirty="0"/>
                  <a:t>FPUT-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30AD0C-8E72-DA5E-6FB3-E079E1727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40" y="2383549"/>
                <a:ext cx="5040560" cy="851130"/>
              </a:xfrm>
              <a:prstGeom prst="rect">
                <a:avLst/>
              </a:prstGeom>
              <a:blipFill>
                <a:blip r:embed="rId10"/>
                <a:stretch>
                  <a:fillRect l="-2781" b="-7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EB53D56-8E90-6636-4592-47A7588CE3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031" y="3422360"/>
            <a:ext cx="2953973" cy="2603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F65C8A-792B-1D1F-B6C0-FB41679253F1}"/>
                  </a:ext>
                </a:extLst>
              </p:cNvPr>
              <p:cNvSpPr txBox="1"/>
              <p:nvPr/>
            </p:nvSpPr>
            <p:spPr>
              <a:xfrm>
                <a:off x="4283969" y="4581128"/>
                <a:ext cx="687125" cy="397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F65C8A-792B-1D1F-B6C0-FB416792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9" y="4581128"/>
                <a:ext cx="687125" cy="397866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1FD2C85A-8AE6-16B7-A1E2-C4FC9084914F}"/>
              </a:ext>
            </a:extLst>
          </p:cNvPr>
          <p:cNvSpPr/>
          <p:nvPr/>
        </p:nvSpPr>
        <p:spPr>
          <a:xfrm>
            <a:off x="6353203" y="6067895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839182-29FD-39CA-499F-5AB5AA167AD9}"/>
                  </a:ext>
                </a:extLst>
              </p:cNvPr>
              <p:cNvSpPr txBox="1"/>
              <p:nvPr/>
            </p:nvSpPr>
            <p:spPr>
              <a:xfrm>
                <a:off x="3923928" y="1432233"/>
                <a:ext cx="4689785" cy="778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altLang="zh-CN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eqArr>
                            <m:eqArrPr>
                              <m:ctrlPr>
                                <a:rPr lang="pt-BR" altLang="zh-CN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18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  <m: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839182-29FD-39CA-499F-5AB5AA167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32233"/>
                <a:ext cx="4689785" cy="7789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819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50056" y="2380816"/>
                <a:ext cx="6961713" cy="1995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pt-BR" sz="24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zh-CN" altLang="pt-B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zh-CN" altLang="pt-B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pt-BR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pt-BR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6" y="2380816"/>
                <a:ext cx="6961713" cy="1995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68440" y="537986"/>
                <a:ext cx="5069786" cy="964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0" y="537986"/>
                <a:ext cx="5069786" cy="964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/>
          <p:cNvSpPr/>
          <p:nvPr/>
        </p:nvSpPr>
        <p:spPr bwMode="auto">
          <a:xfrm>
            <a:off x="7661366" y="620688"/>
            <a:ext cx="204391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楷体" pitchFamily="49" charset="-122"/>
              <a:cs typeface="宋体" pitchFamily="2" charset="-122"/>
            </a:endParaRPr>
          </a:p>
        </p:txBody>
      </p:sp>
      <p:cxnSp>
        <p:nvCxnSpPr>
          <p:cNvPr id="11" name="直接连接符 10"/>
          <p:cNvCxnSpPr>
            <a:endCxn id="2" idx="3"/>
          </p:cNvCxnSpPr>
          <p:nvPr/>
        </p:nvCxnSpPr>
        <p:spPr bwMode="auto">
          <a:xfrm flipV="1">
            <a:off x="6732240" y="805076"/>
            <a:ext cx="959058" cy="895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箭头连接符 12"/>
          <p:cNvCxnSpPr/>
          <p:nvPr/>
        </p:nvCxnSpPr>
        <p:spPr bwMode="auto">
          <a:xfrm flipH="1" flipV="1">
            <a:off x="6869278" y="1772816"/>
            <a:ext cx="655050" cy="340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文本框 13"/>
          <p:cNvSpPr txBox="1"/>
          <p:nvPr/>
        </p:nvSpPr>
        <p:spPr>
          <a:xfrm>
            <a:off x="6732240" y="2040812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Equalibrium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516216" y="673532"/>
                <a:ext cx="818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𝒒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673532"/>
                <a:ext cx="8185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56952" y="18872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around the lattice sites,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64695" y="4712632"/>
                <a:ext cx="3752950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zh-CN" altLang="pt-B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zh-CN" altLang="pt-B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5" y="4712632"/>
                <a:ext cx="3752950" cy="940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64695" y="5996757"/>
                <a:ext cx="24520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pt-BR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5" y="5996757"/>
                <a:ext cx="245208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740241" y="1372536"/>
                <a:ext cx="9607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241" y="1372536"/>
                <a:ext cx="96077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 bwMode="auto">
          <a:xfrm>
            <a:off x="6732240" y="1700808"/>
            <a:ext cx="10313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14DDE8D-D6BA-086C-F3AC-BEE39F8CC2DB}"/>
                  </a:ext>
                </a:extLst>
              </p:cNvPr>
              <p:cNvSpPr/>
              <p:nvPr/>
            </p:nvSpPr>
            <p:spPr>
              <a:xfrm>
                <a:off x="4891172" y="5630727"/>
                <a:ext cx="3956211" cy="732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d>
                        <m:dPr>
                          <m:begChr m:val="⟨"/>
                          <m:endChr m:val="⟩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14DDE8D-D6BA-086C-F3AC-BEE39F8CC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72" y="5630727"/>
                <a:ext cx="3956211" cy="732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B169EFEF-82E8-09B7-366E-43F5CA887B06}"/>
              </a:ext>
            </a:extLst>
          </p:cNvPr>
          <p:cNvSpPr/>
          <p:nvPr/>
        </p:nvSpPr>
        <p:spPr>
          <a:xfrm>
            <a:off x="4961900" y="50717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equation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88228F-04D9-CA37-12AB-B123BEA066A8}"/>
              </a:ext>
            </a:extLst>
          </p:cNvPr>
          <p:cNvSpPr txBox="1"/>
          <p:nvPr/>
        </p:nvSpPr>
        <p:spPr>
          <a:xfrm>
            <a:off x="125760" y="101241"/>
            <a:ext cx="88924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2D&amp;3D ordered and disordered lattices (</a:t>
            </a:r>
            <a:r>
              <a:rPr lang="en-US" altLang="zh-CN" sz="20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weak perturbation &amp; large enough lattice</a:t>
            </a:r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4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8340C5-D18D-E247-8703-44F25DC92C0A}"/>
                  </a:ext>
                </a:extLst>
              </p:cNvPr>
              <p:cNvSpPr txBox="1"/>
              <p:nvPr/>
            </p:nvSpPr>
            <p:spPr>
              <a:xfrm>
                <a:off x="971600" y="1340768"/>
                <a:ext cx="7299076" cy="63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LJ model: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8340C5-D18D-E247-8703-44F25DC92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40768"/>
                <a:ext cx="7299076" cy="630429"/>
              </a:xfrm>
              <a:prstGeom prst="rect">
                <a:avLst/>
              </a:prstGeom>
              <a:blipFill>
                <a:blip r:embed="rId3"/>
                <a:stretch>
                  <a:fillRect l="-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A0F9B3-EEC6-1BEE-5F94-97BB7F97EBB9}"/>
                  </a:ext>
                </a:extLst>
              </p:cNvPr>
              <p:cNvSpPr txBox="1"/>
              <p:nvPr/>
            </p:nvSpPr>
            <p:spPr>
              <a:xfrm>
                <a:off x="971600" y="2924944"/>
                <a:ext cx="6696744" cy="1954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0" dirty="0"/>
                  <a:t>(b) 4</a:t>
                </a:r>
                <a:r>
                  <a:rPr lang="en-US" altLang="zh-CN" sz="2000" b="0" baseline="30000" dirty="0"/>
                  <a:t>th</a:t>
                </a:r>
                <a:r>
                  <a:rPr lang="en-US" altLang="zh-CN" sz="2000" b="0" dirty="0"/>
                  <a:t> polynomial potential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pt-BR" sz="20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zh-CN" altLang="pt-BR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zh-CN" altLang="pt-BR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A0F9B3-EEC6-1BEE-5F94-97BB7F97E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24944"/>
                <a:ext cx="6696744" cy="1954959"/>
              </a:xfrm>
              <a:prstGeom prst="rect">
                <a:avLst/>
              </a:prstGeom>
              <a:blipFill>
                <a:blip r:embed="rId4"/>
                <a:stretch>
                  <a:fillRect l="-910" t="-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598036-A3F8-BC6E-C5F1-9079773E7740}"/>
                  </a:ext>
                </a:extLst>
              </p:cNvPr>
              <p:cNvSpPr txBox="1"/>
              <p:nvPr/>
            </p:nvSpPr>
            <p:spPr>
              <a:xfrm>
                <a:off x="6156176" y="620688"/>
                <a:ext cx="1728192" cy="418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−2)/2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598036-A3F8-BC6E-C5F1-9079773E7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620688"/>
                <a:ext cx="1728192" cy="418128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4903DE-CA9B-3094-D969-1423DF4D77B2}"/>
                  </a:ext>
                </a:extLst>
              </p:cNvPr>
              <p:cNvSpPr txBox="1"/>
              <p:nvPr/>
            </p:nvSpPr>
            <p:spPr>
              <a:xfrm>
                <a:off x="1403648" y="2273149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3333FF"/>
                    </a:solidFill>
                  </a:rPr>
                  <a:t>n=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zh-CN" sz="2000" dirty="0">
                    <a:solidFill>
                      <a:srgbClr val="3333FF"/>
                    </a:solidFill>
                  </a:rPr>
                  <a:t>,4,5,…,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4903DE-CA9B-3094-D969-1423DF4D7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73149"/>
                <a:ext cx="5184576" cy="400110"/>
              </a:xfrm>
              <a:prstGeom prst="rect">
                <a:avLst/>
              </a:prstGeom>
              <a:blipFill>
                <a:blip r:embed="rId6"/>
                <a:stretch>
                  <a:fillRect l="-117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114A536-6934-7198-2B71-8ACB032CA37A}"/>
                  </a:ext>
                </a:extLst>
              </p:cNvPr>
              <p:cNvSpPr txBox="1"/>
              <p:nvPr/>
            </p:nvSpPr>
            <p:spPr>
              <a:xfrm>
                <a:off x="1475656" y="5117122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3333FF"/>
                    </a:solidFill>
                  </a:rPr>
                  <a:t>n=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4</a:t>
                </a:r>
                <a:r>
                  <a:rPr lang="en-US" altLang="zh-CN" sz="2000" dirty="0">
                    <a:solidFill>
                      <a:srgbClr val="3333FF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114A536-6934-7198-2B71-8ACB032CA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17122"/>
                <a:ext cx="5184576" cy="400110"/>
              </a:xfrm>
              <a:prstGeom prst="rect">
                <a:avLst/>
              </a:prstGeom>
              <a:blipFill>
                <a:blip r:embed="rId7"/>
                <a:stretch>
                  <a:fillRect l="-117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36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828A0-C330-135F-D62D-96D6E4BA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高维晶格又按照高简并和低简并分为两个类</a:t>
            </a:r>
          </a:p>
        </p:txBody>
      </p:sp>
    </p:spTree>
    <p:extLst>
      <p:ext uri="{BB962C8B-B14F-4D97-AF65-F5344CB8AC3E}">
        <p14:creationId xmlns:p14="http://schemas.microsoft.com/office/powerpoint/2010/main" val="2950904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1520" y="260583"/>
            <a:ext cx="88924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2D&amp;3D ordered and disordered lattices (</a:t>
            </a:r>
            <a:r>
              <a:rPr lang="en-US" altLang="zh-CN" sz="20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weak perturbation &amp; large enough lattice</a:t>
            </a:r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CC292EE-9492-410A-916F-51B4A1B4F42B}"/>
              </a:ext>
            </a:extLst>
          </p:cNvPr>
          <p:cNvGrpSpPr/>
          <p:nvPr/>
        </p:nvGrpSpPr>
        <p:grpSpPr>
          <a:xfrm>
            <a:off x="377280" y="1370660"/>
            <a:ext cx="4320480" cy="1353377"/>
            <a:chOff x="5580112" y="2142054"/>
            <a:chExt cx="4995312" cy="217208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4A7ECE2-E1E6-4F1A-BAC8-11EE37CCC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181"/>
            <a:stretch/>
          </p:blipFill>
          <p:spPr>
            <a:xfrm>
              <a:off x="5580112" y="2142054"/>
              <a:ext cx="3120766" cy="1760352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07E022B-6D45-4051-83A8-F0DA0E2F2354}"/>
                </a:ext>
              </a:extLst>
            </p:cNvPr>
            <p:cNvSpPr/>
            <p:nvPr/>
          </p:nvSpPr>
          <p:spPr>
            <a:xfrm>
              <a:off x="5679484" y="3719562"/>
              <a:ext cx="1952012" cy="543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2D hexagonal  </a:t>
              </a:r>
              <a:endParaRPr lang="zh-CN" altLang="en-US" sz="16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E8DCFF7-2ED0-42DC-BE81-C8F1466CDA65}"/>
                </a:ext>
              </a:extLst>
            </p:cNvPr>
            <p:cNvSpPr/>
            <p:nvPr/>
          </p:nvSpPr>
          <p:spPr>
            <a:xfrm>
              <a:off x="7539347" y="3721386"/>
              <a:ext cx="3036077" cy="592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/>
                <a:t>3D </a:t>
              </a:r>
              <a:r>
                <a:rPr lang="en-US" altLang="zh-CN" sz="1600" dirty="0"/>
                <a:t>face-centered</a:t>
              </a:r>
              <a:r>
                <a:rPr lang="en-US" altLang="zh-CN" sz="1800" dirty="0"/>
                <a:t> cubic</a:t>
              </a:r>
              <a:endParaRPr lang="zh-CN" altLang="en-US" sz="1800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6C10992-1B6F-63AF-9C1F-FAD1211C0EB3}"/>
              </a:ext>
            </a:extLst>
          </p:cNvPr>
          <p:cNvSpPr txBox="1"/>
          <p:nvPr/>
        </p:nvSpPr>
        <p:spPr>
          <a:xfrm>
            <a:off x="252973" y="771323"/>
            <a:ext cx="6575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Lattices with low degeneracy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F85A00-1A96-C400-D0B0-22D8C3D0888C}"/>
              </a:ext>
            </a:extLst>
          </p:cNvPr>
          <p:cNvSpPr txBox="1"/>
          <p:nvPr/>
        </p:nvSpPr>
        <p:spPr>
          <a:xfrm>
            <a:off x="4605516" y="6381328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Wang, W. Fu, Y. Zhang, and H. Zhao, arXiv:2005.03478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FFB551-704F-3D63-78AB-F35A107F7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1"/>
          <a:stretch/>
        </p:blipFill>
        <p:spPr>
          <a:xfrm>
            <a:off x="4490237" y="1370660"/>
            <a:ext cx="4362450" cy="251242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4C6C95-AA7F-90C9-BF60-178998531E33}"/>
              </a:ext>
            </a:extLst>
          </p:cNvPr>
          <p:cNvSpPr txBox="1"/>
          <p:nvPr/>
        </p:nvSpPr>
        <p:spPr>
          <a:xfrm>
            <a:off x="4025470" y="1217314"/>
            <a:ext cx="5094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dispersion relation of the hexagonal lattice: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90EA3F3F-BCD4-0748-375D-9D5B2E865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140" y="2731474"/>
          <a:ext cx="5328592" cy="407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440" imgH="7502760" progId="Origin50.Graph">
                  <p:embed/>
                </p:oleObj>
              </mc:Choice>
              <mc:Fallback>
                <p:oleObj name="Graph" r:id="rId5" imgW="9802440" imgH="7502760" progId="Origin50.Graph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90EA3F3F-BCD4-0748-375D-9D5B2E865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140" y="2731474"/>
                        <a:ext cx="5328592" cy="4078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4CAEB6-7F03-B591-1F7B-6A88CE246E2A}"/>
                  </a:ext>
                </a:extLst>
              </p:cNvPr>
              <p:cNvSpPr txBox="1"/>
              <p:nvPr/>
            </p:nvSpPr>
            <p:spPr>
              <a:xfrm>
                <a:off x="2400126" y="6165885"/>
                <a:ext cx="810620" cy="52322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4CAEB6-7F03-B591-1F7B-6A88CE246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126" y="6165885"/>
                <a:ext cx="81062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5C1C86-1033-8D5C-C0A0-4C56B73F7E09}"/>
                  </a:ext>
                </a:extLst>
              </p:cNvPr>
              <p:cNvSpPr txBox="1"/>
              <p:nvPr/>
            </p:nvSpPr>
            <p:spPr>
              <a:xfrm>
                <a:off x="5386571" y="4691815"/>
                <a:ext cx="2372312" cy="405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5C1C86-1033-8D5C-C0A0-4C56B73F7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71" y="4691815"/>
                <a:ext cx="2372312" cy="405304"/>
              </a:xfrm>
              <a:prstGeom prst="rect">
                <a:avLst/>
              </a:prstGeom>
              <a:blipFill>
                <a:blip r:embed="rId8"/>
                <a:stretch>
                  <a:fillRect b="-196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817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1520" y="260583"/>
            <a:ext cx="88924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2D&amp;3D ordered and disordered lattices (</a:t>
            </a:r>
            <a:r>
              <a:rPr lang="en-US" altLang="zh-CN" sz="20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weak perturbation</a:t>
            </a:r>
            <a:r>
              <a:rPr lang="en-US" altLang="zh-CN" sz="20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CC292EE-9492-410A-916F-51B4A1B4F42B}"/>
              </a:ext>
            </a:extLst>
          </p:cNvPr>
          <p:cNvGrpSpPr/>
          <p:nvPr/>
        </p:nvGrpSpPr>
        <p:grpSpPr>
          <a:xfrm>
            <a:off x="577048" y="1175842"/>
            <a:ext cx="3443561" cy="1802133"/>
            <a:chOff x="5594250" y="408527"/>
            <a:chExt cx="3796368" cy="185108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4A7ECE2-E1E6-4F1A-BAC8-11EE37CCC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1721"/>
            <a:stretch/>
          </p:blipFill>
          <p:spPr>
            <a:xfrm>
              <a:off x="5594250" y="724299"/>
              <a:ext cx="3120765" cy="1535309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F167748-450F-4AF2-A547-7AEE078B3079}"/>
                </a:ext>
              </a:extLst>
            </p:cNvPr>
            <p:cNvSpPr/>
            <p:nvPr/>
          </p:nvSpPr>
          <p:spPr>
            <a:xfrm>
              <a:off x="5743067" y="408527"/>
              <a:ext cx="1411566" cy="543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2D square</a:t>
              </a:r>
              <a:endParaRPr lang="zh-CN" altLang="en-US" sz="1600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D715D11-985E-489C-BF78-280B04A92661}"/>
                </a:ext>
              </a:extLst>
            </p:cNvPr>
            <p:cNvSpPr/>
            <p:nvPr/>
          </p:nvSpPr>
          <p:spPr>
            <a:xfrm>
              <a:off x="7354536" y="441667"/>
              <a:ext cx="2036082" cy="543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3D simple cubic</a:t>
              </a:r>
              <a:endParaRPr lang="zh-CN" altLang="en-US" sz="1600" dirty="0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EDC6D70-C26A-FD27-5A4B-9BF1E9603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4" b="49350"/>
          <a:stretch/>
        </p:blipFill>
        <p:spPr>
          <a:xfrm>
            <a:off x="6540402" y="1342016"/>
            <a:ext cx="2603598" cy="225830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F1C537D-E0B5-05BE-9A2A-57CAED933ED9}"/>
              </a:ext>
            </a:extLst>
          </p:cNvPr>
          <p:cNvSpPr txBox="1"/>
          <p:nvPr/>
        </p:nvSpPr>
        <p:spPr>
          <a:xfrm>
            <a:off x="323528" y="709520"/>
            <a:ext cx="3950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Lattices with high degeneracy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49715B-BE78-FCF7-EDF9-A5CC65ACFE5A}"/>
              </a:ext>
            </a:extLst>
          </p:cNvPr>
          <p:cNvSpPr txBox="1"/>
          <p:nvPr/>
        </p:nvSpPr>
        <p:spPr>
          <a:xfrm>
            <a:off x="4219447" y="807996"/>
            <a:ext cx="5094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dispersion relation of the square lattice: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599C0D-CF23-7961-E4FA-57EF0A483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323" y="3424980"/>
            <a:ext cx="3195950" cy="25643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2CB52E-794B-C94D-5FB2-436031880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48" y="3485619"/>
            <a:ext cx="3071656" cy="250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8DCCE63-32C0-2957-53A9-9D7F8B86E23E}"/>
                  </a:ext>
                </a:extLst>
              </p:cNvPr>
              <p:cNvSpPr txBox="1"/>
              <p:nvPr/>
            </p:nvSpPr>
            <p:spPr>
              <a:xfrm>
                <a:off x="2915816" y="6145796"/>
                <a:ext cx="2372312" cy="405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8DCCE63-32C0-2957-53A9-9D7F8B86E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6145796"/>
                <a:ext cx="2372312" cy="405304"/>
              </a:xfrm>
              <a:prstGeom prst="rect">
                <a:avLst/>
              </a:prstGeom>
              <a:blipFill>
                <a:blip r:embed="rId7"/>
                <a:stretch>
                  <a:fillRect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372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828A0-C330-135F-D62D-96D6E4BA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88640"/>
            <a:ext cx="8712968" cy="3384376"/>
          </a:xfrm>
        </p:spPr>
        <p:txBody>
          <a:bodyPr/>
          <a:lstStyle/>
          <a:p>
            <a:pPr algn="l"/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低简并晶格：扩散过程由多波准共振主导</a:t>
            </a:r>
            <a:b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b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高简并晶格：扩散过程由多波准共振和契利科夫共振两种机制决定，但热化尺度律一般由多波过程主导</a:t>
            </a:r>
            <a:b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b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高简并系统热化快于低简并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666BFB-8284-45AC-63CC-62C7E452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04"/>
          <a:stretch/>
        </p:blipFill>
        <p:spPr>
          <a:xfrm>
            <a:off x="1259632" y="3356992"/>
            <a:ext cx="6264696" cy="27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1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6" r="14647" b="13522"/>
          <a:stretch>
            <a:fillRect/>
          </a:stretch>
        </p:blipFill>
        <p:spPr bwMode="auto">
          <a:xfrm>
            <a:off x="1402332" y="605887"/>
            <a:ext cx="115093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9"/>
          <p:cNvSpPr>
            <a:spLocks noChangeArrowheads="1"/>
          </p:cNvSpPr>
          <p:nvPr/>
        </p:nvSpPr>
        <p:spPr bwMode="auto">
          <a:xfrm>
            <a:off x="3755774" y="1268760"/>
            <a:ext cx="678566" cy="731034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/>
          </a:p>
        </p:txBody>
      </p:sp>
      <p:sp>
        <p:nvSpPr>
          <p:cNvPr id="9220" name="矩形 10"/>
          <p:cNvSpPr>
            <a:spLocks noChangeArrowheads="1"/>
          </p:cNvSpPr>
          <p:nvPr/>
        </p:nvSpPr>
        <p:spPr bwMode="auto">
          <a:xfrm>
            <a:off x="3214486" y="1556792"/>
            <a:ext cx="541288" cy="443002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/>
          </a:p>
        </p:txBody>
      </p:sp>
      <p:sp>
        <p:nvSpPr>
          <p:cNvPr id="9221" name="右箭头 11"/>
          <p:cNvSpPr>
            <a:spLocks noChangeArrowheads="1"/>
          </p:cNvSpPr>
          <p:nvPr/>
        </p:nvSpPr>
        <p:spPr bwMode="auto">
          <a:xfrm>
            <a:off x="2365527" y="1516846"/>
            <a:ext cx="657073" cy="255970"/>
          </a:xfrm>
          <a:prstGeom prst="right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/>
          </a:p>
        </p:txBody>
      </p:sp>
      <p:sp>
        <p:nvSpPr>
          <p:cNvPr id="9222" name="文本框 12"/>
          <p:cNvSpPr txBox="1">
            <a:spLocks noChangeArrowheads="1"/>
          </p:cNvSpPr>
          <p:nvPr/>
        </p:nvSpPr>
        <p:spPr bwMode="auto">
          <a:xfrm>
            <a:off x="1483396" y="2283665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dirty="0">
                <a:ea typeface="楷体" panose="02010609060101010101" pitchFamily="49" charset="-122"/>
              </a:rPr>
              <a:t>温度计</a:t>
            </a:r>
          </a:p>
        </p:txBody>
      </p:sp>
      <p:sp>
        <p:nvSpPr>
          <p:cNvPr id="9224" name="文本框 14"/>
          <p:cNvSpPr txBox="1">
            <a:spLocks noChangeArrowheads="1"/>
          </p:cNvSpPr>
          <p:nvPr/>
        </p:nvSpPr>
        <p:spPr bwMode="auto">
          <a:xfrm>
            <a:off x="5446493" y="1397448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能达到相同的温度</a:t>
            </a:r>
            <a:r>
              <a:rPr lang="en-US" altLang="zh-CN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假设！</a:t>
            </a:r>
            <a:endParaRPr lang="en-US" altLang="zh-CN" sz="2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0" y="-7938"/>
            <a:ext cx="8388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 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热化与能均分</a:t>
            </a:r>
            <a:endParaRPr lang="zh-CN" altLang="en-US" sz="2800" b="1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118" y="1332390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热力学</a:t>
            </a:r>
            <a:endParaRPr lang="en-US" altLang="zh-CN" sz="240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层面</a:t>
            </a:r>
          </a:p>
        </p:txBody>
      </p:sp>
      <p:sp>
        <p:nvSpPr>
          <p:cNvPr id="15" name="右箭头 11"/>
          <p:cNvSpPr>
            <a:spLocks noChangeArrowheads="1"/>
          </p:cNvSpPr>
          <p:nvPr/>
        </p:nvSpPr>
        <p:spPr bwMode="auto">
          <a:xfrm>
            <a:off x="4635007" y="1440461"/>
            <a:ext cx="657073" cy="255970"/>
          </a:xfrm>
          <a:prstGeom prst="right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206041" y="29646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统计物理</a:t>
            </a:r>
            <a:endParaRPr lang="en-US" altLang="zh-CN" sz="240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层面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65191" y="3838389"/>
            <a:ext cx="153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正则分布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33642" y="3814895"/>
            <a:ext cx="234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微正则分布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（等概率原理）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68423" y="3737110"/>
            <a:ext cx="225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黑体辐射分布（量子）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993083" y="4834727"/>
                <a:ext cx="1276247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83" y="4834727"/>
                <a:ext cx="1276247" cy="605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6012160" y="4732941"/>
                <a:ext cx="1514966" cy="647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732941"/>
                <a:ext cx="1514966" cy="647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015785" y="4836670"/>
                <a:ext cx="65620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85" y="4836670"/>
                <a:ext cx="656205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右箭头 11"/>
          <p:cNvSpPr>
            <a:spLocks noChangeArrowheads="1"/>
          </p:cNvSpPr>
          <p:nvPr/>
        </p:nvSpPr>
        <p:spPr bwMode="auto">
          <a:xfrm>
            <a:off x="306730" y="4172069"/>
            <a:ext cx="657073" cy="255970"/>
          </a:xfrm>
          <a:prstGeom prst="right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/>
          </a:p>
        </p:txBody>
      </p:sp>
      <p:sp>
        <p:nvSpPr>
          <p:cNvPr id="28" name="矩形 27"/>
          <p:cNvSpPr/>
          <p:nvPr/>
        </p:nvSpPr>
        <p:spPr>
          <a:xfrm>
            <a:off x="1960449" y="3061965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动力学系统演化到平衡态分布</a:t>
            </a:r>
            <a:r>
              <a:rPr lang="en-US" altLang="zh-CN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假设！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5128" y="62285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热化问题：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323528" y="5468586"/>
            <a:ext cx="847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热化猜测：</a:t>
            </a:r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从任意微观态出发能演化到对应的统计物理分布上</a:t>
            </a:r>
          </a:p>
        </p:txBody>
      </p:sp>
    </p:spTree>
    <p:extLst>
      <p:ext uri="{BB962C8B-B14F-4D97-AF65-F5344CB8AC3E}">
        <p14:creationId xmlns:p14="http://schemas.microsoft.com/office/powerpoint/2010/main" val="32543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60CD8-75CC-5BB1-26BA-1E563B94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942" y="454787"/>
            <a:ext cx="8928992" cy="648072"/>
          </a:xfrm>
        </p:spPr>
        <p:txBody>
          <a:bodyPr/>
          <a:lstStyle/>
          <a:p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总结：经典晶格热化有两个普适类</a:t>
            </a:r>
            <a:b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</a:br>
            <a:endParaRPr lang="zh-CN" altLang="en-US" sz="2800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FB53E262-1AEB-8EE1-6B77-A0920DC39B8E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62372" y="2204864"/>
              <a:ext cx="8219256" cy="171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1476">
                      <a:extLst>
                        <a:ext uri="{9D8B030D-6E8A-4147-A177-3AD203B41FA5}">
                          <a16:colId xmlns:a16="http://schemas.microsoft.com/office/drawing/2014/main" val="129384481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4160837243"/>
                        </a:ext>
                      </a:extLst>
                    </a:gridCol>
                    <a:gridCol w="2669468">
                      <a:extLst>
                        <a:ext uri="{9D8B030D-6E8A-4147-A177-3AD203B41FA5}">
                          <a16:colId xmlns:a16="http://schemas.microsoft.com/office/drawing/2014/main" val="1546051355"/>
                        </a:ext>
                      </a:extLst>
                    </a:gridCol>
                  </a:tblGrid>
                  <a:tr h="741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具有扩展模的系统（热力学极限下）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具有扩展模的系统（有限系统）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完全局域化的系统（无论有限还是无限）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513974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dirty="0">
                            <a:solidFill>
                              <a:srgbClr val="3333FF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=2,3,4,5,6,…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dirty="0">
                            <a:solidFill>
                              <a:srgbClr val="3333FF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=2,4,6,…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4319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FB53E262-1AEB-8EE1-6B77-A0920DC39B8E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62372" y="2204864"/>
              <a:ext cx="8219256" cy="171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1476">
                      <a:extLst>
                        <a:ext uri="{9D8B030D-6E8A-4147-A177-3AD203B41FA5}">
                          <a16:colId xmlns:a16="http://schemas.microsoft.com/office/drawing/2014/main" val="129384481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4160837243"/>
                        </a:ext>
                      </a:extLst>
                    </a:gridCol>
                    <a:gridCol w="2669468">
                      <a:extLst>
                        <a:ext uri="{9D8B030D-6E8A-4147-A177-3AD203B41FA5}">
                          <a16:colId xmlns:a16="http://schemas.microsoft.com/office/drawing/2014/main" val="1546051355"/>
                        </a:ext>
                      </a:extLst>
                    </a:gridCol>
                  </a:tblGrid>
                  <a:tr h="9753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具有扩展模的系统（热力学极限下）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具有扩展模的系统（有限系统）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华文新魏" panose="02010800040101010101" pitchFamily="2" charset="-122"/>
                              <a:ea typeface="华文新魏" panose="02010800040101010101" pitchFamily="2" charset="-122"/>
                            </a:rPr>
                            <a:t>完全局域化的系统（无论有限还是无限）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513974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2" t="-136066" r="-200444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7619" t="-136066" r="-95238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8447" t="-136066" r="-457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319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E61208-14E3-A4D6-C9D0-FA2E7F770E3B}"/>
                  </a:ext>
                </a:extLst>
              </p:cNvPr>
              <p:cNvSpPr txBox="1"/>
              <p:nvPr/>
            </p:nvSpPr>
            <p:spPr>
              <a:xfrm>
                <a:off x="2339752" y="1114849"/>
                <a:ext cx="4207624" cy="538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+U(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E61208-14E3-A4D6-C9D0-FA2E7F77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114849"/>
                <a:ext cx="4207624" cy="538096"/>
              </a:xfrm>
              <a:prstGeom prst="rect">
                <a:avLst/>
              </a:prstGeom>
              <a:blipFill>
                <a:blip r:embed="rId4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3267C021-462B-4AD0-7E95-B12BB2321B31}"/>
              </a:ext>
            </a:extLst>
          </p:cNvPr>
          <p:cNvSpPr txBox="1"/>
          <p:nvPr/>
        </p:nvSpPr>
        <p:spPr>
          <a:xfrm>
            <a:off x="355579" y="16816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规律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72D0AF-8F22-BE90-7D0F-99564BADFED2}"/>
              </a:ext>
            </a:extLst>
          </p:cNvPr>
          <p:cNvSpPr txBox="1"/>
          <p:nvPr/>
        </p:nvSpPr>
        <p:spPr>
          <a:xfrm>
            <a:off x="355579" y="4456172"/>
            <a:ext cx="639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机制：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多波共振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契利科夫共振（简并系统）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AED5AE-93EA-353D-BF56-048D3718BCD2}"/>
              </a:ext>
            </a:extLst>
          </p:cNvPr>
          <p:cNvSpPr txBox="1"/>
          <p:nvPr/>
        </p:nvSpPr>
        <p:spPr>
          <a:xfrm>
            <a:off x="488620" y="5548854"/>
            <a:ext cx="792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PRE 2019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PRE 2019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NJP 2019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PRE  2021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中国科学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 2021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JSMTE 2022</a:t>
            </a:r>
            <a:r>
              <a:rPr lang="zh-CN" altLang="en-US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PRL 2020</a:t>
            </a:r>
            <a:r>
              <a:rPr lang="en-US" altLang="zh-CN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若干正在投稿或整理中的文章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36607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7563" y="1556792"/>
            <a:ext cx="80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研究波共振网络的结构、联通性、以及各阶波共振网产生级联的条件、揭示多声子过程的图像和机理，建立多声子效应的识别理论。</a:t>
            </a:r>
            <a:endParaRPr lang="zh-CN" altLang="zh-CN" sz="2400" kern="1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1763688" y="2852936"/>
            <a:ext cx="1656184" cy="14401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3652664" y="2814588"/>
            <a:ext cx="1656184" cy="14401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5580112" y="2814588"/>
            <a:ext cx="1656184" cy="14401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65774" y="3157517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三波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共振网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059178" y="3157516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四波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共振网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940152" y="3119169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五波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共振网</a:t>
            </a:r>
            <a:endParaRPr lang="zh-CN" altLang="en-US" sz="2400" dirty="0"/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3089079" y="3284984"/>
            <a:ext cx="84973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A7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3130637" y="3517837"/>
            <a:ext cx="84973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A7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连接符 17"/>
          <p:cNvCxnSpPr/>
          <p:nvPr/>
        </p:nvCxnSpPr>
        <p:spPr bwMode="auto">
          <a:xfrm>
            <a:off x="3092393" y="3789039"/>
            <a:ext cx="84973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A7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/>
        </p:nvCxnSpPr>
        <p:spPr bwMode="auto">
          <a:xfrm>
            <a:off x="5090415" y="3226605"/>
            <a:ext cx="84973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A7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/>
          <p:nvPr/>
        </p:nvCxnSpPr>
        <p:spPr bwMode="auto">
          <a:xfrm>
            <a:off x="5090416" y="3484456"/>
            <a:ext cx="84973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A7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5090417" y="3789038"/>
            <a:ext cx="84973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A7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981302" y="4391847"/>
                <a:ext cx="1369414" cy="404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02" y="4391847"/>
                <a:ext cx="1369414" cy="404534"/>
              </a:xfrm>
              <a:prstGeom prst="rect">
                <a:avLst/>
              </a:prstGeom>
              <a:blipFill>
                <a:blip r:embed="rId3"/>
                <a:stretch>
                  <a:fillRect l="-4000" r="-889" b="-17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790333" y="4433049"/>
                <a:ext cx="1369413" cy="405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33" y="4433049"/>
                <a:ext cx="1369413" cy="405304"/>
              </a:xfrm>
              <a:prstGeom prst="rect">
                <a:avLst/>
              </a:prstGeom>
              <a:blipFill>
                <a:blip r:embed="rId4"/>
                <a:stretch>
                  <a:fillRect l="-4464" r="-1339" b="-17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5723497" y="4417382"/>
                <a:ext cx="1369414" cy="405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97" y="4417382"/>
                <a:ext cx="1369414" cy="405304"/>
              </a:xfrm>
              <a:prstGeom prst="rect">
                <a:avLst/>
              </a:prstGeom>
              <a:blipFill>
                <a:blip r:embed="rId5"/>
                <a:stretch>
                  <a:fillRect l="-4444" r="-889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729441" y="4985320"/>
            <a:ext cx="8569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4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目标：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建立多波共振级联能量扩散和弛豫理论，修正基于玻尔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兹曼方程的单模弛豫理论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kern="1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拟解决的关键问题：</a:t>
            </a:r>
            <a:r>
              <a:rPr lang="zh-CN" altLang="en-US" sz="2400" kern="100" dirty="0">
                <a:latin typeface="华文新魏" panose="02010800040101010101" pitchFamily="2" charset="-122"/>
                <a:ea typeface="华文新魏" panose="02010800040101010101" pitchFamily="2" charset="-122"/>
              </a:rPr>
              <a:t>准共振的定量刻画以及各阶共振效应</a:t>
            </a:r>
            <a:endParaRPr lang="en-US" altLang="zh-CN" sz="2400" kern="1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kern="100" dirty="0">
                <a:latin typeface="华文新魏" panose="02010800040101010101" pitchFamily="2" charset="-122"/>
                <a:ea typeface="华文新魏" panose="02010800040101010101" pitchFamily="2" charset="-122"/>
              </a:rPr>
              <a:t>的分离问题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9466D94-C5F5-FA67-BBF3-06925C85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22" y="468258"/>
            <a:ext cx="7635434" cy="648072"/>
          </a:xfrm>
        </p:spPr>
        <p:txBody>
          <a:bodyPr/>
          <a:lstStyle/>
          <a:p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晶格中能量扩散的图像</a:t>
            </a:r>
            <a: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热化动力学</a:t>
            </a:r>
            <a:endParaRPr lang="zh-CN" altLang="en-US" sz="2800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44" y="1708299"/>
            <a:ext cx="9073256" cy="3024336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热化与能均分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、我们组的主要贡献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展望：从动力学到统计物理分布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483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13183" y="1861366"/>
            <a:ext cx="19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吉布斯分布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6662" y="1825182"/>
            <a:ext cx="234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微正则分布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（等概率原理）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148064" y="197961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黑体辐射分布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97937" y="1991176"/>
            <a:ext cx="160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玻色分布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2890065" y="2576461"/>
                <a:ext cx="1276247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065" y="2576461"/>
                <a:ext cx="1276247" cy="605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7174745" y="2606736"/>
                <a:ext cx="1493935" cy="591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45" y="2606736"/>
                <a:ext cx="1493935" cy="591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340460" y="2578427"/>
                <a:ext cx="1514966" cy="647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60" y="2578427"/>
                <a:ext cx="1514966" cy="647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547664" y="2630509"/>
                <a:ext cx="65620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30509"/>
                <a:ext cx="656205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 bwMode="auto">
          <a:xfrm>
            <a:off x="1910992" y="4273013"/>
            <a:ext cx="4722719" cy="187220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9792" y="477548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牛顿方程、麦克斯韦方程、</a:t>
            </a:r>
            <a:endParaRPr lang="en-US" altLang="zh-CN" sz="240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薛定谔方程</a:t>
            </a:r>
          </a:p>
        </p:txBody>
      </p:sp>
      <p:sp>
        <p:nvSpPr>
          <p:cNvPr id="2" name="右箭头 1"/>
          <p:cNvSpPr/>
          <p:nvPr/>
        </p:nvSpPr>
        <p:spPr bwMode="auto">
          <a:xfrm rot="18536515">
            <a:off x="4430541" y="3501471"/>
            <a:ext cx="789815" cy="4072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4867914" y="1582131"/>
            <a:ext cx="4218071" cy="213490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7" name="右箭头 26"/>
          <p:cNvSpPr/>
          <p:nvPr/>
        </p:nvSpPr>
        <p:spPr bwMode="auto">
          <a:xfrm rot="14047244">
            <a:off x="3201172" y="3512789"/>
            <a:ext cx="809712" cy="4072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467545" y="1556792"/>
            <a:ext cx="4080432" cy="187220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9190" y="3802533"/>
            <a:ext cx="129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不均分</a:t>
            </a:r>
            <a:endParaRPr lang="en-US" altLang="zh-CN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93203" y="38302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均分</a:t>
            </a:r>
            <a:endParaRPr lang="en-US" altLang="zh-CN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26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27584" y="273650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我们初步尝试建立热化动力学，从微观动力学演化出能均分或不均分的稳态分布，也就是热化态。</a:t>
            </a:r>
            <a:endParaRPr lang="en-US" altLang="zh-CN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447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gimg2.baidu.com/image_search/src=http%3A%2F%2Fupload.wikimedia.org%2Fwikipedia%2Fcommons%2Fthumb%2F5%2F54%2FDebyeVSEinstein.jpg%2F300px-DebyeVSEinstein.jpg&amp;refer=http%3A%2F%2Fupload.wikimedia.org&amp;app=2002&amp;size=f9999,10000&amp;q=a80&amp;n=0&amp;g=0n&amp;fmt=auto?sec=1669708468&amp;t=4224003ec57eb4091d6353e2535fa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s://gimg2.baidu.com/image_search/src=http%3A%2F%2Fupload.wikimedia.org%2Fwikipedia%2Fcommons%2Fthumb%2F5%2F54%2FDebyeVSEinstein.jpg%2F300px-DebyeVSEinstein.jpg&amp;refer=http%3A%2F%2Fupload.wikimedia.org&amp;app=2002&amp;size=f9999,10000&amp;q=a80&amp;n=0&amp;g=0n&amp;fmt=auto?sec=1669708468&amp;t=4224003ec57eb4091d6353e2535fa9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78" y="1775727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箭头连接符 11"/>
          <p:cNvCxnSpPr/>
          <p:nvPr/>
        </p:nvCxnSpPr>
        <p:spPr bwMode="auto">
          <a:xfrm flipH="1">
            <a:off x="5445349" y="1615562"/>
            <a:ext cx="443458" cy="3203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3"/>
          <p:cNvCxnSpPr>
            <a:stCxn id="7" idx="2"/>
          </p:cNvCxnSpPr>
          <p:nvPr/>
        </p:nvCxnSpPr>
        <p:spPr bwMode="auto">
          <a:xfrm>
            <a:off x="3347070" y="1522128"/>
            <a:ext cx="365076" cy="9369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矩形 1"/>
          <p:cNvSpPr/>
          <p:nvPr/>
        </p:nvSpPr>
        <p:spPr>
          <a:xfrm>
            <a:off x="305150" y="7746"/>
            <a:ext cx="86593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解决凝聚态物理的一些问题</a:t>
            </a:r>
            <a:endParaRPr lang="en-US" altLang="zh-CN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热熔曲线频率不人为截断</a:t>
            </a:r>
            <a:endParaRPr lang="en-US" altLang="zh-CN" sz="240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7985" y="107640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能量均分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5295" y="106046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能量不均分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608" y="4622028"/>
            <a:ext cx="7423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目标：不引入爱因斯坦或德拜频率截断，从动力学得到自然的分布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26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19673" y="1957386"/>
            <a:ext cx="7010933" cy="1831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750">
              <a:spcAft>
                <a:spcPts val="600"/>
              </a:spcAft>
            </a:pPr>
            <a:r>
              <a:rPr lang="zh-CN" altLang="en-US" sz="1400" b="1" dirty="0">
                <a:solidFill>
                  <a:srgbClr val="B6434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英文版：</a:t>
            </a:r>
            <a:r>
              <a:rPr lang="en-US" altLang="zh-CN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Science China Physics, Mechanics &amp; Astronomy</a:t>
            </a:r>
          </a:p>
          <a:p>
            <a:pPr marL="288000" indent="-10800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Editor</a:t>
            </a:r>
            <a:r>
              <a:rPr lang="en-US" altLang="zh-CN" sz="14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’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 Focus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栏目：高标准录用，快审快发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288000" indent="-108000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JCR </a:t>
            </a:r>
            <a:r>
              <a:rPr lang="en-US" altLang="zh-CN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Q1</a:t>
            </a: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区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，中科院文献情报中心期刊分区表物理大类</a:t>
            </a:r>
            <a:r>
              <a:rPr lang="en-US" altLang="zh-CN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区</a:t>
            </a:r>
            <a:r>
              <a:rPr lang="en-US" altLang="zh-CN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Top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期刊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288000" indent="-108000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接受后</a:t>
            </a: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实时在线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预出版，优秀成果</a:t>
            </a: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限时免费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阅读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288000" indent="-108000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国内外公众媒体多渠道</a:t>
            </a: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新闻宣传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精准推送</a:t>
            </a:r>
            <a:endParaRPr lang="en-US" altLang="zh-CN" sz="1400" b="1" dirty="0">
              <a:solidFill>
                <a:srgbClr val="C0504D">
                  <a:lumMod val="75000"/>
                </a:srgb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9138" y="3983286"/>
            <a:ext cx="619268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750">
              <a:spcAft>
                <a:spcPts val="600"/>
              </a:spcAft>
            </a:pP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中文版</a:t>
            </a:r>
            <a:r>
              <a:rPr lang="zh-CN" altLang="en-US" sz="11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 </a:t>
            </a:r>
            <a:r>
              <a:rPr lang="zh-CN" altLang="en-US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中国科学</a:t>
            </a:r>
            <a:r>
              <a:rPr lang="en-US" altLang="zh-CN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:</a:t>
            </a:r>
            <a:r>
              <a:rPr lang="zh-CN" altLang="en-US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物理学 力学 天文学</a:t>
            </a:r>
            <a:endParaRPr lang="en-US" altLang="zh-CN" sz="1600" b="1" dirty="0">
              <a:solidFill>
                <a:srgbClr val="B6434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216000" indent="-1080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中文核心期刊，并被</a:t>
            </a:r>
            <a:r>
              <a:rPr lang="en-US" altLang="zh-CN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ESCI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，</a:t>
            </a:r>
            <a:r>
              <a:rPr lang="en-US" altLang="zh-CN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Scopus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国际数据库收录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216000" indent="-1080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连续入选</a:t>
            </a: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“中国百种杰出学术期刊”</a:t>
            </a:r>
            <a:endParaRPr lang="en-US" altLang="zh-CN" sz="1400" b="1" dirty="0">
              <a:solidFill>
                <a:srgbClr val="C0504D">
                  <a:lumMod val="75000"/>
                </a:srgb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216000" indent="-1080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特色专题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出版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, 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已组织专题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辑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)70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余期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5490466"/>
            <a:ext cx="6805776" cy="4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59" y="2346653"/>
            <a:ext cx="1078630" cy="122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07" y="3430749"/>
            <a:ext cx="17256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7452320" y="4797152"/>
            <a:ext cx="160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b="1" dirty="0">
                <a:ln w="18000">
                  <a:noFill/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扫描二维码 </a:t>
            </a:r>
            <a:endParaRPr lang="en-US" altLang="zh-CN" sz="1400" b="1" dirty="0">
              <a:ln w="18000">
                <a:noFill/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 lvl="0" algn="ctr"/>
            <a:r>
              <a:rPr lang="zh-CN" altLang="en-US" sz="1400" b="1" dirty="0">
                <a:ln w="18000">
                  <a:noFill/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关注期刊最新动态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836713"/>
            <a:ext cx="9144000" cy="954107"/>
          </a:xfrm>
          <a:prstGeom prst="rect">
            <a:avLst/>
          </a:prstGeom>
          <a:solidFill>
            <a:srgbClr val="EC6B14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951" y="836713"/>
            <a:ext cx="8705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中国科学：物理学 力学 天文学</a:t>
            </a:r>
            <a:endParaRPr lang="en-US" altLang="zh-CN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0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SCIENCE CHINA Physics, Mechanics &amp; Astronomy </a:t>
            </a:r>
            <a:endParaRPr lang="zh-CN" altLang="en-US" sz="30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08946" y="1916832"/>
            <a:ext cx="1899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>
              <a:spcAft>
                <a:spcPts val="600"/>
              </a:spcAft>
            </a:pPr>
            <a:r>
              <a:rPr lang="zh-CN" altLang="en-US" sz="1600" b="1" dirty="0">
                <a:ln w="18000">
                  <a:noFill/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主编</a:t>
            </a:r>
            <a:r>
              <a:rPr lang="en-US" altLang="zh-CN" sz="1600" b="1" dirty="0">
                <a:ln w="18000">
                  <a:noFill/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:  </a:t>
            </a:r>
            <a:r>
              <a:rPr lang="zh-CN" altLang="en-US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谢心澄 院士</a:t>
            </a:r>
            <a:endParaRPr lang="en-US" altLang="zh-CN" sz="16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Picture 2" descr="C:\Users\wangwei.DOMAIN\Desktop\QQ图片202307031534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/>
          <a:stretch/>
        </p:blipFill>
        <p:spPr bwMode="auto">
          <a:xfrm>
            <a:off x="8129208" y="834382"/>
            <a:ext cx="1051304" cy="9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" y="1911373"/>
            <a:ext cx="1447863" cy="193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" y="3984569"/>
            <a:ext cx="1447863" cy="193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780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矩形 2"/>
          <p:cNvSpPr/>
          <p:nvPr>
            <p:custDataLst>
              <p:tags r:id="rId1"/>
            </p:custDataLst>
          </p:nvPr>
        </p:nvSpPr>
        <p:spPr>
          <a:xfrm>
            <a:off x="2541112" y="1940085"/>
            <a:ext cx="5194459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dk1"/>
                </a:solidFill>
              </a:rPr>
              <a:t>创刊主编为“两弹一星”功勋奖章获得者彭桓武院士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dk1"/>
                </a:solidFill>
              </a:rPr>
              <a:t>何祚庥院士为第二任主编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dk1"/>
                </a:solidFill>
              </a:rPr>
              <a:t>现任主编为孙昌璞院士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395" y="1066883"/>
            <a:ext cx="8897303" cy="529590"/>
          </a:xfrm>
        </p:spPr>
        <p:txBody>
          <a:bodyPr>
            <a:normAutofit fontScale="90000"/>
          </a:bodyPr>
          <a:lstStyle/>
          <a:p>
            <a:pPr algn="ctr"/>
            <a:r>
              <a:rPr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由</a:t>
            </a:r>
            <a:r>
              <a:rPr lang="zh-CN" altLang="en-US"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中国科学院</a:t>
            </a:r>
            <a:r>
              <a:rPr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理论物理</a:t>
            </a:r>
            <a:r>
              <a:rPr lang="zh-CN" altLang="en-US"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研究</a:t>
            </a:r>
            <a:r>
              <a:rPr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所</a:t>
            </a:r>
            <a:r>
              <a:rPr lang="zh-CN" altLang="en-US"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和</a:t>
            </a:r>
            <a:r>
              <a:rPr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中国物理学会主办的学术期刊：</a:t>
            </a:r>
            <a:br>
              <a:rPr lang="en-US" altLang="zh-CN"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</a:br>
            <a:r>
              <a:rPr lang="en-US" altLang="zh-CN" sz="1665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Communications in Theoretical Physics</a:t>
            </a:r>
            <a:endParaRPr lang="en-US" altLang="zh-CN" sz="1665" dirty="0">
              <a:solidFill>
                <a:schemeClr val="dk1">
                  <a:lumMod val="85000"/>
                  <a:lumOff val="15000"/>
                </a:schemeClr>
              </a:solidFill>
              <a:sym typeface="+mn-ea"/>
            </a:endParaRPr>
          </a:p>
        </p:txBody>
      </p: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 flipV="1">
            <a:off x="1" y="1595996"/>
            <a:ext cx="8958263" cy="190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01" y="5798268"/>
            <a:ext cx="2225040" cy="490538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541270" y="3095784"/>
            <a:ext cx="57429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Ø"/>
            </a:pP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创刊于</a:t>
            </a:r>
            <a:r>
              <a:rPr lang="en-US" altLang="zh-CN" sz="1350" dirty="0">
                <a:solidFill>
                  <a:srgbClr val="0070C0"/>
                </a:solidFill>
                <a:sym typeface="+mn-ea"/>
              </a:rPr>
              <a:t>1982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年，被</a:t>
            </a:r>
            <a:r>
              <a:rPr lang="en-US" altLang="zh-CN" sz="1350" dirty="0">
                <a:solidFill>
                  <a:schemeClr val="dk1"/>
                </a:solidFill>
                <a:sym typeface="+mn-ea"/>
              </a:rPr>
              <a:t>SCI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以及其他多个检索系统收录。</a:t>
            </a: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最新影响因子</a:t>
            </a:r>
            <a:r>
              <a:rPr lang="en-US" altLang="zh-CN" sz="1350" dirty="0">
                <a:solidFill>
                  <a:srgbClr val="0070C0"/>
                </a:solidFill>
                <a:sym typeface="+mn-ea"/>
              </a:rPr>
              <a:t>3.1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，在全球</a:t>
            </a:r>
            <a:r>
              <a:rPr lang="en-US" altLang="zh-CN" sz="1350" dirty="0">
                <a:solidFill>
                  <a:schemeClr val="dk1"/>
                </a:solidFill>
                <a:sym typeface="+mn-ea"/>
              </a:rPr>
              <a:t>85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份物理综合类期刊中排第</a:t>
            </a:r>
            <a:r>
              <a:rPr lang="en-US" altLang="zh-CN" sz="135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33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名。</a:t>
            </a: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坚持刊发理论为主的</a:t>
            </a:r>
            <a:r>
              <a:rPr lang="zh-CN" altLang="en-US" sz="1350" dirty="0">
                <a:solidFill>
                  <a:srgbClr val="0070C0"/>
                </a:solidFill>
                <a:sym typeface="+mn-ea"/>
              </a:rPr>
              <a:t>各领域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文章，旨在</a:t>
            </a:r>
            <a:r>
              <a:rPr lang="zh-CN" altLang="en-US" sz="1350" dirty="0">
                <a:solidFill>
                  <a:srgbClr val="0070C0"/>
                </a:solidFill>
                <a:sym typeface="+mn-ea"/>
              </a:rPr>
              <a:t>服务和推动中国及国际理论物理的发展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541270" y="4252755"/>
            <a:ext cx="629412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b="1" dirty="0">
              <a:solidFill>
                <a:schemeClr val="dk1"/>
              </a:solidFill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sz="1350" dirty="0">
                <a:solidFill>
                  <a:srgbClr val="0070C0"/>
                </a:solidFill>
                <a:sym typeface="+mn-ea"/>
              </a:rPr>
              <a:t>不收版面费</a:t>
            </a:r>
            <a:r>
              <a:rPr sz="1350" dirty="0">
                <a:solidFill>
                  <a:schemeClr val="dk1"/>
                </a:solidFill>
                <a:sym typeface="+mn-ea"/>
              </a:rPr>
              <a:t>，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依靠</a:t>
            </a:r>
            <a:r>
              <a:rPr sz="1350" dirty="0">
                <a:solidFill>
                  <a:schemeClr val="dk1"/>
                </a:solidFill>
                <a:sym typeface="+mn-ea"/>
              </a:rPr>
              <a:t>主办单位提供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的</a:t>
            </a:r>
            <a:r>
              <a:rPr sz="1350" dirty="0">
                <a:solidFill>
                  <a:schemeClr val="dk1"/>
                </a:solidFill>
                <a:sym typeface="+mn-ea"/>
              </a:rPr>
              <a:t>办刊经费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和期刊争取到的竞争性基金。</a:t>
            </a:r>
            <a:endParaRPr sz="1350" dirty="0">
              <a:solidFill>
                <a:schemeClr val="dk1"/>
              </a:solidFill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sz="1350" dirty="0">
                <a:solidFill>
                  <a:srgbClr val="0070C0"/>
                </a:solidFill>
                <a:sym typeface="+mn-ea"/>
              </a:rPr>
              <a:t>高效反馈，期刊审稿周期短</a:t>
            </a:r>
            <a:r>
              <a:rPr sz="1350" dirty="0">
                <a:solidFill>
                  <a:schemeClr val="dk1"/>
                </a:solidFill>
                <a:sym typeface="+mn-ea"/>
              </a:rPr>
              <a:t>，第一次审稿意见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三周</a:t>
            </a:r>
            <a:r>
              <a:rPr sz="1350" dirty="0">
                <a:solidFill>
                  <a:schemeClr val="dk1"/>
                </a:solidFill>
                <a:sym typeface="+mn-ea"/>
              </a:rPr>
              <a:t>左右反馈；投稿到接收平均</a:t>
            </a:r>
            <a:r>
              <a:rPr lang="zh-CN" altLang="en-US" sz="1350" dirty="0">
                <a:solidFill>
                  <a:schemeClr val="dk1"/>
                </a:solidFill>
                <a:sym typeface="+mn-ea"/>
              </a:rPr>
              <a:t>两</a:t>
            </a:r>
            <a:r>
              <a:rPr sz="1350" dirty="0">
                <a:solidFill>
                  <a:schemeClr val="dk1"/>
                </a:solidFill>
                <a:sym typeface="+mn-ea"/>
              </a:rPr>
              <a:t>个月的时间。</a:t>
            </a:r>
            <a:endParaRPr lang="en-US" sz="1350" dirty="0">
              <a:solidFill>
                <a:schemeClr val="dk1"/>
              </a:solidFill>
              <a:sym typeface="+mn-ea"/>
            </a:endParaRPr>
          </a:p>
          <a:p>
            <a:endParaRPr lang="zh-CN" altLang="en-US" sz="1350" dirty="0">
              <a:solidFill>
                <a:schemeClr val="dk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1" y="1937545"/>
            <a:ext cx="2384425" cy="322262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ibiao2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548680"/>
            <a:ext cx="4967287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50851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3333FF"/>
                </a:solidFill>
                <a:ea typeface="华文新魏" panose="02010800040101010101" pitchFamily="2" charset="-122"/>
              </a:rPr>
              <a:t>敬请指正！</a:t>
            </a:r>
          </a:p>
        </p:txBody>
      </p:sp>
    </p:spTree>
    <p:extLst>
      <p:ext uri="{BB962C8B-B14F-4D97-AF65-F5344CB8AC3E}">
        <p14:creationId xmlns:p14="http://schemas.microsoft.com/office/powerpoint/2010/main" val="2108982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90513" y="2973388"/>
          <a:ext cx="34051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090" imgH="634725" progId="Equation.DSMT4">
                  <p:embed/>
                </p:oleObj>
              </mc:Choice>
              <mc:Fallback>
                <p:oleObj name="Equation" r:id="rId3" imgW="1866090" imgH="634725" progId="Equation.DSMT4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973388"/>
                        <a:ext cx="340518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257425" y="3467100"/>
          <a:ext cx="2876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0" imgH="431800" progId="Equation.DSMT4">
                  <p:embed/>
                </p:oleObj>
              </mc:Choice>
              <mc:Fallback>
                <p:oleObj name="Equation" r:id="rId5" imgW="1651000" imgH="431800" progId="Equation.DSMT4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3467100"/>
                        <a:ext cx="2876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419350" y="4530725"/>
          <a:ext cx="19288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600" imgH="647700" progId="Equation.DSMT4">
                  <p:embed/>
                </p:oleObj>
              </mc:Choice>
              <mc:Fallback>
                <p:oleObj name="Equation" r:id="rId7" imgW="1117600" imgH="647700" progId="Equation.DSMT4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530725"/>
                        <a:ext cx="192881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290513" y="4337050"/>
          <a:ext cx="16287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726" imgH="837836" progId="Equation.DSMT4">
                  <p:embed/>
                </p:oleObj>
              </mc:Choice>
              <mc:Fallback>
                <p:oleObj name="Equation" r:id="rId9" imgW="1091726" imgH="837836" progId="Equation.DSMT4">
                  <p:embed/>
                  <p:pic>
                    <p:nvPicPr>
                      <p:cNvPr id="16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337050"/>
                        <a:ext cx="162877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84163" y="1874838"/>
          <a:ext cx="68214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22700" imgH="393700" progId="Equation.DSMT4">
                  <p:embed/>
                </p:oleObj>
              </mc:Choice>
              <mc:Fallback>
                <p:oleObj name="Equation" r:id="rId11" imgW="3822700" imgH="393700" progId="Equation.DSMT4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874838"/>
                        <a:ext cx="68214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755900"/>
            <a:ext cx="31130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741364"/>
              </p:ext>
            </p:extLst>
          </p:nvPr>
        </p:nvGraphicFramePr>
        <p:xfrm>
          <a:off x="118750" y="2245458"/>
          <a:ext cx="14287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74541" imgH="2916326" progId="Origin50.Graph">
                  <p:embed/>
                </p:oleObj>
              </mc:Choice>
              <mc:Fallback>
                <p:oleObj name="Graph" r:id="rId3" imgW="4174541" imgH="2916326" progId="Origin50.Graph">
                  <p:embed/>
                  <p:pic>
                    <p:nvPicPr>
                      <p:cNvPr id="28674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50" y="2245458"/>
                        <a:ext cx="14287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268049"/>
              </p:ext>
            </p:extLst>
          </p:nvPr>
        </p:nvGraphicFramePr>
        <p:xfrm>
          <a:off x="5633321" y="2378113"/>
          <a:ext cx="1428750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174541" imgH="2916326" progId="Origin50.Graph">
                  <p:embed/>
                </p:oleObj>
              </mc:Choice>
              <mc:Fallback>
                <p:oleObj name="Graph" r:id="rId5" imgW="4174541" imgH="2916326" progId="Origin50.Graph">
                  <p:embed/>
                  <p:pic>
                    <p:nvPicPr>
                      <p:cNvPr id="28675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321" y="2378113"/>
                        <a:ext cx="1428750" cy="223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右箭头 13"/>
          <p:cNvSpPr/>
          <p:nvPr/>
        </p:nvSpPr>
        <p:spPr>
          <a:xfrm>
            <a:off x="4151101" y="3382125"/>
            <a:ext cx="1117459" cy="112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00"/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106402"/>
              </p:ext>
            </p:extLst>
          </p:nvPr>
        </p:nvGraphicFramePr>
        <p:xfrm>
          <a:off x="1772298" y="2230368"/>
          <a:ext cx="2014538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9200" imgH="1295400" progId="Equation.DSMT4">
                  <p:embed/>
                </p:oleObj>
              </mc:Choice>
              <mc:Fallback>
                <p:oleObj name="Equation" r:id="rId7" imgW="1219200" imgH="1295400" progId="Equation.DSMT4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298" y="2230368"/>
                        <a:ext cx="2014538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-7938"/>
            <a:ext cx="8388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 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热化与能均分</a:t>
            </a:r>
            <a:endParaRPr lang="zh-CN" altLang="en-US" sz="2800" b="1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128" y="6228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能均分问题：</a:t>
            </a:r>
          </a:p>
        </p:txBody>
      </p:sp>
      <p:pic>
        <p:nvPicPr>
          <p:cNvPr id="17" name="Picture 1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8" y="1218303"/>
            <a:ext cx="8435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323528" y="5468586"/>
            <a:ext cx="847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能均分猜测：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无穷小的扰动能够使系统实现能量按自由度均分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3749456" y="2086249"/>
                <a:ext cx="18459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56" y="2086249"/>
                <a:ext cx="1845989" cy="369332"/>
              </a:xfrm>
              <a:prstGeom prst="rect">
                <a:avLst/>
              </a:prstGeom>
              <a:blipFill>
                <a:blip r:embed="rId11"/>
                <a:stretch>
                  <a:fillRect l="-4290" r="-495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-177546" y="4390089"/>
                <a:ext cx="392700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546" y="4390089"/>
                <a:ext cx="3927002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819161" y="2851760"/>
                <a:ext cx="18459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61" y="2851760"/>
                <a:ext cx="1845989" cy="369332"/>
              </a:xfrm>
              <a:prstGeom prst="rect">
                <a:avLst/>
              </a:prstGeom>
              <a:blipFill>
                <a:blip r:embed="rId1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251521" y="-13173"/>
            <a:ext cx="7056784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2400" kern="1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The problem: </a:t>
            </a:r>
            <a:r>
              <a:rPr lang="en-US" altLang="zh-CN" sz="2400" kern="100" dirty="0">
                <a:solidFill>
                  <a:srgbClr val="3333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Can </a:t>
            </a:r>
            <a:r>
              <a:rPr lang="en-US" altLang="zh-CN" sz="2400" kern="1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we </a:t>
            </a:r>
            <a:r>
              <a:rPr lang="en-US" altLang="zh-CN" sz="2400" kern="1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Inferring Quantum Mechanical Behavior based on classical models?</a:t>
            </a:r>
            <a:endParaRPr lang="zh-CN" altLang="zh-CN" sz="2400" kern="1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内容占位符 3"/>
          <p:cNvGraphicFramePr>
            <a:graphicFrameLocks noGrp="1" noChangeAspect="1"/>
          </p:cNvGraphicFramePr>
          <p:nvPr>
            <p:ph idx="1"/>
          </p:nvPr>
        </p:nvGraphicFramePr>
        <p:xfrm>
          <a:off x="5652120" y="2102282"/>
          <a:ext cx="2870003" cy="221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12" name="内容占位符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120" y="2102282"/>
                        <a:ext cx="2870003" cy="2217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9792" y="2685842"/>
                <a:ext cx="3744416" cy="605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2" y="2685842"/>
                <a:ext cx="3744416" cy="605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0A11D5B-62F5-465F-17E2-4BC42ED6CD95}"/>
                  </a:ext>
                </a:extLst>
              </p:cNvPr>
              <p:cNvSpPr txBox="1"/>
              <p:nvPr/>
            </p:nvSpPr>
            <p:spPr>
              <a:xfrm>
                <a:off x="-403825" y="3627669"/>
                <a:ext cx="5473117" cy="692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" marR="60960" indent="304800" algn="ctr">
                  <a:lnSpc>
                    <a:spcPct val="150000"/>
                  </a:lnSpc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altLang="zh-CN" sz="2000" i="1" kern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zh-CN" altLang="zh-CN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altLang="zh-CN" sz="20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zh-CN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200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S Gothic" panose="020B0609070205080204" pitchFamily="49" charset="-128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MS Gothic" panose="020B0609070205080204" pitchFamily="49" charset="-128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MS Gothic" panose="020B0609070205080204" pitchFamily="49" charset="-128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0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sz="20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0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0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CN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𝛽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sz="200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00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sz="2800" kern="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20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0A11D5B-62F5-465F-17E2-4BC42ED6C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3825" y="3627669"/>
                <a:ext cx="5473117" cy="692241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57DA123-DFF8-357C-2AB7-49AB2C20238E}"/>
              </a:ext>
            </a:extLst>
          </p:cNvPr>
          <p:cNvSpPr txBox="1"/>
          <p:nvPr/>
        </p:nvSpPr>
        <p:spPr>
          <a:xfrm>
            <a:off x="287199" y="5517232"/>
            <a:ext cx="8064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idea is to decrease b to approach the 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Schrödinger equation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presents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beta.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9061A2F-EEFE-CC2E-B284-E107DE951E8D}"/>
                  </a:ext>
                </a:extLst>
              </p:cNvPr>
              <p:cNvSpPr txBox="1"/>
              <p:nvPr/>
            </p:nvSpPr>
            <p:spPr>
              <a:xfrm>
                <a:off x="288699" y="4617063"/>
                <a:ext cx="4572000" cy="543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→0,</m:t>
                    </m:r>
                    <m:r>
                      <a:rPr lang="en-US" altLang="zh-CN" sz="28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acc>
                      <m:accPr>
                        <m:chr m:val="̇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acc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800" dirty="0">
                    <a:effectLst/>
                    <a:latin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9061A2F-EEFE-CC2E-B284-E107DE951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99" y="4617063"/>
                <a:ext cx="4572000" cy="543290"/>
              </a:xfrm>
              <a:prstGeom prst="rect">
                <a:avLst/>
              </a:prstGeom>
              <a:blipFill>
                <a:blip r:embed="rId7"/>
                <a:stretch>
                  <a:fillRect t="-7778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86523C0-3AF0-541A-B03D-2AA176273DBE}"/>
                  </a:ext>
                </a:extLst>
              </p:cNvPr>
              <p:cNvSpPr txBox="1"/>
              <p:nvPr/>
            </p:nvSpPr>
            <p:spPr>
              <a:xfrm>
                <a:off x="467544" y="1221809"/>
                <a:ext cx="18651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0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bm</m:t>
                    </m:r>
                  </m:oMath>
                </a14:m>
                <a:r>
                  <a:rPr lang="en-US" altLang="zh-CN" sz="2000" dirty="0">
                    <a:effectLst/>
                    <a:latin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86523C0-3AF0-541A-B03D-2AA176273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21809"/>
                <a:ext cx="186519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B9043557-155E-2F61-9A0B-C67A8FADA3D0}"/>
              </a:ext>
            </a:extLst>
          </p:cNvPr>
          <p:cNvSpPr/>
          <p:nvPr/>
        </p:nvSpPr>
        <p:spPr bwMode="auto">
          <a:xfrm>
            <a:off x="467544" y="1772816"/>
            <a:ext cx="216024" cy="250607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938D46E-F2B9-18DC-3D6C-8346FF574788}"/>
              </a:ext>
            </a:extLst>
          </p:cNvPr>
          <p:cNvSpPr/>
          <p:nvPr/>
        </p:nvSpPr>
        <p:spPr bwMode="auto">
          <a:xfrm>
            <a:off x="1225670" y="1740319"/>
            <a:ext cx="216024" cy="250607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1AA3BB0-E1A4-26D8-5FAF-91135CF15A0D}"/>
              </a:ext>
            </a:extLst>
          </p:cNvPr>
          <p:cNvSpPr/>
          <p:nvPr/>
        </p:nvSpPr>
        <p:spPr bwMode="auto">
          <a:xfrm>
            <a:off x="2005753" y="1738233"/>
            <a:ext cx="216024" cy="250607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DE47D2A-8126-EC76-B499-141A0D165525}"/>
              </a:ext>
            </a:extLst>
          </p:cNvPr>
          <p:cNvSpPr/>
          <p:nvPr/>
        </p:nvSpPr>
        <p:spPr bwMode="auto">
          <a:xfrm>
            <a:off x="2703301" y="1737384"/>
            <a:ext cx="216024" cy="250607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2E4A5D5-B1C1-F765-6904-16EC9FC8F12D}"/>
              </a:ext>
            </a:extLst>
          </p:cNvPr>
          <p:cNvSpPr/>
          <p:nvPr/>
        </p:nvSpPr>
        <p:spPr bwMode="auto">
          <a:xfrm>
            <a:off x="3400849" y="1752760"/>
            <a:ext cx="216024" cy="250607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1C29199-4EA5-5896-8D35-640A90B8F7ED}"/>
              </a:ext>
            </a:extLst>
          </p:cNvPr>
          <p:cNvSpPr txBox="1"/>
          <p:nvPr/>
        </p:nvSpPr>
        <p:spPr>
          <a:xfrm>
            <a:off x="-221707" y="2131855"/>
            <a:ext cx="5592813" cy="50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</a:pP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Discrete n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onlinear Schrödinger equation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51A4D8D-EC79-FDDD-9006-4C0A7CE0196F}"/>
              </a:ext>
            </a:extLst>
          </p:cNvPr>
          <p:cNvCxnSpPr>
            <a:stCxn id="20" idx="6"/>
            <a:endCxn id="21" idx="2"/>
          </p:cNvCxnSpPr>
          <p:nvPr/>
        </p:nvCxnSpPr>
        <p:spPr bwMode="auto">
          <a:xfrm flipV="1">
            <a:off x="1441694" y="1863537"/>
            <a:ext cx="564059" cy="20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AE13733-A16E-1444-4032-59A48FC9C942}"/>
                  </a:ext>
                </a:extLst>
              </p:cNvPr>
              <p:cNvSpPr txBox="1"/>
              <p:nvPr/>
            </p:nvSpPr>
            <p:spPr>
              <a:xfrm>
                <a:off x="1456998" y="1850333"/>
                <a:ext cx="4509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AE13733-A16E-1444-4032-59A48FC9C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98" y="1850333"/>
                <a:ext cx="45091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头: 下 30">
            <a:extLst>
              <a:ext uri="{FF2B5EF4-FFF2-40B4-BE49-F238E27FC236}">
                <a16:creationId xmlns:a16="http://schemas.microsoft.com/office/drawing/2014/main" id="{501D7CFD-4A38-9249-6C50-1832C6F53033}"/>
              </a:ext>
            </a:extLst>
          </p:cNvPr>
          <p:cNvSpPr/>
          <p:nvPr/>
        </p:nvSpPr>
        <p:spPr bwMode="auto">
          <a:xfrm>
            <a:off x="1763688" y="3201141"/>
            <a:ext cx="242065" cy="6647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B467864-B637-79DC-E7E3-2031F4FA2CE6}"/>
                  </a:ext>
                </a:extLst>
              </p:cNvPr>
              <p:cNvSpPr txBox="1"/>
              <p:nvPr/>
            </p:nvSpPr>
            <p:spPr>
              <a:xfrm rot="20879309">
                <a:off x="3635571" y="3264172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zh-CN" sz="20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B467864-B637-79DC-E7E3-2031F4FA2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79309">
                <a:off x="3635571" y="3264172"/>
                <a:ext cx="136815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下 32">
            <a:extLst>
              <a:ext uri="{FF2B5EF4-FFF2-40B4-BE49-F238E27FC236}">
                <a16:creationId xmlns:a16="http://schemas.microsoft.com/office/drawing/2014/main" id="{7A4C144D-221E-C484-AC31-659F7EA7CFAE}"/>
              </a:ext>
            </a:extLst>
          </p:cNvPr>
          <p:cNvSpPr/>
          <p:nvPr/>
        </p:nvSpPr>
        <p:spPr bwMode="auto">
          <a:xfrm rot="15270505">
            <a:off x="5123721" y="2903770"/>
            <a:ext cx="157826" cy="6647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4767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1688687E-B614-1657-4FA8-8A19CDFF9F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1697684"/>
          <a:ext cx="498120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10399680" imgH="7217640" progId="Origin50.Graph">
                  <p:embed/>
                </p:oleObj>
              </mc:Choice>
              <mc:Fallback>
                <p:oleObj name="Graph" r:id="rId3" imgW="10399680" imgH="7217640" progId="Origin50.Graph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1688687E-B614-1657-4FA8-8A19CDFF9F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97684"/>
                        <a:ext cx="4981206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4E183C7-79BD-046E-8027-E9280236A3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040" y="1697684"/>
          <a:ext cx="4397022" cy="339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10058040" imgH="7772400" progId="Origin50.Graph">
                  <p:embed/>
                </p:oleObj>
              </mc:Choice>
              <mc:Fallback>
                <p:oleObj name="Graph" r:id="rId5" imgW="10058040" imgH="7772400" progId="Origin50.Graph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94E183C7-79BD-046E-8027-E9280236A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040" y="1697684"/>
                        <a:ext cx="4397022" cy="3398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6F51A6A-C899-0384-6B3E-6B91E137DACE}"/>
              </a:ext>
            </a:extLst>
          </p:cNvPr>
          <p:cNvSpPr txBox="1"/>
          <p:nvPr/>
        </p:nvSpPr>
        <p:spPr>
          <a:xfrm>
            <a:off x="145394" y="188640"/>
            <a:ext cx="8496944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kern="100" dirty="0">
                <a:solidFill>
                  <a:srgbClr val="3333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Conclusion:  it is possible to i</a:t>
            </a:r>
            <a:r>
              <a:rPr lang="en-US" altLang="zh-CN" sz="2400" kern="1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nferring quantum mechanical behavior based on classical models</a:t>
            </a:r>
            <a:endParaRPr lang="zh-CN" altLang="zh-CN" sz="2400" kern="1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30DADC-7C93-DA77-0589-C8CCC571A1F9}"/>
              </a:ext>
            </a:extLst>
          </p:cNvPr>
          <p:cNvSpPr txBox="1"/>
          <p:nvPr/>
        </p:nvSpPr>
        <p:spPr>
          <a:xfrm>
            <a:off x="323528" y="5529148"/>
            <a:ext cx="8496944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3600" i="1" kern="1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Thanks for your attention!</a:t>
            </a:r>
            <a:endParaRPr lang="zh-CN" altLang="zh-CN" sz="3600" i="1" kern="100" dirty="0">
              <a:solidFill>
                <a:srgbClr val="3333FF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0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" y="927019"/>
            <a:ext cx="8435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43673" y="1204907"/>
            <a:ext cx="3216721" cy="78393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2000">
                <a:noFill/>
              </a:rPr>
              <a:t> </a:t>
            </a:r>
          </a:p>
        </p:txBody>
      </p:sp>
      <p:sp>
        <p:nvSpPr>
          <p:cNvPr id="10244" name="矩形 14"/>
          <p:cNvSpPr>
            <a:spLocks noChangeArrowheads="1"/>
          </p:cNvSpPr>
          <p:nvPr/>
        </p:nvSpPr>
        <p:spPr bwMode="auto">
          <a:xfrm>
            <a:off x="101591" y="63053"/>
            <a:ext cx="925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能均分定理的直接检验和证明</a:t>
            </a:r>
          </a:p>
        </p:txBody>
      </p:sp>
      <p:sp>
        <p:nvSpPr>
          <p:cNvPr id="10251" name="矩形 24"/>
          <p:cNvSpPr>
            <a:spLocks noChangeArrowheads="1"/>
          </p:cNvSpPr>
          <p:nvPr/>
        </p:nvSpPr>
        <p:spPr bwMode="auto">
          <a:xfrm>
            <a:off x="279042" y="1850791"/>
            <a:ext cx="85732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首次检验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Fermi-Pasta-</a:t>
            </a:r>
            <a:r>
              <a:rPr lang="en-US" altLang="zh-CN" sz="2400" dirty="0" err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Ulam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dirty="0" err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Tsingou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FPUT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回归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(1954)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53" name="文本框 9"/>
          <p:cNvSpPr txBox="1">
            <a:spLocks noChangeArrowheads="1"/>
          </p:cNvSpPr>
          <p:nvPr/>
        </p:nvSpPr>
        <p:spPr bwMode="auto">
          <a:xfrm>
            <a:off x="6620087" y="4071062"/>
            <a:ext cx="2232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没有看到期望</a:t>
            </a:r>
            <a:endParaRPr lang="en-US" altLang="zh-CN" sz="2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的均分！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971600" y="1452327"/>
                <a:ext cx="18459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52327"/>
                <a:ext cx="1845989" cy="369332"/>
              </a:xfrm>
              <a:prstGeom prst="rect">
                <a:avLst/>
              </a:prstGeom>
              <a:blipFill>
                <a:blip r:embed="rId6"/>
                <a:stretch>
                  <a:fillRect l="-4290" r="-495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67544" y="6328612"/>
            <a:ext cx="8463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-Roman"/>
              </a:rPr>
              <a:t>E. Fermi, J. Pasta, and S. </a:t>
            </a:r>
            <a:r>
              <a:rPr lang="en-US" altLang="zh-CN" sz="1400" dirty="0" err="1">
                <a:latin typeface="Times-Roman"/>
              </a:rPr>
              <a:t>Ulam</a:t>
            </a:r>
            <a:r>
              <a:rPr lang="en-US" altLang="zh-CN" sz="1400" dirty="0">
                <a:latin typeface="Times-Roman"/>
              </a:rPr>
              <a:t>, Los Alamos Scientific Laboratory, Report No. LA-1940, 1955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2305878" y="5666248"/>
            <a:ext cx="3356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16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32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64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个晶格粒子）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1" y="3277594"/>
            <a:ext cx="2627207" cy="219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63" y="3308374"/>
            <a:ext cx="2160240" cy="22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371167" y="2897006"/>
            <a:ext cx="1647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Arial" panose="020B0604020202020204" pitchFamily="34" charset="0"/>
              </a:rPr>
              <a:t>Anticipation:</a:t>
            </a:r>
            <a:endParaRPr lang="zh-CN" altLang="en-US" sz="2100" dirty="0">
              <a:latin typeface="Arial" panose="020B0604020202020204" pitchFamily="34" charset="0"/>
            </a:endParaRP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3983906" y="2861669"/>
            <a:ext cx="2840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Arial" panose="020B0604020202020204" pitchFamily="34" charset="0"/>
              </a:rPr>
              <a:t>Result in Fermi’s time:</a:t>
            </a:r>
            <a:endParaRPr lang="zh-CN" altLang="en-US" sz="21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3"/>
          <p:cNvSpPr>
            <a:spLocks noChangeArrowheads="1"/>
          </p:cNvSpPr>
          <p:nvPr/>
        </p:nvSpPr>
        <p:spPr bwMode="auto">
          <a:xfrm>
            <a:off x="0" y="722313"/>
            <a:ext cx="889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solidFill>
                <a:srgbClr val="3333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文本框 13"/>
              <p:cNvSpPr txBox="1">
                <a:spLocks noChangeArrowheads="1"/>
              </p:cNvSpPr>
              <p:nvPr/>
            </p:nvSpPr>
            <p:spPr bwMode="auto">
              <a:xfrm>
                <a:off x="223622" y="895252"/>
                <a:ext cx="8614608" cy="363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小系统：</a:t>
                </a:r>
                <a:r>
                  <a:rPr lang="en-US" altLang="zh-CN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1980s-1990s</a:t>
                </a: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，强扰动能够实现均分；弱扰动是否均分</a:t>
                </a:r>
                <a:endParaRPr lang="en-US" altLang="zh-CN" sz="24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>
                  <a:buNone/>
                </a:pP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存在争论。</a:t>
                </a:r>
                <a:r>
                  <a:rPr lang="en-US" altLang="zh-CN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2015 </a:t>
                </a:r>
                <a:r>
                  <a:rPr lang="en-US" altLang="zh-CN" sz="2400" dirty="0" err="1">
                    <a:latin typeface="Arial" charset="0"/>
                  </a:rPr>
                  <a:t>Onorato</a:t>
                </a:r>
                <a:r>
                  <a:rPr lang="en-US" altLang="zh-CN" sz="2400" dirty="0">
                    <a:latin typeface="Arial" charset="0"/>
                  </a:rPr>
                  <a:t> </a:t>
                </a: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等</a:t>
                </a:r>
                <a:r>
                  <a:rPr lang="zh-CN" altLang="en-US" sz="2400" dirty="0">
                    <a:latin typeface="Arial" charset="0"/>
                  </a:rPr>
                  <a:t>（</a:t>
                </a:r>
                <a:r>
                  <a:rPr lang="en-US" altLang="zh-CN" sz="2400" dirty="0">
                    <a:latin typeface="Arial" charset="0"/>
                  </a:rPr>
                  <a:t>PNAS</a:t>
                </a:r>
                <a:r>
                  <a:rPr lang="zh-CN" altLang="en-US" sz="2400" dirty="0">
                    <a:latin typeface="Arial" charset="0"/>
                  </a:rPr>
                  <a:t>）</a:t>
                </a: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证明</a:t>
                </a:r>
                <a:r>
                  <a:rPr lang="en-US" altLang="zh-CN" sz="2400" dirty="0">
                    <a:latin typeface="Arial" charset="0"/>
                  </a:rPr>
                  <a:t>FPUT</a:t>
                </a:r>
                <a:r>
                  <a:rPr lang="zh-CN" altLang="en-US" sz="2400" dirty="0">
                    <a:latin typeface="Arial" charset="0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均分时间，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扰动强度</a:t>
                </a:r>
                <a:r>
                  <a:rPr lang="zh-CN" altLang="en-US" sz="2400" dirty="0">
                    <a:latin typeface="Arial" charset="0"/>
                  </a:rPr>
                  <a:t>）：</a:t>
                </a:r>
                <a:endParaRPr lang="en-US" altLang="zh-CN" sz="2400" dirty="0">
                  <a:latin typeface="Arial" charset="0"/>
                </a:endParaRPr>
              </a:p>
              <a:p>
                <a:pPr>
                  <a:buNone/>
                </a:pPr>
                <a:endParaRPr lang="en-US" altLang="zh-CN" sz="2400" dirty="0">
                  <a:latin typeface="Arial" charset="0"/>
                </a:endParaRPr>
              </a:p>
              <a:p>
                <a:pPr>
                  <a:buNone/>
                </a:pP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大系统（热力学极限）：</a:t>
                </a:r>
                <a:r>
                  <a:rPr lang="en-US" altLang="zh-CN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2019</a:t>
                </a: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前认为强扰动能够实现均分；弱</a:t>
                </a:r>
                <a:endParaRPr lang="en-US" altLang="zh-CN" sz="24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>
                  <a:buNone/>
                </a:pPr>
                <a:r>
                  <a:rPr lang="zh-CN" altLang="en-US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扰动是否均分没有明确结论。一般猜测</a:t>
                </a:r>
                <a:endParaRPr lang="en-US" altLang="zh-CN" sz="24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>
                  <a:buNone/>
                </a:pPr>
                <a:endParaRPr lang="en-US" altLang="zh-CN" sz="2400" dirty="0">
                  <a:latin typeface="Arial" charset="0"/>
                </a:endParaRPr>
              </a:p>
              <a:p>
                <a:pPr>
                  <a:buNone/>
                </a:pPr>
                <a:endParaRPr lang="en-US" altLang="zh-CN" sz="24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2291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22" y="895252"/>
                <a:ext cx="8614608" cy="3636188"/>
              </a:xfrm>
              <a:prstGeom prst="rect">
                <a:avLst/>
              </a:prstGeom>
              <a:blipFill>
                <a:blip r:embed="rId3"/>
                <a:stretch>
                  <a:fillRect l="-1132" t="-13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422251" y="3492916"/>
                <a:ext cx="6048672" cy="9673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zh-CN" altLang="en-US" dirty="0">
                    <a:solidFill>
                      <a:srgbClr val="00B05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00B05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dirty="0" err="1">
                    <a:solidFill>
                      <a:srgbClr val="00B05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Parisi</a:t>
                </a:r>
                <a:r>
                  <a:rPr lang="en-US" altLang="zh-CN" dirty="0">
                    <a:solidFill>
                      <a:srgbClr val="00B05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1997: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51" y="3492916"/>
                <a:ext cx="6048672" cy="967381"/>
              </a:xfrm>
              <a:prstGeom prst="rect">
                <a:avLst/>
              </a:prstGeom>
              <a:blipFill>
                <a:blip r:embed="rId4"/>
                <a:stretch>
                  <a:fillRect l="-3525" b="-20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506590" y="1987132"/>
                <a:ext cx="6048672" cy="472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90" y="1987132"/>
                <a:ext cx="6048672" cy="472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190582" y="0"/>
            <a:ext cx="925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能量均分研究之前的进展（一维晶格）</a:t>
            </a:r>
            <a: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endParaRPr lang="zh-CN" altLang="en-US" sz="240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58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0F3EBF57-2A8B-2EEF-CDDC-666D12F37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4" y="821774"/>
            <a:ext cx="912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For 2D lattices,</a:t>
            </a:r>
            <a:endParaRPr lang="zh-CN" altLang="en-US" sz="20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9F3F26-A9D6-2796-E479-48054EB063FA}"/>
              </a:ext>
            </a:extLst>
          </p:cNvPr>
          <p:cNvSpPr txBox="1"/>
          <p:nvPr/>
        </p:nvSpPr>
        <p:spPr>
          <a:xfrm>
            <a:off x="159969" y="1338123"/>
            <a:ext cx="7313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Benettin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Chaos 15, 015108 (2005). G. </a:t>
            </a:r>
            <a:r>
              <a:rPr lang="en-US" altLang="zh-CN" sz="20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Benettin</a:t>
            </a: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G. </a:t>
            </a:r>
            <a:r>
              <a:rPr lang="en-US" altLang="zh-CN" sz="200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Gradenigo</a:t>
            </a: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Chaos 18, 013112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(2008)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en-US" altLang="zh-CN" sz="2000" b="0" i="0" u="none" strike="noStrike" baseline="0" dirty="0">
                <a:latin typeface="CMR10"/>
              </a:rPr>
              <a:t>hexagonal lattice with LJ potential,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0A8B504-84FB-6629-B63B-06A5FEFB9BE1}"/>
                  </a:ext>
                </a:extLst>
              </p:cNvPr>
              <p:cNvSpPr txBox="1"/>
              <p:nvPr/>
            </p:nvSpPr>
            <p:spPr>
              <a:xfrm>
                <a:off x="3131840" y="2109662"/>
                <a:ext cx="990143" cy="337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0A8B504-84FB-6629-B63B-06A5FEFB9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109662"/>
                <a:ext cx="990143" cy="337015"/>
              </a:xfrm>
              <a:prstGeom prst="rect">
                <a:avLst/>
              </a:prstGeom>
              <a:blipFill>
                <a:blip r:embed="rId3"/>
                <a:stretch>
                  <a:fillRect l="-4938" r="-1852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79F0216-88F4-823C-6F80-4C1096063A58}"/>
              </a:ext>
            </a:extLst>
          </p:cNvPr>
          <p:cNvSpPr txBox="1"/>
          <p:nvPr/>
        </p:nvSpPr>
        <p:spPr>
          <a:xfrm>
            <a:off x="190702" y="2713856"/>
            <a:ext cx="7713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Wang, Z. Zhu, Y. Zhang, and L. Huang, Appl. Phys. Lett. </a:t>
            </a:r>
            <a:r>
              <a:rPr lang="en-US" altLang="zh-C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111910 (2018); Phys. Rev. E </a:t>
            </a:r>
            <a:r>
              <a:rPr lang="en-US" altLang="zh-C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012143 (2018). For a graphene sheet  out-of-plane flexural modes.</a:t>
            </a: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167674B6-3E40-B31C-41F6-629F25FA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69" y="4082718"/>
            <a:ext cx="875538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For 3D lattices, </a:t>
            </a:r>
          </a:p>
          <a:p>
            <a:pPr algn="l">
              <a:buNone/>
            </a:pPr>
            <a:r>
              <a:rPr lang="it-IT" altLang="zh-CN" sz="2000" b="0" i="0" u="none" strike="noStrike" baseline="0" dirty="0">
                <a:latin typeface="CMR9"/>
              </a:rPr>
              <a:t>A. Carati, L. Galgani, F. Gangemi, and R. Gangemi, </a:t>
            </a:r>
            <a:r>
              <a:rPr lang="en-US" altLang="zh-CN" sz="2000" b="0" i="0" u="none" strike="noStrike" baseline="0" dirty="0" err="1">
                <a:latin typeface="CMR9"/>
              </a:rPr>
              <a:t>Physica</a:t>
            </a:r>
            <a:r>
              <a:rPr lang="en-US" altLang="zh-CN" sz="2000" b="0" i="0" u="none" strike="noStrike" baseline="0" dirty="0">
                <a:latin typeface="CMR9"/>
              </a:rPr>
              <a:t> A </a:t>
            </a:r>
            <a:r>
              <a:rPr lang="en-US" altLang="zh-CN" sz="2000" b="1" i="0" u="none" strike="noStrike" baseline="0" dirty="0">
                <a:latin typeface="CMBX9"/>
              </a:rPr>
              <a:t>532</a:t>
            </a:r>
            <a:r>
              <a:rPr lang="en-US" altLang="zh-CN" sz="2000" b="0" i="0" u="none" strike="noStrike" baseline="0" dirty="0">
                <a:latin typeface="CMR9"/>
              </a:rPr>
              <a:t>, 121911 (2019).</a:t>
            </a:r>
            <a:endParaRPr lang="en-US" altLang="zh-CN" sz="20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altLang="zh-CN" sz="2000" b="0" i="0" u="none" strike="noStrike" baseline="0" dirty="0">
                <a:latin typeface="CMR10"/>
              </a:rPr>
              <a:t>studied </a:t>
            </a:r>
            <a:r>
              <a:rPr lang="en-US" altLang="zh-CN" sz="2000" b="0" i="0" u="none" strike="noStrike" baseline="0" dirty="0">
                <a:solidFill>
                  <a:srgbClr val="FF0000"/>
                </a:solidFill>
                <a:latin typeface="CMR10"/>
              </a:rPr>
              <a:t>an ionic crystal</a:t>
            </a:r>
            <a:r>
              <a:rPr lang="en-US" altLang="zh-CN" sz="2000" b="0" i="0" u="none" strike="noStrike" baseline="0" dirty="0">
                <a:latin typeface="CMR10"/>
              </a:rPr>
              <a:t>, inferred that ergodicity may </a:t>
            </a:r>
            <a:r>
              <a:rPr lang="en-US" altLang="zh-CN" sz="2000" b="0" i="0" u="none" strike="noStrike" baseline="0" dirty="0">
                <a:solidFill>
                  <a:srgbClr val="FF0000"/>
                </a:solidFill>
                <a:latin typeface="CMR10"/>
              </a:rPr>
              <a:t>not occur</a:t>
            </a:r>
          </a:p>
        </p:txBody>
      </p:sp>
      <p:sp>
        <p:nvSpPr>
          <p:cNvPr id="4" name="矩形 14">
            <a:extLst>
              <a:ext uri="{FF2B5EF4-FFF2-40B4-BE49-F238E27FC236}">
                <a16:creationId xmlns:a16="http://schemas.microsoft.com/office/drawing/2014/main" id="{20692B8B-EF12-754D-B3B1-84D2B1A6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82" y="0"/>
            <a:ext cx="925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能量均分研究之前的进展（二维、三维晶格）</a:t>
            </a:r>
            <a:r>
              <a:rPr lang="en-US" altLang="zh-CN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endParaRPr lang="zh-CN" altLang="en-US" sz="240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24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44" y="1708299"/>
            <a:ext cx="9073256" cy="3024336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热化与能均分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我们组的主要贡献</a:t>
            </a:r>
            <a:endParaRPr lang="en-US" altLang="zh-CN" sz="2800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展望：从动力学到统计物理分布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defRPr/>
            </a:pP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4771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" panose="02010609060101010101" pitchFamily="49" charset="-122"/>
            <a:cs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" panose="02010609060101010101" pitchFamily="49" charset="-122"/>
            <a:cs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57209</TotalTime>
  <Words>3412</Words>
  <Application>Microsoft Office PowerPoint</Application>
  <PresentationFormat>全屏显示(4:3)</PresentationFormat>
  <Paragraphs>450</Paragraphs>
  <Slides>51</Slides>
  <Notes>43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73" baseType="lpstr">
      <vt:lpstr>CMBX9</vt:lpstr>
      <vt:lpstr>CMR10</vt:lpstr>
      <vt:lpstr>CMR9</vt:lpstr>
      <vt:lpstr>LMRoman10-Regular-Identity-H</vt:lpstr>
      <vt:lpstr>PingFang SC</vt:lpstr>
      <vt:lpstr>Söhne</vt:lpstr>
      <vt:lpstr>Times-Roman</vt:lpstr>
      <vt:lpstr>等线</vt:lpstr>
      <vt:lpstr>黑体</vt:lpstr>
      <vt:lpstr>华文楷体</vt:lpstr>
      <vt:lpstr>华文新魏</vt:lpstr>
      <vt:lpstr>楷体</vt:lpstr>
      <vt:lpstr>宋体</vt:lpstr>
      <vt:lpstr>微软雅黑</vt:lpstr>
      <vt:lpstr>Arial</vt:lpstr>
      <vt:lpstr>Arial Narrow</vt:lpstr>
      <vt:lpstr>Cambria Math</vt:lpstr>
      <vt:lpstr>Times New Roman</vt:lpstr>
      <vt:lpstr>Wingdings</vt:lpstr>
      <vt:lpstr>默认设计模板</vt:lpstr>
      <vt:lpstr>Graph</vt:lpstr>
      <vt:lpstr>Equation</vt:lpstr>
      <vt:lpstr>PowerPoint 演示文稿</vt:lpstr>
      <vt:lpstr>PowerPoint 演示文稿</vt:lpstr>
      <vt:lpstr>提纲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提纲</vt:lpstr>
      <vt:lpstr>PowerPoint 演示文稿</vt:lpstr>
      <vt:lpstr>PowerPoint 演示文稿</vt:lpstr>
      <vt:lpstr>PowerPoint 演示文稿</vt:lpstr>
      <vt:lpstr>我们的主要结论 (in the weak perturbation regime)</vt:lpstr>
      <vt:lpstr>我们的理论：准共振联网理论</vt:lpstr>
      <vt:lpstr>PowerPoint 演示文稿</vt:lpstr>
      <vt:lpstr>PowerPoint 演示文稿</vt:lpstr>
      <vt:lpstr>PowerPoint 演示文稿</vt:lpstr>
      <vt:lpstr>PowerPoint 演示文稿</vt:lpstr>
      <vt:lpstr>六波精确共振的例子：</vt:lpstr>
      <vt:lpstr>六波精确共振的例子：</vt:lpstr>
      <vt:lpstr>但是3波、4波、不存在联网的精确共振解；无序系统精确共振理论不适用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高维晶格又按照高简并和低简并分为两个类</vt:lpstr>
      <vt:lpstr>PowerPoint 演示文稿</vt:lpstr>
      <vt:lpstr>PowerPoint 演示文稿</vt:lpstr>
      <vt:lpstr>低简并晶格：扩散过程由多波准共振主导  高简并晶格：扩散过程由多波准共振和契利科夫共振两种机制决定，但热化尺度律一般由多波过程主导  高简并系统热化快于低简并</vt:lpstr>
      <vt:lpstr>总结：经典晶格热化有两个普适类 </vt:lpstr>
      <vt:lpstr>晶格中能量扩散的图像—热化动力学</vt:lpstr>
      <vt:lpstr>提纲</vt:lpstr>
      <vt:lpstr>PowerPoint 演示文稿</vt:lpstr>
      <vt:lpstr>PowerPoint 演示文稿</vt:lpstr>
      <vt:lpstr>PowerPoint 演示文稿</vt:lpstr>
      <vt:lpstr>PowerPoint 演示文稿</vt:lpstr>
      <vt:lpstr>由中国科学院理论物理研究所和中国物理学会主办的学术期刊： Communications in Theoretical Physics</vt:lpstr>
      <vt:lpstr>PowerPoint 演示文稿</vt:lpstr>
      <vt:lpstr>PowerPoint 演示文稿</vt:lpstr>
      <vt:lpstr>PowerPoint 演示文稿</vt:lpstr>
      <vt:lpstr>PowerPoint 演示文稿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Anomalous Heat Conductivity &amp;  Anomalous Diffusion in 1-D Systems</dc:title>
  <dc:creator>tslwangj</dc:creator>
  <cp:lastModifiedBy>鸿 赵</cp:lastModifiedBy>
  <cp:revision>827</cp:revision>
  <dcterms:created xsi:type="dcterms:W3CDTF">2003-05-31T03:28:48Z</dcterms:created>
  <dcterms:modified xsi:type="dcterms:W3CDTF">2024-04-26T09:59:52Z</dcterms:modified>
</cp:coreProperties>
</file>