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handoutMasters/handoutMaster1.xml" ContentType="application/vnd.openxmlformats-officedocument.presentationml.handoutMaster+xml"/>
  <Override PartName="/ppt/media/image107.svg" ContentType="image/svg+xml"/>
  <Override PartName="/ppt/media/image109.svg" ContentType="image/svg+xml"/>
  <Override PartName="/ppt/media/image120.svg" ContentType="image/svg+xml"/>
  <Override PartName="/ppt/media/image122.svg" ContentType="image/svg+xml"/>
  <Override PartName="/ppt/media/image124.svg" ContentType="image/svg+xml"/>
  <Override PartName="/ppt/media/image126.svg" ContentType="image/svg+xml"/>
  <Override PartName="/ppt/media/image46.svg" ContentType="image/svg+xml"/>
  <Override PartName="/ppt/media/image76.svg" ContentType="image/svg+xml"/>
  <Override PartName="/ppt/media/image95.svg" ContentType="image/svg+xml"/>
  <Override PartName="/ppt/media/image9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1"/>
  </p:handoutMasterIdLst>
  <p:sldIdLst>
    <p:sldId id="257" r:id="rId4"/>
    <p:sldId id="378" r:id="rId6"/>
    <p:sldId id="293" r:id="rId7"/>
    <p:sldId id="371" r:id="rId8"/>
    <p:sldId id="372" r:id="rId9"/>
    <p:sldId id="367" r:id="rId10"/>
    <p:sldId id="273" r:id="rId11"/>
    <p:sldId id="274" r:id="rId12"/>
    <p:sldId id="345" r:id="rId13"/>
    <p:sldId id="275" r:id="rId14"/>
    <p:sldId id="261" r:id="rId15"/>
    <p:sldId id="268" r:id="rId16"/>
    <p:sldId id="430" r:id="rId17"/>
    <p:sldId id="346" r:id="rId18"/>
    <p:sldId id="455" r:id="rId19"/>
    <p:sldId id="451" r:id="rId20"/>
    <p:sldId id="348" r:id="rId21"/>
    <p:sldId id="383" r:id="rId22"/>
    <p:sldId id="384" r:id="rId23"/>
    <p:sldId id="262" r:id="rId24"/>
    <p:sldId id="359" r:id="rId25"/>
    <p:sldId id="343" r:id="rId26"/>
    <p:sldId id="382" r:id="rId27"/>
    <p:sldId id="452" r:id="rId28"/>
    <p:sldId id="453" r:id="rId29"/>
    <p:sldId id="454" r:id="rId30"/>
  </p:sldIdLst>
  <p:sldSz cx="12192000" cy="68580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yin" initials="cy"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300"/>
    <a:srgbClr val="0000FF"/>
    <a:srgbClr val="FF00FF"/>
    <a:srgbClr val="FF67FF"/>
    <a:srgbClr val="5959FF"/>
    <a:srgbClr val="E7E7FF"/>
    <a:srgbClr val="2E75B6"/>
    <a:srgbClr val="4472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84720" autoAdjust="0"/>
  </p:normalViewPr>
  <p:slideViewPr>
    <p:cSldViewPr snapToGrid="0">
      <p:cViewPr>
        <p:scale>
          <a:sx n="81" d="100"/>
          <a:sy n="81" d="100"/>
        </p:scale>
        <p:origin x="256" y="40"/>
      </p:cViewPr>
      <p:guideLst/>
    </p:cSldViewPr>
  </p:slideViewPr>
  <p:notesTextViewPr>
    <p:cViewPr>
      <p:scale>
        <a:sx n="133" d="100"/>
        <a:sy n="133" d="100"/>
      </p:scale>
      <p:origin x="0" y="0"/>
    </p:cViewPr>
  </p:notesTextViewPr>
  <p:sorterViewPr>
    <p:cViewPr>
      <p:scale>
        <a:sx n="100" d="100"/>
        <a:sy n="100" d="100"/>
      </p:scale>
      <p:origin x="0" y="0"/>
    </p:cViewPr>
  </p:sorterViewPr>
  <p:notesViewPr>
    <p:cSldViewPr snapToGrid="0">
      <p:cViewPr varScale="1">
        <p:scale>
          <a:sx n="50" d="100"/>
          <a:sy n="50" d="100"/>
        </p:scale>
        <p:origin x="2708" y="4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1.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3T16:34:55.262" idx="9">
    <p:pos x="6954" y="690"/>
    <p:text>the former one: prohibited by exchange symmetry and the latter one by CP conservation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3T22:30:49.959" idx="10">
    <p:pos x="3833" y="1571"/>
    <p:text>In the experiment analysis, does KK s-wave include the kappa K channel , or only indicate the a0 pi channel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3-08T20:02:53.522" idx="5">
    <p:pos x="6540" y="3326"/>
    <p:text>In fact only this data could discriminate the intensity of X</p:text>
  </p:cm>
  <p:cm authorId="1" dt="2023-03-09T11:19:37.071" idx="6">
    <p:pos x="5456" y="512"/>
    <p:text>The relative magnitudes are different in the different bin, as well as the phase.  I think the result shows that these parameters vary smoothly from one bin to the next or the previous adjacent bin.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00ED7B-136F-4655-AFB6-FF584027EBC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A6E633-BAF6-4B6B-ABD5-9206BD10990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DDF19-9DA1-4563-A61D-83C2AB3B8D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2AB8B-CC63-4D23-8142-893829A355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endParaRPr lang="en-US" altLang="zh-CN"/>
          </a:p>
          <a:p>
            <a:pPr marL="171450" indent="-171450">
              <a:buFont typeface="Wingdings" panose="05000000000000000000" pitchFamily="2" charset="2"/>
              <a:buChar char="Ø"/>
            </a:pPr>
            <a:r>
              <a:rPr lang="zh-CN" altLang="en-US"/>
              <a:t>感谢</a:t>
            </a:r>
            <a:r>
              <a:rPr lang="zh-CN" altLang="en-US" dirty="0"/>
              <a:t>各位评委老师和同学的到来，我是程茵，我的导师是赵强研究员；</a:t>
            </a:r>
            <a:endParaRPr lang="en-US" altLang="zh-CN" dirty="0"/>
          </a:p>
          <a:p>
            <a:pPr marL="171450" indent="-171450">
              <a:buFont typeface="Wingdings" panose="05000000000000000000" pitchFamily="2" charset="2"/>
              <a:buChar char="Ø"/>
            </a:pPr>
            <a:r>
              <a:rPr lang="zh-CN" altLang="en-US" dirty="0"/>
              <a:t>今天我很高兴在这里报告我的博士研究成果；</a:t>
            </a:r>
            <a:endParaRPr lang="en-US" altLang="zh-CN" dirty="0"/>
          </a:p>
          <a:p>
            <a:pPr marL="171450" indent="-171450">
              <a:buFont typeface="Wingdings" panose="05000000000000000000" pitchFamily="2" charset="2"/>
              <a:buChar char="Ø"/>
            </a:pPr>
            <a:r>
              <a:rPr lang="zh-CN" altLang="en-US" dirty="0"/>
              <a:t>报告的题目为：同位旋标量</a:t>
            </a:r>
            <a:r>
              <a:rPr lang="en-US" altLang="zh-CN" dirty="0"/>
              <a:t>/</a:t>
            </a:r>
            <a:r>
              <a:rPr lang="zh-CN" altLang="en-US" dirty="0"/>
              <a:t> 轻赝标量介子</a:t>
            </a:r>
            <a:r>
              <a:rPr lang="en-US" altLang="zh-CN" dirty="0"/>
              <a:t>/</a:t>
            </a:r>
            <a:r>
              <a:rPr lang="zh-CN" altLang="en-US" dirty="0"/>
              <a:t>第一径向激发态性质的研究</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对于</a:t>
                </a:r>
                <a:r>
                  <a:rPr lang="en-US" altLang="zh-CN" dirty="0"/>
                  <a:t>gamma V </a:t>
                </a:r>
                <a:r>
                  <a:rPr lang="zh-CN" altLang="en-US" dirty="0"/>
                  <a:t>的能谱，</a:t>
                </a:r>
                <a:endParaRPr lang="en-US" altLang="zh-CN" dirty="0"/>
              </a:p>
              <a:p>
                <a:pPr marL="171450" indent="-171450">
                  <a:buFont typeface="Wingdings" panose="05000000000000000000" pitchFamily="2" charset="2"/>
                  <a:buChar char="Ø"/>
                </a:pPr>
                <a:r>
                  <a:rPr lang="zh-CN" altLang="en-US" dirty="0"/>
                  <a:t>左边这个是</a:t>
                </a:r>
                <a:r>
                  <a:rPr lang="en-US" altLang="zh-CN" dirty="0"/>
                  <a:t>MARKIII </a:t>
                </a:r>
                <a:r>
                  <a:rPr lang="zh-CN" altLang="en-US" dirty="0"/>
                  <a:t>对 𝐽</a:t>
                </a:r>
                <a:r>
                  <a:rPr lang="en-US" altLang="zh-CN" dirty="0"/>
                  <a:t>/</a:t>
                </a:r>
                <a:r>
                  <a:rPr lang="zh-CN" altLang="en-US" dirty="0"/>
                  <a:t>𝜓 → 𝛾𝛾𝜌 过程测量的</a:t>
                </a:r>
                <a:r>
                  <a:rPr lang="en-US" altLang="zh-CN" dirty="0"/>
                  <a:t>gamma rho</a:t>
                </a:r>
                <a:r>
                  <a:rPr lang="zh-CN" altLang="en-US" dirty="0"/>
                  <a:t> 能谱，右边过程是</a:t>
                </a:r>
                <a:r>
                  <a:rPr lang="en-US" altLang="zh-CN" dirty="0"/>
                  <a:t>BESIII </a:t>
                </a:r>
                <a:r>
                  <a:rPr lang="zh-CN" altLang="en-US" dirty="0"/>
                  <a:t>测量 𝐽</a:t>
                </a:r>
                <a:r>
                  <a:rPr lang="en-US" altLang="zh-CN" dirty="0"/>
                  <a:t>/</a:t>
                </a:r>
                <a:r>
                  <a:rPr lang="zh-CN" altLang="en-US" dirty="0"/>
                  <a:t>𝜓 → 𝛾𝛾𝜙 过程中的 𝛾𝜙 的能谱，目前还没有</a:t>
                </a:r>
                <a14:m>
                  <m:oMath xmlns:m="http://schemas.openxmlformats.org/officeDocument/2006/math">
                    <m:r>
                      <a:rPr lang="en-US" altLang="zh-CN" b="0" i="1" smtClean="0">
                        <a:latin typeface="Cambria Math" panose="02040503050406030204" pitchFamily="18" charset="0"/>
                      </a:rPr>
                      <m:t>𝛾𝜔</m:t>
                    </m:r>
                  </m:oMath>
                </a14:m>
                <a:r>
                  <a:rPr lang="zh-CN" altLang="en-US" dirty="0"/>
                  <a:t>能谱的数据</a:t>
                </a:r>
                <a:endParaRPr lang="en-US" altLang="zh-CN" dirty="0"/>
              </a:p>
              <a:p>
                <a:pPr marL="171450" indent="-171450">
                  <a:buFont typeface="Wingdings" panose="05000000000000000000" pitchFamily="2" charset="2"/>
                  <a:buChar char="Ø"/>
                </a:pPr>
                <a:r>
                  <a:rPr lang="zh-CN" altLang="en-US" dirty="0"/>
                  <a:t>可以看到，在 𝛾𝑉 能谱 上 </a:t>
                </a:r>
                <a:r>
                  <a:rPr lang="en-US" altLang="zh-CN" dirty="0"/>
                  <a:t>1.4 ∼ 1.5GeV </a:t>
                </a:r>
                <a:r>
                  <a:rPr lang="zh-CN" altLang="en-US" dirty="0"/>
                  <a:t>能区也只有一个标准的</a:t>
                </a:r>
                <a:r>
                  <a:rPr lang="en-US" altLang="zh-CN" dirty="0"/>
                  <a:t>Breit-</a:t>
                </a:r>
                <a:r>
                  <a:rPr lang="en-US" altLang="zh-CN" dirty="0" err="1"/>
                  <a:t>wigner</a:t>
                </a:r>
                <a:r>
                  <a:rPr lang="en-US" altLang="zh-CN" dirty="0"/>
                  <a:t> </a:t>
                </a:r>
                <a:r>
                  <a:rPr lang="zh-CN" altLang="en-US" dirty="0"/>
                  <a:t>共振线形，</a:t>
                </a:r>
                <a:endParaRPr lang="en-US" altLang="zh-CN" dirty="0"/>
              </a:p>
              <a:p>
                <a:pPr marL="171450" indent="-171450">
                  <a:buFont typeface="Wingdings" panose="05000000000000000000" pitchFamily="2" charset="2"/>
                  <a:buChar char="Ø"/>
                </a:pPr>
                <a:r>
                  <a:rPr lang="zh-CN" altLang="en-US" dirty="0"/>
                  <a:t>该 𝛾𝜌 能谱的分析给出的质 量接约为 </a:t>
                </a:r>
                <a:r>
                  <a:rPr lang="en-US" altLang="zh-CN" dirty="0"/>
                  <a:t>1.44GeV</a:t>
                </a:r>
                <a:r>
                  <a:rPr lang="zh-CN" altLang="en-US" dirty="0"/>
                  <a:t>，从 𝛾𝜙 谱中测量的质量大约为 </a:t>
                </a:r>
                <a:r>
                  <a:rPr lang="en-US" altLang="zh-CN" dirty="0"/>
                  <a:t>1.477GeV</a:t>
                </a:r>
                <a:r>
                  <a:rPr lang="zh-CN" altLang="en-US" dirty="0"/>
                  <a:t>，但都具有较大的误差。</a:t>
                </a:r>
                <a:endParaRPr lang="en-US" altLang="zh-CN" dirty="0"/>
              </a:p>
              <a:p>
                <a:pPr marL="171450" indent="-171450">
                  <a:buFont typeface="Wingdings" panose="05000000000000000000" pitchFamily="2" charset="2"/>
                  <a:buChar char="Ø"/>
                </a:pPr>
                <a:endParaRPr lang="en-US" altLang="zh-CN" dirty="0"/>
              </a:p>
              <a:p>
                <a:pPr marL="171450" indent="-171450">
                  <a:buFont typeface="Wingdings" panose="05000000000000000000" pitchFamily="2" charset="2"/>
                  <a:buChar char="Ø"/>
                </a:pPr>
                <a:r>
                  <a:rPr lang="zh-CN" altLang="en-US" dirty="0"/>
                  <a:t>综上所述，目前的实验分析的结果表明：在 </a:t>
                </a:r>
                <a:r>
                  <a:rPr lang="en-US" altLang="zh-CN" dirty="0"/>
                  <a:t>1.4 ∼ 1.5GeV </a:t>
                </a:r>
                <a:r>
                  <a:rPr lang="zh-CN" altLang="en-US" dirty="0"/>
                  <a:t>能区的赝标介子态，在 𝐾𝐾𝜋̄ 谱上有两个态，质量分别接近 </a:t>
                </a:r>
                <a:r>
                  <a:rPr lang="en-US" altLang="zh-CN" dirty="0"/>
                  <a:t>1.4GeV </a:t>
                </a:r>
                <a:r>
                  <a:rPr lang="zh-CN" altLang="en-US" dirty="0"/>
                  <a:t>以及 </a:t>
                </a:r>
                <a:r>
                  <a:rPr lang="en-US" altLang="zh-CN" dirty="0"/>
                  <a:t>1.5GeV;</a:t>
                </a:r>
                <a:endParaRPr lang="en-US" altLang="zh-CN" dirty="0"/>
              </a:p>
              <a:p>
                <a:pPr marL="171450" indent="-171450">
                  <a:buFont typeface="Wingdings" panose="05000000000000000000" pitchFamily="2" charset="2"/>
                  <a:buChar char="Ø"/>
                </a:pPr>
                <a:r>
                  <a:rPr lang="zh-CN" altLang="en-US" dirty="0"/>
                  <a:t>在 𝜂𝜋𝜋 谱上只有一个态，质量接近于 </a:t>
                </a:r>
                <a:r>
                  <a:rPr lang="en-US" altLang="zh-CN" dirty="0"/>
                  <a:t>1.4 GeV</a:t>
                </a:r>
                <a:r>
                  <a:rPr lang="zh-CN" altLang="en-US" dirty="0"/>
                  <a:t>；𝛾𝑉 谱上同样也只有一个态，质量的中心值大概在 </a:t>
                </a:r>
                <a:r>
                  <a:rPr lang="en-US" altLang="zh-CN" dirty="0"/>
                  <a:t>1.45 GeV </a:t>
                </a:r>
                <a:r>
                  <a:rPr lang="zh-CN" altLang="en-US" dirty="0"/>
                  <a:t>左右</a:t>
                </a:r>
                <a:endParaRPr lang="en-US" altLang="zh-CN" dirty="0"/>
              </a:p>
              <a:p>
                <a:pPr marL="171450" indent="-171450">
                  <a:buFont typeface="Wingdings" panose="05000000000000000000" pitchFamily="2" charset="2"/>
                  <a:buChar char="Ø"/>
                </a:pPr>
                <a:r>
                  <a:rPr lang="zh-CN" altLang="en-US" dirty="0"/>
                  <a:t>然而这样的实验结果是令人疑惑的</a:t>
                </a:r>
                <a:endParaRPr lang="en-US" altLang="zh-CN" dirty="0"/>
              </a:p>
              <a:p>
                <a:pPr marL="171450" indent="-171450">
                  <a:buFont typeface="Wingdings" panose="05000000000000000000" pitchFamily="2" charset="2"/>
                  <a:buChar char="Ø"/>
                </a:pPr>
                <a:r>
                  <a:rPr lang="zh-CN" altLang="en-US" dirty="0"/>
                  <a:t>如果高质量的这个共振态可以通过  </a:t>
                </a:r>
                <a:r>
                  <a:rPr lang="en-US" altLang="zh-CN" dirty="0"/>
                  <a:t>a0 pi </a:t>
                </a:r>
                <a:r>
                  <a:rPr lang="zh-CN" altLang="en-US" dirty="0"/>
                  <a:t>衰变到 </a:t>
                </a:r>
                <a:r>
                  <a:rPr lang="en-US" altLang="zh-CN" dirty="0" err="1"/>
                  <a:t>Kkpi</a:t>
                </a:r>
                <a:r>
                  <a:rPr lang="en-US" altLang="zh-CN" dirty="0"/>
                  <a:t>, </a:t>
                </a:r>
                <a:r>
                  <a:rPr lang="zh-CN" altLang="en-US" dirty="0"/>
                  <a:t>而</a:t>
                </a:r>
                <a:r>
                  <a:rPr lang="en-US" altLang="zh-CN" dirty="0"/>
                  <a:t>a0pi </a:t>
                </a:r>
                <a:r>
                  <a:rPr lang="zh-CN" altLang="en-US" dirty="0"/>
                  <a:t>到</a:t>
                </a:r>
                <a:r>
                  <a:rPr lang="en-US" altLang="zh-CN" dirty="0"/>
                  <a:t>eta pi </a:t>
                </a:r>
                <a:r>
                  <a:rPr lang="en-US" altLang="zh-CN" dirty="0" err="1"/>
                  <a:t>pi</a:t>
                </a:r>
                <a:r>
                  <a:rPr lang="en-US" altLang="zh-CN" dirty="0"/>
                  <a:t> </a:t>
                </a:r>
                <a:r>
                  <a:rPr lang="zh-CN" altLang="en-US" dirty="0"/>
                  <a:t>也有很强的耦合，那么为什么没有在</a:t>
                </a:r>
                <a:r>
                  <a:rPr lang="en-US" altLang="zh-CN" dirty="0"/>
                  <a:t>eta pi </a:t>
                </a:r>
                <a:r>
                  <a:rPr lang="en-US" altLang="zh-CN" dirty="0" err="1"/>
                  <a:t>pi</a:t>
                </a:r>
                <a:r>
                  <a:rPr lang="en-US" altLang="zh-CN" dirty="0"/>
                  <a:t> </a:t>
                </a:r>
                <a:r>
                  <a:rPr lang="zh-CN" altLang="en-US" dirty="0"/>
                  <a:t>的能谱上看到这个高质量的态</a:t>
                </a:r>
                <a:endParaRPr lang="en-US" altLang="zh-CN" dirty="0"/>
              </a:p>
              <a:p>
                <a:pPr marL="171450" indent="-171450">
                  <a:buFont typeface="Wingdings" panose="05000000000000000000" pitchFamily="2" charset="2"/>
                  <a:buChar char="Ø"/>
                </a:pPr>
                <a:r>
                  <a:rPr lang="zh-CN" altLang="en-US" dirty="0"/>
                  <a:t>另外，正如之前讨论的，该结果使得多出一个态无法归入赝标介子第一径向激发态的多重态中，</a:t>
                </a:r>
                <a:endParaRPr lang="en-US" altLang="zh-CN" dirty="0"/>
              </a:p>
              <a:p>
                <a:pPr marL="171450" indent="-171450">
                  <a:buFont typeface="Wingdings" panose="05000000000000000000" pitchFamily="2" charset="2"/>
                  <a:buChar char="Ø"/>
                </a:pPr>
                <a:r>
                  <a:rPr lang="zh-CN" altLang="en-US" dirty="0"/>
                  <a:t>并且将这个态归为赝标胶球的观点与格点计算以及基于</a:t>
                </a:r>
                <a:r>
                  <a:rPr lang="en-US" altLang="zh-CN" dirty="0"/>
                  <a:t>U</a:t>
                </a:r>
                <a:r>
                  <a:rPr lang="zh-CN" altLang="en-US" dirty="0"/>
                  <a:t>（</a:t>
                </a:r>
                <a:r>
                  <a:rPr lang="en-US" altLang="zh-CN" dirty="0"/>
                  <a:t>1</a:t>
                </a:r>
                <a:r>
                  <a:rPr lang="zh-CN" altLang="en-US" dirty="0"/>
                  <a:t>）反常的唯像学研究存在矛盾</a:t>
                </a:r>
                <a:endParaRPr lang="en-US" altLang="zh-CN" dirty="0"/>
              </a:p>
              <a:p>
                <a:endParaRPr lang="en-US" altLang="zh-CN" dirty="0"/>
              </a:p>
              <a:p>
                <a:endParaRPr lang="en-US" altLang="zh-CN" dirty="0"/>
              </a:p>
              <a:p>
                <a:endParaRPr lang="zh-CN" altLang="en-US"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r="-463" b="-18095"/>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097ACA24-938E-4763-B271-F9F7C01CA18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面对着这些矛盾，我们尝试在</a:t>
                </a:r>
                <a:r>
                  <a:rPr lang="en-US" altLang="zh-CN" dirty="0"/>
                  <a:t>1.4GeV</a:t>
                </a:r>
                <a:r>
                  <a:rPr lang="zh-CN" altLang="en-US" dirty="0"/>
                  <a:t>附近只考虑一个态的情况下看是否能描述不平庸的</a:t>
                </a:r>
                <a:r>
                  <a:rPr lang="en-US" altLang="zh-CN" dirty="0"/>
                  <a:t>K </a:t>
                </a:r>
                <a:r>
                  <a:rPr lang="en-US" altLang="zh-CN" dirty="0" err="1"/>
                  <a:t>K</a:t>
                </a:r>
                <a:r>
                  <a:rPr lang="en-US" altLang="zh-CN" dirty="0"/>
                  <a:t> Pi </a:t>
                </a:r>
                <a:r>
                  <a:rPr lang="zh-CN" altLang="en-US" dirty="0"/>
                  <a:t>线形</a:t>
                </a:r>
                <a:endParaRPr lang="en-US" altLang="zh-CN" dirty="0"/>
              </a:p>
              <a:p>
                <a:pPr marL="171450" indent="-171450">
                  <a:buFont typeface="Wingdings" panose="05000000000000000000" pitchFamily="2" charset="2"/>
                  <a:buChar char="Ø"/>
                </a:pPr>
                <a:r>
                  <a:rPr lang="zh-CN" altLang="en-US" dirty="0"/>
                  <a:t>考虑以下的这些可能因素会导致出现不平庸的线形</a:t>
                </a:r>
                <a:endParaRPr lang="en-US" altLang="zh-CN" dirty="0"/>
              </a:p>
              <a:p>
                <a:pPr marL="171450" indent="-171450">
                  <a:buFont typeface="Wingdings" panose="05000000000000000000" pitchFamily="2" charset="2"/>
                  <a:buChar char="Ø"/>
                </a:pPr>
                <a:r>
                  <a:rPr lang="zh-CN" altLang="en-US" dirty="0"/>
                  <a:t>第一， 贡献可能来自于多种不同的中间衰变道，这些衰变道的阈值不同，会带来一定的阈值效应</a:t>
                </a:r>
                <a:endParaRPr lang="en-US" altLang="zh-CN" dirty="0"/>
              </a:p>
              <a:p>
                <a:pPr marL="171450" indent="-171450">
                  <a:buFont typeface="Wingdings" panose="05000000000000000000" pitchFamily="2" charset="2"/>
                  <a:buChar char="Ø"/>
                </a:pPr>
                <a:r>
                  <a:rPr lang="zh-CN" altLang="en-US" b="0" dirty="0"/>
                  <a:t>第二，</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rPr>
                      <m:t>𝜂</m:t>
                    </m:r>
                    <m:r>
                      <a:rPr lang="en-US" altLang="zh-CN" b="0" i="1" smtClean="0">
                        <a:latin typeface="Cambria Math" panose="02040503050406030204" pitchFamily="18" charset="0"/>
                      </a:rPr>
                      <m:t>(</m:t>
                    </m:r>
                    <m:r>
                      <a:rPr lang="en-US" altLang="zh-CN" b="0" i="1" smtClean="0">
                        <a:latin typeface="Cambria Math" panose="02040503050406030204" pitchFamily="18" charset="0"/>
                      </a:rPr>
                      <m:t>1295</m:t>
                    </m:r>
                    <m:r>
                      <a:rPr lang="en-US" altLang="zh-CN" b="0" i="1" smtClean="0">
                        <a:latin typeface="Cambria Math" panose="02040503050406030204" pitchFamily="18" charset="0"/>
                      </a:rPr>
                      <m:t>)</m:t>
                    </m:r>
                  </m:oMath>
                </a14:m>
                <a:r>
                  <a:rPr lang="en-US" altLang="zh-CN" dirty="0"/>
                  <a:t> </a:t>
                </a:r>
                <a:r>
                  <a:rPr lang="zh-CN" altLang="en-US" dirty="0"/>
                  <a:t>的干涉效应可能有很重要的影响</a:t>
                </a:r>
                <a:endParaRPr lang="en-US" altLang="zh-CN" dirty="0"/>
              </a:p>
              <a:p>
                <a:pPr marL="171450" indent="-171450">
                  <a:buFont typeface="Wingdings" panose="05000000000000000000" pitchFamily="2" charset="2"/>
                  <a:buChar char="Ø"/>
                </a:pPr>
                <a:r>
                  <a:rPr lang="zh-CN" altLang="en-US" dirty="0"/>
                  <a:t>第三，三体幺正性的耦合道效应也可能使得线形发生变化</a:t>
                </a:r>
                <a:endParaRPr lang="en-US" altLang="zh-CN" dirty="0"/>
              </a:p>
              <a:p>
                <a:pPr marL="171450" indent="-171450">
                  <a:buFont typeface="Wingdings" panose="05000000000000000000" pitchFamily="2" charset="2"/>
                  <a:buChar char="Ø"/>
                </a:pPr>
                <a:r>
                  <a:rPr lang="zh-CN" altLang="en-US" dirty="0"/>
                  <a:t>这篇文章中考虑了三体幺正性耦合道效应来描述</a:t>
                </a:r>
                <a:r>
                  <a:rPr lang="en-US" altLang="zh-CN" dirty="0"/>
                  <a:t>BESIII</a:t>
                </a:r>
                <a:r>
                  <a:rPr lang="zh-CN" altLang="en-US" dirty="0"/>
                  <a:t>的数据，他们的模型中引入了两个裸态，并且他们没有描述</a:t>
                </a:r>
                <a:r>
                  <a:rPr lang="en-US" altLang="zh-CN" dirty="0"/>
                  <a:t>BESIII</a:t>
                </a:r>
                <a:r>
                  <a:rPr lang="zh-CN" altLang="en-US" dirty="0"/>
                  <a:t>分析给出的</a:t>
                </a:r>
                <a:r>
                  <a:rPr lang="en-US" altLang="zh-CN" dirty="0" err="1"/>
                  <a:t>KKpi</a:t>
                </a:r>
                <a:r>
                  <a:rPr lang="en-US" altLang="zh-CN" dirty="0"/>
                  <a:t> </a:t>
                </a:r>
                <a:r>
                  <a:rPr lang="zh-CN" altLang="en-US" dirty="0"/>
                  <a:t>谱中的分波信息</a:t>
                </a:r>
                <a:endParaRPr lang="en-US" altLang="zh-CN" dirty="0"/>
              </a:p>
              <a:p>
                <a:pPr marL="171450" indent="-171450">
                  <a:buFont typeface="Wingdings" panose="05000000000000000000" pitchFamily="2" charset="2"/>
                  <a:buChar char="Ø"/>
                </a:pPr>
                <a:r>
                  <a:rPr lang="zh-CN" altLang="en-US" dirty="0"/>
                  <a:t>以及，他们也没有将与</a:t>
                </a:r>
                <a:r>
                  <a:rPr lang="en-US" altLang="zh-CN" dirty="0"/>
                  <a:t>eta 1295 </a:t>
                </a:r>
                <a:r>
                  <a:rPr lang="zh-CN" altLang="en-US" dirty="0"/>
                  <a:t>的干涉考虑进来</a:t>
                </a:r>
                <a:endParaRPr lang="en-US" altLang="zh-CN" dirty="0"/>
              </a:p>
              <a:p>
                <a:pPr marL="171450" indent="-171450">
                  <a:buFont typeface="Wingdings" panose="05000000000000000000" pitchFamily="2" charset="2"/>
                  <a:buChar char="Ø"/>
                </a:pPr>
                <a:r>
                  <a:rPr lang="zh-CN" altLang="en-US" dirty="0"/>
                  <a:t>我们尝试在单圈修正下，考虑前两个可能的因素，来看是否可以描述线形</a:t>
                </a:r>
                <a:endParaRPr lang="en-US" altLang="zh-CN" dirty="0"/>
              </a:p>
              <a:p>
                <a:pPr marL="0" indent="0">
                  <a:buFont typeface="Wingdings" panose="05000000000000000000" pitchFamily="2" charset="2"/>
                  <a:buNone/>
                </a:pPr>
                <a:endParaRPr lang="en-US" altLang="zh-CN" dirty="0"/>
              </a:p>
              <a:p>
                <a:endParaRPr lang="en-US" altLang="zh-CN" dirty="0"/>
              </a:p>
              <a:p>
                <a:endParaRPr lang="en-US" altLang="zh-CN" dirty="0"/>
              </a:p>
              <a:p>
                <a:endParaRPr lang="en-US" altLang="zh-CN" dirty="0"/>
              </a:p>
              <a:p>
                <a:endParaRPr lang="zh-CN" altLang="en-US"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097ACA24-938E-4763-B271-F9F7C01CA18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首先，我们认为</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𝑋</m:t>
                    </m:r>
                  </m:oMath>
                </a14:m>
                <a:r>
                  <a:rPr lang="zh-CN" altLang="en-US" dirty="0"/>
                  <a:t> 到</a:t>
                </a:r>
                <a:r>
                  <a:rPr lang="en-US" altLang="zh-CN" dirty="0" err="1"/>
                  <a:t>Kkpi</a:t>
                </a:r>
                <a:r>
                  <a:rPr lang="en-US" altLang="zh-CN" dirty="0"/>
                  <a:t> </a:t>
                </a:r>
                <a:r>
                  <a:rPr lang="zh-CN" altLang="en-US" dirty="0"/>
                  <a:t>的衰变主要通过</a:t>
                </a:r>
                <a:r>
                  <a:rPr lang="en-US" altLang="zh-CN" dirty="0"/>
                  <a:t>K*K</a:t>
                </a:r>
                <a:r>
                  <a:rPr lang="zh-CN" altLang="en-US" dirty="0"/>
                  <a:t>， </a:t>
                </a:r>
                <a:r>
                  <a:rPr lang="en-US" altLang="zh-CN" dirty="0"/>
                  <a:t>kappa</a:t>
                </a:r>
                <a:r>
                  <a:rPr lang="en-US" altLang="zh-CN" baseline="0" dirty="0"/>
                  <a:t> K </a:t>
                </a:r>
                <a:r>
                  <a:rPr lang="zh-CN" altLang="en-US" baseline="0" dirty="0"/>
                  <a:t>以及 </a:t>
                </a:r>
                <a:r>
                  <a:rPr lang="en-US" altLang="zh-CN" baseline="0" dirty="0"/>
                  <a:t>a0 pi </a:t>
                </a:r>
                <a:r>
                  <a:rPr lang="zh-CN" altLang="en-US" baseline="0" dirty="0"/>
                  <a:t>这三个道衰变</a:t>
                </a:r>
                <a:endParaRPr lang="en-US" altLang="zh-CN" baseline="0" dirty="0"/>
              </a:p>
              <a:p>
                <a:pPr marL="171450" indent="-171450">
                  <a:buFont typeface="Wingdings" panose="05000000000000000000" pitchFamily="2" charset="2"/>
                  <a:buChar char="Ø"/>
                </a:pPr>
                <a:r>
                  <a:rPr lang="zh-CN" altLang="en-US" baseline="0" dirty="0"/>
                  <a:t>因此，对于</a:t>
                </a:r>
                <a:r>
                  <a:rPr lang="en-US" altLang="zh-CN" baseline="0" dirty="0"/>
                  <a:t>KKPI </a:t>
                </a:r>
                <a:r>
                  <a:rPr lang="zh-CN" altLang="en-US" baseline="0" dirty="0"/>
                  <a:t>到，我们考虑通过</a:t>
                </a:r>
                <a:r>
                  <a:rPr lang="en-US" altLang="zh-CN" baseline="0" dirty="0"/>
                  <a:t>K*K</a:t>
                </a:r>
                <a:r>
                  <a:rPr lang="zh-CN" altLang="en-US" baseline="0" dirty="0"/>
                  <a:t>衰变的一个树图，这是贡献到</a:t>
                </a:r>
                <a:r>
                  <a:rPr lang="en-US" altLang="zh-CN" baseline="0" dirty="0"/>
                  <a:t>KPI P</a:t>
                </a:r>
                <a:r>
                  <a:rPr lang="zh-CN" altLang="en-US" baseline="0" dirty="0"/>
                  <a:t>波的</a:t>
                </a:r>
                <a:endParaRPr lang="en-US" altLang="zh-CN" baseline="0" dirty="0"/>
              </a:p>
              <a:p>
                <a:pPr marL="171450" indent="-171450">
                  <a:buFont typeface="Wingdings" panose="05000000000000000000" pitchFamily="2" charset="2"/>
                  <a:buChar char="Ø"/>
                </a:pPr>
                <a:r>
                  <a:rPr lang="zh-CN" altLang="en-US" baseline="0" dirty="0"/>
                  <a:t>以及通过</a:t>
                </a:r>
                <a:r>
                  <a:rPr lang="en-US" altLang="zh-CN" baseline="0" dirty="0" err="1"/>
                  <a:t>κK</a:t>
                </a:r>
                <a:r>
                  <a:rPr lang="en-US" altLang="zh-CN" baseline="0" dirty="0"/>
                  <a:t> </a:t>
                </a:r>
                <a:r>
                  <a:rPr lang="zh-CN" altLang="en-US" baseline="0" dirty="0"/>
                  <a:t>和</a:t>
                </a:r>
                <a:r>
                  <a:rPr lang="en-US" altLang="zh-CN" baseline="0" dirty="0"/>
                  <a:t>a0 pi </a:t>
                </a:r>
                <a:r>
                  <a:rPr lang="zh-CN" altLang="en-US" baseline="0" dirty="0"/>
                  <a:t>衰变的树图，和通过</a:t>
                </a:r>
                <a:r>
                  <a:rPr lang="en-US" altLang="zh-CN" baseline="0" dirty="0"/>
                  <a:t>K*K </a:t>
                </a:r>
                <a:r>
                  <a:rPr lang="zh-CN" altLang="en-US" baseline="0" dirty="0"/>
                  <a:t>重散射后再分别到这两个道的圈图，这是贡献到 </a:t>
                </a:r>
                <a:r>
                  <a:rPr lang="en-US" altLang="zh-CN" baseline="0" dirty="0"/>
                  <a:t>KK S</a:t>
                </a:r>
                <a:r>
                  <a:rPr lang="zh-CN" altLang="en-US" baseline="0" dirty="0"/>
                  <a:t>波的</a:t>
                </a:r>
                <a:endParaRPr lang="en-US" altLang="zh-CN" baseline="0" dirty="0"/>
              </a:p>
              <a:p>
                <a:pPr marL="171450" indent="-171450">
                  <a:buFont typeface="Wingdings" panose="05000000000000000000" pitchFamily="2" charset="2"/>
                  <a:buChar char="Ø"/>
                </a:pPr>
                <a:r>
                  <a:rPr lang="zh-CN" altLang="en-US" baseline="0" dirty="0"/>
                  <a:t>那么对于</a:t>
                </a:r>
                <a:r>
                  <a:rPr lang="en-US" altLang="zh-CN" baseline="0" dirty="0"/>
                  <a:t>eta pipi </a:t>
                </a:r>
                <a:r>
                  <a:rPr lang="zh-CN" altLang="en-US" baseline="0" dirty="0"/>
                  <a:t>道，目前我们认为主要是来自</a:t>
                </a:r>
                <a:r>
                  <a:rPr lang="en-US" altLang="zh-CN" baseline="0" dirty="0"/>
                  <a:t>a0 pi </a:t>
                </a:r>
                <a:r>
                  <a:rPr lang="zh-CN" altLang="en-US" baseline="0" dirty="0"/>
                  <a:t>的贡献，因此包含这个树图，以及重散射形成的三角图</a:t>
                </a:r>
                <a:endParaRPr lang="en-US" altLang="zh-CN" baseline="0" dirty="0"/>
              </a:p>
              <a:p>
                <a:pPr marL="171450" indent="-171450">
                  <a:buFont typeface="Wingdings" panose="05000000000000000000" pitchFamily="2" charset="2"/>
                  <a:buChar char="Ø"/>
                </a:pPr>
                <a:r>
                  <a:rPr lang="zh-CN" altLang="en-US" baseline="0" dirty="0"/>
                  <a:t>我们采用有效拉氏量来描述这些相互作用顶点</a:t>
                </a:r>
                <a:endParaRPr lang="en-US" altLang="zh-CN" baseline="0" dirty="0"/>
              </a:p>
              <a:p>
                <a:pPr marL="171450" indent="-171450">
                  <a:buFont typeface="Wingdings" panose="05000000000000000000" pitchFamily="2" charset="2"/>
                  <a:buChar char="Ø"/>
                </a:pPr>
                <a:r>
                  <a:rPr lang="zh-CN" altLang="en-US" baseline="0" dirty="0"/>
                  <a:t>为了有效地进行拟合，我们分别定义了相关有效顶点的大小以及相位</a:t>
                </a:r>
                <a:endParaRPr lang="en-US" altLang="zh-CN" baseline="0" dirty="0"/>
              </a:p>
              <a:p>
                <a:pPr marL="171450" indent="-171450">
                  <a:buFont typeface="Wingdings" panose="05000000000000000000" pitchFamily="2" charset="2"/>
                  <a:buChar char="Ø"/>
                </a:pPr>
                <a:r>
                  <a:rPr lang="zh-CN" altLang="en-US" baseline="0" dirty="0"/>
                  <a:t>注意到，对于</a:t>
                </a:r>
                <a:r>
                  <a:rPr lang="en-US" altLang="zh-CN" baseline="0" dirty="0"/>
                  <a:t>K*K PI, </a:t>
                </a:r>
                <a:r>
                  <a:rPr lang="el-GR" altLang="zh-CN" baseline="0" dirty="0"/>
                  <a:t>Κ</a:t>
                </a:r>
                <a:r>
                  <a:rPr lang="en-US" altLang="zh-CN" baseline="0" dirty="0"/>
                  <a:t>k pi, a0 K </a:t>
                </a:r>
                <a:r>
                  <a:rPr lang="en-US" altLang="zh-CN" baseline="0" dirty="0" err="1"/>
                  <a:t>K</a:t>
                </a:r>
                <a:r>
                  <a:rPr lang="en-US" altLang="zh-CN" baseline="0" dirty="0"/>
                  <a:t>  </a:t>
                </a:r>
                <a:r>
                  <a:rPr lang="zh-CN" altLang="en-US" baseline="0" dirty="0"/>
                  <a:t>这三个耦合常数的大小可以从数据中提取出来，但它们的相位会作为拟合参数</a:t>
                </a:r>
                <a:endParaRPr lang="en-US" altLang="zh-CN" baseline="0" dirty="0"/>
              </a:p>
              <a:p>
                <a:pPr marL="171450" indent="-171450">
                  <a:buFont typeface="Wingdings" panose="05000000000000000000" pitchFamily="2" charset="2"/>
                  <a:buChar char="Ø"/>
                </a:pPr>
                <a:r>
                  <a:rPr lang="zh-CN" altLang="en-US" baseline="0" dirty="0"/>
                  <a:t>最后，为了描述与</a:t>
                </a:r>
                <a:r>
                  <a:rPr lang="en-US" altLang="zh-CN" baseline="0" dirty="0" err="1"/>
                  <a:t>etaX</a:t>
                </a:r>
                <a:r>
                  <a:rPr lang="zh-CN" altLang="en-US" baseline="0" dirty="0"/>
                  <a:t>相关的耦合常数的离壳效应，我们在相应的顶点加上这样的形状因子</a:t>
                </a:r>
                <a:endParaRPr lang="zh-CN" altLang="en-US"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sz="1200" b="0" i="0" kern="1200" dirty="0">
                    <a:solidFill>
                      <a:schemeClr val="tx1"/>
                    </a:solidFill>
                    <a:effectLst/>
                    <a:latin typeface="+mn-lt"/>
                    <a:ea typeface="+mn-ea"/>
                    <a:cs typeface="+mn-cs"/>
                  </a:rPr>
                  <a:t>由于实验测量</a:t>
                </a:r>
                <a:r>
                  <a:rPr lang="en-US" altLang="zh-CN" sz="1200" b="0" i="0" kern="1200" dirty="0" err="1">
                    <a:solidFill>
                      <a:schemeClr val="tx1"/>
                    </a:solidFill>
                    <a:effectLst/>
                    <a:latin typeface="+mn-lt"/>
                    <a:ea typeface="+mn-ea"/>
                    <a:cs typeface="+mn-cs"/>
                  </a:rPr>
                  <a:t>Jpsi</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到</a:t>
                </a:r>
                <a14:m>
                  <m:oMath xmlns:m="http://schemas.openxmlformats.org/officeDocument/2006/math">
                    <m:r>
                      <a:rPr lang="en-US" altLang="zh-CN" sz="1200" b="0" i="1" kern="1200" smtClean="0">
                        <a:solidFill>
                          <a:schemeClr val="tx1"/>
                        </a:solidFill>
                        <a:effectLst/>
                        <a:latin typeface="Cambria Math" panose="02040503050406030204" pitchFamily="18" charset="0"/>
                        <a:ea typeface="+mn-ea"/>
                        <a:cs typeface="+mn-cs"/>
                      </a:rPr>
                      <m:t>𝛾</m:t>
                    </m:r>
                    <m:sSub>
                      <m:sSubPr>
                        <m:ctrlPr>
                          <a:rPr lang="en-US" altLang="zh-CN" sz="1200" b="0" i="1" kern="1200" smtClean="0">
                            <a:solidFill>
                              <a:schemeClr val="tx1"/>
                            </a:solidFill>
                            <a:effectLst/>
                            <a:latin typeface="Cambria Math" panose="02040503050406030204" pitchFamily="18" charset="0"/>
                            <a:ea typeface="+mn-ea"/>
                            <a:cs typeface="+mn-cs"/>
                          </a:rPr>
                        </m:ctrlPr>
                      </m:sSubPr>
                      <m:e>
                        <m:r>
                          <a:rPr lang="en-US" altLang="zh-CN" sz="1200" b="0" i="1" kern="1200" smtClean="0">
                            <a:solidFill>
                              <a:schemeClr val="tx1"/>
                            </a:solidFill>
                            <a:effectLst/>
                            <a:latin typeface="Cambria Math" panose="02040503050406030204" pitchFamily="18" charset="0"/>
                            <a:ea typeface="+mn-ea"/>
                            <a:cs typeface="+mn-cs"/>
                          </a:rPr>
                          <m:t>𝜂</m:t>
                        </m:r>
                      </m:e>
                      <m:sub>
                        <m:r>
                          <a:rPr lang="en-US" altLang="zh-CN" sz="1200" b="0" i="1" kern="1200" smtClean="0">
                            <a:solidFill>
                              <a:schemeClr val="tx1"/>
                            </a:solidFill>
                            <a:effectLst/>
                            <a:latin typeface="Cambria Math" panose="02040503050406030204" pitchFamily="18" charset="0"/>
                            <a:ea typeface="+mn-ea"/>
                            <a:cs typeface="+mn-cs"/>
                          </a:rPr>
                          <m:t>𝑋</m:t>
                        </m:r>
                      </m:sub>
                    </m:sSub>
                  </m:oMath>
                </a14:m>
                <a:r>
                  <a:rPr lang="zh-CN" altLang="en-US" sz="1200" b="0" i="0" kern="1200" dirty="0">
                    <a:solidFill>
                      <a:schemeClr val="tx1"/>
                    </a:solidFill>
                    <a:effectLst/>
                    <a:latin typeface="+mn-lt"/>
                    <a:ea typeface="+mn-ea"/>
                    <a:cs typeface="+mn-cs"/>
                  </a:rPr>
                  <a:t>到</a:t>
                </a:r>
                <a14:m>
                  <m:oMath xmlns:m="http://schemas.openxmlformats.org/officeDocument/2006/math">
                    <m:r>
                      <a:rPr lang="en-US" altLang="zh-CN" sz="1200" b="0" i="1" kern="1200" smtClean="0">
                        <a:solidFill>
                          <a:schemeClr val="tx1"/>
                        </a:solidFill>
                        <a:effectLst/>
                        <a:latin typeface="Cambria Math" panose="02040503050406030204" pitchFamily="18" charset="0"/>
                        <a:ea typeface="+mn-ea"/>
                        <a:cs typeface="+mn-cs"/>
                      </a:rPr>
                      <m:t>𝛾𝛾</m:t>
                    </m:r>
                    <m:r>
                      <a:rPr lang="en-US" altLang="zh-CN" sz="1200" b="0" i="1" kern="1200" smtClean="0">
                        <a:solidFill>
                          <a:schemeClr val="tx1"/>
                        </a:solidFill>
                        <a:effectLst/>
                        <a:latin typeface="Cambria Math" panose="02040503050406030204" pitchFamily="18" charset="0"/>
                        <a:ea typeface="+mn-ea"/>
                        <a:cs typeface="+mn-cs"/>
                      </a:rPr>
                      <m:t>𝑉</m:t>
                    </m:r>
                  </m:oMath>
                </a14:m>
                <a:r>
                  <a:rPr lang="zh-CN" altLang="en-US" sz="1200" b="0" i="0" kern="1200" dirty="0">
                    <a:solidFill>
                      <a:schemeClr val="tx1"/>
                    </a:solidFill>
                    <a:effectLst/>
                    <a:latin typeface="+mn-lt"/>
                    <a:ea typeface="+mn-ea"/>
                    <a:cs typeface="+mn-cs"/>
                  </a:rPr>
                  <a:t> 的级联衰变过程</a:t>
                </a:r>
                <a:endParaRPr lang="en-US" altLang="zh-CN"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zh-CN" altLang="en-US" sz="1200" b="0" i="0" kern="1200" dirty="0">
                    <a:solidFill>
                      <a:schemeClr val="tx1"/>
                    </a:solidFill>
                    <a:effectLst/>
                    <a:latin typeface="+mn-lt"/>
                    <a:ea typeface="+mn-ea"/>
                    <a:cs typeface="+mn-cs"/>
                  </a:rPr>
                  <a:t>因此，在讨论完</a:t>
                </a:r>
                <a14:m>
                  <m:oMath xmlns:m="http://schemas.openxmlformats.org/officeDocument/2006/math">
                    <m:sSub>
                      <m:sSubPr>
                        <m:ctrlPr>
                          <a:rPr lang="en-US" altLang="zh-CN" sz="1200" b="0" i="1" kern="1200" smtClean="0">
                            <a:solidFill>
                              <a:schemeClr val="tx1"/>
                            </a:solidFill>
                            <a:effectLst/>
                            <a:latin typeface="Cambria Math" panose="02040503050406030204" pitchFamily="18" charset="0"/>
                            <a:ea typeface="+mn-ea"/>
                            <a:cs typeface="+mn-cs"/>
                          </a:rPr>
                        </m:ctrlPr>
                      </m:sSubPr>
                      <m:e>
                        <m:r>
                          <a:rPr lang="en-US" altLang="zh-CN" sz="1200" b="0" i="1" kern="1200" smtClean="0">
                            <a:solidFill>
                              <a:schemeClr val="tx1"/>
                            </a:solidFill>
                            <a:effectLst/>
                            <a:latin typeface="Cambria Math" panose="02040503050406030204" pitchFamily="18" charset="0"/>
                            <a:ea typeface="+mn-ea"/>
                            <a:cs typeface="+mn-cs"/>
                          </a:rPr>
                          <m:t>𝜂</m:t>
                        </m:r>
                      </m:e>
                      <m:sub>
                        <m:r>
                          <a:rPr lang="en-US" altLang="zh-CN" sz="1200" b="0" i="1" kern="1200" smtClean="0">
                            <a:solidFill>
                              <a:schemeClr val="tx1"/>
                            </a:solidFill>
                            <a:effectLst/>
                            <a:latin typeface="Cambria Math" panose="02040503050406030204" pitchFamily="18" charset="0"/>
                            <a:ea typeface="+mn-ea"/>
                            <a:cs typeface="+mn-cs"/>
                          </a:rPr>
                          <m:t>𝑋</m:t>
                        </m:r>
                      </m:sub>
                    </m:sSub>
                  </m:oMath>
                </a14:m>
                <a:r>
                  <a:rPr lang="zh-CN" altLang="en-US" sz="1200" b="0" i="0" kern="1200" dirty="0">
                    <a:solidFill>
                      <a:schemeClr val="tx1"/>
                    </a:solidFill>
                    <a:effectLst/>
                    <a:latin typeface="+mn-lt"/>
                    <a:ea typeface="+mn-ea"/>
                    <a:cs typeface="+mn-cs"/>
                  </a:rPr>
                  <a:t>的衰变之后</a:t>
                </a:r>
                <a:endParaRPr lang="en-US" altLang="zh-CN"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zh-CN" altLang="en-US" sz="1200" b="0" i="0" kern="1200" dirty="0">
                    <a:solidFill>
                      <a:schemeClr val="tx1"/>
                    </a:solidFill>
                    <a:effectLst/>
                    <a:latin typeface="+mn-lt"/>
                    <a:ea typeface="+mn-ea"/>
                    <a:cs typeface="+mn-cs"/>
                  </a:rPr>
                  <a:t>我们还需要对产生过程进行讨论</a:t>
                </a:r>
                <a:endParaRPr lang="en-US" altLang="zh-CN"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altLang="zh-CN" sz="1200" b="0" i="0" kern="1200" dirty="0">
                    <a:solidFill>
                      <a:schemeClr val="tx1"/>
                    </a:solidFill>
                    <a:effectLst/>
                    <a:latin typeface="+mn-lt"/>
                    <a:ea typeface="+mn-ea"/>
                    <a:cs typeface="+mn-cs"/>
                  </a:rPr>
                  <a:t>J/psi </a:t>
                </a:r>
                <a:r>
                  <a:rPr lang="zh-CN" altLang="en-US" sz="1200" b="0" i="0" kern="1200" dirty="0">
                    <a:solidFill>
                      <a:schemeClr val="tx1"/>
                    </a:solidFill>
                    <a:effectLst/>
                    <a:latin typeface="+mn-lt"/>
                    <a:ea typeface="+mn-ea"/>
                    <a:cs typeface="+mn-cs"/>
                  </a:rPr>
                  <a:t>初态辐射衰变产生</a:t>
                </a:r>
                <a:r>
                  <a:rPr lang="en-US" altLang="zh-CN" sz="1200" b="0" i="0" kern="1200" dirty="0" err="1">
                    <a:solidFill>
                      <a:schemeClr val="tx1"/>
                    </a:solidFill>
                    <a:effectLst/>
                    <a:latin typeface="+mn-lt"/>
                    <a:ea typeface="+mn-ea"/>
                    <a:cs typeface="+mn-cs"/>
                  </a:rPr>
                  <a:t>eta_X</a:t>
                </a:r>
                <a:r>
                  <a:rPr lang="zh-CN" altLang="en-US" sz="1200" b="0" i="0" kern="1200" dirty="0">
                    <a:solidFill>
                      <a:schemeClr val="tx1"/>
                    </a:solidFill>
                    <a:effectLst/>
                    <a:latin typeface="+mn-lt"/>
                    <a:ea typeface="+mn-ea"/>
                    <a:cs typeface="+mn-cs"/>
                  </a:rPr>
                  <a:t>的领头阶贡献为</a:t>
                </a:r>
                <a:r>
                  <a:rPr lang="en-US" altLang="zh-CN" sz="1200" b="0" i="0" kern="1200" dirty="0" err="1">
                    <a:solidFill>
                      <a:schemeClr val="tx1"/>
                    </a:solidFill>
                    <a:effectLst/>
                    <a:latin typeface="+mn-lt"/>
                    <a:ea typeface="+mn-ea"/>
                    <a:cs typeface="+mn-cs"/>
                  </a:rPr>
                  <a:t>ccbar</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湮灭产生一个光子加两个胶子，接着这两个胶子强子化为</a:t>
                </a:r>
                <a:r>
                  <a:rPr lang="en-US" altLang="zh-CN" sz="1200" b="0" i="0" kern="1200" dirty="0">
                    <a:solidFill>
                      <a:schemeClr val="tx1"/>
                    </a:solidFill>
                    <a:effectLst/>
                    <a:latin typeface="+mn-lt"/>
                    <a:ea typeface="+mn-ea"/>
                    <a:cs typeface="+mn-cs"/>
                  </a:rPr>
                  <a:t>q </a:t>
                </a:r>
                <a:r>
                  <a:rPr lang="en-US" altLang="zh-CN" sz="1200" b="0" i="0" kern="1200" dirty="0" err="1">
                    <a:solidFill>
                      <a:schemeClr val="tx1"/>
                    </a:solidFill>
                    <a:effectLst/>
                    <a:latin typeface="+mn-lt"/>
                    <a:ea typeface="+mn-ea"/>
                    <a:cs typeface="+mn-cs"/>
                  </a:rPr>
                  <a:t>qbar</a:t>
                </a:r>
                <a:r>
                  <a:rPr lang="zh-CN" altLang="en-US" sz="1200" b="0" i="0" kern="1200" dirty="0">
                    <a:solidFill>
                      <a:schemeClr val="tx1"/>
                    </a:solidFill>
                    <a:effectLst/>
                    <a:latin typeface="+mn-lt"/>
                    <a:ea typeface="+mn-ea"/>
                    <a:cs typeface="+mn-cs"/>
                  </a:rPr>
                  <a:t>介子。那么在这一过程中，我们可以将具有</a:t>
                </a:r>
                <a:r>
                  <a:rPr lang="en-US" altLang="zh-CN" sz="1200" b="0" i="0" kern="1200" dirty="0">
                    <a:solidFill>
                      <a:schemeClr val="tx1"/>
                    </a:solidFill>
                    <a:effectLst/>
                    <a:latin typeface="+mn-lt"/>
                    <a:ea typeface="+mn-ea"/>
                    <a:cs typeface="+mn-cs"/>
                  </a:rPr>
                  <a:t>0-+ </a:t>
                </a:r>
                <a:r>
                  <a:rPr lang="zh-CN" altLang="en-US" sz="1200" b="0" i="0" kern="1200" dirty="0">
                    <a:solidFill>
                      <a:schemeClr val="tx1"/>
                    </a:solidFill>
                    <a:effectLst/>
                    <a:latin typeface="+mn-lt"/>
                    <a:ea typeface="+mn-ea"/>
                    <a:cs typeface="+mn-cs"/>
                  </a:rPr>
                  <a:t>量子数且处于第一径向激发状态的</a:t>
                </a:r>
                <a:r>
                  <a:rPr lang="en-US" altLang="zh-CN" sz="1200" b="0" i="0" kern="1200" dirty="0">
                    <a:solidFill>
                      <a:schemeClr val="tx1"/>
                    </a:solidFill>
                    <a:effectLst/>
                    <a:latin typeface="+mn-lt"/>
                    <a:ea typeface="+mn-ea"/>
                    <a:cs typeface="+mn-cs"/>
                  </a:rPr>
                  <a:t> </a:t>
                </a:r>
                <a:r>
                  <a:rPr lang="en-US" altLang="zh-CN" sz="1200" b="0" i="0" kern="1200" dirty="0" err="1">
                    <a:solidFill>
                      <a:schemeClr val="tx1"/>
                    </a:solidFill>
                    <a:effectLst/>
                    <a:latin typeface="+mn-lt"/>
                    <a:ea typeface="+mn-ea"/>
                    <a:cs typeface="+mn-cs"/>
                  </a:rPr>
                  <a:t>qqbar</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对的产生几率参数化，用耦合常数</a:t>
                </a:r>
                <a:r>
                  <a:rPr lang="en-US" altLang="zh-CN" sz="1200" b="0" i="0" kern="1200" dirty="0">
                    <a:solidFill>
                      <a:schemeClr val="tx1"/>
                    </a:solidFill>
                    <a:effectLst/>
                    <a:latin typeface="+mn-lt"/>
                    <a:ea typeface="+mn-ea"/>
                    <a:cs typeface="+mn-cs"/>
                  </a:rPr>
                  <a:t>g0 </a:t>
                </a:r>
                <a:r>
                  <a:rPr lang="zh-CN" altLang="en-US" sz="1200" b="0" i="0" kern="1200" dirty="0">
                    <a:solidFill>
                      <a:schemeClr val="tx1"/>
                    </a:solidFill>
                    <a:effectLst/>
                    <a:latin typeface="+mn-lt"/>
                    <a:ea typeface="+mn-ea"/>
                    <a:cs typeface="+mn-cs"/>
                  </a:rPr>
                  <a:t>来表示。</a:t>
                </a:r>
                <a:endParaRPr lang="en-US" altLang="zh-CN"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zh-CN" altLang="en-US" sz="1200" b="0" i="0" kern="1200" dirty="0">
                    <a:solidFill>
                      <a:schemeClr val="tx1"/>
                    </a:solidFill>
                    <a:effectLst/>
                    <a:latin typeface="+mn-lt"/>
                    <a:ea typeface="+mn-ea"/>
                    <a:cs typeface="+mn-cs"/>
                  </a:rPr>
                  <a:t>那么根据夸克味道基下的混合表达式， </a:t>
                </a:r>
                <a:r>
                  <a:rPr lang="en-US" altLang="zh-CN" sz="1200" b="0" i="0" kern="1200" dirty="0">
                    <a:solidFill>
                      <a:schemeClr val="tx1"/>
                    </a:solidFill>
                    <a:effectLst/>
                    <a:latin typeface="+mn-lt"/>
                    <a:ea typeface="+mn-ea"/>
                    <a:cs typeface="+mn-cs"/>
                  </a:rPr>
                  <a:t>J/psi </a:t>
                </a:r>
                <a:r>
                  <a:rPr lang="zh-CN" altLang="en-US" sz="1200" b="0" i="0" kern="1200" dirty="0">
                    <a:solidFill>
                      <a:schemeClr val="tx1"/>
                    </a:solidFill>
                    <a:effectLst/>
                    <a:latin typeface="+mn-lt"/>
                    <a:ea typeface="+mn-ea"/>
                    <a:cs typeface="+mn-cs"/>
                  </a:rPr>
                  <a:t>辐射衰变到</a:t>
                </a:r>
                <a:r>
                  <a:rPr lang="en-US" altLang="zh-CN" sz="1200" b="0" i="0" kern="1200" dirty="0">
                    <a:solidFill>
                      <a:schemeClr val="tx1"/>
                    </a:solidFill>
                    <a:effectLst/>
                    <a:latin typeface="+mn-lt"/>
                    <a:ea typeface="+mn-ea"/>
                    <a:cs typeface="+mn-cs"/>
                  </a:rPr>
                  <a:t>eta(1295) </a:t>
                </a:r>
                <a:r>
                  <a:rPr lang="zh-CN" altLang="en-US" sz="1200" b="0" i="0" kern="1200" dirty="0">
                    <a:solidFill>
                      <a:schemeClr val="tx1"/>
                    </a:solidFill>
                    <a:effectLst/>
                    <a:latin typeface="+mn-lt"/>
                    <a:ea typeface="+mn-ea"/>
                    <a:cs typeface="+mn-cs"/>
                  </a:rPr>
                  <a:t>或者</a:t>
                </a:r>
                <a:r>
                  <a:rPr lang="en-US" altLang="zh-CN" sz="1200" b="0" i="0" kern="1200" dirty="0">
                    <a:solidFill>
                      <a:schemeClr val="tx1"/>
                    </a:solidFill>
                    <a:effectLst/>
                    <a:latin typeface="+mn-lt"/>
                    <a:ea typeface="+mn-ea"/>
                    <a:cs typeface="+mn-cs"/>
                  </a:rPr>
                  <a:t>eta(1405) </a:t>
                </a:r>
                <a:r>
                  <a:rPr lang="zh-CN" altLang="en-US" sz="1200" b="0" i="0" kern="1200" dirty="0">
                    <a:solidFill>
                      <a:schemeClr val="tx1"/>
                    </a:solidFill>
                    <a:effectLst/>
                    <a:latin typeface="+mn-lt"/>
                    <a:ea typeface="+mn-ea"/>
                    <a:cs typeface="+mn-cs"/>
                  </a:rPr>
                  <a:t>的耦合常数可以写为 </a:t>
                </a:r>
                <a:r>
                  <a:rPr lang="en-US" altLang="zh-CN" sz="1200" b="0" i="0" kern="1200" dirty="0">
                    <a:solidFill>
                      <a:schemeClr val="tx1"/>
                    </a:solidFill>
                    <a:effectLst/>
                    <a:latin typeface="+mn-lt"/>
                    <a:ea typeface="+mn-ea"/>
                    <a:cs typeface="+mn-cs"/>
                  </a:rPr>
                  <a:t>g0 </a:t>
                </a:r>
                <a:r>
                  <a:rPr lang="zh-CN" altLang="en-US" sz="1200" b="0" i="0" kern="1200" dirty="0">
                    <a:solidFill>
                      <a:schemeClr val="tx1"/>
                    </a:solidFill>
                    <a:effectLst/>
                    <a:latin typeface="+mn-lt"/>
                    <a:ea typeface="+mn-ea"/>
                    <a:cs typeface="+mn-cs"/>
                  </a:rPr>
                  <a:t>乘以不同味道的混合因子组成的表达式。并且这里考虑了</a:t>
                </a:r>
                <a:r>
                  <a:rPr lang="en-US" altLang="zh-CN" sz="1200" b="0" i="0" kern="1200" dirty="0">
                    <a:solidFill>
                      <a:schemeClr val="tx1"/>
                    </a:solidFill>
                    <a:effectLst/>
                    <a:latin typeface="+mn-lt"/>
                    <a:ea typeface="+mn-ea"/>
                    <a:cs typeface="+mn-cs"/>
                  </a:rPr>
                  <a:t>SU(3)</a:t>
                </a:r>
                <a:r>
                  <a:rPr lang="zh-CN" altLang="en-US" sz="1200" b="0" i="0" kern="1200" dirty="0">
                    <a:solidFill>
                      <a:schemeClr val="tx1"/>
                    </a:solidFill>
                    <a:effectLst/>
                    <a:latin typeface="+mn-lt"/>
                    <a:ea typeface="+mn-ea"/>
                    <a:cs typeface="+mn-cs"/>
                  </a:rPr>
                  <a:t>破坏因子</a:t>
                </a:r>
                <a:r>
                  <a:rPr lang="en-US" altLang="zh-CN" sz="1200" b="0" i="0" kern="1200" dirty="0">
                    <a:solidFill>
                      <a:schemeClr val="tx1"/>
                    </a:solidFill>
                    <a:effectLst/>
                    <a:latin typeface="+mn-lt"/>
                    <a:ea typeface="+mn-ea"/>
                    <a:cs typeface="+mn-cs"/>
                  </a:rPr>
                  <a:t>R</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zh-CN" altLang="en-US" sz="1200" b="0" i="0" kern="1200" dirty="0">
                    <a:solidFill>
                      <a:schemeClr val="tx1"/>
                    </a:solidFill>
                    <a:effectLst/>
                    <a:latin typeface="+mn-lt"/>
                    <a:ea typeface="+mn-ea"/>
                    <a:cs typeface="+mn-cs"/>
                  </a:rPr>
                  <a:t>那么，</a:t>
                </a:r>
                <a:r>
                  <a:rPr lang="en-US" altLang="zh-CN" sz="1200" b="0" i="0" kern="1200" dirty="0">
                    <a:solidFill>
                      <a:schemeClr val="tx1"/>
                    </a:solidFill>
                    <a:effectLst/>
                    <a:latin typeface="+mn-lt"/>
                    <a:ea typeface="+mn-ea"/>
                    <a:cs typeface="+mn-cs"/>
                  </a:rPr>
                  <a:t>J/psi </a:t>
                </a:r>
                <a:r>
                  <a:rPr lang="zh-CN" altLang="en-US" sz="1200" b="0" i="0" kern="1200" dirty="0">
                    <a:solidFill>
                      <a:schemeClr val="tx1"/>
                    </a:solidFill>
                    <a:effectLst/>
                    <a:latin typeface="+mn-lt"/>
                    <a:ea typeface="+mn-ea"/>
                    <a:cs typeface="+mn-cs"/>
                  </a:rPr>
                  <a:t>辐射衰变到这两个态的几率比值就可以简单地写为耦合常数比值的平方再乘以质心系动量的三次方。</a:t>
                </a:r>
                <a:endParaRPr lang="en-US" altLang="zh-CN"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zh-CN" altLang="en-US" sz="1200" b="0" i="0" kern="1200" dirty="0">
                    <a:solidFill>
                      <a:schemeClr val="tx1"/>
                    </a:solidFill>
                    <a:effectLst/>
                    <a:latin typeface="+mn-lt"/>
                    <a:ea typeface="+mn-ea"/>
                    <a:cs typeface="+mn-cs"/>
                  </a:rPr>
                  <a:t>我们可以看到，在</a:t>
                </a:r>
                <a:r>
                  <a:rPr lang="en-US" altLang="zh-CN" sz="1200" b="0" i="0" kern="1200" dirty="0">
                    <a:solidFill>
                      <a:schemeClr val="tx1"/>
                    </a:solidFill>
                    <a:effectLst/>
                    <a:latin typeface="+mn-lt"/>
                    <a:ea typeface="+mn-ea"/>
                    <a:cs typeface="+mn-cs"/>
                  </a:rPr>
                  <a:t>eta(1405) </a:t>
                </a:r>
                <a:r>
                  <a:rPr lang="zh-CN" altLang="en-US" sz="1200" b="0" i="0" kern="1200" dirty="0">
                    <a:solidFill>
                      <a:schemeClr val="tx1"/>
                    </a:solidFill>
                    <a:effectLst/>
                    <a:latin typeface="+mn-lt"/>
                    <a:ea typeface="+mn-ea"/>
                    <a:cs typeface="+mn-cs"/>
                  </a:rPr>
                  <a:t>的产生过程中，非奇异夸克和奇异夸克的贡献相加，而对于</a:t>
                </a:r>
                <a:r>
                  <a:rPr lang="en-US" altLang="zh-CN" sz="1200" b="0" i="0" kern="1200" dirty="0">
                    <a:solidFill>
                      <a:schemeClr val="tx1"/>
                    </a:solidFill>
                    <a:effectLst/>
                    <a:latin typeface="+mn-lt"/>
                    <a:ea typeface="+mn-ea"/>
                    <a:cs typeface="+mn-cs"/>
                  </a:rPr>
                  <a:t>eta(1295) </a:t>
                </a:r>
                <a:r>
                  <a:rPr lang="zh-CN" altLang="en-US" sz="1200" b="0" i="0" kern="1200" dirty="0">
                    <a:solidFill>
                      <a:schemeClr val="tx1"/>
                    </a:solidFill>
                    <a:effectLst/>
                    <a:latin typeface="+mn-lt"/>
                    <a:ea typeface="+mn-ea"/>
                    <a:cs typeface="+mn-cs"/>
                  </a:rPr>
                  <a:t>这两部分是相消的</a:t>
                </a:r>
                <a:r>
                  <a:rPr lang="en-US" altLang="zh-CN"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altLang="zh-CN" sz="1200" b="0" i="0" kern="1200" dirty="0">
                    <a:solidFill>
                      <a:schemeClr val="tx1"/>
                    </a:solidFill>
                    <a:effectLst/>
                    <a:latin typeface="+mn-lt"/>
                    <a:ea typeface="+mn-ea"/>
                    <a:cs typeface="+mn-cs"/>
                  </a:rPr>
                  <a:t> eta(1295)</a:t>
                </a:r>
                <a:r>
                  <a:rPr lang="zh-CN" altLang="en-US" sz="1200" b="0" i="0" kern="1200" dirty="0">
                    <a:solidFill>
                      <a:schemeClr val="tx1"/>
                    </a:solidFill>
                    <a:effectLst/>
                    <a:latin typeface="+mn-lt"/>
                    <a:ea typeface="+mn-ea"/>
                    <a:cs typeface="+mn-cs"/>
                  </a:rPr>
                  <a:t>在</a:t>
                </a:r>
                <a:r>
                  <a:rPr lang="en-US" altLang="zh-CN" sz="1200" b="0" i="0" kern="1200" dirty="0">
                    <a:solidFill>
                      <a:schemeClr val="tx1"/>
                    </a:solidFill>
                    <a:effectLst/>
                    <a:latin typeface="+mn-lt"/>
                    <a:ea typeface="+mn-ea"/>
                    <a:cs typeface="+mn-cs"/>
                  </a:rPr>
                  <a:t>J/\psi</a:t>
                </a:r>
                <a:r>
                  <a:rPr lang="zh-CN" altLang="en-US" sz="1200" b="0" i="0" kern="1200" dirty="0">
                    <a:solidFill>
                      <a:schemeClr val="tx1"/>
                    </a:solidFill>
                    <a:effectLst/>
                    <a:latin typeface="+mn-lt"/>
                    <a:ea typeface="+mn-ea"/>
                    <a:cs typeface="+mn-cs"/>
                  </a:rPr>
                  <a:t> 辐射衰变中的产生可能被压低。</a:t>
                </a:r>
                <a:endParaRPr lang="zh-CN" altLang="en-US"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描述</a:t>
            </a:r>
            <a:r>
              <a:rPr lang="en-US" altLang="zh-CN" dirty="0" err="1"/>
              <a:t>etaX</a:t>
            </a:r>
            <a:r>
              <a:rPr lang="zh-CN" altLang="en-US" dirty="0"/>
              <a:t>在</a:t>
            </a:r>
            <a:r>
              <a:rPr lang="en-US" altLang="zh-CN" dirty="0"/>
              <a:t>J/\psi </a:t>
            </a:r>
            <a:r>
              <a:rPr lang="zh-CN" altLang="en-US" dirty="0"/>
              <a:t>辐射衰变中的产生过程我们直接利用之前定义的耦合常数</a:t>
            </a:r>
            <a:r>
              <a:rPr lang="en-US" altLang="zh-CN" dirty="0"/>
              <a:t>g0</a:t>
            </a:r>
            <a:endParaRPr lang="en-US" altLang="zh-CN" dirty="0"/>
          </a:p>
          <a:p>
            <a:pPr marL="171450" indent="-171450">
              <a:buFont typeface="Wingdings" panose="05000000000000000000" pitchFamily="2" charset="2"/>
              <a:buChar char="Ø"/>
            </a:pPr>
            <a:r>
              <a:rPr lang="zh-CN" altLang="en-US" dirty="0"/>
              <a:t>然后我们可以写出</a:t>
            </a:r>
            <a:r>
              <a:rPr lang="en-US" altLang="zh-CN" dirty="0" err="1"/>
              <a:t>etaX</a:t>
            </a:r>
            <a:r>
              <a:rPr lang="zh-CN" altLang="en-US" dirty="0"/>
              <a:t>到三个强子末态的衰变振幅</a:t>
            </a:r>
            <a:r>
              <a:rPr lang="en-US" altLang="zh-CN" dirty="0"/>
              <a:t>, </a:t>
            </a:r>
            <a:r>
              <a:rPr lang="zh-CN" altLang="en-US" dirty="0"/>
              <a:t>因为要描述分波线形，因此我们给出了</a:t>
            </a:r>
            <a:r>
              <a:rPr lang="en-US" altLang="zh-CN" dirty="0" err="1"/>
              <a:t>etaX</a:t>
            </a:r>
            <a:r>
              <a:rPr lang="zh-CN" altLang="en-US" dirty="0"/>
              <a:t>到</a:t>
            </a:r>
            <a:r>
              <a:rPr lang="en-US" altLang="zh-CN" dirty="0"/>
              <a:t>KKPI</a:t>
            </a:r>
            <a:r>
              <a:rPr lang="zh-CN" altLang="en-US" dirty="0"/>
              <a:t>总的振幅，以及到</a:t>
            </a:r>
            <a:r>
              <a:rPr lang="en-US" altLang="zh-CN" dirty="0"/>
              <a:t>KPI P</a:t>
            </a:r>
            <a:r>
              <a:rPr lang="zh-CN" altLang="en-US" dirty="0"/>
              <a:t>波的振幅和</a:t>
            </a:r>
            <a:r>
              <a:rPr lang="en-US" altLang="zh-CN" dirty="0"/>
              <a:t>KK S </a:t>
            </a:r>
            <a:r>
              <a:rPr lang="zh-CN" altLang="en-US" dirty="0"/>
              <a:t>波的振幅，最后是到</a:t>
            </a:r>
            <a:r>
              <a:rPr lang="en-US" altLang="zh-CN" dirty="0"/>
              <a:t>eta pi </a:t>
            </a:r>
            <a:r>
              <a:rPr lang="en-US" altLang="zh-CN" dirty="0" err="1"/>
              <a:t>pi</a:t>
            </a:r>
            <a:r>
              <a:rPr lang="en-US" altLang="zh-CN" dirty="0"/>
              <a:t> </a:t>
            </a:r>
            <a:r>
              <a:rPr lang="zh-CN" altLang="en-US" dirty="0"/>
              <a:t>的振幅</a:t>
            </a:r>
            <a:endParaRPr lang="en-US" altLang="zh-CN" dirty="0"/>
          </a:p>
          <a:p>
            <a:pPr marL="171450" indent="-171450">
              <a:buFont typeface="Wingdings" panose="05000000000000000000" pitchFamily="2" charset="2"/>
              <a:buChar char="Ø"/>
            </a:pPr>
            <a:r>
              <a:rPr lang="zh-CN" altLang="en-US" dirty="0"/>
              <a:t>我们需要计算投影到三体谱上的微分宽度</a:t>
            </a:r>
            <a:endParaRPr lang="en-US" altLang="zh-CN" dirty="0"/>
          </a:p>
          <a:p>
            <a:pPr marL="171450" indent="-171450">
              <a:buFont typeface="Wingdings" panose="05000000000000000000" pitchFamily="2" charset="2"/>
              <a:buChar char="Ø"/>
            </a:pPr>
            <a:r>
              <a:rPr lang="zh-CN" altLang="en-US" dirty="0"/>
              <a:t>我们采用将四体相空间积分约化为一个两体相空间积分和一个三体相空间积分</a:t>
            </a:r>
            <a:endParaRPr lang="en-US" altLang="zh-CN" dirty="0"/>
          </a:p>
          <a:p>
            <a:pPr marL="171450" indent="-171450">
              <a:buFont typeface="Wingdings" panose="05000000000000000000" pitchFamily="2" charset="2"/>
              <a:buChar char="Ø"/>
            </a:pPr>
            <a:r>
              <a:rPr lang="zh-CN" altLang="en-US" dirty="0"/>
              <a:t>这个是</a:t>
            </a:r>
            <a:r>
              <a:rPr lang="en-US" altLang="zh-CN" dirty="0"/>
              <a:t>J/PSI </a:t>
            </a:r>
            <a:r>
              <a:rPr lang="zh-CN" altLang="en-US" dirty="0"/>
              <a:t>衰变到</a:t>
            </a:r>
            <a:r>
              <a:rPr lang="en-US" altLang="zh-CN" dirty="0"/>
              <a:t>gamma </a:t>
            </a:r>
            <a:r>
              <a:rPr lang="en-US" altLang="zh-CN" dirty="0" err="1"/>
              <a:t>etaX</a:t>
            </a:r>
            <a:r>
              <a:rPr lang="en-US" altLang="zh-CN" dirty="0"/>
              <a:t> </a:t>
            </a:r>
            <a:r>
              <a:rPr lang="zh-CN" altLang="en-US" dirty="0"/>
              <a:t>的两体相空间因子</a:t>
            </a:r>
            <a:endParaRPr lang="en-US" altLang="zh-CN" dirty="0"/>
          </a:p>
          <a:p>
            <a:pPr marL="171450" indent="-171450">
              <a:buFont typeface="Wingdings" panose="05000000000000000000" pitchFamily="2" charset="2"/>
              <a:buChar char="Ø"/>
            </a:pPr>
            <a:r>
              <a:rPr lang="zh-CN" altLang="en-US" dirty="0"/>
              <a:t>后面是三体相空间积分，这是考虑了 </a:t>
            </a:r>
            <a:r>
              <a:rPr lang="en-US" altLang="zh-CN" dirty="0"/>
              <a:t>η1295 </a:t>
            </a:r>
            <a:r>
              <a:rPr lang="zh-CN" altLang="en-US" dirty="0"/>
              <a:t>以及</a:t>
            </a:r>
            <a:r>
              <a:rPr lang="en-US" altLang="zh-CN" dirty="0"/>
              <a:t>eta1405 </a:t>
            </a:r>
            <a:r>
              <a:rPr lang="zh-CN" altLang="en-US" dirty="0"/>
              <a:t>这两个态的干涉</a:t>
            </a:r>
            <a:endParaRPr lang="en-US" altLang="zh-CN" dirty="0"/>
          </a:p>
          <a:p>
            <a:pPr marL="171450" indent="-171450">
              <a:buFont typeface="Wingdings" panose="05000000000000000000" pitchFamily="2" charset="2"/>
              <a:buChar char="Ø"/>
            </a:pPr>
            <a:r>
              <a:rPr lang="zh-CN" altLang="en-US" dirty="0"/>
              <a:t>我们采用能量依赖的</a:t>
            </a:r>
            <a:r>
              <a:rPr lang="en-US" altLang="zh-CN" dirty="0"/>
              <a:t>Breit-</a:t>
            </a:r>
            <a:r>
              <a:rPr lang="en-US" altLang="zh-CN" dirty="0" err="1"/>
              <a:t>wigner</a:t>
            </a:r>
            <a:r>
              <a:rPr lang="zh-CN" altLang="en-US" dirty="0"/>
              <a:t>公式来描述</a:t>
            </a:r>
            <a:r>
              <a:rPr lang="en-US" altLang="zh-CN" dirty="0" err="1"/>
              <a:t>etaX</a:t>
            </a:r>
            <a:r>
              <a:rPr lang="zh-CN" altLang="en-US" dirty="0"/>
              <a:t>的传播子</a:t>
            </a:r>
            <a:endParaRPr lang="en-US" altLang="zh-CN" dirty="0"/>
          </a:p>
          <a:p>
            <a:pPr marL="171450" indent="-171450">
              <a:buFont typeface="Wingdings" panose="05000000000000000000" pitchFamily="2" charset="2"/>
              <a:buChar char="Ø"/>
            </a:pPr>
            <a:endParaRPr lang="zh-CN" altLang="en-US"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en-US" altLang="zh-CN" dirty="0"/>
              <a:t>It is the relative phase between diagrams indeed affects the interference pattern.</a:t>
            </a:r>
            <a:endParaRPr lang="en-US" altLang="zh-CN" dirty="0"/>
          </a:p>
          <a:p>
            <a:pPr marL="171450" indent="-171450">
              <a:buFont typeface="Arial" panose="020B0604020202020204" pitchFamily="34" charset="0"/>
              <a:buChar char="•"/>
            </a:pPr>
            <a:r>
              <a:rPr lang="en-US" altLang="zh-CN" dirty="0"/>
              <a:t>Note that some couplings are always appear together,</a:t>
            </a:r>
            <a:endParaRPr lang="en-US" altLang="zh-CN" dirty="0"/>
          </a:p>
          <a:p>
            <a:pPr marL="171450" indent="-171450">
              <a:buFont typeface="Arial" panose="020B0604020202020204" pitchFamily="34" charset="0"/>
              <a:buChar char="•"/>
            </a:pPr>
            <a:r>
              <a:rPr lang="en-US" altLang="zh-CN" dirty="0"/>
              <a:t> Hence, As shown in these plot </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dirty="0"/>
              <a:t>To reduce the redundancy  we redefine some new phases which will be treated as fitting parameters.</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lang="en-US" altLang="zh-CN" dirty="0"/>
          </a:p>
          <a:p>
            <a:pPr marL="0" indent="0">
              <a:buFont typeface="Arial" panose="020B0604020202020204" pitchFamily="34" charset="0"/>
              <a:buNone/>
            </a:pPr>
            <a:endParaRPr lang="en-US" altLang="zh-CN"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那么，最后我们用以拟合的参数包括</a:t>
            </a:r>
            <a:endParaRPr lang="en-US" altLang="zh-CN" dirty="0"/>
          </a:p>
          <a:p>
            <a:pPr marL="171450" indent="-171450">
              <a:buFont typeface="Wingdings" panose="05000000000000000000" pitchFamily="2" charset="2"/>
              <a:buChar char="Ø"/>
            </a:pPr>
            <a:r>
              <a:rPr lang="en-US" altLang="zh-CN" dirty="0"/>
              <a:t>Eta 1405 </a:t>
            </a:r>
            <a:r>
              <a:rPr lang="zh-CN" altLang="en-US" dirty="0"/>
              <a:t>的质量</a:t>
            </a:r>
            <a:endParaRPr lang="en-US" altLang="zh-CN" dirty="0"/>
          </a:p>
          <a:p>
            <a:pPr marL="171450" indent="-171450">
              <a:buFont typeface="Wingdings" panose="05000000000000000000" pitchFamily="2" charset="2"/>
              <a:buChar char="Ø"/>
            </a:pPr>
            <a:r>
              <a:rPr lang="zh-CN" altLang="en-US" dirty="0"/>
              <a:t>与</a:t>
            </a:r>
            <a:r>
              <a:rPr lang="en-US" altLang="zh-CN" dirty="0"/>
              <a:t>1405</a:t>
            </a:r>
            <a:r>
              <a:rPr lang="zh-CN" altLang="en-US" dirty="0"/>
              <a:t>耦合的三个道对应的耦合常数 以及与</a:t>
            </a:r>
            <a:r>
              <a:rPr lang="en-US" altLang="zh-CN" dirty="0"/>
              <a:t>1295 </a:t>
            </a:r>
            <a:r>
              <a:rPr lang="zh-CN" altLang="en-US" dirty="0"/>
              <a:t>耦合的三个耦合常数</a:t>
            </a:r>
            <a:endParaRPr lang="en-US" altLang="zh-CN" dirty="0"/>
          </a:p>
          <a:p>
            <a:pPr marL="171450" indent="-171450">
              <a:buFont typeface="Wingdings" panose="05000000000000000000" pitchFamily="2" charset="2"/>
              <a:buChar char="Ø"/>
            </a:pPr>
            <a:r>
              <a:rPr lang="zh-CN" altLang="en-US" dirty="0"/>
              <a:t>以及真正影响干涉结果的相角</a:t>
            </a:r>
            <a:endParaRPr lang="en-US" altLang="zh-CN" dirty="0"/>
          </a:p>
          <a:p>
            <a:pPr marL="171450" indent="-171450">
              <a:buFont typeface="Wingdings" panose="05000000000000000000" pitchFamily="2" charset="2"/>
              <a:buChar char="Ø"/>
            </a:pPr>
            <a:r>
              <a:rPr lang="zh-CN" altLang="en-US" dirty="0"/>
              <a:t>最后是形状因子中的参数</a:t>
            </a:r>
            <a:endParaRPr lang="en-US" altLang="zh-CN" dirty="0"/>
          </a:p>
          <a:p>
            <a:pPr marL="171450" indent="-171450">
              <a:buFont typeface="Wingdings" panose="05000000000000000000" pitchFamily="2" charset="2"/>
              <a:buChar char="Ø"/>
            </a:pPr>
            <a:r>
              <a:rPr lang="zh-CN" altLang="en-US" dirty="0"/>
              <a:t>那么下面这两个表中给出的是我们最佳拟合的参数值</a:t>
            </a:r>
            <a:endParaRPr lang="en-US" altLang="zh-CN" dirty="0"/>
          </a:p>
          <a:p>
            <a:pPr marL="171450" indent="-171450">
              <a:buFont typeface="Wingdings" panose="05000000000000000000" pitchFamily="2" charset="2"/>
              <a:buChar char="Ø"/>
            </a:pPr>
            <a:r>
              <a:rPr lang="zh-CN" altLang="en-US" dirty="0"/>
              <a:t>可以看到。</a:t>
            </a:r>
            <a:r>
              <a:rPr lang="en-US" altLang="zh-CN" dirty="0"/>
              <a:t>1405 </a:t>
            </a:r>
            <a:r>
              <a:rPr lang="zh-CN" altLang="en-US" dirty="0"/>
              <a:t>的质量拟合结果为</a:t>
            </a:r>
            <a:r>
              <a:rPr lang="en-US" altLang="zh-CN" dirty="0"/>
              <a:t>1.45 </a:t>
            </a:r>
            <a:r>
              <a:rPr lang="en-US" altLang="zh-CN" dirty="0" err="1"/>
              <a:t>Gev</a:t>
            </a:r>
            <a:endParaRPr lang="en-US" altLang="zh-CN" dirty="0"/>
          </a:p>
          <a:p>
            <a:pPr marL="171450" indent="-171450">
              <a:buFont typeface="Wingdings" panose="05000000000000000000" pitchFamily="2" charset="2"/>
              <a:buChar char="Ø"/>
            </a:pPr>
            <a:r>
              <a:rPr lang="zh-CN" altLang="en-US" dirty="0"/>
              <a:t>然后是</a:t>
            </a:r>
            <a:r>
              <a:rPr lang="en-US" altLang="zh-CN" dirty="0"/>
              <a:t>eta1405K*K </a:t>
            </a:r>
            <a:r>
              <a:rPr lang="zh-CN" altLang="en-US" dirty="0"/>
              <a:t>与</a:t>
            </a:r>
            <a:r>
              <a:rPr lang="en-US" altLang="zh-CN" dirty="0"/>
              <a:t>1295 K*K </a:t>
            </a:r>
            <a:r>
              <a:rPr lang="zh-CN" altLang="en-US" dirty="0"/>
              <a:t>的大小分别为</a:t>
            </a:r>
            <a:r>
              <a:rPr lang="en-US" altLang="zh-CN" dirty="0"/>
              <a:t>-2.79 </a:t>
            </a:r>
            <a:r>
              <a:rPr lang="zh-CN" altLang="en-US" dirty="0"/>
              <a:t>以及</a:t>
            </a:r>
            <a:r>
              <a:rPr lang="en-US" altLang="zh-CN" dirty="0"/>
              <a:t>12.0</a:t>
            </a:r>
            <a:r>
              <a:rPr lang="zh-CN" altLang="en-US" dirty="0"/>
              <a:t>，回顾之前工作中由</a:t>
            </a:r>
            <a:r>
              <a:rPr lang="en-US" altLang="zh-CN" dirty="0"/>
              <a:t>SU</a:t>
            </a:r>
            <a:r>
              <a:rPr lang="zh-CN" altLang="en-US" dirty="0"/>
              <a:t>（</a:t>
            </a:r>
            <a:r>
              <a:rPr lang="en-US" altLang="zh-CN" dirty="0"/>
              <a:t>3</a:t>
            </a:r>
            <a:r>
              <a:rPr lang="zh-CN" altLang="en-US" dirty="0"/>
              <a:t>）关系确定的值分别为，</a:t>
            </a:r>
            <a:r>
              <a:rPr lang="en-US" altLang="zh-CN" dirty="0"/>
              <a:t>-3.64 </a:t>
            </a:r>
            <a:r>
              <a:rPr lang="zh-CN" altLang="en-US" dirty="0"/>
              <a:t>以及</a:t>
            </a:r>
            <a:r>
              <a:rPr lang="en-US" altLang="zh-CN" dirty="0"/>
              <a:t>10.9</a:t>
            </a:r>
            <a:r>
              <a:rPr lang="zh-CN" altLang="en-US" dirty="0"/>
              <a:t>，</a:t>
            </a:r>
            <a:r>
              <a:rPr lang="en-US" altLang="zh-CN" dirty="0"/>
              <a:t> </a:t>
            </a:r>
            <a:r>
              <a:rPr lang="zh-CN" altLang="en-US" dirty="0"/>
              <a:t>发现变化并不大，拟合值还是符合</a:t>
            </a:r>
            <a:r>
              <a:rPr lang="en-US" altLang="zh-CN" dirty="0"/>
              <a:t>SU(3)</a:t>
            </a:r>
            <a:r>
              <a:rPr lang="zh-CN" altLang="en-US" dirty="0"/>
              <a:t>关系</a:t>
            </a:r>
            <a:endParaRPr lang="en-US" altLang="zh-CN" dirty="0"/>
          </a:p>
          <a:p>
            <a:pPr marL="171450" indent="-171450">
              <a:buFont typeface="Wingdings" panose="05000000000000000000" pitchFamily="2" charset="2"/>
              <a:buChar char="Ø"/>
            </a:pPr>
            <a:r>
              <a:rPr lang="zh-CN" altLang="en-US" dirty="0"/>
              <a:t>那么对于</a:t>
            </a:r>
            <a:r>
              <a:rPr lang="en-US" altLang="zh-CN" dirty="0" err="1"/>
              <a:t>etaXkappa</a:t>
            </a:r>
            <a:r>
              <a:rPr lang="en-US" altLang="zh-CN" dirty="0"/>
              <a:t> K</a:t>
            </a:r>
            <a:r>
              <a:rPr lang="zh-CN" altLang="en-US" dirty="0"/>
              <a:t>的顶点，同样我们可以写出类似的</a:t>
            </a:r>
            <a:r>
              <a:rPr lang="en-US" altLang="zh-CN" dirty="0"/>
              <a:t>SU</a:t>
            </a:r>
            <a:r>
              <a:rPr lang="zh-CN" altLang="en-US" dirty="0"/>
              <a:t>关系，可以看到，</a:t>
            </a:r>
            <a:r>
              <a:rPr lang="en-US" altLang="zh-CN" dirty="0"/>
              <a:t>1405</a:t>
            </a:r>
            <a:r>
              <a:rPr lang="zh-CN" altLang="en-US" dirty="0"/>
              <a:t>到</a:t>
            </a:r>
            <a:r>
              <a:rPr lang="en-US" altLang="zh-CN" dirty="0"/>
              <a:t>kappa K</a:t>
            </a:r>
            <a:r>
              <a:rPr lang="zh-CN" altLang="en-US" dirty="0"/>
              <a:t>的值为两部分相加，数值较大，而</a:t>
            </a:r>
            <a:r>
              <a:rPr lang="en-US" altLang="zh-CN" dirty="0"/>
              <a:t>1295 </a:t>
            </a:r>
            <a:r>
              <a:rPr lang="zh-CN" altLang="en-US" dirty="0"/>
              <a:t>的为两部分相消，数值较小，这也与我们的拟合结果符合</a:t>
            </a:r>
            <a:endParaRPr lang="en-US" altLang="zh-CN" dirty="0"/>
          </a:p>
          <a:p>
            <a:pPr marL="171450" indent="-171450">
              <a:buFont typeface="Wingdings" panose="05000000000000000000" pitchFamily="2" charset="2"/>
              <a:buChar char="Ø"/>
            </a:pPr>
            <a:r>
              <a:rPr lang="zh-CN" altLang="en-US" dirty="0"/>
              <a:t>而对于到</a:t>
            </a:r>
            <a:r>
              <a:rPr lang="en-US" altLang="zh-CN" dirty="0"/>
              <a:t>a0pi </a:t>
            </a:r>
            <a:r>
              <a:rPr lang="zh-CN" altLang="en-US" dirty="0"/>
              <a:t>的耦合，</a:t>
            </a:r>
            <a:r>
              <a:rPr lang="en-US" altLang="zh-CN" dirty="0"/>
              <a:t>SU</a:t>
            </a:r>
            <a:r>
              <a:rPr lang="zh-CN" altLang="en-US" dirty="0"/>
              <a:t>（</a:t>
            </a:r>
            <a:r>
              <a:rPr lang="en-US" altLang="zh-CN" dirty="0"/>
              <a:t>3</a:t>
            </a:r>
            <a:r>
              <a:rPr lang="zh-CN" altLang="en-US" dirty="0"/>
              <a:t>）对称性给出如下关系，发现这两个数值大小差不多一致，因为混合角的范围大概为</a:t>
            </a:r>
            <a:r>
              <a:rPr lang="en-US" altLang="zh-CN" dirty="0"/>
              <a:t>38°</a:t>
            </a:r>
            <a:r>
              <a:rPr lang="zh-CN" altLang="en-US" dirty="0"/>
              <a:t>到</a:t>
            </a:r>
            <a:r>
              <a:rPr lang="en-US" altLang="zh-CN" dirty="0"/>
              <a:t>44°</a:t>
            </a:r>
            <a:r>
              <a:rPr lang="zh-CN" altLang="en-US" dirty="0"/>
              <a:t>，可以看到，也与我们的拟合结果符合</a:t>
            </a:r>
            <a:endParaRPr lang="zh-CN" altLang="en-US"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根据最佳拟合参数得到的线形如下</a:t>
                </a:r>
                <a:endParaRPr lang="en-US" altLang="zh-CN" dirty="0"/>
              </a:p>
              <a:p>
                <a:pPr marL="171450" indent="-171450">
                  <a:buFont typeface="Wingdings" panose="05000000000000000000" pitchFamily="2" charset="2"/>
                  <a:buChar char="Ø"/>
                </a:pPr>
                <a:r>
                  <a:rPr lang="zh-CN" altLang="en-US" dirty="0"/>
                  <a:t>上面这两个是</a:t>
                </a:r>
                <a:r>
                  <a:rPr lang="en-US" altLang="zh-CN" dirty="0"/>
                  <a:t>KKPI</a:t>
                </a:r>
                <a:r>
                  <a:rPr lang="zh-CN" altLang="en-US" dirty="0"/>
                  <a:t>三体谱，左边的为</a:t>
                </a:r>
                <a:r>
                  <a:rPr lang="en-US" altLang="zh-CN" dirty="0"/>
                  <a:t>1295</a:t>
                </a:r>
                <a:r>
                  <a:rPr lang="zh-CN" altLang="en-US" dirty="0"/>
                  <a:t>和</a:t>
                </a:r>
                <a:r>
                  <a:rPr lang="en-US" altLang="zh-CN" dirty="0"/>
                  <a:t>1405</a:t>
                </a:r>
                <a:r>
                  <a:rPr lang="zh-CN" altLang="en-US" dirty="0"/>
                  <a:t>干涉后的总的情况，右边的为</a:t>
                </a:r>
                <a:r>
                  <a:rPr lang="en-US" altLang="zh-CN" dirty="0"/>
                  <a:t>1295 </a:t>
                </a:r>
                <a:r>
                  <a:rPr lang="zh-CN" altLang="en-US" dirty="0"/>
                  <a:t>和</a:t>
                </a:r>
                <a:r>
                  <a:rPr lang="en-US" altLang="zh-CN" dirty="0"/>
                  <a:t>1405 </a:t>
                </a:r>
                <a:r>
                  <a:rPr lang="zh-CN" altLang="en-US" dirty="0"/>
                  <a:t>各自单独的线形</a:t>
                </a:r>
                <a:endParaRPr lang="en-US" altLang="zh-CN" dirty="0"/>
              </a:p>
              <a:p>
                <a:pPr marL="171450" indent="-171450">
                  <a:buFont typeface="Wingdings" panose="05000000000000000000" pitchFamily="2" charset="2"/>
                  <a:buChar char="Ø"/>
                </a:pPr>
                <a:r>
                  <a:rPr lang="zh-CN" altLang="en-US" dirty="0"/>
                  <a:t>可以看到我们把总的贡献以及两个不同分波的贡献都拟合得比较好</a:t>
                </a:r>
                <a:endParaRPr lang="en-US" altLang="zh-CN" dirty="0"/>
              </a:p>
              <a:p>
                <a:pPr marL="171450" indent="-171450">
                  <a:buFont typeface="Wingdings" panose="05000000000000000000" pitchFamily="2" charset="2"/>
                  <a:buChar char="Ø"/>
                </a:pPr>
                <a:r>
                  <a:rPr lang="zh-CN" altLang="en-US" dirty="0"/>
                  <a:t>首先，注意到，对于不同分波，共振线形的峰值发生了偏移，这是由于中间衰变道的阈值不一样导致的，</a:t>
                </a:r>
                <a:r>
                  <a:rPr lang="en-US" altLang="zh-CN" dirty="0"/>
                  <a:t>a0</a:t>
                </a:r>
                <a14:m>
                  <m:oMath xmlns:m="http://schemas.openxmlformats.org/officeDocument/2006/math">
                    <m:r>
                      <a:rPr lang="en-US" altLang="zh-CN" b="0" i="1" smtClean="0">
                        <a:latin typeface="Cambria Math" panose="02040503050406030204" pitchFamily="18" charset="0"/>
                      </a:rPr>
                      <m:t>𝜋</m:t>
                    </m:r>
                  </m:oMath>
                </a14:m>
                <a:r>
                  <a:rPr lang="en-US" altLang="zh-CN" dirty="0"/>
                  <a:t> </a:t>
                </a:r>
                <a:r>
                  <a:rPr lang="zh-CN" altLang="en-US" dirty="0"/>
                  <a:t>和</a:t>
                </a:r>
                <a14:m>
                  <m:oMath xmlns:m="http://schemas.openxmlformats.org/officeDocument/2006/math">
                    <m:r>
                      <a:rPr lang="en-US" altLang="zh-CN" b="0" i="1" dirty="0" smtClean="0">
                        <a:latin typeface="Cambria Math" panose="02040503050406030204" pitchFamily="18" charset="0"/>
                      </a:rPr>
                      <m:t>𝜅</m:t>
                    </m:r>
                    <m:r>
                      <a:rPr lang="en-US" altLang="zh-CN" b="0" i="1" dirty="0" smtClean="0">
                        <a:latin typeface="Cambria Math" panose="02040503050406030204" pitchFamily="18" charset="0"/>
                      </a:rPr>
                      <m:t>𝐾</m:t>
                    </m:r>
                  </m:oMath>
                </a14:m>
                <a:r>
                  <a:rPr lang="en-US" altLang="zh-CN" dirty="0"/>
                  <a:t> </a:t>
                </a:r>
                <a:r>
                  <a:rPr lang="zh-CN" altLang="en-US" dirty="0"/>
                  <a:t>的阈值比较低，而</a:t>
                </a:r>
                <a:r>
                  <a:rPr lang="en-US" altLang="zh-CN" dirty="0"/>
                  <a:t>K*K </a:t>
                </a:r>
                <a:r>
                  <a:rPr lang="zh-CN" altLang="en-US" dirty="0"/>
                  <a:t>的阈值比较高。</a:t>
                </a:r>
                <a:endParaRPr lang="en-US" altLang="zh-CN" dirty="0"/>
              </a:p>
              <a:p>
                <a:pPr marL="171450" indent="-171450">
                  <a:buFont typeface="Wingdings" panose="05000000000000000000" pitchFamily="2" charset="2"/>
                  <a:buChar char="Ø"/>
                </a:pPr>
                <a:r>
                  <a:rPr lang="zh-CN" altLang="en-US" dirty="0"/>
                  <a:t>其次，从这两个图的对比中可以看到，</a:t>
                </a:r>
                <a:r>
                  <a:rPr lang="en-US" altLang="zh-CN" dirty="0"/>
                  <a:t>1295</a:t>
                </a:r>
                <a:r>
                  <a:rPr lang="zh-CN" altLang="en-US" dirty="0"/>
                  <a:t>的干涉效应使得</a:t>
                </a:r>
                <a:r>
                  <a:rPr lang="en-US" altLang="zh-CN" dirty="0" err="1"/>
                  <a:t>Kpi</a:t>
                </a:r>
                <a:r>
                  <a:rPr lang="en-US" altLang="zh-CN" dirty="0"/>
                  <a:t> P</a:t>
                </a:r>
                <a:r>
                  <a:rPr lang="zh-CN" altLang="en-US" dirty="0"/>
                  <a:t>波的贡献增强，从而得到最终的绿色线形</a:t>
                </a:r>
                <a:endParaRPr lang="en-US" altLang="zh-CN" dirty="0"/>
              </a:p>
              <a:p>
                <a:pPr marL="171450" indent="-171450">
                  <a:buFont typeface="Wingdings" panose="05000000000000000000" pitchFamily="2" charset="2"/>
                  <a:buChar char="Ø"/>
                </a:pPr>
                <a:r>
                  <a:rPr lang="zh-CN" altLang="en-US" dirty="0"/>
                  <a:t>从上面的这个</a:t>
                </a:r>
                <a:r>
                  <a:rPr lang="en-US" altLang="zh-CN" dirty="0"/>
                  <a:t>1295</a:t>
                </a:r>
                <a:r>
                  <a:rPr lang="zh-CN" altLang="en-US" dirty="0"/>
                  <a:t>单独的贡献可以看到，</a:t>
                </a:r>
                <a:r>
                  <a:rPr lang="en-US" altLang="zh-CN" dirty="0"/>
                  <a:t>1295</a:t>
                </a:r>
                <a:r>
                  <a:rPr lang="zh-CN" altLang="en-US" dirty="0"/>
                  <a:t>到</a:t>
                </a:r>
                <a:r>
                  <a:rPr lang="en-US" altLang="zh-CN" dirty="0"/>
                  <a:t>K*K </a:t>
                </a:r>
                <a:r>
                  <a:rPr lang="zh-CN" altLang="en-US" dirty="0"/>
                  <a:t>有很大的耦合常数，但是在</a:t>
                </a:r>
                <a:r>
                  <a:rPr lang="en-US" altLang="zh-CN" dirty="0"/>
                  <a:t>1295</a:t>
                </a:r>
                <a:r>
                  <a:rPr lang="zh-CN" altLang="en-US" dirty="0"/>
                  <a:t>的物理质量能区时，由于</a:t>
                </a:r>
                <a:r>
                  <a:rPr lang="en-US" altLang="zh-CN" dirty="0"/>
                  <a:t>K*K</a:t>
                </a:r>
                <a:r>
                  <a:rPr lang="zh-CN" altLang="en-US" dirty="0"/>
                  <a:t>的阈值还没有打开，因此，并没有太大的贡献</a:t>
                </a:r>
                <a:endParaRPr lang="en-US" altLang="zh-CN" dirty="0"/>
              </a:p>
              <a:p>
                <a:pPr marL="171450" indent="-171450">
                  <a:buFont typeface="Wingdings" panose="05000000000000000000" pitchFamily="2" charset="2"/>
                  <a:buChar char="Ø"/>
                </a:pPr>
                <a:r>
                  <a:rPr lang="zh-CN" altLang="en-US" dirty="0"/>
                  <a:t>而在能量较高处，</a:t>
                </a:r>
                <a:r>
                  <a:rPr lang="en-US" altLang="zh-CN" dirty="0"/>
                  <a:t>K*K</a:t>
                </a:r>
                <a:r>
                  <a:rPr lang="zh-CN" altLang="en-US" dirty="0"/>
                  <a:t>的阈值打开，由于大的耦合常数使得在该区域仍有不小的贡献，从而在</a:t>
                </a:r>
                <a:r>
                  <a:rPr lang="en-US" altLang="zh-CN" dirty="0"/>
                  <a:t>1.4 </a:t>
                </a:r>
                <a:r>
                  <a:rPr lang="zh-CN" altLang="en-US" dirty="0"/>
                  <a:t>能区与</a:t>
                </a:r>
                <a:r>
                  <a:rPr lang="en-US" altLang="zh-CN" dirty="0"/>
                  <a:t>1405</a:t>
                </a:r>
                <a:r>
                  <a:rPr lang="zh-CN" altLang="en-US" dirty="0"/>
                  <a:t>的贡献干涉增强。</a:t>
                </a:r>
                <a:endParaRPr lang="en-US" altLang="zh-CN" dirty="0"/>
              </a:p>
              <a:p>
                <a:pPr marL="171450" indent="-171450">
                  <a:buFont typeface="Wingdings" panose="05000000000000000000" pitchFamily="2" charset="2"/>
                  <a:buChar char="Ø"/>
                </a:pPr>
                <a:r>
                  <a:rPr lang="zh-CN" altLang="en-US" dirty="0"/>
                  <a:t>并且</a:t>
                </a:r>
                <a:r>
                  <a:rPr lang="en-US" altLang="zh-CN" dirty="0"/>
                  <a:t>1405</a:t>
                </a:r>
                <a:r>
                  <a:rPr lang="zh-CN" altLang="en-US" dirty="0"/>
                  <a:t>质量的最佳拟合值为</a:t>
                </a:r>
                <a:r>
                  <a:rPr lang="en-US" altLang="zh-CN" dirty="0"/>
                  <a:t>1.45 GeV, </a:t>
                </a:r>
                <a:r>
                  <a:rPr lang="zh-CN" altLang="en-US" dirty="0"/>
                  <a:t>与</a:t>
                </a:r>
                <a14:m>
                  <m:oMath xmlns:m="http://schemas.openxmlformats.org/officeDocument/2006/math">
                    <m:r>
                      <a:rPr lang="en-US" altLang="zh-CN" b="0" i="1" smtClean="0">
                        <a:latin typeface="Cambria Math" panose="02040503050406030204" pitchFamily="18" charset="0"/>
                      </a:rPr>
                      <m:t>𝛾</m:t>
                    </m:r>
                    <m:r>
                      <a:rPr lang="en-US" altLang="zh-CN" b="0" i="1" smtClean="0">
                        <a:latin typeface="Cambria Math" panose="02040503050406030204" pitchFamily="18" charset="0"/>
                      </a:rPr>
                      <m:t>𝑉</m:t>
                    </m:r>
                  </m:oMath>
                </a14:m>
                <a:r>
                  <a:rPr lang="zh-CN" altLang="en-US" dirty="0"/>
                  <a:t>谱上的共振峰位置比较符合</a:t>
                </a:r>
                <a:endParaRPr lang="en-US" altLang="zh-CN" dirty="0"/>
              </a:p>
              <a:p>
                <a:pPr marL="171450" indent="-171450">
                  <a:buFont typeface="Wingdings" panose="05000000000000000000" pitchFamily="2" charset="2"/>
                  <a:buChar char="Ø"/>
                </a:pPr>
                <a:r>
                  <a:rPr lang="zh-CN" altLang="en-US" dirty="0"/>
                  <a:t>下面的是</a:t>
                </a:r>
                <a:r>
                  <a:rPr lang="en-US" altLang="zh-CN" dirty="0" err="1"/>
                  <a:t>etapipi</a:t>
                </a:r>
                <a:r>
                  <a:rPr lang="en-US" altLang="zh-CN" dirty="0"/>
                  <a:t> </a:t>
                </a:r>
                <a:r>
                  <a:rPr lang="zh-CN" altLang="en-US" dirty="0"/>
                  <a:t>的能谱，可以看到，共振峰的位置接近于</a:t>
                </a:r>
                <a:r>
                  <a:rPr lang="en-US" altLang="zh-CN" dirty="0"/>
                  <a:t>1.4GeV,</a:t>
                </a:r>
                <a:r>
                  <a:rPr lang="zh-CN" altLang="en-US" dirty="0"/>
                  <a:t>这是与实验观测符合的</a:t>
                </a:r>
                <a:endParaRPr lang="en-US" altLang="zh-CN" dirty="0"/>
              </a:p>
              <a:p>
                <a:pPr marL="0" indent="0">
                  <a:buFont typeface="Wingdings" panose="05000000000000000000" pitchFamily="2" charset="2"/>
                  <a:buNone/>
                </a:pPr>
                <a:endParaRPr lang="en-US" altLang="zh-CN"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接下来讨论两图谱</a:t>
            </a:r>
            <a:endParaRPr lang="en-US" altLang="zh-CN" dirty="0"/>
          </a:p>
          <a:p>
            <a:pPr marL="171450" indent="-171450">
              <a:buFont typeface="Wingdings" panose="05000000000000000000" pitchFamily="2" charset="2"/>
              <a:buChar char="Ø"/>
            </a:pPr>
            <a:r>
              <a:rPr lang="zh-CN" altLang="en-US" dirty="0"/>
              <a:t>这两个图是实验给出的</a:t>
            </a:r>
            <a:r>
              <a:rPr lang="en-US" altLang="zh-CN" dirty="0"/>
              <a:t>KPI </a:t>
            </a:r>
            <a:r>
              <a:rPr lang="zh-CN" altLang="en-US" dirty="0"/>
              <a:t>以及</a:t>
            </a:r>
            <a:r>
              <a:rPr lang="en-US" altLang="zh-CN" dirty="0"/>
              <a:t>KK</a:t>
            </a:r>
            <a:r>
              <a:rPr lang="zh-CN" altLang="en-US" dirty="0"/>
              <a:t>的两体谱的分波数据黑色的点为数据点，红色是</a:t>
            </a:r>
            <a:r>
              <a:rPr lang="en-US" altLang="zh-CN" dirty="0"/>
              <a:t> 0-+ </a:t>
            </a:r>
            <a:r>
              <a:rPr lang="zh-CN" altLang="en-US" dirty="0"/>
              <a:t>的</a:t>
            </a:r>
            <a:r>
              <a:rPr lang="en-US" altLang="zh-CN" dirty="0"/>
              <a:t>K pi P </a:t>
            </a:r>
            <a:r>
              <a:rPr lang="zh-CN" altLang="en-US" dirty="0"/>
              <a:t>波的贡献，</a:t>
            </a:r>
            <a:endParaRPr lang="en-US" altLang="zh-CN" dirty="0"/>
          </a:p>
          <a:p>
            <a:pPr marL="171450" indent="-171450">
              <a:buFont typeface="Wingdings" panose="05000000000000000000" pitchFamily="2" charset="2"/>
              <a:buChar char="Ø"/>
            </a:pPr>
            <a:r>
              <a:rPr lang="zh-CN" altLang="en-US" dirty="0"/>
              <a:t>蓝色的是</a:t>
            </a:r>
            <a:r>
              <a:rPr lang="en-US" altLang="zh-CN" dirty="0"/>
              <a:t>0-+ </a:t>
            </a:r>
            <a:r>
              <a:rPr lang="zh-CN" altLang="en-US" dirty="0"/>
              <a:t>的</a:t>
            </a:r>
            <a:r>
              <a:rPr lang="en-US" altLang="zh-CN" dirty="0"/>
              <a:t>KK S </a:t>
            </a:r>
            <a:r>
              <a:rPr lang="zh-CN" altLang="en-US" dirty="0"/>
              <a:t>波的贡献， 紫红色的为</a:t>
            </a:r>
            <a:r>
              <a:rPr lang="en-US" altLang="zh-CN" dirty="0"/>
              <a:t>1++ K*K </a:t>
            </a:r>
            <a:r>
              <a:rPr lang="zh-CN" altLang="en-US" dirty="0"/>
              <a:t>的贡献</a:t>
            </a:r>
            <a:endParaRPr lang="en-US" altLang="zh-CN" dirty="0"/>
          </a:p>
          <a:p>
            <a:pPr marL="171450" indent="-171450">
              <a:buFont typeface="Wingdings" panose="05000000000000000000" pitchFamily="2" charset="2"/>
              <a:buChar char="Ø"/>
            </a:pPr>
            <a:r>
              <a:rPr lang="zh-CN" altLang="en-US" dirty="0"/>
              <a:t>由于我们这里只考虑了赝标介子的衰变，因此我们给出对应于</a:t>
            </a:r>
            <a:r>
              <a:rPr lang="en-US" altLang="zh-CN" dirty="0"/>
              <a:t>0 -+</a:t>
            </a:r>
            <a:r>
              <a:rPr lang="zh-CN" altLang="en-US" dirty="0"/>
              <a:t>的 </a:t>
            </a:r>
            <a:r>
              <a:rPr lang="en-US" altLang="zh-CN" dirty="0"/>
              <a:t>K pi</a:t>
            </a:r>
            <a:r>
              <a:rPr lang="zh-CN" altLang="en-US" dirty="0"/>
              <a:t> </a:t>
            </a:r>
            <a:r>
              <a:rPr lang="en-US" altLang="zh-CN" dirty="0"/>
              <a:t>P</a:t>
            </a:r>
            <a:r>
              <a:rPr lang="zh-CN" altLang="en-US" dirty="0"/>
              <a:t>波 以及 </a:t>
            </a:r>
            <a:r>
              <a:rPr lang="en-US" altLang="zh-CN" dirty="0"/>
              <a:t>KK S </a:t>
            </a:r>
            <a:r>
              <a:rPr lang="zh-CN" altLang="en-US" dirty="0"/>
              <a:t>波的两体谱，</a:t>
            </a:r>
            <a:endParaRPr lang="en-US" altLang="zh-CN" dirty="0"/>
          </a:p>
          <a:p>
            <a:pPr marL="171450" indent="-171450">
              <a:buFont typeface="Wingdings" panose="05000000000000000000" pitchFamily="2" charset="2"/>
              <a:buChar char="Ø"/>
            </a:pPr>
            <a:r>
              <a:rPr lang="zh-CN" altLang="en-US" dirty="0"/>
              <a:t>同时也给出了 </a:t>
            </a:r>
            <a:r>
              <a:rPr lang="en-US" altLang="zh-CN" dirty="0"/>
              <a:t>K </a:t>
            </a:r>
            <a:r>
              <a:rPr lang="en-US" altLang="zh-CN" dirty="0" err="1"/>
              <a:t>K</a:t>
            </a:r>
            <a:r>
              <a:rPr lang="en-US" altLang="zh-CN" dirty="0"/>
              <a:t> S </a:t>
            </a:r>
            <a:r>
              <a:rPr lang="zh-CN" altLang="en-US" dirty="0"/>
              <a:t>波中分别</a:t>
            </a:r>
            <a:r>
              <a:rPr lang="en-US" altLang="zh-CN" dirty="0"/>
              <a:t> </a:t>
            </a:r>
            <a:r>
              <a:rPr lang="zh-CN" altLang="en-US" dirty="0"/>
              <a:t>的 </a:t>
            </a:r>
            <a:r>
              <a:rPr lang="en-US" altLang="zh-CN" dirty="0"/>
              <a:t>a0 pi </a:t>
            </a:r>
            <a:r>
              <a:rPr lang="zh-CN" altLang="en-US" dirty="0"/>
              <a:t>和 </a:t>
            </a:r>
            <a:r>
              <a:rPr lang="en-US" altLang="zh-CN" dirty="0"/>
              <a:t>kappa K </a:t>
            </a:r>
            <a:r>
              <a:rPr lang="zh-CN" altLang="en-US" dirty="0"/>
              <a:t>的贡献</a:t>
            </a:r>
            <a:endParaRPr lang="en-US" altLang="zh-CN" dirty="0"/>
          </a:p>
          <a:p>
            <a:pPr marL="171450" indent="-171450">
              <a:buFont typeface="Wingdings" panose="05000000000000000000" pitchFamily="2" charset="2"/>
              <a:buChar char="Ø"/>
            </a:pPr>
            <a:r>
              <a:rPr lang="zh-CN" altLang="en-US" dirty="0"/>
              <a:t>可以看到 </a:t>
            </a:r>
            <a:r>
              <a:rPr lang="en-US" altLang="zh-CN" dirty="0" err="1"/>
              <a:t>Kpi</a:t>
            </a:r>
            <a:r>
              <a:rPr lang="en-US" altLang="zh-CN" dirty="0"/>
              <a:t> P </a:t>
            </a:r>
            <a:r>
              <a:rPr lang="zh-CN" altLang="en-US" dirty="0"/>
              <a:t>的贡献 与实验的结果自洽</a:t>
            </a:r>
            <a:endParaRPr lang="en-US" altLang="zh-CN" dirty="0"/>
          </a:p>
          <a:p>
            <a:pPr marL="171450" indent="-171450">
              <a:buFont typeface="Wingdings" panose="05000000000000000000" pitchFamily="2" charset="2"/>
              <a:buChar char="Ø"/>
            </a:pPr>
            <a:r>
              <a:rPr lang="zh-CN" altLang="en-US" dirty="0"/>
              <a:t>而</a:t>
            </a:r>
            <a:r>
              <a:rPr lang="en-US" altLang="zh-CN" dirty="0"/>
              <a:t>K </a:t>
            </a:r>
            <a:r>
              <a:rPr lang="en-US" altLang="zh-CN" dirty="0" err="1"/>
              <a:t>K</a:t>
            </a:r>
            <a:r>
              <a:rPr lang="en-US" altLang="zh-CN" dirty="0"/>
              <a:t> S </a:t>
            </a:r>
            <a:r>
              <a:rPr lang="zh-CN" altLang="en-US" dirty="0"/>
              <a:t>波的贡献与实验分析的结果不太一致</a:t>
            </a:r>
            <a:endParaRPr lang="en-US" altLang="zh-CN" dirty="0"/>
          </a:p>
          <a:p>
            <a:pPr marL="171450" indent="-171450">
              <a:buFont typeface="Wingdings" panose="05000000000000000000" pitchFamily="2" charset="2"/>
              <a:buChar char="Ø"/>
            </a:pPr>
            <a:r>
              <a:rPr lang="zh-CN" altLang="en-US" dirty="0"/>
              <a:t>这是由于 实验的分析结果给出 </a:t>
            </a:r>
            <a:r>
              <a:rPr lang="en-US" altLang="zh-CN" dirty="0"/>
              <a:t>a0 pi </a:t>
            </a:r>
            <a:r>
              <a:rPr lang="zh-CN" altLang="en-US" dirty="0"/>
              <a:t>的贡献比较大，而我们拟合的拟合结果给出 </a:t>
            </a:r>
            <a:r>
              <a:rPr lang="en-US" altLang="zh-CN" dirty="0"/>
              <a:t>KAPPA K </a:t>
            </a:r>
            <a:r>
              <a:rPr lang="zh-CN" altLang="en-US" dirty="0"/>
              <a:t>的贡献较大</a:t>
            </a:r>
            <a:endParaRPr lang="en-US" altLang="zh-CN" dirty="0"/>
          </a:p>
          <a:p>
            <a:pPr marL="171450" indent="-171450">
              <a:buFont typeface="Wingdings" panose="05000000000000000000" pitchFamily="2" charset="2"/>
              <a:buChar char="Ø"/>
            </a:pPr>
            <a:r>
              <a:rPr lang="zh-CN" altLang="en-US" dirty="0"/>
              <a:t>对于这个问题我们认为我们的结果可能从这两方面改进</a:t>
            </a:r>
            <a:endParaRPr lang="en-US" altLang="zh-CN" dirty="0"/>
          </a:p>
          <a:p>
            <a:pPr marL="171450" indent="-171450">
              <a:buFont typeface="Wingdings" panose="05000000000000000000" pitchFamily="2" charset="2"/>
              <a:buChar char="Ø"/>
            </a:pPr>
            <a:r>
              <a:rPr lang="zh-CN" altLang="en-US" dirty="0"/>
              <a:t>第一，因为我们现在只是通过拟合三体谱来确定参数，三体谱的拟合可能存在多个解，可能在</a:t>
            </a:r>
            <a:r>
              <a:rPr lang="en-US" altLang="zh-CN" dirty="0"/>
              <a:t>a0pi </a:t>
            </a:r>
            <a:r>
              <a:rPr lang="zh-CN" altLang="en-US" dirty="0"/>
              <a:t>贡献较大的情况下也可以将三体谱拟合得比较好</a:t>
            </a:r>
            <a:endParaRPr lang="en-US" altLang="zh-CN" dirty="0"/>
          </a:p>
          <a:p>
            <a:pPr marL="171450" indent="-171450">
              <a:buFont typeface="Wingdings" panose="05000000000000000000" pitchFamily="2" charset="2"/>
              <a:buChar char="Ø"/>
            </a:pPr>
            <a:r>
              <a:rPr lang="zh-CN" altLang="en-US" dirty="0"/>
              <a:t>第二，由于我们这里并没有考虑直接衰变到</a:t>
            </a:r>
            <a:r>
              <a:rPr lang="en-US" altLang="zh-CN" dirty="0"/>
              <a:t>KKPI</a:t>
            </a:r>
            <a:r>
              <a:rPr lang="zh-CN" altLang="en-US" dirty="0"/>
              <a:t>的相空间的贡献，或许考虑相空间的贡献后，可以很好地拟合三体谱的同时不需要那么大的</a:t>
            </a:r>
            <a:r>
              <a:rPr lang="en-US" altLang="zh-CN" dirty="0"/>
              <a:t>kappa K</a:t>
            </a:r>
            <a:r>
              <a:rPr lang="zh-CN" altLang="en-US" dirty="0"/>
              <a:t>贡献。</a:t>
            </a:r>
            <a:endParaRPr lang="zh-CN" altLang="en-US"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拟合参数给出的这两个态的衰变宽度为 （念</a:t>
            </a:r>
            <a:r>
              <a:rPr lang="en-US" altLang="zh-CN" dirty="0"/>
              <a:t>PPT</a:t>
            </a:r>
            <a:r>
              <a:rPr lang="zh-CN" altLang="en-US" dirty="0"/>
              <a:t>）</a:t>
            </a:r>
            <a:endParaRPr lang="en-US" altLang="zh-CN" dirty="0"/>
          </a:p>
          <a:p>
            <a:pPr marL="171450" indent="-171450">
              <a:buFont typeface="Wingdings" panose="05000000000000000000" pitchFamily="2" charset="2"/>
              <a:buChar char="Ø"/>
            </a:pPr>
            <a:r>
              <a:rPr lang="zh-CN" altLang="en-US" dirty="0"/>
              <a:t>根据目前的计算我们可以有以下结论</a:t>
            </a:r>
            <a:endParaRPr lang="en-US" altLang="zh-CN" dirty="0"/>
          </a:p>
          <a:p>
            <a:pPr marL="171450" indent="-171450">
              <a:buFont typeface="Wingdings" panose="05000000000000000000" pitchFamily="2" charset="2"/>
              <a:buChar char="Ø"/>
            </a:pPr>
            <a:r>
              <a:rPr lang="zh-CN" altLang="en-US" dirty="0"/>
              <a:t>在</a:t>
            </a:r>
            <a:r>
              <a:rPr lang="en-US" altLang="zh-CN" dirty="0"/>
              <a:t>1295 </a:t>
            </a:r>
            <a:r>
              <a:rPr lang="zh-CN" altLang="en-US" dirty="0"/>
              <a:t>和</a:t>
            </a:r>
            <a:r>
              <a:rPr lang="en-US" altLang="zh-CN" dirty="0"/>
              <a:t>1405 </a:t>
            </a:r>
            <a:r>
              <a:rPr lang="zh-CN" altLang="en-US" dirty="0"/>
              <a:t>为 第一径向激发态的图像下，</a:t>
            </a:r>
            <a:r>
              <a:rPr lang="en-US" altLang="zh-CN" dirty="0"/>
              <a:t>1295 </a:t>
            </a:r>
            <a:r>
              <a:rPr lang="zh-CN" altLang="en-US" dirty="0"/>
              <a:t>和</a:t>
            </a:r>
            <a:r>
              <a:rPr lang="en-US" altLang="zh-CN" dirty="0"/>
              <a:t>1405 </a:t>
            </a:r>
            <a:r>
              <a:rPr lang="zh-CN" altLang="en-US" dirty="0"/>
              <a:t>的贡献可以描述 </a:t>
            </a:r>
            <a:r>
              <a:rPr lang="en-US" altLang="zh-CN" dirty="0"/>
              <a:t>K </a:t>
            </a:r>
            <a:r>
              <a:rPr lang="en-US" altLang="zh-CN" dirty="0" err="1"/>
              <a:t>K</a:t>
            </a:r>
            <a:r>
              <a:rPr lang="en-US" altLang="zh-CN" dirty="0"/>
              <a:t> PI</a:t>
            </a:r>
            <a:r>
              <a:rPr lang="zh-CN" altLang="en-US" dirty="0"/>
              <a:t> 的能谱</a:t>
            </a:r>
            <a:endParaRPr lang="en-US" altLang="zh-CN" dirty="0"/>
          </a:p>
          <a:p>
            <a:pPr marL="171450" indent="-171450">
              <a:buFont typeface="Wingdings" panose="05000000000000000000" pitchFamily="2" charset="2"/>
              <a:buChar char="Ø"/>
            </a:pPr>
            <a:r>
              <a:rPr lang="en-US" altLang="zh-CN" dirty="0"/>
              <a:t>1405</a:t>
            </a:r>
            <a:r>
              <a:rPr lang="zh-CN" altLang="en-US" dirty="0"/>
              <a:t> 的宽度我为</a:t>
            </a:r>
            <a:r>
              <a:rPr lang="en-US" altLang="zh-CN" dirty="0"/>
              <a:t>170 MeV, 1295 </a:t>
            </a:r>
            <a:r>
              <a:rPr lang="zh-CN" altLang="en-US" dirty="0"/>
              <a:t>的宽度约为 </a:t>
            </a:r>
            <a:r>
              <a:rPr lang="en-US" altLang="zh-CN" dirty="0"/>
              <a:t>50 MeV</a:t>
            </a:r>
            <a:endParaRPr lang="en-US" altLang="zh-CN" dirty="0"/>
          </a:p>
          <a:p>
            <a:pPr marL="171450" indent="-171450">
              <a:buFont typeface="Wingdings" panose="05000000000000000000" pitchFamily="2" charset="2"/>
              <a:buChar char="Ø"/>
            </a:pPr>
            <a:r>
              <a:rPr lang="en-US" altLang="zh-CN" dirty="0"/>
              <a:t>1405 </a:t>
            </a:r>
            <a:r>
              <a:rPr lang="zh-CN" altLang="en-US" dirty="0"/>
              <a:t>到</a:t>
            </a:r>
            <a:r>
              <a:rPr lang="en-US" altLang="zh-CN" dirty="0" err="1"/>
              <a:t>Kkpi</a:t>
            </a:r>
            <a:r>
              <a:rPr lang="en-US" altLang="zh-CN" dirty="0"/>
              <a:t> </a:t>
            </a:r>
            <a:r>
              <a:rPr lang="zh-CN" altLang="en-US" dirty="0"/>
              <a:t>的宽度比上到</a:t>
            </a:r>
            <a:r>
              <a:rPr lang="en-US" altLang="zh-CN" dirty="0"/>
              <a:t>eta pi </a:t>
            </a:r>
            <a:r>
              <a:rPr lang="en-US" altLang="zh-CN" dirty="0" err="1"/>
              <a:t>pi</a:t>
            </a:r>
            <a:r>
              <a:rPr lang="en-US" altLang="zh-CN" dirty="0"/>
              <a:t> </a:t>
            </a:r>
            <a:r>
              <a:rPr lang="zh-CN" altLang="en-US" dirty="0"/>
              <a:t>的比值约为</a:t>
            </a:r>
            <a:r>
              <a:rPr lang="en-US" altLang="zh-CN" dirty="0"/>
              <a:t>3.6</a:t>
            </a:r>
            <a:endParaRPr lang="en-US" altLang="zh-CN" dirty="0"/>
          </a:p>
          <a:p>
            <a:pPr marL="171450" indent="-171450">
              <a:buFont typeface="Wingdings" panose="05000000000000000000" pitchFamily="2" charset="2"/>
              <a:buChar char="Ø"/>
            </a:pPr>
            <a:r>
              <a:rPr lang="zh-CN" altLang="en-US" dirty="0"/>
              <a:t>对于两体谱的问题我们还需要进行跟多的考虑</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随着实验的不断发展，不论是在轻味体系还是在重味体系中，都观测到了许多新的强子态。</a:t>
            </a:r>
            <a:endParaRPr lang="en-US" altLang="zh-CN" dirty="0"/>
          </a:p>
          <a:p>
            <a:pPr marL="171450" indent="-171450">
              <a:buFont typeface="Wingdings" panose="05000000000000000000" pitchFamily="2" charset="2"/>
              <a:buChar char="Ø"/>
            </a:pPr>
            <a:r>
              <a:rPr lang="zh-CN" altLang="en-US" dirty="0"/>
              <a:t>这些新强子态有可能是超出传统夸克模型的奇特态。</a:t>
            </a:r>
            <a:endParaRPr lang="zh-CN" altLang="en-US"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对于这些级联衰变来说，分波分析还需要把每一级衰变过程中涉及到的不 同量子数的共振态区分出来。为了更好地去理解实验分析给出的结果，接下来将 会简要地讨论一下实验中的分波分析。以我们在这里研究的 𝐽</a:t>
            </a:r>
            <a:r>
              <a:rPr lang="en-US" altLang="zh-CN" dirty="0"/>
              <a:t>/</a:t>
            </a:r>
            <a:r>
              <a:rPr lang="zh-CN" altLang="en-US" dirty="0"/>
              <a:t>𝜓 → 𝛾𝐾𝐾𝜋̄ 过程 为例对分波分析进行介绍。</a:t>
            </a:r>
            <a:endParaRPr lang="en-US" altLang="zh-CN" dirty="0"/>
          </a:p>
          <a:p>
            <a:r>
              <a:rPr lang="zh-CN" altLang="en-US" dirty="0"/>
              <a:t>为了研究来自不同成分 </a:t>
            </a:r>
            <a:r>
              <a:rPr lang="en-US" altLang="zh-CN" dirty="0"/>
              <a:t>(</a:t>
            </a:r>
            <a:r>
              <a:rPr lang="zh-CN" altLang="en-US" dirty="0"/>
              <a:t>𝑋 和 𝑌 </a:t>
            </a:r>
            <a:r>
              <a:rPr lang="en-US" altLang="zh-CN" dirty="0"/>
              <a:t>) </a:t>
            </a:r>
            <a:r>
              <a:rPr lang="zh-CN" altLang="en-US" dirty="0"/>
              <a:t>的贡献，首先必须进行质量无关 </a:t>
            </a:r>
            <a:r>
              <a:rPr lang="en-US" altLang="zh-CN" dirty="0"/>
              <a:t>(Mass independent</a:t>
            </a:r>
            <a:r>
              <a:rPr lang="zh-CN" altLang="en-US" dirty="0"/>
              <a:t>，</a:t>
            </a:r>
            <a:r>
              <a:rPr lang="en-US" altLang="zh-CN" dirty="0"/>
              <a:t>MI) </a:t>
            </a:r>
            <a:r>
              <a:rPr lang="zh-CN" altLang="en-US" dirty="0"/>
              <a:t>的分波分析。质量无关的分波分析是在不同的 𝐾𝐾𝜋̄ 能量点上 去拟合相应的 𝐾𝐾̄、𝐾𝜋 两体谱以及反冲光子的角分布来区分各种不同的衰变模 式的强度，并能尽量减少由于描述中间态 𝑌 动力学使用特定模型带来的偏差。质 量无关的意思是由于是在不同的 𝐾𝐾𝜋̄ 能量点上去拟合两体谱以及角分布，还不 需要引入共振态 𝑋 的质量以及描述传播子的公式，只是单纯地根据 𝑋 的自旋宇 称的特点来探究在每个 </a:t>
            </a:r>
            <a:r>
              <a:rPr lang="en-US" altLang="zh-CN" dirty="0"/>
              <a:t>Bin </a:t>
            </a:r>
            <a:r>
              <a:rPr lang="zh-CN" altLang="en-US" dirty="0"/>
              <a:t>中各种 𝑋 和中间态 𝑌 组合的衰变模式的强度。这种 方法也被称为 “</a:t>
            </a:r>
            <a:r>
              <a:rPr lang="en-US" altLang="zh-CN" dirty="0"/>
              <a:t>Bin-by-bin” </a:t>
            </a:r>
            <a:r>
              <a:rPr lang="zh-CN" altLang="en-US" dirty="0"/>
              <a:t>分析</a:t>
            </a:r>
            <a:endParaRPr lang="zh-CN" altLang="en-US" dirty="0"/>
          </a:p>
        </p:txBody>
      </p:sp>
      <p:sp>
        <p:nvSpPr>
          <p:cNvPr id="4" name="灯片编号占位符 3"/>
          <p:cNvSpPr>
            <a:spLocks noGrp="1"/>
          </p:cNvSpPr>
          <p:nvPr>
            <p:ph type="sldNum" sz="quarter" idx="5"/>
          </p:nvPr>
        </p:nvSpPr>
        <p:spPr/>
        <p:txBody>
          <a:bodyPr/>
          <a:lstStyle/>
          <a:p>
            <a:fld id="{097ACA24-938E-4763-B271-F9F7C01CA1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这张表中列出了轻味</a:t>
                </a:r>
                <a:r>
                  <a:rPr lang="en-US" altLang="zh-CN" dirty="0" err="1"/>
                  <a:t>qqbar</a:t>
                </a:r>
                <a:r>
                  <a:rPr lang="en-US" altLang="zh-CN" dirty="0"/>
                  <a:t> </a:t>
                </a:r>
                <a:r>
                  <a:rPr lang="zh-CN" altLang="en-US" dirty="0"/>
                  <a:t>构型的基态与最低的激发态所对应的</a:t>
                </a:r>
                <a:r>
                  <a:rPr lang="en-US" altLang="zh-CN" dirty="0"/>
                  <a:t>SU</a:t>
                </a:r>
                <a:r>
                  <a:rPr lang="zh-CN" altLang="en-US" dirty="0"/>
                  <a:t>（</a:t>
                </a:r>
                <a:r>
                  <a:rPr lang="en-US" altLang="zh-CN" dirty="0"/>
                  <a:t>3</a:t>
                </a:r>
                <a:r>
                  <a:rPr lang="zh-CN" altLang="en-US" dirty="0"/>
                  <a:t>）九重态。</a:t>
                </a:r>
                <a:endParaRPr lang="en-US" altLang="zh-CN" dirty="0"/>
              </a:p>
              <a:p>
                <a:pPr marL="171450" indent="-171450">
                  <a:buFont typeface="Wingdings" panose="05000000000000000000" pitchFamily="2" charset="2"/>
                  <a:buChar char="Ø"/>
                </a:pPr>
                <a:r>
                  <a:rPr lang="zh-CN" altLang="en-US" dirty="0"/>
                  <a:t>横轴表示正反夸克间轨道角动量</a:t>
                </a:r>
                <a:r>
                  <a:rPr lang="en-US" altLang="zh-CN" dirty="0"/>
                  <a:t>L </a:t>
                </a:r>
                <a:r>
                  <a:rPr lang="zh-CN" altLang="en-US" dirty="0"/>
                  <a:t>的激发，纵轴体现的是径向量子数的激发。</a:t>
                </a:r>
                <a:endParaRPr lang="en-US" altLang="zh-CN" dirty="0"/>
              </a:p>
              <a:p>
                <a:pPr marL="171450" indent="-171450">
                  <a:buFont typeface="Wingdings" panose="05000000000000000000" pitchFamily="2" charset="2"/>
                  <a:buChar char="Ø"/>
                </a:pPr>
                <a:r>
                  <a:rPr lang="zh-CN" altLang="en-US" dirty="0"/>
                  <a:t>在轻强子谱中，我们对于</a:t>
                </a:r>
                <a:r>
                  <a:rPr lang="en-US" altLang="zh-CN" dirty="0"/>
                  <a:t>0-+ </a:t>
                </a:r>
                <a:r>
                  <a:rPr lang="zh-CN" altLang="en-US" dirty="0"/>
                  <a:t>以及 </a:t>
                </a:r>
                <a:r>
                  <a:rPr lang="en-US" altLang="zh-CN" dirty="0"/>
                  <a:t>1-- </a:t>
                </a:r>
                <a:r>
                  <a:rPr lang="zh-CN" altLang="en-US" dirty="0"/>
                  <a:t>的基态都已经有了充分的了解与认识，但是对于更高质量的激发态，即使是最低的激发态的认识，还存在着许多问题。</a:t>
                </a:r>
                <a:endParaRPr lang="en-US" altLang="zh-CN" dirty="0"/>
              </a:p>
              <a:p>
                <a:pPr marL="171450" indent="-171450">
                  <a:buFont typeface="Wingdings" panose="05000000000000000000" pitchFamily="2" charset="2"/>
                  <a:buChar char="Ø"/>
                </a:pPr>
                <a:r>
                  <a:rPr lang="zh-CN" altLang="en-US" dirty="0"/>
                  <a:t>例如，</a:t>
                </a:r>
                <a:r>
                  <a:rPr lang="en-US" altLang="zh-CN" dirty="0"/>
                  <a:t>1++ </a:t>
                </a:r>
                <a:r>
                  <a:rPr lang="zh-CN" altLang="en-US" dirty="0"/>
                  <a:t>量子数的轴矢九重态已经被填满，实验上发现的</a:t>
                </a:r>
                <a:r>
                  <a:rPr lang="en-US" altLang="zh-CN" dirty="0"/>
                  <a:t>a1</a:t>
                </a:r>
                <a:r>
                  <a:rPr lang="zh-CN" altLang="en-US" dirty="0"/>
                  <a:t>（</a:t>
                </a:r>
                <a:r>
                  <a:rPr lang="en-US" altLang="zh-CN" dirty="0"/>
                  <a:t>1420</a:t>
                </a:r>
                <a:r>
                  <a:rPr lang="zh-CN" altLang="en-US" dirty="0"/>
                  <a:t>）无法被归入多重态中，被认为可能是由运动学奇异性，三角奇异性造成的结果。</a:t>
                </a:r>
                <a:endParaRPr lang="en-US" altLang="zh-CN" dirty="0"/>
              </a:p>
              <a:p>
                <a:pPr marL="171450" indent="-171450">
                  <a:buFont typeface="Wingdings" panose="05000000000000000000" pitchFamily="2" charset="2"/>
                  <a:buChar char="Ø"/>
                </a:pPr>
                <a:r>
                  <a:rPr lang="zh-CN" altLang="en-US" dirty="0"/>
                  <a:t>对于</a:t>
                </a:r>
                <a:r>
                  <a:rPr lang="en-US" altLang="zh-CN" dirty="0"/>
                  <a:t>0 -+ </a:t>
                </a:r>
                <a:r>
                  <a:rPr lang="zh-CN" altLang="en-US" dirty="0"/>
                  <a:t>的第一径向激发态，更高统计量的实验分析认为</a:t>
                </a:r>
                <a14:m>
                  <m:oMath xmlns:m="http://schemas.openxmlformats.org/officeDocument/2006/math">
                    <m:r>
                      <a:rPr lang="en-US" altLang="zh-CN" b="0" i="1" smtClean="0">
                        <a:latin typeface="Cambria Math" panose="02040503050406030204" pitchFamily="18" charset="0"/>
                      </a:rPr>
                      <m:t>𝜂</m:t>
                    </m:r>
                    <m:r>
                      <a:rPr lang="zh-CN" altLang="en-US" b="0" i="1" smtClean="0">
                        <a:latin typeface="Cambria Math" panose="02040503050406030204" pitchFamily="18" charset="0"/>
                      </a:rPr>
                      <m:t>（</m:t>
                    </m:r>
                  </m:oMath>
                </a14:m>
                <a:r>
                  <a:rPr lang="en-US" altLang="zh-CN" dirty="0"/>
                  <a:t>1440</a:t>
                </a:r>
                <a:r>
                  <a:rPr lang="zh-CN" altLang="en-US" dirty="0"/>
                  <a:t>）对应的结构应该存在两个共振态</a:t>
                </a:r>
                <a:r>
                  <a:rPr lang="en-US" altLang="zh-CN" dirty="0"/>
                  <a:t>eta1405 </a:t>
                </a:r>
                <a:r>
                  <a:rPr lang="zh-CN" altLang="en-US" dirty="0"/>
                  <a:t>和</a:t>
                </a:r>
                <a:r>
                  <a:rPr lang="en-US" altLang="zh-CN" dirty="0"/>
                  <a:t>eta</a:t>
                </a:r>
                <a:r>
                  <a:rPr lang="en-US" altLang="zh-CN" baseline="0" dirty="0"/>
                  <a:t> 1475,</a:t>
                </a:r>
                <a:endParaRPr lang="en-US" altLang="zh-CN" baseline="0" dirty="0"/>
              </a:p>
              <a:p>
                <a:pPr indent="0">
                  <a:buFont typeface="Wingdings" panose="05000000000000000000" pitchFamily="2" charset="2"/>
                  <a:buNone/>
                </a:pPr>
                <a:endParaRPr lang="zh-CN" altLang="en-US"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b="0" i="0" dirty="0">
                <a:solidFill>
                  <a:srgbClr val="333333"/>
                </a:solidFill>
                <a:effectLst/>
                <a:latin typeface="Merriweather" panose="00000500000000000000" pitchFamily="2" charset="0"/>
              </a:rPr>
              <a:t>最初，在</a:t>
            </a:r>
            <a:r>
              <a:rPr lang="en-US" altLang="zh-CN" b="0" i="0" dirty="0" err="1">
                <a:solidFill>
                  <a:srgbClr val="333333"/>
                </a:solidFill>
                <a:effectLst/>
                <a:latin typeface="Merriweather" panose="00000500000000000000" pitchFamily="2" charset="0"/>
              </a:rPr>
              <a:t>ppbar</a:t>
            </a:r>
            <a:r>
              <a:rPr lang="en-US" altLang="zh-CN" b="0" i="0" dirty="0">
                <a:solidFill>
                  <a:srgbClr val="333333"/>
                </a:solidFill>
                <a:effectLst/>
                <a:latin typeface="Merriweather" panose="00000500000000000000" pitchFamily="2" charset="0"/>
              </a:rPr>
              <a:t> </a:t>
            </a:r>
            <a:r>
              <a:rPr lang="zh-CN" altLang="en-US" b="0" i="0" dirty="0">
                <a:solidFill>
                  <a:srgbClr val="333333"/>
                </a:solidFill>
                <a:effectLst/>
                <a:latin typeface="Merriweather" panose="00000500000000000000" pitchFamily="2" charset="0"/>
              </a:rPr>
              <a:t>对撞过程的</a:t>
            </a:r>
            <a:r>
              <a:rPr lang="en-US" altLang="zh-CN" b="0" i="0" dirty="0" err="1">
                <a:solidFill>
                  <a:srgbClr val="333333"/>
                </a:solidFill>
                <a:effectLst/>
                <a:latin typeface="Merriweather" panose="00000500000000000000" pitchFamily="2" charset="0"/>
              </a:rPr>
              <a:t>Kkbarpi</a:t>
            </a:r>
            <a:r>
              <a:rPr lang="zh-CN" altLang="en-US" b="0" i="0" dirty="0">
                <a:solidFill>
                  <a:srgbClr val="333333"/>
                </a:solidFill>
                <a:effectLst/>
                <a:latin typeface="Merriweather" panose="00000500000000000000" pitchFamily="2" charset="0"/>
              </a:rPr>
              <a:t>谱中，在</a:t>
            </a:r>
            <a:r>
              <a:rPr lang="en-US" altLang="zh-CN" b="0" i="0" dirty="0">
                <a:solidFill>
                  <a:srgbClr val="333333"/>
                </a:solidFill>
                <a:effectLst/>
                <a:latin typeface="Merriweather" panose="00000500000000000000" pitchFamily="2" charset="0"/>
              </a:rPr>
              <a:t>1.4GeV </a:t>
            </a:r>
            <a:r>
              <a:rPr lang="zh-CN" altLang="en-US" b="0" i="0" dirty="0">
                <a:solidFill>
                  <a:srgbClr val="333333"/>
                </a:solidFill>
                <a:effectLst/>
                <a:latin typeface="Merriweather" panose="00000500000000000000" pitchFamily="2" charset="0"/>
              </a:rPr>
              <a:t>附近观测到了</a:t>
            </a:r>
            <a:r>
              <a:rPr lang="en-US" altLang="zh-CN" b="0" i="0" dirty="0">
                <a:solidFill>
                  <a:srgbClr val="333333"/>
                </a:solidFill>
                <a:effectLst/>
                <a:latin typeface="Merriweather" panose="00000500000000000000" pitchFamily="2" charset="0"/>
              </a:rPr>
              <a:t>eta(1440), </a:t>
            </a:r>
            <a:r>
              <a:rPr lang="zh-CN" altLang="en-US" b="0" i="0" dirty="0">
                <a:solidFill>
                  <a:srgbClr val="333333"/>
                </a:solidFill>
                <a:effectLst/>
                <a:latin typeface="Merriweather" panose="00000500000000000000" pitchFamily="2" charset="0"/>
              </a:rPr>
              <a:t>由于统计量较低，该结构类似于正常的</a:t>
            </a:r>
            <a:r>
              <a:rPr lang="en-US" altLang="zh-CN" b="0" i="0" dirty="0">
                <a:solidFill>
                  <a:srgbClr val="333333"/>
                </a:solidFill>
                <a:effectLst/>
                <a:latin typeface="Merriweather" panose="00000500000000000000" pitchFamily="2" charset="0"/>
              </a:rPr>
              <a:t>Breit-</a:t>
            </a:r>
            <a:r>
              <a:rPr lang="en-US" altLang="zh-CN" b="0" i="0" dirty="0" err="1">
                <a:solidFill>
                  <a:srgbClr val="333333"/>
                </a:solidFill>
                <a:effectLst/>
                <a:latin typeface="Merriweather" panose="00000500000000000000" pitchFamily="2" charset="0"/>
              </a:rPr>
              <a:t>wigner</a:t>
            </a:r>
            <a:r>
              <a:rPr lang="zh-CN" altLang="en-US" b="0" i="0" dirty="0">
                <a:solidFill>
                  <a:srgbClr val="333333"/>
                </a:solidFill>
                <a:effectLst/>
                <a:latin typeface="Merriweather" panose="00000500000000000000" pitchFamily="2" charset="0"/>
              </a:rPr>
              <a:t>结构</a:t>
            </a:r>
            <a:endParaRPr lang="en-US" altLang="zh-CN" b="0" i="0" dirty="0">
              <a:solidFill>
                <a:srgbClr val="333333"/>
              </a:solidFill>
              <a:effectLst/>
              <a:latin typeface="Merriweather" panose="00000500000000000000" pitchFamily="2" charset="0"/>
            </a:endParaRPr>
          </a:p>
          <a:p>
            <a:pPr marL="171450" indent="-171450">
              <a:buFont typeface="Wingdings" panose="05000000000000000000" pitchFamily="2" charset="2"/>
              <a:buChar char="Ø"/>
            </a:pPr>
            <a:r>
              <a:rPr lang="zh-CN" altLang="en-US" b="0" i="0" dirty="0">
                <a:solidFill>
                  <a:srgbClr val="333333"/>
                </a:solidFill>
                <a:effectLst/>
                <a:latin typeface="Merriweather" panose="00000500000000000000" pitchFamily="2" charset="0"/>
              </a:rPr>
              <a:t>接着，</a:t>
            </a:r>
            <a:r>
              <a:rPr lang="en-US" altLang="zh-CN" b="0" i="0" dirty="0">
                <a:solidFill>
                  <a:srgbClr val="333333"/>
                </a:solidFill>
                <a:effectLst/>
                <a:latin typeface="Merriweather" panose="00000500000000000000" pitchFamily="2" charset="0"/>
              </a:rPr>
              <a:t>MARKIII </a:t>
            </a:r>
            <a:r>
              <a:rPr lang="zh-CN" altLang="en-US" b="0" i="0" dirty="0">
                <a:solidFill>
                  <a:srgbClr val="333333"/>
                </a:solidFill>
                <a:effectLst/>
                <a:latin typeface="Merriweather" panose="00000500000000000000" pitchFamily="2" charset="0"/>
              </a:rPr>
              <a:t>的更高统计量的</a:t>
            </a:r>
            <a:r>
              <a:rPr lang="en-US" altLang="zh-CN" b="0" i="0" dirty="0" err="1">
                <a:solidFill>
                  <a:srgbClr val="333333"/>
                </a:solidFill>
                <a:effectLst/>
                <a:latin typeface="Merriweather" panose="00000500000000000000" pitchFamily="2" charset="0"/>
              </a:rPr>
              <a:t>Kkbarpi</a:t>
            </a:r>
            <a:r>
              <a:rPr lang="zh-CN" altLang="en-US" b="0" i="0" dirty="0">
                <a:solidFill>
                  <a:srgbClr val="333333"/>
                </a:solidFill>
                <a:effectLst/>
                <a:latin typeface="Merriweather" panose="00000500000000000000" pitchFamily="2" charset="0"/>
              </a:rPr>
              <a:t>谱的分波分析发现通过</a:t>
            </a:r>
            <a:r>
              <a:rPr lang="en-US" altLang="zh-CN" b="0" i="0" dirty="0">
                <a:solidFill>
                  <a:srgbClr val="333333"/>
                </a:solidFill>
                <a:effectLst/>
                <a:latin typeface="Merriweather" panose="00000500000000000000" pitchFamily="2" charset="0"/>
              </a:rPr>
              <a:t>K*K </a:t>
            </a:r>
            <a:r>
              <a:rPr lang="zh-CN" altLang="en-US" b="0" i="0" dirty="0">
                <a:solidFill>
                  <a:srgbClr val="333333"/>
                </a:solidFill>
                <a:effectLst/>
                <a:latin typeface="Merriweather" panose="00000500000000000000" pitchFamily="2" charset="0"/>
              </a:rPr>
              <a:t>衰变的共振峰质量偏高，为</a:t>
            </a:r>
            <a:r>
              <a:rPr lang="en-US" altLang="zh-CN" b="0" i="0" dirty="0">
                <a:solidFill>
                  <a:srgbClr val="333333"/>
                </a:solidFill>
                <a:effectLst/>
                <a:latin typeface="Merriweather" panose="00000500000000000000" pitchFamily="2" charset="0"/>
              </a:rPr>
              <a:t>eta(1475), </a:t>
            </a:r>
            <a:r>
              <a:rPr lang="zh-CN" altLang="en-US" b="0" i="0" dirty="0">
                <a:solidFill>
                  <a:srgbClr val="333333"/>
                </a:solidFill>
                <a:effectLst/>
                <a:latin typeface="Merriweather" panose="00000500000000000000" pitchFamily="2" charset="0"/>
              </a:rPr>
              <a:t>而通过</a:t>
            </a:r>
            <a:r>
              <a:rPr lang="en-US" altLang="zh-CN" b="0" i="0" dirty="0">
                <a:solidFill>
                  <a:srgbClr val="333333"/>
                </a:solidFill>
                <a:effectLst/>
                <a:latin typeface="Merriweather" panose="00000500000000000000" pitchFamily="2" charset="0"/>
              </a:rPr>
              <a:t>a0 pi </a:t>
            </a:r>
            <a:r>
              <a:rPr lang="zh-CN" altLang="en-US" b="0" i="0" dirty="0">
                <a:solidFill>
                  <a:srgbClr val="333333"/>
                </a:solidFill>
                <a:effectLst/>
                <a:latin typeface="Merriweather" panose="00000500000000000000" pitchFamily="2" charset="0"/>
              </a:rPr>
              <a:t>衰变的共振峰质量偏低，被认为是另一个共振态</a:t>
            </a:r>
            <a:r>
              <a:rPr lang="en-US" altLang="zh-CN" b="0" i="0" dirty="0">
                <a:solidFill>
                  <a:srgbClr val="333333"/>
                </a:solidFill>
                <a:effectLst/>
                <a:latin typeface="Merriweather" panose="00000500000000000000" pitchFamily="2" charset="0"/>
              </a:rPr>
              <a:t>eta(1405</a:t>
            </a:r>
            <a:r>
              <a:rPr lang="zh-CN" altLang="en-US" b="0" i="0" dirty="0">
                <a:solidFill>
                  <a:srgbClr val="333333"/>
                </a:solidFill>
                <a:effectLst/>
                <a:latin typeface="Merriweather" panose="00000500000000000000" pitchFamily="2" charset="0"/>
              </a:rPr>
              <a:t>）</a:t>
            </a:r>
            <a:endParaRPr lang="en-US" altLang="zh-CN" b="0" i="0" dirty="0">
              <a:solidFill>
                <a:srgbClr val="333333"/>
              </a:solidFill>
              <a:effectLst/>
              <a:latin typeface="Merriweather" panose="00000500000000000000" pitchFamily="2" charset="0"/>
            </a:endParaRPr>
          </a:p>
          <a:p>
            <a:pPr marL="171450" indent="-171450">
              <a:buFont typeface="Wingdings" panose="05000000000000000000" pitchFamily="2" charset="2"/>
              <a:buChar char="Ø"/>
            </a:pPr>
            <a:r>
              <a:rPr lang="zh-CN" altLang="en-US" b="0" i="0" dirty="0">
                <a:solidFill>
                  <a:srgbClr val="333333"/>
                </a:solidFill>
                <a:effectLst/>
                <a:latin typeface="Merriweather" panose="00000500000000000000" pitchFamily="2" charset="0"/>
              </a:rPr>
              <a:t>随后，更多的实验，例如</a:t>
            </a:r>
            <a:r>
              <a:rPr lang="en-US" altLang="zh-CN" b="0" i="0" dirty="0">
                <a:solidFill>
                  <a:srgbClr val="333333"/>
                </a:solidFill>
                <a:effectLst/>
                <a:latin typeface="Merriweather" panose="00000500000000000000" pitchFamily="2" charset="0"/>
              </a:rPr>
              <a:t>DM2</a:t>
            </a:r>
            <a:r>
              <a:rPr lang="zh-CN" altLang="en-US" b="0" i="0" dirty="0">
                <a:solidFill>
                  <a:srgbClr val="333333"/>
                </a:solidFill>
                <a:effectLst/>
                <a:latin typeface="Merriweather" panose="00000500000000000000" pitchFamily="2" charset="0"/>
              </a:rPr>
              <a:t>和 </a:t>
            </a:r>
            <a:r>
              <a:rPr lang="en-US" altLang="zh-CN" b="0" i="0" dirty="0">
                <a:solidFill>
                  <a:srgbClr val="333333"/>
                </a:solidFill>
                <a:effectLst/>
                <a:latin typeface="Merriweather" panose="00000500000000000000" pitchFamily="2" charset="0"/>
              </a:rPr>
              <a:t>Obelix </a:t>
            </a:r>
            <a:r>
              <a:rPr lang="zh-CN" altLang="en-US" b="0" i="0" dirty="0">
                <a:solidFill>
                  <a:srgbClr val="333333"/>
                </a:solidFill>
                <a:effectLst/>
                <a:latin typeface="Merriweather" panose="00000500000000000000" pitchFamily="2" charset="0"/>
              </a:rPr>
              <a:t>合作组的分析，也给出了存在两个共振态的结论。 然而，这些实验分析中关于这两个态的质量和宽度的结果各不相同</a:t>
            </a:r>
            <a:endParaRPr lang="en-US" altLang="zh-CN" b="0" i="0" dirty="0">
              <a:solidFill>
                <a:srgbClr val="333333"/>
              </a:solidFill>
              <a:effectLst/>
              <a:latin typeface="Merriweather" panose="00000500000000000000" pitchFamily="2" charset="0"/>
            </a:endParaRPr>
          </a:p>
          <a:p>
            <a:pPr marL="171450" indent="-171450">
              <a:buFont typeface="Wingdings" panose="05000000000000000000" pitchFamily="2" charset="2"/>
              <a:buChar char="Ø"/>
            </a:pPr>
            <a:r>
              <a:rPr lang="zh-CN" altLang="en-US" b="0" i="0" dirty="0">
                <a:solidFill>
                  <a:srgbClr val="333333"/>
                </a:solidFill>
                <a:effectLst/>
                <a:latin typeface="Merriweather" panose="00000500000000000000" pitchFamily="2" charset="0"/>
              </a:rPr>
              <a:t>根据目前已知的强子态，</a:t>
            </a:r>
            <a:r>
              <a:rPr lang="en-US" altLang="zh-CN" b="0" i="0" dirty="0">
                <a:solidFill>
                  <a:srgbClr val="333333"/>
                </a:solidFill>
                <a:effectLst/>
                <a:latin typeface="Merriweather" panose="00000500000000000000" pitchFamily="2" charset="0"/>
              </a:rPr>
              <a:t>0-+</a:t>
            </a:r>
            <a:r>
              <a:rPr lang="zh-CN" altLang="en-US" b="0" i="0" dirty="0">
                <a:solidFill>
                  <a:srgbClr val="333333"/>
                </a:solidFill>
                <a:effectLst/>
                <a:latin typeface="Merriweather" panose="00000500000000000000" pitchFamily="2" charset="0"/>
              </a:rPr>
              <a:t>第一径向激发态的九重态的填充如图所示。然而，在第一径向激发态能区，实验上观测到了三个同位旋标量的 </a:t>
            </a:r>
            <a:r>
              <a:rPr lang="en-US" altLang="zh-CN" b="0" i="0" dirty="0">
                <a:solidFill>
                  <a:srgbClr val="333333"/>
                </a:solidFill>
                <a:effectLst/>
                <a:latin typeface="Merriweather" panose="00000500000000000000" pitchFamily="2" charset="0"/>
              </a:rPr>
              <a:t>eta </a:t>
            </a:r>
            <a:r>
              <a:rPr lang="zh-CN" altLang="en-US" b="0" i="0" dirty="0">
                <a:solidFill>
                  <a:srgbClr val="333333"/>
                </a:solidFill>
                <a:effectLst/>
                <a:latin typeface="Merriweather" panose="00000500000000000000" pitchFamily="2" charset="0"/>
              </a:rPr>
              <a:t>态：</a:t>
            </a:r>
            <a:r>
              <a:rPr lang="en-US" altLang="zh-CN" b="0" i="0" dirty="0">
                <a:solidFill>
                  <a:srgbClr val="333333"/>
                </a:solidFill>
                <a:effectLst/>
                <a:latin typeface="Merriweather" panose="00000500000000000000" pitchFamily="2" charset="0"/>
              </a:rPr>
              <a:t>eta (1295), eta(1405), eta(1475)</a:t>
            </a:r>
            <a:r>
              <a:rPr lang="zh-CN" altLang="en-US" b="0" i="0" dirty="0">
                <a:solidFill>
                  <a:srgbClr val="333333"/>
                </a:solidFill>
                <a:effectLst/>
                <a:latin typeface="Merriweather" panose="00000500000000000000" pitchFamily="2" charset="0"/>
              </a:rPr>
              <a:t>。</a:t>
            </a:r>
            <a:endParaRPr lang="en-US" altLang="zh-CN" b="0" i="0" dirty="0">
              <a:solidFill>
                <a:srgbClr val="333333"/>
              </a:solidFill>
              <a:effectLst/>
              <a:latin typeface="Merriweather" panose="00000500000000000000" pitchFamily="2" charset="0"/>
            </a:endParaRPr>
          </a:p>
          <a:p>
            <a:pPr marL="171450" indent="-171450">
              <a:buFont typeface="Wingdings" panose="05000000000000000000" pitchFamily="2" charset="2"/>
              <a:buChar char="Ø"/>
            </a:pPr>
            <a:r>
              <a:rPr lang="zh-CN" altLang="en-US" b="0" i="0" dirty="0">
                <a:solidFill>
                  <a:srgbClr val="333333"/>
                </a:solidFill>
                <a:effectLst/>
                <a:latin typeface="Merriweather" panose="00000500000000000000" pitchFamily="2" charset="0"/>
              </a:rPr>
              <a:t>这样的实验结论意味着多出一个介子无法归入</a:t>
            </a:r>
            <a:r>
              <a:rPr lang="en-US" altLang="zh-CN" b="0" i="0" dirty="0">
                <a:solidFill>
                  <a:srgbClr val="333333"/>
                </a:solidFill>
                <a:effectLst/>
                <a:latin typeface="Merriweather" panose="00000500000000000000" pitchFamily="2" charset="0"/>
              </a:rPr>
              <a:t>SU(3)</a:t>
            </a:r>
            <a:r>
              <a:rPr lang="zh-CN" altLang="en-US" b="0" i="0" dirty="0">
                <a:solidFill>
                  <a:srgbClr val="333333"/>
                </a:solidFill>
                <a:effectLst/>
                <a:latin typeface="Merriweather" panose="00000500000000000000" pitchFamily="2" charset="0"/>
              </a:rPr>
              <a:t>九重态中。</a:t>
            </a:r>
            <a:endParaRPr lang="zh-CN" altLang="en-US"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一些唯像模型，如</a:t>
                </a:r>
                <a:r>
                  <a:rPr lang="en-US" altLang="zh-CN" dirty="0"/>
                  <a:t>Flux tube </a:t>
                </a:r>
                <a:r>
                  <a:rPr lang="zh-CN" altLang="en-US" dirty="0"/>
                  <a:t>模型和</a:t>
                </a:r>
                <a:r>
                  <a:rPr lang="en-US" altLang="zh-CN" dirty="0"/>
                  <a:t>MIT bag </a:t>
                </a:r>
                <a:r>
                  <a:rPr lang="zh-CN" altLang="en-US" dirty="0"/>
                  <a:t>模型的计算结果表明，基态赝标胶球的质量约为</a:t>
                </a:r>
                <a:r>
                  <a:rPr lang="en-US" altLang="zh-CN" dirty="0"/>
                  <a:t>1.4 GeV</a:t>
                </a:r>
                <a:r>
                  <a:rPr lang="zh-CN" altLang="en-US" dirty="0"/>
                  <a:t>，因此，人们自然地认为</a:t>
                </a:r>
                <a:r>
                  <a:rPr lang="en-US" altLang="zh-CN" dirty="0"/>
                  <a:t>eta(1405) </a:t>
                </a:r>
                <a:r>
                  <a:rPr lang="zh-CN" altLang="en-US" dirty="0"/>
                  <a:t>可能是赝标胶球。</a:t>
                </a:r>
                <a:endParaRPr lang="en-US" altLang="zh-CN" dirty="0"/>
              </a:p>
              <a:p>
                <a:pPr marL="171450" indent="-171450">
                  <a:buFont typeface="Wingdings" panose="05000000000000000000" pitchFamily="2" charset="2"/>
                  <a:buChar char="Ø"/>
                </a:pPr>
                <a:r>
                  <a:rPr lang="zh-CN" altLang="en-US" dirty="0"/>
                  <a:t>然而这一结论与格点</a:t>
                </a:r>
                <a:r>
                  <a:rPr lang="en-US" altLang="zh-CN" dirty="0"/>
                  <a:t>QCD </a:t>
                </a:r>
                <a:r>
                  <a:rPr lang="zh-CN" altLang="en-US" dirty="0"/>
                  <a:t>的计算结果矛盾，格点计算表明，基态赝标胶球的质量应该在</a:t>
                </a:r>
                <a:r>
                  <a:rPr lang="en-US" altLang="zh-CN" dirty="0"/>
                  <a:t>2.4 </a:t>
                </a:r>
                <a:r>
                  <a:rPr lang="zh-CN" altLang="en-US" dirty="0"/>
                  <a:t>至</a:t>
                </a:r>
                <a:r>
                  <a:rPr lang="en-US" altLang="zh-CN" dirty="0"/>
                  <a:t>2.6 GeV </a:t>
                </a:r>
                <a:r>
                  <a:rPr lang="zh-CN" altLang="en-US" dirty="0"/>
                  <a:t>左右。</a:t>
                </a:r>
                <a:endParaRPr lang="en-US" altLang="zh-CN" dirty="0"/>
              </a:p>
              <a:p>
                <a:pPr marL="171450" indent="-171450">
                  <a:buFont typeface="Wingdings" panose="05000000000000000000" pitchFamily="2" charset="2"/>
                  <a:buChar char="Ø"/>
                </a:pPr>
                <a:r>
                  <a:rPr lang="zh-CN" altLang="en-US" dirty="0"/>
                  <a:t>并且，考虑与</a:t>
                </a:r>
                <a:r>
                  <a:rPr lang="en-US" altLang="zh-CN" dirty="0"/>
                  <a:t>q </a:t>
                </a:r>
                <a:r>
                  <a:rPr lang="en-US" altLang="zh-CN" dirty="0" err="1"/>
                  <a:t>qbar</a:t>
                </a:r>
                <a:r>
                  <a:rPr lang="en-US" altLang="zh-CN" dirty="0"/>
                  <a:t> </a:t>
                </a:r>
                <a:r>
                  <a:rPr lang="zh-CN" altLang="en-US" dirty="0"/>
                  <a:t>态混合的基于</a:t>
                </a:r>
                <a:r>
                  <a:rPr lang="en-US" altLang="zh-CN" dirty="0"/>
                  <a:t>U(1)</a:t>
                </a:r>
                <a:r>
                  <a:rPr lang="zh-CN" altLang="en-US" dirty="0"/>
                  <a:t>反常的唯像研究表明，胶球的物理质量不可能低于</a:t>
                </a:r>
                <a:r>
                  <a:rPr lang="en-US" altLang="zh-CN" dirty="0"/>
                  <a:t>1.8 GeV.</a:t>
                </a:r>
                <a:endParaRPr lang="en-US" altLang="zh-CN" dirty="0"/>
              </a:p>
              <a:p>
                <a:pPr marL="171450" indent="-171450">
                  <a:buFont typeface="Wingdings" panose="05000000000000000000" pitchFamily="2" charset="2"/>
                  <a:buChar char="Ø"/>
                </a:pPr>
                <a:r>
                  <a:rPr lang="en-US" altLang="zh-CN" dirty="0"/>
                  <a:t> </a:t>
                </a:r>
                <a:r>
                  <a:rPr lang="zh-CN" altLang="en-US" dirty="0"/>
                  <a:t>此外 ，更多高统计量的</a:t>
                </a:r>
                <a:r>
                  <a:rPr lang="en-US" altLang="zh-CN" dirty="0"/>
                  <a:t> eta pi </a:t>
                </a:r>
                <a:r>
                  <a:rPr lang="en-US" altLang="zh-CN" dirty="0" err="1"/>
                  <a:t>pi</a:t>
                </a:r>
                <a:r>
                  <a:rPr lang="en-US" altLang="zh-CN" dirty="0"/>
                  <a:t> </a:t>
                </a:r>
                <a:r>
                  <a:rPr lang="zh-CN" altLang="en-US" dirty="0"/>
                  <a:t>与 </a:t>
                </a:r>
                <a14:m>
                  <m:oMath xmlns:m="http://schemas.openxmlformats.org/officeDocument/2006/math">
                    <m:r>
                      <a:rPr lang="en-US" altLang="zh-CN" b="0" i="1" smtClean="0">
                        <a:latin typeface="Cambria Math" panose="02040503050406030204" pitchFamily="18" charset="0"/>
                      </a:rPr>
                      <m:t>𝛾</m:t>
                    </m:r>
                  </m:oMath>
                </a14:m>
                <a:r>
                  <a:rPr lang="en-US" altLang="zh-CN" dirty="0"/>
                  <a:t> V</a:t>
                </a:r>
                <a:r>
                  <a:rPr lang="en-US" altLang="zh-CN" baseline="0" dirty="0"/>
                  <a:t> </a:t>
                </a:r>
                <a:r>
                  <a:rPr lang="zh-CN" altLang="en-US" dirty="0"/>
                  <a:t>能谱数据都表明在</a:t>
                </a:r>
                <a:r>
                  <a:rPr lang="en-US" altLang="zh-CN" dirty="0"/>
                  <a:t>1.4GeV</a:t>
                </a:r>
                <a:r>
                  <a:rPr lang="zh-CN" altLang="en-US" dirty="0"/>
                  <a:t>只存在一个共振态结构。</a:t>
                </a:r>
                <a:endParaRPr lang="zh-CN" altLang="en-US" dirty="0"/>
              </a:p>
            </p:txBody>
          </p:sp>
        </mc:Choice>
        <mc:Fallback>
          <p:sp>
            <p:nvSpPr>
              <p:cNvPr id="3" name="备注占位符 2"/>
              <p:cNvSpPr>
                <a:spLocks noRot="1" noChangeAspect="1" noMove="1" noResize="1" noEditPoints="1" noAdjustHandles="1" noChangeArrowheads="1" noChangeShapeType="1" noTextEdit="1"/>
              </p:cNvSpPr>
              <p:nvPr>
                <p:ph type="body" idx="1"/>
              </p:nvPr>
            </p:nvSpPr>
            <p:spPr>
              <a:blipFill rotWithShape="1">
                <a:blip r:embed="rId3"/>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关于这个问题的突破点来自于 </a:t>
            </a:r>
            <a:r>
              <a:rPr lang="en-US" altLang="zh-CN" dirty="0"/>
              <a:t>BESIII </a:t>
            </a:r>
            <a:r>
              <a:rPr lang="zh-CN" altLang="en-US" dirty="0"/>
              <a:t>观测到的</a:t>
            </a:r>
            <a:r>
              <a:rPr lang="en-US" altLang="zh-CN" dirty="0"/>
              <a:t>eta(1405/1475)</a:t>
            </a:r>
            <a:r>
              <a:rPr lang="zh-CN" altLang="en-US" dirty="0"/>
              <a:t>衰变到</a:t>
            </a:r>
            <a:r>
              <a:rPr lang="en-US" altLang="zh-CN" dirty="0"/>
              <a:t>3pi</a:t>
            </a:r>
            <a:r>
              <a:rPr lang="zh-CN" altLang="en-US" dirty="0"/>
              <a:t>的非常显著的同位旋破坏效应。</a:t>
            </a:r>
            <a:endParaRPr lang="en-US" altLang="zh-CN" dirty="0"/>
          </a:p>
          <a:p>
            <a:pPr marL="171450" indent="-171450">
              <a:buFont typeface="Wingdings" panose="05000000000000000000" pitchFamily="2" charset="2"/>
              <a:buChar char="Ø"/>
            </a:pPr>
            <a:r>
              <a:rPr lang="zh-CN" altLang="en-US" dirty="0"/>
              <a:t>该文献引入三角奇异性增强机制来解释这个显著的同位旋破坏效应。</a:t>
            </a:r>
            <a:endParaRPr lang="en-US" altLang="zh-CN" dirty="0"/>
          </a:p>
          <a:p>
            <a:pPr marL="171450" indent="-171450">
              <a:buFont typeface="Wingdings" panose="05000000000000000000" pitchFamily="2" charset="2"/>
              <a:buChar char="Ø"/>
            </a:pPr>
            <a:r>
              <a:rPr lang="zh-CN" altLang="en-US" dirty="0"/>
              <a:t>由末态相互作用形成的三角图在满足一定条件时会出现三角奇异性，具体的奇异点的位置可由朗道方程解出。注意，虽然三角奇异性的产生条件与动力学无关，但其是否有明显的可观测效应取决于强子圈具体的动力学。</a:t>
            </a:r>
            <a:endParaRPr lang="en-US" altLang="zh-CN" dirty="0"/>
          </a:p>
          <a:p>
            <a:pPr marL="171450" indent="-171450">
              <a:buFont typeface="Wingdings" panose="05000000000000000000" pitchFamily="2" charset="2"/>
              <a:buChar char="Ø"/>
            </a:pPr>
            <a:r>
              <a:rPr lang="zh-CN" altLang="en-US" dirty="0"/>
              <a:t>在</a:t>
            </a:r>
            <a:r>
              <a:rPr lang="en-US" altLang="zh-CN" dirty="0"/>
              <a:t>2012</a:t>
            </a:r>
            <a:r>
              <a:rPr lang="zh-CN" altLang="en-US" dirty="0"/>
              <a:t>年的这篇文章之后，已经有许多研究三角奇异性机制的工作</a:t>
            </a:r>
            <a:endParaRPr lang="en-US" altLang="zh-CN"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lang="zh-CN" altLang="en-US" dirty="0"/>
              <a:t>由于时间有限，这里不再对此作过多的讨论。</a:t>
            </a:r>
            <a:endParaRPr lang="en-US" altLang="zh-CN" dirty="0"/>
          </a:p>
          <a:p>
            <a:pPr marL="171450" indent="-171450">
              <a:buFont typeface="Wingdings" panose="05000000000000000000" pitchFamily="2" charset="2"/>
              <a:buChar char="Ø"/>
            </a:pPr>
            <a:r>
              <a:rPr lang="zh-CN" altLang="en-US" dirty="0"/>
              <a:t>在</a:t>
            </a:r>
            <a:r>
              <a:rPr lang="en-US" altLang="zh-CN" dirty="0"/>
              <a:t>1.4 GeV </a:t>
            </a:r>
            <a:r>
              <a:rPr lang="zh-CN" altLang="en-US" dirty="0"/>
              <a:t>能区，</a:t>
            </a:r>
            <a:r>
              <a:rPr lang="en-US" altLang="zh-CN" dirty="0"/>
              <a:t>K*K </a:t>
            </a:r>
            <a:r>
              <a:rPr lang="zh-CN" altLang="en-US" dirty="0"/>
              <a:t>重散射形成的三角图满足三角奇异性条件。</a:t>
            </a:r>
            <a:endParaRPr lang="en-US" altLang="zh-CN" dirty="0"/>
          </a:p>
          <a:p>
            <a:pPr marL="171450" indent="-171450">
              <a:buFont typeface="Wingdings" panose="05000000000000000000" pitchFamily="2" charset="2"/>
              <a:buChar char="Ø"/>
            </a:pPr>
            <a:r>
              <a:rPr lang="zh-CN" altLang="en-US" dirty="0"/>
              <a:t>如果在该</a:t>
            </a:r>
            <a:r>
              <a:rPr lang="en-US" altLang="zh-CN" dirty="0"/>
              <a:t> </a:t>
            </a:r>
            <a:r>
              <a:rPr lang="zh-CN" altLang="en-US" dirty="0"/>
              <a:t>能区实际上只存在一个赝标介子态，那么，考虑三角奇异性机制可以解释</a:t>
            </a:r>
            <a:r>
              <a:rPr lang="en-US" altLang="zh-CN" dirty="0"/>
              <a:t>K kbar pi </a:t>
            </a:r>
            <a:r>
              <a:rPr lang="zh-CN" altLang="en-US" dirty="0"/>
              <a:t>的能谱，以及这个态在不同衰变道中的质量偏移。</a:t>
            </a:r>
            <a:endParaRPr lang="en-US" altLang="zh-CN" dirty="0"/>
          </a:p>
          <a:p>
            <a:pPr marL="171450" indent="-171450">
              <a:buFont typeface="Wingdings" panose="05000000000000000000" pitchFamily="2" charset="2"/>
              <a:buChar char="Ø"/>
            </a:pPr>
            <a:r>
              <a:rPr lang="zh-CN" altLang="en-US" dirty="0"/>
              <a:t>注意到，最近的</a:t>
            </a:r>
            <a:r>
              <a:rPr lang="en-US" altLang="zh-CN" dirty="0"/>
              <a:t>BESIII</a:t>
            </a:r>
            <a:r>
              <a:rPr lang="zh-CN" altLang="en-US" dirty="0"/>
              <a:t>高统计量数据表明</a:t>
            </a:r>
            <a:r>
              <a:rPr lang="en-US" altLang="zh-CN" dirty="0"/>
              <a:t>eta1405/1475</a:t>
            </a:r>
            <a:r>
              <a:rPr lang="zh-CN" altLang="en-US" dirty="0"/>
              <a:t>的问题变得更加复杂，我将会在后面对此进行相关讨论。</a:t>
            </a:r>
            <a:endParaRPr lang="zh-CN" altLang="en-US" dirty="0"/>
          </a:p>
        </p:txBody>
      </p:sp>
      <p:sp>
        <p:nvSpPr>
          <p:cNvPr id="4" name="灯片编号占位符 3"/>
          <p:cNvSpPr>
            <a:spLocks noGrp="1"/>
          </p:cNvSpPr>
          <p:nvPr>
            <p:ph type="sldNum" sz="quarter" idx="5"/>
          </p:nvPr>
        </p:nvSpPr>
        <p:spPr/>
        <p:txBody>
          <a:bodyPr/>
          <a:lstStyle/>
          <a:p>
            <a:fld id="{3252AB8B-CC63-4D23-8142-893829A355B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en-US" altLang="zh-CN" dirty="0"/>
              <a:t>2022</a:t>
            </a:r>
            <a:r>
              <a:rPr lang="zh-CN" altLang="en-US" dirty="0"/>
              <a:t>年，</a:t>
            </a:r>
            <a:r>
              <a:rPr lang="en-US" altLang="zh-CN" dirty="0"/>
              <a:t>BESIII</a:t>
            </a:r>
            <a:r>
              <a:rPr lang="zh-CN" altLang="en-US" dirty="0"/>
              <a:t>发布了在 𝐽</a:t>
            </a:r>
            <a:r>
              <a:rPr lang="en-US" altLang="zh-CN" dirty="0"/>
              <a:t>/</a:t>
            </a:r>
            <a:r>
              <a:rPr lang="zh-CN" altLang="en-US" dirty="0"/>
              <a:t>𝜓 → 𝛾𝐾𝐾𝜋̄ 过程中对 𝐾𝐾𝜋̄ 谱的分波分析结果。</a:t>
            </a:r>
            <a:endParaRPr lang="en-US" altLang="zh-CN" dirty="0"/>
          </a:p>
          <a:p>
            <a:pPr marL="171450" indent="-171450">
              <a:buFont typeface="Wingdings" panose="05000000000000000000" pitchFamily="2" charset="2"/>
              <a:buChar char="Ø"/>
            </a:pPr>
            <a:r>
              <a:rPr lang="zh-CN" altLang="en-US" dirty="0"/>
              <a:t>这是目前最新且统计量最高的实验数据，基于 </a:t>
            </a:r>
            <a:r>
              <a:rPr lang="en-US" altLang="zh-CN" dirty="0"/>
              <a:t>10</a:t>
            </a:r>
            <a:r>
              <a:rPr lang="zh-CN" altLang="en-US" dirty="0"/>
              <a:t>的</a:t>
            </a:r>
            <a:r>
              <a:rPr lang="en-US" altLang="zh-CN" dirty="0"/>
              <a:t>10</a:t>
            </a:r>
            <a:r>
              <a:rPr lang="zh-CN" altLang="en-US" dirty="0"/>
              <a:t>次方个 𝐽</a:t>
            </a:r>
            <a:r>
              <a:rPr lang="en-US" altLang="zh-CN" dirty="0"/>
              <a:t>/</a:t>
            </a:r>
            <a:r>
              <a:rPr lang="zh-CN" altLang="en-US" dirty="0"/>
              <a:t>𝜓 事例数。</a:t>
            </a:r>
            <a:endParaRPr lang="en-US" altLang="zh-CN" dirty="0"/>
          </a:p>
          <a:p>
            <a:pPr marL="171450" indent="-171450">
              <a:buFont typeface="Wingdings" panose="05000000000000000000" pitchFamily="2" charset="2"/>
              <a:buChar char="Ø"/>
            </a:pPr>
            <a:r>
              <a:rPr lang="zh-CN" altLang="en-US" dirty="0"/>
              <a:t>我们知道挑选出来的 𝐾𝐾𝜋̄ 事例实际上是从对称性允许的不 同 𝐽 𝑃 𝐶 量子数的共振态 </a:t>
            </a:r>
            <a:r>
              <a:rPr lang="en-US" altLang="zh-CN" dirty="0"/>
              <a:t>X </a:t>
            </a:r>
            <a:r>
              <a:rPr lang="zh-CN" altLang="en-US" dirty="0"/>
              <a:t>衰变而来的。</a:t>
            </a:r>
            <a:endParaRPr lang="en-US" altLang="zh-CN" dirty="0"/>
          </a:p>
          <a:p>
            <a:pPr marL="171450" indent="-171450">
              <a:buFont typeface="Wingdings" panose="05000000000000000000" pitchFamily="2" charset="2"/>
              <a:buChar char="Ø"/>
            </a:pPr>
            <a:r>
              <a:rPr lang="zh-CN" altLang="en-US" dirty="0"/>
              <a:t>并且，𝑋 衰变到 𝐾𝐾𝜋̄ 过程可能是通过多种准两体中间态 𝑌 的级联衰 变过程，如右图所示。</a:t>
            </a:r>
            <a:endParaRPr lang="en-US" altLang="zh-CN" dirty="0"/>
          </a:p>
          <a:p>
            <a:pPr marL="171450" indent="-171450">
              <a:buFont typeface="Wingdings" panose="05000000000000000000" pitchFamily="2" charset="2"/>
              <a:buChar char="Ø"/>
            </a:pPr>
            <a:r>
              <a:rPr lang="zh-CN" altLang="en-US" dirty="0"/>
              <a:t>为了研究来自不同的𝑋 以及 𝑌 </a:t>
            </a:r>
            <a:r>
              <a:rPr lang="en-US" altLang="zh-CN" dirty="0"/>
              <a:t> </a:t>
            </a:r>
            <a:r>
              <a:rPr lang="zh-CN" altLang="en-US" dirty="0"/>
              <a:t>的贡献，首先需要进行“</a:t>
            </a:r>
            <a:r>
              <a:rPr lang="en-US" altLang="zh-CN" dirty="0"/>
              <a:t>Bin-by-bin”</a:t>
            </a:r>
            <a:r>
              <a:rPr lang="zh-CN" altLang="en-US" dirty="0"/>
              <a:t>的分波分析，</a:t>
            </a:r>
            <a:endParaRPr lang="en-US" altLang="zh-CN" dirty="0"/>
          </a:p>
          <a:p>
            <a:pPr marL="171450" indent="-171450">
              <a:buFont typeface="Wingdings" panose="05000000000000000000" pitchFamily="2" charset="2"/>
              <a:buChar char="Ø"/>
            </a:pPr>
            <a:r>
              <a:rPr lang="zh-CN" altLang="en-US" dirty="0"/>
              <a:t>即在不同的 𝐾𝐾𝜋̄ 能量点中去拟合相应的 𝐾𝐾̄、𝐾𝜋 两体谱以及反冲光子的角分布来区分各种不同的衰变模式的强度</a:t>
            </a:r>
            <a:endParaRPr lang="en-US" altLang="zh-CN" dirty="0"/>
          </a:p>
          <a:p>
            <a:pPr marL="171450" indent="-171450">
              <a:buFont typeface="Wingdings" panose="05000000000000000000" pitchFamily="2" charset="2"/>
              <a:buChar char="Ø"/>
            </a:pPr>
            <a:r>
              <a:rPr lang="en-US" altLang="zh-CN" dirty="0"/>
              <a:t>BESIII </a:t>
            </a:r>
            <a:r>
              <a:rPr lang="zh-CN" altLang="en-US" dirty="0"/>
              <a:t>的 </a:t>
            </a:r>
            <a:r>
              <a:rPr lang="en-US" altLang="zh-CN" dirty="0"/>
              <a:t>Bin –by-bin </a:t>
            </a:r>
            <a:r>
              <a:rPr lang="zh-CN" altLang="en-US" dirty="0"/>
              <a:t>的分波分析的结果如图所示</a:t>
            </a:r>
            <a:endParaRPr lang="en-US" altLang="zh-CN" dirty="0"/>
          </a:p>
          <a:p>
            <a:pPr marL="171450" indent="-171450">
              <a:buFont typeface="Wingdings" panose="05000000000000000000" pitchFamily="2" charset="2"/>
              <a:buChar char="Ø"/>
            </a:pPr>
            <a:r>
              <a:rPr lang="en-US" altLang="zh-CN" dirty="0"/>
              <a:t>A </a:t>
            </a:r>
            <a:r>
              <a:rPr lang="zh-CN" altLang="en-US" dirty="0"/>
              <a:t>图显示这里主要通过两种量子数的共振态衰变，分别为</a:t>
            </a:r>
            <a:r>
              <a:rPr lang="en-US" altLang="zh-CN" dirty="0"/>
              <a:t>0-+</a:t>
            </a:r>
            <a:r>
              <a:rPr lang="zh-CN" altLang="en-US" dirty="0"/>
              <a:t>赝标介子，以及</a:t>
            </a:r>
            <a:r>
              <a:rPr lang="en-US" altLang="zh-CN" dirty="0"/>
              <a:t>1++</a:t>
            </a:r>
            <a:r>
              <a:rPr lang="zh-CN" altLang="en-US" dirty="0"/>
              <a:t>轴矢介子</a:t>
            </a:r>
            <a:endParaRPr lang="en-US" altLang="zh-CN" dirty="0"/>
          </a:p>
          <a:p>
            <a:pPr marL="171450" indent="-171450">
              <a:buFont typeface="Wingdings" panose="05000000000000000000" pitchFamily="2" charset="2"/>
              <a:buChar char="Ø"/>
            </a:pPr>
            <a:r>
              <a:rPr lang="zh-CN" altLang="en-US" dirty="0"/>
              <a:t>而</a:t>
            </a:r>
            <a:r>
              <a:rPr lang="en-US" altLang="zh-CN" dirty="0"/>
              <a:t>B</a:t>
            </a:r>
            <a:r>
              <a:rPr lang="zh-CN" altLang="en-US" dirty="0"/>
              <a:t>图中则是进一步给出了次级衰变的分波信息，可以看到，对于</a:t>
            </a:r>
            <a:r>
              <a:rPr lang="en-US" altLang="zh-CN" dirty="0"/>
              <a:t>0-+</a:t>
            </a:r>
            <a:r>
              <a:rPr lang="zh-CN" altLang="en-US" dirty="0"/>
              <a:t>赝标介子有两种不同的次级衰变模式，</a:t>
            </a:r>
            <a:endParaRPr lang="en-US" altLang="zh-CN" dirty="0"/>
          </a:p>
          <a:p>
            <a:pPr marL="171450" indent="-171450">
              <a:buFont typeface="Wingdings" panose="05000000000000000000" pitchFamily="2" charset="2"/>
              <a:buChar char="Ø"/>
            </a:pPr>
            <a:r>
              <a:rPr lang="zh-CN" altLang="en-US" dirty="0"/>
              <a:t>红色的点表示（</a:t>
            </a:r>
            <a:r>
              <a:rPr lang="en-US" altLang="zh-CN" dirty="0"/>
              <a:t>KK</a:t>
            </a:r>
            <a:r>
              <a:rPr lang="zh-CN" altLang="en-US" dirty="0"/>
              <a:t>）处于</a:t>
            </a:r>
            <a:r>
              <a:rPr lang="en-US" altLang="zh-CN" dirty="0"/>
              <a:t>S</a:t>
            </a:r>
            <a:r>
              <a:rPr lang="zh-CN" altLang="en-US" dirty="0"/>
              <a:t>波的模式，可能来自于</a:t>
            </a:r>
            <a:r>
              <a:rPr lang="en-US" altLang="zh-CN" dirty="0"/>
              <a:t>a0 pi </a:t>
            </a:r>
            <a:r>
              <a:rPr lang="zh-CN" altLang="en-US" dirty="0"/>
              <a:t>或 </a:t>
            </a:r>
            <a:r>
              <a:rPr lang="en-US" altLang="zh-CN" dirty="0"/>
              <a:t>kappa K </a:t>
            </a:r>
            <a:r>
              <a:rPr lang="zh-CN" altLang="en-US" dirty="0"/>
              <a:t>的贡献 </a:t>
            </a:r>
            <a:endParaRPr lang="en-US" altLang="zh-CN" dirty="0"/>
          </a:p>
          <a:p>
            <a:pPr marL="171450" indent="-171450">
              <a:buFont typeface="Wingdings" panose="05000000000000000000" pitchFamily="2" charset="2"/>
              <a:buChar char="Ø"/>
            </a:pPr>
            <a:r>
              <a:rPr lang="zh-CN" altLang="en-US" dirty="0"/>
              <a:t>绿色的点表示（</a:t>
            </a:r>
            <a:r>
              <a:rPr lang="en-US" altLang="zh-CN" dirty="0"/>
              <a:t>K Pi</a:t>
            </a:r>
            <a:r>
              <a:rPr lang="zh-CN" altLang="en-US" dirty="0"/>
              <a:t>）处于</a:t>
            </a:r>
            <a:r>
              <a:rPr lang="en-US" altLang="zh-CN" dirty="0"/>
              <a:t>P</a:t>
            </a:r>
            <a:r>
              <a:rPr lang="zh-CN" altLang="en-US" dirty="0"/>
              <a:t>波 的模式，可能来自于</a:t>
            </a:r>
            <a:r>
              <a:rPr lang="en-US" altLang="zh-CN" dirty="0"/>
              <a:t>K* K</a:t>
            </a:r>
            <a:r>
              <a:rPr lang="zh-CN" altLang="en-US" dirty="0"/>
              <a:t>的贡献</a:t>
            </a:r>
            <a:endParaRPr lang="en-US" altLang="zh-CN" dirty="0"/>
          </a:p>
          <a:p>
            <a:pPr marL="171450" indent="-171450">
              <a:buFont typeface="Wingdings" panose="05000000000000000000" pitchFamily="2" charset="2"/>
              <a:buChar char="Ø"/>
            </a:pPr>
            <a:r>
              <a:rPr lang="zh-CN" altLang="en-US" dirty="0"/>
              <a:t>明显地，这两个分波对应的共振峰发生了偏移</a:t>
            </a:r>
            <a:endParaRPr lang="en-US" altLang="zh-CN" dirty="0"/>
          </a:p>
          <a:p>
            <a:pPr marL="171450" indent="-171450">
              <a:buFont typeface="Wingdings" panose="05000000000000000000" pitchFamily="2" charset="2"/>
              <a:buChar char="Ø"/>
            </a:pPr>
            <a:r>
              <a:rPr lang="zh-CN" altLang="en-US" dirty="0"/>
              <a:t>考虑到</a:t>
            </a:r>
            <a:r>
              <a:rPr lang="en-US" altLang="zh-CN" dirty="0"/>
              <a:t>,</a:t>
            </a:r>
            <a:r>
              <a:rPr lang="zh-CN" altLang="en-US" dirty="0"/>
              <a:t>实际上（</a:t>
            </a:r>
            <a:r>
              <a:rPr lang="en-US" altLang="zh-CN" dirty="0"/>
              <a:t>K pi</a:t>
            </a:r>
            <a:r>
              <a:rPr lang="zh-CN" altLang="en-US" dirty="0"/>
              <a:t>）</a:t>
            </a:r>
            <a:r>
              <a:rPr lang="en-US" altLang="zh-CN" dirty="0"/>
              <a:t>P</a:t>
            </a:r>
            <a:r>
              <a:rPr lang="zh-CN" altLang="en-US" dirty="0"/>
              <a:t>波的贡献 主要是来自</a:t>
            </a:r>
            <a:r>
              <a:rPr lang="en-US" altLang="zh-CN" dirty="0"/>
              <a:t>K*K</a:t>
            </a:r>
            <a:r>
              <a:rPr lang="zh-CN" altLang="en-US" dirty="0"/>
              <a:t>的贡献</a:t>
            </a:r>
            <a:endParaRPr lang="en-US" altLang="zh-CN" dirty="0"/>
          </a:p>
          <a:p>
            <a:pPr marL="171450" indent="-171450">
              <a:buFont typeface="Wingdings" panose="05000000000000000000" pitchFamily="2" charset="2"/>
              <a:buChar char="Ø"/>
            </a:pPr>
            <a:r>
              <a:rPr lang="zh-CN" altLang="en-US" dirty="0"/>
              <a:t>并且</a:t>
            </a:r>
            <a:r>
              <a:rPr lang="en-US" altLang="zh-CN" dirty="0"/>
              <a:t>K*</a:t>
            </a:r>
            <a:r>
              <a:rPr lang="zh-CN" altLang="en-US" dirty="0"/>
              <a:t>的宽度较窄，在两体谱中的的线形是比较具有特征的</a:t>
            </a:r>
            <a:endParaRPr lang="en-US" altLang="zh-CN" dirty="0"/>
          </a:p>
          <a:p>
            <a:pPr marL="171450" indent="-171450">
              <a:buFont typeface="Wingdings" panose="05000000000000000000" pitchFamily="2" charset="2"/>
              <a:buChar char="Ø"/>
            </a:pPr>
            <a:r>
              <a:rPr lang="zh-CN" altLang="en-US" dirty="0"/>
              <a:t>因此我们认为，关于 </a:t>
            </a:r>
            <a:r>
              <a:rPr lang="en-US" altLang="zh-CN" dirty="0"/>
              <a:t>(K pi)_P</a:t>
            </a:r>
            <a:r>
              <a:rPr lang="zh-CN" altLang="en-US" dirty="0"/>
              <a:t>波以及（</a:t>
            </a:r>
            <a:r>
              <a:rPr lang="en-US" altLang="zh-CN" dirty="0"/>
              <a:t>KK)_S </a:t>
            </a:r>
            <a:r>
              <a:rPr lang="zh-CN" altLang="en-US" dirty="0"/>
              <a:t>波的分波数据是具有一定的参考价值的</a:t>
            </a:r>
            <a:endParaRPr lang="en-US" altLang="zh-CN" dirty="0"/>
          </a:p>
          <a:p>
            <a:pPr marL="171450" indent="-171450">
              <a:buFont typeface="Wingdings" panose="05000000000000000000" pitchFamily="2" charset="2"/>
              <a:buChar char="Ø"/>
            </a:pPr>
            <a:endParaRPr lang="en-US" altLang="zh-CN" dirty="0"/>
          </a:p>
        </p:txBody>
      </p:sp>
      <p:sp>
        <p:nvSpPr>
          <p:cNvPr id="4" name="灯片编号占位符 3"/>
          <p:cNvSpPr>
            <a:spLocks noGrp="1"/>
          </p:cNvSpPr>
          <p:nvPr>
            <p:ph type="sldNum" sz="quarter" idx="5"/>
          </p:nvPr>
        </p:nvSpPr>
        <p:spPr/>
        <p:txBody>
          <a:bodyPr/>
          <a:lstStyle/>
          <a:p>
            <a:fld id="{097ACA24-938E-4763-B271-F9F7C01CA18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pPr marL="171450" indent="-171450">
              <a:buFont typeface="Wingdings" panose="05000000000000000000" pitchFamily="2" charset="2"/>
              <a:buChar char="Ø"/>
            </a:pPr>
            <a:r>
              <a:rPr lang="zh-CN" altLang="en-US" dirty="0"/>
              <a:t>在 质量依赖的分波分析中，实验家们发现在 </a:t>
            </a:r>
            <a:r>
              <a:rPr lang="en-US" altLang="zh-CN" dirty="0"/>
              <a:t>1.4 ∼ 1.5 GeV </a:t>
            </a:r>
            <a:r>
              <a:rPr lang="zh-CN" altLang="en-US" dirty="0"/>
              <a:t>需要引入了两个赝标介子态 𝜂</a:t>
            </a:r>
            <a:r>
              <a:rPr lang="en-US" altLang="zh-CN" dirty="0"/>
              <a:t>(1405) </a:t>
            </a:r>
            <a:r>
              <a:rPr lang="zh-CN" altLang="en-US" dirty="0"/>
              <a:t>与 𝜂</a:t>
            </a:r>
            <a:r>
              <a:rPr lang="en-US" altLang="zh-CN" dirty="0"/>
              <a:t>(1475)</a:t>
            </a:r>
            <a:r>
              <a:rPr lang="zh-CN" altLang="en-US" dirty="0"/>
              <a:t> 来拟合线形</a:t>
            </a:r>
            <a:endParaRPr lang="en-US" altLang="zh-CN" dirty="0"/>
          </a:p>
          <a:p>
            <a:pPr marL="171450" indent="-171450">
              <a:buFont typeface="Wingdings" panose="05000000000000000000" pitchFamily="2" charset="2"/>
              <a:buChar char="Ø"/>
            </a:pPr>
            <a:r>
              <a:rPr lang="zh-CN" altLang="en-US" dirty="0"/>
              <a:t>他们给出的共振参数为：𝜂</a:t>
            </a:r>
            <a:r>
              <a:rPr lang="en-US" altLang="zh-CN" dirty="0"/>
              <a:t>(1405) </a:t>
            </a:r>
            <a:r>
              <a:rPr lang="zh-CN" altLang="en-US" dirty="0"/>
              <a:t>的质量约为 </a:t>
            </a:r>
            <a:r>
              <a:rPr lang="en-US" altLang="zh-CN" dirty="0"/>
              <a:t>1391 MeV</a:t>
            </a:r>
            <a:r>
              <a:rPr lang="zh-CN" altLang="en-US" dirty="0"/>
              <a:t>，宽度约为 </a:t>
            </a:r>
            <a:r>
              <a:rPr lang="en-US" altLang="zh-CN" dirty="0"/>
              <a:t>61 MeV; </a:t>
            </a:r>
            <a:r>
              <a:rPr lang="zh-CN" altLang="en-US" dirty="0"/>
              <a:t>而 𝜂</a:t>
            </a:r>
            <a:r>
              <a:rPr lang="en-US" altLang="zh-CN" dirty="0"/>
              <a:t>(1475) </a:t>
            </a:r>
            <a:r>
              <a:rPr lang="zh-CN" altLang="en-US" dirty="0"/>
              <a:t>的质量约为 </a:t>
            </a:r>
            <a:r>
              <a:rPr lang="en-US" altLang="zh-CN" dirty="0"/>
              <a:t>1507 MeV</a:t>
            </a:r>
            <a:r>
              <a:rPr lang="zh-CN" altLang="en-US" dirty="0"/>
              <a:t>，宽度约为 </a:t>
            </a:r>
            <a:r>
              <a:rPr lang="en-US" altLang="zh-CN" dirty="0"/>
              <a:t>116 MeV</a:t>
            </a:r>
            <a:r>
              <a:rPr lang="zh-CN" altLang="en-US" dirty="0"/>
              <a:t>。 </a:t>
            </a:r>
            <a:endParaRPr lang="en-US" altLang="zh-CN" dirty="0"/>
          </a:p>
          <a:p>
            <a:pPr marL="171450" indent="-171450">
              <a:buFont typeface="Wingdings" panose="05000000000000000000" pitchFamily="2" charset="2"/>
              <a:buChar char="Ø"/>
            </a:pPr>
            <a:r>
              <a:rPr lang="zh-CN" altLang="en-US" dirty="0"/>
              <a:t>并且这两个态均会通过</a:t>
            </a:r>
            <a:r>
              <a:rPr lang="en-US" altLang="zh-CN" dirty="0"/>
              <a:t>(KK)_S </a:t>
            </a:r>
            <a:r>
              <a:rPr lang="zh-CN" altLang="en-US" dirty="0"/>
              <a:t>模式 以及 （</a:t>
            </a:r>
            <a:r>
              <a:rPr lang="en-US" altLang="zh-CN" dirty="0"/>
              <a:t>KPI)_P</a:t>
            </a:r>
            <a:r>
              <a:rPr lang="zh-CN" altLang="en-US" dirty="0"/>
              <a:t>模式衰变到</a:t>
            </a:r>
            <a:r>
              <a:rPr lang="en-US" altLang="zh-CN" dirty="0" err="1"/>
              <a:t>Kkpi</a:t>
            </a:r>
            <a:r>
              <a:rPr lang="zh-CN" altLang="en-US" dirty="0"/>
              <a:t>末态</a:t>
            </a:r>
            <a:endParaRPr lang="en-US" altLang="zh-CN" dirty="0"/>
          </a:p>
        </p:txBody>
      </p:sp>
      <p:sp>
        <p:nvSpPr>
          <p:cNvPr id="4" name="灯片编号占位符 3"/>
          <p:cNvSpPr>
            <a:spLocks noGrp="1"/>
          </p:cNvSpPr>
          <p:nvPr>
            <p:ph type="sldNum" sz="quarter" idx="5"/>
          </p:nvPr>
        </p:nvSpPr>
        <p:spPr/>
        <p:txBody>
          <a:bodyPr/>
          <a:lstStyle/>
          <a:p>
            <a:fld id="{097ACA24-938E-4763-B271-F9F7C01CA18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Wingdings" panose="05000000000000000000" pitchFamily="2" charset="2"/>
              <a:buChar char="Ø"/>
            </a:pPr>
            <a:r>
              <a:rPr lang="zh-CN" altLang="en-US" dirty="0"/>
              <a:t>那么我们再来回顾一下，其他衰变道的能谱在该能区上的情况如何</a:t>
            </a:r>
            <a:endParaRPr lang="en-US" altLang="zh-CN" dirty="0"/>
          </a:p>
          <a:p>
            <a:pPr marL="171450" indent="-171450">
              <a:buFont typeface="Wingdings" panose="05000000000000000000" pitchFamily="2" charset="2"/>
              <a:buChar char="Ø"/>
            </a:pPr>
            <a:r>
              <a:rPr lang="zh-CN" altLang="en-US" dirty="0"/>
              <a:t>这里简单列了几个不同实验组或不同时期的</a:t>
            </a:r>
            <a:r>
              <a:rPr lang="en-US" altLang="zh-CN" dirty="0"/>
              <a:t>eta pi </a:t>
            </a:r>
            <a:r>
              <a:rPr lang="en-US" altLang="zh-CN" dirty="0" err="1"/>
              <a:t>pi</a:t>
            </a:r>
            <a:r>
              <a:rPr lang="zh-CN" altLang="en-US" dirty="0"/>
              <a:t>能谱</a:t>
            </a:r>
            <a:endParaRPr lang="en-US" altLang="zh-CN" dirty="0"/>
          </a:p>
          <a:p>
            <a:pPr marL="171450" indent="-171450">
              <a:buFont typeface="Wingdings" panose="05000000000000000000" pitchFamily="2" charset="2"/>
              <a:buChar char="Ø"/>
            </a:pPr>
            <a:r>
              <a:rPr lang="zh-CN" altLang="en-US" dirty="0"/>
              <a:t>可以看到 𝜂𝜋𝜋 谱的实验分析结果均显示对于 </a:t>
            </a:r>
            <a:r>
              <a:rPr lang="en-US" altLang="zh-CN" dirty="0"/>
              <a:t>0 −+ </a:t>
            </a:r>
            <a:r>
              <a:rPr lang="zh-CN" altLang="en-US" dirty="0"/>
              <a:t>分波  只有一个质量在 </a:t>
            </a:r>
            <a:r>
              <a:rPr lang="en-US" altLang="zh-CN" dirty="0"/>
              <a:t>1.4 </a:t>
            </a:r>
            <a:r>
              <a:rPr lang="zh-CN" altLang="en-US" dirty="0"/>
              <a:t>附近 的共振态结构</a:t>
            </a:r>
            <a:endParaRPr lang="en-US" altLang="zh-CN" dirty="0"/>
          </a:p>
          <a:p>
            <a:pPr marL="171450" indent="-171450">
              <a:buFont typeface="Wingdings" panose="05000000000000000000" pitchFamily="2" charset="2"/>
              <a:buChar char="Ø"/>
            </a:pPr>
            <a:r>
              <a:rPr lang="zh-CN" altLang="en-US" dirty="0"/>
              <a:t>并且峰值靠近比较低的 </a:t>
            </a:r>
            <a:r>
              <a:rPr lang="en-US" altLang="zh-CN" dirty="0"/>
              <a:t>1.4GeV </a:t>
            </a:r>
            <a:r>
              <a:rPr lang="zh-CN" altLang="en-US" dirty="0"/>
              <a:t>能量点。</a:t>
            </a: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097ACA24-938E-4763-B271-F9F7C01CA1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28898D9-2BDA-48B4-B999-157F37C7DDDB}"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91AFBD21-4E95-4C79-85E9-015274166E4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2649DF70-CA36-479D-8BE8-E0741EB5F053}"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矩形 4"/>
          <p:cNvSpPr/>
          <p:nvPr/>
        </p:nvSpPr>
        <p:spPr bwMode="auto">
          <a:xfrm>
            <a:off x="4857751" y="5715000"/>
            <a:ext cx="8096251" cy="1143000"/>
          </a:xfrm>
          <a:prstGeom prst="rect">
            <a:avLst/>
          </a:prstGeom>
          <a:noFill/>
          <a:ln w="9525" cap="flat" cmpd="sng" algn="ctr">
            <a:noFill/>
            <a:prstDash val="solid"/>
            <a:round/>
            <a:headEnd type="none" w="med" len="med"/>
            <a:tailEnd type="none" w="med" len="med"/>
          </a:ln>
          <a:effectLst/>
        </p:spPr>
        <p:txBody>
          <a:bodyPr/>
          <a:lstStyle/>
          <a:p>
            <a:pPr marL="0" marR="0" lvl="0" indent="0" algn="ctr" defTabSz="12192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6" name="矩形 5"/>
          <p:cNvSpPr/>
          <p:nvPr/>
        </p:nvSpPr>
        <p:spPr>
          <a:xfrm>
            <a:off x="1" y="3729567"/>
            <a:ext cx="6407151" cy="38100"/>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2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dirty="0">
              <a:ln>
                <a:solidFill>
                  <a:schemeClr val="tx2">
                    <a:lumMod val="60000"/>
                    <a:lumOff val="40000"/>
                  </a:schemeClr>
                </a:solidFill>
              </a:ln>
              <a:solidFill>
                <a:schemeClr val="tx2"/>
              </a:solidFill>
              <a:effectLst/>
              <a:uLnTx/>
              <a:uFillTx/>
              <a:latin typeface="+mn-lt"/>
              <a:ea typeface="+mn-ea"/>
              <a:cs typeface="+mn-cs"/>
            </a:endParaRPr>
          </a:p>
        </p:txBody>
      </p:sp>
      <p:sp>
        <p:nvSpPr>
          <p:cNvPr id="7" name="矩形 6"/>
          <p:cNvSpPr/>
          <p:nvPr/>
        </p:nvSpPr>
        <p:spPr>
          <a:xfrm>
            <a:off x="0" y="6822018"/>
            <a:ext cx="12192000" cy="46567"/>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2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dirty="0">
              <a:ln>
                <a:solidFill>
                  <a:schemeClr val="tx2">
                    <a:lumMod val="60000"/>
                    <a:lumOff val="40000"/>
                  </a:schemeClr>
                </a:solidFill>
              </a:ln>
              <a:solidFill>
                <a:schemeClr val="tx2"/>
              </a:solidFill>
              <a:effectLst/>
              <a:uLnTx/>
              <a:uFillTx/>
              <a:latin typeface="+mn-lt"/>
              <a:ea typeface="+mn-ea"/>
              <a:cs typeface="+mn-cs"/>
            </a:endParaRPr>
          </a:p>
        </p:txBody>
      </p:sp>
      <p:pic>
        <p:nvPicPr>
          <p:cNvPr id="2053" name="图片 8" descr="横版组合——透明.png"/>
          <p:cNvPicPr>
            <a:picLocks noChangeAspect="1"/>
          </p:cNvPicPr>
          <p:nvPr userDrawn="1"/>
        </p:nvPicPr>
        <p:blipFill>
          <a:blip r:embed="rId2"/>
          <a:stretch>
            <a:fillRect/>
          </a:stretch>
        </p:blipFill>
        <p:spPr>
          <a:xfrm>
            <a:off x="8737601" y="135467"/>
            <a:ext cx="3333751" cy="698500"/>
          </a:xfrm>
          <a:prstGeom prst="rect">
            <a:avLst/>
          </a:prstGeom>
          <a:noFill/>
          <a:ln w="9525">
            <a:noFill/>
          </a:ln>
        </p:spPr>
      </p:pic>
      <p:pic>
        <p:nvPicPr>
          <p:cNvPr id="9" name="图片 8" descr="中国科学院大学玉泉路校区  杨天鹏 摄---修.jpg"/>
          <p:cNvPicPr>
            <a:picLocks noChangeAspect="1"/>
          </p:cNvPicPr>
          <p:nvPr/>
        </p:nvPicPr>
        <p:blipFill>
          <a:blip r:embed="rId3" cstate="print"/>
          <a:srcRect r="5928"/>
          <a:stretch>
            <a:fillRect/>
          </a:stretch>
        </p:blipFill>
        <p:spPr>
          <a:xfrm>
            <a:off x="2" y="3810000"/>
            <a:ext cx="1523965"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图片 9" descr="中关村教学楼-外部.jpg"/>
          <p:cNvPicPr>
            <a:picLocks noChangeAspect="1"/>
          </p:cNvPicPr>
          <p:nvPr/>
        </p:nvPicPr>
        <p:blipFill>
          <a:blip r:embed="rId4" cstate="print"/>
          <a:stretch>
            <a:fillRect/>
          </a:stretch>
        </p:blipFill>
        <p:spPr>
          <a:xfrm>
            <a:off x="1563749" y="3810001"/>
            <a:ext cx="1532344"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图片 10" descr="500_奥运园区_任晖_中国科学院地质与地球物理研究所2.jpg"/>
          <p:cNvPicPr>
            <a:picLocks noChangeAspect="1"/>
          </p:cNvPicPr>
          <p:nvPr/>
        </p:nvPicPr>
        <p:blipFill>
          <a:blip r:embed="rId5" cstate="print"/>
          <a:srcRect l="8713" r="9737"/>
          <a:stretch>
            <a:fillRect/>
          </a:stretch>
        </p:blipFill>
        <p:spPr>
          <a:xfrm>
            <a:off x="3136326" y="3810003"/>
            <a:ext cx="1619261" cy="1079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descr="光阴·地球科学学院贺成.jpg"/>
          <p:cNvPicPr>
            <a:picLocks noChangeAspect="1"/>
          </p:cNvPicPr>
          <p:nvPr/>
        </p:nvPicPr>
        <p:blipFill>
          <a:blip r:embed="rId6" cstate="print"/>
          <a:stretch>
            <a:fillRect/>
          </a:stretch>
        </p:blipFill>
        <p:spPr>
          <a:xfrm>
            <a:off x="4790754" y="3810002"/>
            <a:ext cx="1619263" cy="1079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5"/>
          <p:cNvSpPr>
            <a:spLocks noGrp="1" noChangeArrowheads="1"/>
          </p:cNvSpPr>
          <p:nvPr>
            <p:ph type="dt" sz="half" idx="2"/>
          </p:nvPr>
        </p:nvSpPr>
        <p:spPr bwMode="auto">
          <a:xfrm>
            <a:off x="4762500" y="5928784"/>
            <a:ext cx="2540000" cy="304800"/>
          </a:xfrm>
          <a:prstGeom prst="rect">
            <a:avLst/>
          </a:prstGeom>
          <a:ln>
            <a:miter lim="800000"/>
          </a:ln>
        </p:spPr>
        <p:txBody>
          <a:bodyPr vert="horz" wrap="square" lIns="91440" tIns="45720" rIns="91440" bIns="45720" numCol="1" anchor="t" anchorCtr="0" compatLnSpc="1"/>
          <a:lstStyle>
            <a:lvl1pPr algn="l">
              <a:defRPr sz="1865">
                <a:solidFill>
                  <a:srgbClr val="192214"/>
                </a:solidFill>
                <a:latin typeface="+mn-lt"/>
                <a:ea typeface="+mn-ea"/>
              </a:defRPr>
            </a:lvl1pPr>
          </a:lstStyle>
          <a:p>
            <a:pPr defTabSz="1219200" fontAlgn="base" latinLnBrk="1">
              <a:spcBef>
                <a:spcPct val="0"/>
              </a:spcBef>
              <a:spcAft>
                <a:spcPct val="0"/>
              </a:spcAft>
              <a:defRPr/>
            </a:pPr>
            <a:fld id="{44286874-280D-4D9C-9C2A-489706E457BB}" type="datetime1">
              <a:rPr kumimoji="1" lang="zh-CN" altLang="en-US" smtClean="0"/>
            </a:fld>
            <a:endParaRPr kumimoji="1"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solidFill>
                  <a:schemeClr val="tx1"/>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09600" y="1600201"/>
            <a:ext cx="10972800" cy="4525963"/>
          </a:xfrm>
          <a:prstGeom prst="rect">
            <a:avLst/>
          </a:prstGeom>
        </p:spPr>
        <p:txBody>
          <a:bodyPr/>
          <a:lstStyle>
            <a:lvl1pPr>
              <a:defRPr>
                <a:solidFill>
                  <a:schemeClr val="tx1"/>
                </a:solidFill>
                <a:latin typeface="楷体" panose="02010609060101010101" pitchFamily="49" charset="-122"/>
                <a:ea typeface="楷体" panose="02010609060101010101" pitchFamily="49" charset="-122"/>
              </a:defRPr>
            </a:lvl1pPr>
            <a:lvl2pPr>
              <a:defRPr>
                <a:solidFill>
                  <a:schemeClr val="tx1"/>
                </a:solidFill>
                <a:latin typeface="楷体" panose="02010609060101010101" pitchFamily="49" charset="-122"/>
                <a:ea typeface="楷体" panose="02010609060101010101" pitchFamily="49" charset="-122"/>
              </a:defRPr>
            </a:lvl2pPr>
            <a:lvl3pPr>
              <a:defRPr>
                <a:solidFill>
                  <a:schemeClr val="tx1"/>
                </a:solidFill>
                <a:latin typeface="楷体" panose="02010609060101010101" pitchFamily="49" charset="-122"/>
                <a:ea typeface="楷体" panose="02010609060101010101" pitchFamily="49" charset="-122"/>
              </a:defRPr>
            </a:lvl3pPr>
            <a:lvl4pPr>
              <a:defRPr>
                <a:solidFill>
                  <a:schemeClr val="tx1"/>
                </a:solidFill>
                <a:latin typeface="楷体" panose="02010609060101010101" pitchFamily="49" charset="-122"/>
                <a:ea typeface="楷体" panose="02010609060101010101" pitchFamily="49" charset="-122"/>
              </a:defRPr>
            </a:lvl4pPr>
            <a:lvl5pPr>
              <a:defRPr>
                <a:solidFill>
                  <a:schemeClr val="tx1"/>
                </a:solidFill>
                <a:latin typeface="楷体" panose="02010609060101010101" pitchFamily="49" charset="-122"/>
                <a:ea typeface="楷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EF68B4FE-B095-4646-923E-0B993A94601A}"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0F098DB6-4561-4CDF-8640-FD1C3B62C2F1}"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3DB09A20-33C1-4AAC-9784-C9CA4C978AB7}"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9A0AFB16-70C8-4D1C-BB2F-67762FF67EAE}"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9211E0B-C0B3-46FE-9707-01BC55B93E66}"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F933F-9E53-4258-84AD-702581B2871B}"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8F1B5400-C71C-4108-A3DD-4BD2D97FF898}"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5A2A09E-A6D8-4586-B9AE-75A0A4178205}"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2FAE3A-CA7E-48B7-A1D1-DDE6EC53194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15434-D506-4A2C-ADD3-848496E6D7A8}" type="datetime1">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FAE3A-CA7E-48B7-A1D1-DDE6EC53194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6822018"/>
            <a:ext cx="12192000" cy="46567"/>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2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dirty="0">
              <a:ln>
                <a:solidFill>
                  <a:schemeClr val="tx2">
                    <a:lumMod val="60000"/>
                    <a:lumOff val="40000"/>
                  </a:schemeClr>
                </a:solidFill>
              </a:ln>
              <a:solidFill>
                <a:schemeClr val="tx2"/>
              </a:solidFill>
              <a:effectLst/>
              <a:uLnTx/>
              <a:uFillTx/>
              <a:latin typeface="+mn-lt"/>
              <a:ea typeface="+mn-ea"/>
              <a:cs typeface="+mn-cs"/>
            </a:endParaRPr>
          </a:p>
        </p:txBody>
      </p:sp>
      <p:pic>
        <p:nvPicPr>
          <p:cNvPr id="1027" name="图片 4" descr="横版组合（白色）——透明.png"/>
          <p:cNvPicPr>
            <a:picLocks noChangeAspect="1"/>
          </p:cNvPicPr>
          <p:nvPr userDrawn="1"/>
        </p:nvPicPr>
        <p:blipFill>
          <a:blip r:embed="rId3"/>
          <a:stretch>
            <a:fillRect/>
          </a:stretch>
        </p:blipFill>
        <p:spPr>
          <a:xfrm>
            <a:off x="95251" y="6163733"/>
            <a:ext cx="2857500" cy="603251"/>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latinLnBrk="1" hangingPunct="0">
        <a:spcBef>
          <a:spcPct val="0"/>
        </a:spcBef>
        <a:spcAft>
          <a:spcPct val="0"/>
        </a:spcAft>
        <a:defRPr kumimoji="1" sz="5335">
          <a:solidFill>
            <a:srgbClr val="E7EDEB"/>
          </a:solidFill>
          <a:latin typeface="+mj-lt"/>
          <a:ea typeface="+mj-ea"/>
          <a:cs typeface="+mj-cs"/>
        </a:defRPr>
      </a:lvl1pPr>
      <a:lvl2pPr algn="ctr" rtl="0" eaLnBrk="0" fontAlgn="base" latinLnBrk="1" hangingPunct="0">
        <a:spcBef>
          <a:spcPct val="0"/>
        </a:spcBef>
        <a:spcAft>
          <a:spcPct val="0"/>
        </a:spcAft>
        <a:defRPr kumimoji="1" sz="5335">
          <a:solidFill>
            <a:srgbClr val="E7EDEB"/>
          </a:solidFill>
          <a:latin typeface="-쉬리B" pitchFamily="18" charset="-127"/>
          <a:ea typeface="-쉬리B" pitchFamily="18" charset="-127"/>
        </a:defRPr>
      </a:lvl2pPr>
      <a:lvl3pPr algn="ctr" rtl="0" eaLnBrk="0" fontAlgn="base" latinLnBrk="1" hangingPunct="0">
        <a:spcBef>
          <a:spcPct val="0"/>
        </a:spcBef>
        <a:spcAft>
          <a:spcPct val="0"/>
        </a:spcAft>
        <a:defRPr kumimoji="1" sz="5335">
          <a:solidFill>
            <a:srgbClr val="E7EDEB"/>
          </a:solidFill>
          <a:latin typeface="-쉬리B" pitchFamily="18" charset="-127"/>
          <a:ea typeface="-쉬리B" pitchFamily="18" charset="-127"/>
        </a:defRPr>
      </a:lvl3pPr>
      <a:lvl4pPr algn="ctr" rtl="0" eaLnBrk="0" fontAlgn="base" latinLnBrk="1" hangingPunct="0">
        <a:spcBef>
          <a:spcPct val="0"/>
        </a:spcBef>
        <a:spcAft>
          <a:spcPct val="0"/>
        </a:spcAft>
        <a:defRPr kumimoji="1" sz="5335">
          <a:solidFill>
            <a:srgbClr val="E7EDEB"/>
          </a:solidFill>
          <a:latin typeface="-쉬리B" pitchFamily="18" charset="-127"/>
          <a:ea typeface="-쉬리B" pitchFamily="18" charset="-127"/>
        </a:defRPr>
      </a:lvl4pPr>
      <a:lvl5pPr algn="ctr" rtl="0" eaLnBrk="0" fontAlgn="base" latinLnBrk="1" hangingPunct="0">
        <a:spcBef>
          <a:spcPct val="0"/>
        </a:spcBef>
        <a:spcAft>
          <a:spcPct val="0"/>
        </a:spcAft>
        <a:defRPr kumimoji="1" sz="5335">
          <a:solidFill>
            <a:srgbClr val="E7EDEB"/>
          </a:solidFill>
          <a:latin typeface="-쉬리B" pitchFamily="18" charset="-127"/>
          <a:ea typeface="-쉬리B" pitchFamily="18" charset="-127"/>
        </a:defRPr>
      </a:lvl5pPr>
      <a:lvl6pPr marL="609600" algn="ctr" rtl="0" fontAlgn="base" latinLnBrk="1">
        <a:spcBef>
          <a:spcPct val="0"/>
        </a:spcBef>
        <a:spcAft>
          <a:spcPct val="0"/>
        </a:spcAft>
        <a:defRPr kumimoji="1" sz="5335">
          <a:solidFill>
            <a:srgbClr val="E7EDEB"/>
          </a:solidFill>
          <a:latin typeface="-쉬리B" pitchFamily="18" charset="-127"/>
          <a:ea typeface="-쉬리B" pitchFamily="18" charset="-127"/>
        </a:defRPr>
      </a:lvl6pPr>
      <a:lvl7pPr marL="1219200" algn="ctr" rtl="0" fontAlgn="base" latinLnBrk="1">
        <a:spcBef>
          <a:spcPct val="0"/>
        </a:spcBef>
        <a:spcAft>
          <a:spcPct val="0"/>
        </a:spcAft>
        <a:defRPr kumimoji="1" sz="5335">
          <a:solidFill>
            <a:srgbClr val="E7EDEB"/>
          </a:solidFill>
          <a:latin typeface="-쉬리B" pitchFamily="18" charset="-127"/>
          <a:ea typeface="-쉬리B" pitchFamily="18" charset="-127"/>
        </a:defRPr>
      </a:lvl7pPr>
      <a:lvl8pPr marL="1828800" algn="ctr" rtl="0" fontAlgn="base" latinLnBrk="1">
        <a:spcBef>
          <a:spcPct val="0"/>
        </a:spcBef>
        <a:spcAft>
          <a:spcPct val="0"/>
        </a:spcAft>
        <a:defRPr kumimoji="1" sz="5335">
          <a:solidFill>
            <a:srgbClr val="E7EDEB"/>
          </a:solidFill>
          <a:latin typeface="-쉬리B" pitchFamily="18" charset="-127"/>
          <a:ea typeface="-쉬리B" pitchFamily="18" charset="-127"/>
        </a:defRPr>
      </a:lvl8pPr>
      <a:lvl9pPr marL="2438400" algn="ctr" rtl="0" fontAlgn="base" latinLnBrk="1">
        <a:spcBef>
          <a:spcPct val="0"/>
        </a:spcBef>
        <a:spcAft>
          <a:spcPct val="0"/>
        </a:spcAft>
        <a:defRPr kumimoji="1" sz="5335">
          <a:solidFill>
            <a:srgbClr val="E7EDEB"/>
          </a:solidFill>
          <a:latin typeface="-쉬리B" pitchFamily="18" charset="-127"/>
          <a:ea typeface="-쉬리B" pitchFamily="18" charset="-127"/>
        </a:defRPr>
      </a:lvl9pPr>
    </p:titleStyle>
    <p:bodyStyle>
      <a:lvl1pPr marL="457200" indent="-457200" algn="l" rtl="0" eaLnBrk="0" fontAlgn="base" latinLnBrk="1" hangingPunct="0">
        <a:spcBef>
          <a:spcPct val="20000"/>
        </a:spcBef>
        <a:spcAft>
          <a:spcPct val="0"/>
        </a:spcAft>
        <a:buChar char="•"/>
        <a:defRPr kumimoji="1" sz="2935">
          <a:solidFill>
            <a:srgbClr val="B1C9A9"/>
          </a:solidFill>
          <a:latin typeface="+mn-lt"/>
          <a:ea typeface="+mn-ea"/>
          <a:cs typeface="+mn-cs"/>
        </a:defRPr>
      </a:lvl1pPr>
      <a:lvl2pPr marL="990600" indent="-381000" algn="l" rtl="0" eaLnBrk="0" fontAlgn="base" latinLnBrk="1" hangingPunct="0">
        <a:spcBef>
          <a:spcPct val="20000"/>
        </a:spcBef>
        <a:spcAft>
          <a:spcPct val="0"/>
        </a:spcAft>
        <a:buChar char="•"/>
        <a:defRPr kumimoji="1" sz="2665">
          <a:solidFill>
            <a:srgbClr val="B1C9A9"/>
          </a:solidFill>
          <a:latin typeface="+mn-lt"/>
          <a:ea typeface="+mn-ea"/>
        </a:defRPr>
      </a:lvl2pPr>
      <a:lvl3pPr marL="1524000" indent="-304800" algn="l" rtl="0" eaLnBrk="0" fontAlgn="base" latinLnBrk="1" hangingPunct="0">
        <a:spcBef>
          <a:spcPct val="20000"/>
        </a:spcBef>
        <a:spcAft>
          <a:spcPct val="0"/>
        </a:spcAft>
        <a:buChar char="•"/>
        <a:defRPr kumimoji="1">
          <a:solidFill>
            <a:srgbClr val="B1C9A9"/>
          </a:solidFill>
          <a:latin typeface="+mn-lt"/>
          <a:ea typeface="+mn-ea"/>
        </a:defRPr>
      </a:lvl3pPr>
      <a:lvl4pPr marL="2133600" indent="-304800" algn="l" rtl="0" eaLnBrk="0" fontAlgn="base" latinLnBrk="1" hangingPunct="0">
        <a:spcBef>
          <a:spcPct val="20000"/>
        </a:spcBef>
        <a:spcAft>
          <a:spcPct val="0"/>
        </a:spcAft>
        <a:buChar char="•"/>
        <a:defRPr kumimoji="1" sz="2135">
          <a:solidFill>
            <a:srgbClr val="B1C9A9"/>
          </a:solidFill>
          <a:latin typeface="+mn-lt"/>
          <a:ea typeface="+mn-ea"/>
        </a:defRPr>
      </a:lvl4pPr>
      <a:lvl5pPr marL="2743200" indent="-304800" algn="l" rtl="0" eaLnBrk="0" fontAlgn="base" latinLnBrk="1" hangingPunct="0">
        <a:spcBef>
          <a:spcPct val="20000"/>
        </a:spcBef>
        <a:spcAft>
          <a:spcPct val="0"/>
        </a:spcAft>
        <a:buChar char="•"/>
        <a:defRPr kumimoji="1" sz="1865">
          <a:solidFill>
            <a:srgbClr val="B1C9A9"/>
          </a:solidFill>
          <a:latin typeface="+mn-lt"/>
          <a:ea typeface="+mn-ea"/>
        </a:defRPr>
      </a:lvl5pPr>
      <a:lvl6pPr marL="3352800" indent="-304800" algn="l" rtl="0" fontAlgn="base" latinLnBrk="1">
        <a:spcBef>
          <a:spcPct val="20000"/>
        </a:spcBef>
        <a:spcAft>
          <a:spcPct val="0"/>
        </a:spcAft>
        <a:buChar char="•"/>
        <a:defRPr kumimoji="1" sz="1865">
          <a:solidFill>
            <a:srgbClr val="B1C9A9"/>
          </a:solidFill>
          <a:latin typeface="+mn-lt"/>
          <a:ea typeface="+mn-ea"/>
        </a:defRPr>
      </a:lvl6pPr>
      <a:lvl7pPr marL="3962400" indent="-304800" algn="l" rtl="0" fontAlgn="base" latinLnBrk="1">
        <a:spcBef>
          <a:spcPct val="20000"/>
        </a:spcBef>
        <a:spcAft>
          <a:spcPct val="0"/>
        </a:spcAft>
        <a:buChar char="•"/>
        <a:defRPr kumimoji="1" sz="1865">
          <a:solidFill>
            <a:srgbClr val="B1C9A9"/>
          </a:solidFill>
          <a:latin typeface="+mn-lt"/>
          <a:ea typeface="+mn-ea"/>
        </a:defRPr>
      </a:lvl7pPr>
      <a:lvl8pPr marL="4572000" indent="-304800" algn="l" rtl="0" fontAlgn="base" latinLnBrk="1">
        <a:spcBef>
          <a:spcPct val="20000"/>
        </a:spcBef>
        <a:spcAft>
          <a:spcPct val="0"/>
        </a:spcAft>
        <a:buChar char="•"/>
        <a:defRPr kumimoji="1" sz="1865">
          <a:solidFill>
            <a:srgbClr val="B1C9A9"/>
          </a:solidFill>
          <a:latin typeface="+mn-lt"/>
          <a:ea typeface="+mn-ea"/>
        </a:defRPr>
      </a:lvl8pPr>
      <a:lvl9pPr marL="5181600" indent="-304800" algn="l" rtl="0" fontAlgn="base" latinLnBrk="1">
        <a:spcBef>
          <a:spcPct val="20000"/>
        </a:spcBef>
        <a:spcAft>
          <a:spcPct val="0"/>
        </a:spcAft>
        <a:buChar char="•"/>
        <a:defRPr kumimoji="1" sz="1865">
          <a:solidFill>
            <a:srgbClr val="B1C9A9"/>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9" Type="http://schemas.openxmlformats.org/officeDocument/2006/relationships/image" Target="../media/image77.png"/><Relationship Id="rId8" Type="http://schemas.openxmlformats.org/officeDocument/2006/relationships/image" Target="../media/image76.svg"/><Relationship Id="rId7" Type="http://schemas.openxmlformats.org/officeDocument/2006/relationships/image" Target="../media/image75.png"/><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3" Type="http://schemas.openxmlformats.org/officeDocument/2006/relationships/notesSlide" Target="../notesSlides/notesSlide10.xml"/><Relationship Id="rId12" Type="http://schemas.openxmlformats.org/officeDocument/2006/relationships/slideLayout" Target="../slideLayouts/slideLayout2.xml"/><Relationship Id="rId11" Type="http://schemas.openxmlformats.org/officeDocument/2006/relationships/image" Target="../media/image79.png"/><Relationship Id="rId10" Type="http://schemas.openxmlformats.org/officeDocument/2006/relationships/image" Target="../media/image78.png"/><Relationship Id="rId1" Type="http://schemas.openxmlformats.org/officeDocument/2006/relationships/image" Target="../media/image69.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xml"/><Relationship Id="rId7" Type="http://schemas.openxmlformats.org/officeDocument/2006/relationships/image" Target="../media/image87.png"/><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image" Target="../media/image81.png"/></Relationships>
</file>

<file path=ppt/slides/_rels/slide12.xml.rels><?xml version="1.0" encoding="UTF-8" standalone="yes"?>
<Relationships xmlns="http://schemas.openxmlformats.org/package/2006/relationships"><Relationship Id="rId9" Type="http://schemas.openxmlformats.org/officeDocument/2006/relationships/image" Target="../media/image97.svg"/><Relationship Id="rId8" Type="http://schemas.openxmlformats.org/officeDocument/2006/relationships/image" Target="../media/image96.png"/><Relationship Id="rId7" Type="http://schemas.openxmlformats.org/officeDocument/2006/relationships/image" Target="../media/image95.svg"/><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3" Type="http://schemas.openxmlformats.org/officeDocument/2006/relationships/image" Target="../media/image91.png"/><Relationship Id="rId2" Type="http://schemas.openxmlformats.org/officeDocument/2006/relationships/image" Target="../media/image90.png"/><Relationship Id="rId16" Type="http://schemas.openxmlformats.org/officeDocument/2006/relationships/comments" Target="../comments/comment2.xml"/><Relationship Id="rId15" Type="http://schemas.openxmlformats.org/officeDocument/2006/relationships/notesSlide" Target="../notesSlides/notesSlide12.xml"/><Relationship Id="rId14" Type="http://schemas.openxmlformats.org/officeDocument/2006/relationships/slideLayout" Target="../slideLayouts/slideLayout2.xml"/><Relationship Id="rId13" Type="http://schemas.openxmlformats.org/officeDocument/2006/relationships/image" Target="../media/image101.png"/><Relationship Id="rId12" Type="http://schemas.openxmlformats.org/officeDocument/2006/relationships/image" Target="../media/image100.png"/><Relationship Id="rId11" Type="http://schemas.openxmlformats.org/officeDocument/2006/relationships/image" Target="../media/image99.png"/><Relationship Id="rId10" Type="http://schemas.openxmlformats.org/officeDocument/2006/relationships/image" Target="../media/image98.png"/><Relationship Id="rId1" Type="http://schemas.openxmlformats.org/officeDocument/2006/relationships/image" Target="../media/image89.png"/></Relationships>
</file>

<file path=ppt/slides/_rels/slide13.xml.rels><?xml version="1.0" encoding="UTF-8" standalone="yes"?>
<Relationships xmlns="http://schemas.openxmlformats.org/package/2006/relationships"><Relationship Id="rId9" Type="http://schemas.openxmlformats.org/officeDocument/2006/relationships/image" Target="../media/image111.png"/><Relationship Id="rId8" Type="http://schemas.openxmlformats.org/officeDocument/2006/relationships/image" Target="../media/image110.png"/><Relationship Id="rId7" Type="http://schemas.openxmlformats.org/officeDocument/2006/relationships/image" Target="../media/image109.svg"/><Relationship Id="rId6" Type="http://schemas.openxmlformats.org/officeDocument/2006/relationships/image" Target="../media/image108.png"/><Relationship Id="rId5" Type="http://schemas.openxmlformats.org/officeDocument/2006/relationships/image" Target="../media/image107.svg"/><Relationship Id="rId4" Type="http://schemas.openxmlformats.org/officeDocument/2006/relationships/image" Target="../media/image106.png"/><Relationship Id="rId3" Type="http://schemas.openxmlformats.org/officeDocument/2006/relationships/image" Target="../media/image105.png"/><Relationship Id="rId2" Type="http://schemas.openxmlformats.org/officeDocument/2006/relationships/image" Target="../media/image104.png"/><Relationship Id="rId16" Type="http://schemas.openxmlformats.org/officeDocument/2006/relationships/notesSlide" Target="../notesSlides/notesSlide13.xml"/><Relationship Id="rId15" Type="http://schemas.openxmlformats.org/officeDocument/2006/relationships/slideLayout" Target="../slideLayouts/slideLayout2.xml"/><Relationship Id="rId14" Type="http://schemas.openxmlformats.org/officeDocument/2006/relationships/image" Target="../media/image116.png"/><Relationship Id="rId13" Type="http://schemas.openxmlformats.org/officeDocument/2006/relationships/image" Target="../media/image115.png"/><Relationship Id="rId12" Type="http://schemas.openxmlformats.org/officeDocument/2006/relationships/image" Target="../media/image114.png"/><Relationship Id="rId11" Type="http://schemas.openxmlformats.org/officeDocument/2006/relationships/image" Target="../media/image113.png"/><Relationship Id="rId10" Type="http://schemas.openxmlformats.org/officeDocument/2006/relationships/image" Target="../media/image112.png"/><Relationship Id="rId1" Type="http://schemas.openxmlformats.org/officeDocument/2006/relationships/image" Target="../media/image103.png"/></Relationships>
</file>

<file path=ppt/slides/_rels/slide14.xml.rels><?xml version="1.0" encoding="UTF-8" standalone="yes"?>
<Relationships xmlns="http://schemas.openxmlformats.org/package/2006/relationships"><Relationship Id="rId9" Type="http://schemas.openxmlformats.org/officeDocument/2006/relationships/image" Target="../media/image126.svg"/><Relationship Id="rId8" Type="http://schemas.openxmlformats.org/officeDocument/2006/relationships/image" Target="../media/image125.png"/><Relationship Id="rId7" Type="http://schemas.openxmlformats.org/officeDocument/2006/relationships/image" Target="../media/image124.svg"/><Relationship Id="rId6" Type="http://schemas.openxmlformats.org/officeDocument/2006/relationships/image" Target="../media/image123.png"/><Relationship Id="rId5" Type="http://schemas.openxmlformats.org/officeDocument/2006/relationships/image" Target="../media/image122.svg"/><Relationship Id="rId4" Type="http://schemas.openxmlformats.org/officeDocument/2006/relationships/image" Target="../media/image121.png"/><Relationship Id="rId3" Type="http://schemas.openxmlformats.org/officeDocument/2006/relationships/image" Target="../media/image120.svg"/><Relationship Id="rId2" Type="http://schemas.openxmlformats.org/officeDocument/2006/relationships/image" Target="../media/image119.png"/><Relationship Id="rId15" Type="http://schemas.openxmlformats.org/officeDocument/2006/relationships/notesSlide" Target="../notesSlides/notesSlide14.xml"/><Relationship Id="rId14" Type="http://schemas.openxmlformats.org/officeDocument/2006/relationships/slideLayout" Target="../slideLayouts/slideLayout2.xml"/><Relationship Id="rId13" Type="http://schemas.openxmlformats.org/officeDocument/2006/relationships/image" Target="../media/image128.png"/><Relationship Id="rId12" Type="http://schemas.openxmlformats.org/officeDocument/2006/relationships/image" Target="../media/image127.png"/><Relationship Id="rId11" Type="http://schemas.openxmlformats.org/officeDocument/2006/relationships/image" Target="../media/image109.svg"/><Relationship Id="rId10" Type="http://schemas.openxmlformats.org/officeDocument/2006/relationships/image" Target="../media/image108.png"/><Relationship Id="rId1" Type="http://schemas.openxmlformats.org/officeDocument/2006/relationships/image" Target="../media/image118.png"/></Relationships>
</file>

<file path=ppt/slides/_rels/slide15.xml.rels><?xml version="1.0" encoding="UTF-8" standalone="yes"?>
<Relationships xmlns="http://schemas.openxmlformats.org/package/2006/relationships"><Relationship Id="rId9" Type="http://schemas.openxmlformats.org/officeDocument/2006/relationships/image" Target="../media/image136.png"/><Relationship Id="rId8" Type="http://schemas.openxmlformats.org/officeDocument/2006/relationships/image" Target="../media/image135.png"/><Relationship Id="rId7" Type="http://schemas.openxmlformats.org/officeDocument/2006/relationships/image" Target="../media/image134.png"/><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 Id="rId3" Type="http://schemas.openxmlformats.org/officeDocument/2006/relationships/image" Target="../media/image130.png"/><Relationship Id="rId2" Type="http://schemas.openxmlformats.org/officeDocument/2006/relationships/image" Target="../media/image129.png"/><Relationship Id="rId13" Type="http://schemas.openxmlformats.org/officeDocument/2006/relationships/notesSlide" Target="../notesSlides/notesSlide15.xml"/><Relationship Id="rId12" Type="http://schemas.openxmlformats.org/officeDocument/2006/relationships/slideLayout" Target="../slideLayouts/slideLayout2.xml"/><Relationship Id="rId11" Type="http://schemas.openxmlformats.org/officeDocument/2006/relationships/image" Target="../media/image138.png"/><Relationship Id="rId10" Type="http://schemas.openxmlformats.org/officeDocument/2006/relationships/image" Target="../media/image137.png"/><Relationship Id="rId1" Type="http://schemas.openxmlformats.org/officeDocument/2006/relationships/image" Target="../media/image9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image" Target="../media/image139.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image" Target="../media/image142.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image" Target="../media/image14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53.png"/><Relationship Id="rId1" Type="http://schemas.openxmlformats.org/officeDocument/2006/relationships/image" Target="../media/image15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2.xml"/><Relationship Id="rId7" Type="http://schemas.openxmlformats.org/officeDocument/2006/relationships/image" Target="../media/image160.png"/><Relationship Id="rId6" Type="http://schemas.openxmlformats.org/officeDocument/2006/relationships/image" Target="../media/image159.png"/><Relationship Id="rId5" Type="http://schemas.openxmlformats.org/officeDocument/2006/relationships/image" Target="../media/image52.png"/><Relationship Id="rId4" Type="http://schemas.openxmlformats.org/officeDocument/2006/relationships/image" Target="../media/image158.png"/><Relationship Id="rId3" Type="http://schemas.openxmlformats.org/officeDocument/2006/relationships/image" Target="../media/image157.png"/><Relationship Id="rId2" Type="http://schemas.openxmlformats.org/officeDocument/2006/relationships/image" Target="../media/image156.png"/><Relationship Id="rId10" Type="http://schemas.openxmlformats.org/officeDocument/2006/relationships/comments" Target="../comments/comment3.xml"/><Relationship Id="rId1" Type="http://schemas.openxmlformats.org/officeDocument/2006/relationships/image" Target="../media/image15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image" Target="../media/image16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image" Target="../media/image16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image" Target="../media/image167.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image" Target="../media/image170.png"/></Relationships>
</file>

<file path=ppt/slides/_rels/slide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4" Type="http://schemas.openxmlformats.org/officeDocument/2006/relationships/notesSlide" Target="../notesSlides/notesSlide3.xml"/><Relationship Id="rId13" Type="http://schemas.openxmlformats.org/officeDocument/2006/relationships/slideLayout" Target="../slideLayouts/slideLayout2.xml"/><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0" Type="http://schemas.openxmlformats.org/officeDocument/2006/relationships/notesSlide" Target="../notesSlides/notesSlide4.xml"/><Relationship Id="rId1" Type="http://schemas.openxmlformats.org/officeDocument/2006/relationships/image" Target="../media/image23.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37.png"/><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6.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sv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image" Target="../media/image39.png"/></Relationships>
</file>

<file path=ppt/slides/_rels/slide7.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2" Type="http://schemas.openxmlformats.org/officeDocument/2006/relationships/comments" Target="../comments/comment1.xml"/><Relationship Id="rId11" Type="http://schemas.openxmlformats.org/officeDocument/2006/relationships/notesSlide" Target="../notesSlides/notesSlide7.xml"/><Relationship Id="rId10" Type="http://schemas.openxmlformats.org/officeDocument/2006/relationships/slideLayout" Target="../slideLayouts/slideLayout2.xml"/><Relationship Id="rId1" Type="http://schemas.openxmlformats.org/officeDocument/2006/relationships/image" Target="../media/image4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9.xml.rels><?xml version="1.0" encoding="UTF-8" standalone="yes"?>
<Relationships xmlns="http://schemas.openxmlformats.org/package/2006/relationships"><Relationship Id="rId9" Type="http://schemas.openxmlformats.org/officeDocument/2006/relationships/image" Target="../media/image68.png"/><Relationship Id="rId8" Type="http://schemas.openxmlformats.org/officeDocument/2006/relationships/image" Target="../media/image67.png"/><Relationship Id="rId7" Type="http://schemas.openxmlformats.org/officeDocument/2006/relationships/image" Target="../media/image66.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A2FAE3A-CA7E-48B7-A1D1-DDE6EC531941}" type="slidenum">
              <a:rPr lang="zh-CN" altLang="en-US" smtClean="0"/>
            </a:fld>
            <a:endParaRPr lang="zh-CN" altLang="en-US"/>
          </a:p>
        </p:txBody>
      </p:sp>
      <p:sp>
        <p:nvSpPr>
          <p:cNvPr id="8" name="文本框 7"/>
          <p:cNvSpPr txBox="1"/>
          <p:nvPr/>
        </p:nvSpPr>
        <p:spPr>
          <a:xfrm>
            <a:off x="3502485" y="1027025"/>
            <a:ext cx="5186855" cy="523220"/>
          </a:xfrm>
          <a:prstGeom prst="rect">
            <a:avLst/>
          </a:prstGeom>
          <a:noFill/>
        </p:spPr>
        <p:txBody>
          <a:bodyPr wrap="square" rtlCol="0">
            <a:spAutoFit/>
          </a:bodyPr>
          <a:p>
            <a:pPr algn="l"/>
            <a:r>
              <a:rPr lang="zh-CN" altLang="en-US" sz="2800" dirty="0">
                <a:latin typeface="华文楷体" panose="02010600040101010101" pitchFamily="2" charset="-122"/>
                <a:ea typeface="华文楷体" panose="02010600040101010101" pitchFamily="2" charset="-122"/>
                <a:cs typeface="Times New Roman" panose="02020603050405020304" pitchFamily="18" charset="0"/>
              </a:rPr>
              <a:t>第七届强子谱与强子结构会议</a:t>
            </a:r>
            <a:endParaRPr lang="zh-CN" altLang="en-US" sz="2800" dirty="0">
              <a:latin typeface="华文楷体" panose="02010600040101010101" pitchFamily="2" charset="-122"/>
              <a:ea typeface="华文楷体" panose="0201060004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标题 9"/>
              <p:cNvSpPr>
                <a:spLocks noGrp="1"/>
              </p:cNvSpPr>
              <p:nvPr>
                <p:ph type="ctrTitle"/>
              </p:nvPr>
            </p:nvSpPr>
            <p:spPr>
              <a:xfrm>
                <a:off x="1257573" y="2277407"/>
                <a:ext cx="9445203" cy="1156759"/>
              </a:xfrm>
            </p:spPr>
            <p:txBody>
              <a:bodyPr>
                <a:noAutofit/>
              </a:bodyPr>
              <a:p>
                <a:r>
                  <a:rPr lang="en-US" altLang="zh-CN" sz="44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Study on the non-trivial spectra of  </a:t>
                </a:r>
                <a14:m>
                  <m:oMath xmlns:m="http://schemas.openxmlformats.org/officeDocument/2006/math">
                    <m:r>
                      <a:rPr lang="en-US" altLang="zh-CN" sz="4400" b="1" i="1" smtClean="0">
                        <a:solidFill>
                          <a:srgbClr val="FF0000"/>
                        </a:solidFill>
                        <a:latin typeface="Cambria Math" panose="02040503050406030204" pitchFamily="18" charset="0"/>
                        <a:ea typeface="Verdana" panose="020B0604030504040204" pitchFamily="34" charset="0"/>
                        <a:cs typeface="Times New Roman" panose="02020603050405020304" pitchFamily="18" charset="0"/>
                      </a:rPr>
                      <m:t>𝜼</m:t>
                    </m:r>
                    <m:r>
                      <a:rPr lang="en-US" altLang="zh-CN" sz="4400" b="1" i="1" smtClean="0">
                        <a:solidFill>
                          <a:srgbClr val="FF0000"/>
                        </a:solidFill>
                        <a:latin typeface="Cambria Math" panose="02040503050406030204" pitchFamily="18" charset="0"/>
                        <a:ea typeface="Verdana" panose="020B0604030504040204" pitchFamily="34" charset="0"/>
                        <a:cs typeface="Times New Roman" panose="02020603050405020304" pitchFamily="18" charset="0"/>
                      </a:rPr>
                      <m:t>(</m:t>
                    </m:r>
                    <m:r>
                      <a:rPr lang="en-US" altLang="zh-CN" sz="4400" b="1" i="1" smtClean="0">
                        <a:solidFill>
                          <a:srgbClr val="FF0000"/>
                        </a:solidFill>
                        <a:latin typeface="Cambria Math" panose="02040503050406030204" pitchFamily="18" charset="0"/>
                        <a:ea typeface="Verdana" panose="020B0604030504040204" pitchFamily="34" charset="0"/>
                        <a:cs typeface="Times New Roman" panose="02020603050405020304" pitchFamily="18" charset="0"/>
                      </a:rPr>
                      <m:t>𝟏𝟒𝟎𝟓</m:t>
                    </m:r>
                    <m:r>
                      <a:rPr lang="en-US" altLang="zh-CN" sz="4400" b="1" i="1" smtClean="0">
                        <a:solidFill>
                          <a:srgbClr val="FF0000"/>
                        </a:solidFill>
                        <a:latin typeface="Cambria Math" panose="02040503050406030204" pitchFamily="18" charset="0"/>
                        <a:ea typeface="Verdana" panose="020B0604030504040204" pitchFamily="34" charset="0"/>
                        <a:cs typeface="Times New Roman" panose="02020603050405020304" pitchFamily="18" charset="0"/>
                      </a:rPr>
                      <m:t>/</m:t>
                    </m:r>
                    <m:r>
                      <a:rPr lang="en-US" altLang="zh-CN" sz="4400" b="1" i="1" smtClean="0">
                        <a:solidFill>
                          <a:srgbClr val="FF0000"/>
                        </a:solidFill>
                        <a:latin typeface="Cambria Math" panose="02040503050406030204" pitchFamily="18" charset="0"/>
                        <a:ea typeface="Verdana" panose="020B0604030504040204" pitchFamily="34" charset="0"/>
                        <a:cs typeface="Times New Roman" panose="02020603050405020304" pitchFamily="18" charset="0"/>
                      </a:rPr>
                      <m:t>𝟏𝟒𝟕𝟓</m:t>
                    </m:r>
                    <m:r>
                      <a:rPr lang="en-US" altLang="zh-CN" sz="4400" b="1" i="1" smtClean="0">
                        <a:solidFill>
                          <a:srgbClr val="FF0000"/>
                        </a:solidFill>
                        <a:latin typeface="Cambria Math" panose="02040503050406030204" pitchFamily="18" charset="0"/>
                        <a:ea typeface="Verdana" panose="020B0604030504040204" pitchFamily="34" charset="0"/>
                        <a:cs typeface="Times New Roman" panose="02020603050405020304" pitchFamily="18" charset="0"/>
                      </a:rPr>
                      <m:t>)</m:t>
                    </m:r>
                  </m:oMath>
                </a14:m>
                <a:r>
                  <a:rPr lang="zh-CN" altLang="en-US" sz="4400" b="1" dirty="0">
                    <a:solidFill>
                      <a:srgbClr val="FF0000"/>
                    </a:solidFill>
                    <a:latin typeface="Times New Roman" panose="02020603050405020304" pitchFamily="18" charset="0"/>
                    <a:cs typeface="Times New Roman" panose="02020603050405020304" pitchFamily="18" charset="0"/>
                  </a:rPr>
                  <a:t> </a:t>
                </a:r>
                <a:r>
                  <a:rPr lang="en-US" altLang="zh-CN" sz="4400" b="1" dirty="0">
                    <a:solidFill>
                      <a:srgbClr val="FF0000"/>
                    </a:solidFill>
                    <a:latin typeface="Times New Roman" panose="02020603050405020304" pitchFamily="18" charset="0"/>
                    <a:cs typeface="Times New Roman" panose="02020603050405020304" pitchFamily="18" charset="0"/>
                  </a:rPr>
                  <a:t>decay</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10" name="标题 9"/>
              <p:cNvSpPr>
                <a:spLocks noRot="1" noChangeAspect="1" noMove="1" noResize="1" noEditPoints="1" noAdjustHandles="1" noChangeArrowheads="1" noChangeShapeType="1" noTextEdit="1"/>
              </p:cNvSpPr>
              <p:nvPr>
                <p:ph type="ctrTitle"/>
              </p:nvPr>
            </p:nvSpPr>
            <p:spPr>
              <a:xfrm>
                <a:off x="1257573" y="2277407"/>
                <a:ext cx="9445203" cy="1156759"/>
              </a:xfrm>
              <a:blipFill rotWithShape="1">
                <a:blip r:embed="rId1"/>
                <a:stretch>
                  <a:fillRect l="-3" t="-13420" r="5" b="7"/>
                </a:stretch>
              </a:blipFill>
            </p:spPr>
            <p:txBody>
              <a:bodyPr/>
              <a:lstStyle/>
              <a:p>
                <a:r>
                  <a:rPr lang="zh-CN" altLang="en-US">
                    <a:noFill/>
                  </a:rPr>
                  <a:t> </a:t>
                </a:r>
              </a:p>
            </p:txBody>
          </p:sp>
        </mc:Fallback>
      </mc:AlternateContent>
      <p:sp>
        <p:nvSpPr>
          <p:cNvPr id="12" name="副标题 11"/>
          <p:cNvSpPr>
            <a:spLocks noGrp="1"/>
          </p:cNvSpPr>
          <p:nvPr>
            <p:ph type="subTitle" idx="1"/>
          </p:nvPr>
        </p:nvSpPr>
        <p:spPr>
          <a:xfrm>
            <a:off x="1971882" y="4285953"/>
            <a:ext cx="8248996" cy="1655762"/>
          </a:xfrm>
        </p:spPr>
        <p:txBody>
          <a:bodyPr>
            <a:normAutofit/>
          </a:bodyPr>
          <a:p>
            <a:r>
              <a:rPr lang="en-US" altLang="zh-CN" sz="2000"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Yin Cheng  </a:t>
            </a:r>
            <a:r>
              <a:rPr lang="en-US" altLang="zh-CN" sz="2000" dirty="0">
                <a:latin typeface="Times New Roman" panose="02020603050405020304" pitchFamily="18" charset="0"/>
                <a:cs typeface="Times New Roman" panose="02020603050405020304" pitchFamily="18" charset="0"/>
              </a:rPr>
              <a:t>(ITP)</a:t>
            </a: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Collaborator: Prof. </a:t>
            </a:r>
            <a:r>
              <a:rPr lang="en-US" altLang="zh-CN" sz="2000" b="1" dirty="0">
                <a:latin typeface="Times New Roman" panose="02020603050405020304" pitchFamily="18" charset="0"/>
                <a:cs typeface="Times New Roman" panose="02020603050405020304" pitchFamily="18" charset="0"/>
              </a:rPr>
              <a:t>Qiang Zhao  </a:t>
            </a:r>
            <a:r>
              <a:rPr lang="en-US" altLang="zh-CN" sz="2000" dirty="0">
                <a:latin typeface="Times New Roman" panose="02020603050405020304" pitchFamily="18" charset="0"/>
                <a:cs typeface="Times New Roman" panose="02020603050405020304" pitchFamily="18" charset="0"/>
              </a:rPr>
              <a:t>(IHEP)</a:t>
            </a:r>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2024-4-26</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979E4FBA-F135-4C23-898A-5F695DB1E6C5}"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charset="-122"/>
              <a:cs typeface="+mn-cs"/>
            </a:endParaRPr>
          </a:p>
        </p:txBody>
      </p:sp>
      <p:pic>
        <p:nvPicPr>
          <p:cNvPr id="8" name="图片 7"/>
          <p:cNvPicPr>
            <a:picLocks noChangeAspect="1"/>
          </p:cNvPicPr>
          <p:nvPr/>
        </p:nvPicPr>
        <p:blipFill>
          <a:blip r:embed="rId1"/>
          <a:stretch>
            <a:fillRect/>
          </a:stretch>
        </p:blipFill>
        <p:spPr>
          <a:xfrm>
            <a:off x="7799850" y="1194463"/>
            <a:ext cx="2862499" cy="2112349"/>
          </a:xfrm>
          <a:prstGeom prst="rect">
            <a:avLst/>
          </a:prstGeom>
        </p:spPr>
      </p:pic>
      <mc:AlternateContent xmlns:mc="http://schemas.openxmlformats.org/markup-compatibility/2006">
        <mc:Choice xmlns:a14="http://schemas.microsoft.com/office/drawing/2010/main" Requires="a14">
          <p:sp>
            <p:nvSpPr>
              <p:cNvPr id="9" name="文本框 8"/>
              <p:cNvSpPr txBox="1"/>
              <p:nvPr/>
            </p:nvSpPr>
            <p:spPr>
              <a:xfrm>
                <a:off x="7587521" y="609688"/>
                <a:ext cx="406012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BESIII Phys. Rev. D 97, 051101(R) (2018)</a:t>
                </a:r>
                <a:endPar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1</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3</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sSup>
                      <m:sSupPr>
                        <m:ctrlP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ctrlPr>
                      </m:sSupPr>
                      <m:e>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10</m:t>
                        </m:r>
                      </m:e>
                      <m:sup>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9</m:t>
                        </m:r>
                      </m:sup>
                    </m:sSup>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 </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𝐽</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𝜓</m:t>
                    </m:r>
                  </m:oMath>
                </a14:m>
                <a:r>
                  <a:rPr kumimoji="0" lang="zh-CN" alt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events : </a:t>
                </a:r>
                <a14:m>
                  <m:oMath xmlns:m="http://schemas.openxmlformats.org/officeDocument/2006/math">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𝐽</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𝜓</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𝛾𝛾𝜙</m:t>
                    </m:r>
                  </m:oMath>
                </a14:m>
                <a:endParaRPr kumimoji="0" lang="zh-CN" alt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9" name="文本框 8"/>
              <p:cNvSpPr txBox="1">
                <a:spLocks noRot="1" noChangeAspect="1" noMove="1" noResize="1" noEditPoints="1" noAdjustHandles="1" noChangeArrowheads="1" noChangeShapeType="1" noTextEdit="1"/>
              </p:cNvSpPr>
              <p:nvPr/>
            </p:nvSpPr>
            <p:spPr>
              <a:xfrm>
                <a:off x="7587521" y="609688"/>
                <a:ext cx="4060124" cy="584775"/>
              </a:xfrm>
              <a:prstGeom prst="rect">
                <a:avLst/>
              </a:prstGeom>
              <a:blipFill rotWithShape="1">
                <a:blip r:embed="rId2"/>
                <a:stretch>
                  <a:fillRect l="-13" t="-15" r="12" b="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文本框 23"/>
              <p:cNvSpPr txBox="1"/>
              <p:nvPr/>
            </p:nvSpPr>
            <p:spPr>
              <a:xfrm>
                <a:off x="2917901" y="609689"/>
                <a:ext cx="42018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MARK III Phys. Rev. D 41 (1990) 1410</a:t>
                </a:r>
                <a:endPar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kumimoji="0" lang="en-US" altLang="zh-CN" sz="1600" b="0" i="1" u="none" strike="noStrike" kern="1200" cap="none" spc="0" normalizeH="0" baseline="0" noProof="0">
                        <a:ln>
                          <a:noFill/>
                        </a:ln>
                        <a:solidFill>
                          <a:srgbClr val="C00000"/>
                        </a:solidFill>
                        <a:effectLst/>
                        <a:uLnTx/>
                        <a:uFillTx/>
                        <a:latin typeface="Cambria Math" panose="02040503050406030204" pitchFamily="18" charset="0"/>
                        <a:ea typeface="微软雅黑" panose="020B0503020204020204" pitchFamily="34" charset="-122"/>
                        <a:cs typeface="+mn-cs"/>
                      </a:rPr>
                      <m:t>5</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8</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sSup>
                      <m:sSupPr>
                        <m:ctrlP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ctrlPr>
                      </m:sSupPr>
                      <m:e>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10</m:t>
                        </m:r>
                      </m:e>
                      <m:sup>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6</m:t>
                        </m:r>
                      </m:sup>
                    </m:sSup>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 </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𝐽</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𝜓</m:t>
                    </m:r>
                  </m:oMath>
                </a14:m>
                <a:r>
                  <a:rPr kumimoji="0" lang="zh-CN" alt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events : </a:t>
                </a:r>
                <a14:m>
                  <m:oMath xmlns:m="http://schemas.openxmlformats.org/officeDocument/2006/math">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𝐽</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𝜓</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m:t>
                    </m:r>
                    <m:r>
                      <a:rPr kumimoji="0" lang="en-US" altLang="zh-CN" sz="1600" b="0" i="1" u="none" strike="noStrike" kern="1200" cap="none" spc="0" normalizeH="0" baseline="0" noProof="0" smtClean="0">
                        <a:ln>
                          <a:noFill/>
                        </a:ln>
                        <a:solidFill>
                          <a:srgbClr val="C00000"/>
                        </a:solidFill>
                        <a:effectLst/>
                        <a:uLnTx/>
                        <a:uFillTx/>
                        <a:latin typeface="Cambria Math" panose="02040503050406030204" pitchFamily="18" charset="0"/>
                        <a:ea typeface="微软雅黑" panose="020B0503020204020204" pitchFamily="34" charset="-122"/>
                        <a:cs typeface="+mn-cs"/>
                      </a:rPr>
                      <m:t>𝛾𝛾𝜌</m:t>
                    </m:r>
                  </m:oMath>
                </a14:m>
                <a:endParaRPr kumimoji="0" lang="zh-CN" alt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24" name="文本框 23"/>
              <p:cNvSpPr txBox="1">
                <a:spLocks noRot="1" noChangeAspect="1" noMove="1" noResize="1" noEditPoints="1" noAdjustHandles="1" noChangeArrowheads="1" noChangeShapeType="1" noTextEdit="1"/>
              </p:cNvSpPr>
              <p:nvPr/>
            </p:nvSpPr>
            <p:spPr>
              <a:xfrm>
                <a:off x="2917901" y="609689"/>
                <a:ext cx="4201800" cy="584775"/>
              </a:xfrm>
              <a:prstGeom prst="rect">
                <a:avLst/>
              </a:prstGeom>
              <a:blipFill rotWithShape="1">
                <a:blip r:embed="rId3"/>
                <a:stretch>
                  <a:fillRect l="-2" t="-15" r="2" b="5"/>
                </a:stretch>
              </a:blipFill>
            </p:spPr>
            <p:txBody>
              <a:bodyPr/>
              <a:lstStyle/>
              <a:p>
                <a:r>
                  <a:rPr lang="zh-CN" altLang="en-US">
                    <a:noFill/>
                  </a:rPr>
                  <a:t> </a:t>
                </a:r>
              </a:p>
            </p:txBody>
          </p:sp>
        </mc:Fallback>
      </mc:AlternateContent>
      <p:pic>
        <p:nvPicPr>
          <p:cNvPr id="2" name="图片 1"/>
          <p:cNvPicPr>
            <a:picLocks noChangeAspect="1"/>
          </p:cNvPicPr>
          <p:nvPr/>
        </p:nvPicPr>
        <p:blipFill>
          <a:blip r:embed="rId4"/>
          <a:stretch>
            <a:fillRect/>
          </a:stretch>
        </p:blipFill>
        <p:spPr>
          <a:xfrm>
            <a:off x="3275911" y="1194464"/>
            <a:ext cx="2784182" cy="2153979"/>
          </a:xfrm>
          <a:prstGeom prst="rect">
            <a:avLst/>
          </a:prstGeom>
        </p:spPr>
      </p:pic>
      <mc:AlternateContent xmlns:mc="http://schemas.openxmlformats.org/markup-compatibility/2006">
        <mc:Choice xmlns:a14="http://schemas.microsoft.com/office/drawing/2010/main" Requires="a14">
          <p:sp>
            <p:nvSpPr>
              <p:cNvPr id="3" name="标题 1"/>
              <p:cNvSpPr>
                <a:spLocks noGrp="1"/>
              </p:cNvSpPr>
              <p:nvPr>
                <p:ph type="title"/>
              </p:nvPr>
            </p:nvSpPr>
            <p:spPr>
              <a:xfrm>
                <a:off x="505489" y="609689"/>
                <a:ext cx="3142192" cy="584775"/>
              </a:xfrm>
            </p:spPr>
            <p:txBody>
              <a:bodyPr>
                <a:noAutofit/>
              </a:bodyPr>
              <a:lstStyle/>
              <a:p>
                <a14:m>
                  <m:oMath xmlns:m="http://schemas.openxmlformats.org/officeDocument/2006/math">
                    <m:r>
                      <a:rPr lang="en-US" altLang="zh-CN" sz="2400" b="1" i="1" smtClean="0">
                        <a:latin typeface="Cambria Math" panose="02040503050406030204" pitchFamily="18" charset="0"/>
                        <a:ea typeface="微软雅黑" panose="020B0503020204020204" pitchFamily="34" charset="-122"/>
                        <a:cs typeface="Times New Roman" panose="02020603050405020304" pitchFamily="18" charset="0"/>
                      </a:rPr>
                      <m:t>𝜸</m:t>
                    </m:r>
                    <m:r>
                      <a:rPr lang="en-US" altLang="zh-CN" sz="2400" b="1" i="1" smtClean="0">
                        <a:latin typeface="Cambria Math" panose="02040503050406030204" pitchFamily="18" charset="0"/>
                        <a:ea typeface="微软雅黑" panose="020B0503020204020204" pitchFamily="34" charset="-122"/>
                        <a:cs typeface="Times New Roman" panose="02020603050405020304" pitchFamily="18" charset="0"/>
                      </a:rPr>
                      <m:t>𝑽</m:t>
                    </m:r>
                  </m:oMath>
                </a14:m>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spectrum</a:t>
                </a:r>
                <a:b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b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3" name="标题 1"/>
              <p:cNvSpPr>
                <a:spLocks noRot="1" noChangeAspect="1" noMove="1" noResize="1" noEditPoints="1" noAdjustHandles="1" noChangeArrowheads="1" noChangeShapeType="1" noTextEdit="1"/>
              </p:cNvSpPr>
              <p:nvPr>
                <p:ph type="title"/>
              </p:nvPr>
            </p:nvSpPr>
            <p:spPr>
              <a:xfrm>
                <a:off x="505489" y="609689"/>
                <a:ext cx="3142192" cy="584775"/>
              </a:xfrm>
              <a:blipFill rotWithShape="1">
                <a:blip r:embed="rId5"/>
                <a:stretch>
                  <a:fillRect l="-1" t="-10657" r="8" b="-477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621754" y="3469947"/>
                <a:ext cx="10261836" cy="400110"/>
              </a:xfrm>
              <a:prstGeom prst="rect">
                <a:avLst/>
              </a:prstGeom>
              <a:noFill/>
            </p:spPr>
            <p:txBody>
              <a:bodyPr wrap="square" rtlCol="0">
                <a:spAutoFit/>
              </a:bodyPr>
              <a:lstStyle/>
              <a:p>
                <a:pPr marL="342900" indent="-342900" algn="l">
                  <a:buFont typeface="Wingdings" panose="05000000000000000000" pitchFamily="2" charset="2"/>
                  <a:buChar char="u"/>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Puzzling</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sSup>
                      <m:sSupPr>
                        <m:ctrlPr>
                          <a:rPr lang="en-US" altLang="zh-CN" sz="2000" b="0" i="1" smtClean="0">
                            <a:latin typeface="Cambria Math" panose="02040503050406030204" pitchFamily="18" charset="0"/>
                            <a:ea typeface="微软雅黑" panose="020B0503020204020204" pitchFamily="34" charset="-122"/>
                          </a:rPr>
                        </m:ctrlPr>
                      </m:sSupPr>
                      <m:e>
                        <m:r>
                          <a:rPr lang="en-US" altLang="zh-CN" sz="2000" b="0" i="1" smtClean="0">
                            <a:latin typeface="Cambria Math" panose="02040503050406030204" pitchFamily="18" charset="0"/>
                            <a:ea typeface="微软雅黑" panose="020B0503020204020204" pitchFamily="34" charset="-122"/>
                          </a:rPr>
                          <m:t>0</m:t>
                        </m:r>
                      </m:e>
                      <m:sup>
                        <m:r>
                          <a:rPr lang="en-US" altLang="zh-CN" sz="2000" b="0" i="1" smtClean="0">
                            <a:latin typeface="Cambria Math" panose="02040503050406030204" pitchFamily="18" charset="0"/>
                            <a:ea typeface="微软雅黑" panose="020B0503020204020204" pitchFamily="34" charset="-122"/>
                          </a:rPr>
                          <m:t>− +</m:t>
                        </m:r>
                      </m:sup>
                    </m:sSup>
                    <m:r>
                      <a:rPr lang="en-US" altLang="zh-CN" sz="2000" b="0" i="1" smtClean="0">
                        <a:latin typeface="Cambria Math" panose="02040503050406030204" pitchFamily="18" charset="0"/>
                        <a:ea typeface="微软雅黑" panose="020B0503020204020204" pitchFamily="34" charset="-122"/>
                      </a:rPr>
                      <m:t> :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two states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 </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rPr>
                      <m:t>𝐾</m:t>
                    </m:r>
                    <m:acc>
                      <m:accPr>
                        <m:chr m:val="̅"/>
                        <m:ctrlPr>
                          <a:rPr lang="en-US" altLang="zh-CN" sz="2000" b="0" i="1" smtClean="0">
                            <a:latin typeface="Cambria Math" panose="02040503050406030204" pitchFamily="18" charset="0"/>
                            <a:ea typeface="微软雅黑" panose="020B0503020204020204" pitchFamily="34" charset="-122"/>
                          </a:rPr>
                        </m:ctrlPr>
                      </m:accPr>
                      <m:e>
                        <m:r>
                          <a:rPr lang="en-US" altLang="zh-CN" sz="2000" b="0" i="1" smtClean="0">
                            <a:latin typeface="Cambria Math" panose="02040503050406030204" pitchFamily="18" charset="0"/>
                            <a:ea typeface="微软雅黑" panose="020B0503020204020204" pitchFamily="34" charset="-122"/>
                          </a:rPr>
                          <m:t>𝐾</m:t>
                        </m:r>
                      </m:e>
                    </m:acc>
                    <m:r>
                      <a:rPr lang="en-US" altLang="zh-CN" sz="2000" b="0" i="1" smtClean="0">
                        <a:latin typeface="Cambria Math" panose="02040503050406030204" pitchFamily="18" charset="0"/>
                        <a:ea typeface="微软雅黑" panose="020B0503020204020204" pitchFamily="34" charset="-122"/>
                      </a:rPr>
                      <m:t>𝜋</m:t>
                    </m:r>
                    <m:r>
                      <a:rPr lang="en-US" altLang="zh-CN" sz="2000" b="0" i="1" smtClean="0">
                        <a:latin typeface="Cambria Math" panose="02040503050406030204" pitchFamily="18" charset="0"/>
                        <a:ea typeface="微软雅黑" panose="020B0503020204020204" pitchFamily="34" charset="-122"/>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one state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 </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rPr>
                      <m:t>𝜂𝜋𝜋</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3</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𝜋</m:t>
                    </m:r>
                  </m:oMath>
                </a14:m>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and</a:t>
                </a:r>
                <a:r>
                  <a:rPr lang="en-US" altLang="zh-CN" sz="2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rPr>
                      <m:t>𝛾</m:t>
                    </m:r>
                    <m:r>
                      <a:rPr lang="en-US" altLang="zh-CN" sz="2000" b="0" i="1" smtClean="0">
                        <a:latin typeface="Cambria Math" panose="02040503050406030204" pitchFamily="18" charset="0"/>
                        <a:ea typeface="微软雅黑" panose="020B0503020204020204" pitchFamily="34" charset="-122"/>
                      </a:rPr>
                      <m:t>𝑉</m:t>
                    </m:r>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etc.</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621754" y="3469947"/>
                <a:ext cx="10261836" cy="400110"/>
              </a:xfrm>
              <a:prstGeom prst="rect">
                <a:avLst/>
              </a:prstGeom>
              <a:blipFill rotWithShape="1">
                <a:blip r:embed="rId6"/>
                <a:stretch>
                  <a:fillRect l="-1" t="-77" r="3" b="92"/>
                </a:stretch>
              </a:blipFill>
            </p:spPr>
            <p:txBody>
              <a:bodyPr/>
              <a:lstStyle/>
              <a:p>
                <a:r>
                  <a:rPr lang="zh-CN" altLang="en-US">
                    <a:noFill/>
                  </a:rPr>
                  <a:t> </a:t>
                </a:r>
              </a:p>
            </p:txBody>
          </p:sp>
        </mc:Fallback>
      </mc:AlternateContent>
      <p:sp>
        <p:nvSpPr>
          <p:cNvPr id="11" name="文本框 10"/>
          <p:cNvSpPr txBox="1"/>
          <p:nvPr/>
        </p:nvSpPr>
        <p:spPr>
          <a:xfrm>
            <a:off x="621754" y="1661462"/>
            <a:ext cx="914400" cy="461665"/>
          </a:xfrm>
          <a:prstGeom prst="rect">
            <a:avLst/>
          </a:prstGeom>
          <a:noFill/>
        </p:spPr>
        <p:txBody>
          <a:bodyPr wrap="square" rtlCol="0">
            <a:spAutoFit/>
          </a:bodyPr>
          <a:lstStyle/>
          <a:p>
            <a:pPr marL="342900" indent="-342900" algn="l">
              <a:buFont typeface="Wingdings" panose="05000000000000000000" pitchFamily="2" charset="2"/>
              <a:buChar char="Ø"/>
            </a:pPr>
            <a:endParaRPr lang="zh-CN" altLang="en-US" sz="2400" dirty="0">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621754" y="3991561"/>
            <a:ext cx="10476461" cy="2108269"/>
            <a:chOff x="877339" y="2909929"/>
            <a:chExt cx="10476461" cy="2108269"/>
          </a:xfrm>
        </p:grpSpPr>
        <p:pic>
          <p:nvPicPr>
            <p:cNvPr id="15" name="图形 14" descr="帮助"/>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7339" y="2909929"/>
              <a:ext cx="674931" cy="659188"/>
            </a:xfrm>
            <a:prstGeom prst="rect">
              <a:avLst/>
            </a:prstGeom>
          </p:spPr>
        </p:pic>
        <mc:AlternateContent xmlns:mc="http://schemas.openxmlformats.org/markup-compatibility/2006">
          <mc:Choice xmlns:a14="http://schemas.microsoft.com/office/drawing/2010/main" Requires="a14">
            <p:sp>
              <p:nvSpPr>
                <p:cNvPr id="16" name="文本框 15"/>
                <p:cNvSpPr txBox="1"/>
                <p:nvPr/>
              </p:nvSpPr>
              <p:spPr>
                <a:xfrm>
                  <a:off x="1667350" y="2909929"/>
                  <a:ext cx="9686450" cy="210826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The </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higher mass resonance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could decay into </a:t>
                  </a:r>
                  <a14:m>
                    <m:oMath xmlns:m="http://schemas.openxmlformats.org/officeDocument/2006/math">
                      <m:r>
                        <a:rPr lang="en-US" altLang="zh-CN" i="1">
                          <a:latin typeface="Cambria Math" panose="02040503050406030204" pitchFamily="18" charset="0"/>
                          <a:ea typeface="微软雅黑" panose="020B0503020204020204" pitchFamily="34" charset="-122"/>
                        </a:rPr>
                        <m:t>𝐾</m:t>
                      </m:r>
                      <m:acc>
                        <m:accPr>
                          <m:chr m:val="̅"/>
                          <m:ctrlPr>
                            <a:rPr lang="en-US" altLang="zh-CN" i="1">
                              <a:latin typeface="Cambria Math" panose="02040503050406030204" pitchFamily="18" charset="0"/>
                              <a:ea typeface="微软雅黑" panose="020B0503020204020204" pitchFamily="34" charset="-122"/>
                            </a:rPr>
                          </m:ctrlPr>
                        </m:accPr>
                        <m:e>
                          <m:r>
                            <a:rPr lang="en-US" altLang="zh-CN" i="1">
                              <a:latin typeface="Cambria Math" panose="02040503050406030204" pitchFamily="18" charset="0"/>
                              <a:ea typeface="微软雅黑" panose="020B0503020204020204" pitchFamily="34" charset="-122"/>
                            </a:rPr>
                            <m:t>𝐾</m:t>
                          </m:r>
                        </m:e>
                      </m:acc>
                      <m:r>
                        <a:rPr lang="en-US" altLang="zh-CN" i="1" dirty="0">
                          <a:latin typeface="Cambria Math" panose="02040503050406030204" pitchFamily="18" charset="0"/>
                          <a:ea typeface="微软雅黑" panose="020B0503020204020204" pitchFamily="34" charset="-122"/>
                        </a:rPr>
                        <m:t>𝜋</m:t>
                      </m:r>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via the </a:t>
                  </a:r>
                  <a14:m>
                    <m:oMath xmlns:m="http://schemas.openxmlformats.org/officeDocument/2006/math">
                      <m:sSub>
                        <m:sSubPr>
                          <m:ctrlPr>
                            <a:rPr lang="en-US" altLang="zh-CN" b="0" i="1" smtClean="0">
                              <a:solidFill>
                                <a:srgbClr val="FF0000"/>
                              </a:solidFill>
                              <a:latin typeface="Cambria Math" panose="02040503050406030204" pitchFamily="18" charset="0"/>
                              <a:ea typeface="微软雅黑" panose="020B0503020204020204" pitchFamily="34" charset="-122"/>
                            </a:rPr>
                          </m:ctrlPr>
                        </m:sSubPr>
                        <m:e>
                          <m:r>
                            <a:rPr lang="en-US" altLang="zh-CN" b="0" i="1" smtClean="0">
                              <a:solidFill>
                                <a:srgbClr val="FF0000"/>
                              </a:solidFill>
                              <a:latin typeface="Cambria Math" panose="02040503050406030204" pitchFamily="18" charset="0"/>
                              <a:ea typeface="微软雅黑" panose="020B0503020204020204" pitchFamily="34" charset="-122"/>
                            </a:rPr>
                            <m:t>𝑎</m:t>
                          </m:r>
                        </m:e>
                        <m:sub>
                          <m:r>
                            <a:rPr lang="en-US" altLang="zh-CN" b="0" i="1" smtClean="0">
                              <a:solidFill>
                                <a:srgbClr val="FF0000"/>
                              </a:solidFill>
                              <a:latin typeface="Cambria Math" panose="02040503050406030204" pitchFamily="18" charset="0"/>
                              <a:ea typeface="微软雅黑" panose="020B0503020204020204" pitchFamily="34" charset="-122"/>
                            </a:rPr>
                            <m:t>0</m:t>
                          </m:r>
                        </m:sub>
                      </m:sSub>
                      <m:r>
                        <a:rPr lang="en-US" altLang="zh-CN" b="0" i="1" smtClean="0">
                          <a:solidFill>
                            <a:srgbClr val="FF0000"/>
                          </a:solidFill>
                          <a:latin typeface="Cambria Math" panose="02040503050406030204" pitchFamily="18" charset="0"/>
                          <a:ea typeface="微软雅黑" panose="020B0503020204020204" pitchFamily="34" charset="-122"/>
                        </a:rPr>
                        <m:t>𝜋</m:t>
                      </m:r>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while </a:t>
                  </a:r>
                  <a14:m>
                    <m:oMath xmlns:m="http://schemas.openxmlformats.org/officeDocument/2006/math">
                      <m:sSub>
                        <m:sSubPr>
                          <m:ctrlPr>
                            <a:rPr lang="en-US" altLang="zh-CN" b="0" i="1" smtClean="0">
                              <a:solidFill>
                                <a:srgbClr val="FF0000"/>
                              </a:solidFill>
                              <a:latin typeface="Cambria Math" panose="02040503050406030204" pitchFamily="18" charset="0"/>
                              <a:ea typeface="微软雅黑" panose="020B0503020204020204" pitchFamily="34" charset="-122"/>
                            </a:rPr>
                          </m:ctrlPr>
                        </m:sSubPr>
                        <m:e>
                          <m:r>
                            <a:rPr lang="en-US" altLang="zh-CN" b="0" i="1" smtClean="0">
                              <a:solidFill>
                                <a:srgbClr val="FF0000"/>
                              </a:solidFill>
                              <a:latin typeface="Cambria Math" panose="02040503050406030204" pitchFamily="18" charset="0"/>
                              <a:ea typeface="微软雅黑" panose="020B0503020204020204" pitchFamily="34" charset="-122"/>
                            </a:rPr>
                            <m:t>𝑎</m:t>
                          </m:r>
                        </m:e>
                        <m:sub>
                          <m:r>
                            <a:rPr lang="en-US" altLang="zh-CN" b="0" i="1" smtClean="0">
                              <a:solidFill>
                                <a:srgbClr val="FF0000"/>
                              </a:solidFill>
                              <a:latin typeface="Cambria Math" panose="02040503050406030204" pitchFamily="18" charset="0"/>
                              <a:ea typeface="微软雅黑" panose="020B0503020204020204" pitchFamily="34" charset="-122"/>
                            </a:rPr>
                            <m:t>0</m:t>
                          </m:r>
                        </m:sub>
                      </m:sSub>
                      <m:r>
                        <a:rPr lang="en-US" altLang="zh-CN" b="0" i="1" smtClean="0">
                          <a:solidFill>
                            <a:srgbClr val="FF0000"/>
                          </a:solidFill>
                          <a:latin typeface="Cambria Math" panose="02040503050406030204" pitchFamily="18" charset="0"/>
                          <a:ea typeface="微软雅黑" panose="020B0503020204020204" pitchFamily="34" charset="-122"/>
                        </a:rPr>
                        <m:t>𝜋</m:t>
                      </m:r>
                    </m:oMath>
                  </a14:m>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also strongly couples to </a:t>
                  </a:r>
                  <a14:m>
                    <m:oMath xmlns:m="http://schemas.openxmlformats.org/officeDocument/2006/math">
                      <m:r>
                        <a:rPr lang="en-US" altLang="zh-CN" b="1" i="1" smtClean="0">
                          <a:solidFill>
                            <a:srgbClr val="FF0000"/>
                          </a:solidFill>
                          <a:latin typeface="Cambria Math" panose="02040503050406030204" pitchFamily="18" charset="0"/>
                          <a:ea typeface="微软雅黑" panose="020B0503020204020204" pitchFamily="34" charset="-122"/>
                        </a:rPr>
                        <m:t>𝜼𝝅𝝅</m:t>
                      </m:r>
                      <m:r>
                        <a:rPr lang="en-US" altLang="zh-CN" b="0" i="1" smtClean="0">
                          <a:latin typeface="Cambria Math" panose="02040503050406030204" pitchFamily="18" charset="0"/>
                          <a:ea typeface="微软雅黑" panose="020B0503020204020204" pitchFamily="34" charset="-122"/>
                        </a:rPr>
                        <m:t>,</m:t>
                      </m:r>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why we do not see its signal in the </a:t>
                  </a:r>
                  <a14:m>
                    <m:oMath xmlns:m="http://schemas.openxmlformats.org/officeDocument/2006/math">
                      <m:r>
                        <a:rPr lang="en-US" altLang="zh-CN"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𝜂𝜋𝜋</m:t>
                      </m:r>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spectrum ?</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pitchFamily="2" charset="2"/>
                    <a:buChar char="Ø"/>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Wingdings" panose="05000000000000000000" pitchFamily="2" charset="2"/>
                    <a:buChar char="Ø"/>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Outnumbering</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in the first radial excited pseudoscalar nonet, and the glueball assignment for the </a:t>
                  </a:r>
                  <a14:m>
                    <m:oMath xmlns:m="http://schemas.openxmlformats.org/officeDocument/2006/math">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𝜂</m:t>
                      </m:r>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m:t>
                      </m:r>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1405</m:t>
                      </m:r>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contradict with the LQCD calculations and U(1) anomaly phenomenology</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Wingdings" panose="05000000000000000000" pitchFamily="2" charset="2"/>
                    <a:buChar char="Ø"/>
                  </a:pPr>
                  <a:endParaRPr lang="en-US" altLang="zh-CN" dirty="0">
                    <a:latin typeface="微软雅黑" panose="020B0503020204020204" pitchFamily="34" charset="-122"/>
                    <a:ea typeface="微软雅黑" panose="020B0503020204020204" pitchFamily="34" charset="-122"/>
                  </a:endParaRPr>
                </a:p>
              </p:txBody>
            </p:sp>
          </mc:Choice>
          <mc:Fallback>
            <p:sp>
              <p:nvSpPr>
                <p:cNvPr id="16" name="文本框 15"/>
                <p:cNvSpPr txBox="1">
                  <a:spLocks noRot="1" noChangeAspect="1" noMove="1" noResize="1" noEditPoints="1" noAdjustHandles="1" noChangeArrowheads="1" noChangeShapeType="1" noTextEdit="1"/>
                </p:cNvSpPr>
                <p:nvPr/>
              </p:nvSpPr>
              <p:spPr>
                <a:xfrm>
                  <a:off x="1667350" y="2909929"/>
                  <a:ext cx="9686450" cy="2108269"/>
                </a:xfrm>
                <a:prstGeom prst="rect">
                  <a:avLst/>
                </a:prstGeom>
                <a:blipFill rotWithShape="1">
                  <a:blip r:embed="rId9"/>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5" name="文本框 4"/>
              <p:cNvSpPr txBox="1"/>
              <p:nvPr/>
            </p:nvSpPr>
            <p:spPr>
              <a:xfrm>
                <a:off x="1748483" y="1870540"/>
                <a:ext cx="1478499" cy="307777"/>
              </a:xfrm>
              <a:prstGeom prst="rect">
                <a:avLst/>
              </a:prstGeom>
              <a:noFill/>
            </p:spPr>
            <p:txBody>
              <a:bodyPr wrap="square" rtlCol="0">
                <a:spAutoFit/>
              </a:bodyPr>
              <a:lstStyle/>
              <a:p>
                <a:pPr algn="l"/>
                <a:r>
                  <a:rPr lang="en-US" altLang="zh-CN" sz="1400" dirty="0">
                    <a:latin typeface="Times New Roman" panose="02020603050405020304" pitchFamily="18" charset="0"/>
                    <a:cs typeface="Times New Roman" panose="02020603050405020304" pitchFamily="18" charset="0"/>
                  </a:rPr>
                  <a:t>1440</a:t>
                </a:r>
                <a14:m>
                  <m:oMath xmlns:m="http://schemas.openxmlformats.org/officeDocument/2006/math">
                    <m:r>
                      <a:rPr lang="en-US" altLang="zh-CN" sz="1400" b="0" i="0" smtClean="0">
                        <a:latin typeface="Cambria Math" panose="02040503050406030204" pitchFamily="18" charset="0"/>
                        <a:cs typeface="Times New Roman" panose="02020603050405020304" pitchFamily="18" charset="0"/>
                      </a:rPr>
                      <m:t>±</m:t>
                    </m:r>
                    <m:r>
                      <a:rPr lang="en-US" altLang="zh-CN" sz="1400" b="0" i="0" smtClean="0">
                        <a:latin typeface="Cambria Math" panose="02040503050406030204" pitchFamily="18" charset="0"/>
                        <a:cs typeface="Times New Roman" panose="02020603050405020304" pitchFamily="18" charset="0"/>
                      </a:rPr>
                      <m:t>20</m:t>
                    </m:r>
                  </m:oMath>
                </a14:m>
                <a:r>
                  <a:rPr lang="en-US" altLang="zh-CN" sz="1400" dirty="0">
                    <a:latin typeface="Times New Roman" panose="02020603050405020304" pitchFamily="18" charset="0"/>
                    <a:cs typeface="Times New Roman" panose="02020603050405020304" pitchFamily="18" charset="0"/>
                  </a:rPr>
                  <a:t> MeV</a:t>
                </a:r>
                <a:endParaRPr lang="zh-CN" altLang="en-US" sz="1400" dirty="0">
                  <a:latin typeface="Times New Roman" panose="02020603050405020304" pitchFamily="18" charset="0"/>
                  <a:cs typeface="Times New Roman" panose="02020603050405020304" pitchFamily="18"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1748483" y="1870540"/>
                <a:ext cx="1478499" cy="307777"/>
              </a:xfrm>
              <a:prstGeom prst="rect">
                <a:avLst/>
              </a:prstGeom>
              <a:blipFill rotWithShape="1">
                <a:blip r:embed="rId10"/>
                <a:stretch>
                  <a:fillRect l="-22" t="-151" r="37" b="8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6418103" y="1870539"/>
                <a:ext cx="1357430" cy="307777"/>
              </a:xfrm>
              <a:prstGeom prst="rect">
                <a:avLst/>
              </a:prstGeom>
              <a:noFill/>
            </p:spPr>
            <p:txBody>
              <a:bodyPr wrap="square" rtlCol="0">
                <a:spAutoFit/>
              </a:bodyPr>
              <a:lstStyle/>
              <a:p>
                <a:pPr algn="l"/>
                <a:r>
                  <a:rPr lang="en-US" altLang="zh-CN" sz="1400" dirty="0">
                    <a:latin typeface="Times New Roman" panose="02020603050405020304" pitchFamily="18" charset="0"/>
                    <a:cs typeface="Times New Roman" panose="02020603050405020304" pitchFamily="18" charset="0"/>
                  </a:rPr>
                  <a:t>1477</a:t>
                </a:r>
                <a14:m>
                  <m:oMath xmlns:m="http://schemas.openxmlformats.org/officeDocument/2006/math">
                    <m:r>
                      <a:rPr lang="en-US" altLang="zh-CN" sz="1400" b="0" i="1" smtClean="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20</m:t>
                    </m:r>
                  </m:oMath>
                </a14:m>
                <a:r>
                  <a:rPr lang="en-US" altLang="zh-CN" sz="1400" dirty="0">
                    <a:latin typeface="Times New Roman" panose="02020603050405020304" pitchFamily="18" charset="0"/>
                    <a:cs typeface="Times New Roman" panose="02020603050405020304" pitchFamily="18" charset="0"/>
                  </a:rPr>
                  <a:t> MeV</a:t>
                </a:r>
                <a:endParaRPr lang="zh-CN" altLang="en-US" sz="1400" dirty="0">
                  <a:latin typeface="Times New Roman" panose="02020603050405020304" pitchFamily="18" charset="0"/>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6418103" y="1870539"/>
                <a:ext cx="1357430" cy="307777"/>
              </a:xfrm>
              <a:prstGeom prst="rect">
                <a:avLst/>
              </a:prstGeom>
              <a:blipFill rotWithShape="1">
                <a:blip r:embed="rId11"/>
                <a:stretch>
                  <a:fillRect l="-12" t="-151" r="44" b="86"/>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文本框 16"/>
              <p:cNvSpPr txBox="1"/>
              <p:nvPr/>
            </p:nvSpPr>
            <p:spPr>
              <a:xfrm>
                <a:off x="703079" y="503931"/>
                <a:ext cx="9806128" cy="769441"/>
              </a:xfrm>
              <a:prstGeom prst="rect">
                <a:avLst/>
              </a:prstGeom>
              <a:noFill/>
              <a:ln w="19050">
                <a:noFill/>
              </a:ln>
            </p:spPr>
            <p:txBody>
              <a:bodyPr wrap="square" rtlCol="0">
                <a:spAutoFit/>
              </a:bodyPr>
              <a:lstStyle/>
              <a:p>
                <a:pPr marL="342900" indent="-342900">
                  <a:buFont typeface="Wingdings" panose="05000000000000000000" pitchFamily="2" charset="2"/>
                  <a:buChar char="Ø"/>
                </a:pPr>
                <a:r>
                  <a:rPr lang="en-US" altLang="zh-CN" sz="2200" b="1" dirty="0">
                    <a:latin typeface="Times New Roman" panose="02020603050405020304" pitchFamily="18" charset="0"/>
                    <a:cs typeface="Times New Roman" panose="02020603050405020304" pitchFamily="18" charset="0"/>
                  </a:rPr>
                  <a:t>D</a:t>
                </a:r>
                <a:r>
                  <a:rPr lang="en-US" altLang="zh-CN" sz="2200" b="1" dirty="0">
                    <a:solidFill>
                      <a:schemeClr val="tx1"/>
                    </a:solidFill>
                    <a:latin typeface="Times New Roman" panose="02020603050405020304" pitchFamily="18" charset="0"/>
                    <a:cs typeface="Times New Roman" panose="02020603050405020304" pitchFamily="18" charset="0"/>
                  </a:rPr>
                  <a:t>escribe the non-trivial </a:t>
                </a:r>
                <a14:m>
                  <m:oMath xmlns:m="http://schemas.openxmlformats.org/officeDocument/2006/math">
                    <m:r>
                      <a:rPr lang="en-US" altLang="zh-CN" sz="2200" b="1"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𝑲</m:t>
                    </m:r>
                    <m:acc>
                      <m:accPr>
                        <m:chr m:val="̅"/>
                        <m:ctrlPr>
                          <a:rPr lang="en-US" altLang="zh-CN" sz="2200" b="1"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200" b="1"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𝑲</m:t>
                        </m:r>
                      </m:e>
                    </m:acc>
                    <m:r>
                      <a:rPr lang="en-US" altLang="zh-CN" sz="2200" b="1" i="1" dirty="0"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200" b="1" i="1" dirty="0"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𝝅</m:t>
                    </m:r>
                  </m:oMath>
                </a14:m>
                <a:r>
                  <a:rPr lang="en-US" altLang="zh-CN" sz="22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spectrum with one state around 1.4 GeV</a:t>
                </a:r>
                <a:endParaRPr lang="en-US" altLang="zh-CN" sz="22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altLang="zh-CN" sz="2200" b="1" dirty="0">
                    <a:solidFill>
                      <a:schemeClr val="tx1"/>
                    </a:solidFill>
                    <a:latin typeface="Times New Roman" panose="02020603050405020304" pitchFamily="18" charset="0"/>
                    <a:cs typeface="Times New Roman" panose="02020603050405020304" pitchFamily="18" charset="0"/>
                  </a:rPr>
                  <a:t>Factors that </a:t>
                </a:r>
                <a:r>
                  <a:rPr lang="en-US" altLang="zh-CN" sz="2200" b="1" dirty="0">
                    <a:latin typeface="Times New Roman" panose="02020603050405020304" pitchFamily="18" charset="0"/>
                    <a:cs typeface="Times New Roman" panose="02020603050405020304" pitchFamily="18" charset="0"/>
                  </a:rPr>
                  <a:t>could distort the lineshape</a:t>
                </a:r>
                <a:endParaRPr lang="zh-CN" altLang="en-US" sz="22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17" name="文本框 16"/>
              <p:cNvSpPr txBox="1">
                <a:spLocks noRot="1" noChangeAspect="1" noMove="1" noResize="1" noEditPoints="1" noAdjustHandles="1" noChangeArrowheads="1" noChangeShapeType="1" noTextEdit="1"/>
              </p:cNvSpPr>
              <p:nvPr/>
            </p:nvSpPr>
            <p:spPr>
              <a:xfrm>
                <a:off x="703079" y="503931"/>
                <a:ext cx="9806128" cy="769441"/>
              </a:xfrm>
              <a:prstGeom prst="rect">
                <a:avLst/>
              </a:prstGeom>
              <a:blipFill rotWithShape="1">
                <a:blip r:embed="rId1"/>
                <a:stretch>
                  <a:fillRect l="-1" t="-49" r="6" b="26"/>
                </a:stretch>
              </a:blipFill>
              <a:ln w="19050">
                <a:noFill/>
              </a:ln>
            </p:spPr>
            <p:txBody>
              <a:bodyPr/>
              <a:lstStyle/>
              <a:p>
                <a:r>
                  <a:rPr lang="zh-CN" altLang="en-US">
                    <a:noFill/>
                  </a:rPr>
                  <a:t> </a:t>
                </a:r>
              </a:p>
            </p:txBody>
          </p:sp>
        </mc:Fallback>
      </mc:AlternateContent>
      <p:grpSp>
        <p:nvGrpSpPr>
          <p:cNvPr id="2" name="组合 1"/>
          <p:cNvGrpSpPr/>
          <p:nvPr/>
        </p:nvGrpSpPr>
        <p:grpSpPr>
          <a:xfrm>
            <a:off x="1801679" y="1431530"/>
            <a:ext cx="8814674" cy="1626999"/>
            <a:chOff x="2138610" y="2742950"/>
            <a:chExt cx="8814674" cy="1626999"/>
          </a:xfrm>
        </p:grpSpPr>
        <mc:AlternateContent xmlns:mc="http://schemas.openxmlformats.org/markup-compatibility/2006">
          <mc:Choice xmlns:a14="http://schemas.microsoft.com/office/drawing/2010/main" Requires="a14">
            <p:sp>
              <p:nvSpPr>
                <p:cNvPr id="4" name="文本框 3"/>
                <p:cNvSpPr txBox="1"/>
                <p:nvPr/>
              </p:nvSpPr>
              <p:spPr>
                <a:xfrm>
                  <a:off x="2138610" y="2742950"/>
                  <a:ext cx="8814674" cy="400110"/>
                </a:xfrm>
                <a:prstGeom prst="rect">
                  <a:avLst/>
                </a:prstGeom>
                <a:noFill/>
              </p:spPr>
              <p:txBody>
                <a:bodyPr wrap="square" rtlCol="0">
                  <a:spAutoFit/>
                </a:bodyPr>
                <a:lstStyle/>
                <a:p>
                  <a:pPr marL="342900" indent="-342900" algn="l">
                    <a:buFont typeface="Wingdings" panose="05000000000000000000" pitchFamily="2" charset="2"/>
                    <a:buChar char="u"/>
                  </a:pP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Multiple intermediate channels with different thresholds, e.g. </a:t>
                  </a:r>
                  <a14:m>
                    <m:oMath xmlns:m="http://schemas.openxmlformats.org/officeDocument/2006/math">
                      <m:sSup>
                        <m:sSupPr>
                          <m:ctrlP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𝐾</m:t>
                          </m:r>
                        </m:e>
                        <m:sup>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m:t>
                          </m:r>
                        </m:sup>
                      </m:sSup>
                      <m:acc>
                        <m:accPr>
                          <m:chr m:val="̅"/>
                          <m:ctrlP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𝐾</m:t>
                          </m:r>
                        </m:e>
                      </m:acc>
                    </m:oMath>
                  </a14:m>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𝜅</m:t>
                      </m:r>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acc>
                        <m:accPr>
                          <m:chr m:val="̅"/>
                          <m:ctrlP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𝐾</m:t>
                          </m:r>
                        </m:e>
                      </m:acc>
                    </m:oMath>
                  </a14:m>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sSub>
                        <m:sSubPr>
                          <m:ctrlP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𝑎</m:t>
                          </m:r>
                        </m:e>
                        <m:sub>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0</m:t>
                          </m:r>
                        </m:sub>
                      </m:sSub>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𝜋</m:t>
                      </m:r>
                    </m:oMath>
                  </a14:m>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2138610" y="2742950"/>
                  <a:ext cx="8814674" cy="400110"/>
                </a:xfrm>
                <a:prstGeom prst="rect">
                  <a:avLst/>
                </a:prstGeom>
                <a:blipFill rotWithShape="1">
                  <a:blip r:embed="rId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21"/>
                <p:cNvSpPr txBox="1"/>
                <p:nvPr/>
              </p:nvSpPr>
              <p:spPr>
                <a:xfrm>
                  <a:off x="2138610" y="3370965"/>
                  <a:ext cx="8507095" cy="398780"/>
                </a:xfrm>
                <a:prstGeom prst="rect">
                  <a:avLst/>
                </a:prstGeom>
                <a:noFill/>
              </p:spPr>
              <p:txBody>
                <a:bodyPr wrap="square" rtlCol="0">
                  <a:spAutoFit/>
                </a:bodyPr>
                <a:lstStyle/>
                <a:p>
                  <a:pPr marL="342900" indent="-342900" algn="l">
                    <a:buFont typeface="Wingdings" panose="05000000000000000000" pitchFamily="2" charset="2"/>
                    <a:buChar char="u"/>
                  </a:pP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Non-negligible interference with </a:t>
                  </a:r>
                  <a14:m>
                    <m:oMath xmlns:m="http://schemas.openxmlformats.org/officeDocument/2006/math">
                      <m:r>
                        <a:rPr lang="en-US" altLang="zh-CN" sz="2000" b="0" i="1" smtClean="0">
                          <a:solidFill>
                            <a:srgbClr val="FF0000"/>
                          </a:solidFill>
                          <a:latin typeface="Cambria Math" panose="02040503050406030204" pitchFamily="18" charset="0"/>
                          <a:ea typeface="微软雅黑" panose="020B0503020204020204" pitchFamily="34" charset="-122"/>
                        </a:rPr>
                        <m:t>𝜂</m:t>
                      </m:r>
                      <m:r>
                        <a:rPr lang="en-US" altLang="zh-CN" sz="2000" b="0" i="1" smtClean="0">
                          <a:solidFill>
                            <a:srgbClr val="FF0000"/>
                          </a:solidFill>
                          <a:latin typeface="Cambria Math" panose="02040503050406030204" pitchFamily="18" charset="0"/>
                          <a:ea typeface="微软雅黑" panose="020B0503020204020204" pitchFamily="34" charset="-122"/>
                        </a:rPr>
                        <m:t>(</m:t>
                      </m:r>
                      <m:r>
                        <a:rPr lang="en-US" altLang="zh-CN" sz="2000" b="0" i="1" smtClean="0">
                          <a:solidFill>
                            <a:srgbClr val="FF0000"/>
                          </a:solidFill>
                          <a:latin typeface="Cambria Math" panose="02040503050406030204" pitchFamily="18" charset="0"/>
                          <a:ea typeface="微软雅黑" panose="020B0503020204020204" pitchFamily="34" charset="-122"/>
                        </a:rPr>
                        <m:t>1295</m:t>
                      </m:r>
                      <m:r>
                        <a:rPr lang="en-US" altLang="zh-CN" sz="2000" b="0" i="1" smtClean="0">
                          <a:solidFill>
                            <a:srgbClr val="FF0000"/>
                          </a:solidFill>
                          <a:latin typeface="Cambria Math" panose="02040503050406030204" pitchFamily="18" charset="0"/>
                          <a:ea typeface="微软雅黑" panose="020B0503020204020204" pitchFamily="34" charset="-122"/>
                        </a:rPr>
                        <m:t>)</m:t>
                      </m:r>
                    </m:oMath>
                  </a14:m>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and non-resonant contributions</a:t>
                  </a:r>
                  <a:endPar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22" name="文本框 21"/>
                <p:cNvSpPr txBox="1">
                  <a:spLocks noRot="1" noChangeAspect="1" noMove="1" noResize="1" noEditPoints="1" noAdjustHandles="1" noChangeArrowheads="1" noChangeShapeType="1" noTextEdit="1"/>
                </p:cNvSpPr>
                <p:nvPr/>
              </p:nvSpPr>
              <p:spPr>
                <a:xfrm>
                  <a:off x="2138610" y="3370965"/>
                  <a:ext cx="8507095" cy="398780"/>
                </a:xfrm>
                <a:prstGeom prst="rect">
                  <a:avLst/>
                </a:prstGeom>
                <a:blipFill rotWithShape="1">
                  <a:blip r:embed="rId3"/>
                </a:blipFill>
              </p:spPr>
              <p:txBody>
                <a:bodyPr/>
                <a:lstStyle/>
                <a:p>
                  <a:r>
                    <a:rPr lang="zh-CN" altLang="en-US">
                      <a:noFill/>
                    </a:rPr>
                    <a:t> </a:t>
                  </a:r>
                </a:p>
              </p:txBody>
            </p:sp>
          </mc:Fallback>
        </mc:AlternateContent>
        <p:sp>
          <p:nvSpPr>
            <p:cNvPr id="25" name="文本框 24"/>
            <p:cNvSpPr txBox="1"/>
            <p:nvPr/>
          </p:nvSpPr>
          <p:spPr>
            <a:xfrm>
              <a:off x="2138610" y="3969839"/>
              <a:ext cx="6934809" cy="400110"/>
            </a:xfrm>
            <a:prstGeom prst="rect">
              <a:avLst/>
            </a:prstGeom>
            <a:noFill/>
          </p:spPr>
          <p:txBody>
            <a:bodyPr wrap="square" rtlCol="0">
              <a:spAutoFit/>
            </a:bodyPr>
            <a:lstStyle/>
            <a:p>
              <a:pPr marL="342900" indent="-342900" algn="l">
                <a:buFont typeface="Wingdings" panose="05000000000000000000" pitchFamily="2" charset="2"/>
                <a:buChar char="u"/>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Coupled-channel effect of three-body interactions </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7" name="灯片编号占位符 26"/>
          <p:cNvSpPr>
            <a:spLocks noGrp="1"/>
          </p:cNvSpPr>
          <p:nvPr>
            <p:ph type="sldNum" sz="quarter" idx="12"/>
          </p:nvPr>
        </p:nvSpPr>
        <p:spPr>
          <a:xfrm>
            <a:off x="8736488" y="6498444"/>
            <a:ext cx="2743200" cy="365125"/>
          </a:xfrm>
        </p:spPr>
        <p:txBody>
          <a:bodyPr/>
          <a:lstStyle/>
          <a:p>
            <a:fld id="{979E4FBA-F135-4C23-898A-5F695DB1E6C5}" type="slidenum">
              <a:rPr lang="zh-CN" altLang="en-US" smtClean="0"/>
            </a:fld>
            <a:endParaRPr lang="zh-CN" altLang="en-US" dirty="0"/>
          </a:p>
        </p:txBody>
      </p:sp>
      <mc:AlternateContent xmlns:mc="http://schemas.openxmlformats.org/markup-compatibility/2006">
        <mc:Choice xmlns:a14="http://schemas.microsoft.com/office/drawing/2010/main" Requires="a14">
          <p:sp>
            <p:nvSpPr>
              <p:cNvPr id="7" name="文本框 6"/>
              <p:cNvSpPr txBox="1"/>
              <p:nvPr/>
            </p:nvSpPr>
            <p:spPr>
              <a:xfrm>
                <a:off x="640181" y="3310160"/>
                <a:ext cx="6283850" cy="1417288"/>
              </a:xfrm>
              <a:prstGeom prst="rect">
                <a:avLst/>
              </a:prstGeom>
              <a:noFill/>
              <a:ln w="19050">
                <a:noFill/>
              </a:ln>
            </p:spPr>
            <p:txBody>
              <a:bodyPr wrap="square" rtlCol="0">
                <a:spAutoFit/>
              </a:bodyPr>
              <a:lstStyle/>
              <a:p>
                <a:pPr algn="l"/>
                <a:r>
                  <a:rPr lang="en-US" altLang="zh-CN" b="1" dirty="0">
                    <a:solidFill>
                      <a:schemeClr val="accent5">
                        <a:lumMod val="75000"/>
                      </a:schemeClr>
                    </a:solidFill>
                    <a:latin typeface="Times New Roman" panose="02020603050405020304" pitchFamily="18" charset="0"/>
                    <a:cs typeface="Times New Roman" panose="02020603050405020304" pitchFamily="18" charset="0"/>
                  </a:rPr>
                  <a:t> S. X. Nakamura, Q. Huang, J. J. Wu, et al. arXiv:2212.07904 </a:t>
                </a:r>
                <a:endParaRPr lang="en-US" altLang="zh-CN" b="1" dirty="0">
                  <a:solidFill>
                    <a:schemeClr val="accent5">
                      <a:lumMod val="75000"/>
                    </a:schemeClr>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altLang="zh-CN" sz="1600" b="1" dirty="0">
                    <a:latin typeface="Times New Roman" panose="02020603050405020304" pitchFamily="18" charset="0"/>
                    <a:cs typeface="Times New Roman" panose="02020603050405020304" pitchFamily="18" charset="0"/>
                  </a:rPr>
                  <a:t>Two bare states</a:t>
                </a:r>
                <a:r>
                  <a:rPr lang="en-US" altLang="zh-CN" sz="1600" dirty="0">
                    <a:latin typeface="Times New Roman" panose="02020603050405020304" pitchFamily="18" charset="0"/>
                    <a:cs typeface="Times New Roman" panose="02020603050405020304" pitchFamily="18" charset="0"/>
                  </a:rPr>
                  <a:t>: lower one might be radially excited </a:t>
                </a:r>
                <a14:m>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𝜂</m:t>
                    </m:r>
                    <m:r>
                      <a:rPr lang="en-US" altLang="zh-CN" sz="1600" b="0" i="1" smtClean="0">
                        <a:latin typeface="Cambria Math" panose="02040503050406030204" pitchFamily="18" charset="0"/>
                        <a:cs typeface="Times New Roman" panose="02020603050405020304" pitchFamily="18" charset="0"/>
                      </a:rPr>
                      <m:t>′</m:t>
                    </m:r>
                  </m:oMath>
                </a14:m>
                <a:r>
                  <a:rPr lang="en-US" altLang="zh-CN" sz="1600" dirty="0">
                    <a:latin typeface="Times New Roman" panose="02020603050405020304" pitchFamily="18" charset="0"/>
                    <a:cs typeface="Times New Roman" panose="02020603050405020304" pitchFamily="18" charset="0"/>
                  </a:rPr>
                  <a:t>, higher one could be: excited </a:t>
                </a:r>
                <a14:m>
                  <m:oMath xmlns:m="http://schemas.openxmlformats.org/officeDocument/2006/math">
                    <m:sSup>
                      <m:sSupPr>
                        <m:ctrlPr>
                          <a:rPr lang="en-US" altLang="zh-CN" sz="1600" b="0" i="1" smtClean="0">
                            <a:latin typeface="Cambria Math" panose="02040503050406030204" pitchFamily="18" charset="0"/>
                            <a:cs typeface="Times New Roman" panose="02020603050405020304" pitchFamily="18" charset="0"/>
                          </a:rPr>
                        </m:ctrlPr>
                      </m:sSupPr>
                      <m:e>
                        <m:r>
                          <a:rPr lang="en-US" altLang="zh-CN" sz="1600" b="0" i="1" smtClean="0">
                            <a:latin typeface="Cambria Math" panose="02040503050406030204" pitchFamily="18" charset="0"/>
                            <a:cs typeface="Times New Roman" panose="02020603050405020304" pitchFamily="18" charset="0"/>
                          </a:rPr>
                          <m:t>𝜂</m:t>
                        </m:r>
                      </m:e>
                      <m:sup>
                        <m:r>
                          <a:rPr lang="en-US" altLang="zh-CN" sz="1600" b="0" i="1" smtClean="0">
                            <a:latin typeface="Cambria Math" panose="02040503050406030204" pitchFamily="18" charset="0"/>
                            <a:cs typeface="Times New Roman" panose="02020603050405020304" pitchFamily="18" charset="0"/>
                          </a:rPr>
                          <m:t>(′)</m:t>
                        </m:r>
                      </m:sup>
                    </m:sSup>
                  </m:oMath>
                </a14:m>
                <a:r>
                  <a:rPr lang="en-US" altLang="zh-CN" sz="1600" dirty="0">
                    <a:latin typeface="Times New Roman" panose="02020603050405020304" pitchFamily="18" charset="0"/>
                    <a:cs typeface="Times New Roman" panose="02020603050405020304" pitchFamily="18" charset="0"/>
                  </a:rPr>
                  <a:t>, hybrid, glueball, or a mixture of those</a:t>
                </a:r>
                <a:endParaRPr lang="en-US" altLang="zh-CN" sz="16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altLang="zh-CN" sz="1600" b="1" dirty="0">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altLang="zh-CN" sz="1600" b="1" i="1" smtClean="0">
                            <a:latin typeface="Cambria Math" panose="02040503050406030204" pitchFamily="18" charset="0"/>
                            <a:cs typeface="Times New Roman" panose="02020603050405020304" pitchFamily="18" charset="0"/>
                          </a:rPr>
                        </m:ctrlPr>
                      </m:sSubPr>
                      <m:e>
                        <m:d>
                          <m:dPr>
                            <m:ctrlPr>
                              <a:rPr lang="en-US" altLang="zh-CN" sz="1600" b="1" i="1" smtClean="0">
                                <a:latin typeface="Cambria Math" panose="02040503050406030204" pitchFamily="18" charset="0"/>
                                <a:cs typeface="Times New Roman" panose="02020603050405020304" pitchFamily="18" charset="0"/>
                              </a:rPr>
                            </m:ctrlPr>
                          </m:dPr>
                          <m:e>
                            <m:r>
                              <a:rPr lang="en-US" altLang="zh-CN" sz="1600" b="1" i="1" smtClean="0">
                                <a:latin typeface="Cambria Math" panose="02040503050406030204" pitchFamily="18" charset="0"/>
                                <a:cs typeface="Times New Roman" panose="02020603050405020304" pitchFamily="18" charset="0"/>
                              </a:rPr>
                              <m:t>𝑲𝑲</m:t>
                            </m:r>
                          </m:e>
                        </m:d>
                      </m:e>
                      <m:sub>
                        <m:r>
                          <a:rPr lang="en-US" altLang="zh-CN" sz="1600" b="1" i="1" smtClean="0">
                            <a:latin typeface="Cambria Math" panose="02040503050406030204" pitchFamily="18" charset="0"/>
                            <a:cs typeface="Times New Roman" panose="02020603050405020304" pitchFamily="18" charset="0"/>
                          </a:rPr>
                          <m:t>𝑺</m:t>
                        </m:r>
                      </m:sub>
                    </m:sSub>
                  </m:oMath>
                </a14:m>
                <a:r>
                  <a:rPr lang="zh-CN" altLang="en-US" sz="1600" b="1"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CN" sz="1600" b="1" i="1" smtClean="0">
                            <a:latin typeface="Cambria Math" panose="02040503050406030204" pitchFamily="18" charset="0"/>
                            <a:cs typeface="Times New Roman" panose="02020603050405020304" pitchFamily="18" charset="0"/>
                          </a:rPr>
                        </m:ctrlPr>
                      </m:sSubPr>
                      <m:e>
                        <m:d>
                          <m:dPr>
                            <m:ctrlPr>
                              <a:rPr lang="en-US" altLang="zh-CN" sz="1600" b="1" i="1" smtClean="0">
                                <a:latin typeface="Cambria Math" panose="02040503050406030204" pitchFamily="18" charset="0"/>
                                <a:cs typeface="Times New Roman" panose="02020603050405020304" pitchFamily="18" charset="0"/>
                              </a:rPr>
                            </m:ctrlPr>
                          </m:dPr>
                          <m:e>
                            <m:r>
                              <a:rPr lang="en-US" altLang="zh-CN" sz="1600" b="1" i="1" smtClean="0">
                                <a:latin typeface="Cambria Math" panose="02040503050406030204" pitchFamily="18" charset="0"/>
                                <a:cs typeface="Times New Roman" panose="02020603050405020304" pitchFamily="18" charset="0"/>
                              </a:rPr>
                              <m:t>𝑲</m:t>
                            </m:r>
                            <m:r>
                              <a:rPr lang="en-US" altLang="zh-CN" sz="1600" b="1" i="1" smtClean="0">
                                <a:latin typeface="Cambria Math" panose="02040503050406030204" pitchFamily="18" charset="0"/>
                                <a:cs typeface="Times New Roman" panose="02020603050405020304" pitchFamily="18" charset="0"/>
                              </a:rPr>
                              <m:t>𝝅</m:t>
                            </m:r>
                          </m:e>
                        </m:d>
                      </m:e>
                      <m:sub>
                        <m:r>
                          <a:rPr lang="en-US" altLang="zh-CN" sz="1600" b="1" i="1" smtClean="0">
                            <a:latin typeface="Cambria Math" panose="02040503050406030204" pitchFamily="18" charset="0"/>
                            <a:cs typeface="Times New Roman" panose="02020603050405020304" pitchFamily="18" charset="0"/>
                          </a:rPr>
                          <m:t>𝑷</m:t>
                        </m:r>
                      </m:sub>
                    </m:sSub>
                  </m:oMath>
                </a14:m>
                <a:r>
                  <a:rPr lang="zh-CN" altLang="en-US" sz="1600" b="1"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lineshape in the data is not described</a:t>
                </a:r>
                <a:endParaRPr lang="en-US" altLang="zh-CN" sz="1600" b="1"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altLang="zh-CN" sz="1600" b="1" dirty="0">
                    <a:latin typeface="Times New Roman" panose="02020603050405020304" pitchFamily="18" charset="0"/>
                    <a:cs typeface="Times New Roman" panose="02020603050405020304" pitchFamily="18" charset="0"/>
                  </a:rPr>
                  <a:t>The interference of </a:t>
                </a:r>
                <a14:m>
                  <m:oMath xmlns:m="http://schemas.openxmlformats.org/officeDocument/2006/math">
                    <m:r>
                      <a:rPr lang="en-US" altLang="zh-CN" sz="1600" b="1" i="1" smtClean="0">
                        <a:latin typeface="Cambria Math" panose="02040503050406030204" pitchFamily="18" charset="0"/>
                        <a:cs typeface="Times New Roman" panose="02020603050405020304" pitchFamily="18" charset="0"/>
                      </a:rPr>
                      <m:t>𝜼</m:t>
                    </m:r>
                    <m:r>
                      <a:rPr lang="en-US" altLang="zh-CN" sz="1600" b="1" i="1" smtClean="0">
                        <a:latin typeface="Cambria Math" panose="02040503050406030204" pitchFamily="18" charset="0"/>
                        <a:cs typeface="Times New Roman" panose="02020603050405020304" pitchFamily="18" charset="0"/>
                      </a:rPr>
                      <m:t>(</m:t>
                    </m:r>
                    <m:r>
                      <a:rPr lang="en-US" altLang="zh-CN" sz="1600" b="1" i="1" smtClean="0">
                        <a:latin typeface="Cambria Math" panose="02040503050406030204" pitchFamily="18" charset="0"/>
                        <a:cs typeface="Times New Roman" panose="02020603050405020304" pitchFamily="18" charset="0"/>
                      </a:rPr>
                      <m:t>𝟏𝟐𝟗𝟓</m:t>
                    </m:r>
                    <m:r>
                      <a:rPr lang="en-US" altLang="zh-CN" sz="1600" b="1" i="1" smtClean="0">
                        <a:latin typeface="Cambria Math" panose="02040503050406030204" pitchFamily="18" charset="0"/>
                        <a:cs typeface="Times New Roman" panose="02020603050405020304" pitchFamily="18" charset="0"/>
                      </a:rPr>
                      <m:t>)</m:t>
                    </m:r>
                  </m:oMath>
                </a14:m>
                <a:r>
                  <a:rPr lang="zh-CN" altLang="en-US" sz="1600" b="1" dirty="0">
                    <a:latin typeface="Times New Roman" panose="02020603050405020304" pitchFamily="18" charset="0"/>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is not included</a:t>
                </a:r>
                <a:endParaRPr lang="zh-CN" altLang="en-US" sz="1600" b="1" dirty="0">
                  <a:latin typeface="Times New Roman" panose="02020603050405020304" pitchFamily="18" charset="0"/>
                  <a:cs typeface="Times New Roman" panose="02020603050405020304" pitchFamily="18"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640181" y="3310160"/>
                <a:ext cx="6283850" cy="1417288"/>
              </a:xfrm>
              <a:prstGeom prst="rect">
                <a:avLst/>
              </a:prstGeom>
              <a:blipFill rotWithShape="1">
                <a:blip r:embed="rId4"/>
                <a:stretch>
                  <a:fillRect l="-2" t="-38" r="10" b="36"/>
                </a:stretch>
              </a:blipFill>
              <a:ln w="19050">
                <a:noFill/>
              </a:ln>
            </p:spPr>
            <p:txBody>
              <a:bodyPr/>
              <a:lstStyle/>
              <a:p>
                <a:r>
                  <a:rPr lang="zh-CN" altLang="en-US">
                    <a:noFill/>
                  </a:rPr>
                  <a:t> </a:t>
                </a:r>
              </a:p>
            </p:txBody>
          </p:sp>
        </mc:Fallback>
      </mc:AlternateContent>
      <p:pic>
        <p:nvPicPr>
          <p:cNvPr id="5" name="图片 4"/>
          <p:cNvPicPr>
            <a:picLocks noChangeAspect="1"/>
          </p:cNvPicPr>
          <p:nvPr/>
        </p:nvPicPr>
        <p:blipFill>
          <a:blip r:embed="rId5"/>
          <a:stretch>
            <a:fillRect/>
          </a:stretch>
        </p:blipFill>
        <p:spPr>
          <a:xfrm>
            <a:off x="6507884" y="4107397"/>
            <a:ext cx="4644761" cy="2391047"/>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7232349" y="3368733"/>
                <a:ext cx="1364154" cy="738664"/>
              </a:xfrm>
              <a:prstGeom prst="rect">
                <a:avLst/>
              </a:prstGeom>
              <a:noFill/>
            </p:spPr>
            <p:txBody>
              <a:bodyPr wrap="square" rtlCol="0">
                <a:spAutoFit/>
              </a:bodyPr>
              <a:lstStyle/>
              <a:p>
                <a:pPr algn="l"/>
                <a:r>
                  <a:rPr lang="en-US" altLang="zh-CN" sz="1400" dirty="0">
                    <a:solidFill>
                      <a:srgbClr val="FF00FF"/>
                    </a:solidFill>
                    <a:latin typeface="Times New Roman" panose="02020603050405020304" pitchFamily="18" charset="0"/>
                    <a:cs typeface="Times New Roman" panose="02020603050405020304" pitchFamily="18" charset="0"/>
                  </a:rPr>
                  <a:t>Magenta:</a:t>
                </a:r>
                <a14:m>
                  <m:oMath xmlns:m="http://schemas.openxmlformats.org/officeDocument/2006/math">
                    <m:sSup>
                      <m:sSupPr>
                        <m:ctrlPr>
                          <a:rPr lang="en-US" altLang="zh-CN" sz="1400" b="0" i="1" smtClean="0">
                            <a:solidFill>
                              <a:srgbClr val="FF00FF"/>
                            </a:solidFill>
                            <a:latin typeface="Cambria Math" panose="02040503050406030204" pitchFamily="18" charset="0"/>
                            <a:cs typeface="Times New Roman" panose="02020603050405020304" pitchFamily="18" charset="0"/>
                          </a:rPr>
                        </m:ctrlPr>
                      </m:sSupPr>
                      <m:e>
                        <m:r>
                          <a:rPr lang="en-US" altLang="zh-CN" sz="1400" b="0" i="1" smtClean="0">
                            <a:solidFill>
                              <a:srgbClr val="FF00FF"/>
                            </a:solidFill>
                            <a:latin typeface="Cambria Math" panose="02040503050406030204" pitchFamily="18" charset="0"/>
                            <a:cs typeface="Times New Roman" panose="02020603050405020304" pitchFamily="18" charset="0"/>
                          </a:rPr>
                          <m:t>𝐾</m:t>
                        </m:r>
                      </m:e>
                      <m:sup>
                        <m:r>
                          <a:rPr lang="en-US" altLang="zh-CN" sz="1400" b="0" i="1" smtClean="0">
                            <a:solidFill>
                              <a:srgbClr val="FF00FF"/>
                            </a:solidFill>
                            <a:latin typeface="Cambria Math" panose="02040503050406030204" pitchFamily="18" charset="0"/>
                            <a:cs typeface="Times New Roman" panose="02020603050405020304" pitchFamily="18" charset="0"/>
                          </a:rPr>
                          <m:t>∗</m:t>
                        </m:r>
                      </m:sup>
                    </m:sSup>
                    <m:acc>
                      <m:accPr>
                        <m:chr m:val="̅"/>
                        <m:ctrlPr>
                          <a:rPr lang="en-US" altLang="zh-CN" sz="1400" b="0" i="1" smtClean="0">
                            <a:solidFill>
                              <a:srgbClr val="FF00FF"/>
                            </a:solidFill>
                            <a:latin typeface="Cambria Math" panose="02040503050406030204" pitchFamily="18" charset="0"/>
                            <a:cs typeface="Times New Roman" panose="02020603050405020304" pitchFamily="18" charset="0"/>
                          </a:rPr>
                        </m:ctrlPr>
                      </m:accPr>
                      <m:e>
                        <m:r>
                          <a:rPr lang="en-US" altLang="zh-CN" sz="1400" b="0" i="1" smtClean="0">
                            <a:solidFill>
                              <a:srgbClr val="FF00FF"/>
                            </a:solidFill>
                            <a:latin typeface="Cambria Math" panose="02040503050406030204" pitchFamily="18" charset="0"/>
                            <a:cs typeface="Times New Roman" panose="02020603050405020304" pitchFamily="18" charset="0"/>
                          </a:rPr>
                          <m:t>𝐾</m:t>
                        </m:r>
                      </m:e>
                    </m:acc>
                  </m:oMath>
                </a14:m>
                <a:endParaRPr lang="en-US" altLang="zh-CN" sz="1400" dirty="0">
                  <a:solidFill>
                    <a:srgbClr val="FF00FF"/>
                  </a:solidFill>
                  <a:latin typeface="Times New Roman" panose="02020603050405020304" pitchFamily="18" charset="0"/>
                  <a:cs typeface="Times New Roman" panose="02020603050405020304" pitchFamily="18" charset="0"/>
                </a:endParaRPr>
              </a:p>
              <a:p>
                <a:pPr algn="l"/>
                <a:r>
                  <a:rPr lang="en-US" altLang="zh-CN" sz="1400" dirty="0">
                    <a:solidFill>
                      <a:srgbClr val="0000FF"/>
                    </a:solidFill>
                    <a:latin typeface="Times New Roman" panose="02020603050405020304" pitchFamily="18" charset="0"/>
                    <a:cs typeface="Times New Roman" panose="02020603050405020304" pitchFamily="18" charset="0"/>
                  </a:rPr>
                  <a:t>Blue: </a:t>
                </a:r>
                <a14:m>
                  <m:oMath xmlns:m="http://schemas.openxmlformats.org/officeDocument/2006/math">
                    <m:r>
                      <a:rPr lang="en-US" altLang="zh-CN" sz="1400" b="0" i="1" smtClean="0">
                        <a:solidFill>
                          <a:srgbClr val="0000FF"/>
                        </a:solidFill>
                        <a:latin typeface="Cambria Math" panose="02040503050406030204" pitchFamily="18" charset="0"/>
                        <a:cs typeface="Times New Roman" panose="02020603050405020304" pitchFamily="18" charset="0"/>
                      </a:rPr>
                      <m:t>𝜅</m:t>
                    </m:r>
                    <m:r>
                      <a:rPr lang="en-US" altLang="zh-CN" sz="1400" b="0" i="1" smtClean="0">
                        <a:solidFill>
                          <a:srgbClr val="0000FF"/>
                        </a:solidFill>
                        <a:latin typeface="Cambria Math" panose="02040503050406030204" pitchFamily="18" charset="0"/>
                        <a:cs typeface="Times New Roman" panose="02020603050405020304" pitchFamily="18" charset="0"/>
                      </a:rPr>
                      <m:t> </m:t>
                    </m:r>
                    <m:acc>
                      <m:accPr>
                        <m:chr m:val="̅"/>
                        <m:ctrlPr>
                          <a:rPr lang="en-US" altLang="zh-CN" sz="1400" b="0" i="1" smtClean="0">
                            <a:solidFill>
                              <a:srgbClr val="0000FF"/>
                            </a:solidFill>
                            <a:latin typeface="Cambria Math" panose="02040503050406030204" pitchFamily="18" charset="0"/>
                            <a:cs typeface="Times New Roman" panose="02020603050405020304" pitchFamily="18" charset="0"/>
                          </a:rPr>
                        </m:ctrlPr>
                      </m:accPr>
                      <m:e>
                        <m:r>
                          <a:rPr lang="en-US" altLang="zh-CN" sz="1400" b="0" i="1" smtClean="0">
                            <a:solidFill>
                              <a:srgbClr val="0000FF"/>
                            </a:solidFill>
                            <a:latin typeface="Cambria Math" panose="02040503050406030204" pitchFamily="18" charset="0"/>
                            <a:cs typeface="Times New Roman" panose="02020603050405020304" pitchFamily="18" charset="0"/>
                          </a:rPr>
                          <m:t>𝐾</m:t>
                        </m:r>
                      </m:e>
                    </m:acc>
                  </m:oMath>
                </a14:m>
                <a:endParaRPr lang="en-US" altLang="zh-CN" sz="1400" b="0" dirty="0">
                  <a:latin typeface="Times New Roman" panose="02020603050405020304" pitchFamily="18" charset="0"/>
                  <a:cs typeface="Times New Roman" panose="02020603050405020304" pitchFamily="18" charset="0"/>
                </a:endParaRPr>
              </a:p>
              <a:p>
                <a:pPr algn="l"/>
                <a:r>
                  <a:rPr lang="en-US" altLang="zh-CN" sz="1400" dirty="0">
                    <a:solidFill>
                      <a:srgbClr val="006300"/>
                    </a:solidFill>
                    <a:latin typeface="Times New Roman" panose="02020603050405020304" pitchFamily="18" charset="0"/>
                    <a:cs typeface="Times New Roman" panose="02020603050405020304" pitchFamily="18" charset="0"/>
                  </a:rPr>
                  <a:t>Green: </a:t>
                </a:r>
                <a14:m>
                  <m:oMath xmlns:m="http://schemas.openxmlformats.org/officeDocument/2006/math">
                    <m:sSub>
                      <m:sSubPr>
                        <m:ctrlPr>
                          <a:rPr lang="en-US" altLang="zh-CN" sz="1400" b="0" i="1" smtClean="0">
                            <a:solidFill>
                              <a:srgbClr val="006300"/>
                            </a:solidFill>
                            <a:latin typeface="Cambria Math" panose="02040503050406030204" pitchFamily="18" charset="0"/>
                            <a:cs typeface="Times New Roman" panose="02020603050405020304" pitchFamily="18" charset="0"/>
                          </a:rPr>
                        </m:ctrlPr>
                      </m:sSubPr>
                      <m:e>
                        <m:r>
                          <a:rPr lang="en-US" altLang="zh-CN" sz="1400" b="0" i="1" smtClean="0">
                            <a:solidFill>
                              <a:srgbClr val="006300"/>
                            </a:solidFill>
                            <a:latin typeface="Cambria Math" panose="02040503050406030204" pitchFamily="18" charset="0"/>
                            <a:cs typeface="Times New Roman" panose="02020603050405020304" pitchFamily="18" charset="0"/>
                          </a:rPr>
                          <m:t>𝑎</m:t>
                        </m:r>
                      </m:e>
                      <m:sub>
                        <m:r>
                          <a:rPr lang="en-US" altLang="zh-CN" sz="1400" b="0" i="1" smtClean="0">
                            <a:solidFill>
                              <a:srgbClr val="006300"/>
                            </a:solidFill>
                            <a:latin typeface="Cambria Math" panose="02040503050406030204" pitchFamily="18" charset="0"/>
                            <a:cs typeface="Times New Roman" panose="02020603050405020304" pitchFamily="18" charset="0"/>
                          </a:rPr>
                          <m:t>0</m:t>
                        </m:r>
                      </m:sub>
                    </m:sSub>
                    <m:r>
                      <a:rPr lang="en-US" altLang="zh-CN" sz="1400" b="0" i="1" smtClean="0">
                        <a:solidFill>
                          <a:srgbClr val="006300"/>
                        </a:solidFill>
                        <a:latin typeface="Cambria Math" panose="02040503050406030204" pitchFamily="18" charset="0"/>
                        <a:cs typeface="Times New Roman" panose="02020603050405020304" pitchFamily="18" charset="0"/>
                      </a:rPr>
                      <m:t>𝜋</m:t>
                    </m:r>
                  </m:oMath>
                </a14:m>
                <a:endParaRPr lang="zh-CN" altLang="en-US" sz="2000" dirty="0">
                  <a:solidFill>
                    <a:srgbClr val="006300"/>
                  </a:solidFill>
                  <a:latin typeface="Times New Roman" panose="02020603050405020304" pitchFamily="18" charset="0"/>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7232349" y="3368733"/>
                <a:ext cx="1364154" cy="738664"/>
              </a:xfrm>
              <a:prstGeom prst="rect">
                <a:avLst/>
              </a:prstGeom>
              <a:blipFill rotWithShape="1">
                <a:blip r:embed="rId6"/>
                <a:stretch>
                  <a:fillRect l="-24" t="-8" r="37" b="29"/>
                </a:stretch>
              </a:blipFill>
            </p:spPr>
            <p:txBody>
              <a:bodyPr/>
              <a:lstStyle/>
              <a:p>
                <a:r>
                  <a:rPr lang="zh-CN" altLang="en-US">
                    <a:noFill/>
                  </a:rPr>
                  <a:t> </a:t>
                </a:r>
              </a:p>
            </p:txBody>
          </p:sp>
        </mc:Fallback>
      </mc:AlternateContent>
      <p:pic>
        <p:nvPicPr>
          <p:cNvPr id="9" name="图片 8"/>
          <p:cNvPicPr>
            <a:picLocks noChangeAspect="1"/>
          </p:cNvPicPr>
          <p:nvPr/>
        </p:nvPicPr>
        <p:blipFill>
          <a:blip r:embed="rId7"/>
          <a:stretch>
            <a:fillRect/>
          </a:stretch>
        </p:blipFill>
        <p:spPr>
          <a:xfrm>
            <a:off x="1506386" y="4727448"/>
            <a:ext cx="4363765" cy="1236851"/>
          </a:xfrm>
          <a:prstGeom prst="rect">
            <a:avLst/>
          </a:prstGeom>
        </p:spPr>
      </p:pic>
      <p:sp>
        <p:nvSpPr>
          <p:cNvPr id="10" name="矩形 9"/>
          <p:cNvSpPr/>
          <p:nvPr/>
        </p:nvSpPr>
        <p:spPr>
          <a:xfrm>
            <a:off x="640181" y="3257444"/>
            <a:ext cx="10911638" cy="3241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79E4FBA-F135-4C23-898A-5F695DB1E6C5}" type="slidenum">
              <a:rPr lang="zh-CN" altLang="en-US" smtClean="0"/>
            </a:fld>
            <a:endParaRPr lang="zh-CN" altLang="en-US"/>
          </a:p>
        </p:txBody>
      </p:sp>
      <p:grpSp>
        <p:nvGrpSpPr>
          <p:cNvPr id="12" name="组合 11"/>
          <p:cNvGrpSpPr/>
          <p:nvPr/>
        </p:nvGrpSpPr>
        <p:grpSpPr>
          <a:xfrm>
            <a:off x="9861653" y="597068"/>
            <a:ext cx="1728915" cy="2745064"/>
            <a:chOff x="8483166" y="2387945"/>
            <a:chExt cx="2522290" cy="3655254"/>
          </a:xfrm>
        </p:grpSpPr>
        <mc:AlternateContent xmlns:mc="http://schemas.openxmlformats.org/markup-compatibility/2006">
          <mc:Choice xmlns:a14="http://schemas.microsoft.com/office/drawing/2010/main" Requires="a14">
            <p:sp>
              <p:nvSpPr>
                <p:cNvPr id="68" name="文本框 67"/>
                <p:cNvSpPr txBox="1"/>
                <p:nvPr/>
              </p:nvSpPr>
              <p:spPr>
                <a:xfrm>
                  <a:off x="8483166" y="2387945"/>
                  <a:ext cx="2522290" cy="532776"/>
                </a:xfrm>
                <a:prstGeom prst="rect">
                  <a:avLst/>
                </a:prstGeom>
                <a:noFill/>
              </p:spPr>
              <p:txBody>
                <a:bodyPr wrap="square" rtlCol="0">
                  <a:spAutoFit/>
                </a:bodyPr>
                <a:lstStyle/>
                <a:p>
                  <a:pPr algn="l"/>
                  <a14:m>
                    <m:oMath xmlns:m="http://schemas.openxmlformats.org/officeDocument/2006/math">
                      <m:r>
                        <a:rPr lang="en-US" altLang="zh-CN" sz="2000" b="0" i="1" smtClean="0">
                          <a:latin typeface="Cambria Math" panose="02040503050406030204" pitchFamily="18" charset="0"/>
                          <a:ea typeface="微软雅黑" panose="020B0503020204020204" pitchFamily="34" charset="-122"/>
                        </a:rPr>
                        <m:t>𝜂𝜋𝜋</m:t>
                      </m:r>
                      <m:r>
                        <a:rPr lang="en-US" altLang="zh-CN" sz="2000" b="0" i="1" smtClean="0">
                          <a:latin typeface="Cambria Math" panose="02040503050406030204" pitchFamily="18" charset="0"/>
                          <a:ea typeface="微软雅黑" panose="020B0503020204020204" pitchFamily="34" charset="-122"/>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channel</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8" name="文本框 67"/>
                <p:cNvSpPr txBox="1">
                  <a:spLocks noRot="1" noChangeAspect="1" noMove="1" noResize="1" noEditPoints="1" noAdjustHandles="1" noChangeArrowheads="1" noChangeShapeType="1" noTextEdit="1"/>
                </p:cNvSpPr>
                <p:nvPr/>
              </p:nvSpPr>
              <p:spPr>
                <a:xfrm>
                  <a:off x="8483166" y="2387945"/>
                  <a:ext cx="2522290" cy="532776"/>
                </a:xfrm>
                <a:prstGeom prst="rect">
                  <a:avLst/>
                </a:prstGeom>
                <a:blipFill rotWithShape="1">
                  <a:blip r:embed="rId1"/>
                </a:blipFill>
              </p:spPr>
              <p:txBody>
                <a:bodyPr/>
                <a:lstStyle/>
                <a:p>
                  <a:r>
                    <a:rPr lang="zh-CN" altLang="en-US">
                      <a:noFill/>
                    </a:rPr>
                    <a:t> </a:t>
                  </a:r>
                </a:p>
              </p:txBody>
            </p:sp>
          </mc:Fallback>
        </mc:AlternateContent>
        <p:pic>
          <p:nvPicPr>
            <p:cNvPr id="8" name="图片 7"/>
            <p:cNvPicPr>
              <a:picLocks noChangeAspect="1"/>
            </p:cNvPicPr>
            <p:nvPr/>
          </p:nvPicPr>
          <p:blipFill>
            <a:blip r:embed="rId2"/>
            <a:stretch>
              <a:fillRect/>
            </a:stretch>
          </p:blipFill>
          <p:spPr>
            <a:xfrm>
              <a:off x="8483166" y="2904484"/>
              <a:ext cx="2394857" cy="3138715"/>
            </a:xfrm>
            <a:prstGeom prst="rect">
              <a:avLst/>
            </a:prstGeom>
          </p:spPr>
        </p:pic>
      </p:grpSp>
      <p:grpSp>
        <p:nvGrpSpPr>
          <p:cNvPr id="11" name="组合 10"/>
          <p:cNvGrpSpPr/>
          <p:nvPr/>
        </p:nvGrpSpPr>
        <p:grpSpPr>
          <a:xfrm>
            <a:off x="4234848" y="488657"/>
            <a:ext cx="5399752" cy="2770790"/>
            <a:chOff x="726744" y="2387946"/>
            <a:chExt cx="6917073" cy="3696348"/>
          </a:xfrm>
        </p:grpSpPr>
        <mc:AlternateContent xmlns:mc="http://schemas.openxmlformats.org/markup-compatibility/2006">
          <mc:Choice xmlns:a14="http://schemas.microsoft.com/office/drawing/2010/main" Requires="a14">
            <p:sp>
              <p:nvSpPr>
                <p:cNvPr id="67" name="文本框 66"/>
                <p:cNvSpPr txBox="1"/>
                <p:nvPr/>
              </p:nvSpPr>
              <p:spPr>
                <a:xfrm>
                  <a:off x="3024354" y="2387946"/>
                  <a:ext cx="2647658" cy="533763"/>
                </a:xfrm>
                <a:prstGeom prst="rect">
                  <a:avLst/>
                </a:prstGeom>
                <a:noFill/>
              </p:spPr>
              <p:txBody>
                <a:bodyPr wrap="square" rtlCol="0">
                  <a:spAutoFit/>
                </a:bodyPr>
                <a:lstStyle/>
                <a:p>
                  <a:pPr algn="l"/>
                  <a14:m>
                    <m:oMath xmlns:m="http://schemas.openxmlformats.org/officeDocument/2006/math">
                      <m:r>
                        <a:rPr lang="en-US" altLang="zh-CN" sz="2000" b="0" i="1" smtClean="0">
                          <a:latin typeface="Cambria Math" panose="02040503050406030204" pitchFamily="18" charset="0"/>
                          <a:ea typeface="微软雅黑" panose="020B0503020204020204" pitchFamily="34" charset="-122"/>
                        </a:rPr>
                        <m:t>𝐾</m:t>
                      </m:r>
                      <m:r>
                        <a:rPr lang="en-US" altLang="zh-CN" sz="2000" b="0" i="1" smtClean="0">
                          <a:latin typeface="Cambria Math" panose="02040503050406030204" pitchFamily="18" charset="0"/>
                          <a:ea typeface="微软雅黑" panose="020B0503020204020204" pitchFamily="34" charset="-122"/>
                        </a:rPr>
                        <m:t> </m:t>
                      </m:r>
                      <m:acc>
                        <m:accPr>
                          <m:chr m:val="̅"/>
                          <m:ctrlPr>
                            <a:rPr lang="en-US" altLang="zh-CN" sz="2000" b="0" i="1" smtClean="0">
                              <a:latin typeface="Cambria Math" panose="02040503050406030204" pitchFamily="18" charset="0"/>
                              <a:ea typeface="微软雅黑" panose="020B0503020204020204" pitchFamily="34" charset="-122"/>
                            </a:rPr>
                          </m:ctrlPr>
                        </m:accPr>
                        <m:e>
                          <m:r>
                            <a:rPr lang="en-US" altLang="zh-CN" sz="2000" b="0" i="1" smtClean="0">
                              <a:latin typeface="Cambria Math" panose="02040503050406030204" pitchFamily="18" charset="0"/>
                              <a:ea typeface="微软雅黑" panose="020B0503020204020204" pitchFamily="34" charset="-122"/>
                            </a:rPr>
                            <m:t>𝐾</m:t>
                          </m:r>
                        </m:e>
                      </m:acc>
                      <m:r>
                        <a:rPr lang="en-US" altLang="zh-CN" sz="2000" b="0" i="1" smtClean="0">
                          <a:latin typeface="Cambria Math" panose="02040503050406030204" pitchFamily="18" charset="0"/>
                          <a:ea typeface="微软雅黑" panose="020B0503020204020204" pitchFamily="34" charset="-122"/>
                        </a:rPr>
                        <m:t> </m:t>
                      </m:r>
                      <m:r>
                        <a:rPr lang="en-US" altLang="zh-CN" sz="2000" b="0" i="1" smtClean="0">
                          <a:latin typeface="Cambria Math" panose="02040503050406030204" pitchFamily="18" charset="0"/>
                          <a:ea typeface="微软雅黑" panose="020B0503020204020204" pitchFamily="34" charset="-122"/>
                        </a:rPr>
                        <m:t>𝜋</m:t>
                      </m:r>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channel</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7" name="文本框 66"/>
                <p:cNvSpPr txBox="1">
                  <a:spLocks noRot="1" noChangeAspect="1" noMove="1" noResize="1" noEditPoints="1" noAdjustHandles="1" noChangeArrowheads="1" noChangeShapeType="1" noTextEdit="1"/>
                </p:cNvSpPr>
                <p:nvPr/>
              </p:nvSpPr>
              <p:spPr>
                <a:xfrm>
                  <a:off x="3024354" y="2387946"/>
                  <a:ext cx="2647658" cy="533763"/>
                </a:xfrm>
                <a:prstGeom prst="rect">
                  <a:avLst/>
                </a:prstGeom>
                <a:blipFill rotWithShape="1">
                  <a:blip r:embed="rId3"/>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726744" y="2849611"/>
              <a:ext cx="6917073" cy="3234683"/>
            </a:xfrm>
            <a:prstGeom prst="rect">
              <a:avLst/>
            </a:prstGeom>
          </p:spPr>
        </p:pic>
      </p:grpSp>
      <mc:AlternateContent xmlns:mc="http://schemas.openxmlformats.org/markup-compatibility/2006">
        <mc:Choice xmlns:a14="http://schemas.microsoft.com/office/drawing/2010/main" Requires="a14">
          <p:sp>
            <p:nvSpPr>
              <p:cNvPr id="10" name="文本框 9"/>
              <p:cNvSpPr txBox="1"/>
              <p:nvPr/>
            </p:nvSpPr>
            <p:spPr>
              <a:xfrm>
                <a:off x="474114" y="474573"/>
                <a:ext cx="3436874" cy="707886"/>
              </a:xfrm>
              <a:prstGeom prst="rect">
                <a:avLst/>
              </a:prstGeom>
              <a:noFill/>
            </p:spPr>
            <p:txBody>
              <a:bodyPr wrap="square" rtlCol="0">
                <a:spAutoFit/>
              </a:bodyPr>
              <a:lstStyle/>
              <a:p>
                <a:pPr marL="342900" indent="-342900" algn="l">
                  <a:buFont typeface="Wingdings" panose="05000000000000000000" pitchFamily="2" charset="2"/>
                  <a:buChar char="Ø"/>
                </a:pPr>
                <a14:m>
                  <m:oMath xmlns:m="http://schemas.openxmlformats.org/officeDocument/2006/math">
                    <m:sSub>
                      <m:sSubPr>
                        <m:ctrlPr>
                          <a:rPr lang="en-US" altLang="zh-CN" sz="2000" b="0" i="1" smtClean="0">
                            <a:solidFill>
                              <a:srgbClr val="FF0000"/>
                            </a:solidFill>
                            <a:latin typeface="Cambria Math" panose="02040503050406030204" pitchFamily="18" charset="0"/>
                            <a:cs typeface="Times New Roman" panose="02020603050405020304" pitchFamily="18" charset="0"/>
                          </a:rPr>
                        </m:ctrlPr>
                      </m:sSubPr>
                      <m:e>
                        <m:r>
                          <a:rPr lang="en-US" altLang="zh-CN" sz="2000" b="0" i="1" smtClean="0">
                            <a:solidFill>
                              <a:srgbClr val="FF0000"/>
                            </a:solidFill>
                            <a:latin typeface="Cambria Math" panose="02040503050406030204" pitchFamily="18" charset="0"/>
                            <a:cs typeface="Times New Roman" panose="02020603050405020304" pitchFamily="18" charset="0"/>
                          </a:rPr>
                          <m:t>𝜂</m:t>
                        </m:r>
                      </m:e>
                      <m:sub>
                        <m:r>
                          <a:rPr lang="en-US" altLang="zh-CN" sz="2000" b="0" i="1" smtClean="0">
                            <a:solidFill>
                              <a:srgbClr val="FF0000"/>
                            </a:solidFill>
                            <a:latin typeface="Cambria Math" panose="02040503050406030204" pitchFamily="18" charset="0"/>
                            <a:cs typeface="Times New Roman" panose="02020603050405020304" pitchFamily="18" charset="0"/>
                          </a:rPr>
                          <m:t>𝑋</m:t>
                        </m:r>
                      </m:sub>
                    </m:sSub>
                  </m:oMath>
                </a14:m>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strong decay via :</a:t>
                </a:r>
                <a14:m>
                  <m:oMath xmlns:m="http://schemas.openxmlformats.org/officeDocument/2006/math">
                    <m:sSup>
                      <m:sSupPr>
                        <m:ctrlPr>
                          <a:rPr lang="en-US" altLang="zh-CN" sz="2000" b="1" i="1" smtClean="0">
                            <a:solidFill>
                              <a:srgbClr val="FF0000"/>
                            </a:solidFill>
                            <a:latin typeface="Cambria Math" panose="02040503050406030204" pitchFamily="18" charset="0"/>
                            <a:cs typeface="Times New Roman" panose="02020603050405020304" pitchFamily="18" charset="0"/>
                          </a:rPr>
                        </m:ctrlPr>
                      </m:sSupPr>
                      <m:e>
                        <m:r>
                          <a:rPr lang="en-US" altLang="zh-CN" sz="2000" b="1" i="1" smtClean="0">
                            <a:solidFill>
                              <a:srgbClr val="FF0000"/>
                            </a:solidFill>
                            <a:latin typeface="Cambria Math" panose="02040503050406030204" pitchFamily="18" charset="0"/>
                            <a:cs typeface="Times New Roman" panose="02020603050405020304" pitchFamily="18" charset="0"/>
                          </a:rPr>
                          <m:t>𝑲</m:t>
                        </m:r>
                      </m:e>
                      <m:sup>
                        <m:r>
                          <a:rPr lang="en-US" altLang="zh-CN" sz="2000" b="1" i="1" smtClean="0">
                            <a:solidFill>
                              <a:srgbClr val="FF0000"/>
                            </a:solidFill>
                            <a:latin typeface="Cambria Math" panose="02040503050406030204" pitchFamily="18" charset="0"/>
                            <a:cs typeface="Times New Roman" panose="02020603050405020304" pitchFamily="18" charset="0"/>
                          </a:rPr>
                          <m:t>∗</m:t>
                        </m:r>
                      </m:sup>
                    </m:sSup>
                    <m:acc>
                      <m:accPr>
                        <m:chr m:val="̅"/>
                        <m:ctrlPr>
                          <a:rPr lang="en-US" altLang="zh-CN" sz="2000" b="1" i="1" smtClean="0">
                            <a:solidFill>
                              <a:srgbClr val="FF0000"/>
                            </a:solidFill>
                            <a:latin typeface="Cambria Math" panose="02040503050406030204" pitchFamily="18" charset="0"/>
                            <a:cs typeface="Times New Roman" panose="02020603050405020304" pitchFamily="18" charset="0"/>
                          </a:rPr>
                        </m:ctrlPr>
                      </m:accPr>
                      <m:e>
                        <m:r>
                          <a:rPr lang="en-US" altLang="zh-CN" sz="2000" b="1" i="1" smtClean="0">
                            <a:solidFill>
                              <a:srgbClr val="FF0000"/>
                            </a:solidFill>
                            <a:latin typeface="Cambria Math" panose="02040503050406030204" pitchFamily="18" charset="0"/>
                            <a:cs typeface="Times New Roman" panose="02020603050405020304" pitchFamily="18" charset="0"/>
                          </a:rPr>
                          <m:t>𝑲</m:t>
                        </m:r>
                      </m:e>
                    </m:acc>
                  </m:oMath>
                </a14:m>
                <a:r>
                  <a:rPr lang="en-US" altLang="zh-CN" sz="20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2000" b="1" i="1" smtClean="0">
                        <a:solidFill>
                          <a:srgbClr val="FF0000"/>
                        </a:solidFill>
                        <a:latin typeface="Cambria Math" panose="02040503050406030204" pitchFamily="18" charset="0"/>
                        <a:cs typeface="Times New Roman" panose="02020603050405020304" pitchFamily="18" charset="0"/>
                      </a:rPr>
                      <m:t>𝜿</m:t>
                    </m:r>
                    <m:r>
                      <a:rPr lang="en-US" altLang="zh-CN" sz="2000" b="1" i="1" smtClean="0">
                        <a:solidFill>
                          <a:srgbClr val="FF0000"/>
                        </a:solidFill>
                        <a:latin typeface="Cambria Math" panose="02040503050406030204" pitchFamily="18" charset="0"/>
                        <a:cs typeface="Times New Roman" panose="02020603050405020304" pitchFamily="18" charset="0"/>
                      </a:rPr>
                      <m:t> </m:t>
                    </m:r>
                    <m:acc>
                      <m:accPr>
                        <m:chr m:val="̅"/>
                        <m:ctrlPr>
                          <a:rPr lang="en-US" altLang="zh-CN" sz="2000" b="1" i="1" smtClean="0">
                            <a:solidFill>
                              <a:srgbClr val="FF0000"/>
                            </a:solidFill>
                            <a:latin typeface="Cambria Math" panose="02040503050406030204" pitchFamily="18" charset="0"/>
                            <a:cs typeface="Times New Roman" panose="02020603050405020304" pitchFamily="18" charset="0"/>
                          </a:rPr>
                        </m:ctrlPr>
                      </m:accPr>
                      <m:e>
                        <m:r>
                          <a:rPr lang="en-US" altLang="zh-CN" sz="2000" b="1" i="1" smtClean="0">
                            <a:solidFill>
                              <a:srgbClr val="FF0000"/>
                            </a:solidFill>
                            <a:latin typeface="Cambria Math" panose="02040503050406030204" pitchFamily="18" charset="0"/>
                            <a:cs typeface="Times New Roman" panose="02020603050405020304" pitchFamily="18" charset="0"/>
                          </a:rPr>
                          <m:t>𝑲</m:t>
                        </m:r>
                      </m:e>
                    </m:acc>
                  </m:oMath>
                </a14:m>
                <a:r>
                  <a:rPr lang="en-US" altLang="zh-CN" sz="2000" b="1"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b="1" i="1" smtClean="0">
                            <a:solidFill>
                              <a:srgbClr val="FF0000"/>
                            </a:solidFill>
                            <a:latin typeface="Cambria Math" panose="02040503050406030204" pitchFamily="18" charset="0"/>
                            <a:cs typeface="Times New Roman" panose="02020603050405020304" pitchFamily="18" charset="0"/>
                          </a:rPr>
                        </m:ctrlPr>
                      </m:sSubPr>
                      <m:e>
                        <m:r>
                          <a:rPr lang="en-US" altLang="zh-CN" sz="2000" b="1" i="1" smtClean="0">
                            <a:solidFill>
                              <a:srgbClr val="FF0000"/>
                            </a:solidFill>
                            <a:latin typeface="Cambria Math" panose="02040503050406030204" pitchFamily="18" charset="0"/>
                            <a:cs typeface="Times New Roman" panose="02020603050405020304" pitchFamily="18" charset="0"/>
                          </a:rPr>
                          <m:t>𝒂</m:t>
                        </m:r>
                      </m:e>
                      <m:sub>
                        <m:r>
                          <a:rPr lang="en-US" altLang="zh-CN" sz="2000" b="1" i="1" smtClean="0">
                            <a:solidFill>
                              <a:srgbClr val="FF0000"/>
                            </a:solidFill>
                            <a:latin typeface="Cambria Math" panose="02040503050406030204" pitchFamily="18" charset="0"/>
                            <a:cs typeface="Times New Roman" panose="02020603050405020304" pitchFamily="18" charset="0"/>
                          </a:rPr>
                          <m:t>𝟎</m:t>
                        </m:r>
                      </m:sub>
                    </m:sSub>
                    <m:r>
                      <a:rPr lang="en-US" altLang="zh-CN" sz="2000" b="1" i="1" smtClean="0">
                        <a:solidFill>
                          <a:srgbClr val="FF0000"/>
                        </a:solidFill>
                        <a:latin typeface="Cambria Math" panose="02040503050406030204" pitchFamily="18" charset="0"/>
                        <a:cs typeface="Times New Roman" panose="02020603050405020304" pitchFamily="18" charset="0"/>
                      </a:rPr>
                      <m:t> </m:t>
                    </m:r>
                    <m:r>
                      <a:rPr lang="en-US" altLang="zh-CN" sz="2000" b="1" i="1" smtClean="0">
                        <a:solidFill>
                          <a:srgbClr val="FF0000"/>
                        </a:solidFill>
                        <a:latin typeface="Cambria Math" panose="02040503050406030204" pitchFamily="18" charset="0"/>
                        <a:cs typeface="Times New Roman" panose="02020603050405020304" pitchFamily="18" charset="0"/>
                      </a:rPr>
                      <m:t>𝝅</m:t>
                    </m:r>
                  </m:oMath>
                </a14:m>
                <a:r>
                  <a:rPr lang="zh-CN" altLang="en-US" sz="2000" b="1" dirty="0">
                    <a:solidFill>
                      <a:srgbClr val="FF0000"/>
                    </a:solidFill>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dominantly </a:t>
                </a:r>
                <a:endParaRPr lang="zh-CN" altLang="en-US" sz="2200" dirty="0">
                  <a:solidFill>
                    <a:srgbClr val="FF0000"/>
                  </a:solidFill>
                  <a:latin typeface="Times New Roman" panose="02020603050405020304" pitchFamily="18" charset="0"/>
                  <a:cs typeface="Times New Roman" panose="02020603050405020304" pitchFamily="18"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474114" y="474573"/>
                <a:ext cx="3436874" cy="707886"/>
              </a:xfrm>
              <a:prstGeom prst="rect">
                <a:avLst/>
              </a:prstGeom>
              <a:blipFill rotWithShape="1">
                <a:blip r:embed="rId5"/>
                <a:stretch>
                  <a:fillRect l="-12" t="-32" r="1" b="13"/>
                </a:stretch>
              </a:blipFill>
            </p:spPr>
            <p:txBody>
              <a:bodyPr/>
              <a:lstStyle/>
              <a:p>
                <a:r>
                  <a:rPr lang="zh-CN" altLang="en-US">
                    <a:noFill/>
                  </a:rPr>
                  <a:t> </a:t>
                </a:r>
              </a:p>
            </p:txBody>
          </p:sp>
        </mc:Fallback>
      </mc:AlternateContent>
      <p:grpSp>
        <p:nvGrpSpPr>
          <p:cNvPr id="9" name="组合 8"/>
          <p:cNvGrpSpPr/>
          <p:nvPr/>
        </p:nvGrpSpPr>
        <p:grpSpPr>
          <a:xfrm>
            <a:off x="539236" y="2239863"/>
            <a:ext cx="3533682" cy="622282"/>
            <a:chOff x="474114" y="2586900"/>
            <a:chExt cx="3533682" cy="622282"/>
          </a:xfrm>
        </p:grpSpPr>
        <p:pic>
          <p:nvPicPr>
            <p:cNvPr id="14" name="图形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114" y="2586900"/>
              <a:ext cx="3533682" cy="224870"/>
            </a:xfrm>
            <a:prstGeom prst="rect">
              <a:avLst/>
            </a:prstGeom>
          </p:spPr>
        </p:pic>
        <p:pic>
          <p:nvPicPr>
            <p:cNvPr id="15" name="图形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0839" y="2978712"/>
              <a:ext cx="2107153" cy="230470"/>
            </a:xfrm>
            <a:prstGeom prst="rect">
              <a:avLst/>
            </a:prstGeom>
          </p:spPr>
        </p:pic>
      </p:grpSp>
      <p:grpSp>
        <p:nvGrpSpPr>
          <p:cNvPr id="2" name="组合 1"/>
          <p:cNvGrpSpPr/>
          <p:nvPr/>
        </p:nvGrpSpPr>
        <p:grpSpPr>
          <a:xfrm>
            <a:off x="366843" y="3509074"/>
            <a:ext cx="11161163" cy="1660096"/>
            <a:chOff x="429405" y="4405223"/>
            <a:chExt cx="11161163" cy="1660096"/>
          </a:xfrm>
        </p:grpSpPr>
        <p:grpSp>
          <p:nvGrpSpPr>
            <p:cNvPr id="17" name="组合 16"/>
            <p:cNvGrpSpPr/>
            <p:nvPr/>
          </p:nvGrpSpPr>
          <p:grpSpPr>
            <a:xfrm>
              <a:off x="429405" y="4405223"/>
              <a:ext cx="11161163" cy="1660096"/>
              <a:chOff x="581103" y="4746345"/>
              <a:chExt cx="11161163" cy="1660096"/>
            </a:xfrm>
          </p:grpSpPr>
          <p:pic>
            <p:nvPicPr>
              <p:cNvPr id="18" name="图片 17"/>
              <p:cNvPicPr>
                <a:picLocks noChangeAspect="1"/>
              </p:cNvPicPr>
              <p:nvPr/>
            </p:nvPicPr>
            <p:blipFill rotWithShape="1">
              <a:blip r:embed="rId10"/>
              <a:srcRect t="22350"/>
              <a:stretch>
                <a:fillRect/>
              </a:stretch>
            </p:blipFill>
            <p:spPr>
              <a:xfrm>
                <a:off x="715938" y="4746345"/>
                <a:ext cx="11026328" cy="1022615"/>
              </a:xfrm>
              <a:prstGeom prst="rect">
                <a:avLst/>
              </a:prstGeom>
            </p:spPr>
          </p:pic>
          <p:sp>
            <p:nvSpPr>
              <p:cNvPr id="19" name="文本框 18"/>
              <p:cNvSpPr txBox="1"/>
              <p:nvPr/>
            </p:nvSpPr>
            <p:spPr>
              <a:xfrm>
                <a:off x="581103" y="5396120"/>
                <a:ext cx="976993" cy="500289"/>
              </a:xfrm>
              <a:prstGeom prst="rect">
                <a:avLst/>
              </a:prstGeom>
              <a:noFill/>
            </p:spPr>
            <p:txBody>
              <a:bodyPr wrap="square" rtlCol="0">
                <a:spAutoFit/>
              </a:bodyPr>
              <a:lstStyle/>
              <a:p>
                <a:pPr algn="l"/>
                <a:endParaRPr lang="zh-CN" altLang="en-US" sz="2400" dirty="0">
                  <a:latin typeface="Times New Roman" panose="02020603050405020304" pitchFamily="18" charset="0"/>
                  <a:cs typeface="Times New Roman" panose="02020603050405020304" pitchFamily="18" charset="0"/>
                </a:endParaRPr>
              </a:p>
            </p:txBody>
          </p:sp>
          <p:cxnSp>
            <p:nvCxnSpPr>
              <p:cNvPr id="20" name="直接连接符 19"/>
              <p:cNvCxnSpPr/>
              <p:nvPr/>
            </p:nvCxnSpPr>
            <p:spPr>
              <a:xfrm>
                <a:off x="796817" y="5576207"/>
                <a:ext cx="90571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726114" y="5576207"/>
                <a:ext cx="988029"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852636" y="5573674"/>
                <a:ext cx="777500" cy="338554"/>
              </a:xfrm>
              <a:prstGeom prst="rect">
                <a:avLst/>
              </a:prstGeom>
              <a:noFill/>
            </p:spPr>
            <p:txBody>
              <a:bodyPr wrap="square" rtlCol="0">
                <a:spAutoFit/>
              </a:bodyPr>
              <a:lstStyle/>
              <a:p>
                <a:pPr algn="l"/>
                <a:r>
                  <a:rPr lang="en-US" altLang="zh-CN" sz="1600" dirty="0">
                    <a:solidFill>
                      <a:schemeClr val="accent6">
                        <a:lumMod val="75000"/>
                      </a:schemeClr>
                    </a:solidFill>
                    <a:latin typeface="Times New Roman" panose="02020603050405020304" pitchFamily="18" charset="0"/>
                    <a:cs typeface="Times New Roman" panose="02020603050405020304" pitchFamily="18" charset="0"/>
                  </a:rPr>
                  <a:t>Phase</a:t>
                </a:r>
                <a:endParaRPr lang="zh-CN" altLang="en-US" sz="16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3" name="箭头: 上 22"/>
              <p:cNvSpPr/>
              <p:nvPr/>
            </p:nvSpPr>
            <p:spPr>
              <a:xfrm>
                <a:off x="6738610" y="5592839"/>
                <a:ext cx="213806" cy="280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上 23"/>
              <p:cNvSpPr/>
              <p:nvPr/>
            </p:nvSpPr>
            <p:spPr>
              <a:xfrm>
                <a:off x="8503696" y="5592839"/>
                <a:ext cx="213806" cy="280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箭头: 上 24"/>
              <p:cNvSpPr/>
              <p:nvPr/>
            </p:nvSpPr>
            <p:spPr>
              <a:xfrm>
                <a:off x="10161879" y="5602567"/>
                <a:ext cx="213806" cy="2807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489652" y="5821666"/>
                <a:ext cx="4826881" cy="584775"/>
              </a:xfrm>
              <a:prstGeom prst="rect">
                <a:avLst/>
              </a:prstGeom>
              <a:noFill/>
            </p:spPr>
            <p:txBody>
              <a:bodyPr wrap="square" rtlCol="0">
                <a:spAutoFit/>
              </a:bodyPr>
              <a:lstStyle/>
              <a:p>
                <a:pPr algn="l"/>
                <a:r>
                  <a:rPr lang="en-US" altLang="zh-CN" sz="1600" dirty="0">
                    <a:latin typeface="Times New Roman" panose="02020603050405020304" pitchFamily="18" charset="0"/>
                    <a:cs typeface="Times New Roman" panose="02020603050405020304" pitchFamily="18" charset="0"/>
                  </a:rPr>
                  <a:t>Their magnitudes can be constrained by other processes, while the phases are fitted</a:t>
                </a:r>
                <a:endParaRPr lang="zh-CN" altLang="en-US" sz="1600" dirty="0">
                  <a:latin typeface="Times New Roman" panose="02020603050405020304" pitchFamily="18" charset="0"/>
                  <a:cs typeface="Times New Roman" panose="02020603050405020304" pitchFamily="18" charset="0"/>
                </a:endParaRPr>
              </a:p>
            </p:txBody>
          </p:sp>
        </p:grpSp>
        <p:sp>
          <p:nvSpPr>
            <p:cNvPr id="27" name="文本框 26"/>
            <p:cNvSpPr txBox="1"/>
            <p:nvPr/>
          </p:nvSpPr>
          <p:spPr>
            <a:xfrm>
              <a:off x="564240" y="5246198"/>
              <a:ext cx="1113586" cy="338554"/>
            </a:xfrm>
            <a:prstGeom prst="rect">
              <a:avLst/>
            </a:prstGeom>
            <a:noFill/>
          </p:spPr>
          <p:txBody>
            <a:bodyPr wrap="square" rtlCol="0">
              <a:spAutoFit/>
            </a:bodyPr>
            <a:lstStyle/>
            <a:p>
              <a:pPr algn="l"/>
              <a:r>
                <a:rPr lang="en-US" altLang="zh-CN" sz="1600" dirty="0">
                  <a:solidFill>
                    <a:srgbClr val="C00000"/>
                  </a:solidFill>
                  <a:latin typeface="Times New Roman" panose="02020603050405020304" pitchFamily="18" charset="0"/>
                  <a:cs typeface="Times New Roman" panose="02020603050405020304" pitchFamily="18" charset="0"/>
                </a:rPr>
                <a:t>Magnitude</a:t>
              </a:r>
              <a:endParaRPr lang="zh-CN" altLang="en-US" sz="1600" dirty="0">
                <a:solidFill>
                  <a:srgbClr val="C00000"/>
                </a:solidFill>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474113" y="1697454"/>
            <a:ext cx="3533682" cy="400110"/>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dirty="0">
                <a:solidFill>
                  <a:srgbClr val="FF0000"/>
                </a:solidFill>
                <a:latin typeface="Times New Roman" panose="02020603050405020304" pitchFamily="18" charset="0"/>
                <a:cs typeface="Times New Roman" panose="02020603050405020304" pitchFamily="18" charset="0"/>
              </a:rPr>
              <a:t>Effective Lagrangians</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474113" y="3142077"/>
            <a:ext cx="3533682" cy="400110"/>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dirty="0">
                <a:solidFill>
                  <a:srgbClr val="FF0000"/>
                </a:solidFill>
                <a:latin typeface="Times New Roman" panose="02020603050405020304" pitchFamily="18" charset="0"/>
                <a:cs typeface="Times New Roman" panose="02020603050405020304" pitchFamily="18" charset="0"/>
              </a:rPr>
              <a:t>Effective couplings</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文本框 6"/>
              <p:cNvSpPr txBox="1"/>
              <p:nvPr/>
            </p:nvSpPr>
            <p:spPr>
              <a:xfrm>
                <a:off x="474113" y="5035359"/>
                <a:ext cx="2910100" cy="707886"/>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dirty="0">
                    <a:solidFill>
                      <a:srgbClr val="FF0000"/>
                    </a:solidFill>
                    <a:latin typeface="Times New Roman" panose="02020603050405020304" pitchFamily="18" charset="0"/>
                    <a:cs typeface="Times New Roman" panose="02020603050405020304" pitchFamily="18" charset="0"/>
                  </a:rPr>
                  <a:t>Form factor for </a:t>
                </a:r>
                <a14:m>
                  <m:oMath xmlns:m="http://schemas.openxmlformats.org/officeDocument/2006/math">
                    <m:sSub>
                      <m:sSubPr>
                        <m:ctrlPr>
                          <a:rPr lang="en-US" altLang="zh-CN" sz="2000" b="0" i="1" smtClean="0">
                            <a:solidFill>
                              <a:srgbClr val="FF0000"/>
                            </a:solidFill>
                            <a:latin typeface="Cambria Math" panose="02040503050406030204" pitchFamily="18" charset="0"/>
                            <a:cs typeface="Times New Roman" panose="02020603050405020304" pitchFamily="18" charset="0"/>
                          </a:rPr>
                        </m:ctrlPr>
                      </m:sSubPr>
                      <m:e>
                        <m:r>
                          <a:rPr lang="en-US" altLang="zh-CN" sz="2000" b="0" i="1" smtClean="0">
                            <a:solidFill>
                              <a:srgbClr val="FF0000"/>
                            </a:solidFill>
                            <a:latin typeface="Cambria Math" panose="02040503050406030204" pitchFamily="18" charset="0"/>
                            <a:cs typeface="Times New Roman" panose="02020603050405020304" pitchFamily="18" charset="0"/>
                          </a:rPr>
                          <m:t>𝜂</m:t>
                        </m:r>
                      </m:e>
                      <m:sub>
                        <m:r>
                          <a:rPr lang="en-US" altLang="zh-CN" sz="2000" b="0" i="1" smtClean="0">
                            <a:solidFill>
                              <a:srgbClr val="FF0000"/>
                            </a:solidFill>
                            <a:latin typeface="Cambria Math" panose="02040503050406030204" pitchFamily="18" charset="0"/>
                            <a:cs typeface="Times New Roman" panose="02020603050405020304" pitchFamily="18" charset="0"/>
                          </a:rPr>
                          <m:t>𝑋</m:t>
                        </m:r>
                      </m:sub>
                    </m:sSub>
                  </m:oMath>
                </a14:m>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couple vertices</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474113" y="5035359"/>
                <a:ext cx="2910100" cy="707886"/>
              </a:xfrm>
              <a:prstGeom prst="rect">
                <a:avLst/>
              </a:prstGeom>
              <a:blipFill rotWithShape="1">
                <a:blip r:embed="rId11"/>
                <a:stretch>
                  <a:fillRect l="-14" t="-63" r="10" b="4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文本框 28"/>
              <p:cNvSpPr txBox="1"/>
              <p:nvPr/>
            </p:nvSpPr>
            <p:spPr>
              <a:xfrm>
                <a:off x="5883078" y="5502253"/>
                <a:ext cx="1699401" cy="461665"/>
              </a:xfrm>
              <a:prstGeom prst="rect">
                <a:avLst/>
              </a:prstGeom>
              <a:noFill/>
            </p:spPr>
            <p:txBody>
              <a:bodyPr wrap="square" rtlCol="0">
                <a:spAutoFit/>
              </a:bodyPr>
              <a:lstStyle/>
              <a:p>
                <a:pPr algn="l"/>
                <a14:m>
                  <m:oMath xmlns:m="http://schemas.openxmlformats.org/officeDocument/2006/math">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𝜆</m:t>
                        </m:r>
                      </m:e>
                      <m:sub>
                        <m:sSup>
                          <m:sSupPr>
                            <m:ctrlPr>
                              <a:rPr lang="en-US" altLang="zh-CN" sz="2000" b="0" i="1" smtClean="0">
                                <a:latin typeface="Cambria Math" panose="02040503050406030204" pitchFamily="18" charset="0"/>
                                <a:cs typeface="Times New Roman" panose="02020603050405020304" pitchFamily="18" charset="0"/>
                              </a:rPr>
                            </m:ctrlPr>
                          </m:sSupPr>
                          <m:e>
                            <m:r>
                              <a:rPr lang="en-US" altLang="zh-CN" sz="2000" b="0" i="1" smtClean="0">
                                <a:latin typeface="Cambria Math" panose="02040503050406030204" pitchFamily="18" charset="0"/>
                                <a:cs typeface="Times New Roman" panose="02020603050405020304" pitchFamily="18" charset="0"/>
                              </a:rPr>
                              <m:t>𝐾</m:t>
                            </m:r>
                          </m:e>
                          <m:sup>
                            <m:r>
                              <a:rPr lang="en-US" altLang="zh-CN" sz="2000" b="0" i="1" smtClean="0">
                                <a:latin typeface="Cambria Math" panose="02040503050406030204" pitchFamily="18" charset="0"/>
                                <a:cs typeface="Times New Roman" panose="02020603050405020304" pitchFamily="18" charset="0"/>
                              </a:rPr>
                              <m:t>∗</m:t>
                            </m:r>
                          </m:sup>
                        </m:sSup>
                      </m:sub>
                    </m:sSub>
                  </m:oMath>
                </a14:m>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b="0" i="1" dirty="0" smtClean="0">
                            <a:latin typeface="Cambria Math" panose="02040503050406030204" pitchFamily="18" charset="0"/>
                            <a:cs typeface="Times New Roman" panose="02020603050405020304" pitchFamily="18" charset="0"/>
                          </a:rPr>
                        </m:ctrlPr>
                      </m:sSubPr>
                      <m:e>
                        <m:r>
                          <a:rPr lang="en-US" altLang="zh-CN" sz="2000" b="0" i="1" dirty="0" smtClean="0">
                            <a:latin typeface="Cambria Math" panose="02040503050406030204" pitchFamily="18" charset="0"/>
                            <a:cs typeface="Times New Roman" panose="02020603050405020304" pitchFamily="18" charset="0"/>
                          </a:rPr>
                          <m:t>𝜆</m:t>
                        </m:r>
                      </m:e>
                      <m:sub>
                        <m:r>
                          <a:rPr lang="en-US" altLang="zh-CN" sz="2000" b="0" i="1" dirty="0" smtClean="0">
                            <a:latin typeface="Cambria Math" panose="02040503050406030204" pitchFamily="18" charset="0"/>
                            <a:cs typeface="Times New Roman" panose="02020603050405020304" pitchFamily="18" charset="0"/>
                          </a:rPr>
                          <m:t>𝜅</m:t>
                        </m:r>
                      </m:sub>
                    </m:sSub>
                  </m:oMath>
                </a14:m>
                <a:r>
                  <a:rPr lang="en-US" altLang="zh-CN" sz="20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𝜆</m:t>
                        </m:r>
                      </m:e>
                      <m:sub>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𝑎</m:t>
                            </m:r>
                          </m:e>
                          <m:sub>
                            <m:r>
                              <a:rPr lang="en-US" altLang="zh-CN" sz="2000" b="0" i="1" smtClean="0">
                                <a:latin typeface="Cambria Math" panose="02040503050406030204" pitchFamily="18" charset="0"/>
                                <a:cs typeface="Times New Roman" panose="02020603050405020304" pitchFamily="18" charset="0"/>
                              </a:rPr>
                              <m:t>0</m:t>
                            </m:r>
                          </m:sub>
                        </m:sSub>
                      </m:sub>
                    </m:sSub>
                  </m:oMath>
                </a14:m>
                <a:r>
                  <a:rPr lang="zh-CN" altLang="en-US"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mc:Choice>
        <mc:Fallback>
          <p:sp>
            <p:nvSpPr>
              <p:cNvPr id="29" name="文本框 28"/>
              <p:cNvSpPr txBox="1">
                <a:spLocks noRot="1" noChangeAspect="1" noMove="1" noResize="1" noEditPoints="1" noAdjustHandles="1" noChangeArrowheads="1" noChangeShapeType="1" noTextEdit="1"/>
              </p:cNvSpPr>
              <p:nvPr/>
            </p:nvSpPr>
            <p:spPr>
              <a:xfrm>
                <a:off x="5883078" y="5502253"/>
                <a:ext cx="1699401" cy="461665"/>
              </a:xfrm>
              <a:prstGeom prst="rect">
                <a:avLst/>
              </a:prstGeom>
              <a:blipFill rotWithShape="1">
                <a:blip r:embed="rId12"/>
                <a:stretch>
                  <a:fillRect l="-26" t="-133" r="34" b="137"/>
                </a:stretch>
              </a:blipFill>
            </p:spPr>
            <p:txBody>
              <a:bodyPr/>
              <a:lstStyle/>
              <a:p>
                <a:r>
                  <a:rPr lang="zh-CN" altLang="en-US">
                    <a:noFill/>
                  </a:rPr>
                  <a:t> </a:t>
                </a:r>
              </a:p>
            </p:txBody>
          </p:sp>
        </mc:Fallback>
      </mc:AlternateContent>
      <p:pic>
        <p:nvPicPr>
          <p:cNvPr id="13" name="图片 12"/>
          <p:cNvPicPr>
            <a:picLocks noChangeAspect="1"/>
          </p:cNvPicPr>
          <p:nvPr/>
        </p:nvPicPr>
        <p:blipFill>
          <a:blip r:embed="rId13"/>
          <a:stretch>
            <a:fillRect/>
          </a:stretch>
        </p:blipFill>
        <p:spPr>
          <a:xfrm>
            <a:off x="3155315" y="5161915"/>
            <a:ext cx="2434590" cy="9493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1277740" y="3500608"/>
            <a:ext cx="2742075" cy="949494"/>
          </a:xfrm>
          <a:prstGeom prst="rect">
            <a:avLst/>
          </a:prstGeom>
        </p:spPr>
      </p:pic>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mc:AlternateContent xmlns:mc="http://schemas.openxmlformats.org/markup-compatibility/2006">
        <mc:Choice xmlns:a14="http://schemas.microsoft.com/office/drawing/2010/main" Requires="a14">
          <p:sp>
            <p:nvSpPr>
              <p:cNvPr id="6" name="文本框 5"/>
              <p:cNvSpPr txBox="1"/>
              <p:nvPr/>
            </p:nvSpPr>
            <p:spPr>
              <a:xfrm>
                <a:off x="1058932" y="1849326"/>
                <a:ext cx="4164983"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Cambria Math" panose="02040503050406030204" pitchFamily="18" charset="0"/>
                        </a:rPr>
                        <m:t>𝜂</m:t>
                      </m:r>
                      <m: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1295</m:t>
                      </m:r>
                      <m:r>
                        <a:rPr lang="en-US" altLang="zh-CN" b="0" i="1" smtClean="0">
                          <a:solidFill>
                            <a:schemeClr val="tx1"/>
                          </a:solidFill>
                          <a:latin typeface="Cambria Math" panose="02040503050406030204" pitchFamily="18" charset="0"/>
                          <a:ea typeface="Cambria Math" panose="02040503050406030204" pitchFamily="18" charset="0"/>
                        </a:rPr>
                        <m:t>)≡</m:t>
                      </m:r>
                      <m:r>
                        <m:rPr>
                          <m:sty m:val="p"/>
                        </m:rPr>
                        <a:rPr lang="en-US" altLang="zh-CN" b="0" i="1" smtClean="0">
                          <a:solidFill>
                            <a:schemeClr val="tx1"/>
                          </a:solidFill>
                          <a:latin typeface="Cambria Math" panose="02040503050406030204" pitchFamily="18" charset="0"/>
                          <a:ea typeface="Cambria Math" panose="02040503050406030204" pitchFamily="18" charset="0"/>
                        </a:rPr>
                        <m:t>cos</m:t>
                      </m:r>
                      <m:r>
                        <a:rPr lang="en-US" altLang="zh-CN" b="0" i="1" smtClean="0">
                          <a:solidFill>
                            <a:schemeClr val="tx1"/>
                          </a:solidFill>
                          <a:latin typeface="Cambria Math" panose="02040503050406030204" pitchFamily="18" charset="0"/>
                          <a:ea typeface="Cambria Math" panose="02040503050406030204" pitchFamily="18" charset="0"/>
                        </a:rPr>
                        <m:t> </m:t>
                      </m:r>
                      <m:sSub>
                        <m:sSubPr>
                          <m:ctrlPr>
                            <a:rPr lang="en-US" altLang="zh-CN" b="0" i="1" smtClean="0">
                              <a:solidFill>
                                <a:schemeClr val="tx1"/>
                              </a:solidFill>
                              <a:latin typeface="Cambria Math" panose="02040503050406030204" pitchFamily="18" charset="0"/>
                              <a:ea typeface="Cambria Math" panose="02040503050406030204" pitchFamily="18" charset="0"/>
                            </a:rPr>
                          </m:ctrlPr>
                        </m:sSubPr>
                        <m:e>
                          <m:r>
                            <a:rPr lang="en-US" altLang="zh-CN" b="0" i="1" smtClean="0">
                              <a:solidFill>
                                <a:schemeClr val="tx1"/>
                              </a:solidFill>
                              <a:latin typeface="Cambria Math" panose="02040503050406030204" pitchFamily="18" charset="0"/>
                              <a:ea typeface="Cambria Math" panose="02040503050406030204" pitchFamily="18" charset="0"/>
                            </a:rPr>
                            <m:t>𝛼</m:t>
                          </m:r>
                        </m:e>
                        <m:sub>
                          <m:r>
                            <a:rPr lang="en-US" altLang="zh-CN" b="0" i="1" smtClean="0">
                              <a:solidFill>
                                <a:schemeClr val="tx1"/>
                              </a:solidFill>
                              <a:latin typeface="Cambria Math" panose="02040503050406030204" pitchFamily="18" charset="0"/>
                              <a:ea typeface="Cambria Math" panose="02040503050406030204" pitchFamily="18" charset="0"/>
                            </a:rPr>
                            <m:t>𝑃</m:t>
                          </m:r>
                        </m:sub>
                      </m:sSub>
                      <m:r>
                        <a:rPr lang="en-US" altLang="zh-CN" b="0" i="1" smtClean="0">
                          <a:solidFill>
                            <a:schemeClr val="tx1"/>
                          </a:solidFill>
                          <a:latin typeface="Cambria Math" panose="02040503050406030204" pitchFamily="18" charset="0"/>
                          <a:ea typeface="Cambria Math" panose="02040503050406030204" pitchFamily="18" charset="0"/>
                        </a:rPr>
                        <m:t> </m:t>
                      </m:r>
                      <m:r>
                        <a:rPr lang="en-US" altLang="zh-CN" b="0" i="1" smtClean="0">
                          <a:solidFill>
                            <a:schemeClr val="tx1"/>
                          </a:solidFill>
                          <a:latin typeface="Cambria Math" panose="02040503050406030204" pitchFamily="18" charset="0"/>
                          <a:ea typeface="Cambria Math" panose="02040503050406030204" pitchFamily="18" charset="0"/>
                        </a:rPr>
                        <m:t>𝑛</m:t>
                      </m:r>
                      <m:acc>
                        <m:accPr>
                          <m:chr m:val="̅"/>
                          <m:ctrlPr>
                            <a:rPr lang="en-US" altLang="zh-CN" b="0" i="1" smtClean="0">
                              <a:solidFill>
                                <a:schemeClr val="tx1"/>
                              </a:solidFill>
                              <a:latin typeface="Cambria Math" panose="02040503050406030204" pitchFamily="18" charset="0"/>
                              <a:ea typeface="Cambria Math" panose="02040503050406030204" pitchFamily="18" charset="0"/>
                            </a:rPr>
                          </m:ctrlPr>
                        </m:accPr>
                        <m:e>
                          <m:r>
                            <a:rPr lang="en-US" altLang="zh-CN" b="0" i="1" smtClean="0">
                              <a:solidFill>
                                <a:schemeClr val="tx1"/>
                              </a:solidFill>
                              <a:latin typeface="Cambria Math" panose="02040503050406030204" pitchFamily="18" charset="0"/>
                              <a:ea typeface="Cambria Math" panose="02040503050406030204" pitchFamily="18" charset="0"/>
                            </a:rPr>
                            <m:t>𝑛</m:t>
                          </m:r>
                        </m:e>
                      </m:acc>
                      <m:r>
                        <a:rPr lang="en-US" altLang="zh-CN" b="0" i="1" smtClean="0">
                          <a:solidFill>
                            <a:schemeClr val="tx1"/>
                          </a:solidFill>
                          <a:latin typeface="Cambria Math" panose="02040503050406030204" pitchFamily="18" charset="0"/>
                          <a:ea typeface="Cambria Math" panose="02040503050406030204" pitchFamily="18" charset="0"/>
                        </a:rPr>
                        <m:t> −</m:t>
                      </m:r>
                      <m:r>
                        <m:rPr>
                          <m:sty m:val="p"/>
                        </m:rPr>
                        <a:rPr lang="en-US" altLang="zh-CN" b="0" i="1" smtClean="0">
                          <a:solidFill>
                            <a:schemeClr val="tx1"/>
                          </a:solidFill>
                          <a:latin typeface="Cambria Math" panose="02040503050406030204" pitchFamily="18" charset="0"/>
                          <a:ea typeface="Cambria Math" panose="02040503050406030204" pitchFamily="18" charset="0"/>
                        </a:rPr>
                        <m:t>sin</m:t>
                      </m:r>
                      <m:r>
                        <a:rPr lang="en-US" altLang="zh-CN" b="0" i="1" smtClean="0">
                          <a:solidFill>
                            <a:schemeClr val="tx1"/>
                          </a:solidFill>
                          <a:latin typeface="Cambria Math" panose="02040503050406030204" pitchFamily="18" charset="0"/>
                          <a:ea typeface="Cambria Math" panose="02040503050406030204" pitchFamily="18" charset="0"/>
                        </a:rPr>
                        <m:t> </m:t>
                      </m:r>
                      <m:sSub>
                        <m:sSubPr>
                          <m:ctrlPr>
                            <a:rPr lang="en-US" altLang="zh-CN" b="0" i="1" smtClean="0">
                              <a:solidFill>
                                <a:schemeClr val="tx1"/>
                              </a:solidFill>
                              <a:latin typeface="Cambria Math" panose="02040503050406030204" pitchFamily="18" charset="0"/>
                              <a:ea typeface="Cambria Math" panose="02040503050406030204" pitchFamily="18" charset="0"/>
                            </a:rPr>
                          </m:ctrlPr>
                        </m:sSubPr>
                        <m:e>
                          <m:r>
                            <a:rPr lang="en-US" altLang="zh-CN" b="0" i="1" smtClean="0">
                              <a:solidFill>
                                <a:schemeClr val="tx1"/>
                              </a:solidFill>
                              <a:latin typeface="Cambria Math" panose="02040503050406030204" pitchFamily="18" charset="0"/>
                              <a:ea typeface="Cambria Math" panose="02040503050406030204" pitchFamily="18" charset="0"/>
                            </a:rPr>
                            <m:t>𝛼</m:t>
                          </m:r>
                        </m:e>
                        <m:sub>
                          <m:r>
                            <a:rPr lang="en-US" altLang="zh-CN" b="0" i="1" smtClean="0">
                              <a:solidFill>
                                <a:schemeClr val="tx1"/>
                              </a:solidFill>
                              <a:latin typeface="Cambria Math" panose="02040503050406030204" pitchFamily="18" charset="0"/>
                              <a:ea typeface="Cambria Math" panose="02040503050406030204" pitchFamily="18" charset="0"/>
                            </a:rPr>
                            <m:t>𝑃</m:t>
                          </m:r>
                        </m:sub>
                      </m:sSub>
                      <m:r>
                        <a:rPr lang="en-US" altLang="zh-CN" b="0" i="1" smtClean="0">
                          <a:solidFill>
                            <a:schemeClr val="tx1"/>
                          </a:solidFill>
                          <a:latin typeface="Cambria Math" panose="02040503050406030204" pitchFamily="18" charset="0"/>
                          <a:ea typeface="Cambria Math" panose="02040503050406030204" pitchFamily="18" charset="0"/>
                        </a:rPr>
                        <m:t> </m:t>
                      </m:r>
                      <m:r>
                        <a:rPr lang="en-US" altLang="zh-CN" b="0" i="1" smtClean="0">
                          <a:solidFill>
                            <a:schemeClr val="tx1"/>
                          </a:solidFill>
                          <a:latin typeface="Cambria Math" panose="02040503050406030204" pitchFamily="18" charset="0"/>
                          <a:ea typeface="Cambria Math" panose="02040503050406030204" pitchFamily="18" charset="0"/>
                        </a:rPr>
                        <m:t>𝑠</m:t>
                      </m:r>
                      <m:acc>
                        <m:accPr>
                          <m:chr m:val="̅"/>
                          <m:ctrlPr>
                            <a:rPr lang="en-US" altLang="zh-CN" b="0" i="1" smtClean="0">
                              <a:solidFill>
                                <a:schemeClr val="tx1"/>
                              </a:solidFill>
                              <a:latin typeface="Cambria Math" panose="02040503050406030204" pitchFamily="18" charset="0"/>
                              <a:ea typeface="Cambria Math" panose="02040503050406030204" pitchFamily="18" charset="0"/>
                            </a:rPr>
                          </m:ctrlPr>
                        </m:accPr>
                        <m:e>
                          <m:r>
                            <a:rPr lang="en-US" altLang="zh-CN" b="0" i="1" smtClean="0">
                              <a:solidFill>
                                <a:schemeClr val="tx1"/>
                              </a:solidFill>
                              <a:latin typeface="Cambria Math" panose="02040503050406030204" pitchFamily="18" charset="0"/>
                              <a:ea typeface="Cambria Math" panose="02040503050406030204" pitchFamily="18" charset="0"/>
                            </a:rPr>
                            <m:t>𝑠</m:t>
                          </m:r>
                        </m:e>
                      </m:acc>
                    </m:oMath>
                  </m:oMathPara>
                </a14:m>
                <a:endParaRPr lang="en-US" altLang="zh-CN" dirty="0">
                  <a:solidFill>
                    <a:schemeClr val="tx1"/>
                  </a:solidFill>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Cambria Math" panose="02040503050406030204" pitchFamily="18" charset="0"/>
                        </a:rPr>
                        <m:t>𝜂</m:t>
                      </m:r>
                      <m:d>
                        <m:dPr>
                          <m:ctrlPr>
                            <a:rPr lang="en-US" altLang="zh-CN" b="0" i="1" smtClean="0">
                              <a:solidFill>
                                <a:schemeClr val="tx1"/>
                              </a:solidFill>
                              <a:latin typeface="Cambria Math" panose="02040503050406030204" pitchFamily="18" charset="0"/>
                              <a:ea typeface="Cambria Math" panose="02040503050406030204" pitchFamily="18" charset="0"/>
                            </a:rPr>
                          </m:ctrlPr>
                        </m:dPr>
                        <m:e>
                          <m:r>
                            <a:rPr lang="en-US" altLang="zh-CN" b="0" i="1" smtClean="0">
                              <a:solidFill>
                                <a:schemeClr val="tx1"/>
                              </a:solidFill>
                              <a:latin typeface="Cambria Math" panose="02040503050406030204" pitchFamily="18" charset="0"/>
                              <a:ea typeface="Cambria Math" panose="02040503050406030204" pitchFamily="18" charset="0"/>
                            </a:rPr>
                            <m:t>1405</m:t>
                          </m:r>
                        </m:e>
                      </m:d>
                      <m:r>
                        <a:rPr lang="en-US" altLang="zh-CN" b="0" i="1" smtClean="0">
                          <a:solidFill>
                            <a:schemeClr val="tx1"/>
                          </a:solidFill>
                          <a:latin typeface="Cambria Math" panose="02040503050406030204" pitchFamily="18" charset="0"/>
                          <a:ea typeface="Cambria Math" panose="02040503050406030204" pitchFamily="18" charset="0"/>
                        </a:rPr>
                        <m:t>≡</m:t>
                      </m:r>
                      <m:r>
                        <m:rPr>
                          <m:sty m:val="p"/>
                        </m:rPr>
                        <a:rPr lang="en-US" altLang="zh-CN" b="0" i="1" smtClean="0">
                          <a:solidFill>
                            <a:schemeClr val="tx1"/>
                          </a:solidFill>
                          <a:latin typeface="Cambria Math" panose="02040503050406030204" pitchFamily="18" charset="0"/>
                          <a:ea typeface="Cambria Math" panose="02040503050406030204" pitchFamily="18" charset="0"/>
                        </a:rPr>
                        <m:t>sin</m:t>
                      </m:r>
                      <m:r>
                        <a:rPr lang="en-US" altLang="zh-CN" b="0" i="1" smtClean="0">
                          <a:solidFill>
                            <a:schemeClr val="tx1"/>
                          </a:solidFill>
                          <a:latin typeface="Cambria Math" panose="02040503050406030204" pitchFamily="18" charset="0"/>
                          <a:ea typeface="Cambria Math" panose="02040503050406030204" pitchFamily="18" charset="0"/>
                        </a:rPr>
                        <m:t> </m:t>
                      </m:r>
                      <m:sSub>
                        <m:sSubPr>
                          <m:ctrlPr>
                            <a:rPr lang="en-US" altLang="zh-CN" b="0" i="1" smtClean="0">
                              <a:solidFill>
                                <a:schemeClr val="tx1"/>
                              </a:solidFill>
                              <a:latin typeface="Cambria Math" panose="02040503050406030204" pitchFamily="18" charset="0"/>
                              <a:ea typeface="Cambria Math" panose="02040503050406030204" pitchFamily="18" charset="0"/>
                            </a:rPr>
                          </m:ctrlPr>
                        </m:sSubPr>
                        <m:e>
                          <m:r>
                            <a:rPr lang="en-US" altLang="zh-CN" b="0" i="1" smtClean="0">
                              <a:solidFill>
                                <a:schemeClr val="tx1"/>
                              </a:solidFill>
                              <a:latin typeface="Cambria Math" panose="02040503050406030204" pitchFamily="18" charset="0"/>
                              <a:ea typeface="Cambria Math" panose="02040503050406030204" pitchFamily="18" charset="0"/>
                            </a:rPr>
                            <m:t>𝛼</m:t>
                          </m:r>
                        </m:e>
                        <m:sub>
                          <m:r>
                            <a:rPr lang="en-US" altLang="zh-CN" b="0" i="1" smtClean="0">
                              <a:solidFill>
                                <a:schemeClr val="tx1"/>
                              </a:solidFill>
                              <a:latin typeface="Cambria Math" panose="02040503050406030204" pitchFamily="18" charset="0"/>
                              <a:ea typeface="Cambria Math" panose="02040503050406030204" pitchFamily="18" charset="0"/>
                            </a:rPr>
                            <m:t>𝑃</m:t>
                          </m:r>
                        </m:sub>
                      </m:sSub>
                      <m:r>
                        <a:rPr lang="en-US" altLang="zh-CN" b="0" i="1" smtClean="0">
                          <a:solidFill>
                            <a:schemeClr val="tx1"/>
                          </a:solidFill>
                          <a:latin typeface="Cambria Math" panose="02040503050406030204" pitchFamily="18" charset="0"/>
                          <a:ea typeface="Cambria Math" panose="02040503050406030204" pitchFamily="18" charset="0"/>
                        </a:rPr>
                        <m:t> </m:t>
                      </m:r>
                      <m:r>
                        <a:rPr lang="en-US" altLang="zh-CN" b="0" i="1" smtClean="0">
                          <a:solidFill>
                            <a:schemeClr val="tx1"/>
                          </a:solidFill>
                          <a:latin typeface="Cambria Math" panose="02040503050406030204" pitchFamily="18" charset="0"/>
                          <a:ea typeface="Cambria Math" panose="02040503050406030204" pitchFamily="18" charset="0"/>
                        </a:rPr>
                        <m:t>𝑛</m:t>
                      </m:r>
                      <m:acc>
                        <m:accPr>
                          <m:chr m:val="̅"/>
                          <m:ctrlPr>
                            <a:rPr lang="en-US" altLang="zh-CN" b="0" i="1" smtClean="0">
                              <a:solidFill>
                                <a:schemeClr val="tx1"/>
                              </a:solidFill>
                              <a:latin typeface="Cambria Math" panose="02040503050406030204" pitchFamily="18" charset="0"/>
                              <a:ea typeface="Cambria Math" panose="02040503050406030204" pitchFamily="18" charset="0"/>
                            </a:rPr>
                          </m:ctrlPr>
                        </m:accPr>
                        <m:e>
                          <m:r>
                            <a:rPr lang="en-US" altLang="zh-CN" b="0" i="1" smtClean="0">
                              <a:solidFill>
                                <a:schemeClr val="tx1"/>
                              </a:solidFill>
                              <a:latin typeface="Cambria Math" panose="02040503050406030204" pitchFamily="18" charset="0"/>
                              <a:ea typeface="Cambria Math" panose="02040503050406030204" pitchFamily="18" charset="0"/>
                            </a:rPr>
                            <m:t>𝑛</m:t>
                          </m:r>
                        </m:e>
                      </m:acc>
                      <m:r>
                        <a:rPr lang="en-US" altLang="zh-CN" b="0" i="1" smtClean="0">
                          <a:solidFill>
                            <a:schemeClr val="tx1"/>
                          </a:solidFill>
                          <a:latin typeface="Cambria Math" panose="02040503050406030204" pitchFamily="18" charset="0"/>
                          <a:ea typeface="Cambria Math" panose="02040503050406030204" pitchFamily="18" charset="0"/>
                        </a:rPr>
                        <m:t>+</m:t>
                      </m:r>
                      <m:r>
                        <m:rPr>
                          <m:sty m:val="p"/>
                        </m:rPr>
                        <a:rPr lang="en-US" altLang="zh-CN" b="0" i="1" smtClean="0">
                          <a:solidFill>
                            <a:schemeClr val="tx1"/>
                          </a:solidFill>
                          <a:latin typeface="Cambria Math" panose="02040503050406030204" pitchFamily="18" charset="0"/>
                          <a:ea typeface="Cambria Math" panose="02040503050406030204" pitchFamily="18" charset="0"/>
                        </a:rPr>
                        <m:t>cos</m:t>
                      </m:r>
                      <m:r>
                        <a:rPr lang="en-US" altLang="zh-CN" b="0" i="1" smtClean="0">
                          <a:solidFill>
                            <a:schemeClr val="tx1"/>
                          </a:solidFill>
                          <a:latin typeface="Cambria Math" panose="02040503050406030204" pitchFamily="18" charset="0"/>
                          <a:ea typeface="Cambria Math" panose="02040503050406030204" pitchFamily="18" charset="0"/>
                        </a:rPr>
                        <m:t> </m:t>
                      </m:r>
                      <m:sSub>
                        <m:sSubPr>
                          <m:ctrlPr>
                            <a:rPr lang="en-US" altLang="zh-CN" b="0" i="1" smtClean="0">
                              <a:solidFill>
                                <a:schemeClr val="tx1"/>
                              </a:solidFill>
                              <a:latin typeface="Cambria Math" panose="02040503050406030204" pitchFamily="18" charset="0"/>
                              <a:ea typeface="Cambria Math" panose="02040503050406030204" pitchFamily="18" charset="0"/>
                            </a:rPr>
                          </m:ctrlPr>
                        </m:sSubPr>
                        <m:e>
                          <m:r>
                            <a:rPr lang="en-US" altLang="zh-CN" b="0" i="1" smtClean="0">
                              <a:solidFill>
                                <a:schemeClr val="tx1"/>
                              </a:solidFill>
                              <a:latin typeface="Cambria Math" panose="02040503050406030204" pitchFamily="18" charset="0"/>
                              <a:ea typeface="Cambria Math" panose="02040503050406030204" pitchFamily="18" charset="0"/>
                            </a:rPr>
                            <m:t>𝛼</m:t>
                          </m:r>
                        </m:e>
                        <m:sub>
                          <m:r>
                            <a:rPr lang="en-US" altLang="zh-CN" b="0" i="1" smtClean="0">
                              <a:solidFill>
                                <a:schemeClr val="tx1"/>
                              </a:solidFill>
                              <a:latin typeface="Cambria Math" panose="02040503050406030204" pitchFamily="18" charset="0"/>
                              <a:ea typeface="Cambria Math" panose="02040503050406030204" pitchFamily="18" charset="0"/>
                            </a:rPr>
                            <m:t>𝑃</m:t>
                          </m:r>
                        </m:sub>
                      </m:sSub>
                      <m:r>
                        <a:rPr lang="en-US" altLang="zh-CN" b="0" i="1" smtClean="0">
                          <a:solidFill>
                            <a:schemeClr val="tx1"/>
                          </a:solidFill>
                          <a:latin typeface="Cambria Math" panose="02040503050406030204" pitchFamily="18" charset="0"/>
                          <a:ea typeface="Cambria Math" panose="02040503050406030204" pitchFamily="18" charset="0"/>
                        </a:rPr>
                        <m:t> </m:t>
                      </m:r>
                      <m:r>
                        <a:rPr lang="en-US" altLang="zh-CN" b="0" i="1" smtClean="0">
                          <a:solidFill>
                            <a:schemeClr val="tx1"/>
                          </a:solidFill>
                          <a:latin typeface="Cambria Math" panose="02040503050406030204" pitchFamily="18" charset="0"/>
                          <a:ea typeface="Cambria Math" panose="02040503050406030204" pitchFamily="18" charset="0"/>
                        </a:rPr>
                        <m:t>𝑠</m:t>
                      </m:r>
                      <m:acc>
                        <m:accPr>
                          <m:chr m:val="̅"/>
                          <m:ctrlPr>
                            <a:rPr lang="en-US" altLang="zh-CN" b="0" i="1" smtClean="0">
                              <a:solidFill>
                                <a:schemeClr val="tx1"/>
                              </a:solidFill>
                              <a:latin typeface="Cambria Math" panose="02040503050406030204" pitchFamily="18" charset="0"/>
                              <a:ea typeface="Cambria Math" panose="02040503050406030204" pitchFamily="18" charset="0"/>
                            </a:rPr>
                          </m:ctrlPr>
                        </m:accPr>
                        <m:e>
                          <m:r>
                            <a:rPr lang="en-US" altLang="zh-CN" b="0" i="1" smtClean="0">
                              <a:solidFill>
                                <a:schemeClr val="tx1"/>
                              </a:solidFill>
                              <a:latin typeface="Cambria Math" panose="02040503050406030204" pitchFamily="18" charset="0"/>
                              <a:ea typeface="Cambria Math" panose="02040503050406030204" pitchFamily="18" charset="0"/>
                            </a:rPr>
                            <m:t>𝑠</m:t>
                          </m:r>
                        </m:e>
                      </m:acc>
                    </m:oMath>
                  </m:oMathPara>
                </a14:m>
                <a:endParaRPr lang="zh-CN" altLang="en-US" dirty="0">
                  <a:solidFill>
                    <a:schemeClr val="tx1"/>
                  </a:solidFill>
                  <a:latin typeface="Cambria Math" panose="020405030504060302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1058932" y="1849326"/>
                <a:ext cx="4164983" cy="646331"/>
              </a:xfrm>
              <a:prstGeom prst="rect">
                <a:avLst/>
              </a:prstGeom>
              <a:blipFill rotWithShape="1">
                <a:blip r:embed="rId2"/>
                <a:stretch>
                  <a:fillRect l="-9" t="-32" r="10" b="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标题 1"/>
              <p:cNvSpPr txBox="1"/>
              <p:nvPr/>
            </p:nvSpPr>
            <p:spPr>
              <a:xfrm>
                <a:off x="1502229" y="2871657"/>
                <a:ext cx="2343132" cy="478623"/>
              </a:xfrm>
              <a:prstGeom prst="rect">
                <a:avLst/>
              </a:prstGeom>
              <a:solidFill>
                <a:schemeClr val="accent5">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altLang="zh-CN" sz="2000" i="1" smtClean="0">
                        <a:latin typeface="Cambria Math" panose="02040503050406030204" pitchFamily="18" charset="0"/>
                      </a:rPr>
                      <m:t>𝐽</m:t>
                    </m:r>
                    <m:r>
                      <a:rPr lang="en-US" altLang="zh-CN" sz="2000" i="1" smtClean="0">
                        <a:latin typeface="Cambria Math" panose="02040503050406030204" pitchFamily="18" charset="0"/>
                      </a:rPr>
                      <m:t>/</m:t>
                    </m:r>
                    <m:r>
                      <a:rPr lang="en-US" altLang="zh-CN" sz="2000" i="1" smtClean="0">
                        <a:latin typeface="Cambria Math" panose="02040503050406030204" pitchFamily="18" charset="0"/>
                      </a:rPr>
                      <m:t>𝜓</m:t>
                    </m:r>
                  </m:oMath>
                </a14:m>
                <a:r>
                  <a:rPr lang="zh-CN" alt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𝛾</m:t>
                    </m:r>
                    <m:r>
                      <a:rPr lang="en-US" altLang="zh-CN" sz="2000" i="1" dirty="0" smtClean="0">
                        <a:latin typeface="Cambria Math" panose="02040503050406030204" pitchFamily="18" charset="0"/>
                      </a:rPr>
                      <m:t> </m:t>
                    </m:r>
                    <m:r>
                      <a:rPr lang="en-US" altLang="zh-CN" sz="2000" i="1" dirty="0" smtClean="0">
                        <a:solidFill>
                          <a:srgbClr val="C00000"/>
                        </a:solidFill>
                        <a:latin typeface="Cambria Math" panose="02040503050406030204" pitchFamily="18" charset="0"/>
                      </a:rPr>
                      <m:t>𝑔𝑔</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𝛾</m:t>
                    </m:r>
                    <m:r>
                      <a:rPr lang="en-US" altLang="zh-CN" sz="2000" i="1" dirty="0" smtClean="0">
                        <a:latin typeface="Cambria Math" panose="02040503050406030204" pitchFamily="18" charset="0"/>
                      </a:rPr>
                      <m:t> </m:t>
                    </m:r>
                    <m:sSub>
                      <m:sSubPr>
                        <m:ctrlPr>
                          <a:rPr lang="en-US" altLang="zh-CN" sz="2000" i="1" dirty="0" smtClean="0">
                            <a:solidFill>
                              <a:srgbClr val="C00000"/>
                            </a:solidFill>
                            <a:latin typeface="Cambria Math" panose="02040503050406030204" pitchFamily="18" charset="0"/>
                          </a:rPr>
                        </m:ctrlPr>
                      </m:sSubPr>
                      <m:e>
                        <m:r>
                          <a:rPr lang="en-US" altLang="zh-CN" sz="2000" i="1" dirty="0" smtClean="0">
                            <a:solidFill>
                              <a:srgbClr val="C00000"/>
                            </a:solidFill>
                            <a:latin typeface="Cambria Math" panose="02040503050406030204" pitchFamily="18" charset="0"/>
                          </a:rPr>
                          <m:t>𝜂</m:t>
                        </m:r>
                      </m:e>
                      <m:sub>
                        <m:r>
                          <a:rPr lang="en-US" altLang="zh-CN" sz="2000" i="1" dirty="0" smtClean="0">
                            <a:solidFill>
                              <a:srgbClr val="C00000"/>
                            </a:solidFill>
                            <a:latin typeface="Cambria Math" panose="02040503050406030204" pitchFamily="18" charset="0"/>
                          </a:rPr>
                          <m:t>𝑋</m:t>
                        </m:r>
                      </m:sub>
                    </m:sSub>
                  </m:oMath>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7" name="标题 1"/>
              <p:cNvSpPr txBox="1">
                <a:spLocks noRot="1" noChangeAspect="1" noMove="1" noResize="1" noEditPoints="1" noAdjustHandles="1" noChangeArrowheads="1" noChangeShapeType="1" noTextEdit="1"/>
              </p:cNvSpPr>
              <p:nvPr/>
            </p:nvSpPr>
            <p:spPr>
              <a:xfrm>
                <a:off x="1502229" y="2871657"/>
                <a:ext cx="2343132" cy="478623"/>
              </a:xfrm>
              <a:prstGeom prst="rect">
                <a:avLst/>
              </a:prstGeom>
              <a:blipFill rotWithShape="1">
                <a:blip r:embed="rId3"/>
                <a:stretch>
                  <a:fillRect l="-19" t="-39" r="19" b="4"/>
                </a:stretch>
              </a:blipFill>
            </p:spPr>
            <p:txBody>
              <a:bodyPr/>
              <a:lstStyle/>
              <a:p>
                <a:r>
                  <a:rPr lang="zh-CN" altLang="en-US">
                    <a:noFill/>
                  </a:rPr>
                  <a:t> </a:t>
                </a:r>
              </a:p>
            </p:txBody>
          </p:sp>
        </mc:Fallback>
      </mc:AlternateContent>
      <p:pic>
        <p:nvPicPr>
          <p:cNvPr id="10" name="图形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32133" y="2801480"/>
            <a:ext cx="2614352" cy="356503"/>
          </a:xfrm>
          <a:prstGeom prst="rect">
            <a:avLst/>
          </a:prstGeom>
        </p:spPr>
      </p:pic>
      <p:pic>
        <p:nvPicPr>
          <p:cNvPr id="14" name="图形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32133" y="3445411"/>
            <a:ext cx="3537593" cy="803129"/>
          </a:xfrm>
          <a:prstGeom prst="rect">
            <a:avLst/>
          </a:prstGeom>
        </p:spPr>
      </p:pic>
      <mc:AlternateContent xmlns:mc="http://schemas.openxmlformats.org/markup-compatibility/2006">
        <mc:Choice xmlns:a14="http://schemas.microsoft.com/office/drawing/2010/main" Requires="a14">
          <p:sp>
            <p:nvSpPr>
              <p:cNvPr id="15" name="文本框 14"/>
              <p:cNvSpPr txBox="1"/>
              <p:nvPr/>
            </p:nvSpPr>
            <p:spPr>
              <a:xfrm>
                <a:off x="7152830" y="4287910"/>
                <a:ext cx="1142583" cy="324384"/>
              </a:xfrm>
              <a:prstGeom prst="rect">
                <a:avLst/>
              </a:prstGeom>
              <a:noFill/>
              <a:ln w="19050">
                <a:solidFill>
                  <a:srgbClr val="C00000"/>
                </a:solidFill>
              </a:ln>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zh-CN" sz="1400" b="0" i="1" smtClean="0">
                          <a:solidFill>
                            <a:schemeClr val="tx1"/>
                          </a:solidFill>
                          <a:latin typeface="Cambria Math" panose="02040503050406030204" pitchFamily="18" charset="0"/>
                          <a:cs typeface="Times New Roman" panose="02020603050405020304" pitchFamily="18" charset="0"/>
                        </a:rPr>
                        <m:t>𝑅</m:t>
                      </m:r>
                      <m:r>
                        <a:rPr lang="en-US" altLang="zh-CN" sz="1400" b="0" i="1" smtClean="0">
                          <a:solidFill>
                            <a:schemeClr val="tx1"/>
                          </a:solidFill>
                          <a:latin typeface="Cambria Math" panose="02040503050406030204" pitchFamily="18" charset="0"/>
                          <a:cs typeface="Times New Roman" panose="02020603050405020304" pitchFamily="18" charset="0"/>
                        </a:rPr>
                        <m:t>=</m:t>
                      </m:r>
                      <m:sSub>
                        <m:sSubPr>
                          <m:ctrlPr>
                            <a:rPr lang="en-US" altLang="zh-CN" sz="1400" b="0" i="1" smtClean="0">
                              <a:solidFill>
                                <a:schemeClr val="tx1"/>
                              </a:solidFill>
                              <a:latin typeface="Cambria Math" panose="02040503050406030204" pitchFamily="18" charset="0"/>
                              <a:cs typeface="Times New Roman" panose="02020603050405020304" pitchFamily="18" charset="0"/>
                            </a:rPr>
                          </m:ctrlPr>
                        </m:sSubPr>
                        <m:e>
                          <m:r>
                            <a:rPr lang="en-US" altLang="zh-CN" sz="1400" b="0" i="1" smtClean="0">
                              <a:solidFill>
                                <a:schemeClr val="tx1"/>
                              </a:solidFill>
                              <a:latin typeface="Cambria Math" panose="02040503050406030204" pitchFamily="18" charset="0"/>
                              <a:cs typeface="Times New Roman" panose="02020603050405020304" pitchFamily="18" charset="0"/>
                            </a:rPr>
                            <m:t>𝑚</m:t>
                          </m:r>
                        </m:e>
                        <m:sub>
                          <m:r>
                            <a:rPr lang="en-US" altLang="zh-CN" sz="1400" b="0" i="1" smtClean="0">
                              <a:solidFill>
                                <a:schemeClr val="tx1"/>
                              </a:solidFill>
                              <a:latin typeface="Cambria Math" panose="02040503050406030204" pitchFamily="18" charset="0"/>
                              <a:cs typeface="Times New Roman" panose="02020603050405020304" pitchFamily="18" charset="0"/>
                            </a:rPr>
                            <m:t>𝑞</m:t>
                          </m:r>
                        </m:sub>
                      </m:sSub>
                      <m:r>
                        <a:rPr lang="en-US" altLang="zh-CN" sz="1400" b="0" i="1" smtClean="0">
                          <a:solidFill>
                            <a:schemeClr val="tx1"/>
                          </a:solidFill>
                          <a:latin typeface="Cambria Math" panose="02040503050406030204" pitchFamily="18" charset="0"/>
                          <a:cs typeface="Times New Roman" panose="02020603050405020304" pitchFamily="18" charset="0"/>
                        </a:rPr>
                        <m:t>/</m:t>
                      </m:r>
                      <m:sSub>
                        <m:sSubPr>
                          <m:ctrlPr>
                            <a:rPr lang="en-US" altLang="zh-CN" sz="1400" b="0" i="1" smtClean="0">
                              <a:solidFill>
                                <a:schemeClr val="tx1"/>
                              </a:solidFill>
                              <a:latin typeface="Cambria Math" panose="02040503050406030204" pitchFamily="18" charset="0"/>
                              <a:cs typeface="Times New Roman" panose="02020603050405020304" pitchFamily="18" charset="0"/>
                            </a:rPr>
                          </m:ctrlPr>
                        </m:sSubPr>
                        <m:e>
                          <m:r>
                            <a:rPr lang="en-US" altLang="zh-CN" sz="1400" b="0" i="1" smtClean="0">
                              <a:solidFill>
                                <a:schemeClr val="tx1"/>
                              </a:solidFill>
                              <a:latin typeface="Cambria Math" panose="02040503050406030204" pitchFamily="18" charset="0"/>
                              <a:cs typeface="Times New Roman" panose="02020603050405020304" pitchFamily="18" charset="0"/>
                            </a:rPr>
                            <m:t>𝑚</m:t>
                          </m:r>
                        </m:e>
                        <m:sub>
                          <m:r>
                            <a:rPr lang="en-US" altLang="zh-CN" sz="1400" b="0" i="1" smtClean="0">
                              <a:solidFill>
                                <a:schemeClr val="tx1"/>
                              </a:solidFill>
                              <a:latin typeface="Cambria Math" panose="02040503050406030204" pitchFamily="18" charset="0"/>
                              <a:cs typeface="Times New Roman" panose="02020603050405020304" pitchFamily="18" charset="0"/>
                            </a:rPr>
                            <m:t>𝑠</m:t>
                          </m:r>
                        </m:sub>
                      </m:sSub>
                    </m:oMath>
                  </m:oMathPara>
                </a14:m>
                <a:endParaRPr lang="zh-CN" alt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15" name="文本框 14"/>
              <p:cNvSpPr txBox="1">
                <a:spLocks noRot="1" noChangeAspect="1" noMove="1" noResize="1" noEditPoints="1" noAdjustHandles="1" noChangeArrowheads="1" noChangeShapeType="1" noTextEdit="1"/>
              </p:cNvSpPr>
              <p:nvPr/>
            </p:nvSpPr>
            <p:spPr>
              <a:xfrm>
                <a:off x="7152830" y="4287910"/>
                <a:ext cx="1142583" cy="324384"/>
              </a:xfrm>
              <a:prstGeom prst="rect">
                <a:avLst/>
              </a:prstGeom>
              <a:blipFill rotWithShape="1">
                <a:blip r:embed="rId8"/>
                <a:stretch>
                  <a:fillRect l="-850" t="-3057" r="-798" b="-2847"/>
                </a:stretch>
              </a:blipFill>
              <a:ln w="19050">
                <a:solidFill>
                  <a:srgbClr val="C00000"/>
                </a:solidFill>
              </a:ln>
            </p:spPr>
            <p:txBody>
              <a:bodyPr/>
              <a:lstStyle/>
              <a:p>
                <a:r>
                  <a:rPr lang="zh-CN" altLang="en-US">
                    <a:noFill/>
                  </a:rPr>
                  <a:t> </a:t>
                </a:r>
              </a:p>
            </p:txBody>
          </p:sp>
        </mc:Fallback>
      </mc:AlternateContent>
      <p:sp>
        <p:nvSpPr>
          <p:cNvPr id="23" name="文本框 22"/>
          <p:cNvSpPr txBox="1"/>
          <p:nvPr/>
        </p:nvSpPr>
        <p:spPr>
          <a:xfrm>
            <a:off x="525236" y="5576207"/>
            <a:ext cx="976993" cy="500289"/>
          </a:xfrm>
          <a:prstGeom prst="rect">
            <a:avLst/>
          </a:prstGeom>
          <a:noFill/>
        </p:spPr>
        <p:txBody>
          <a:bodyPr wrap="square" rtlCol="0">
            <a:spAutoFit/>
          </a:bodyPr>
          <a:lstStyle/>
          <a:p>
            <a:pPr algn="l"/>
            <a:endParaRPr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标题 1"/>
              <p:cNvSpPr>
                <a:spLocks noGrp="1"/>
              </p:cNvSpPr>
              <p:nvPr>
                <p:ph type="title"/>
              </p:nvPr>
            </p:nvSpPr>
            <p:spPr>
              <a:xfrm>
                <a:off x="1058932" y="1170866"/>
                <a:ext cx="9101866" cy="423335"/>
              </a:xfrm>
            </p:spPr>
            <p:txBody>
              <a:bodyPr>
                <a:noAutofit/>
              </a:bodyPr>
              <a:lstStyle/>
              <a:p>
                <a:pPr marL="342900" indent="-342900">
                  <a:buFont typeface="Wingdings" panose="05000000000000000000" pitchFamily="2" charset="2"/>
                  <a:buChar char="Ø"/>
                </a:pPr>
                <a14:m>
                  <m:oMath xmlns:m="http://schemas.openxmlformats.org/officeDocument/2006/math">
                    <m:r>
                      <m:rPr>
                        <m:nor/>
                      </m:rPr>
                      <a:rPr lang="en-US" altLang="zh-CN" sz="2200" dirty="0" smtClean="0">
                        <a:solidFill>
                          <a:schemeClr val="tx1"/>
                        </a:solidFill>
                        <a:latin typeface="Cambria" panose="02040503050406030204" pitchFamily="18" charset="0"/>
                        <a:ea typeface="Cambria" panose="02040503050406030204" pitchFamily="18" charset="0"/>
                      </a:rPr>
                      <m:t>Parametrization</m:t>
                    </m:r>
                    <m:r>
                      <m:rPr>
                        <m:nor/>
                      </m:rPr>
                      <a:rPr lang="en-US" altLang="zh-CN" sz="2200" dirty="0" smtClean="0">
                        <a:solidFill>
                          <a:schemeClr val="tx1"/>
                        </a:solidFill>
                        <a:latin typeface="Cambria" panose="02040503050406030204" pitchFamily="18" charset="0"/>
                        <a:ea typeface="Cambria" panose="02040503050406030204" pitchFamily="18" charset="0"/>
                      </a:rPr>
                      <m:t> </m:t>
                    </m:r>
                    <m:r>
                      <m:rPr>
                        <m:nor/>
                      </m:rPr>
                      <a:rPr lang="en-US" altLang="zh-CN" sz="2200" dirty="0" smtClean="0">
                        <a:solidFill>
                          <a:schemeClr val="tx1"/>
                        </a:solidFill>
                        <a:latin typeface="Cambria" panose="02040503050406030204" pitchFamily="18" charset="0"/>
                        <a:ea typeface="Cambria" panose="02040503050406030204" pitchFamily="18" charset="0"/>
                      </a:rPr>
                      <m:t>for</m:t>
                    </m:r>
                    <m:r>
                      <m:rPr>
                        <m:nor/>
                      </m:rPr>
                      <a:rPr lang="en-US" altLang="zh-CN" sz="2200" dirty="0" smtClean="0">
                        <a:solidFill>
                          <a:schemeClr val="tx1"/>
                        </a:solidFill>
                        <a:latin typeface="Cambria" panose="02040503050406030204" pitchFamily="18" charset="0"/>
                        <a:ea typeface="Cambria" panose="02040503050406030204" pitchFamily="18" charset="0"/>
                      </a:rPr>
                      <m:t> </m:t>
                    </m:r>
                    <m:r>
                      <m:rPr>
                        <m:nor/>
                      </m:rPr>
                      <a:rPr lang="en-US" altLang="zh-CN" sz="2200" dirty="0" smtClean="0">
                        <a:solidFill>
                          <a:schemeClr val="tx1"/>
                        </a:solidFill>
                        <a:latin typeface="Cambria" panose="02040503050406030204" pitchFamily="18" charset="0"/>
                        <a:ea typeface="Cambria" panose="02040503050406030204" pitchFamily="18" charset="0"/>
                      </a:rPr>
                      <m:t>the</m:t>
                    </m:r>
                    <m:r>
                      <m:rPr>
                        <m:nor/>
                      </m:rPr>
                      <a:rPr lang="en-US" altLang="zh-CN" sz="2200" dirty="0" smtClean="0">
                        <a:solidFill>
                          <a:schemeClr val="tx1"/>
                        </a:solidFill>
                        <a:latin typeface="Cambria" panose="02040503050406030204" pitchFamily="18" charset="0"/>
                        <a:ea typeface="Cambria" panose="02040503050406030204" pitchFamily="18" charset="0"/>
                      </a:rPr>
                      <m:t> </m:t>
                    </m:r>
                    <m:r>
                      <m:rPr>
                        <m:nor/>
                      </m:rPr>
                      <a:rPr lang="en-US" altLang="zh-CN" sz="2200" dirty="0" smtClean="0">
                        <a:solidFill>
                          <a:schemeClr val="tx1"/>
                        </a:solidFill>
                        <a:latin typeface="Cambria" panose="02040503050406030204" pitchFamily="18" charset="0"/>
                        <a:ea typeface="Cambria" panose="02040503050406030204" pitchFamily="18" charset="0"/>
                      </a:rPr>
                      <m:t>production</m:t>
                    </m:r>
                    <m:r>
                      <m:rPr>
                        <m:nor/>
                      </m:rPr>
                      <a:rPr lang="en-US" altLang="zh-CN" sz="2200" dirty="0" smtClean="0">
                        <a:solidFill>
                          <a:schemeClr val="tx1"/>
                        </a:solidFill>
                        <a:latin typeface="Cambria" panose="02040503050406030204" pitchFamily="18" charset="0"/>
                        <a:ea typeface="Cambria" panose="02040503050406030204" pitchFamily="18" charset="0"/>
                      </a:rPr>
                      <m:t> </m:t>
                    </m:r>
                    <m:r>
                      <m:rPr>
                        <m:nor/>
                      </m:rPr>
                      <a:rPr lang="en-US" altLang="zh-CN" sz="2200" dirty="0" smtClean="0">
                        <a:solidFill>
                          <a:schemeClr val="tx1"/>
                        </a:solidFill>
                        <a:latin typeface="Cambria" panose="02040503050406030204" pitchFamily="18" charset="0"/>
                        <a:ea typeface="Cambria" panose="02040503050406030204" pitchFamily="18" charset="0"/>
                      </a:rPr>
                      <m:t>mechanism</m:t>
                    </m:r>
                  </m:oMath>
                </a14:m>
                <a:r>
                  <a:rPr lang="en-US" altLang="zh-CN" sz="2200" dirty="0">
                    <a:solidFill>
                      <a:schemeClr val="tx1"/>
                    </a:solidFill>
                    <a:latin typeface="Cambria Math" panose="02040503050406030204" pitchFamily="18" charset="0"/>
                    <a:ea typeface="Cambria" panose="02040503050406030204" pitchFamily="18" charset="0"/>
                  </a:rPr>
                  <a:t> of </a:t>
                </a:r>
                <a14:m>
                  <m:oMath xmlns:m="http://schemas.openxmlformats.org/officeDocument/2006/math">
                    <m:sSub>
                      <m:sSubPr>
                        <m:ctrlPr>
                          <a:rPr lang="en-US" altLang="zh-CN" sz="2200" b="1" i="1" smtClean="0">
                            <a:solidFill>
                              <a:srgbClr val="FF0000"/>
                            </a:solidFill>
                            <a:latin typeface="Cambria Math" panose="02040503050406030204" pitchFamily="18" charset="0"/>
                            <a:ea typeface="Cambria" panose="02040503050406030204" pitchFamily="18" charset="0"/>
                          </a:rPr>
                        </m:ctrlPr>
                      </m:sSubPr>
                      <m:e>
                        <m:r>
                          <a:rPr lang="en-US" altLang="zh-CN" sz="2200" b="1" i="1" smtClean="0">
                            <a:solidFill>
                              <a:srgbClr val="FF0000"/>
                            </a:solidFill>
                            <a:latin typeface="Cambria Math" panose="02040503050406030204" pitchFamily="18" charset="0"/>
                            <a:ea typeface="Cambria" panose="02040503050406030204" pitchFamily="18" charset="0"/>
                          </a:rPr>
                          <m:t>𝜼</m:t>
                        </m:r>
                      </m:e>
                      <m:sub>
                        <m:r>
                          <a:rPr lang="en-US" altLang="zh-CN" sz="2200" b="1" i="1" smtClean="0">
                            <a:solidFill>
                              <a:srgbClr val="FF0000"/>
                            </a:solidFill>
                            <a:latin typeface="Cambria Math" panose="02040503050406030204" pitchFamily="18" charset="0"/>
                            <a:ea typeface="Cambria" panose="02040503050406030204" pitchFamily="18" charset="0"/>
                          </a:rPr>
                          <m:t>𝑿</m:t>
                        </m:r>
                      </m:sub>
                    </m:sSub>
                  </m:oMath>
                </a14:m>
                <a:r>
                  <a:rPr lang="en-US" altLang="zh-CN" sz="2200" b="1" dirty="0">
                    <a:solidFill>
                      <a:schemeClr val="tx1"/>
                    </a:solidFill>
                    <a:latin typeface="Cambria Math" panose="02040503050406030204" pitchFamily="18" charset="0"/>
                    <a:ea typeface="Cambria" panose="02040503050406030204" pitchFamily="18" charset="0"/>
                  </a:rPr>
                  <a:t> </a:t>
                </a:r>
                <a:r>
                  <a:rPr lang="en-US" altLang="zh-CN" sz="2200" dirty="0">
                    <a:solidFill>
                      <a:schemeClr val="tx1"/>
                    </a:solidFill>
                    <a:latin typeface="Cambria Math" panose="02040503050406030204" pitchFamily="18" charset="0"/>
                    <a:ea typeface="Cambria" panose="02040503050406030204" pitchFamily="18" charset="0"/>
                  </a:rPr>
                  <a:t>in  </a:t>
                </a:r>
                <a14:m>
                  <m:oMath xmlns:m="http://schemas.openxmlformats.org/officeDocument/2006/math">
                    <m:r>
                      <a:rPr lang="en-US" altLang="zh-CN" sz="2200" b="1" i="1" smtClean="0">
                        <a:solidFill>
                          <a:srgbClr val="FF0000"/>
                        </a:solidFill>
                        <a:latin typeface="Cambria Math" panose="02040503050406030204" pitchFamily="18" charset="0"/>
                        <a:ea typeface="Cambria" panose="02040503050406030204" pitchFamily="18" charset="0"/>
                      </a:rPr>
                      <m:t>𝑱</m:t>
                    </m:r>
                    <m:r>
                      <a:rPr lang="en-US" altLang="zh-CN" sz="2200" b="1" i="1" smtClean="0">
                        <a:solidFill>
                          <a:srgbClr val="FF0000"/>
                        </a:solidFill>
                        <a:latin typeface="Cambria Math" panose="02040503050406030204" pitchFamily="18" charset="0"/>
                        <a:ea typeface="Cambria" panose="02040503050406030204" pitchFamily="18" charset="0"/>
                      </a:rPr>
                      <m:t>/</m:t>
                    </m:r>
                    <m:r>
                      <a:rPr lang="en-US" altLang="zh-CN" sz="2200" b="1" i="1" smtClean="0">
                        <a:solidFill>
                          <a:srgbClr val="FF0000"/>
                        </a:solidFill>
                        <a:latin typeface="Cambria Math" panose="02040503050406030204" pitchFamily="18" charset="0"/>
                        <a:ea typeface="Cambria" panose="02040503050406030204" pitchFamily="18" charset="0"/>
                      </a:rPr>
                      <m:t>𝝍</m:t>
                    </m:r>
                    <m:r>
                      <a:rPr lang="en-US" altLang="zh-CN" sz="2200" b="1" i="1" smtClean="0">
                        <a:solidFill>
                          <a:srgbClr val="FF0000"/>
                        </a:solidFill>
                        <a:latin typeface="Cambria Math" panose="02040503050406030204" pitchFamily="18" charset="0"/>
                        <a:ea typeface="Cambria" panose="02040503050406030204" pitchFamily="18" charset="0"/>
                      </a:rPr>
                      <m:t>→</m:t>
                    </m:r>
                    <m:sSub>
                      <m:sSubPr>
                        <m:ctrlPr>
                          <a:rPr lang="en-US" altLang="zh-CN" sz="2200" b="1" i="1" smtClean="0">
                            <a:solidFill>
                              <a:srgbClr val="FF0000"/>
                            </a:solidFill>
                            <a:latin typeface="Cambria Math" panose="02040503050406030204" pitchFamily="18" charset="0"/>
                            <a:ea typeface="Cambria" panose="02040503050406030204" pitchFamily="18" charset="0"/>
                          </a:rPr>
                        </m:ctrlPr>
                      </m:sSubPr>
                      <m:e>
                        <m:r>
                          <a:rPr lang="en-US" altLang="zh-CN" sz="2200" b="1" i="1" smtClean="0">
                            <a:solidFill>
                              <a:srgbClr val="FF0000"/>
                            </a:solidFill>
                            <a:latin typeface="Cambria Math" panose="02040503050406030204" pitchFamily="18" charset="0"/>
                            <a:ea typeface="Cambria" panose="02040503050406030204" pitchFamily="18" charset="0"/>
                          </a:rPr>
                          <m:t>𝜸𝜼</m:t>
                        </m:r>
                      </m:e>
                      <m:sub>
                        <m:r>
                          <a:rPr lang="en-US" altLang="zh-CN" sz="2200" b="1" i="1" smtClean="0">
                            <a:solidFill>
                              <a:srgbClr val="FF0000"/>
                            </a:solidFill>
                            <a:latin typeface="Cambria Math" panose="02040503050406030204" pitchFamily="18" charset="0"/>
                            <a:ea typeface="Cambria" panose="02040503050406030204" pitchFamily="18" charset="0"/>
                          </a:rPr>
                          <m:t>𝑿</m:t>
                        </m:r>
                      </m:sub>
                    </m:sSub>
                    <m:r>
                      <a:rPr lang="en-US" altLang="zh-CN" sz="2200" b="1" i="1" dirty="0">
                        <a:solidFill>
                          <a:srgbClr val="FF0000"/>
                        </a:solidFill>
                        <a:latin typeface="Cambria Math" panose="02040503050406030204" pitchFamily="18" charset="0"/>
                        <a:ea typeface="Cambria" panose="02040503050406030204" pitchFamily="18" charset="0"/>
                      </a:rPr>
                      <m:t> </m:t>
                    </m:r>
                  </m:oMath>
                </a14:m>
                <a:endParaRPr lang="zh-CN" altLang="en-US" sz="22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9" name="标题 1"/>
              <p:cNvSpPr>
                <a:spLocks noRot="1" noChangeAspect="1" noMove="1" noResize="1" noEditPoints="1" noAdjustHandles="1" noChangeArrowheads="1" noChangeShapeType="1" noTextEdit="1"/>
              </p:cNvSpPr>
              <p:nvPr>
                <p:ph type="title"/>
              </p:nvPr>
            </p:nvSpPr>
            <p:spPr>
              <a:xfrm>
                <a:off x="1058932" y="1170866"/>
                <a:ext cx="9101866" cy="423335"/>
              </a:xfrm>
              <a:blipFill rotWithShape="1">
                <a:blip r:embed="rId9"/>
                <a:stretch>
                  <a:fillRect l="-4" t="-133" r="2" b="83"/>
                </a:stretch>
              </a:blipFill>
            </p:spPr>
            <p:txBody>
              <a:bodyPr/>
              <a:lstStyle/>
              <a:p>
                <a:r>
                  <a:rPr lang="zh-CN" altLang="en-US">
                    <a:noFill/>
                  </a:rPr>
                  <a:t> </a:t>
                </a:r>
              </a:p>
            </p:txBody>
          </p:sp>
        </mc:Fallback>
      </mc:AlternateContent>
      <p:sp>
        <p:nvSpPr>
          <p:cNvPr id="11" name="椭圆 10"/>
          <p:cNvSpPr/>
          <p:nvPr/>
        </p:nvSpPr>
        <p:spPr>
          <a:xfrm>
            <a:off x="3491373" y="3750390"/>
            <a:ext cx="553460" cy="73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2" name="文本框 11"/>
              <p:cNvSpPr txBox="1"/>
              <p:nvPr/>
            </p:nvSpPr>
            <p:spPr>
              <a:xfrm>
                <a:off x="3087141" y="4968428"/>
                <a:ext cx="1443558"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p>
                        <m:sSupPr>
                          <m:ctrlPr>
                            <a:rPr lang="en-US" altLang="zh-CN" b="0" i="1" smtClean="0">
                              <a:solidFill>
                                <a:srgbClr val="C00000"/>
                              </a:solidFill>
                              <a:latin typeface="Cambria Math" panose="02040503050406030204" pitchFamily="18" charset="0"/>
                              <a:cs typeface="Times New Roman" panose="02020603050405020304" pitchFamily="18" charset="0"/>
                            </a:rPr>
                          </m:ctrlPr>
                        </m:sSupPr>
                        <m:e>
                          <m:r>
                            <a:rPr lang="en-US" altLang="zh-CN" b="0" i="1" smtClean="0">
                              <a:solidFill>
                                <a:srgbClr val="C00000"/>
                              </a:solidFill>
                              <a:latin typeface="Cambria Math" panose="02040503050406030204" pitchFamily="18" charset="0"/>
                              <a:cs typeface="Times New Roman" panose="02020603050405020304" pitchFamily="18" charset="0"/>
                            </a:rPr>
                            <m:t>2</m:t>
                          </m:r>
                        </m:e>
                        <m:sup>
                          <m:r>
                            <a:rPr lang="en-US" altLang="zh-CN" b="0" i="1" smtClean="0">
                              <a:solidFill>
                                <a:srgbClr val="C00000"/>
                              </a:solidFill>
                              <a:latin typeface="Cambria Math" panose="02040503050406030204" pitchFamily="18" charset="0"/>
                              <a:cs typeface="Times New Roman" panose="02020603050405020304" pitchFamily="18" charset="0"/>
                            </a:rPr>
                            <m:t>1</m:t>
                          </m:r>
                        </m:sup>
                      </m:sSup>
                      <m:sSub>
                        <m:sSubPr>
                          <m:ctrlPr>
                            <a:rPr lang="en-US" altLang="zh-CN" b="0" i="1" smtClean="0">
                              <a:solidFill>
                                <a:srgbClr val="C00000"/>
                              </a:solidFill>
                              <a:latin typeface="Cambria Math" panose="02040503050406030204" pitchFamily="18" charset="0"/>
                              <a:cs typeface="Times New Roman" panose="02020603050405020304" pitchFamily="18" charset="0"/>
                            </a:rPr>
                          </m:ctrlPr>
                        </m:sSubPr>
                        <m:e>
                          <m:r>
                            <a:rPr lang="en-US" altLang="zh-CN" b="0" i="1" smtClean="0">
                              <a:solidFill>
                                <a:srgbClr val="C00000"/>
                              </a:solidFill>
                              <a:latin typeface="Cambria Math" panose="02040503050406030204" pitchFamily="18" charset="0"/>
                              <a:cs typeface="Times New Roman" panose="02020603050405020304" pitchFamily="18" charset="0"/>
                            </a:rPr>
                            <m:t>𝑆</m:t>
                          </m:r>
                        </m:e>
                        <m:sub>
                          <m:r>
                            <a:rPr lang="en-US" altLang="zh-CN" b="0" i="1" smtClean="0">
                              <a:solidFill>
                                <a:srgbClr val="C00000"/>
                              </a:solidFill>
                              <a:latin typeface="Cambria Math" panose="02040503050406030204" pitchFamily="18" charset="0"/>
                              <a:cs typeface="Times New Roman" panose="02020603050405020304" pitchFamily="18" charset="0"/>
                            </a:rPr>
                            <m:t>0</m:t>
                          </m:r>
                        </m:sub>
                      </m:sSub>
                      <m:r>
                        <a:rPr lang="en-US" altLang="zh-CN" b="0" i="1" smtClean="0">
                          <a:solidFill>
                            <a:srgbClr val="C00000"/>
                          </a:solidFill>
                          <a:latin typeface="Cambria Math" panose="02040503050406030204" pitchFamily="18" charset="0"/>
                          <a:cs typeface="Times New Roman" panose="02020603050405020304" pitchFamily="18" charset="0"/>
                        </a:rPr>
                        <m:t>=</m:t>
                      </m:r>
                      <m:sSup>
                        <m:sSupPr>
                          <m:ctrlPr>
                            <a:rPr lang="en-US" altLang="zh-CN" b="0" i="1" smtClean="0">
                              <a:solidFill>
                                <a:srgbClr val="C00000"/>
                              </a:solidFill>
                              <a:latin typeface="Cambria Math" panose="02040503050406030204" pitchFamily="18" charset="0"/>
                              <a:cs typeface="Times New Roman" panose="02020603050405020304" pitchFamily="18" charset="0"/>
                            </a:rPr>
                          </m:ctrlPr>
                        </m:sSupPr>
                        <m:e>
                          <m:r>
                            <a:rPr lang="en-US" altLang="zh-CN" b="0" i="1" smtClean="0">
                              <a:solidFill>
                                <a:srgbClr val="C00000"/>
                              </a:solidFill>
                              <a:latin typeface="Cambria Math" panose="02040503050406030204" pitchFamily="18" charset="0"/>
                              <a:cs typeface="Times New Roman" panose="02020603050405020304" pitchFamily="18" charset="0"/>
                            </a:rPr>
                            <m:t>0</m:t>
                          </m:r>
                        </m:e>
                        <m:sup>
                          <m:r>
                            <a:rPr lang="en-US" altLang="zh-CN" b="0" i="1" smtClean="0">
                              <a:solidFill>
                                <a:srgbClr val="C00000"/>
                              </a:solidFill>
                              <a:latin typeface="Cambria Math" panose="02040503050406030204" pitchFamily="18" charset="0"/>
                              <a:cs typeface="Times New Roman" panose="02020603050405020304" pitchFamily="18" charset="0"/>
                            </a:rPr>
                            <m:t>− +</m:t>
                          </m:r>
                        </m:sup>
                      </m:sSup>
                    </m:oMath>
                  </m:oMathPara>
                </a14:m>
                <a:endParaRPr lang="zh-CN" altLang="en-US" dirty="0">
                  <a:latin typeface="Times New Roman" panose="02020603050405020304" pitchFamily="18" charset="0"/>
                  <a:cs typeface="Times New Roman" panose="02020603050405020304" pitchFamily="18" charset="0"/>
                </a:endParaRPr>
              </a:p>
            </p:txBody>
          </p:sp>
        </mc:Choice>
        <mc:Fallback>
          <p:sp>
            <p:nvSpPr>
              <p:cNvPr id="12" name="文本框 11"/>
              <p:cNvSpPr txBox="1">
                <a:spLocks noRot="1" noChangeAspect="1" noMove="1" noResize="1" noEditPoints="1" noAdjustHandles="1" noChangeArrowheads="1" noChangeShapeType="1" noTextEdit="1"/>
              </p:cNvSpPr>
              <p:nvPr/>
            </p:nvSpPr>
            <p:spPr>
              <a:xfrm>
                <a:off x="3087141" y="4968428"/>
                <a:ext cx="1443558" cy="369332"/>
              </a:xfrm>
              <a:prstGeom prst="rect">
                <a:avLst/>
              </a:prstGeom>
              <a:blipFill rotWithShape="1">
                <a:blip r:embed="rId10"/>
                <a:stretch>
                  <a:fillRect l="-28" t="-51" r="42" b="15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文本框 15"/>
              <p:cNvSpPr txBox="1"/>
              <p:nvPr/>
            </p:nvSpPr>
            <p:spPr>
              <a:xfrm>
                <a:off x="8451216" y="3506591"/>
                <a:ext cx="1461655" cy="307777"/>
              </a:xfrm>
              <a:prstGeom prst="rect">
                <a:avLst/>
              </a:prstGeom>
              <a:noFill/>
              <a:ln>
                <a:solidFill>
                  <a:srgbClr val="C00000"/>
                </a:solidFill>
              </a:ln>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sz="1400" b="0" i="1" smtClean="0">
                              <a:solidFill>
                                <a:srgbClr val="C00000"/>
                              </a:solidFill>
                              <a:latin typeface="Cambria Math" panose="02040503050406030204" pitchFamily="18" charset="0"/>
                              <a:cs typeface="Times New Roman" panose="02020603050405020304" pitchFamily="18" charset="0"/>
                            </a:rPr>
                          </m:ctrlPr>
                        </m:sSubPr>
                        <m:e>
                          <m:r>
                            <a:rPr lang="en-US" altLang="zh-CN" sz="1400" i="1" smtClean="0">
                              <a:solidFill>
                                <a:srgbClr val="C00000"/>
                              </a:solidFill>
                              <a:latin typeface="Cambria Math" panose="02040503050406030204" pitchFamily="18" charset="0"/>
                              <a:cs typeface="Times New Roman" panose="02020603050405020304" pitchFamily="18" charset="0"/>
                            </a:rPr>
                            <m:t>𝜂</m:t>
                          </m:r>
                        </m:e>
                        <m:sub>
                          <m:r>
                            <a:rPr lang="en-US" altLang="zh-CN" sz="1400" b="0" i="1" smtClean="0">
                              <a:solidFill>
                                <a:srgbClr val="C00000"/>
                              </a:solidFill>
                              <a:latin typeface="Cambria Math" panose="02040503050406030204" pitchFamily="18" charset="0"/>
                              <a:cs typeface="Times New Roman" panose="02020603050405020304" pitchFamily="18" charset="0"/>
                            </a:rPr>
                            <m:t>𝐻</m:t>
                          </m:r>
                        </m:sub>
                      </m:sSub>
                      <m:r>
                        <a:rPr lang="en-US" altLang="zh-CN" sz="1400" b="0" i="1" smtClean="0">
                          <a:solidFill>
                            <a:srgbClr val="C00000"/>
                          </a:solidFill>
                          <a:latin typeface="Cambria Math" panose="02040503050406030204" pitchFamily="18" charset="0"/>
                          <a:cs typeface="Times New Roman" panose="02020603050405020304" pitchFamily="18" charset="0"/>
                        </a:rPr>
                        <m:t>=</m:t>
                      </m:r>
                      <m:r>
                        <a:rPr lang="en-US" altLang="zh-CN" sz="1400" b="0" i="1" smtClean="0">
                          <a:solidFill>
                            <a:srgbClr val="C00000"/>
                          </a:solidFill>
                          <a:latin typeface="Cambria Math" panose="02040503050406030204" pitchFamily="18" charset="0"/>
                          <a:cs typeface="Times New Roman" panose="02020603050405020304" pitchFamily="18" charset="0"/>
                        </a:rPr>
                        <m:t>𝜂</m:t>
                      </m:r>
                      <m:r>
                        <a:rPr lang="en-US" altLang="zh-CN" sz="1400" b="0" i="1" smtClean="0">
                          <a:solidFill>
                            <a:srgbClr val="C00000"/>
                          </a:solidFill>
                          <a:latin typeface="Cambria Math" panose="02040503050406030204" pitchFamily="18" charset="0"/>
                          <a:cs typeface="Times New Roman" panose="02020603050405020304" pitchFamily="18" charset="0"/>
                        </a:rPr>
                        <m:t>(</m:t>
                      </m:r>
                      <m:r>
                        <a:rPr lang="en-US" altLang="zh-CN" sz="1400" b="0" i="1" smtClean="0">
                          <a:solidFill>
                            <a:srgbClr val="C00000"/>
                          </a:solidFill>
                          <a:latin typeface="Cambria Math" panose="02040503050406030204" pitchFamily="18" charset="0"/>
                          <a:cs typeface="Times New Roman" panose="02020603050405020304" pitchFamily="18" charset="0"/>
                        </a:rPr>
                        <m:t>1405</m:t>
                      </m:r>
                      <m:r>
                        <a:rPr lang="en-US" altLang="zh-CN" sz="1400" b="0" i="1" smtClean="0">
                          <a:solidFill>
                            <a:srgbClr val="C00000"/>
                          </a:solidFill>
                          <a:latin typeface="Cambria Math" panose="02040503050406030204" pitchFamily="18" charset="0"/>
                          <a:cs typeface="Times New Roman" panose="02020603050405020304" pitchFamily="18" charset="0"/>
                        </a:rPr>
                        <m:t>)</m:t>
                      </m:r>
                    </m:oMath>
                  </m:oMathPara>
                </a14:m>
                <a:endParaRPr lang="zh-CN" altLang="en-US" sz="1300" dirty="0">
                  <a:solidFill>
                    <a:srgbClr val="C00000"/>
                  </a:solidFill>
                  <a:latin typeface="Times New Roman" panose="02020603050405020304" pitchFamily="18" charset="0"/>
                  <a:cs typeface="Times New Roman" panose="02020603050405020304" pitchFamily="18" charset="0"/>
                </a:endParaRPr>
              </a:p>
            </p:txBody>
          </p:sp>
        </mc:Choice>
        <mc:Fallback>
          <p:sp>
            <p:nvSpPr>
              <p:cNvPr id="16" name="文本框 15"/>
              <p:cNvSpPr txBox="1">
                <a:spLocks noRot="1" noChangeAspect="1" noMove="1" noResize="1" noEditPoints="1" noAdjustHandles="1" noChangeArrowheads="1" noChangeShapeType="1" noTextEdit="1"/>
              </p:cNvSpPr>
              <p:nvPr/>
            </p:nvSpPr>
            <p:spPr>
              <a:xfrm>
                <a:off x="8451216" y="3506591"/>
                <a:ext cx="1461655" cy="307777"/>
              </a:xfrm>
              <a:prstGeom prst="rect">
                <a:avLst/>
              </a:prstGeom>
              <a:blipFill rotWithShape="1">
                <a:blip r:embed="rId11"/>
                <a:stretch>
                  <a:fillRect l="-348" t="-1690" r="-312" b="-1469"/>
                </a:stretch>
              </a:blipFill>
              <a:ln>
                <a:solidFill>
                  <a:srgbClr val="C00000"/>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p:cNvSpPr txBox="1"/>
              <p:nvPr/>
            </p:nvSpPr>
            <p:spPr>
              <a:xfrm>
                <a:off x="8451216" y="3846975"/>
                <a:ext cx="1461655" cy="307777"/>
              </a:xfrm>
              <a:prstGeom prst="rect">
                <a:avLst/>
              </a:prstGeom>
              <a:noFill/>
              <a:ln>
                <a:solidFill>
                  <a:srgbClr val="C00000"/>
                </a:solidFill>
              </a:ln>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sz="1400" b="0" i="1" smtClean="0">
                              <a:solidFill>
                                <a:srgbClr val="C00000"/>
                              </a:solidFill>
                              <a:latin typeface="Cambria Math" panose="02040503050406030204" pitchFamily="18" charset="0"/>
                              <a:cs typeface="Times New Roman" panose="02020603050405020304" pitchFamily="18" charset="0"/>
                            </a:rPr>
                          </m:ctrlPr>
                        </m:sSubPr>
                        <m:e>
                          <m:r>
                            <a:rPr lang="en-US" altLang="zh-CN" sz="1400" b="0" i="1" smtClean="0">
                              <a:solidFill>
                                <a:srgbClr val="C00000"/>
                              </a:solidFill>
                              <a:latin typeface="Cambria Math" panose="02040503050406030204" pitchFamily="18" charset="0"/>
                              <a:cs typeface="Times New Roman" panose="02020603050405020304" pitchFamily="18" charset="0"/>
                            </a:rPr>
                            <m:t>𝜂</m:t>
                          </m:r>
                        </m:e>
                        <m:sub>
                          <m:r>
                            <a:rPr lang="en-US" altLang="zh-CN" sz="1400" b="0" i="1" smtClean="0">
                              <a:solidFill>
                                <a:srgbClr val="C00000"/>
                              </a:solidFill>
                              <a:latin typeface="Cambria Math" panose="02040503050406030204" pitchFamily="18" charset="0"/>
                              <a:cs typeface="Times New Roman" panose="02020603050405020304" pitchFamily="18" charset="0"/>
                            </a:rPr>
                            <m:t>𝐿</m:t>
                          </m:r>
                        </m:sub>
                      </m:sSub>
                      <m:r>
                        <a:rPr lang="en-US" altLang="zh-CN" sz="1400" b="0" i="1" smtClean="0">
                          <a:solidFill>
                            <a:srgbClr val="C00000"/>
                          </a:solidFill>
                          <a:latin typeface="Cambria Math" panose="02040503050406030204" pitchFamily="18" charset="0"/>
                          <a:cs typeface="Times New Roman" panose="02020603050405020304" pitchFamily="18" charset="0"/>
                        </a:rPr>
                        <m:t>=</m:t>
                      </m:r>
                      <m:r>
                        <a:rPr lang="en-US" altLang="zh-CN" sz="1400" b="0" i="1" smtClean="0">
                          <a:solidFill>
                            <a:srgbClr val="C00000"/>
                          </a:solidFill>
                          <a:latin typeface="Cambria Math" panose="02040503050406030204" pitchFamily="18" charset="0"/>
                          <a:cs typeface="Times New Roman" panose="02020603050405020304" pitchFamily="18" charset="0"/>
                        </a:rPr>
                        <m:t>𝜂</m:t>
                      </m:r>
                      <m:r>
                        <a:rPr lang="en-US" altLang="zh-CN" sz="1400" b="0" i="1" smtClean="0">
                          <a:solidFill>
                            <a:srgbClr val="C00000"/>
                          </a:solidFill>
                          <a:latin typeface="Cambria Math" panose="02040503050406030204" pitchFamily="18" charset="0"/>
                          <a:cs typeface="Times New Roman" panose="02020603050405020304" pitchFamily="18" charset="0"/>
                        </a:rPr>
                        <m:t>(</m:t>
                      </m:r>
                      <m:r>
                        <a:rPr lang="en-US" altLang="zh-CN" sz="1400" b="0" i="1" smtClean="0">
                          <a:solidFill>
                            <a:srgbClr val="C00000"/>
                          </a:solidFill>
                          <a:latin typeface="Cambria Math" panose="02040503050406030204" pitchFamily="18" charset="0"/>
                          <a:cs typeface="Times New Roman" panose="02020603050405020304" pitchFamily="18" charset="0"/>
                        </a:rPr>
                        <m:t>1295</m:t>
                      </m:r>
                      <m:r>
                        <a:rPr lang="en-US" altLang="zh-CN" sz="1400" b="0" i="1" smtClean="0">
                          <a:solidFill>
                            <a:srgbClr val="C00000"/>
                          </a:solidFill>
                          <a:latin typeface="Cambria Math" panose="02040503050406030204" pitchFamily="18" charset="0"/>
                          <a:cs typeface="Times New Roman" panose="02020603050405020304" pitchFamily="18" charset="0"/>
                        </a:rPr>
                        <m:t>)</m:t>
                      </m:r>
                    </m:oMath>
                  </m:oMathPara>
                </a14:m>
                <a:endParaRPr lang="zh-CN" altLang="en-US" sz="1300" dirty="0">
                  <a:solidFill>
                    <a:srgbClr val="C00000"/>
                  </a:solidFill>
                  <a:latin typeface="Times New Roman" panose="02020603050405020304" pitchFamily="18" charset="0"/>
                  <a:cs typeface="Times New Roman" panose="02020603050405020304" pitchFamily="18" charset="0"/>
                </a:endParaRPr>
              </a:p>
            </p:txBody>
          </p:sp>
        </mc:Choice>
        <mc:Fallback>
          <p:sp>
            <p:nvSpPr>
              <p:cNvPr id="18" name="文本框 17"/>
              <p:cNvSpPr txBox="1">
                <a:spLocks noRot="1" noChangeAspect="1" noMove="1" noResize="1" noEditPoints="1" noAdjustHandles="1" noChangeArrowheads="1" noChangeShapeType="1" noTextEdit="1"/>
              </p:cNvSpPr>
              <p:nvPr/>
            </p:nvSpPr>
            <p:spPr>
              <a:xfrm>
                <a:off x="8451216" y="3846975"/>
                <a:ext cx="1461655" cy="307777"/>
              </a:xfrm>
              <a:prstGeom prst="rect">
                <a:avLst/>
              </a:prstGeom>
              <a:blipFill rotWithShape="1">
                <a:blip r:embed="rId12"/>
                <a:stretch>
                  <a:fillRect l="-348" t="-1698" r="-312" b="-1461"/>
                </a:stretch>
              </a:blipFill>
              <a:ln>
                <a:solidFill>
                  <a:srgbClr val="C00000"/>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p:cNvSpPr txBox="1"/>
              <p:nvPr/>
            </p:nvSpPr>
            <p:spPr>
              <a:xfrm>
                <a:off x="5275699" y="1984082"/>
                <a:ext cx="1727219" cy="369332"/>
              </a:xfrm>
              <a:prstGeom prst="rect">
                <a:avLst/>
              </a:prstGeom>
              <a:noFill/>
              <a:ln w="12700">
                <a:solidFill>
                  <a:srgbClr val="C00000"/>
                </a:solidFill>
              </a:ln>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𝑃</m:t>
                          </m:r>
                        </m:sub>
                      </m:sSub>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38</m:t>
                          </m:r>
                        </m:e>
                        <m:sup>
                          <m:r>
                            <a:rPr lang="en-US" altLang="zh-CN" b="0" i="1" smtClean="0">
                              <a:latin typeface="Cambria Math" panose="02040503050406030204" pitchFamily="18" charset="0"/>
                              <a:cs typeface="Times New Roman" panose="02020603050405020304" pitchFamily="18" charset="0"/>
                            </a:rPr>
                            <m:t>∘</m:t>
                          </m:r>
                        </m:sup>
                      </m:sSup>
                      <m:r>
                        <a:rPr lang="en-US" altLang="zh-CN" b="0" i="1" smtClean="0">
                          <a:latin typeface="Cambria Math" panose="02040503050406030204" pitchFamily="18" charset="0"/>
                          <a:cs typeface="Times New Roman" panose="02020603050405020304" pitchFamily="18" charset="0"/>
                        </a:rPr>
                        <m:t>∼</m:t>
                      </m:r>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44</m:t>
                          </m:r>
                        </m:e>
                        <m:sup>
                          <m:r>
                            <a:rPr lang="en-US" altLang="zh-CN" b="0" i="1" smtClean="0">
                              <a:latin typeface="Cambria Math" panose="02040503050406030204" pitchFamily="18" charset="0"/>
                              <a:cs typeface="Times New Roman" panose="02020603050405020304" pitchFamily="18" charset="0"/>
                            </a:rPr>
                            <m:t>∘</m:t>
                          </m:r>
                        </m:sup>
                      </m:sSup>
                      <m:r>
                        <a:rPr lang="en-US" altLang="zh-CN" b="0" i="1" smtClean="0">
                          <a:latin typeface="Cambria Math" panose="02040503050406030204" pitchFamily="18" charset="0"/>
                          <a:cs typeface="Times New Roman" panose="02020603050405020304" pitchFamily="18" charset="0"/>
                        </a:rPr>
                        <m:t>)</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20" name="文本框 19"/>
              <p:cNvSpPr txBox="1">
                <a:spLocks noRot="1" noChangeAspect="1" noMove="1" noResize="1" noEditPoints="1" noAdjustHandles="1" noChangeArrowheads="1" noChangeShapeType="1" noTextEdit="1"/>
              </p:cNvSpPr>
              <p:nvPr/>
            </p:nvSpPr>
            <p:spPr>
              <a:xfrm>
                <a:off x="5275699" y="1984082"/>
                <a:ext cx="1727219" cy="369332"/>
              </a:xfrm>
              <a:prstGeom prst="rect">
                <a:avLst/>
              </a:prstGeom>
              <a:blipFill rotWithShape="1">
                <a:blip r:embed="rId13"/>
                <a:stretch>
                  <a:fillRect l="-375" t="-1812" r="-360" b="-1691"/>
                </a:stretch>
              </a:blipFill>
              <a:ln w="12700">
                <a:solidFill>
                  <a:srgbClr val="C00000"/>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p:cNvSpPr txBox="1"/>
              <p:nvPr/>
            </p:nvSpPr>
            <p:spPr>
              <a:xfrm>
                <a:off x="1058932" y="442648"/>
                <a:ext cx="8349886" cy="491490"/>
              </a:xfrm>
              <a:prstGeom prst="rect">
                <a:avLst/>
              </a:prstGeom>
              <a:noFill/>
            </p:spPr>
            <p:txBody>
              <a:bodyPr wrap="square" rtlCol="0">
                <a:spAutoFit/>
              </a:bodyPr>
              <a:lstStyle/>
              <a:p>
                <a:pPr lvl="0" defTabSz="914400">
                  <a:defRPr/>
                </a:pPr>
                <a14:m>
                  <m:oMath xmlns:m="http://schemas.openxmlformats.org/officeDocument/2006/math">
                    <m:r>
                      <a:rPr kumimoji="0" lang="en-US" altLang="zh-CN" sz="26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𝑱</m:t>
                    </m:r>
                    <m:r>
                      <a:rPr kumimoji="0" lang="en-US" altLang="zh-CN" sz="26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CN" sz="26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𝝍</m:t>
                    </m:r>
                    <m:r>
                      <m:rPr>
                        <m:nor/>
                      </m:rPr>
                      <a:rPr kumimoji="0" lang="zh-CN"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m:t> </m:t>
                    </m:r>
                    <m: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𝜸</m:t>
                    </m:r>
                    <m: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 </m:t>
                    </m:r>
                    <m:sSub>
                      <m:sSubPr>
                        <m:ctrlP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𝜼</m:t>
                        </m:r>
                      </m:e>
                      <m:sub>
                        <m: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𝑿</m:t>
                        </m:r>
                      </m:sub>
                    </m:sSub>
                    <m: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𝜸</m:t>
                    </m:r>
                    <m:r>
                      <a:rPr kumimoji="0" lang="en-US" altLang="zh-CN" sz="2600"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 </m:t>
                    </m:r>
                  </m:oMath>
                </a14:m>
                <a:r>
                  <a:rPr kumimoji="0" lang="en-US" altLang="zh-CN" sz="26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rPr>
                  <a:t>abc</a:t>
                </a:r>
                <a:endParaRPr kumimoji="0" lang="en-US" altLang="zh-CN" sz="26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charset="-122"/>
                  <a:cs typeface="Times New Roman" panose="02020603050405020304" pitchFamily="18"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1058932" y="442648"/>
                <a:ext cx="8349886" cy="491490"/>
              </a:xfrm>
              <a:prstGeom prst="rect">
                <a:avLst/>
              </a:prstGeom>
              <a:blipFill rotWithShape="1">
                <a:blip r:embed="rId14"/>
                <a:stretch>
                  <a:fillRect l="-5" t="-11" b="11"/>
                </a:stretch>
              </a:blipFill>
            </p:spPr>
            <p:txBody>
              <a:bodyPr/>
              <a:lstStyle/>
              <a:p>
                <a:r>
                  <a:rPr lang="zh-CN"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mc:AlternateContent xmlns:mc="http://schemas.openxmlformats.org/markup-compatibility/2006">
        <mc:Choice xmlns:a14="http://schemas.microsoft.com/office/drawing/2010/main" Requires="a14">
          <p:sp>
            <p:nvSpPr>
              <p:cNvPr id="5" name="标题 1"/>
              <p:cNvSpPr>
                <a:spLocks noGrp="1"/>
              </p:cNvSpPr>
              <p:nvPr>
                <p:ph type="title"/>
              </p:nvPr>
            </p:nvSpPr>
            <p:spPr>
              <a:xfrm>
                <a:off x="4495864" y="521943"/>
                <a:ext cx="3984804" cy="549517"/>
              </a:xfrm>
            </p:spPr>
            <p:txBody>
              <a:bodyPr>
                <a:noAutofit/>
              </a:bodyPr>
              <a:lstStyle/>
              <a:p>
                <a:pPr marL="342900" indent="-342900">
                  <a:buFont typeface="Wingdings" panose="05000000000000000000" pitchFamily="2" charset="2"/>
                  <a:buChar char="Ø"/>
                </a:pP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 amplitudes of </a:t>
                </a:r>
                <a14:m>
                  <m:oMath xmlns:m="http://schemas.openxmlformats.org/officeDocument/2006/math">
                    <m:sSub>
                      <m:sSubPr>
                        <m:ctrlP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𝑋</m:t>
                        </m:r>
                      </m:sub>
                    </m:sSub>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𝐴𝐵𝐶</m:t>
                    </m:r>
                  </m:oMath>
                </a14:m>
                <a:endPar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5" name="标题 1"/>
              <p:cNvSpPr>
                <a:spLocks noRot="1" noChangeAspect="1" noMove="1" noResize="1" noEditPoints="1" noAdjustHandles="1" noChangeArrowheads="1" noChangeShapeType="1" noTextEdit="1"/>
              </p:cNvSpPr>
              <p:nvPr>
                <p:ph type="title"/>
              </p:nvPr>
            </p:nvSpPr>
            <p:spPr>
              <a:xfrm>
                <a:off x="4495864" y="521943"/>
                <a:ext cx="3984804" cy="549517"/>
              </a:xfrm>
              <a:blipFill rotWithShape="1">
                <a:blip r:embed="rId1"/>
                <a:stretch>
                  <a:fillRect l="-2" t="-111" r="6" b="39"/>
                </a:stretch>
              </a:blipFill>
            </p:spPr>
            <p:txBody>
              <a:bodyPr/>
              <a:lstStyle/>
              <a:p>
                <a:r>
                  <a:rPr lang="zh-CN" altLang="en-US">
                    <a:noFill/>
                  </a:rPr>
                  <a:t> </a:t>
                </a:r>
              </a:p>
            </p:txBody>
          </p:sp>
        </mc:Fallback>
      </mc:AlternateContent>
      <p:pic>
        <p:nvPicPr>
          <p:cNvPr id="7" name="图形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86122" y="1144401"/>
            <a:ext cx="7368547" cy="1233362"/>
          </a:xfrm>
          <a:prstGeom prst="rect">
            <a:avLst/>
          </a:prstGeom>
        </p:spPr>
      </p:pic>
      <p:pic>
        <p:nvPicPr>
          <p:cNvPr id="10" name="图形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2626" y="3156134"/>
            <a:ext cx="9101550" cy="633441"/>
          </a:xfrm>
          <a:prstGeom prst="rect">
            <a:avLst/>
          </a:prstGeom>
        </p:spPr>
      </p:pic>
      <p:pic>
        <p:nvPicPr>
          <p:cNvPr id="13" name="图形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7462" y="4891735"/>
            <a:ext cx="2674134" cy="793019"/>
          </a:xfrm>
          <a:prstGeom prst="rect">
            <a:avLst/>
          </a:prstGeom>
        </p:spPr>
      </p:pic>
      <p:pic>
        <p:nvPicPr>
          <p:cNvPr id="15" name="图形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4898" y="5136489"/>
            <a:ext cx="3869742" cy="303510"/>
          </a:xfrm>
          <a:prstGeom prst="rect">
            <a:avLst/>
          </a:prstGeom>
        </p:spPr>
      </p:pic>
      <p:pic>
        <p:nvPicPr>
          <p:cNvPr id="3" name="图形 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57462" y="1253325"/>
            <a:ext cx="2844982" cy="645888"/>
          </a:xfrm>
          <a:prstGeom prst="rect">
            <a:avLst/>
          </a:prstGeom>
        </p:spPr>
      </p:pic>
      <mc:AlternateContent xmlns:mc="http://schemas.openxmlformats.org/markup-compatibility/2006">
        <mc:Choice xmlns:a14="http://schemas.microsoft.com/office/drawing/2010/main" Requires="a14">
          <p:sp>
            <p:nvSpPr>
              <p:cNvPr id="6" name="标题 1"/>
              <p:cNvSpPr txBox="1"/>
              <p:nvPr/>
            </p:nvSpPr>
            <p:spPr>
              <a:xfrm>
                <a:off x="1000094" y="521943"/>
                <a:ext cx="3984804" cy="549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Recall the </a:t>
                </a:r>
                <a14:m>
                  <m:oMath xmlns:m="http://schemas.openxmlformats.org/officeDocument/2006/math">
                    <m:r>
                      <m:rPr>
                        <m:sty m:val="p"/>
                      </m:rPr>
                      <a:rPr lang="en-US" altLang="zh-CN" sz="2000" b="0" i="0"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J</m:t>
                    </m:r>
                    <m:r>
                      <a:rPr lang="en-US" altLang="zh-CN" sz="2000" b="0" i="0"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𝜓</m:t>
                    </m:r>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𝛾</m:t>
                    </m:r>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sSub>
                      <m:sSubPr>
                        <m:ctrlP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𝜂</m:t>
                        </m:r>
                      </m:e>
                      <m:sub>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𝑋</m:t>
                        </m:r>
                      </m:sub>
                    </m:sSub>
                  </m:oMath>
                </a14:m>
                <a:endPar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 name="标题 1"/>
              <p:cNvSpPr txBox="1">
                <a:spLocks noRot="1" noChangeAspect="1" noMove="1" noResize="1" noEditPoints="1" noAdjustHandles="1" noChangeArrowheads="1" noChangeShapeType="1" noTextEdit="1"/>
              </p:cNvSpPr>
              <p:nvPr/>
            </p:nvSpPr>
            <p:spPr>
              <a:xfrm>
                <a:off x="1000094" y="521943"/>
                <a:ext cx="3984804" cy="549517"/>
              </a:xfrm>
              <a:prstGeom prst="rect">
                <a:avLst/>
              </a:prstGeom>
              <a:blipFill rotWithShape="1">
                <a:blip r:embed="rId12"/>
                <a:stretch>
                  <a:fillRect l="-15" t="-111" r="4" b="3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标题 1"/>
              <p:cNvSpPr txBox="1"/>
              <p:nvPr/>
            </p:nvSpPr>
            <p:spPr>
              <a:xfrm>
                <a:off x="994406" y="2624859"/>
                <a:ext cx="8224590" cy="549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Differential decay width </a:t>
                </a:r>
                <a14:m>
                  <m:oMath xmlns:m="http://schemas.openxmlformats.org/officeDocument/2006/math">
                    <m:r>
                      <a:rPr lang="en-US" altLang="zh-CN" sz="2000" b="0" i="1"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𝑑</m:t>
                    </m:r>
                    <m:r>
                      <m:rPr>
                        <m:sty m:val="p"/>
                      </m:rPr>
                      <a:rPr lang="en-US" altLang="zh-CN" sz="2000" b="0" i="0"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Γ</m:t>
                    </m:r>
                  </m:oMath>
                </a14:m>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lang="en-US" altLang="zh-CN" sz="20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𝑑</m:t>
                    </m:r>
                    <m:rad>
                      <m:radPr>
                        <m:degHide m:val="on"/>
                        <m:ctrlPr>
                          <a:rPr lang="en-US" altLang="zh-CN" sz="20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000" b="0" i="1" dirty="0"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𝑠</m:t>
                        </m:r>
                      </m:e>
                    </m:rad>
                  </m:oMath>
                </a14:m>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reduce the 4-body phase space integral </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mc:Choice>
        <mc:Fallback>
          <p:sp>
            <p:nvSpPr>
              <p:cNvPr id="9" name="标题 1"/>
              <p:cNvSpPr txBox="1">
                <a:spLocks noRot="1" noChangeAspect="1" noMove="1" noResize="1" noEditPoints="1" noAdjustHandles="1" noChangeArrowheads="1" noChangeShapeType="1" noTextEdit="1"/>
              </p:cNvSpPr>
              <p:nvPr/>
            </p:nvSpPr>
            <p:spPr>
              <a:xfrm>
                <a:off x="994406" y="2624859"/>
                <a:ext cx="8224590" cy="549517"/>
              </a:xfrm>
              <a:prstGeom prst="rect">
                <a:avLst/>
              </a:prstGeom>
              <a:blipFill rotWithShape="1">
                <a:blip r:embed="rId13"/>
                <a:stretch>
                  <a:fillRect l="-8" t="-74" r="1" b="2"/>
                </a:stretch>
              </a:blipFill>
            </p:spPr>
            <p:txBody>
              <a:bodyPr/>
              <a:lstStyle/>
              <a:p>
                <a:r>
                  <a:rPr lang="zh-CN" altLang="en-US">
                    <a:noFill/>
                  </a:rPr>
                  <a:t> </a:t>
                </a:r>
              </a:p>
            </p:txBody>
          </p:sp>
        </mc:Fallback>
      </mc:AlternateContent>
      <p:sp>
        <p:nvSpPr>
          <p:cNvPr id="12" name="文本框 11"/>
          <p:cNvSpPr txBox="1"/>
          <p:nvPr/>
        </p:nvSpPr>
        <p:spPr>
          <a:xfrm>
            <a:off x="1000094" y="4338855"/>
            <a:ext cx="3682950" cy="400110"/>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dirty="0">
                <a:solidFill>
                  <a:srgbClr val="FF0000"/>
                </a:solidFill>
                <a:latin typeface="Times New Roman" panose="02020603050405020304" pitchFamily="18" charset="0"/>
                <a:cs typeface="Times New Roman" panose="02020603050405020304" pitchFamily="18" charset="0"/>
              </a:rPr>
              <a:t>Two-body phase space</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4495864" y="4335389"/>
            <a:ext cx="3682950" cy="400110"/>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000" dirty="0">
                <a:solidFill>
                  <a:srgbClr val="FF0000"/>
                </a:solidFill>
                <a:latin typeface="Times New Roman" panose="02020603050405020304" pitchFamily="18" charset="0"/>
                <a:cs typeface="Times New Roman" panose="02020603050405020304" pitchFamily="18" charset="0"/>
              </a:rPr>
              <a:t>Energy-dependent width</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79E4FBA-F135-4C23-898A-5F695DB1E6C5}" type="slidenum">
              <a:rPr lang="zh-CN" altLang="en-US" smtClean="0"/>
            </a:fld>
            <a:endParaRPr lang="zh-CN" altLang="en-US"/>
          </a:p>
        </p:txBody>
      </p:sp>
      <p:sp>
        <p:nvSpPr>
          <p:cNvPr id="2" name="标题 1"/>
          <p:cNvSpPr>
            <a:spLocks noGrp="1"/>
          </p:cNvSpPr>
          <p:nvPr>
            <p:ph type="title"/>
          </p:nvPr>
        </p:nvSpPr>
        <p:spPr>
          <a:xfrm>
            <a:off x="904362" y="453990"/>
            <a:ext cx="2252968" cy="661988"/>
          </a:xfrm>
        </p:spPr>
        <p:txBody>
          <a:bodyPr>
            <a:noAutofit/>
          </a:bodyPr>
          <a:lstStyle/>
          <a:p>
            <a:r>
              <a:rPr lang="en-US" altLang="zh-CN" sz="3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Fit scheme</a:t>
            </a:r>
            <a:endParaRPr lang="zh-CN" altLang="en-US" sz="32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图片 4"/>
          <p:cNvPicPr>
            <a:picLocks noChangeAspect="1"/>
          </p:cNvPicPr>
          <p:nvPr/>
        </p:nvPicPr>
        <p:blipFill rotWithShape="1">
          <a:blip r:embed="rId1"/>
          <a:srcRect t="20510"/>
          <a:stretch>
            <a:fillRect/>
          </a:stretch>
        </p:blipFill>
        <p:spPr>
          <a:xfrm>
            <a:off x="904362" y="972178"/>
            <a:ext cx="9753399" cy="925992"/>
          </a:xfrm>
          <a:prstGeom prst="rect">
            <a:avLst/>
          </a:prstGeom>
        </p:spPr>
      </p:pic>
      <p:sp>
        <p:nvSpPr>
          <p:cNvPr id="6" name="文本框 5"/>
          <p:cNvSpPr txBox="1"/>
          <p:nvPr/>
        </p:nvSpPr>
        <p:spPr>
          <a:xfrm>
            <a:off x="6243925" y="2132441"/>
            <a:ext cx="4633336" cy="369332"/>
          </a:xfrm>
          <a:prstGeom prst="rect">
            <a:avLst/>
          </a:prstGeom>
          <a:noFill/>
        </p:spPr>
        <p:txBody>
          <a:bodyPr wrap="square" rtlCol="0">
            <a:spAutoFit/>
          </a:bodyPr>
          <a:lstStyle/>
          <a:p>
            <a:pPr marL="285750" indent="-285750" algn="l">
              <a:buFont typeface="Wingdings" panose="05000000000000000000" pitchFamily="2" charset="2"/>
              <a:buChar char="u"/>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Determine the truly independent phases</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3035748" y="2046626"/>
            <a:ext cx="760576" cy="369332"/>
          </a:xfrm>
          <a:prstGeom prst="rect">
            <a:avLst/>
          </a:prstGeom>
          <a:noFill/>
        </p:spPr>
        <p:txBody>
          <a:bodyPr wrap="square" rtlCol="0">
            <a:spAutoFit/>
          </a:bodyPr>
          <a:lstStyle/>
          <a:p>
            <a:pPr algn="l"/>
            <a:r>
              <a:rPr lang="en-US" altLang="zh-CN"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Fixed</a:t>
            </a:r>
            <a:endParaRPr lang="zh-CN" altLang="en-US"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1" name="组合 10"/>
          <p:cNvGrpSpPr/>
          <p:nvPr/>
        </p:nvGrpSpPr>
        <p:grpSpPr>
          <a:xfrm>
            <a:off x="815339" y="2036393"/>
            <a:ext cx="1888809" cy="1194124"/>
            <a:chOff x="717303" y="2108122"/>
            <a:chExt cx="1756182" cy="1068021"/>
          </a:xfrm>
        </p:grpSpPr>
        <p:pic>
          <p:nvPicPr>
            <p:cNvPr id="13" name="图片 12"/>
            <p:cNvPicPr>
              <a:picLocks noChangeAspect="1"/>
            </p:cNvPicPr>
            <p:nvPr/>
          </p:nvPicPr>
          <p:blipFill>
            <a:blip r:embed="rId2"/>
            <a:stretch>
              <a:fillRect/>
            </a:stretch>
          </p:blipFill>
          <p:spPr>
            <a:xfrm>
              <a:off x="717303" y="2108122"/>
              <a:ext cx="1756182" cy="1068021"/>
            </a:xfrm>
            <a:prstGeom prst="rect">
              <a:avLst/>
            </a:prstGeom>
          </p:spPr>
        </p:pic>
        <p:sp>
          <p:nvSpPr>
            <p:cNvPr id="14" name="椭圆 13"/>
            <p:cNvSpPr/>
            <p:nvPr/>
          </p:nvSpPr>
          <p:spPr>
            <a:xfrm>
              <a:off x="1321233" y="2649581"/>
              <a:ext cx="155182" cy="13223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670304" y="2398598"/>
              <a:ext cx="137941" cy="13678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667109" y="4961726"/>
            <a:ext cx="2067691" cy="1325232"/>
            <a:chOff x="749549" y="3818707"/>
            <a:chExt cx="2356094" cy="1557115"/>
          </a:xfrm>
        </p:grpSpPr>
        <p:pic>
          <p:nvPicPr>
            <p:cNvPr id="21" name="图片 20"/>
            <p:cNvPicPr>
              <a:picLocks noChangeAspect="1"/>
            </p:cNvPicPr>
            <p:nvPr/>
          </p:nvPicPr>
          <p:blipFill>
            <a:blip r:embed="rId3"/>
            <a:stretch>
              <a:fillRect/>
            </a:stretch>
          </p:blipFill>
          <p:spPr>
            <a:xfrm>
              <a:off x="749549" y="3818707"/>
              <a:ext cx="2356094" cy="1557115"/>
            </a:xfrm>
            <a:prstGeom prst="rect">
              <a:avLst/>
            </a:prstGeom>
          </p:spPr>
        </p:pic>
        <p:sp>
          <p:nvSpPr>
            <p:cNvPr id="22" name="椭圆 21"/>
            <p:cNvSpPr/>
            <p:nvPr/>
          </p:nvSpPr>
          <p:spPr>
            <a:xfrm>
              <a:off x="2163934" y="4284950"/>
              <a:ext cx="215181" cy="2177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661698" y="4629460"/>
              <a:ext cx="208441" cy="20869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636458" y="3552645"/>
            <a:ext cx="2067691" cy="1325232"/>
            <a:chOff x="898116" y="3417512"/>
            <a:chExt cx="1942885" cy="1252037"/>
          </a:xfrm>
        </p:grpSpPr>
        <p:pic>
          <p:nvPicPr>
            <p:cNvPr id="32" name="图片 31"/>
            <p:cNvPicPr>
              <a:picLocks noChangeAspect="1"/>
            </p:cNvPicPr>
            <p:nvPr/>
          </p:nvPicPr>
          <p:blipFill>
            <a:blip r:embed="rId4"/>
            <a:stretch>
              <a:fillRect/>
            </a:stretch>
          </p:blipFill>
          <p:spPr>
            <a:xfrm>
              <a:off x="898116" y="3417512"/>
              <a:ext cx="1942885" cy="1252037"/>
            </a:xfrm>
            <a:prstGeom prst="rect">
              <a:avLst/>
            </a:prstGeom>
          </p:spPr>
        </p:pic>
        <p:sp>
          <p:nvSpPr>
            <p:cNvPr id="33" name="椭圆 32"/>
            <p:cNvSpPr/>
            <p:nvPr/>
          </p:nvSpPr>
          <p:spPr>
            <a:xfrm>
              <a:off x="1957041" y="3721740"/>
              <a:ext cx="149622" cy="1436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566471" y="3996955"/>
              <a:ext cx="147551" cy="1445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424279" y="3429000"/>
            <a:ext cx="2584931" cy="1252037"/>
            <a:chOff x="5784674" y="2260866"/>
            <a:chExt cx="2230982" cy="1097531"/>
          </a:xfrm>
        </p:grpSpPr>
        <p:pic>
          <p:nvPicPr>
            <p:cNvPr id="41" name="图片 40"/>
            <p:cNvPicPr>
              <a:picLocks noChangeAspect="1"/>
            </p:cNvPicPr>
            <p:nvPr/>
          </p:nvPicPr>
          <p:blipFill>
            <a:blip r:embed="rId5"/>
            <a:stretch>
              <a:fillRect/>
            </a:stretch>
          </p:blipFill>
          <p:spPr>
            <a:xfrm>
              <a:off x="5784674" y="2260866"/>
              <a:ext cx="2230982" cy="1097531"/>
            </a:xfrm>
            <a:prstGeom prst="rect">
              <a:avLst/>
            </a:prstGeom>
          </p:spPr>
        </p:pic>
        <p:sp>
          <p:nvSpPr>
            <p:cNvPr id="42" name="椭圆 41"/>
            <p:cNvSpPr/>
            <p:nvPr/>
          </p:nvSpPr>
          <p:spPr>
            <a:xfrm>
              <a:off x="6788664" y="2367781"/>
              <a:ext cx="153620" cy="14170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364658" y="2635395"/>
              <a:ext cx="141962" cy="14579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824680" y="2939997"/>
              <a:ext cx="129042" cy="12555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213582" y="2939997"/>
              <a:ext cx="129042" cy="12555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7" name="图片 46"/>
          <p:cNvPicPr>
            <a:picLocks noChangeAspect="1"/>
          </p:cNvPicPr>
          <p:nvPr/>
        </p:nvPicPr>
        <p:blipFill>
          <a:blip r:embed="rId6"/>
          <a:stretch>
            <a:fillRect/>
          </a:stretch>
        </p:blipFill>
        <p:spPr>
          <a:xfrm>
            <a:off x="9104774" y="3712619"/>
            <a:ext cx="1661247" cy="492654"/>
          </a:xfrm>
          <a:prstGeom prst="rect">
            <a:avLst/>
          </a:prstGeom>
        </p:spPr>
      </p:pic>
      <p:pic>
        <p:nvPicPr>
          <p:cNvPr id="56" name="图片 55"/>
          <p:cNvPicPr>
            <a:picLocks noChangeAspect="1"/>
          </p:cNvPicPr>
          <p:nvPr/>
        </p:nvPicPr>
        <p:blipFill>
          <a:blip r:embed="rId7"/>
          <a:stretch>
            <a:fillRect/>
          </a:stretch>
        </p:blipFill>
        <p:spPr>
          <a:xfrm>
            <a:off x="9358350" y="5379169"/>
            <a:ext cx="1624020" cy="369332"/>
          </a:xfrm>
          <a:prstGeom prst="rect">
            <a:avLst/>
          </a:prstGeom>
        </p:spPr>
      </p:pic>
      <p:grpSp>
        <p:nvGrpSpPr>
          <p:cNvPr id="31" name="组合 30"/>
          <p:cNvGrpSpPr/>
          <p:nvPr/>
        </p:nvGrpSpPr>
        <p:grpSpPr>
          <a:xfrm>
            <a:off x="6531319" y="5108291"/>
            <a:ext cx="2744121" cy="1178667"/>
            <a:chOff x="5571199" y="4959831"/>
            <a:chExt cx="2744121" cy="1178667"/>
          </a:xfrm>
        </p:grpSpPr>
        <p:pic>
          <p:nvPicPr>
            <p:cNvPr id="49" name="图片 48"/>
            <p:cNvPicPr>
              <a:picLocks noChangeAspect="1"/>
            </p:cNvPicPr>
            <p:nvPr/>
          </p:nvPicPr>
          <p:blipFill>
            <a:blip r:embed="rId8"/>
            <a:stretch>
              <a:fillRect/>
            </a:stretch>
          </p:blipFill>
          <p:spPr>
            <a:xfrm>
              <a:off x="5571199" y="4959831"/>
              <a:ext cx="2744121" cy="1178667"/>
            </a:xfrm>
            <a:prstGeom prst="rect">
              <a:avLst/>
            </a:prstGeom>
          </p:spPr>
        </p:pic>
        <p:sp>
          <p:nvSpPr>
            <p:cNvPr id="53" name="矩形 52"/>
            <p:cNvSpPr/>
            <p:nvPr/>
          </p:nvSpPr>
          <p:spPr>
            <a:xfrm>
              <a:off x="6670760" y="5611546"/>
              <a:ext cx="144609" cy="1387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6639710" y="4989965"/>
              <a:ext cx="177992" cy="1616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138451" y="5288840"/>
              <a:ext cx="177992" cy="16165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54060" y="5622717"/>
              <a:ext cx="144609" cy="1387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5" name="图片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77415" y="2535380"/>
            <a:ext cx="2879165" cy="313120"/>
          </a:xfrm>
          <a:prstGeom prst="rect">
            <a:avLst/>
          </a:prstGeom>
        </p:spPr>
      </p:pic>
      <p:pic>
        <p:nvPicPr>
          <p:cNvPr id="29" name="图片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77415" y="3767738"/>
            <a:ext cx="2312083" cy="369337"/>
          </a:xfrm>
          <a:prstGeom prst="rect">
            <a:avLst/>
          </a:prstGeom>
        </p:spPr>
      </p:pic>
      <p:pic>
        <p:nvPicPr>
          <p:cNvPr id="37" name="图片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97072" y="5604319"/>
            <a:ext cx="2441177" cy="38872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表格 10"/>
              <p:cNvGraphicFramePr>
                <a:graphicFrameLocks noGrp="1"/>
              </p:cNvGraphicFramePr>
              <p:nvPr/>
            </p:nvGraphicFramePr>
            <p:xfrm>
              <a:off x="710588" y="2543569"/>
              <a:ext cx="4607882" cy="1794639"/>
            </p:xfrm>
            <a:graphic>
              <a:graphicData uri="http://schemas.openxmlformats.org/drawingml/2006/table">
                <a:tbl>
                  <a:tblPr firstRow="1" bandRow="1">
                    <a:tableStyleId>{7DF18680-E054-41AD-8BC1-D1AEF772440D}</a:tableStyleId>
                  </a:tblPr>
                  <a:tblGrid>
                    <a:gridCol w="2132164"/>
                    <a:gridCol w="2475718"/>
                  </a:tblGrid>
                  <a:tr h="34734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latin typeface="Times New Roman" panose="02020603050405020304" pitchFamily="18" charset="0"/>
                              <a:cs typeface="Times New Roman" panose="02020603050405020304" pitchFamily="18" charset="0"/>
                            </a:rPr>
                            <a:t>Mass of </a:t>
                          </a:r>
                          <a14:m>
                            <m:oMath xmlns:m="http://schemas.openxmlformats.org/officeDocument/2006/math">
                              <m:r>
                                <a:rPr lang="en-US" altLang="zh-CN" sz="1400" b="0" i="1" smtClean="0">
                                  <a:solidFill>
                                    <a:schemeClr val="tx1"/>
                                  </a:solidFill>
                                  <a:latin typeface="Cambria Math" panose="02040503050406030204" pitchFamily="18" charset="0"/>
                                  <a:cs typeface="Times New Roman" panose="02020603050405020304" pitchFamily="18" charset="0"/>
                                </a:rPr>
                                <m:t>𝜂</m:t>
                              </m:r>
                              <m:d>
                                <m:dPr>
                                  <m:ctrlPr>
                                    <a:rPr lang="en-US" altLang="zh-CN" sz="1400" b="0" i="1" smtClean="0">
                                      <a:solidFill>
                                        <a:schemeClr val="tx1"/>
                                      </a:solidFill>
                                      <a:latin typeface="Cambria Math" panose="02040503050406030204" pitchFamily="18" charset="0"/>
                                      <a:cs typeface="Times New Roman" panose="02020603050405020304" pitchFamily="18" charset="0"/>
                                    </a:rPr>
                                  </m:ctrlPr>
                                </m:dPr>
                                <m:e>
                                  <m:r>
                                    <a:rPr lang="en-US" altLang="zh-CN" sz="1400" b="0" i="1" smtClean="0">
                                      <a:solidFill>
                                        <a:schemeClr val="tx1"/>
                                      </a:solidFill>
                                      <a:latin typeface="Cambria Math" panose="02040503050406030204" pitchFamily="18" charset="0"/>
                                      <a:cs typeface="Times New Roman" panose="02020603050405020304" pitchFamily="18" charset="0"/>
                                    </a:rPr>
                                    <m:t>1405</m:t>
                                  </m:r>
                                </m:e>
                              </m:d>
                            </m:oMath>
                          </a14:m>
                          <a:endParaRPr lang="en-US" altLang="zh-CN" sz="1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14:m>
                            <m:oMathPara xmlns:m="http://schemas.openxmlformats.org/officeDocument/2006/math">
                              <m:oMathParaPr>
                                <m:jc m:val="left"/>
                              </m:oMathParaPr>
                              <m:oMath xmlns:m="http://schemas.openxmlformats.org/officeDocument/2006/math">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𝒎</m:t>
                                    </m:r>
                                  </m:e>
                                  <m:sub>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𝜼</m:t>
                                        </m:r>
                                      </m:e>
                                      <m:sub>
                                        <m:r>
                                          <a:rPr lang="en-US" altLang="zh-CN" sz="1600" b="1" i="1" smtClean="0">
                                            <a:solidFill>
                                              <a:schemeClr val="tx1"/>
                                            </a:solidFill>
                                            <a:latin typeface="Cambria Math" panose="02040503050406030204" pitchFamily="18" charset="0"/>
                                            <a:cs typeface="Times New Roman" panose="02020603050405020304" pitchFamily="18" charset="0"/>
                                          </a:rPr>
                                          <m:t>𝑯</m:t>
                                        </m:r>
                                      </m:sub>
                                    </m:sSub>
                                  </m:sub>
                                </m:sSub>
                              </m:oMath>
                            </m:oMathPara>
                          </a14:m>
                          <a:endParaRPr lang="zh-CN" altLang="en-US" dirty="0"/>
                        </a:p>
                      </a:txBody>
                      <a:tcPr/>
                    </a:tc>
                  </a:tr>
                  <a:tr h="34374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tx1"/>
                              </a:solidFill>
                              <a:latin typeface="Times New Roman" panose="02020603050405020304" pitchFamily="18" charset="0"/>
                              <a:cs typeface="Times New Roman" panose="02020603050405020304" pitchFamily="18" charset="0"/>
                            </a:rPr>
                            <a:t>Mixing</a:t>
                          </a:r>
                          <a:r>
                            <a:rPr lang="en-US" altLang="zh-CN" sz="1600" b="1" baseline="0" dirty="0">
                              <a:solidFill>
                                <a:schemeClr val="tx1"/>
                              </a:solidFill>
                              <a:latin typeface="Times New Roman" panose="02020603050405020304" pitchFamily="18" charset="0"/>
                              <a:cs typeface="Times New Roman" panose="02020603050405020304" pitchFamily="18" charset="0"/>
                            </a:rPr>
                            <a:t> angle</a:t>
                          </a:r>
                          <a:endParaRPr lang="en-US" altLang="zh-CN"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14:m>
                            <m:oMathPara xmlns:m="http://schemas.openxmlformats.org/officeDocument/2006/math">
                              <m:oMathParaPr>
                                <m:jc m:val="left"/>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𝜶</m:t>
                                    </m:r>
                                  </m:e>
                                  <m:sub>
                                    <m:r>
                                      <a:rPr lang="en-US" altLang="zh-CN" b="1" i="1" smtClean="0">
                                        <a:latin typeface="Cambria Math" panose="02040503050406030204" pitchFamily="18" charset="0"/>
                                      </a:rPr>
                                      <m:t>𝑷</m:t>
                                    </m:r>
                                  </m:sub>
                                </m:sSub>
                              </m:oMath>
                            </m:oMathPara>
                          </a14:m>
                          <a:endParaRPr lang="zh-CN" altLang="en-US" dirty="0"/>
                        </a:p>
                      </a:txBody>
                      <a:tcPr/>
                    </a:tc>
                  </a:tr>
                  <a:tr h="349556">
                    <a:tc>
                      <a:txBody>
                        <a:bodyPr/>
                        <a:lstStyle/>
                        <a:p>
                          <a:pPr marL="0" marR="0" lvl="0" indent="0" algn="l" defTabSz="914400" rtl="0" eaLnBrk="1" fontAlgn="auto" latinLnBrk="0" hangingPunct="1">
                            <a:lnSpc>
                              <a:spcPct val="100000"/>
                            </a:lnSpc>
                            <a:spcBef>
                              <a:spcPts val="0"/>
                            </a:spcBef>
                            <a:spcAft>
                              <a:spcPts val="0"/>
                            </a:spcAft>
                            <a:buClrTx/>
                            <a:buSzTx/>
                            <a:buFontTx/>
                            <a:buNone/>
                            <a:defRPr/>
                          </a:pPr>
                          <a14:m>
                            <m:oMath xmlns:m="http://schemas.openxmlformats.org/officeDocument/2006/math">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𝜼</m:t>
                                  </m:r>
                                </m:e>
                                <m:sub>
                                  <m:r>
                                    <a:rPr lang="en-US" altLang="zh-CN" sz="1600" b="1" i="1" smtClean="0">
                                      <a:solidFill>
                                        <a:schemeClr val="tx1"/>
                                      </a:solidFill>
                                      <a:latin typeface="Cambria Math" panose="02040503050406030204" pitchFamily="18" charset="0"/>
                                      <a:cs typeface="Times New Roman" panose="02020603050405020304" pitchFamily="18" charset="0"/>
                                    </a:rPr>
                                    <m:t>𝑿</m:t>
                                  </m:r>
                                </m:sub>
                              </m:sSub>
                            </m:oMath>
                          </a14:m>
                          <a:r>
                            <a:rPr lang="zh-CN" altLang="en-US" sz="1600" b="1" dirty="0">
                              <a:solidFill>
                                <a:schemeClr val="tx1"/>
                              </a:solidFill>
                              <a:latin typeface="Times New Roman" panose="02020603050405020304" pitchFamily="18" charset="0"/>
                              <a:cs typeface="Times New Roman" panose="02020603050405020304" pitchFamily="18" charset="0"/>
                            </a:rPr>
                            <a:t> </a:t>
                          </a:r>
                          <a:r>
                            <a:rPr lang="en-US" altLang="zh-CN" sz="1600" b="1" dirty="0">
                              <a:solidFill>
                                <a:schemeClr val="tx1"/>
                              </a:solidFill>
                              <a:latin typeface="Times New Roman" panose="02020603050405020304" pitchFamily="18" charset="0"/>
                              <a:cs typeface="Times New Roman" panose="02020603050405020304" pitchFamily="18" charset="0"/>
                            </a:rPr>
                            <a:t>couplings</a:t>
                          </a:r>
                          <a:endParaRPr lang="en-US" altLang="zh-CN"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14:m>
                            <m:oMath xmlns:m="http://schemas.openxmlformats.org/officeDocument/2006/math">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𝒈</m:t>
                                  </m:r>
                                </m:e>
                                <m:sub>
                                  <m:r>
                                    <a:rPr lang="en-US" altLang="zh-CN" sz="1600" b="1" i="1" smtClean="0">
                                      <a:solidFill>
                                        <a:schemeClr val="tx1"/>
                                      </a:solidFill>
                                      <a:latin typeface="Cambria Math" panose="02040503050406030204" pitchFamily="18" charset="0"/>
                                      <a:cs typeface="Times New Roman" panose="02020603050405020304" pitchFamily="18" charset="0"/>
                                    </a:rPr>
                                    <m:t>𝑿𝑽𝑷</m:t>
                                  </m:r>
                                </m:sub>
                              </m:sSub>
                            </m:oMath>
                          </a14:m>
                          <a:r>
                            <a:rPr lang="en-US" altLang="zh-CN" sz="16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a:solidFill>
                                        <a:schemeClr val="tx1"/>
                                      </a:solidFill>
                                      <a:latin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cs typeface="Times New Roman" panose="02020603050405020304" pitchFamily="18" charset="0"/>
                                    </a:rPr>
                                    <m:t>𝒈</m:t>
                                  </m:r>
                                </m:e>
                                <m:sub>
                                  <m:r>
                                    <a:rPr lang="en-US" altLang="zh-CN" sz="1600" b="1" i="1" smtClean="0">
                                      <a:solidFill>
                                        <a:schemeClr val="tx1"/>
                                      </a:solidFill>
                                      <a:latin typeface="Cambria Math" panose="02040503050406030204" pitchFamily="18" charset="0"/>
                                      <a:cs typeface="Times New Roman" panose="02020603050405020304" pitchFamily="18" charset="0"/>
                                    </a:rPr>
                                    <m:t>𝑿</m:t>
                                  </m:r>
                                  <m:r>
                                    <a:rPr lang="en-US" altLang="zh-CN" sz="1600" b="1" i="1" smtClean="0">
                                      <a:solidFill>
                                        <a:schemeClr val="tx1"/>
                                      </a:solidFill>
                                      <a:latin typeface="Cambria Math" panose="02040503050406030204" pitchFamily="18" charset="0"/>
                                      <a:cs typeface="Times New Roman" panose="02020603050405020304" pitchFamily="18" charset="0"/>
                                    </a:rPr>
                                    <m:t>𝜿</m:t>
                                  </m:r>
                                  <m:r>
                                    <a:rPr lang="en-US" altLang="zh-CN" sz="1600" b="1" i="1" smtClean="0">
                                      <a:solidFill>
                                        <a:schemeClr val="tx1"/>
                                      </a:solidFill>
                                      <a:latin typeface="Cambria Math" panose="02040503050406030204" pitchFamily="18" charset="0"/>
                                      <a:cs typeface="Times New Roman" panose="02020603050405020304" pitchFamily="18" charset="0"/>
                                    </a:rPr>
                                    <m:t>𝑷</m:t>
                                  </m:r>
                                </m:sub>
                              </m:sSub>
                            </m:oMath>
                          </a14:m>
                          <a:r>
                            <a:rPr lang="en-US" altLang="zh-CN" sz="16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a:solidFill>
                                        <a:schemeClr val="tx1"/>
                                      </a:solidFill>
                                      <a:latin typeface="Cambria Math" panose="02040503050406030204" pitchFamily="18" charset="0"/>
                                      <a:cs typeface="Times New Roman" panose="02020603050405020304" pitchFamily="18" charset="0"/>
                                    </a:rPr>
                                  </m:ctrlPr>
                                </m:sSubPr>
                                <m:e>
                                  <m:r>
                                    <a:rPr lang="en-US" altLang="zh-CN" sz="1600" b="1" i="1">
                                      <a:solidFill>
                                        <a:schemeClr val="tx1"/>
                                      </a:solidFill>
                                      <a:latin typeface="Cambria Math" panose="02040503050406030204" pitchFamily="18" charset="0"/>
                                      <a:cs typeface="Times New Roman" panose="02020603050405020304" pitchFamily="18" charset="0"/>
                                    </a:rPr>
                                    <m:t>𝒈</m:t>
                                  </m:r>
                                </m:e>
                                <m:sub>
                                  <m:r>
                                    <a:rPr lang="en-US" altLang="zh-CN" sz="1600" b="1" i="1" smtClean="0">
                                      <a:solidFill>
                                        <a:schemeClr val="tx1"/>
                                      </a:solidFill>
                                      <a:latin typeface="Cambria Math" panose="02040503050406030204" pitchFamily="18" charset="0"/>
                                      <a:cs typeface="Times New Roman" panose="02020603050405020304" pitchFamily="18" charset="0"/>
                                    </a:rPr>
                                    <m:t>𝑿</m:t>
                                  </m:r>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𝒂</m:t>
                                      </m:r>
                                    </m:e>
                                    <m:sub>
                                      <m:r>
                                        <a:rPr lang="en-US" altLang="zh-CN" sz="1600" b="1" i="1" smtClean="0">
                                          <a:solidFill>
                                            <a:schemeClr val="tx1"/>
                                          </a:solidFill>
                                          <a:latin typeface="Cambria Math" panose="02040503050406030204" pitchFamily="18" charset="0"/>
                                          <a:cs typeface="Times New Roman" panose="02020603050405020304" pitchFamily="18" charset="0"/>
                                        </a:rPr>
                                        <m:t>𝟎</m:t>
                                      </m:r>
                                    </m:sub>
                                  </m:sSub>
                                  <m:r>
                                    <a:rPr lang="en-US" altLang="zh-CN" sz="1600" b="1" i="1" smtClean="0">
                                      <a:solidFill>
                                        <a:schemeClr val="tx1"/>
                                      </a:solidFill>
                                      <a:latin typeface="Cambria Math" panose="02040503050406030204" pitchFamily="18" charset="0"/>
                                      <a:cs typeface="Times New Roman" panose="02020603050405020304" pitchFamily="18" charset="0"/>
                                    </a:rPr>
                                    <m:t>𝑷</m:t>
                                  </m:r>
                                </m:sub>
                              </m:sSub>
                            </m:oMath>
                          </a14:m>
                          <a:endParaRPr lang="zh-CN" altLang="en-US" dirty="0"/>
                        </a:p>
                      </a:txBody>
                      <a:tcPr/>
                    </a:tc>
                  </a:tr>
                  <a:tr h="34352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tx1"/>
                              </a:solidFill>
                              <a:latin typeface="Times New Roman" panose="02020603050405020304" pitchFamily="18" charset="0"/>
                              <a:cs typeface="Times New Roman" panose="02020603050405020304" pitchFamily="18" charset="0"/>
                            </a:rPr>
                            <a:t>Phases</a:t>
                          </a:r>
                          <a:endParaRPr lang="en-US" altLang="zh-CN"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14:m>
                            <m:oMath xmlns:m="http://schemas.openxmlformats.org/officeDocument/2006/math">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𝜽</m:t>
                                  </m:r>
                                </m:e>
                                <m:sub>
                                  <m:r>
                                    <a:rPr lang="en-US" altLang="zh-CN" sz="1600" b="1" i="1" smtClean="0">
                                      <a:solidFill>
                                        <a:schemeClr val="tx1"/>
                                      </a:solidFill>
                                      <a:latin typeface="Cambria Math" panose="02040503050406030204" pitchFamily="18" charset="0"/>
                                      <a:cs typeface="Times New Roman" panose="02020603050405020304" pitchFamily="18" charset="0"/>
                                    </a:rPr>
                                    <m:t>𝜿</m:t>
                                  </m:r>
                                </m:sub>
                              </m:sSub>
                            </m:oMath>
                          </a14:m>
                          <a:r>
                            <a:rPr lang="en-US" altLang="zh-CN" sz="16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𝜽</m:t>
                                  </m:r>
                                </m:e>
                                <m:sub>
                                  <m:r>
                                    <a:rPr lang="en-US" altLang="zh-CN" sz="1600" b="1" i="1" smtClean="0">
                                      <a:solidFill>
                                        <a:schemeClr val="tx1"/>
                                      </a:solidFill>
                                      <a:latin typeface="Cambria Math" panose="02040503050406030204" pitchFamily="18" charset="0"/>
                                      <a:cs typeface="Times New Roman" panose="02020603050405020304" pitchFamily="18" charset="0"/>
                                    </a:rPr>
                                    <m:t>𝜿</m:t>
                                  </m:r>
                                  <m:r>
                                    <a:rPr lang="en-US" altLang="zh-CN" sz="1600" b="1" i="1" smtClean="0">
                                      <a:solidFill>
                                        <a:schemeClr val="tx1"/>
                                      </a:solidFill>
                                      <a:latin typeface="Cambria Math" panose="02040503050406030204" pitchFamily="18" charset="0"/>
                                      <a:cs typeface="Times New Roman" panose="02020603050405020304" pitchFamily="18" charset="0"/>
                                    </a:rPr>
                                    <m:t>𝑳</m:t>
                                  </m:r>
                                </m:sub>
                              </m:sSub>
                            </m:oMath>
                          </a14:m>
                          <a:r>
                            <a:rPr lang="en-US" altLang="zh-CN" sz="16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𝜽</m:t>
                                  </m:r>
                                </m:e>
                                <m:sub>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𝒂</m:t>
                                      </m:r>
                                    </m:e>
                                    <m:sub>
                                      <m:r>
                                        <a:rPr lang="en-US" altLang="zh-CN" sz="1600" b="1" i="1" smtClean="0">
                                          <a:solidFill>
                                            <a:schemeClr val="tx1"/>
                                          </a:solidFill>
                                          <a:latin typeface="Cambria Math" panose="02040503050406030204" pitchFamily="18" charset="0"/>
                                          <a:cs typeface="Times New Roman" panose="02020603050405020304" pitchFamily="18" charset="0"/>
                                        </a:rPr>
                                        <m:t>𝟎</m:t>
                                      </m:r>
                                    </m:sub>
                                  </m:sSub>
                                </m:sub>
                              </m:sSub>
                            </m:oMath>
                          </a14:m>
                          <a:r>
                            <a:rPr lang="en-US" altLang="zh-CN" sz="16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𝜽</m:t>
                                  </m:r>
                                </m:e>
                                <m:sub>
                                  <m:sSub>
                                    <m:sSubPr>
                                      <m:ctrlPr>
                                        <a:rPr lang="en-US" altLang="zh-CN" sz="1600" b="1" i="1" smtClean="0">
                                          <a:solidFill>
                                            <a:schemeClr val="tx1"/>
                                          </a:solidFill>
                                          <a:latin typeface="Cambria Math" panose="02040503050406030204" pitchFamily="18" charset="0"/>
                                          <a:cs typeface="Times New Roman" panose="02020603050405020304" pitchFamily="18" charset="0"/>
                                        </a:rPr>
                                      </m:ctrlPr>
                                    </m:sSubPr>
                                    <m:e>
                                      <m:r>
                                        <a:rPr lang="en-US" altLang="zh-CN" sz="1600" b="1" i="1" smtClean="0">
                                          <a:solidFill>
                                            <a:schemeClr val="tx1"/>
                                          </a:solidFill>
                                          <a:latin typeface="Cambria Math" panose="02040503050406030204" pitchFamily="18" charset="0"/>
                                          <a:cs typeface="Times New Roman" panose="02020603050405020304" pitchFamily="18" charset="0"/>
                                        </a:rPr>
                                        <m:t>𝒂</m:t>
                                      </m:r>
                                    </m:e>
                                    <m:sub>
                                      <m:r>
                                        <a:rPr lang="en-US" altLang="zh-CN" sz="1600" b="1" i="1" smtClean="0">
                                          <a:solidFill>
                                            <a:schemeClr val="tx1"/>
                                          </a:solidFill>
                                          <a:latin typeface="Cambria Math" panose="02040503050406030204" pitchFamily="18" charset="0"/>
                                          <a:cs typeface="Times New Roman" panose="02020603050405020304" pitchFamily="18" charset="0"/>
                                        </a:rPr>
                                        <m:t>𝟎</m:t>
                                      </m:r>
                                    </m:sub>
                                  </m:sSub>
                                  <m:r>
                                    <a:rPr lang="en-US" altLang="zh-CN" sz="1600" b="1" i="1" smtClean="0">
                                      <a:solidFill>
                                        <a:schemeClr val="tx1"/>
                                      </a:solidFill>
                                      <a:latin typeface="Cambria Math" panose="02040503050406030204" pitchFamily="18" charset="0"/>
                                      <a:cs typeface="Times New Roman" panose="02020603050405020304" pitchFamily="18" charset="0"/>
                                    </a:rPr>
                                    <m:t>𝑳</m:t>
                                  </m:r>
                                </m:sub>
                              </m:sSub>
                            </m:oMath>
                          </a14:m>
                          <a:r>
                            <a:rPr lang="zh-CN" altLang="en-US" sz="1600" b="1" dirty="0">
                              <a:solidFill>
                                <a:schemeClr val="tx1"/>
                              </a:solidFill>
                              <a:latin typeface="Times New Roman" panose="02020603050405020304" pitchFamily="18" charset="0"/>
                              <a:cs typeface="Times New Roman" panose="02020603050405020304" pitchFamily="18" charset="0"/>
                            </a:rPr>
                            <a:t> </a:t>
                          </a:r>
                          <a:endParaRPr lang="zh-CN" altLang="en-US" dirty="0"/>
                        </a:p>
                      </a:txBody>
                      <a:tcPr/>
                    </a:tc>
                  </a:tr>
                  <a:tr h="34352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latin typeface="Times New Roman" panose="02020603050405020304" pitchFamily="18" charset="0"/>
                              <a:cs typeface="Times New Roman" panose="02020603050405020304" pitchFamily="18" charset="0"/>
                            </a:rPr>
                            <a:t>Form factor paras.              </a:t>
                          </a:r>
                          <a:endParaRPr lang="en-US" altLang="zh-CN" sz="1600" b="1" dirty="0">
                            <a:latin typeface="Times New Roman" panose="02020603050405020304" pitchFamily="18" charset="0"/>
                            <a:cs typeface="Times New Roman" panose="02020603050405020304" pitchFamily="18" charset="0"/>
                          </a:endParaRPr>
                        </a:p>
                      </a:txBody>
                      <a:tcPr/>
                    </a:tc>
                    <a:tc>
                      <a:txBody>
                        <a:bodyPr/>
                        <a:lstStyle/>
                        <a:p>
                          <a14:m>
                            <m:oMath xmlns:m="http://schemas.openxmlformats.org/officeDocument/2006/math">
                              <m:sSub>
                                <m:sSubPr>
                                  <m:ctrlPr>
                                    <a:rPr lang="en-US" altLang="zh-CN" sz="1600" b="1" i="1" smtClean="0">
                                      <a:latin typeface="Cambria Math" panose="02040503050406030204" pitchFamily="18" charset="0"/>
                                      <a:cs typeface="Times New Roman" panose="02020603050405020304" pitchFamily="18" charset="0"/>
                                    </a:rPr>
                                  </m:ctrlPr>
                                </m:sSubPr>
                                <m:e>
                                  <m:r>
                                    <a:rPr lang="en-US" altLang="zh-CN" sz="1600" b="1" i="1" smtClean="0">
                                      <a:latin typeface="Cambria Math" panose="02040503050406030204" pitchFamily="18" charset="0"/>
                                      <a:cs typeface="Times New Roman" panose="02020603050405020304" pitchFamily="18" charset="0"/>
                                    </a:rPr>
                                    <m:t>𝝀</m:t>
                                  </m:r>
                                </m:e>
                                <m:sub>
                                  <m:sSup>
                                    <m:sSupPr>
                                      <m:ctrlPr>
                                        <a:rPr lang="en-US" altLang="zh-CN" sz="1600" b="1" i="1" smtClean="0">
                                          <a:latin typeface="Cambria Math" panose="02040503050406030204" pitchFamily="18" charset="0"/>
                                          <a:cs typeface="Times New Roman" panose="02020603050405020304" pitchFamily="18" charset="0"/>
                                        </a:rPr>
                                      </m:ctrlPr>
                                    </m:sSupPr>
                                    <m:e>
                                      <m:r>
                                        <a:rPr lang="en-US" altLang="zh-CN" sz="1600" b="1" i="1" smtClean="0">
                                          <a:latin typeface="Cambria Math" panose="02040503050406030204" pitchFamily="18" charset="0"/>
                                          <a:cs typeface="Times New Roman" panose="02020603050405020304" pitchFamily="18" charset="0"/>
                                        </a:rPr>
                                        <m:t>𝑲</m:t>
                                      </m:r>
                                    </m:e>
                                    <m:sup>
                                      <m:r>
                                        <a:rPr lang="en-US" altLang="zh-CN" sz="1600" b="1" i="1" smtClean="0">
                                          <a:latin typeface="Cambria Math" panose="02040503050406030204" pitchFamily="18" charset="0"/>
                                          <a:cs typeface="Times New Roman" panose="02020603050405020304" pitchFamily="18" charset="0"/>
                                        </a:rPr>
                                        <m:t>∗</m:t>
                                      </m:r>
                                    </m:sup>
                                  </m:sSup>
                                </m:sub>
                              </m:sSub>
                            </m:oMath>
                          </a14:m>
                          <a:r>
                            <a:rPr lang="en-US" altLang="zh-CN" sz="1600"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smtClean="0">
                                      <a:latin typeface="Cambria Math" panose="02040503050406030204" pitchFamily="18" charset="0"/>
                                      <a:cs typeface="Times New Roman" panose="02020603050405020304" pitchFamily="18" charset="0"/>
                                    </a:rPr>
                                  </m:ctrlPr>
                                </m:sSubPr>
                                <m:e>
                                  <m:r>
                                    <a:rPr lang="en-US" altLang="zh-CN" sz="1600" b="1" i="1" smtClean="0">
                                      <a:latin typeface="Cambria Math" panose="02040503050406030204" pitchFamily="18" charset="0"/>
                                      <a:cs typeface="Times New Roman" panose="02020603050405020304" pitchFamily="18" charset="0"/>
                                    </a:rPr>
                                    <m:t>𝝀</m:t>
                                  </m:r>
                                </m:e>
                                <m:sub>
                                  <m:r>
                                    <a:rPr lang="en-US" altLang="zh-CN" sz="1600" b="1" i="1" smtClean="0">
                                      <a:latin typeface="Cambria Math" panose="02040503050406030204" pitchFamily="18" charset="0"/>
                                      <a:cs typeface="Times New Roman" panose="02020603050405020304" pitchFamily="18" charset="0"/>
                                    </a:rPr>
                                    <m:t>𝜿</m:t>
                                  </m:r>
                                </m:sub>
                              </m:sSub>
                            </m:oMath>
                          </a14:m>
                          <a:r>
                            <a:rPr lang="en-US" altLang="zh-CN" sz="1600"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1600" b="1" i="1" smtClean="0">
                                      <a:latin typeface="Cambria Math" panose="02040503050406030204" pitchFamily="18" charset="0"/>
                                      <a:cs typeface="Times New Roman" panose="02020603050405020304" pitchFamily="18" charset="0"/>
                                    </a:rPr>
                                  </m:ctrlPr>
                                </m:sSubPr>
                                <m:e>
                                  <m:r>
                                    <a:rPr lang="en-US" altLang="zh-CN" sz="1600" b="1" i="1" smtClean="0">
                                      <a:latin typeface="Cambria Math" panose="02040503050406030204" pitchFamily="18" charset="0"/>
                                      <a:cs typeface="Times New Roman" panose="02020603050405020304" pitchFamily="18" charset="0"/>
                                    </a:rPr>
                                    <m:t>𝝀</m:t>
                                  </m:r>
                                </m:e>
                                <m:sub>
                                  <m:sSub>
                                    <m:sSubPr>
                                      <m:ctrlPr>
                                        <a:rPr lang="en-US" altLang="zh-CN" sz="1600" b="1" i="1" smtClean="0">
                                          <a:latin typeface="Cambria Math" panose="02040503050406030204" pitchFamily="18" charset="0"/>
                                          <a:cs typeface="Times New Roman" panose="02020603050405020304" pitchFamily="18" charset="0"/>
                                        </a:rPr>
                                      </m:ctrlPr>
                                    </m:sSubPr>
                                    <m:e>
                                      <m:r>
                                        <a:rPr lang="en-US" altLang="zh-CN" sz="1600" b="1" i="1" smtClean="0">
                                          <a:latin typeface="Cambria Math" panose="02040503050406030204" pitchFamily="18" charset="0"/>
                                          <a:cs typeface="Times New Roman" panose="02020603050405020304" pitchFamily="18" charset="0"/>
                                        </a:rPr>
                                        <m:t>𝒂</m:t>
                                      </m:r>
                                    </m:e>
                                    <m:sub>
                                      <m:r>
                                        <a:rPr lang="en-US" altLang="zh-CN" sz="1600" b="1" i="1" smtClean="0">
                                          <a:latin typeface="Cambria Math" panose="02040503050406030204" pitchFamily="18" charset="0"/>
                                          <a:cs typeface="Times New Roman" panose="02020603050405020304" pitchFamily="18" charset="0"/>
                                        </a:rPr>
                                        <m:t>𝟎</m:t>
                                      </m:r>
                                    </m:sub>
                                  </m:sSub>
                                </m:sub>
                              </m:sSub>
                            </m:oMath>
                          </a14:m>
                          <a:endParaRPr lang="zh-CN" altLang="en-US" dirty="0"/>
                        </a:p>
                      </a:txBody>
                      <a:tcPr/>
                    </a:tc>
                  </a:tr>
                </a:tbl>
              </a:graphicData>
            </a:graphic>
          </p:graphicFrame>
        </mc:Choice>
        <mc:Fallback xmlns="">
          <p:graphicFrame>
            <p:nvGraphicFramePr>
              <p:cNvPr id="7" name="表格 10"/>
              <p:cNvGraphicFramePr>
                <a:graphicFrameLocks noGrp="1"/>
              </p:cNvGraphicFramePr>
              <p:nvPr/>
            </p:nvGraphicFramePr>
            <p:xfrm>
              <a:off x="710588" y="2543569"/>
              <a:ext cx="4607882" cy="1794639"/>
            </p:xfrm>
            <a:graphic>
              <a:graphicData uri="http://schemas.openxmlformats.org/drawingml/2006/table">
                <a:tbl>
                  <a:tblPr firstRow="1" bandRow="1">
                    <a:tableStyleId>{7DF18680-E054-41AD-8BC1-D1AEF772440D}</a:tableStyleId>
                  </a:tblPr>
                  <a:tblGrid>
                    <a:gridCol w="2132164"/>
                    <a:gridCol w="2475718"/>
                  </a:tblGrid>
                  <a:tr h="347345">
                    <a:tc>
                      <a:txBody>
                        <a:bodyPr/>
                        <a:lstStyle/>
                        <a:p>
                          <a:endParaRPr lang="zh-CN"/>
                        </a:p>
                      </a:txBody>
                      <a:tcPr>
                        <a:blipFill>
                          <a:blip r:embed="rId1"/>
                        </a:blipFill>
                      </a:tcPr>
                    </a:tc>
                    <a:tc>
                      <a:txBody>
                        <a:bodyPr/>
                        <a:lstStyle/>
                        <a:p>
                          <a:endParaRPr lang="zh-CN"/>
                        </a:p>
                      </a:txBody>
                      <a:tcPr>
                        <a:blipFill>
                          <a:blip r:embed="rId1"/>
                        </a:blipFill>
                      </a:tcPr>
                    </a:tc>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tx1"/>
                              </a:solidFill>
                              <a:latin typeface="Times New Roman" panose="02020603050405020304" pitchFamily="18" charset="0"/>
                              <a:cs typeface="Times New Roman" panose="02020603050405020304" pitchFamily="18" charset="0"/>
                            </a:rPr>
                            <a:t>Mixing</a:t>
                          </a:r>
                          <a:r>
                            <a:rPr lang="en-US" altLang="zh-CN" sz="1600" b="1" baseline="0" dirty="0">
                              <a:solidFill>
                                <a:schemeClr val="tx1"/>
                              </a:solidFill>
                              <a:latin typeface="Times New Roman" panose="02020603050405020304" pitchFamily="18" charset="0"/>
                              <a:cs typeface="Times New Roman" panose="02020603050405020304" pitchFamily="18" charset="0"/>
                            </a:rPr>
                            <a:t> angle</a:t>
                          </a:r>
                          <a:endParaRPr lang="en-US" altLang="zh-CN"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1"/>
                        </a:blipFill>
                      </a:tcPr>
                    </a:tc>
                  </a:tr>
                  <a:tr h="366395">
                    <a:tc>
                      <a:txBody>
                        <a:bodyPr/>
                        <a:lstStyle/>
                        <a:p>
                          <a:endParaRPr lang="zh-CN"/>
                        </a:p>
                      </a:txBody>
                      <a:tcPr>
                        <a:blipFill>
                          <a:blip r:embed="rId1"/>
                        </a:blipFill>
                      </a:tcPr>
                    </a:tc>
                    <a:tc>
                      <a:txBody>
                        <a:bodyPr/>
                        <a:lstStyle/>
                        <a:p>
                          <a:endParaRPr lang="zh-CN"/>
                        </a:p>
                      </a:txBody>
                      <a:tcPr>
                        <a:blipFill>
                          <a:blip r:embed="rId1"/>
                        </a:blipFill>
                      </a:tcPr>
                    </a:tc>
                  </a:tr>
                  <a:tr h="343535">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tx1"/>
                              </a:solidFill>
                              <a:latin typeface="Times New Roman" panose="02020603050405020304" pitchFamily="18" charset="0"/>
                              <a:cs typeface="Times New Roman" panose="02020603050405020304" pitchFamily="18" charset="0"/>
                            </a:rPr>
                            <a:t>Phases</a:t>
                          </a:r>
                          <a:endParaRPr lang="en-US" altLang="zh-CN"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1"/>
                        </a:blipFill>
                      </a:tcPr>
                    </a:tc>
                  </a:tr>
                  <a:tr h="34798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latin typeface="Times New Roman" panose="02020603050405020304" pitchFamily="18" charset="0"/>
                              <a:cs typeface="Times New Roman" panose="02020603050405020304" pitchFamily="18" charset="0"/>
                            </a:rPr>
                            <a:t>Form factor paras.              </a:t>
                          </a:r>
                          <a:endParaRPr lang="en-US" altLang="zh-CN" sz="1600" b="1" dirty="0">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1"/>
                        </a:blipFill>
                      </a:tcPr>
                    </a:tc>
                  </a:tr>
                </a:tbl>
              </a:graphicData>
            </a:graphic>
          </p:graphicFrame>
        </mc:Fallback>
      </mc:AlternateContent>
      <mc:AlternateContent xmlns:mc="http://schemas.openxmlformats.org/markup-compatibility/2006">
        <mc:Choice xmlns:a14="http://schemas.microsoft.com/office/drawing/2010/main" Requires="a14">
          <p:sp>
            <p:nvSpPr>
              <p:cNvPr id="3" name="文本框 2"/>
              <p:cNvSpPr txBox="1"/>
              <p:nvPr/>
            </p:nvSpPr>
            <p:spPr>
              <a:xfrm>
                <a:off x="503371" y="1231629"/>
                <a:ext cx="5022109" cy="830997"/>
              </a:xfrm>
              <a:prstGeom prst="rect">
                <a:avLst/>
              </a:prstGeom>
              <a:noFill/>
            </p:spPr>
            <p:txBody>
              <a:bodyPr wrap="square" rtlCol="0">
                <a:spAutoFit/>
              </a:bodyPr>
              <a:lstStyle/>
              <a:p>
                <a:pPr marL="457200" indent="-457200" algn="l">
                  <a:buFont typeface="Wingdings" panose="05000000000000000000" pitchFamily="2" charset="2"/>
                  <a:buChar char="Ø"/>
                </a:pPr>
                <a:r>
                  <a:rPr lang="en-US" altLang="zh-CN" sz="2400" b="1" dirty="0">
                    <a:solidFill>
                      <a:srgbClr val="FF0000"/>
                    </a:solidFill>
                    <a:latin typeface="Times New Roman" panose="02020603050405020304" pitchFamily="18" charset="0"/>
                    <a:cs typeface="Times New Roman" panose="02020603050405020304" pitchFamily="18" charset="0"/>
                  </a:rPr>
                  <a:t>Fit the </a:t>
                </a:r>
                <a14:m>
                  <m:oMath xmlns:m="http://schemas.openxmlformats.org/officeDocument/2006/math">
                    <m:r>
                      <a:rPr lang="en-US" altLang="zh-CN" sz="2400" b="1" i="1" smtClean="0">
                        <a:solidFill>
                          <a:srgbClr val="FF0000"/>
                        </a:solidFill>
                        <a:latin typeface="Cambria Math" panose="02040503050406030204" pitchFamily="18" charset="0"/>
                        <a:cs typeface="Times New Roman" panose="02020603050405020304" pitchFamily="18" charset="0"/>
                      </a:rPr>
                      <m:t>𝑲</m:t>
                    </m:r>
                    <m:r>
                      <a:rPr lang="en-US" altLang="zh-CN" sz="2400" b="1" i="1" smtClean="0">
                        <a:solidFill>
                          <a:srgbClr val="FF0000"/>
                        </a:solidFill>
                        <a:latin typeface="Cambria Math" panose="02040503050406030204" pitchFamily="18" charset="0"/>
                        <a:cs typeface="Times New Roman" panose="02020603050405020304" pitchFamily="18" charset="0"/>
                      </a:rPr>
                      <m:t> </m:t>
                    </m:r>
                    <m:acc>
                      <m:accPr>
                        <m:chr m:val="̅"/>
                        <m:ctrlPr>
                          <a:rPr lang="en-US" altLang="zh-CN" sz="2400" b="1" i="1" smtClean="0">
                            <a:solidFill>
                              <a:srgbClr val="FF0000"/>
                            </a:solidFill>
                            <a:latin typeface="Cambria Math" panose="02040503050406030204" pitchFamily="18" charset="0"/>
                            <a:cs typeface="Times New Roman" panose="02020603050405020304" pitchFamily="18" charset="0"/>
                          </a:rPr>
                        </m:ctrlPr>
                      </m:accPr>
                      <m:e>
                        <m:r>
                          <a:rPr lang="en-US" altLang="zh-CN" sz="2400" b="1" i="1" smtClean="0">
                            <a:solidFill>
                              <a:srgbClr val="FF0000"/>
                            </a:solidFill>
                            <a:latin typeface="Cambria Math" panose="02040503050406030204" pitchFamily="18" charset="0"/>
                            <a:cs typeface="Times New Roman" panose="02020603050405020304" pitchFamily="18" charset="0"/>
                          </a:rPr>
                          <m:t>𝑲</m:t>
                        </m:r>
                      </m:e>
                    </m:acc>
                    <m:r>
                      <a:rPr lang="en-US" altLang="zh-CN" sz="2400" b="1" i="1" smtClean="0">
                        <a:solidFill>
                          <a:srgbClr val="FF0000"/>
                        </a:solidFill>
                        <a:latin typeface="Cambria Math" panose="02040503050406030204" pitchFamily="18" charset="0"/>
                        <a:cs typeface="Times New Roman" panose="02020603050405020304" pitchFamily="18" charset="0"/>
                      </a:rPr>
                      <m:t> </m:t>
                    </m:r>
                    <m:r>
                      <a:rPr lang="en-US" altLang="zh-CN" sz="2400" b="1" i="1" smtClean="0">
                        <a:solidFill>
                          <a:srgbClr val="FF0000"/>
                        </a:solidFill>
                        <a:latin typeface="Cambria Math" panose="02040503050406030204" pitchFamily="18" charset="0"/>
                        <a:cs typeface="Times New Roman" panose="02020603050405020304" pitchFamily="18" charset="0"/>
                      </a:rPr>
                      <m:t>𝝅</m:t>
                    </m:r>
                  </m:oMath>
                </a14:m>
                <a:r>
                  <a:rPr lang="zh-CN" altLang="en-US" sz="2400" b="1" dirty="0">
                    <a:solidFill>
                      <a:srgbClr val="FF0000"/>
                    </a:solidFill>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rPr>
                  <a:t>spectra and 2-body spectra</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503371" y="1231629"/>
                <a:ext cx="5022109" cy="830997"/>
              </a:xfrm>
              <a:prstGeom prst="rect">
                <a:avLst/>
              </a:prstGeom>
              <a:blipFill rotWithShape="1">
                <a:blip r:embed="rId2"/>
                <a:stretch>
                  <a:fillRect l="-9" t="-44" r="7" b="18"/>
                </a:stretch>
              </a:blipFill>
            </p:spPr>
            <p:txBody>
              <a:bodyPr/>
              <a:lstStyle/>
              <a:p>
                <a:r>
                  <a:rPr lang="zh-CN" altLang="en-US">
                    <a:noFill/>
                  </a:rPr>
                  <a:t> </a:t>
                </a:r>
              </a:p>
            </p:txBody>
          </p:sp>
        </mc:Fallback>
      </mc:AlternateContent>
      <p:pic>
        <p:nvPicPr>
          <p:cNvPr id="2" name="图片 1"/>
          <p:cNvPicPr>
            <a:picLocks noChangeAspect="1"/>
          </p:cNvPicPr>
          <p:nvPr/>
        </p:nvPicPr>
        <p:blipFill>
          <a:blip r:embed="rId3"/>
          <a:stretch>
            <a:fillRect/>
          </a:stretch>
        </p:blipFill>
        <p:spPr>
          <a:xfrm>
            <a:off x="5318760" y="873760"/>
            <a:ext cx="6540500" cy="47053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772160" y="901700"/>
            <a:ext cx="8150225" cy="5054600"/>
          </a:xfrm>
          <a:prstGeom prst="rect">
            <a:avLst/>
          </a:prstGeom>
        </p:spPr>
      </p:pic>
      <p:sp>
        <p:nvSpPr>
          <p:cNvPr id="5" name="文本框 4"/>
          <p:cNvSpPr txBox="1"/>
          <p:nvPr/>
        </p:nvSpPr>
        <p:spPr>
          <a:xfrm>
            <a:off x="665480" y="5797550"/>
            <a:ext cx="4445000" cy="252095"/>
          </a:xfrm>
          <a:prstGeom prst="rect">
            <a:avLst/>
          </a:prstGeom>
          <a:noFill/>
        </p:spPr>
        <p:txBody>
          <a:bodyPr wrap="square" rtlCol="0">
            <a:noAutofit/>
          </a:bodyPr>
          <a:p>
            <a:pPr algn="l"/>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MARK III</a:t>
            </a:r>
            <a:r>
              <a:rPr lang="en-US" altLang="zh-CN" sz="1600" b="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Phys. Rev. Lett</a:t>
            </a:r>
            <a:r>
              <a:rPr lang="en-US" altLang="zh-CN" sz="1600" b="0" i="1"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0" i="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69 (1992) 1328-1331</a:t>
            </a:r>
            <a:endParaRPr lang="en-US" altLang="zh-CN" sz="1600" b="0" i="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文本框 5"/>
              <p:cNvSpPr txBox="1"/>
              <p:nvPr/>
            </p:nvSpPr>
            <p:spPr>
              <a:xfrm>
                <a:off x="8720538" y="1877150"/>
                <a:ext cx="2890437" cy="3297555"/>
              </a:xfrm>
              <a:prstGeom prst="rect">
                <a:avLst/>
              </a:prstGeom>
              <a:noFill/>
            </p:spPr>
            <p:txBody>
              <a:bodyPr wrap="square" rtlCol="0">
                <a:spAutoFit/>
              </a:bodyPr>
              <a:p>
                <a:pPr marL="285750" indent="-285750" algn="l">
                  <a:buFont typeface="Wingdings" panose="05000000000000000000" pitchFamily="2" charset="2"/>
                  <a:buChar char="Ø"/>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Peak shift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Low threshold </a:t>
                </a:r>
                <a14:m>
                  <m:oMath xmlns:m="http://schemas.openxmlformats.org/officeDocument/2006/math">
                    <m:sSub>
                      <m:sSubPr>
                        <m:ctrlPr>
                          <a:rPr lang="en-US" altLang="zh-CN" sz="1600" b="0" i="1" smtClean="0">
                            <a:latin typeface="Cambria Math" panose="02040503050406030204" pitchFamily="18" charset="0"/>
                            <a:ea typeface="微软雅黑" panose="020B0503020204020204" pitchFamily="34" charset="-122"/>
                          </a:rPr>
                        </m:ctrlPr>
                      </m:sSubPr>
                      <m:e>
                        <m:r>
                          <a:rPr lang="en-US" altLang="zh-CN" sz="1600" b="0" i="1" smtClean="0">
                            <a:latin typeface="Cambria Math" panose="02040503050406030204" pitchFamily="18" charset="0"/>
                            <a:ea typeface="微软雅黑" panose="020B0503020204020204" pitchFamily="34" charset="-122"/>
                          </a:rPr>
                          <m:t>𝑎</m:t>
                        </m:r>
                      </m:e>
                      <m:sub>
                        <m:r>
                          <a:rPr lang="en-US" altLang="zh-CN" sz="1600" b="0" i="1" smtClean="0">
                            <a:latin typeface="Cambria Math" panose="02040503050406030204" pitchFamily="18" charset="0"/>
                            <a:ea typeface="微软雅黑" panose="020B0503020204020204" pitchFamily="34" charset="-122"/>
                          </a:rPr>
                          <m:t>0</m:t>
                        </m:r>
                      </m:sub>
                    </m:sSub>
                    <m:r>
                      <a:rPr lang="en-US" altLang="zh-CN" sz="1600" b="0" i="1" smtClean="0">
                        <a:latin typeface="Cambria Math" panose="02040503050406030204" pitchFamily="18" charset="0"/>
                        <a:ea typeface="微软雅黑" panose="020B0503020204020204" pitchFamily="34" charset="-122"/>
                      </a:rPr>
                      <m:t>𝜋</m:t>
                    </m:r>
                    <m:r>
                      <a:rPr lang="zh-CN" altLang="en-US" sz="1600" i="1">
                        <a:latin typeface="Cambria Math" panose="02040503050406030204" pitchFamily="18" charset="0"/>
                        <a:ea typeface="微软雅黑" panose="020B0503020204020204" pitchFamily="34" charset="-122"/>
                      </a:rPr>
                      <m:t>、</m:t>
                    </m:r>
                    <m:r>
                      <a:rPr lang="en-US" altLang="zh-CN" sz="1600" b="0" i="1" smtClean="0">
                        <a:latin typeface="Cambria Math" panose="02040503050406030204" pitchFamily="18" charset="0"/>
                        <a:ea typeface="微软雅黑" panose="020B0503020204020204" pitchFamily="34" charset="-122"/>
                      </a:rPr>
                      <m:t>𝜅</m:t>
                    </m:r>
                    <m:r>
                      <a:rPr lang="en-US" altLang="zh-CN" sz="1600" b="0" i="1" smtClean="0">
                        <a:latin typeface="Cambria Math" panose="02040503050406030204" pitchFamily="18" charset="0"/>
                        <a:ea typeface="微软雅黑" panose="020B0503020204020204" pitchFamily="34" charset="-122"/>
                      </a:rPr>
                      <m:t> </m:t>
                    </m:r>
                    <m:acc>
                      <m:accPr>
                        <m:chr m:val="̅"/>
                        <m:ctrlPr>
                          <a:rPr lang="en-US" altLang="zh-CN" sz="1600" b="0" i="1" smtClean="0">
                            <a:latin typeface="Cambria Math" panose="02040503050406030204" pitchFamily="18" charset="0"/>
                            <a:ea typeface="微软雅黑" panose="020B0503020204020204" pitchFamily="34" charset="-122"/>
                          </a:rPr>
                        </m:ctrlPr>
                      </m:accPr>
                      <m:e>
                        <m:r>
                          <a:rPr lang="en-US" altLang="zh-CN" sz="1600" b="0" i="1" smtClean="0">
                            <a:latin typeface="Cambria Math" panose="02040503050406030204" pitchFamily="18" charset="0"/>
                            <a:ea typeface="微软雅黑" panose="020B0503020204020204" pitchFamily="34" charset="-122"/>
                          </a:rPr>
                          <m:t>𝐾</m:t>
                        </m:r>
                      </m:e>
                    </m:acc>
                  </m:oMath>
                </a14:m>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and the high threshold </a:t>
                </a:r>
                <a14:m>
                  <m:oMath xmlns:m="http://schemas.openxmlformats.org/officeDocument/2006/math">
                    <m:sSup>
                      <m:sSupPr>
                        <m:ctrlPr>
                          <a:rPr lang="en-US" altLang="zh-CN" sz="1600" b="0" i="1" smtClean="0">
                            <a:latin typeface="Cambria Math" panose="02040503050406030204" pitchFamily="18" charset="0"/>
                            <a:ea typeface="微软雅黑" panose="020B0503020204020204" pitchFamily="34" charset="-122"/>
                          </a:rPr>
                        </m:ctrlPr>
                      </m:sSupPr>
                      <m:e>
                        <m:r>
                          <a:rPr lang="en-US" altLang="zh-CN" sz="1600" b="0" i="1" smtClean="0">
                            <a:latin typeface="Cambria Math" panose="02040503050406030204" pitchFamily="18" charset="0"/>
                            <a:ea typeface="微软雅黑" panose="020B0503020204020204" pitchFamily="34" charset="-122"/>
                          </a:rPr>
                          <m:t>𝐾</m:t>
                        </m:r>
                      </m:e>
                      <m:sup>
                        <m:r>
                          <a:rPr lang="en-US" altLang="zh-CN" sz="1600" b="0" i="1" smtClean="0">
                            <a:latin typeface="Cambria Math" panose="02040503050406030204" pitchFamily="18" charset="0"/>
                            <a:ea typeface="微软雅黑" panose="020B0503020204020204" pitchFamily="34" charset="-122"/>
                          </a:rPr>
                          <m:t>∗</m:t>
                        </m:r>
                      </m:sup>
                    </m:sSup>
                    <m:r>
                      <a:rPr lang="en-US" altLang="zh-CN" sz="1600" b="0" i="1" smtClean="0">
                        <a:latin typeface="Cambria Math" panose="02040503050406030204" pitchFamily="18" charset="0"/>
                        <a:ea typeface="微软雅黑" panose="020B0503020204020204" pitchFamily="34" charset="-122"/>
                      </a:rPr>
                      <m:t> </m:t>
                    </m:r>
                    <m:acc>
                      <m:accPr>
                        <m:chr m:val="̅"/>
                        <m:ctrlPr>
                          <a:rPr lang="en-US" altLang="zh-CN" sz="1600" b="0" i="1" smtClean="0">
                            <a:latin typeface="Cambria Math" panose="02040503050406030204" pitchFamily="18" charset="0"/>
                            <a:ea typeface="微软雅黑" panose="020B0503020204020204" pitchFamily="34" charset="-122"/>
                          </a:rPr>
                        </m:ctrlPr>
                      </m:accPr>
                      <m:e>
                        <m:r>
                          <a:rPr lang="en-US" altLang="zh-CN" sz="1600" b="0" i="1" smtClean="0">
                            <a:latin typeface="Cambria Math" panose="02040503050406030204" pitchFamily="18" charset="0"/>
                            <a:ea typeface="微软雅黑" panose="020B0503020204020204" pitchFamily="34" charset="-122"/>
                          </a:rPr>
                          <m:t>𝐾</m:t>
                        </m:r>
                      </m:e>
                    </m:acc>
                  </m:oMath>
                </a14:m>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l"/>
                <a:endParaRPr lang="en-US" altLang="zh-CN" sz="1600" dirty="0">
                  <a:latin typeface="微软雅黑" panose="020B0503020204020204" pitchFamily="34" charset="-122"/>
                  <a:ea typeface="微软雅黑" panose="020B0503020204020204" pitchFamily="34" charset="-122"/>
                </a:endParaRPr>
              </a:p>
              <a:p>
                <a:pPr algn="l"/>
                <a:endParaRPr lang="en-US" altLang="zh-CN" sz="1600" dirty="0">
                  <a:latin typeface="微软雅黑" panose="020B0503020204020204" pitchFamily="34" charset="-122"/>
                  <a:ea typeface="微软雅黑" panose="020B0503020204020204" pitchFamily="34" charset="-122"/>
                </a:endParaRPr>
              </a:p>
              <a:p>
                <a:pPr marL="342900" indent="-342900" algn="l">
                  <a:buFont typeface="Wingdings" panose="05000000000000000000" pitchFamily="2" charset="2"/>
                  <a:buChar char="Ø"/>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The best fitted mass of </a:t>
                </a:r>
                <a14:m>
                  <m:oMath xmlns:m="http://schemas.openxmlformats.org/officeDocument/2006/math">
                    <m:r>
                      <a:rPr lang="en-US" altLang="zh-CN" sz="1600" b="1" i="1" smtClean="0">
                        <a:latin typeface="Cambria Math" panose="02040503050406030204" pitchFamily="18" charset="0"/>
                        <a:ea typeface="微软雅黑" panose="020B0503020204020204" pitchFamily="34" charset="-122"/>
                      </a:rPr>
                      <m:t>𝜼</m:t>
                    </m:r>
                    <m:r>
                      <a:rPr lang="en-US" altLang="zh-CN" sz="1600" b="1" i="1" smtClean="0">
                        <a:latin typeface="Cambria Math" panose="02040503050406030204" pitchFamily="18" charset="0"/>
                        <a:ea typeface="微软雅黑" panose="020B0503020204020204" pitchFamily="34" charset="-122"/>
                      </a:rPr>
                      <m:t>(</m:t>
                    </m:r>
                    <m:r>
                      <a:rPr lang="en-US" altLang="zh-CN" sz="1600" b="1" i="1" smtClean="0">
                        <a:latin typeface="Cambria Math" panose="02040503050406030204" pitchFamily="18" charset="0"/>
                        <a:ea typeface="微软雅黑" panose="020B0503020204020204" pitchFamily="34" charset="-122"/>
                      </a:rPr>
                      <m:t>𝟏𝟒𝟎𝟓</m:t>
                    </m:r>
                    <m:r>
                      <a:rPr lang="en-US" altLang="zh-CN" sz="1600" b="1" i="1" smtClean="0">
                        <a:latin typeface="Cambria Math" panose="02040503050406030204" pitchFamily="18" charset="0"/>
                        <a:ea typeface="微软雅黑" panose="020B0503020204020204" pitchFamily="34" charset="-122"/>
                      </a:rPr>
                      <m:t>/</m:t>
                    </m:r>
                    <m:r>
                      <a:rPr lang="en-US" altLang="zh-CN" sz="1600" b="1" i="1" smtClean="0">
                        <a:latin typeface="Cambria Math" panose="02040503050406030204" pitchFamily="18" charset="0"/>
                        <a:ea typeface="微软雅黑" panose="020B0503020204020204" pitchFamily="34" charset="-122"/>
                      </a:rPr>
                      <m:t>𝟏𝟒𝟕𝟓</m:t>
                    </m:r>
                    <m:r>
                      <a:rPr lang="en-US" altLang="zh-CN" sz="1600" b="1" i="1" smtClean="0">
                        <a:latin typeface="Cambria Math" panose="02040503050406030204" pitchFamily="18" charset="0"/>
                        <a:ea typeface="微软雅黑" panose="020B0503020204020204" pitchFamily="34" charset="-122"/>
                      </a:rPr>
                      <m:t>)</m:t>
                    </m:r>
                  </m:oMath>
                </a14:m>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1.44 GeV</a:t>
                </a:r>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 is consistent with the results in </a:t>
                </a:r>
                <a14:m>
                  <m:oMath xmlns:m="http://schemas.openxmlformats.org/officeDocument/2006/math">
                    <m:r>
                      <a:rPr lang="en-US" altLang="zh-CN" sz="1600" b="0" i="1" smtClean="0">
                        <a:latin typeface="Cambria Math" panose="02040503050406030204" pitchFamily="18" charset="0"/>
                        <a:ea typeface="微软雅黑" panose="020B0503020204020204" pitchFamily="34" charset="-122"/>
                      </a:rPr>
                      <m:t>𝛾</m:t>
                    </m:r>
                    <m:r>
                      <a:rPr lang="en-US" altLang="zh-CN" sz="1600" b="0" i="1" smtClean="0">
                        <a:latin typeface="Cambria Math" panose="02040503050406030204" pitchFamily="18" charset="0"/>
                        <a:ea typeface="微软雅黑" panose="020B0503020204020204" pitchFamily="34" charset="-122"/>
                      </a:rPr>
                      <m:t>𝑉</m:t>
                    </m:r>
                  </m:oMath>
                </a14:m>
                <a:r>
                  <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rPr>
                  <a:t> spectrum</a:t>
                </a:r>
                <a:endParaRPr lang="en-US" altLang="zh-CN" sz="1600" b="0" dirty="0">
                  <a:latin typeface="Times New Roman" panose="02020603050405020304" pitchFamily="18" charset="0"/>
                  <a:ea typeface="微软雅黑" panose="020B0503020204020204" pitchFamily="34" charset="-122"/>
                  <a:cs typeface="Times New Roman" panose="02020603050405020304" pitchFamily="18" charset="0"/>
                </a:endParaRPr>
              </a:p>
              <a:p>
                <a:pPr algn="l"/>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buFont typeface="Wingdings" panose="05000000000000000000" pitchFamily="2" charset="2"/>
                  <a:buChar char="Ø"/>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Model dependent  of the form factor</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endParaRPr>
              </a:p>
              <a:p>
                <a:pPr algn="l"/>
                <a:endParaRPr lang="zh-CN" altLang="en-US" sz="1600" dirty="0">
                  <a:latin typeface="微软雅黑" panose="020B0503020204020204" pitchFamily="34" charset="-122"/>
                  <a:ea typeface="微软雅黑" panose="020B0503020204020204" pitchFamily="34" charset="-122"/>
                </a:endParaRPr>
              </a:p>
            </p:txBody>
          </p:sp>
        </mc:Choice>
        <mc:Fallback>
          <p:sp>
            <p:nvSpPr>
              <p:cNvPr id="6" name="文本框 5"/>
              <p:cNvSpPr txBox="1">
                <a:spLocks noRot="1" noChangeAspect="1" noMove="1" noResize="1" noEditPoints="1" noAdjustHandles="1" noChangeArrowheads="1" noChangeShapeType="1" noTextEdit="1"/>
              </p:cNvSpPr>
              <p:nvPr/>
            </p:nvSpPr>
            <p:spPr>
              <a:xfrm>
                <a:off x="8720538" y="1877150"/>
                <a:ext cx="2890437" cy="3297555"/>
              </a:xfrm>
              <a:prstGeom prst="rect">
                <a:avLst/>
              </a:prstGeom>
              <a:blipFill rotWithShape="1">
                <a:blip r:embed="rId2"/>
                <a:stretch>
                  <a:fillRect l="-3" t="-3" b="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文本框 15"/>
              <p:cNvSpPr txBox="1"/>
              <p:nvPr/>
            </p:nvSpPr>
            <p:spPr>
              <a:xfrm>
                <a:off x="382955" y="3090852"/>
                <a:ext cx="1670009" cy="338554"/>
              </a:xfrm>
              <a:prstGeom prst="rect">
                <a:avLst/>
              </a:prstGeom>
              <a:noFill/>
            </p:spPr>
            <p:txBody>
              <a:bodyPr wrap="none" rtlCol="0">
                <a:spAutoFit/>
              </a:bodyPr>
              <a:p>
                <a:pPr algn="l"/>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ea typeface="微软雅黑" panose="020B0503020204020204" pitchFamily="34" charset="-122"/>
                        </a:rPr>
                        <m:t>𝐽</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𝜓</m:t>
                      </m:r>
                      <m:r>
                        <a:rPr lang="en-US" altLang="zh-CN" sz="1600" b="0" i="1" smtClean="0">
                          <a:solidFill>
                            <a:srgbClr val="C00000"/>
                          </a:solidFill>
                          <a:latin typeface="Cambria Math" panose="02040503050406030204" pitchFamily="18" charset="0"/>
                          <a:ea typeface="微软雅黑" panose="020B0503020204020204" pitchFamily="34" charset="-122"/>
                        </a:rPr>
                        <m:t>→</m:t>
                      </m:r>
                      <m:r>
                        <a:rPr lang="en-US" altLang="zh-CN" sz="1600" b="0" i="1" smtClean="0">
                          <a:solidFill>
                            <a:srgbClr val="C00000"/>
                          </a:solidFill>
                          <a:latin typeface="Cambria Math" panose="02040503050406030204" pitchFamily="18" charset="0"/>
                          <a:ea typeface="微软雅黑" panose="020B0503020204020204" pitchFamily="34" charset="-122"/>
                        </a:rPr>
                        <m:t>𝛾</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𝜂</m:t>
                      </m:r>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oMath>
                  </m:oMathPara>
                </a14:m>
                <a:endParaRPr lang="zh-CN" altLang="en-US" sz="1600" dirty="0">
                  <a:latin typeface="Times New Roman" panose="02020603050405020304" pitchFamily="18" charset="0"/>
                  <a:cs typeface="Times New Roman" panose="02020603050405020304" pitchFamily="18" charset="0"/>
                </a:endParaRPr>
              </a:p>
            </p:txBody>
          </p:sp>
        </mc:Choice>
        <mc:Fallback>
          <p:sp>
            <p:nvSpPr>
              <p:cNvPr id="16" name="文本框 15"/>
              <p:cNvSpPr txBox="1">
                <a:spLocks noRot="1" noChangeAspect="1" noMove="1" noResize="1" noEditPoints="1" noAdjustHandles="1" noChangeArrowheads="1" noChangeShapeType="1" noTextEdit="1"/>
              </p:cNvSpPr>
              <p:nvPr/>
            </p:nvSpPr>
            <p:spPr>
              <a:xfrm>
                <a:off x="382955" y="3090852"/>
                <a:ext cx="1670009" cy="338554"/>
              </a:xfrm>
              <a:prstGeom prst="rect">
                <a:avLst/>
              </a:prstGeom>
              <a:blipFill rotWithShape="1">
                <a:blip r:embed="rId3"/>
                <a:stretch>
                  <a:fillRect l="-3" t="-91" r="1" b="120"/>
                </a:stretch>
              </a:blipFill>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mc:AlternateContent xmlns:mc="http://schemas.openxmlformats.org/markup-compatibility/2006">
        <mc:Choice xmlns:a14="http://schemas.microsoft.com/office/drawing/2010/main" Requires="a14">
          <p:sp>
            <p:nvSpPr>
              <p:cNvPr id="2" name="文本框 1"/>
              <p:cNvSpPr txBox="1"/>
              <p:nvPr/>
            </p:nvSpPr>
            <p:spPr>
              <a:xfrm>
                <a:off x="6659281" y="570822"/>
                <a:ext cx="3054275" cy="369332"/>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Two-body spectra (</a:t>
                </a:r>
                <a14:m>
                  <m:oMath xmlns:m="http://schemas.openxmlformats.org/officeDocument/2006/math">
                    <m:sSup>
                      <m:sSupPr>
                        <m:ctrlPr>
                          <a:rPr lang="en-US" altLang="zh-CN" b="1" i="1" smtClean="0">
                            <a:solidFill>
                              <a:srgbClr val="FF0000"/>
                            </a:solidFill>
                            <a:latin typeface="Cambria Math" panose="02040503050406030204" pitchFamily="18" charset="0"/>
                            <a:cs typeface="Times New Roman" panose="02020603050405020304" pitchFamily="18" charset="0"/>
                          </a:rPr>
                        </m:ctrlPr>
                      </m:sSupPr>
                      <m:e>
                        <m:r>
                          <a:rPr lang="en-US" altLang="zh-CN" b="1" i="1" smtClean="0">
                            <a:solidFill>
                              <a:srgbClr val="FF0000"/>
                            </a:solidFill>
                            <a:latin typeface="Cambria Math" panose="02040503050406030204" pitchFamily="18" charset="0"/>
                            <a:cs typeface="Times New Roman" panose="02020603050405020304" pitchFamily="18" charset="0"/>
                          </a:rPr>
                          <m:t>𝟎</m:t>
                        </m:r>
                      </m:e>
                      <m:sup>
                        <m:r>
                          <a:rPr lang="en-US" altLang="zh-CN" b="1" i="1" smtClean="0">
                            <a:solidFill>
                              <a:srgbClr val="FF0000"/>
                            </a:solidFill>
                            <a:latin typeface="Cambria Math" panose="02040503050406030204" pitchFamily="18" charset="0"/>
                            <a:cs typeface="Times New Roman" panose="02020603050405020304" pitchFamily="18" charset="0"/>
                          </a:rPr>
                          <m:t>− +</m:t>
                        </m:r>
                      </m:sup>
                    </m:sSup>
                  </m:oMath>
                </a14:m>
                <a:r>
                  <a:rPr lang="en-US" altLang="zh-CN" b="1" dirty="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6659281" y="570822"/>
                <a:ext cx="3054275" cy="369332"/>
              </a:xfrm>
              <a:prstGeom prst="rect">
                <a:avLst/>
              </a:prstGeom>
              <a:blipFill rotWithShape="1">
                <a:blip r:embed="rId1"/>
                <a:stretch>
                  <a:fillRect l="-1" t="-160" r="20" b="96"/>
                </a:stretch>
              </a:blipFill>
            </p:spPr>
            <p:txBody>
              <a:bodyPr/>
              <a:lstStyle/>
              <a:p>
                <a:r>
                  <a:rPr lang="zh-CN" altLang="en-US">
                    <a:noFill/>
                  </a:rPr>
                  <a:t> </a:t>
                </a:r>
              </a:p>
            </p:txBody>
          </p:sp>
        </mc:Fallback>
      </mc:AlternateContent>
      <p:sp>
        <p:nvSpPr>
          <p:cNvPr id="24" name="文本框 23"/>
          <p:cNvSpPr txBox="1"/>
          <p:nvPr/>
        </p:nvSpPr>
        <p:spPr>
          <a:xfrm>
            <a:off x="9143646" y="4894729"/>
            <a:ext cx="184731" cy="461665"/>
          </a:xfrm>
          <a:prstGeom prst="rect">
            <a:avLst/>
          </a:prstGeom>
          <a:noFill/>
        </p:spPr>
        <p:txBody>
          <a:bodyPr wrap="none" rtlCol="0">
            <a:spAutoFit/>
          </a:bodyPr>
          <a:lstStyle/>
          <a:p>
            <a:pPr algn="l"/>
            <a:endParaRPr lang="zh-CN" altLang="en-US" sz="2400" dirty="0">
              <a:latin typeface="Times New Roman" panose="02020603050405020304" pitchFamily="18" charset="0"/>
              <a:cs typeface="Times New Roman" panose="02020603050405020304" pitchFamily="18" charset="0"/>
            </a:endParaRPr>
          </a:p>
        </p:txBody>
      </p:sp>
      <p:pic>
        <p:nvPicPr>
          <p:cNvPr id="33" name="图片 32"/>
          <p:cNvPicPr>
            <a:picLocks noChangeAspect="1"/>
          </p:cNvPicPr>
          <p:nvPr/>
        </p:nvPicPr>
        <p:blipFill rotWithShape="1">
          <a:blip r:embed="rId2"/>
          <a:srcRect l="7075"/>
          <a:stretch>
            <a:fillRect/>
          </a:stretch>
        </p:blipFill>
        <p:spPr>
          <a:xfrm>
            <a:off x="2339988" y="1142651"/>
            <a:ext cx="3173856" cy="2586235"/>
          </a:xfrm>
          <a:prstGeom prst="rect">
            <a:avLst/>
          </a:prstGeom>
        </p:spPr>
      </p:pic>
      <mc:AlternateContent xmlns:mc="http://schemas.openxmlformats.org/markup-compatibility/2006">
        <mc:Choice xmlns:a14="http://schemas.microsoft.com/office/drawing/2010/main" Requires="a14">
          <p:sp>
            <p:nvSpPr>
              <p:cNvPr id="36" name="文本框 35"/>
              <p:cNvSpPr txBox="1"/>
              <p:nvPr/>
            </p:nvSpPr>
            <p:spPr>
              <a:xfrm>
                <a:off x="414929" y="1626351"/>
                <a:ext cx="1736148" cy="1200329"/>
              </a:xfrm>
              <a:prstGeom prst="rect">
                <a:avLst/>
              </a:prstGeom>
              <a:noFill/>
            </p:spPr>
            <p:txBody>
              <a:bodyPr wrap="square" rtlCol="0">
                <a:spAutoFit/>
              </a:bodyPr>
              <a:lstStyle/>
              <a:p>
                <a:pPr marL="342900" indent="-342900" algn="l">
                  <a:buFont typeface="Wingdings" panose="05000000000000000000" pitchFamily="2" charset="2"/>
                  <a:buChar char="l"/>
                </a:pPr>
                <a14:m>
                  <m:oMath xmlns:m="http://schemas.openxmlformats.org/officeDocument/2006/math">
                    <m:sSup>
                      <m:sSupPr>
                        <m:ctrlPr>
                          <a:rPr lang="en-US" altLang="zh-CN" sz="1600" b="0" i="1" smtClean="0">
                            <a:solidFill>
                              <a:srgbClr val="FF0000"/>
                            </a:solidFill>
                            <a:latin typeface="Cambria Math" panose="02040503050406030204" pitchFamily="18" charset="0"/>
                            <a:cs typeface="Times New Roman" panose="02020603050405020304" pitchFamily="18" charset="0"/>
                          </a:rPr>
                        </m:ctrlPr>
                      </m:sSupPr>
                      <m:e>
                        <m:r>
                          <a:rPr lang="en-US" altLang="zh-CN" sz="1600" b="0" i="1" smtClean="0">
                            <a:solidFill>
                              <a:srgbClr val="FF0000"/>
                            </a:solidFill>
                            <a:latin typeface="Cambria Math" panose="02040503050406030204" pitchFamily="18" charset="0"/>
                            <a:cs typeface="Times New Roman" panose="02020603050405020304" pitchFamily="18" charset="0"/>
                          </a:rPr>
                          <m:t>0</m:t>
                        </m:r>
                      </m:e>
                      <m:sup>
                        <m:r>
                          <a:rPr lang="en-US" altLang="zh-CN" sz="1600" b="0" i="1" smtClean="0">
                            <a:solidFill>
                              <a:srgbClr val="FF0000"/>
                            </a:solidFill>
                            <a:latin typeface="Cambria Math" panose="02040503050406030204" pitchFamily="18" charset="0"/>
                            <a:cs typeface="Times New Roman" panose="02020603050405020304" pitchFamily="18" charset="0"/>
                          </a:rPr>
                          <m:t>− +</m:t>
                        </m:r>
                      </m:sup>
                    </m:sSup>
                    <m:r>
                      <a:rPr lang="en-US" altLang="zh-CN" sz="1600" b="0" i="1" smtClean="0">
                        <a:solidFill>
                          <a:srgbClr val="FF0000"/>
                        </a:solidFill>
                        <a:latin typeface="Cambria Math" panose="02040503050406030204" pitchFamily="18" charset="0"/>
                        <a:cs typeface="Times New Roman" panose="02020603050405020304" pitchFamily="18" charset="0"/>
                      </a:rPr>
                      <m:t>−</m:t>
                    </m:r>
                    <m:sSub>
                      <m:sSubPr>
                        <m:ctrlPr>
                          <a:rPr lang="en-US" altLang="zh-CN" sz="1600" b="0" i="1" smtClean="0">
                            <a:solidFill>
                              <a:srgbClr val="FF0000"/>
                            </a:solidFill>
                            <a:latin typeface="Cambria Math" panose="02040503050406030204" pitchFamily="18" charset="0"/>
                            <a:cs typeface="Times New Roman" panose="02020603050405020304" pitchFamily="18" charset="0"/>
                          </a:rPr>
                        </m:ctrlPr>
                      </m:sSubPr>
                      <m:e>
                        <m:d>
                          <m:dPr>
                            <m:ctrlPr>
                              <a:rPr lang="en-US" altLang="zh-CN" sz="1600" b="0" i="1" smtClean="0">
                                <a:solidFill>
                                  <a:srgbClr val="FF0000"/>
                                </a:solidFill>
                                <a:latin typeface="Cambria Math" panose="02040503050406030204" pitchFamily="18" charset="0"/>
                                <a:cs typeface="Times New Roman" panose="02020603050405020304" pitchFamily="18" charset="0"/>
                              </a:rPr>
                            </m:ctrlPr>
                          </m:dPr>
                          <m:e>
                            <m:r>
                              <a:rPr lang="en-US" altLang="zh-CN" sz="1600" b="0" i="1" smtClean="0">
                                <a:solidFill>
                                  <a:srgbClr val="FF0000"/>
                                </a:solidFill>
                                <a:latin typeface="Cambria Math" panose="02040503050406030204" pitchFamily="18" charset="0"/>
                                <a:cs typeface="Times New Roman" panose="02020603050405020304" pitchFamily="18" charset="0"/>
                              </a:rPr>
                              <m:t>𝐾</m:t>
                            </m:r>
                            <m:r>
                              <a:rPr lang="en-US" altLang="zh-CN" sz="1600" b="0" i="1" smtClean="0">
                                <a:solidFill>
                                  <a:srgbClr val="FF0000"/>
                                </a:solidFill>
                                <a:latin typeface="Cambria Math" panose="02040503050406030204" pitchFamily="18" charset="0"/>
                                <a:cs typeface="Times New Roman" panose="02020603050405020304" pitchFamily="18" charset="0"/>
                              </a:rPr>
                              <m:t>𝜋</m:t>
                            </m:r>
                          </m:e>
                        </m:d>
                      </m:e>
                      <m:sub>
                        <m:r>
                          <a:rPr lang="en-US" altLang="zh-CN" sz="1600" b="0" i="1" smtClean="0">
                            <a:solidFill>
                              <a:srgbClr val="FF0000"/>
                            </a:solidFill>
                            <a:latin typeface="Cambria Math" panose="02040503050406030204" pitchFamily="18" charset="0"/>
                            <a:cs typeface="Times New Roman" panose="02020603050405020304" pitchFamily="18" charset="0"/>
                          </a:rPr>
                          <m:t>𝑃</m:t>
                        </m:r>
                      </m:sub>
                    </m:sSub>
                  </m:oMath>
                </a14:m>
                <a:endParaRPr lang="en-US" altLang="zh-CN"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l"/>
                </a:pPr>
                <a14:m>
                  <m:oMath xmlns:m="http://schemas.openxmlformats.org/officeDocument/2006/math">
                    <m:sSub>
                      <m:sSubPr>
                        <m:ctrlPr>
                          <a:rPr lang="en-US" altLang="zh-CN" sz="1600" b="0" i="1" smtClean="0">
                            <a:solidFill>
                              <a:srgbClr val="5959FF"/>
                            </a:solidFill>
                            <a:latin typeface="Cambria Math" panose="02040503050406030204" pitchFamily="18" charset="0"/>
                            <a:cs typeface="Times New Roman" panose="02020603050405020304" pitchFamily="18" charset="0"/>
                          </a:rPr>
                        </m:ctrlPr>
                      </m:sSubPr>
                      <m:e>
                        <m:sSup>
                          <m:sSupPr>
                            <m:ctrlPr>
                              <a:rPr lang="en-US" altLang="zh-CN" sz="1600" b="0" i="1" smtClean="0">
                                <a:solidFill>
                                  <a:srgbClr val="5959FF"/>
                                </a:solidFill>
                                <a:latin typeface="Cambria Math" panose="02040503050406030204" pitchFamily="18" charset="0"/>
                                <a:cs typeface="Times New Roman" panose="02020603050405020304" pitchFamily="18" charset="0"/>
                              </a:rPr>
                            </m:ctrlPr>
                          </m:sSupPr>
                          <m:e>
                            <m:r>
                              <a:rPr lang="en-US" altLang="zh-CN" sz="1600" b="0" i="1" smtClean="0">
                                <a:solidFill>
                                  <a:srgbClr val="5959FF"/>
                                </a:solidFill>
                                <a:latin typeface="Cambria Math" panose="02040503050406030204" pitchFamily="18" charset="0"/>
                                <a:cs typeface="Times New Roman" panose="02020603050405020304" pitchFamily="18" charset="0"/>
                              </a:rPr>
                              <m:t>0</m:t>
                            </m:r>
                          </m:e>
                          <m:sup>
                            <m:r>
                              <a:rPr lang="en-US" altLang="zh-CN" sz="1600" b="0" i="1" smtClean="0">
                                <a:solidFill>
                                  <a:srgbClr val="5959FF"/>
                                </a:solidFill>
                                <a:latin typeface="Cambria Math" panose="02040503050406030204" pitchFamily="18" charset="0"/>
                                <a:cs typeface="Times New Roman" panose="02020603050405020304" pitchFamily="18" charset="0"/>
                              </a:rPr>
                              <m:t>− +</m:t>
                            </m:r>
                          </m:sup>
                        </m:sSup>
                        <m:r>
                          <a:rPr lang="en-US" altLang="zh-CN" sz="1600" b="0" i="1" smtClean="0">
                            <a:solidFill>
                              <a:srgbClr val="5959FF"/>
                            </a:solidFill>
                            <a:latin typeface="Cambria Math" panose="02040503050406030204" pitchFamily="18" charset="0"/>
                            <a:cs typeface="Times New Roman" panose="02020603050405020304" pitchFamily="18" charset="0"/>
                          </a:rPr>
                          <m:t>−</m:t>
                        </m:r>
                        <m:d>
                          <m:dPr>
                            <m:ctrlPr>
                              <a:rPr lang="en-US" altLang="zh-CN" sz="1600" b="0" i="1" smtClean="0">
                                <a:solidFill>
                                  <a:srgbClr val="5959FF"/>
                                </a:solidFill>
                                <a:latin typeface="Cambria Math" panose="02040503050406030204" pitchFamily="18" charset="0"/>
                                <a:cs typeface="Times New Roman" panose="02020603050405020304" pitchFamily="18" charset="0"/>
                              </a:rPr>
                            </m:ctrlPr>
                          </m:dPr>
                          <m:e>
                            <m:r>
                              <a:rPr lang="en-US" altLang="zh-CN" sz="1600" b="0" i="1" smtClean="0">
                                <a:solidFill>
                                  <a:srgbClr val="5959FF"/>
                                </a:solidFill>
                                <a:latin typeface="Cambria Math" panose="02040503050406030204" pitchFamily="18" charset="0"/>
                                <a:cs typeface="Times New Roman" panose="02020603050405020304" pitchFamily="18" charset="0"/>
                              </a:rPr>
                              <m:t>𝐾𝐾</m:t>
                            </m:r>
                          </m:e>
                        </m:d>
                      </m:e>
                      <m:sub>
                        <m:r>
                          <a:rPr lang="en-US" altLang="zh-CN" sz="1600" b="0" i="1" smtClean="0">
                            <a:solidFill>
                              <a:srgbClr val="5959FF"/>
                            </a:solidFill>
                            <a:latin typeface="Cambria Math" panose="02040503050406030204" pitchFamily="18" charset="0"/>
                            <a:cs typeface="Times New Roman" panose="02020603050405020304" pitchFamily="18" charset="0"/>
                          </a:rPr>
                          <m:t>𝑆</m:t>
                        </m:r>
                      </m:sub>
                    </m:sSub>
                  </m:oMath>
                </a14:m>
                <a:endParaRPr lang="en-US" altLang="zh-CN"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l"/>
                </a:pPr>
                <a14:m>
                  <m:oMath xmlns:m="http://schemas.openxmlformats.org/officeDocument/2006/math">
                    <m:sSup>
                      <m:sSupPr>
                        <m:ctrlPr>
                          <a:rPr lang="en-US" altLang="zh-CN" sz="1600" b="0" i="1" smtClean="0">
                            <a:solidFill>
                              <a:srgbClr val="FF67FF"/>
                            </a:solidFill>
                            <a:latin typeface="Cambria Math" panose="02040503050406030204" pitchFamily="18" charset="0"/>
                            <a:cs typeface="Times New Roman" panose="02020603050405020304" pitchFamily="18" charset="0"/>
                          </a:rPr>
                        </m:ctrlPr>
                      </m:sSupPr>
                      <m:e>
                        <m:r>
                          <a:rPr lang="en-US" altLang="zh-CN" sz="1600" b="0" i="1" smtClean="0">
                            <a:solidFill>
                              <a:srgbClr val="FF67FF"/>
                            </a:solidFill>
                            <a:latin typeface="Cambria Math" panose="02040503050406030204" pitchFamily="18" charset="0"/>
                            <a:cs typeface="Times New Roman" panose="02020603050405020304" pitchFamily="18" charset="0"/>
                          </a:rPr>
                          <m:t>1</m:t>
                        </m:r>
                      </m:e>
                      <m:sup>
                        <m:r>
                          <a:rPr lang="en-US" altLang="zh-CN" sz="1600" b="0" i="1" smtClean="0">
                            <a:solidFill>
                              <a:srgbClr val="FF67FF"/>
                            </a:solidFill>
                            <a:latin typeface="Cambria Math" panose="02040503050406030204" pitchFamily="18" charset="0"/>
                            <a:cs typeface="Times New Roman" panose="02020603050405020304" pitchFamily="18" charset="0"/>
                          </a:rPr>
                          <m:t>++</m:t>
                        </m:r>
                      </m:sup>
                    </m:sSup>
                    <m:r>
                      <a:rPr lang="en-US" altLang="zh-CN" sz="1600" b="0" i="1" smtClean="0">
                        <a:solidFill>
                          <a:srgbClr val="FF67FF"/>
                        </a:solidFill>
                        <a:latin typeface="Cambria Math" panose="02040503050406030204" pitchFamily="18" charset="0"/>
                        <a:cs typeface="Times New Roman" panose="02020603050405020304" pitchFamily="18" charset="0"/>
                      </a:rPr>
                      <m:t>−</m:t>
                    </m:r>
                    <m:sSup>
                      <m:sSupPr>
                        <m:ctrlPr>
                          <a:rPr lang="en-US" altLang="zh-CN" sz="1600" b="0" i="1" smtClean="0">
                            <a:solidFill>
                              <a:srgbClr val="FF67FF"/>
                            </a:solidFill>
                            <a:latin typeface="Cambria Math" panose="02040503050406030204" pitchFamily="18" charset="0"/>
                            <a:cs typeface="Times New Roman" panose="02020603050405020304" pitchFamily="18" charset="0"/>
                          </a:rPr>
                        </m:ctrlPr>
                      </m:sSupPr>
                      <m:e>
                        <m:r>
                          <a:rPr lang="en-US" altLang="zh-CN" sz="1600" b="0" i="1" smtClean="0">
                            <a:solidFill>
                              <a:srgbClr val="FF67FF"/>
                            </a:solidFill>
                            <a:latin typeface="Cambria Math" panose="02040503050406030204" pitchFamily="18" charset="0"/>
                            <a:cs typeface="Times New Roman" panose="02020603050405020304" pitchFamily="18" charset="0"/>
                          </a:rPr>
                          <m:t>𝐾</m:t>
                        </m:r>
                      </m:e>
                      <m:sup>
                        <m:r>
                          <a:rPr lang="en-US" altLang="zh-CN" sz="1600" b="0" i="1" smtClean="0">
                            <a:solidFill>
                              <a:srgbClr val="FF67FF"/>
                            </a:solidFill>
                            <a:latin typeface="Cambria Math" panose="02040503050406030204" pitchFamily="18" charset="0"/>
                            <a:cs typeface="Times New Roman" panose="02020603050405020304" pitchFamily="18" charset="0"/>
                          </a:rPr>
                          <m:t>∗</m:t>
                        </m:r>
                      </m:sup>
                    </m:sSup>
                    <m:acc>
                      <m:accPr>
                        <m:chr m:val="̅"/>
                        <m:ctrlPr>
                          <a:rPr lang="en-US" altLang="zh-CN" sz="1600" b="0" i="1" smtClean="0">
                            <a:solidFill>
                              <a:srgbClr val="FF67FF"/>
                            </a:solidFill>
                            <a:latin typeface="Cambria Math" panose="02040503050406030204" pitchFamily="18" charset="0"/>
                            <a:cs typeface="Times New Roman" panose="02020603050405020304" pitchFamily="18" charset="0"/>
                          </a:rPr>
                        </m:ctrlPr>
                      </m:accPr>
                      <m:e>
                        <m:r>
                          <a:rPr lang="en-US" altLang="zh-CN" sz="1600" b="0" i="1" smtClean="0">
                            <a:solidFill>
                              <a:srgbClr val="FF67FF"/>
                            </a:solidFill>
                            <a:latin typeface="Cambria Math" panose="02040503050406030204" pitchFamily="18" charset="0"/>
                            <a:cs typeface="Times New Roman" panose="02020603050405020304" pitchFamily="18" charset="0"/>
                          </a:rPr>
                          <m:t>𝐾</m:t>
                        </m:r>
                      </m:e>
                    </m:acc>
                  </m:oMath>
                </a14:m>
                <a:endParaRPr lang="en-US" altLang="zh-CN" sz="1600" dirty="0">
                  <a:solidFill>
                    <a:srgbClr val="FF67FF"/>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l"/>
                </a:pPr>
                <a:endParaRPr lang="zh-CN" altLang="en-US" sz="2400" dirty="0">
                  <a:latin typeface="Times New Roman" panose="02020603050405020304" pitchFamily="18" charset="0"/>
                  <a:cs typeface="Times New Roman" panose="02020603050405020304" pitchFamily="18" charset="0"/>
                </a:endParaRPr>
              </a:p>
            </p:txBody>
          </p:sp>
        </mc:Choice>
        <mc:Fallback>
          <p:sp>
            <p:nvSpPr>
              <p:cNvPr id="36" name="文本框 35"/>
              <p:cNvSpPr txBox="1">
                <a:spLocks noRot="1" noChangeAspect="1" noMove="1" noResize="1" noEditPoints="1" noAdjustHandles="1" noChangeArrowheads="1" noChangeShapeType="1" noTextEdit="1"/>
              </p:cNvSpPr>
              <p:nvPr/>
            </p:nvSpPr>
            <p:spPr>
              <a:xfrm>
                <a:off x="414929" y="1626351"/>
                <a:ext cx="1736148" cy="1200329"/>
              </a:xfrm>
              <a:prstGeom prst="rect">
                <a:avLst/>
              </a:prstGeom>
              <a:blipFill rotWithShape="1">
                <a:blip r:embed="rId3"/>
                <a:stretch>
                  <a:fillRect l="-16" t="-10" r="19" b="25"/>
                </a:stretch>
              </a:blipFill>
            </p:spPr>
            <p:txBody>
              <a:bodyPr/>
              <a:lstStyle/>
              <a:p>
                <a:r>
                  <a:rPr lang="zh-CN" altLang="en-US">
                    <a:noFill/>
                  </a:rPr>
                  <a:t> </a:t>
                </a:r>
              </a:p>
            </p:txBody>
          </p:sp>
        </mc:Fallback>
      </mc:AlternateContent>
      <p:pic>
        <p:nvPicPr>
          <p:cNvPr id="89" name="图片 88"/>
          <p:cNvPicPr>
            <a:picLocks noChangeAspect="1"/>
          </p:cNvPicPr>
          <p:nvPr/>
        </p:nvPicPr>
        <p:blipFill rotWithShape="1">
          <a:blip r:embed="rId4"/>
          <a:srcRect l="6718"/>
          <a:stretch>
            <a:fillRect/>
          </a:stretch>
        </p:blipFill>
        <p:spPr>
          <a:xfrm>
            <a:off x="2339910" y="3879071"/>
            <a:ext cx="3365046" cy="2577635"/>
          </a:xfrm>
          <a:prstGeom prst="rect">
            <a:avLst/>
          </a:prstGeom>
        </p:spPr>
      </p:pic>
      <p:pic>
        <p:nvPicPr>
          <p:cNvPr id="9" name="图片 8"/>
          <p:cNvPicPr>
            <a:picLocks noChangeAspect="1"/>
          </p:cNvPicPr>
          <p:nvPr/>
        </p:nvPicPr>
        <p:blipFill>
          <a:blip r:embed="rId5"/>
          <a:stretch>
            <a:fillRect/>
          </a:stretch>
        </p:blipFill>
        <p:spPr>
          <a:xfrm>
            <a:off x="5927725" y="1142365"/>
            <a:ext cx="4291965" cy="2524760"/>
          </a:xfrm>
          <a:prstGeom prst="rect">
            <a:avLst/>
          </a:prstGeom>
        </p:spPr>
      </p:pic>
      <p:pic>
        <p:nvPicPr>
          <p:cNvPr id="11" name="图片 10"/>
          <p:cNvPicPr>
            <a:picLocks noChangeAspect="1"/>
          </p:cNvPicPr>
          <p:nvPr/>
        </p:nvPicPr>
        <p:blipFill>
          <a:blip r:embed="rId6"/>
          <a:stretch>
            <a:fillRect/>
          </a:stretch>
        </p:blipFill>
        <p:spPr>
          <a:xfrm>
            <a:off x="5857875" y="3879215"/>
            <a:ext cx="4361815" cy="2629535"/>
          </a:xfrm>
          <a:prstGeom prst="rect">
            <a:avLst/>
          </a:prstGeom>
        </p:spPr>
      </p:pic>
      <p:sp>
        <p:nvSpPr>
          <p:cNvPr id="13" name="文本框 12"/>
          <p:cNvSpPr txBox="1"/>
          <p:nvPr/>
        </p:nvSpPr>
        <p:spPr>
          <a:xfrm>
            <a:off x="2495586" y="572092"/>
            <a:ext cx="3054275" cy="368300"/>
          </a:xfrm>
          <a:prstGeom prst="rect">
            <a:avLst/>
          </a:prstGeom>
          <a:noFill/>
        </p:spPr>
        <p:txBody>
          <a:bodyPr wrap="square" rtlCol="0">
            <a:spAutoFit/>
          </a:bodyPr>
          <a:p>
            <a:pPr marL="342900" indent="-342900" algn="l">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Total two-body spectra </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3161030"/>
            <a:ext cx="12192000" cy="369697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p:sp>
        <p:nvSpPr>
          <p:cNvPr id="6" name="文本框 5"/>
          <p:cNvSpPr txBox="1"/>
          <p:nvPr/>
        </p:nvSpPr>
        <p:spPr>
          <a:xfrm>
            <a:off x="1002160" y="462391"/>
            <a:ext cx="3478697" cy="460375"/>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sz="2400" b="1" dirty="0">
                <a:latin typeface="Times New Roman" panose="02020603050405020304" pitchFamily="18" charset="0"/>
                <a:cs typeface="Times New Roman" panose="02020603050405020304" pitchFamily="18" charset="0"/>
              </a:rPr>
              <a:t>Partial widths</a:t>
            </a:r>
            <a:endParaRPr lang="en-US" altLang="zh-CN"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表格 8"/>
              <p:cNvGraphicFramePr>
                <a:graphicFrameLocks noGrp="1"/>
              </p:cNvGraphicFramePr>
              <p:nvPr/>
            </p:nvGraphicFramePr>
            <p:xfrm>
              <a:off x="1207819" y="1045314"/>
              <a:ext cx="4064635" cy="1833880"/>
            </p:xfrm>
            <a:graphic>
              <a:graphicData uri="http://schemas.openxmlformats.org/drawingml/2006/table">
                <a:tbl>
                  <a:tblPr firstRow="1" bandRow="1">
                    <a:tableStyleId>{7DF18680-E054-41AD-8BC1-D1AEF772440D}</a:tableStyleId>
                  </a:tblPr>
                  <a:tblGrid>
                    <a:gridCol w="2032286"/>
                    <a:gridCol w="2032286"/>
                  </a:tblGrid>
                  <a:tr h="393065">
                    <a:tc>
                      <a:txBody>
                        <a:bodyPr/>
                        <a:lstStyle/>
                        <a:p>
                          <a:r>
                            <a:rPr lang="en-US" altLang="zh-CN" dirty="0">
                              <a:solidFill>
                                <a:schemeClr val="tx1"/>
                              </a:solidFill>
                              <a:latin typeface="Times New Roman" panose="02020603050405020304" pitchFamily="18" charset="0"/>
                              <a:cs typeface="Times New Roman" panose="02020603050405020304" pitchFamily="18" charset="0"/>
                            </a:rPr>
                            <a:t> Channels</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r>
                            <a:rPr lang="en-US" altLang="zh-CN" dirty="0">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Decay widths</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r>
                  <a:tr h="360161">
                    <a:tc>
                      <a:txBody>
                        <a:bodyPr/>
                        <a:lstStyle/>
                        <a:p>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𝜂</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1405</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𝐾</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r>
                                  <a:rPr lang="en-US" altLang="zh-CN" sz="1600" b="0" i="1" smtClean="0">
                                    <a:latin typeface="Cambria Math" panose="02040503050406030204" pitchFamily="18" charset="0"/>
                                  </a:rPr>
                                  <m:t>𝜋</m:t>
                                </m:r>
                              </m:oMath>
                            </m:oMathPara>
                          </a14:m>
                          <a:endParaRPr lang="zh-CN" altLang="en-US" sz="1600" dirty="0"/>
                        </a:p>
                      </a:txBody>
                      <a:tcPr/>
                    </a:tc>
                    <a:tc>
                      <a:txBody>
                        <a:bodyPr/>
                        <a:lstStyle/>
                        <a:p>
                          <a:r>
                            <a:rPr lang="en-US" altLang="zh-CN" sz="1600" dirty="0"/>
                            <a:t> </a:t>
                          </a:r>
                          <a14:m>
                            <m:oMath xmlns:m="http://schemas.openxmlformats.org/officeDocument/2006/math">
                              <m:r>
                                <a:rPr lang="en-US" altLang="zh-CN" sz="1600" b="0" i="0" smtClean="0">
                                  <a:latin typeface="Cambria Math" panose="02040503050406030204" pitchFamily="18" charset="0"/>
                                </a:rPr>
                                <m:t>  </m:t>
                              </m:r>
                              <m:r>
                                <a:rPr lang="en-US" altLang="zh-CN" sz="1600" b="0" i="0" smtClean="0">
                                  <a:latin typeface="Cambria Math" panose="02040503050406030204" pitchFamily="18" charset="0"/>
                                </a:rPr>
                                <m:t>88</m:t>
                              </m:r>
                              <m:r>
                                <a:rPr lang="en-US" altLang="zh-CN" sz="1600" b="0" i="0" smtClean="0">
                                  <a:latin typeface="Cambria Math" panose="02040503050406030204" pitchFamily="18" charset="0"/>
                                </a:rPr>
                                <m:t>.</m:t>
                              </m:r>
                              <m:r>
                                <a:rPr lang="en-US" altLang="zh-CN" sz="1600" b="0" i="0" smtClean="0">
                                  <a:latin typeface="Cambria Math" panose="02040503050406030204" pitchFamily="18" charset="0"/>
                                </a:rPr>
                                <m:t>8</m:t>
                              </m:r>
                            </m:oMath>
                          </a14:m>
                          <a:r>
                            <a:rPr lang="zh-CN" altLang="en-US" sz="1600" dirty="0"/>
                            <a:t> </a:t>
                          </a:r>
                          <a:r>
                            <a:rPr lang="en-US" altLang="zh-CN" sz="1600" dirty="0">
                              <a:latin typeface="Times New Roman" panose="02020603050405020304" pitchFamily="18" charset="0"/>
                              <a:cs typeface="Times New Roman" panose="02020603050405020304" pitchFamily="18" charset="0"/>
                            </a:rPr>
                            <a:t>MeV</a:t>
                          </a:r>
                          <a:endParaRPr lang="zh-CN" altLang="en-US" sz="1600" dirty="0">
                            <a:latin typeface="Times New Roman" panose="02020603050405020304" pitchFamily="18" charset="0"/>
                            <a:cs typeface="Times New Roman" panose="02020603050405020304" pitchFamily="18" charset="0"/>
                          </a:endParaRPr>
                        </a:p>
                      </a:txBody>
                      <a:tcPr/>
                    </a:tc>
                  </a:tr>
                  <a:tr h="360161">
                    <a:tc>
                      <a:txBody>
                        <a:bodyPr/>
                        <a:lstStyle/>
                        <a:p>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𝜂</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1405</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𝜂𝜋𝜋</m:t>
                                </m:r>
                              </m:oMath>
                            </m:oMathPara>
                          </a14:m>
                          <a:endParaRPr lang="zh-CN" altLang="en-US" sz="1600" dirty="0"/>
                        </a:p>
                      </a:txBody>
                      <a:tcPr/>
                    </a:tc>
                    <a:tc>
                      <a:txBody>
                        <a:bodyPr/>
                        <a:lstStyle/>
                        <a:p>
                          <a:r>
                            <a:rPr lang="en-US" altLang="zh-CN" sz="1600" dirty="0"/>
                            <a:t>  </a:t>
                          </a:r>
                          <a14:m>
                            <m:oMath xmlns:m="http://schemas.openxmlformats.org/officeDocument/2006/math">
                              <m:r>
                                <a:rPr lang="en-US" altLang="zh-CN" sz="1600" b="0" i="0" smtClean="0">
                                  <a:latin typeface="Cambria Math" panose="02040503050406030204" pitchFamily="18" charset="0"/>
                                </a:rPr>
                                <m:t> </m:t>
                              </m:r>
                              <m:r>
                                <a:rPr lang="en-US" altLang="zh-CN" sz="1600" b="0" i="0" smtClean="0">
                                  <a:latin typeface="Cambria Math" panose="02040503050406030204" pitchFamily="18" charset="0"/>
                                </a:rPr>
                                <m:t>64</m:t>
                              </m:r>
                              <m:r>
                                <a:rPr lang="en-US" altLang="zh-CN" sz="1600" b="0" i="0" smtClean="0">
                                  <a:latin typeface="Cambria Math" panose="02040503050406030204" pitchFamily="18" charset="0"/>
                                </a:rPr>
                                <m:t>.</m:t>
                              </m:r>
                              <m:r>
                                <a:rPr lang="en-US" altLang="zh-CN" sz="1600" b="0" i="0" smtClean="0">
                                  <a:latin typeface="Cambria Math" panose="02040503050406030204" pitchFamily="18" charset="0"/>
                                </a:rPr>
                                <m:t>0</m:t>
                              </m:r>
                            </m:oMath>
                          </a14:m>
                          <a:r>
                            <a:rPr lang="zh-CN" altLang="en-US" sz="1600" dirty="0"/>
                            <a:t>   </a:t>
                          </a:r>
                          <a:r>
                            <a:rPr lang="en-US" altLang="zh-CN" sz="1600" dirty="0">
                              <a:latin typeface="Times New Roman" panose="02020603050405020304" pitchFamily="18" charset="0"/>
                              <a:cs typeface="Times New Roman" panose="02020603050405020304" pitchFamily="18" charset="0"/>
                            </a:rPr>
                            <a:t>MeV</a:t>
                          </a:r>
                          <a:endParaRPr lang="zh-CN" altLang="en-US" sz="1600" dirty="0">
                            <a:latin typeface="Times New Roman" panose="02020603050405020304" pitchFamily="18" charset="0"/>
                            <a:cs typeface="Times New Roman" panose="02020603050405020304" pitchFamily="18" charset="0"/>
                          </a:endParaRPr>
                        </a:p>
                      </a:txBody>
                      <a:tcPr/>
                    </a:tc>
                  </a:tr>
                  <a:tr h="360161">
                    <a:tc>
                      <a:txBody>
                        <a:bodyPr/>
                        <a:lstStyle/>
                        <a:p>
                          <a:pPr algn="l"/>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𝜂</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1295</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𝐾</m:t>
                                </m:r>
                                <m:r>
                                  <a:rPr lang="en-US" altLang="zh-CN" sz="1600" b="0" i="1" smtClean="0">
                                    <a:latin typeface="Cambria Math" panose="02040503050406030204" pitchFamily="18" charset="0"/>
                                  </a:rPr>
                                  <m:t> </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rPr>
                                      <m:t>𝐾</m:t>
                                    </m:r>
                                  </m:e>
                                </m:acc>
                                <m:r>
                                  <a:rPr lang="en-US" altLang="zh-CN" sz="1600" b="0" i="1" smtClean="0">
                                    <a:latin typeface="Cambria Math" panose="02040503050406030204" pitchFamily="18" charset="0"/>
                                  </a:rPr>
                                  <m:t>𝜋</m:t>
                                </m:r>
                              </m:oMath>
                            </m:oMathPara>
                          </a14:m>
                          <a:endParaRPr lang="zh-CN" altLang="en-US" sz="1600" dirty="0"/>
                        </a:p>
                      </a:txBody>
                      <a:tcPr/>
                    </a:tc>
                    <a:tc>
                      <a:txBody>
                        <a:bodyPr/>
                        <a:lstStyle/>
                        <a:p>
                          <a:r>
                            <a:rPr lang="en-US" altLang="zh-CN" sz="1600" dirty="0"/>
                            <a:t>   20</a:t>
                          </a:r>
                          <a:r>
                            <a:rPr lang="zh-CN" altLang="en-US" sz="1600" dirty="0"/>
                            <a:t>  </a:t>
                          </a:r>
                          <a:r>
                            <a:rPr lang="en-US" altLang="zh-CN" sz="1600" dirty="0">
                              <a:latin typeface="Times New Roman" panose="02020603050405020304" pitchFamily="18" charset="0"/>
                              <a:cs typeface="Times New Roman" panose="02020603050405020304" pitchFamily="18" charset="0"/>
                            </a:rPr>
                            <a:t>MeV</a:t>
                          </a:r>
                          <a:endParaRPr lang="zh-CN" altLang="en-US" sz="1600" dirty="0">
                            <a:latin typeface="Times New Roman" panose="02020603050405020304" pitchFamily="18" charset="0"/>
                            <a:cs typeface="Times New Roman" panose="02020603050405020304" pitchFamily="18" charset="0"/>
                          </a:endParaRPr>
                        </a:p>
                      </a:txBody>
                      <a:tcPr/>
                    </a:tc>
                  </a:tr>
                  <a:tr h="360161">
                    <a:tc>
                      <a:txBody>
                        <a:bodyPr/>
                        <a:lstStyle/>
                        <a:p>
                          <a:pPr algn="l"/>
                          <a14:m>
                            <m:oMathPara xmlns:m="http://schemas.openxmlformats.org/officeDocument/2006/math">
                              <m:oMathParaPr>
                                <m:jc m:val="left"/>
                              </m:oMathParaPr>
                              <m:oMath xmlns:m="http://schemas.openxmlformats.org/officeDocument/2006/math">
                                <m:r>
                                  <a:rPr lang="en-US" altLang="zh-CN" sz="1600" b="0" i="1" smtClean="0">
                                    <a:latin typeface="Cambria Math" panose="02040503050406030204" pitchFamily="18" charset="0"/>
                                  </a:rPr>
                                  <m:t>𝜂</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1295</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𝜂𝜋𝜋</m:t>
                                </m:r>
                              </m:oMath>
                            </m:oMathPara>
                          </a14:m>
                          <a:endParaRPr lang="zh-CN" altLang="en-US" sz="1600" dirty="0"/>
                        </a:p>
                      </a:txBody>
                      <a:tcPr/>
                    </a:tc>
                    <a:tc>
                      <a:txBody>
                        <a:bodyPr/>
                        <a:lstStyle/>
                        <a:p>
                          <a:r>
                            <a:rPr lang="en-US" altLang="zh-CN" sz="1600" dirty="0"/>
                            <a:t>   76.7</a:t>
                          </a:r>
                          <a:r>
                            <a:rPr lang="zh-CN" altLang="en-US" sz="1600" dirty="0">
                              <a:latin typeface="Times New Roman" panose="02020603050405020304" pitchFamily="18" charset="0"/>
                              <a:cs typeface="Times New Roman" panose="02020603050405020304" pitchFamily="18" charset="0"/>
                            </a:rPr>
                            <a:t> </a:t>
                          </a:r>
                          <a:r>
                            <a:rPr lang="en-US" altLang="zh-CN" sz="1600" baseline="0" dirty="0">
                              <a:latin typeface="Times New Roman" panose="02020603050405020304" pitchFamily="18" charset="0"/>
                              <a:cs typeface="Times New Roman" panose="02020603050405020304" pitchFamily="18" charset="0"/>
                            </a:rPr>
                            <a:t>  MeV</a:t>
                          </a:r>
                          <a:endParaRPr lang="zh-CN" altLang="en-US" sz="1600" dirty="0">
                            <a:latin typeface="Times New Roman" panose="02020603050405020304" pitchFamily="18" charset="0"/>
                            <a:cs typeface="Times New Roman" panose="02020603050405020304" pitchFamily="18" charset="0"/>
                          </a:endParaRPr>
                        </a:p>
                      </a:txBody>
                      <a:tcPr/>
                    </a:tc>
                  </a:tr>
                </a:tbl>
              </a:graphicData>
            </a:graphic>
          </p:graphicFrame>
        </mc:Choice>
        <mc:Fallback xmlns="">
          <p:graphicFrame>
            <p:nvGraphicFramePr>
              <p:cNvPr id="7" name="表格 8"/>
              <p:cNvGraphicFramePr>
                <a:graphicFrameLocks noGrp="1"/>
              </p:cNvGraphicFramePr>
              <p:nvPr/>
            </p:nvGraphicFramePr>
            <p:xfrm>
              <a:off x="1207819" y="1045314"/>
              <a:ext cx="4064635" cy="1833880"/>
            </p:xfrm>
            <a:graphic>
              <a:graphicData uri="http://schemas.openxmlformats.org/drawingml/2006/table">
                <a:tbl>
                  <a:tblPr firstRow="1" bandRow="1">
                    <a:tableStyleId>{7DF18680-E054-41AD-8BC1-D1AEF772440D}</a:tableStyleId>
                  </a:tblPr>
                  <a:tblGrid>
                    <a:gridCol w="2032286"/>
                    <a:gridCol w="2032286"/>
                  </a:tblGrid>
                  <a:tr h="393065">
                    <a:tc>
                      <a:txBody>
                        <a:bodyPr/>
                        <a:lstStyle/>
                        <a:p>
                          <a:r>
                            <a:rPr lang="en-US" altLang="zh-CN" dirty="0">
                              <a:solidFill>
                                <a:schemeClr val="tx1"/>
                              </a:solidFill>
                              <a:latin typeface="Times New Roman" panose="02020603050405020304" pitchFamily="18" charset="0"/>
                              <a:cs typeface="Times New Roman" panose="02020603050405020304" pitchFamily="18" charset="0"/>
                            </a:rPr>
                            <a:t> Channels</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r>
                            <a:rPr lang="en-US" altLang="zh-CN" dirty="0">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Decay widths</a:t>
                          </a:r>
                          <a:endParaRPr lang="zh-CN" altLang="en-US" dirty="0">
                            <a:solidFill>
                              <a:schemeClr val="tx1"/>
                            </a:solidFill>
                            <a:latin typeface="Times New Roman" panose="02020603050405020304" pitchFamily="18" charset="0"/>
                            <a:cs typeface="Times New Roman" panose="02020603050405020304" pitchFamily="18" charset="0"/>
                          </a:endParaRPr>
                        </a:p>
                      </a:txBody>
                      <a:tcPr/>
                    </a:tc>
                  </a:tr>
                  <a:tr h="360045">
                    <a:tc>
                      <a:txBody>
                        <a:bodyPr/>
                        <a:lstStyle/>
                        <a:p>
                          <a:endParaRPr lang="zh-CN"/>
                        </a:p>
                      </a:txBody>
                      <a:tcPr>
                        <a:blipFill>
                          <a:blip r:embed="rId1"/>
                        </a:blipFill>
                      </a:tcPr>
                    </a:tc>
                    <a:tc>
                      <a:txBody>
                        <a:bodyPr/>
                        <a:lstStyle/>
                        <a:p>
                          <a:endParaRPr lang="zh-CN"/>
                        </a:p>
                      </a:txBody>
                      <a:tcPr>
                        <a:blipFill>
                          <a:blip r:embed="rId1"/>
                        </a:blipFill>
                      </a:tcPr>
                    </a:tc>
                  </a:tr>
                  <a:tr h="360045">
                    <a:tc>
                      <a:txBody>
                        <a:bodyPr/>
                        <a:lstStyle/>
                        <a:p>
                          <a:endParaRPr lang="zh-CN"/>
                        </a:p>
                      </a:txBody>
                      <a:tcPr>
                        <a:blipFill>
                          <a:blip r:embed="rId1"/>
                        </a:blipFill>
                      </a:tcPr>
                    </a:tc>
                    <a:tc>
                      <a:txBody>
                        <a:bodyPr/>
                        <a:lstStyle/>
                        <a:p>
                          <a:endParaRPr lang="zh-CN"/>
                        </a:p>
                      </a:txBody>
                      <a:tcPr>
                        <a:blipFill>
                          <a:blip r:embed="rId1"/>
                        </a:blipFill>
                      </a:tcPr>
                    </a:tc>
                  </a:tr>
                  <a:tr h="360680">
                    <a:tc>
                      <a:txBody>
                        <a:bodyPr/>
                        <a:lstStyle/>
                        <a:p>
                          <a:endParaRPr lang="zh-CN"/>
                        </a:p>
                      </a:txBody>
                      <a:tcPr>
                        <a:blipFill>
                          <a:blip r:embed="rId1"/>
                        </a:blipFill>
                      </a:tcPr>
                    </a:tc>
                    <a:tc>
                      <a:txBody>
                        <a:bodyPr/>
                        <a:lstStyle/>
                        <a:p>
                          <a:r>
                            <a:rPr lang="en-US" altLang="zh-CN" sz="1600" dirty="0"/>
                            <a:t>   20</a:t>
                          </a:r>
                          <a:r>
                            <a:rPr lang="zh-CN" altLang="en-US" sz="1600" dirty="0"/>
                            <a:t>  </a:t>
                          </a:r>
                          <a:r>
                            <a:rPr lang="en-US" altLang="zh-CN" sz="1600" dirty="0">
                              <a:latin typeface="Times New Roman" panose="02020603050405020304" pitchFamily="18" charset="0"/>
                              <a:cs typeface="Times New Roman" panose="02020603050405020304" pitchFamily="18" charset="0"/>
                            </a:rPr>
                            <a:t>MeV</a:t>
                          </a:r>
                          <a:endParaRPr lang="zh-CN" altLang="en-US" sz="1600" dirty="0">
                            <a:latin typeface="Times New Roman" panose="02020603050405020304" pitchFamily="18" charset="0"/>
                            <a:cs typeface="Times New Roman" panose="02020603050405020304" pitchFamily="18" charset="0"/>
                          </a:endParaRPr>
                        </a:p>
                      </a:txBody>
                      <a:tcPr/>
                    </a:tc>
                  </a:tr>
                  <a:tr h="360045">
                    <a:tc>
                      <a:txBody>
                        <a:bodyPr/>
                        <a:lstStyle/>
                        <a:p>
                          <a:endParaRPr lang="zh-CN"/>
                        </a:p>
                      </a:txBody>
                      <a:tcPr>
                        <a:blipFill>
                          <a:blip r:embed="rId1"/>
                        </a:blipFill>
                      </a:tcPr>
                    </a:tc>
                    <a:tc>
                      <a:txBody>
                        <a:bodyPr/>
                        <a:lstStyle/>
                        <a:p>
                          <a:r>
                            <a:rPr lang="en-US" altLang="zh-CN" sz="1600" dirty="0"/>
                            <a:t>   76.7</a:t>
                          </a:r>
                          <a:r>
                            <a:rPr lang="zh-CN" altLang="en-US" sz="1600" dirty="0">
                              <a:latin typeface="Times New Roman" panose="02020603050405020304" pitchFamily="18" charset="0"/>
                              <a:cs typeface="Times New Roman" panose="02020603050405020304" pitchFamily="18" charset="0"/>
                            </a:rPr>
                            <a:t> </a:t>
                          </a:r>
                          <a:r>
                            <a:rPr lang="en-US" altLang="zh-CN" sz="1600" baseline="0" dirty="0">
                              <a:latin typeface="Times New Roman" panose="02020603050405020304" pitchFamily="18" charset="0"/>
                              <a:cs typeface="Times New Roman" panose="02020603050405020304" pitchFamily="18" charset="0"/>
                            </a:rPr>
                            <a:t>  MeV</a:t>
                          </a:r>
                          <a:endParaRPr lang="zh-CN" altLang="en-US" sz="1600" dirty="0">
                            <a:latin typeface="Times New Roman" panose="02020603050405020304" pitchFamily="18" charset="0"/>
                            <a:cs typeface="Times New Roman" panose="02020603050405020304" pitchFamily="18" charset="0"/>
                          </a:endParaRPr>
                        </a:p>
                      </a:txBody>
                      <a:tcPr/>
                    </a:tc>
                  </a:tr>
                </a:tbl>
              </a:graphicData>
            </a:graphic>
          </p:graphicFrame>
        </mc:Fallback>
      </mc:AlternateContent>
      <p:sp>
        <p:nvSpPr>
          <p:cNvPr id="8" name="标题 7"/>
          <p:cNvSpPr>
            <a:spLocks noGrp="1"/>
          </p:cNvSpPr>
          <p:nvPr>
            <p:ph type="title"/>
          </p:nvPr>
        </p:nvSpPr>
        <p:spPr>
          <a:xfrm>
            <a:off x="0" y="3161030"/>
            <a:ext cx="5532120" cy="694055"/>
          </a:xfrm>
        </p:spPr>
        <p:txBody>
          <a:bodyPr>
            <a:normAutofit/>
          </a:bodyPr>
          <a:p>
            <a:pPr algn="ctr"/>
            <a:r>
              <a:rPr lang="en-US" altLang="zh-CN" sz="3200" b="1" dirty="0">
                <a:latin typeface="Times New Roman" panose="02020603050405020304" pitchFamily="18" charset="0"/>
                <a:cs typeface="Times New Roman" panose="02020603050405020304" pitchFamily="18" charset="0"/>
              </a:rPr>
              <a:t>Summary and outlook</a:t>
            </a:r>
            <a:endParaRPr lang="en-US" altLang="zh-CN"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文本框 9"/>
              <p:cNvSpPr txBox="1"/>
              <p:nvPr/>
            </p:nvSpPr>
            <p:spPr>
              <a:xfrm>
                <a:off x="382905" y="3470275"/>
                <a:ext cx="10663555" cy="3387725"/>
              </a:xfrm>
              <a:prstGeom prst="rect">
                <a:avLst/>
              </a:prstGeom>
              <a:noFill/>
            </p:spPr>
            <p:txBody>
              <a:bodyPr wrap="square" rtlCol="0">
                <a:noAutofit/>
              </a:bodyPr>
              <a:p>
                <a:r>
                  <a:rPr lang="en-US" altLang="zh-CN" sz="1900" dirty="0">
                    <a:latin typeface="Times New Roman" panose="02020603050405020304" pitchFamily="18" charset="0"/>
                    <a:cs typeface="Times New Roman" panose="02020603050405020304" pitchFamily="18" charset="0"/>
                  </a:rPr>
                  <a:t> </a:t>
                </a:r>
                <a:endParaRPr lang="en-US" altLang="zh-CN" sz="19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rPr>
                  <a:t>By considering the threshold effects of different intermediate states and the interference from </a:t>
                </a:r>
                <a14:m>
                  <m:oMath xmlns:m="http://schemas.openxmlformats.org/officeDocument/2006/math">
                    <m:r>
                      <a:rPr lang="en-US" altLang="zh-CN" sz="1900" b="0" i="1" smtClean="0">
                        <a:latin typeface="Cambria Math" panose="02040503050406030204" pitchFamily="18" charset="0"/>
                        <a:cs typeface="Times New Roman" panose="02020603050405020304" pitchFamily="18" charset="0"/>
                      </a:rPr>
                      <m:t>𝜂</m:t>
                    </m:r>
                    <m:r>
                      <a:rPr lang="en-US" altLang="zh-CN" sz="1900" b="0" i="1" smtClean="0">
                        <a:latin typeface="Cambria Math" panose="02040503050406030204" pitchFamily="18" charset="0"/>
                        <a:cs typeface="Times New Roman" panose="02020603050405020304" pitchFamily="18" charset="0"/>
                      </a:rPr>
                      <m:t>(</m:t>
                    </m:r>
                    <m:r>
                      <a:rPr lang="en-US" altLang="zh-CN" sz="1900" b="0" i="1" smtClean="0">
                        <a:latin typeface="Cambria Math" panose="02040503050406030204" pitchFamily="18" charset="0"/>
                        <a:cs typeface="Times New Roman" panose="02020603050405020304" pitchFamily="18" charset="0"/>
                      </a:rPr>
                      <m:t>1295</m:t>
                    </m:r>
                    <m:r>
                      <a:rPr lang="en-US" altLang="zh-CN" sz="1900" b="0" i="1" smtClean="0">
                        <a:latin typeface="Cambria Math" panose="02040503050406030204" pitchFamily="18" charset="0"/>
                        <a:cs typeface="Times New Roman" panose="02020603050405020304" pitchFamily="18" charset="0"/>
                      </a:rPr>
                      <m:t>)</m:t>
                    </m:r>
                  </m:oMath>
                </a14:m>
                <a:r>
                  <a:rPr lang="en-US" altLang="zh-CN" sz="1900" dirty="0">
                    <a:latin typeface="Times New Roman" panose="02020603050405020304" pitchFamily="18" charset="0"/>
                    <a:cs typeface="Times New Roman" panose="02020603050405020304" pitchFamily="18" charset="0"/>
                  </a:rPr>
                  <a:t> and non-resonant contributions, we found that one state in the range of </a:t>
                </a:r>
                <a14:m>
                  <m:oMath xmlns:m="http://schemas.openxmlformats.org/officeDocument/2006/math">
                    <m:r>
                      <a:rPr lang="en-US" altLang="zh-CN" sz="1900" b="0" i="1" smtClean="0">
                        <a:latin typeface="Cambria Math" panose="02040503050406030204" pitchFamily="18" charset="0"/>
                        <a:cs typeface="Times New Roman" panose="02020603050405020304" pitchFamily="18" charset="0"/>
                      </a:rPr>
                      <m:t>1</m:t>
                    </m:r>
                    <m:r>
                      <a:rPr lang="en-US" altLang="zh-CN" sz="1900" b="0" i="1" smtClean="0">
                        <a:latin typeface="Cambria Math" panose="02040503050406030204" pitchFamily="18" charset="0"/>
                        <a:cs typeface="Times New Roman" panose="02020603050405020304" pitchFamily="18" charset="0"/>
                      </a:rPr>
                      <m:t>.</m:t>
                    </m:r>
                    <m:r>
                      <a:rPr lang="en-US" altLang="zh-CN" sz="1900" b="0" i="1" smtClean="0">
                        <a:latin typeface="Cambria Math" panose="02040503050406030204" pitchFamily="18" charset="0"/>
                        <a:cs typeface="Times New Roman" panose="02020603050405020304" pitchFamily="18" charset="0"/>
                      </a:rPr>
                      <m:t>4</m:t>
                    </m:r>
                    <m:r>
                      <a:rPr lang="en-US" altLang="zh-CN" sz="1900" b="0" i="1" smtClean="0">
                        <a:latin typeface="Cambria Math" panose="02040503050406030204" pitchFamily="18" charset="0"/>
                        <a:cs typeface="Times New Roman" panose="02020603050405020304" pitchFamily="18" charset="0"/>
                      </a:rPr>
                      <m:t>∼</m:t>
                    </m:r>
                    <m:r>
                      <a:rPr lang="en-US" altLang="zh-CN" sz="1900" b="0" i="1" smtClean="0">
                        <a:latin typeface="Cambria Math" panose="02040503050406030204" pitchFamily="18" charset="0"/>
                        <a:cs typeface="Times New Roman" panose="02020603050405020304" pitchFamily="18" charset="0"/>
                      </a:rPr>
                      <m:t>1</m:t>
                    </m:r>
                    <m:r>
                      <a:rPr lang="en-US" altLang="zh-CN" sz="1900" b="0" i="1" smtClean="0">
                        <a:latin typeface="Cambria Math" panose="02040503050406030204" pitchFamily="18" charset="0"/>
                        <a:cs typeface="Times New Roman" panose="02020603050405020304" pitchFamily="18" charset="0"/>
                      </a:rPr>
                      <m:t>.</m:t>
                    </m:r>
                    <m:r>
                      <a:rPr lang="en-US" altLang="zh-CN" sz="1900" b="0" i="1" smtClean="0">
                        <a:latin typeface="Cambria Math" panose="02040503050406030204" pitchFamily="18" charset="0"/>
                        <a:cs typeface="Times New Roman" panose="02020603050405020304" pitchFamily="18" charset="0"/>
                      </a:rPr>
                      <m:t>5</m:t>
                    </m:r>
                  </m:oMath>
                </a14:m>
                <a:r>
                  <a:rPr lang="en-US" altLang="zh-CN" sz="1900" dirty="0">
                    <a:latin typeface="Times New Roman" panose="02020603050405020304" pitchFamily="18" charset="0"/>
                    <a:cs typeface="Times New Roman" panose="02020603050405020304" pitchFamily="18" charset="0"/>
                  </a:rPr>
                  <a:t> GeV and the first radial excitations assignment could  account for the non-trivial spectra of </a:t>
                </a:r>
                <a14:m>
                  <m:oMath xmlns:m="http://schemas.openxmlformats.org/officeDocument/2006/math">
                    <m:r>
                      <a:rPr lang="en-US" altLang="zh-CN" sz="1900" b="0" i="1" smtClean="0">
                        <a:latin typeface="Cambria Math" panose="02040503050406030204" pitchFamily="18" charset="0"/>
                      </a:rPr>
                      <m:t>𝜂</m:t>
                    </m:r>
                    <m:r>
                      <a:rPr lang="en-US" altLang="zh-CN" sz="1900" b="0" i="1" smtClean="0">
                        <a:latin typeface="Cambria Math" panose="02040503050406030204" pitchFamily="18" charset="0"/>
                      </a:rPr>
                      <m:t>(</m:t>
                    </m:r>
                    <m:r>
                      <a:rPr lang="en-US" altLang="zh-CN" sz="1900" b="0" i="1" smtClean="0">
                        <a:latin typeface="Cambria Math" panose="02040503050406030204" pitchFamily="18" charset="0"/>
                      </a:rPr>
                      <m:t>1405</m:t>
                    </m:r>
                    <m:r>
                      <a:rPr lang="en-US" altLang="zh-CN" sz="1900" b="0" i="1" smtClean="0">
                        <a:latin typeface="Cambria Math" panose="02040503050406030204" pitchFamily="18" charset="0"/>
                      </a:rPr>
                      <m:t>/</m:t>
                    </m:r>
                    <m:r>
                      <a:rPr lang="en-US" altLang="zh-CN" sz="1900" b="0" i="1" smtClean="0">
                        <a:latin typeface="Cambria Math" panose="02040503050406030204" pitchFamily="18" charset="0"/>
                      </a:rPr>
                      <m:t>1475</m:t>
                    </m:r>
                    <m:r>
                      <a:rPr lang="en-US" altLang="zh-CN" sz="1900" b="0" i="1" smtClean="0">
                        <a:latin typeface="Cambria Math" panose="02040503050406030204" pitchFamily="18" charset="0"/>
                      </a:rPr>
                      <m:t>)</m:t>
                    </m:r>
                  </m:oMath>
                </a14:m>
                <a:r>
                  <a:rPr lang="en-US" altLang="zh-CN" sz="1900" dirty="0">
                    <a:latin typeface="Times New Roman" panose="02020603050405020304" pitchFamily="18" charset="0"/>
                    <a:cs typeface="Times New Roman" panose="02020603050405020304" pitchFamily="18" charset="0"/>
                  </a:rPr>
                  <a:t> decay.</a:t>
                </a:r>
                <a:endParaRPr lang="en-US" altLang="zh-CN" sz="19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19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sym typeface="+mn-ea"/>
                  </a:rPr>
                  <a:t>Examine the first radial excitation assignment for </a:t>
                </a:r>
                <a14:m>
                  <m:oMath xmlns:m="http://schemas.openxmlformats.org/officeDocument/2006/math">
                    <m:r>
                      <a:rPr lang="en-US" altLang="zh-CN" sz="1900" b="0" i="1" smtClean="0">
                        <a:latin typeface="Cambria Math" panose="02040503050406030204" pitchFamily="18" charset="0"/>
                      </a:rPr>
                      <m:t>𝜂</m:t>
                    </m:r>
                    <m:r>
                      <a:rPr lang="en-US" altLang="zh-CN" sz="1900" b="0" i="1" smtClean="0">
                        <a:latin typeface="Cambria Math" panose="02040503050406030204" pitchFamily="18" charset="0"/>
                      </a:rPr>
                      <m:t>(</m:t>
                    </m:r>
                    <m:r>
                      <a:rPr lang="en-US" altLang="zh-CN" sz="1900" b="0" i="1" smtClean="0">
                        <a:latin typeface="Cambria Math" panose="02040503050406030204" pitchFamily="18" charset="0"/>
                      </a:rPr>
                      <m:t>1295</m:t>
                    </m:r>
                    <m:r>
                      <a:rPr lang="en-US" altLang="zh-CN" sz="1900" b="0" i="1" smtClean="0">
                        <a:latin typeface="Cambria Math" panose="02040503050406030204" pitchFamily="18" charset="0"/>
                      </a:rPr>
                      <m:t>)</m:t>
                    </m:r>
                  </m:oMath>
                </a14:m>
                <a:r>
                  <a:rPr lang="en-US" altLang="zh-CN" sz="1900" dirty="0">
                    <a:latin typeface="Times New Roman" panose="02020603050405020304" pitchFamily="18" charset="0"/>
                    <a:cs typeface="Times New Roman" panose="02020603050405020304" pitchFamily="18" charset="0"/>
                    <a:sym typeface="+mn-ea"/>
                  </a:rPr>
                  <a:t> and </a:t>
                </a:r>
                <a14:m>
                  <m:oMath xmlns:m="http://schemas.openxmlformats.org/officeDocument/2006/math">
                    <m:r>
                      <a:rPr lang="en-US" altLang="zh-CN" sz="1900" b="0" i="1" smtClean="0">
                        <a:latin typeface="Cambria Math" panose="02040503050406030204" pitchFamily="18" charset="0"/>
                      </a:rPr>
                      <m:t>𝜂</m:t>
                    </m:r>
                    <m:r>
                      <a:rPr lang="en-US" altLang="zh-CN" sz="1900" b="0" i="1" smtClean="0">
                        <a:latin typeface="Cambria Math" panose="02040503050406030204" pitchFamily="18" charset="0"/>
                      </a:rPr>
                      <m:t>(</m:t>
                    </m:r>
                    <m:r>
                      <a:rPr lang="en-US" altLang="zh-CN" sz="1900" b="0" i="1" smtClean="0">
                        <a:latin typeface="Cambria Math" panose="02040503050406030204" pitchFamily="18" charset="0"/>
                      </a:rPr>
                      <m:t>1405</m:t>
                    </m:r>
                    <m:r>
                      <a:rPr lang="en-US" altLang="zh-CN" sz="1900" b="0" i="1" smtClean="0">
                        <a:latin typeface="Cambria Math" panose="02040503050406030204" pitchFamily="18" charset="0"/>
                      </a:rPr>
                      <m:t>/</m:t>
                    </m:r>
                    <m:r>
                      <a:rPr lang="en-US" altLang="zh-CN" sz="1900" b="0" i="1" smtClean="0">
                        <a:latin typeface="Cambria Math" panose="02040503050406030204" pitchFamily="18" charset="0"/>
                      </a:rPr>
                      <m:t>1475</m:t>
                    </m:r>
                    <m:r>
                      <a:rPr lang="en-US" altLang="zh-CN" sz="1900" b="0" i="1" smtClean="0">
                        <a:latin typeface="Cambria Math" panose="02040503050406030204" pitchFamily="18" charset="0"/>
                      </a:rPr>
                      <m:t>)</m:t>
                    </m:r>
                  </m:oMath>
                </a14:m>
                <a:r>
                  <a:rPr lang="en-US" altLang="zh-CN" sz="1900" dirty="0">
                    <a:latin typeface="Times New Roman" panose="02020603050405020304" pitchFamily="18" charset="0"/>
                    <a:cs typeface="Times New Roman" panose="02020603050405020304" pitchFamily="18" charset="0"/>
                    <a:sym typeface="+mn-ea"/>
                  </a:rPr>
                  <a:t>.</a:t>
                </a:r>
                <a:endParaRPr lang="en-US" altLang="zh-CN" sz="19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19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altLang="zh-CN" sz="1900" dirty="0">
                    <a:latin typeface="Times New Roman" panose="02020603050405020304" pitchFamily="18" charset="0"/>
                    <a:cs typeface="Times New Roman" panose="02020603050405020304" pitchFamily="18" charset="0"/>
                  </a:rPr>
                  <a:t>Our one-loop calculations are an approximation of the coupled-channel effect. Systematic consideration taking account the three-body coupled-channel effect is on the way. </a:t>
                </a:r>
                <a:endParaRPr lang="en-US" altLang="zh-CN"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dirty="0"/>
              </a:p>
              <a:p>
                <a:endParaRPr lang="zh-CN" alt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382905" y="3470275"/>
                <a:ext cx="10663555" cy="3387725"/>
              </a:xfrm>
              <a:prstGeom prst="rect">
                <a:avLst/>
              </a:prstGeom>
              <a:blipFill rotWithShape="1">
                <a:blip r:embed="rId2"/>
                <a:stretch>
                  <a:fillRect b="-3468"/>
                </a:stretch>
              </a:blipFill>
            </p:spPr>
            <p:txBody>
              <a:bodyPr/>
              <a:lstStyle/>
              <a:p>
                <a:r>
                  <a:rPr lang="zh-CN"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p:pic>
        <p:nvPicPr>
          <p:cNvPr id="8" name="图片 7"/>
          <p:cNvPicPr>
            <a:picLocks noChangeAspect="1"/>
          </p:cNvPicPr>
          <p:nvPr/>
        </p:nvPicPr>
        <p:blipFill rotWithShape="1">
          <a:blip r:embed="rId1"/>
          <a:srcRect l="385"/>
          <a:stretch>
            <a:fillRect/>
          </a:stretch>
        </p:blipFill>
        <p:spPr>
          <a:xfrm>
            <a:off x="431575" y="1533806"/>
            <a:ext cx="4314220" cy="3869634"/>
          </a:xfrm>
          <a:prstGeom prst="rect">
            <a:avLst/>
          </a:prstGeom>
        </p:spPr>
      </p:pic>
      <p:sp>
        <p:nvSpPr>
          <p:cNvPr id="3" name="文本框 2"/>
          <p:cNvSpPr txBox="1"/>
          <p:nvPr/>
        </p:nvSpPr>
        <p:spPr>
          <a:xfrm>
            <a:off x="1535469" y="1261029"/>
            <a:ext cx="2400300" cy="400110"/>
          </a:xfrm>
          <a:prstGeom prst="rect">
            <a:avLst/>
          </a:prstGeom>
          <a:noFill/>
        </p:spPr>
        <p:txBody>
          <a:bodyPr wrap="square" rtlCol="0">
            <a:spAutoFit/>
          </a:bodyPr>
          <a:lstStyle/>
          <a:p>
            <a:pPr marL="342900" indent="-342900" algn="l">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Light spectrum</a:t>
            </a:r>
            <a:endParaRPr lang="zh-CN" altLang="en-US" sz="20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7292869" y="1223836"/>
            <a:ext cx="2468880" cy="400110"/>
          </a:xfrm>
          <a:prstGeom prst="rect">
            <a:avLst/>
          </a:prstGeom>
          <a:noFill/>
        </p:spPr>
        <p:txBody>
          <a:bodyPr wrap="square" rtlCol="0">
            <a:spAutoFit/>
          </a:bodyPr>
          <a:lstStyle/>
          <a:p>
            <a:pPr marL="342900" indent="-342900" algn="l">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Heavy spectrum</a:t>
            </a:r>
            <a:endParaRPr lang="zh-CN" altLang="en-US" sz="20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889099" y="480716"/>
            <a:ext cx="8345477" cy="646331"/>
          </a:xfrm>
          <a:prstGeom prst="rect">
            <a:avLst/>
          </a:prstGeom>
          <a:noFill/>
        </p:spPr>
        <p:txBody>
          <a:bodyPr wrap="square" rtlCol="0">
            <a:spAutoFit/>
          </a:bodyPr>
          <a:lstStyle/>
          <a:p>
            <a:pPr marL="342900" indent="-342900" algn="l">
              <a:buFont typeface="Wingdings" panose="05000000000000000000" pitchFamily="2" charset="2"/>
              <a:buChar char="Ø"/>
            </a:pPr>
            <a:r>
              <a:rPr lang="en-US" altLang="zh-CN" dirty="0">
                <a:solidFill>
                  <a:srgbClr val="353740"/>
                </a:solidFill>
                <a:latin typeface="Times New Roman" panose="02020603050405020304" pitchFamily="18" charset="0"/>
                <a:cs typeface="Times New Roman" panose="02020603050405020304" pitchFamily="18" charset="0"/>
              </a:rPr>
              <a:t>M</a:t>
            </a:r>
            <a:r>
              <a:rPr lang="en-US" altLang="zh-CN" b="0" i="0" dirty="0">
                <a:solidFill>
                  <a:srgbClr val="353740"/>
                </a:solidFill>
                <a:effectLst/>
                <a:latin typeface="Times New Roman" panose="02020603050405020304" pitchFamily="18" charset="0"/>
                <a:cs typeface="Times New Roman" panose="02020603050405020304" pitchFamily="18" charset="0"/>
              </a:rPr>
              <a:t>any new hadrons have been observed in both light and heavy sectors</a:t>
            </a:r>
            <a:endParaRPr lang="en-US" altLang="zh-CN" b="0" i="0" dirty="0">
              <a:solidFill>
                <a:srgbClr val="353740"/>
              </a:solidFill>
              <a:effectLst/>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altLang="zh-CN" dirty="0">
                <a:solidFill>
                  <a:srgbClr val="353740"/>
                </a:solidFill>
                <a:latin typeface="Times New Roman" panose="02020603050405020304" pitchFamily="18" charset="0"/>
                <a:cs typeface="Times New Roman" panose="02020603050405020304" pitchFamily="18" charset="0"/>
              </a:rPr>
              <a:t>Some of </a:t>
            </a:r>
            <a:r>
              <a:rPr lang="en-US" altLang="zh-CN" b="0" i="0" dirty="0">
                <a:solidFill>
                  <a:srgbClr val="353740"/>
                </a:solidFill>
                <a:effectLst/>
                <a:latin typeface="Times New Roman" panose="02020603050405020304" pitchFamily="18" charset="0"/>
                <a:cs typeface="Times New Roman" panose="02020603050405020304" pitchFamily="18" charset="0"/>
              </a:rPr>
              <a:t> them might be exotic states beyond the conventional quark model</a:t>
            </a:r>
            <a:endParaRPr lang="zh-CN" altLang="en-US"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95766" y="5491520"/>
            <a:ext cx="6644430" cy="1308050"/>
          </a:xfrm>
          <a:prstGeom prst="rect">
            <a:avLst/>
          </a:prstGeom>
          <a:noFill/>
        </p:spPr>
        <p:txBody>
          <a:bodyPr wrap="square" rtlCol="0">
            <a:spAutoFit/>
          </a:bodyPr>
          <a:lstStyle/>
          <a:p>
            <a:pPr algn="l"/>
            <a:r>
              <a:rPr lang="en-US" altLang="zh-CN" sz="1300" dirty="0">
                <a:latin typeface="Times New Roman" panose="02020603050405020304" pitchFamily="18" charset="0"/>
                <a:cs typeface="Times New Roman" panose="02020603050405020304" pitchFamily="18" charset="0"/>
              </a:rPr>
              <a:t>[1] F. K. Guo, C. </a:t>
            </a:r>
            <a:r>
              <a:rPr lang="en-US" altLang="zh-CN" sz="1300" dirty="0" err="1">
                <a:latin typeface="Times New Roman" panose="02020603050405020304" pitchFamily="18" charset="0"/>
                <a:cs typeface="Times New Roman" panose="02020603050405020304" pitchFamily="18" charset="0"/>
              </a:rPr>
              <a:t>Hanhart</a:t>
            </a:r>
            <a:r>
              <a:rPr lang="en-US" altLang="zh-CN" sz="1300" dirty="0">
                <a:latin typeface="Times New Roman" panose="02020603050405020304" pitchFamily="18" charset="0"/>
                <a:cs typeface="Times New Roman" panose="02020603050405020304" pitchFamily="18" charset="0"/>
              </a:rPr>
              <a:t>, U. </a:t>
            </a:r>
            <a:r>
              <a:rPr lang="en-US" altLang="zh-CN" sz="1300" dirty="0" err="1">
                <a:latin typeface="Times New Roman" panose="02020603050405020304" pitchFamily="18" charset="0"/>
                <a:cs typeface="Times New Roman" panose="02020603050405020304" pitchFamily="18" charset="0"/>
              </a:rPr>
              <a:t>Meißner</a:t>
            </a:r>
            <a:r>
              <a:rPr lang="en-US" altLang="zh-CN" sz="1300" dirty="0">
                <a:latin typeface="Times New Roman" panose="02020603050405020304" pitchFamily="18" charset="0"/>
                <a:cs typeface="Times New Roman" panose="02020603050405020304" pitchFamily="18" charset="0"/>
              </a:rPr>
              <a:t>, et al. Rev. Mod. Phys., 2018, 90(1): 015004</a:t>
            </a:r>
            <a:endParaRPr lang="en-US" altLang="zh-CN" sz="1300"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[2] R. F. Lebed, R. E. Mitchell, E. S. Swanson, Prog. Part. </a:t>
            </a:r>
            <a:r>
              <a:rPr lang="en-US" altLang="zh-CN" sz="1300" dirty="0" err="1">
                <a:latin typeface="Times New Roman" panose="02020603050405020304" pitchFamily="18" charset="0"/>
                <a:cs typeface="Times New Roman" panose="02020603050405020304" pitchFamily="18" charset="0"/>
              </a:rPr>
              <a:t>Nucl</a:t>
            </a:r>
            <a:r>
              <a:rPr lang="en-US" altLang="zh-CN" sz="1300" dirty="0">
                <a:latin typeface="Times New Roman" panose="02020603050405020304" pitchFamily="18" charset="0"/>
                <a:cs typeface="Times New Roman" panose="02020603050405020304" pitchFamily="18" charset="0"/>
              </a:rPr>
              <a:t>. Phys. 93 (2017) 143-194</a:t>
            </a:r>
            <a:endParaRPr lang="en-US" altLang="zh-CN" sz="1300"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[3] H. X. Chen, W. Chen, X. Liu, et al. Rept. Prog. Phys. 86 (2023) 2,026201</a:t>
            </a:r>
            <a:endParaRPr lang="en-US" altLang="zh-CN" sz="1300"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[4] C. </a:t>
            </a:r>
            <a:r>
              <a:rPr lang="en-US" altLang="zh-CN" sz="1300" dirty="0" err="1">
                <a:latin typeface="Times New Roman" panose="02020603050405020304" pitchFamily="18" charset="0"/>
                <a:cs typeface="Times New Roman" panose="02020603050405020304" pitchFamily="18" charset="0"/>
              </a:rPr>
              <a:t>Amsler</a:t>
            </a:r>
            <a:r>
              <a:rPr lang="en-US" altLang="zh-CN" sz="1300" dirty="0">
                <a:latin typeface="Times New Roman" panose="02020603050405020304" pitchFamily="18" charset="0"/>
                <a:cs typeface="Times New Roman" panose="02020603050405020304" pitchFamily="18" charset="0"/>
              </a:rPr>
              <a:t>, N. A. </a:t>
            </a:r>
            <a:r>
              <a:rPr lang="en-US" altLang="zh-CN" sz="1300" dirty="0" err="1">
                <a:latin typeface="Times New Roman" panose="02020603050405020304" pitchFamily="18" charset="0"/>
                <a:cs typeface="Times New Roman" panose="02020603050405020304" pitchFamily="18" charset="0"/>
              </a:rPr>
              <a:t>Tornqvist</a:t>
            </a:r>
            <a:r>
              <a:rPr lang="en-US" altLang="zh-CN" sz="1300" dirty="0">
                <a:latin typeface="Times New Roman" panose="02020603050405020304" pitchFamily="18" charset="0"/>
                <a:cs typeface="Times New Roman" panose="02020603050405020304" pitchFamily="18" charset="0"/>
              </a:rPr>
              <a:t>, Phys. Rept.,2004,389: 61-117</a:t>
            </a:r>
            <a:endParaRPr lang="en-US" altLang="zh-CN" sz="1300"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[5] E. </a:t>
            </a:r>
            <a:r>
              <a:rPr lang="en-US" altLang="zh-CN" sz="1300" dirty="0" err="1">
                <a:latin typeface="Times New Roman" panose="02020603050405020304" pitchFamily="18" charset="0"/>
                <a:cs typeface="Times New Roman" panose="02020603050405020304" pitchFamily="18" charset="0"/>
              </a:rPr>
              <a:t>Klempt</a:t>
            </a:r>
            <a:r>
              <a:rPr lang="en-US" altLang="zh-CN" sz="1300" dirty="0">
                <a:latin typeface="Times New Roman" panose="02020603050405020304" pitchFamily="18" charset="0"/>
                <a:cs typeface="Times New Roman" panose="02020603050405020304" pitchFamily="18" charset="0"/>
              </a:rPr>
              <a:t>, A. Zaitsev, Physics Reports 454 (2007) 1-202</a:t>
            </a:r>
            <a:endParaRPr lang="en-US" altLang="zh-CN" sz="1300" dirty="0">
              <a:latin typeface="Times New Roman" panose="02020603050405020304" pitchFamily="18" charset="0"/>
              <a:cs typeface="Times New Roman" panose="02020603050405020304" pitchFamily="18" charset="0"/>
            </a:endParaRPr>
          </a:p>
          <a:p>
            <a:pPr algn="l"/>
            <a:endParaRPr lang="zh-CN" altLang="en-US" sz="14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rotWithShape="1">
          <a:blip r:embed="rId2"/>
          <a:srcRect l="957" t="1769" r="432" b="975"/>
          <a:stretch>
            <a:fillRect/>
          </a:stretch>
        </p:blipFill>
        <p:spPr>
          <a:xfrm>
            <a:off x="5942681" y="1623946"/>
            <a:ext cx="4523125" cy="37516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p:cNvSpPr txBox="1"/>
          <p:nvPr/>
        </p:nvSpPr>
        <p:spPr>
          <a:xfrm>
            <a:off x="758190" y="1941195"/>
            <a:ext cx="10675620" cy="768350"/>
          </a:xfrm>
          <a:prstGeom prst="rect">
            <a:avLst/>
          </a:prstGeom>
          <a:noFill/>
          <a:ln w="9525">
            <a:noFill/>
          </a:ln>
        </p:spPr>
        <p:txBody>
          <a:bodyPr wrap="square">
            <a:spAutoFit/>
          </a:bodyPr>
          <a:lstStyle/>
          <a:p>
            <a:pPr algn="ctr" defTabSz="1219200" fontAlgn="base" latinLnBrk="1">
              <a:spcBef>
                <a:spcPct val="0"/>
              </a:spcBef>
              <a:spcAft>
                <a:spcPct val="0"/>
              </a:spcAft>
            </a:pPr>
            <a:r>
              <a:rPr lang="en-US" altLang="zh-CN" sz="4400" dirty="0">
                <a:solidFill>
                  <a:srgbClr val="C00000"/>
                </a:solidFill>
                <a:latin typeface="Arial Black" panose="020B0A04020102020204" pitchFamily="34" charset="0"/>
                <a:ea typeface="黑体" panose="02010609060101010101" pitchFamily="49" charset="-122"/>
              </a:rPr>
              <a:t>Thank you for your attention !</a:t>
            </a:r>
            <a:endParaRPr lang="en-US" altLang="zh-CN" sz="4400" dirty="0">
              <a:solidFill>
                <a:srgbClr val="C00000"/>
              </a:solidFill>
              <a:latin typeface="Arial Black" panose="020B0A04020102020204" pitchFamily="34" charset="0"/>
              <a:ea typeface="黑体" panose="02010609060101010101" pitchFamily="49" charset="-122"/>
            </a:endParaRPr>
          </a:p>
        </p:txBody>
      </p:sp>
      <p:pic>
        <p:nvPicPr>
          <p:cNvPr id="4099" name="图片 5" descr="在山的那边－龚则周----tiao.jpg"/>
          <p:cNvPicPr>
            <a:picLocks noChangeAspect="1"/>
          </p:cNvPicPr>
          <p:nvPr/>
        </p:nvPicPr>
        <p:blipFill>
          <a:blip r:embed="rId1"/>
          <a:stretch>
            <a:fillRect/>
          </a:stretch>
        </p:blipFill>
        <p:spPr>
          <a:xfrm>
            <a:off x="0" y="5101167"/>
            <a:ext cx="12192000" cy="1686984"/>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79693"/>
            <a:ext cx="10972800" cy="1549307"/>
          </a:xfrm>
        </p:spPr>
        <p:txBody>
          <a:bodyPr/>
          <a:lstStyle/>
          <a:p>
            <a:r>
              <a:rPr lang="en-US" altLang="zh-CN" sz="9600" b="1" dirty="0">
                <a:latin typeface="Times New Roman" panose="02020603050405020304" pitchFamily="18" charset="0"/>
                <a:cs typeface="Times New Roman" panose="02020603050405020304" pitchFamily="18" charset="0"/>
              </a:rPr>
              <a:t>Back up</a:t>
            </a:r>
            <a:endParaRPr lang="zh-CN" altLang="en-US" sz="9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6703" y="225006"/>
            <a:ext cx="6633457" cy="897987"/>
          </a:xfrm>
        </p:spPr>
        <p:txBody>
          <a:bodyPr>
            <a:normAutofit/>
          </a:bodyPr>
          <a:lstStyle/>
          <a:p>
            <a:r>
              <a:rPr lang="en-US" altLang="zh-CN" sz="4200" dirty="0">
                <a:latin typeface="Times New Roman" panose="02020603050405020304" pitchFamily="18" charset="0"/>
                <a:ea typeface="微软雅黑" panose="020B0503020204020204" pitchFamily="34" charset="-122"/>
                <a:cs typeface="Times New Roman" panose="02020603050405020304" pitchFamily="18" charset="0"/>
              </a:rPr>
              <a:t>Partial-wave analysis on ?</a:t>
            </a:r>
            <a:endParaRPr lang="zh-CN" altLang="en-US" sz="4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文本框 3"/>
          <p:cNvSpPr txBox="1"/>
          <p:nvPr/>
        </p:nvSpPr>
        <p:spPr>
          <a:xfrm>
            <a:off x="526703" y="1041755"/>
            <a:ext cx="9539012" cy="707886"/>
          </a:xfrm>
          <a:prstGeom prst="rect">
            <a:avLst/>
          </a:prstGeom>
          <a:noFill/>
        </p:spPr>
        <p:txBody>
          <a:bodyPr wrap="square" rtlCol="0">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 model is formulated using a set of interfering amplitudes, the </a:t>
            </a:r>
            <a:r>
              <a:rPr lang="en-US" altLang="zh-CN" sz="2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relative magnitudes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and </a:t>
            </a:r>
            <a:r>
              <a:rPr lang="en-US" altLang="zh-CN" sz="2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phases</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of which are estimated in a </a:t>
            </a:r>
            <a:r>
              <a:rPr lang="en-US" altLang="zh-CN" sz="2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maximum-likelihood</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fit.</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0" name="文本框 29"/>
              <p:cNvSpPr txBox="1"/>
              <p:nvPr/>
            </p:nvSpPr>
            <p:spPr>
              <a:xfrm>
                <a:off x="4659691" y="1804065"/>
                <a:ext cx="6792869" cy="708912"/>
              </a:xfrm>
              <a:prstGeom prst="rect">
                <a:avLst/>
              </a:prstGeom>
              <a:noFill/>
            </p:spPr>
            <p:txBody>
              <a:bodyPr wrap="square" rtlCol="0">
                <a:spAutoFit/>
              </a:bodyPr>
              <a:lstStyle/>
              <a:p>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Three-body </a:t>
                </a:r>
                <a14:m>
                  <m:oMath xmlns:m="http://schemas.openxmlformats.org/officeDocument/2006/math">
                    <m:r>
                      <a:rPr lang="en-US" altLang="zh-CN" sz="2000" b="0" i="1" smtClean="0">
                        <a:solidFill>
                          <a:schemeClr val="tx1"/>
                        </a:solidFill>
                        <a:latin typeface="Cambria Math" panose="02040503050406030204" pitchFamily="18" charset="0"/>
                        <a:ea typeface="微软雅黑" panose="020B0503020204020204" pitchFamily="34" charset="-122"/>
                      </a:rPr>
                      <m:t>𝑎𝑏𝑐</m:t>
                    </m:r>
                    <m:r>
                      <a:rPr lang="en-US" altLang="zh-CN" sz="2000" b="0" i="1" smtClean="0">
                        <a:solidFill>
                          <a:schemeClr val="tx1"/>
                        </a:solidFill>
                        <a:latin typeface="Cambria Math" panose="02040503050406030204" pitchFamily="18" charset="0"/>
                        <a:ea typeface="微软雅黑" panose="020B0503020204020204" pitchFamily="34" charset="-122"/>
                      </a:rPr>
                      <m:t> </m:t>
                    </m:r>
                  </m:oMath>
                </a14:m>
                <a:r>
                  <a:rPr lang="en-US" altLang="zh-CN" sz="20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invariant mass spectrum</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all possible X ( </a:t>
                </a:r>
                <a14:m>
                  <m:oMath xmlns:m="http://schemas.openxmlformats.org/officeDocument/2006/math">
                    <m:sSup>
                      <m:sSupPr>
                        <m:ctrlPr>
                          <a:rPr lang="en-US" altLang="zh-CN" sz="2000" b="0" i="1" smtClean="0">
                            <a:latin typeface="Cambria Math" panose="02040503050406030204" pitchFamily="18" charset="0"/>
                            <a:ea typeface="微软雅黑" panose="020B0503020204020204" pitchFamily="34" charset="-122"/>
                          </a:rPr>
                        </m:ctrlPr>
                      </m:sSupPr>
                      <m:e>
                        <m:r>
                          <a:rPr lang="en-US" altLang="zh-CN" sz="2000" b="0" i="1" smtClean="0">
                            <a:latin typeface="Cambria Math" panose="02040503050406030204" pitchFamily="18" charset="0"/>
                            <a:ea typeface="微软雅黑" panose="020B0503020204020204" pitchFamily="34" charset="-122"/>
                          </a:rPr>
                          <m:t>𝐽</m:t>
                        </m:r>
                      </m:e>
                      <m:sup>
                        <m:r>
                          <a:rPr lang="en-US" altLang="zh-CN" sz="2000" b="0" i="1" smtClean="0">
                            <a:latin typeface="Cambria Math" panose="02040503050406030204" pitchFamily="18" charset="0"/>
                            <a:ea typeface="微软雅黑" panose="020B0503020204020204" pitchFamily="34" charset="-122"/>
                          </a:rPr>
                          <m:t>𝑃𝐶</m:t>
                        </m:r>
                      </m:sup>
                    </m:sSup>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are included </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30" name="文本框 29"/>
              <p:cNvSpPr txBox="1">
                <a:spLocks noRot="1" noChangeAspect="1" noMove="1" noResize="1" noEditPoints="1" noAdjustHandles="1" noChangeArrowheads="1" noChangeShapeType="1" noTextEdit="1"/>
              </p:cNvSpPr>
              <p:nvPr/>
            </p:nvSpPr>
            <p:spPr>
              <a:xfrm>
                <a:off x="4659691" y="1804065"/>
                <a:ext cx="6792869" cy="708912"/>
              </a:xfrm>
              <a:prstGeom prst="rect">
                <a:avLst/>
              </a:prstGeom>
              <a:blipFill rotWithShape="1">
                <a:blip r:embed="rId1"/>
                <a:stretch>
                  <a:fillRect l="-1" t="-4" r="5" b="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文本框 35"/>
              <p:cNvSpPr txBox="1"/>
              <p:nvPr/>
            </p:nvSpPr>
            <p:spPr>
              <a:xfrm>
                <a:off x="502476" y="3862714"/>
                <a:ext cx="3169222" cy="707886"/>
              </a:xfrm>
              <a:prstGeom prst="rect">
                <a:avLst/>
              </a:prstGeom>
              <a:noFill/>
            </p:spPr>
            <p:txBody>
              <a:bodyPr wrap="square" rtlCol="0">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One possible process of a decay to </a:t>
                </a:r>
                <a14:m>
                  <m:oMath xmlns:m="http://schemas.openxmlformats.org/officeDocument/2006/math">
                    <m:r>
                      <a:rPr lang="en-US" altLang="zh-CN" sz="2000" b="0" i="1" smtClean="0">
                        <a:latin typeface="Cambria Math" panose="02040503050406030204" pitchFamily="18" charset="0"/>
                      </a:rPr>
                      <m:t>𝑎𝑏𝑐</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final states </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36" name="文本框 35"/>
              <p:cNvSpPr txBox="1">
                <a:spLocks noRot="1" noChangeAspect="1" noMove="1" noResize="1" noEditPoints="1" noAdjustHandles="1" noChangeArrowheads="1" noChangeShapeType="1" noTextEdit="1"/>
              </p:cNvSpPr>
              <p:nvPr/>
            </p:nvSpPr>
            <p:spPr>
              <a:xfrm>
                <a:off x="502476" y="3862714"/>
                <a:ext cx="3169222" cy="707886"/>
              </a:xfrm>
              <a:prstGeom prst="rect">
                <a:avLst/>
              </a:prstGeom>
              <a:blipFill rotWithShape="1">
                <a:blip r:embed="rId2"/>
                <a:stretch>
                  <a:fillRect l="-6" t="-1" r="4" b="7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9" name="文本框 48"/>
              <p:cNvSpPr txBox="1"/>
              <p:nvPr/>
            </p:nvSpPr>
            <p:spPr>
              <a:xfrm>
                <a:off x="7160160" y="3837003"/>
                <a:ext cx="4329375" cy="697755"/>
              </a:xfrm>
              <a:prstGeom prst="rect">
                <a:avLst/>
              </a:prstGeom>
              <a:noFill/>
            </p:spPr>
            <p:txBody>
              <a:bodyPr wrap="square" rtlCol="0">
                <a:spAutoFit/>
              </a:bodyPr>
              <a:lstStyle/>
              <a:p>
                <a:pPr algn="l"/>
                <a:endParaRPr lang="en-US" altLang="zh-CN" b="0" dirty="0">
                  <a:latin typeface="微软雅黑" panose="020B0503020204020204" pitchFamily="34" charset="-122"/>
                  <a:ea typeface="微软雅黑" panose="020B0503020204020204" pitchFamily="34" charset="-122"/>
                </a:endParaRPr>
              </a:p>
              <a:p>
                <a:pPr algn="l"/>
                <a:r>
                  <a:rPr lang="en-US" altLang="zh-CN" sz="2000" b="0" dirty="0">
                    <a:ea typeface="微软雅黑" panose="020B0503020204020204" pitchFamily="34" charset="-122"/>
                  </a:rPr>
                  <a:t> </a:t>
                </a:r>
                <a14:m>
                  <m:oMath xmlns:m="http://schemas.openxmlformats.org/officeDocument/2006/math">
                    <m:r>
                      <m:rPr>
                        <m:sty m:val="p"/>
                      </m:rPr>
                      <a:rPr lang="en-US" altLang="zh-CN" sz="2000" b="0" i="0" smtClean="0">
                        <a:solidFill>
                          <a:srgbClr val="FF0000"/>
                        </a:solidFill>
                        <a:latin typeface="Cambria Math" panose="02040503050406030204" pitchFamily="18" charset="0"/>
                        <a:ea typeface="微软雅黑" panose="020B0503020204020204" pitchFamily="34" charset="-122"/>
                      </a:rPr>
                      <m:t>X</m:t>
                    </m:r>
                    <m:r>
                      <a:rPr lang="en-US" altLang="zh-CN" sz="2000" b="0" i="1" smtClean="0">
                        <a:latin typeface="Cambria Math" panose="02040503050406030204" pitchFamily="18" charset="0"/>
                        <a:ea typeface="微软雅黑" panose="020B0503020204020204" pitchFamily="34" charset="-122"/>
                      </a:rPr>
                      <m:t>→</m:t>
                    </m:r>
                    <m:r>
                      <a:rPr lang="en-US" altLang="zh-CN" sz="2000" b="0" i="1" smtClean="0">
                        <a:solidFill>
                          <a:srgbClr val="FF0000"/>
                        </a:solidFill>
                        <a:latin typeface="Cambria Math" panose="02040503050406030204" pitchFamily="18" charset="0"/>
                        <a:ea typeface="微软雅黑" panose="020B0503020204020204" pitchFamily="34" charset="-122"/>
                      </a:rPr>
                      <m:t>𝑌</m:t>
                    </m:r>
                    <m:r>
                      <a:rPr lang="en-US" altLang="zh-CN" sz="2000" b="0" i="1" smtClean="0">
                        <a:latin typeface="Cambria Math" panose="02040503050406030204" pitchFamily="18" charset="0"/>
                        <a:ea typeface="微软雅黑" panose="020B0503020204020204" pitchFamily="34" charset="-122"/>
                      </a:rPr>
                      <m:t>+</m:t>
                    </m:r>
                    <m:r>
                      <a:rPr lang="en-US" altLang="zh-CN" sz="2000" b="0" i="1" smtClean="0">
                        <a:latin typeface="Cambria Math" panose="02040503050406030204" pitchFamily="18" charset="0"/>
                        <a:ea typeface="微软雅黑" panose="020B0503020204020204" pitchFamily="34" charset="-122"/>
                      </a:rPr>
                      <m:t>𝑐</m:t>
                    </m:r>
                    <m:r>
                      <a:rPr lang="en-US" altLang="zh-CN" sz="2000" b="0" i="1" smtClean="0">
                        <a:latin typeface="Cambria Math" panose="02040503050406030204" pitchFamily="18" charset="0"/>
                        <a:ea typeface="微软雅黑" panose="020B0503020204020204" pitchFamily="34" charset="-122"/>
                      </a:rPr>
                      <m:t>→</m:t>
                    </m:r>
                    <m:d>
                      <m:dPr>
                        <m:ctrlPr>
                          <a:rPr lang="en-US" altLang="zh-CN" sz="2000" b="0" i="1" smtClean="0">
                            <a:latin typeface="Cambria Math" panose="02040503050406030204" pitchFamily="18" charset="0"/>
                            <a:ea typeface="微软雅黑" panose="020B0503020204020204" pitchFamily="34" charset="-122"/>
                          </a:rPr>
                        </m:ctrlPr>
                      </m:dPr>
                      <m:e>
                        <m:r>
                          <a:rPr lang="en-US" altLang="zh-CN" sz="2000" b="0" i="1" smtClean="0">
                            <a:latin typeface="Cambria Math" panose="02040503050406030204" pitchFamily="18" charset="0"/>
                            <a:ea typeface="微软雅黑" panose="020B0503020204020204" pitchFamily="34" charset="-122"/>
                          </a:rPr>
                          <m:t>𝑎</m:t>
                        </m:r>
                        <m:r>
                          <a:rPr lang="en-US" altLang="zh-CN" sz="2000" b="0" i="1" smtClean="0">
                            <a:latin typeface="Cambria Math" panose="02040503050406030204" pitchFamily="18" charset="0"/>
                            <a:ea typeface="微软雅黑" panose="020B0503020204020204" pitchFamily="34" charset="-122"/>
                          </a:rPr>
                          <m:t>+</m:t>
                        </m:r>
                        <m:r>
                          <a:rPr lang="en-US" altLang="zh-CN" sz="2000" b="0" i="1" smtClean="0">
                            <a:latin typeface="Cambria Math" panose="02040503050406030204" pitchFamily="18" charset="0"/>
                            <a:ea typeface="微软雅黑" panose="020B0503020204020204" pitchFamily="34" charset="-122"/>
                          </a:rPr>
                          <m:t>𝑏</m:t>
                        </m:r>
                      </m:e>
                    </m:d>
                    <m:r>
                      <a:rPr lang="en-US" altLang="zh-CN" sz="2000" b="0" i="1" smtClean="0">
                        <a:latin typeface="Cambria Math" panose="02040503050406030204" pitchFamily="18" charset="0"/>
                        <a:ea typeface="微软雅黑" panose="020B0503020204020204" pitchFamily="34" charset="-122"/>
                      </a:rPr>
                      <m:t>+</m:t>
                    </m:r>
                    <m:r>
                      <a:rPr lang="en-US" altLang="zh-CN" sz="2000" b="0" i="1" smtClean="0">
                        <a:latin typeface="Cambria Math" panose="02040503050406030204" pitchFamily="18" charset="0"/>
                        <a:ea typeface="微软雅黑" panose="020B0503020204020204" pitchFamily="34" charset="-122"/>
                      </a:rPr>
                      <m:t>𝑐</m:t>
                    </m:r>
                  </m:oMath>
                </a14:m>
                <a:endParaRPr lang="zh-CN" altLang="en-US" sz="2000" dirty="0">
                  <a:latin typeface="微软雅黑" panose="020B0503020204020204" pitchFamily="34" charset="-122"/>
                  <a:ea typeface="微软雅黑" panose="020B0503020204020204" pitchFamily="34" charset="-122"/>
                </a:endParaRPr>
              </a:p>
            </p:txBody>
          </p:sp>
        </mc:Choice>
        <mc:Fallback>
          <p:sp>
            <p:nvSpPr>
              <p:cNvPr id="49" name="文本框 48"/>
              <p:cNvSpPr txBox="1">
                <a:spLocks noRot="1" noChangeAspect="1" noMove="1" noResize="1" noEditPoints="1" noAdjustHandles="1" noChangeArrowheads="1" noChangeShapeType="1" noTextEdit="1"/>
              </p:cNvSpPr>
              <p:nvPr/>
            </p:nvSpPr>
            <p:spPr>
              <a:xfrm>
                <a:off x="7160160" y="3837003"/>
                <a:ext cx="4329375" cy="697755"/>
              </a:xfrm>
              <a:prstGeom prst="rect">
                <a:avLst/>
              </a:prstGeom>
              <a:blipFill rotWithShape="1">
                <a:blip r:embed="rId3"/>
                <a:stretch>
                  <a:fillRect l="-12" t="-48" r="11" b="32"/>
                </a:stretch>
              </a:blipFill>
            </p:spPr>
            <p:txBody>
              <a:bodyPr/>
              <a:lstStyle/>
              <a:p>
                <a:r>
                  <a:rPr lang="zh-CN" altLang="en-US">
                    <a:noFill/>
                  </a:rPr>
                  <a:t> </a:t>
                </a:r>
              </a:p>
            </p:txBody>
          </p:sp>
        </mc:Fallback>
      </mc:AlternateContent>
      <p:sp>
        <p:nvSpPr>
          <p:cNvPr id="51" name="文本框 50"/>
          <p:cNvSpPr txBox="1"/>
          <p:nvPr/>
        </p:nvSpPr>
        <p:spPr>
          <a:xfrm>
            <a:off x="5858511" y="3294005"/>
            <a:ext cx="4670525" cy="400110"/>
          </a:xfrm>
          <a:prstGeom prst="rect">
            <a:avLst/>
          </a:prstGeom>
          <a:noFill/>
        </p:spPr>
        <p:txBody>
          <a:bodyPr wrap="square" rtlCol="0">
            <a:spAutoFit/>
          </a:bodyPr>
          <a:lstStyle/>
          <a:p>
            <a:pPr algn="l"/>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Bin-by-Bin (Mass Independent analysis)</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文本框 52"/>
          <p:cNvSpPr txBox="1"/>
          <p:nvPr/>
        </p:nvSpPr>
        <p:spPr>
          <a:xfrm>
            <a:off x="6883848" y="2159833"/>
            <a:ext cx="1651727" cy="400110"/>
          </a:xfrm>
          <a:prstGeom prst="rect">
            <a:avLst/>
          </a:prstGeom>
          <a:noFill/>
        </p:spPr>
        <p:txBody>
          <a:bodyPr wrap="square" rtlCol="0">
            <a:spAutoFit/>
          </a:bodyPr>
          <a:lstStyle/>
          <a:p>
            <a:pPr algn="l"/>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1.25-1.6 GeV</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 name="文本框 53"/>
          <p:cNvSpPr txBox="1"/>
          <p:nvPr/>
        </p:nvSpPr>
        <p:spPr>
          <a:xfrm>
            <a:off x="4737343" y="2711531"/>
            <a:ext cx="6637563" cy="400110"/>
          </a:xfrm>
          <a:prstGeom prst="rect">
            <a:avLst/>
          </a:prstGeom>
          <a:noFill/>
          <a:ln w="19050">
            <a:solidFill>
              <a:schemeClr val="accent1">
                <a:lumMod val="75000"/>
              </a:schemeClr>
            </a:solidFill>
          </a:ln>
        </p:spPr>
        <p:txBody>
          <a:bodyPr wrap="square" rtlCol="0">
            <a:spAutoFit/>
          </a:bodyPr>
          <a:lstStyle/>
          <a:p>
            <a:pPr algn="l"/>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Bin: events in the 15 MeV mass interval in the range</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7" name="文本框 56"/>
              <p:cNvSpPr txBox="1"/>
              <p:nvPr/>
            </p:nvSpPr>
            <p:spPr>
              <a:xfrm>
                <a:off x="4654617" y="3762283"/>
                <a:ext cx="6720289" cy="401135"/>
              </a:xfrm>
              <a:prstGeom prst="rect">
                <a:avLst/>
              </a:prstGeom>
              <a:noFill/>
            </p:spPr>
            <p:txBody>
              <a:bodyPr wrap="square" rtlCol="0">
                <a:spAutoFit/>
              </a:bodyPr>
              <a:lstStyle/>
              <a:p>
                <a:pPr algn="l"/>
                <a:r>
                  <a:rPr lang="en-US" altLang="zh-CN"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Input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sSup>
                      <m:sSupPr>
                        <m:ctrlPr>
                          <a:rPr lang="en-US" altLang="zh-CN" sz="2000" b="0" i="1" smtClean="0">
                            <a:latin typeface="Cambria Math" panose="02040503050406030204" pitchFamily="18" charset="0"/>
                            <a:ea typeface="微软雅黑" panose="020B0503020204020204" pitchFamily="34" charset="-122"/>
                          </a:rPr>
                        </m:ctrlPr>
                      </m:sSupPr>
                      <m:e>
                        <m:r>
                          <a:rPr lang="en-US" altLang="zh-CN" sz="2000" b="0" i="1" smtClean="0">
                            <a:latin typeface="Cambria Math" panose="02040503050406030204" pitchFamily="18" charset="0"/>
                            <a:ea typeface="微软雅黑" panose="020B0503020204020204" pitchFamily="34" charset="-122"/>
                          </a:rPr>
                          <m:t>𝐽</m:t>
                        </m:r>
                      </m:e>
                      <m:sup>
                        <m:r>
                          <a:rPr lang="en-US" altLang="zh-CN" sz="2000" b="0" i="1" smtClean="0">
                            <a:latin typeface="Cambria Math" panose="02040503050406030204" pitchFamily="18" charset="0"/>
                            <a:ea typeface="微软雅黑" panose="020B0503020204020204" pitchFamily="34" charset="-122"/>
                          </a:rPr>
                          <m:t>𝑃𝐶</m:t>
                        </m:r>
                      </m:sup>
                    </m:sSup>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quantum numbers of X  and  two-body channel Y</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57" name="文本框 56"/>
              <p:cNvSpPr txBox="1">
                <a:spLocks noRot="1" noChangeAspect="1" noMove="1" noResize="1" noEditPoints="1" noAdjustHandles="1" noChangeArrowheads="1" noChangeShapeType="1" noTextEdit="1"/>
              </p:cNvSpPr>
              <p:nvPr/>
            </p:nvSpPr>
            <p:spPr>
              <a:xfrm>
                <a:off x="4654617" y="3762283"/>
                <a:ext cx="6720289" cy="401135"/>
              </a:xfrm>
              <a:prstGeom prst="rect">
                <a:avLst/>
              </a:prstGeom>
              <a:blipFill rotWithShape="1">
                <a:blip r:embed="rId4"/>
                <a:stretch>
                  <a:fillRect l="-1" t="-135" r="2" b="89"/>
                </a:stretch>
              </a:blipFill>
            </p:spPr>
            <p:txBody>
              <a:bodyPr/>
              <a:lstStyle/>
              <a:p>
                <a:r>
                  <a:rPr lang="zh-CN" altLang="en-US">
                    <a:noFill/>
                  </a:rPr>
                  <a:t> </a:t>
                </a:r>
              </a:p>
            </p:txBody>
          </p:sp>
        </mc:Fallback>
      </mc:AlternateContent>
      <p:pic>
        <p:nvPicPr>
          <p:cNvPr id="58" name="图片 57"/>
          <p:cNvPicPr>
            <a:picLocks noChangeAspect="1"/>
          </p:cNvPicPr>
          <p:nvPr/>
        </p:nvPicPr>
        <p:blipFill>
          <a:blip r:embed="rId5"/>
          <a:stretch>
            <a:fillRect/>
          </a:stretch>
        </p:blipFill>
        <p:spPr>
          <a:xfrm>
            <a:off x="359941" y="1898319"/>
            <a:ext cx="4096867" cy="1999661"/>
          </a:xfrm>
          <a:prstGeom prst="rect">
            <a:avLst/>
          </a:prstGeom>
        </p:spPr>
      </p:pic>
      <p:sp>
        <p:nvSpPr>
          <p:cNvPr id="59" name="箭头: 下 58"/>
          <p:cNvSpPr/>
          <p:nvPr/>
        </p:nvSpPr>
        <p:spPr>
          <a:xfrm>
            <a:off x="6343839" y="2197630"/>
            <a:ext cx="253652" cy="460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61" name="文本框 60"/>
              <p:cNvSpPr txBox="1"/>
              <p:nvPr/>
            </p:nvSpPr>
            <p:spPr>
              <a:xfrm>
                <a:off x="4661819" y="4695764"/>
                <a:ext cx="6942346" cy="707886"/>
              </a:xfrm>
              <a:prstGeom prst="rect">
                <a:avLst/>
              </a:prstGeom>
              <a:noFill/>
            </p:spPr>
            <p:txBody>
              <a:bodyPr wrap="square" rtlCol="0">
                <a:spAutoFit/>
              </a:bodyPr>
              <a:lstStyle/>
              <a:p>
                <a:pPr algn="l"/>
                <a:r>
                  <a:rPr lang="en-US" altLang="zh-CN"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Simultaneously to fit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Two-body spectrums </a:t>
                </a:r>
                <a14:m>
                  <m:oMath xmlns:m="http://schemas.openxmlformats.org/officeDocument/2006/math">
                    <m:r>
                      <a:rPr lang="en-US" altLang="zh-CN" sz="2000" b="0" i="1" smtClean="0">
                        <a:solidFill>
                          <a:srgbClr val="FF0000"/>
                        </a:solidFill>
                        <a:latin typeface="Cambria Math" panose="02040503050406030204" pitchFamily="18" charset="0"/>
                        <a:ea typeface="微软雅黑" panose="020B0503020204020204" pitchFamily="34" charset="-122"/>
                      </a:rPr>
                      <m:t>𝑎𝑏</m:t>
                    </m:r>
                  </m:oMath>
                </a14:m>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000" b="0" i="1" smtClean="0">
                        <a:solidFill>
                          <a:srgbClr val="FF0000"/>
                        </a:solidFill>
                        <a:latin typeface="Cambria Math" panose="02040503050406030204" pitchFamily="18" charset="0"/>
                        <a:ea typeface="微软雅黑" panose="020B0503020204020204" pitchFamily="34" charset="-122"/>
                      </a:rPr>
                      <m:t>𝑏𝑐</m:t>
                    </m:r>
                  </m:oMath>
                </a14:m>
                <a:r>
                  <a:rPr lang="zh-CN" altLang="en-US"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000" b="0" i="1" smtClean="0">
                        <a:solidFill>
                          <a:srgbClr val="FF0000"/>
                        </a:solidFill>
                        <a:latin typeface="Cambria Math" panose="02040503050406030204" pitchFamily="18" charset="0"/>
                        <a:ea typeface="微软雅黑" panose="020B0503020204020204" pitchFamily="34" charset="-122"/>
                      </a:rPr>
                      <m:t>𝑎𝑐</m:t>
                    </m:r>
                    <m:r>
                      <a:rPr lang="en-US" altLang="zh-CN" sz="2000" b="0" i="1" smtClean="0">
                        <a:solidFill>
                          <a:srgbClr val="FF0000"/>
                        </a:solidFill>
                        <a:latin typeface="Cambria Math" panose="02040503050406030204" pitchFamily="18" charset="0"/>
                        <a:ea typeface="微软雅黑" panose="020B0503020204020204" pitchFamily="34" charset="-122"/>
                      </a:rPr>
                      <m:t> </m:t>
                    </m:r>
                  </m:oMath>
                </a14:m>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Angular distribution of the </a:t>
                </a:r>
                <a14:m>
                  <m:oMath xmlns:m="http://schemas.openxmlformats.org/officeDocument/2006/math">
                    <m:r>
                      <a:rPr lang="en-US" altLang="zh-CN" sz="2000" b="0" i="1" smtClean="0">
                        <a:solidFill>
                          <a:srgbClr val="FF0000"/>
                        </a:solidFill>
                        <a:latin typeface="Cambria Math" panose="02040503050406030204" pitchFamily="18" charset="0"/>
                        <a:ea typeface="微软雅黑" panose="020B0503020204020204" pitchFamily="34" charset="-122"/>
                      </a:rPr>
                      <m:t>𝛾</m:t>
                    </m:r>
                  </m:oMath>
                </a14:m>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1" name="文本框 60"/>
              <p:cNvSpPr txBox="1">
                <a:spLocks noRot="1" noChangeAspect="1" noMove="1" noResize="1" noEditPoints="1" noAdjustHandles="1" noChangeArrowheads="1" noChangeShapeType="1" noTextEdit="1"/>
              </p:cNvSpPr>
              <p:nvPr/>
            </p:nvSpPr>
            <p:spPr>
              <a:xfrm>
                <a:off x="4661819" y="4695764"/>
                <a:ext cx="6942346" cy="707886"/>
              </a:xfrm>
              <a:prstGeom prst="rect">
                <a:avLst/>
              </a:prstGeom>
              <a:blipFill rotWithShape="1">
                <a:blip r:embed="rId6"/>
                <a:stretch>
                  <a:fillRect l="-4" t="-81" r="3" b="61"/>
                </a:stretch>
              </a:blipFill>
            </p:spPr>
            <p:txBody>
              <a:bodyPr/>
              <a:lstStyle/>
              <a:p>
                <a:r>
                  <a:rPr lang="zh-CN" altLang="en-US">
                    <a:noFill/>
                  </a:rPr>
                  <a:t> </a:t>
                </a:r>
              </a:p>
            </p:txBody>
          </p:sp>
        </mc:Fallback>
      </mc:AlternateContent>
      <p:sp>
        <p:nvSpPr>
          <p:cNvPr id="64" name="文本框 63"/>
          <p:cNvSpPr txBox="1"/>
          <p:nvPr/>
        </p:nvSpPr>
        <p:spPr>
          <a:xfrm>
            <a:off x="1600619" y="3146708"/>
            <a:ext cx="368215" cy="400110"/>
          </a:xfrm>
          <a:prstGeom prst="rect">
            <a:avLst/>
          </a:prstGeom>
          <a:noFill/>
        </p:spPr>
        <p:txBody>
          <a:bodyPr wrap="square" rtlCol="0">
            <a:spAutoFit/>
          </a:bodyPr>
          <a:lstStyle/>
          <a:p>
            <a:pPr algn="l"/>
            <a:r>
              <a:rPr lang="en-US" altLang="zh-CN" sz="2000" dirty="0">
                <a:latin typeface="微软雅黑" panose="020B0503020204020204" pitchFamily="34" charset="-122"/>
                <a:ea typeface="微软雅黑" panose="020B0503020204020204" pitchFamily="34" charset="-122"/>
              </a:rPr>
              <a:t>s</a:t>
            </a:r>
            <a:endParaRPr lang="zh-CN" altLang="en-US" sz="20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4696983" y="5404446"/>
            <a:ext cx="6872017" cy="707886"/>
          </a:xfrm>
          <a:prstGeom prst="rect">
            <a:avLst/>
          </a:prstGeom>
          <a:noFill/>
        </p:spPr>
        <p:txBody>
          <a:bodyPr wrap="square" rtlCol="0">
            <a:spAutoFit/>
          </a:bodyPr>
          <a:lstStyle/>
          <a:p>
            <a:pPr algn="l"/>
            <a:r>
              <a:rPr lang="en-US" altLang="zh-CN" sz="2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Result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The intensity of X and </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The intensity of the two-body channel Y in X decay</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矩形 67"/>
          <p:cNvSpPr/>
          <p:nvPr/>
        </p:nvSpPr>
        <p:spPr>
          <a:xfrm>
            <a:off x="4599987" y="3682635"/>
            <a:ext cx="7004178" cy="2638605"/>
          </a:xfrm>
          <a:prstGeom prst="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69" name="文本框 68"/>
              <p:cNvSpPr txBox="1"/>
              <p:nvPr/>
            </p:nvSpPr>
            <p:spPr>
              <a:xfrm>
                <a:off x="2291709" y="5149268"/>
                <a:ext cx="1704109" cy="730906"/>
              </a:xfrm>
              <a:prstGeom prst="rect">
                <a:avLst/>
              </a:prstGeom>
              <a:noFill/>
            </p:spPr>
            <p:txBody>
              <a:bodyPr wrap="square" rtlCol="0">
                <a:spAutoFit/>
              </a:bodyPr>
              <a:lstStyle/>
              <a:p>
                <a:pPr algn="l"/>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For every bin</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2000" b="0" dirty="0">
                    <a:latin typeface="Times New Roman" panose="02020603050405020304" pitchFamily="18" charset="0"/>
                    <a:ea typeface="微软雅黑" panose="020B0503020204020204" pitchFamily="34" charset="-122"/>
                    <a:cs typeface="Times New Roman" panose="02020603050405020304" pitchFamily="18" charset="0"/>
                  </a:rPr>
                  <a:t>   energy </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rPr>
                      <m:t>√</m:t>
                    </m:r>
                    <m:r>
                      <a:rPr lang="en-US" altLang="zh-CN" sz="2000" b="0" i="1" smtClean="0">
                        <a:latin typeface="Cambria Math" panose="02040503050406030204" pitchFamily="18" charset="0"/>
                        <a:ea typeface="微软雅黑" panose="020B0503020204020204" pitchFamily="34" charset="-122"/>
                      </a:rPr>
                      <m:t>𝑠</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9" name="文本框 68"/>
              <p:cNvSpPr txBox="1">
                <a:spLocks noRot="1" noChangeAspect="1" noMove="1" noResize="1" noEditPoints="1" noAdjustHandles="1" noChangeArrowheads="1" noChangeShapeType="1" noTextEdit="1"/>
              </p:cNvSpPr>
              <p:nvPr/>
            </p:nvSpPr>
            <p:spPr>
              <a:xfrm>
                <a:off x="2291709" y="5149268"/>
                <a:ext cx="1704109" cy="730906"/>
              </a:xfrm>
              <a:prstGeom prst="rect">
                <a:avLst/>
              </a:prstGeom>
              <a:blipFill rotWithShape="1">
                <a:blip r:embed="rId7"/>
                <a:stretch>
                  <a:fillRect l="-37" t="-7" r="23" b="10"/>
                </a:stretch>
              </a:blipFill>
            </p:spPr>
            <p:txBody>
              <a:bodyPr/>
              <a:lstStyle/>
              <a:p>
                <a:r>
                  <a:rPr lang="zh-CN" altLang="en-US">
                    <a:noFill/>
                  </a:rPr>
                  <a:t> </a:t>
                </a:r>
              </a:p>
            </p:txBody>
          </p:sp>
        </mc:Fallback>
      </mc:AlternateContent>
      <p:sp>
        <p:nvSpPr>
          <p:cNvPr id="70" name="箭头: 右 69"/>
          <p:cNvSpPr/>
          <p:nvPr/>
        </p:nvSpPr>
        <p:spPr>
          <a:xfrm>
            <a:off x="3995818" y="5405551"/>
            <a:ext cx="54619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12"/>
          </p:nvPr>
        </p:nvSpPr>
        <p:spPr/>
        <p:txBody>
          <a:bodyPr/>
          <a:lstStyle/>
          <a:p>
            <a:fld id="{979E4FBA-F135-4C23-898A-5F695DB1E6C5}" type="slidenum">
              <a:rPr lang="zh-CN" altLang="en-US" smtClean="0"/>
            </a:fld>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960" y="398780"/>
            <a:ext cx="2458720" cy="810895"/>
          </a:xfrm>
        </p:spPr>
        <p:txBody>
          <a:bodyPr/>
          <a:lstStyle/>
          <a:p>
            <a:r>
              <a:rPr lang="en-US" altLang="zh-CN" sz="3600" dirty="0">
                <a:latin typeface="Times New Roman" panose="02020603050405020304" pitchFamily="18" charset="0"/>
                <a:cs typeface="Times New Roman" panose="02020603050405020304" pitchFamily="18" charset="0"/>
              </a:rPr>
              <a:t>Dalitz plot</a:t>
            </a:r>
            <a:endParaRPr lang="en-US" altLang="zh-CN" sz="36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1438275" y="1147445"/>
            <a:ext cx="3503295" cy="5380990"/>
          </a:xfrm>
          <a:prstGeom prst="rect">
            <a:avLst/>
          </a:prstGeom>
        </p:spPr>
      </p:pic>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380" y="1209675"/>
            <a:ext cx="3117850" cy="2404110"/>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925" y="3994785"/>
            <a:ext cx="2948305" cy="246443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1A2FAE3A-CA7E-48B7-A1D1-DDE6EC531941}"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1805940" y="539115"/>
            <a:ext cx="3429000" cy="5478145"/>
          </a:xfrm>
          <a:prstGeom prst="rect">
            <a:avLst/>
          </a:prstGeom>
        </p:spPr>
      </p:pic>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1775" y="539115"/>
            <a:ext cx="3003550" cy="243459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935" y="3298190"/>
            <a:ext cx="3003550" cy="25730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1A2FAE3A-CA7E-48B7-A1D1-DDE6EC531941}"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1482725" y="593725"/>
            <a:ext cx="3895090" cy="5524500"/>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895" y="829310"/>
            <a:ext cx="3244215" cy="239585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895" y="3696970"/>
            <a:ext cx="3221990" cy="25050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1A2FAE3A-CA7E-48B7-A1D1-DDE6EC531941}"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1172845" y="685165"/>
            <a:ext cx="3881120" cy="5601335"/>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69620"/>
            <a:ext cx="3082290" cy="2333625"/>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097"/>
          <a:stretch>
            <a:fillRect/>
          </a:stretch>
        </p:blipFill>
        <p:spPr>
          <a:xfrm>
            <a:off x="6112510" y="3682365"/>
            <a:ext cx="2996565" cy="2320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 name="文本框 11"/>
              <p:cNvSpPr txBox="1"/>
              <p:nvPr/>
            </p:nvSpPr>
            <p:spPr>
              <a:xfrm>
                <a:off x="8973736" y="1955729"/>
                <a:ext cx="2686320" cy="584775"/>
              </a:xfrm>
              <a:prstGeom prst="rect">
                <a:avLst/>
              </a:prstGeom>
              <a:noFill/>
            </p:spPr>
            <p:txBody>
              <a:bodyPr wrap="square" rtlCol="0">
                <a:spAutoFit/>
              </a:bodyPr>
              <a:lstStyle/>
              <a:p>
                <a:pPr algn="l"/>
                <a:r>
                  <a:rPr lang="en-US" altLang="zh-CN" sz="1600" dirty="0">
                    <a:latin typeface="Times New Roman" panose="02020603050405020304" pitchFamily="18" charset="0"/>
                    <a:cs typeface="Times New Roman" panose="02020603050405020304" pitchFamily="18" charset="0"/>
                  </a:rPr>
                  <a:t>Triangle  singularities assignment for </a:t>
                </a: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𝑎</m:t>
                        </m:r>
                      </m:e>
                      <m:sub>
                        <m:r>
                          <a:rPr lang="en-US" altLang="zh-CN" sz="1600" b="0" i="1" smtClean="0">
                            <a:latin typeface="Cambria Math" panose="02040503050406030204" pitchFamily="18" charset="0"/>
                            <a:cs typeface="Times New Roman" panose="02020603050405020304" pitchFamily="18" charset="0"/>
                          </a:rPr>
                          <m:t>1</m:t>
                        </m:r>
                      </m:sub>
                    </m:sSub>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1420</m:t>
                        </m:r>
                      </m:e>
                    </m:d>
                    <m:r>
                      <a:rPr lang="en-US" altLang="zh-CN" sz="1600" b="0" i="1" smtClean="0">
                        <a:latin typeface="Cambria Math" panose="02040503050406030204" pitchFamily="18" charset="0"/>
                        <a:cs typeface="Times New Roman" panose="02020603050405020304" pitchFamily="18" charset="0"/>
                      </a:rPr>
                      <m:t> </m:t>
                    </m:r>
                  </m:oMath>
                </a14:m>
                <a:r>
                  <a:rPr lang="en-US" altLang="zh-CN" sz="1600" dirty="0">
                    <a:latin typeface="Times New Roman" panose="02020603050405020304" pitchFamily="18" charset="0"/>
                    <a:cs typeface="Times New Roman" panose="02020603050405020304" pitchFamily="18" charset="0"/>
                  </a:rPr>
                  <a:t>[1-3] </a:t>
                </a:r>
                <a:endParaRPr lang="zh-CN" altLang="en-US" sz="1600" dirty="0">
                  <a:latin typeface="Times New Roman" panose="02020603050405020304" pitchFamily="18" charset="0"/>
                  <a:cs typeface="Times New Roman" panose="02020603050405020304" pitchFamily="18" charset="0"/>
                </a:endParaRPr>
              </a:p>
            </p:txBody>
          </p:sp>
        </mc:Choice>
        <mc:Fallback>
          <p:sp>
            <p:nvSpPr>
              <p:cNvPr id="12" name="文本框 11"/>
              <p:cNvSpPr txBox="1">
                <a:spLocks noRot="1" noChangeAspect="1" noMove="1" noResize="1" noEditPoints="1" noAdjustHandles="1" noChangeArrowheads="1" noChangeShapeType="1" noTextEdit="1"/>
              </p:cNvSpPr>
              <p:nvPr/>
            </p:nvSpPr>
            <p:spPr>
              <a:xfrm>
                <a:off x="8973736" y="1955729"/>
                <a:ext cx="2686320" cy="584775"/>
              </a:xfrm>
              <a:prstGeom prst="rect">
                <a:avLst/>
              </a:prstGeom>
              <a:blipFill rotWithShape="1">
                <a:blip r:embed="rId1"/>
                <a:stretch>
                  <a:fillRect l="-21" t="-96" r="7" b="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8866553" y="4914851"/>
                <a:ext cx="3348960" cy="954107"/>
              </a:xfrm>
              <a:prstGeom prst="rect">
                <a:avLst/>
              </a:prstGeom>
              <a:noFill/>
            </p:spPr>
            <p:txBody>
              <a:bodyPr wrap="square" rtlCol="0">
                <a:spAutoFit/>
              </a:bodyPr>
              <a:lstStyle/>
              <a:p>
                <a:pPr algn="l"/>
                <a:r>
                  <a:rPr lang="en-US" altLang="zh-CN" sz="1400" dirty="0">
                    <a:latin typeface="Times New Roman" panose="02020603050405020304" pitchFamily="18" charset="0"/>
                    <a:cs typeface="Times New Roman" panose="02020603050405020304" pitchFamily="18" charset="0"/>
                  </a:rPr>
                  <a:t>[1] Phys. Rev. Lett.,2015,115(8):082001</a:t>
                </a:r>
                <a:endParaRPr lang="en-US" altLang="zh-CN" sz="1400" dirty="0">
                  <a:latin typeface="Times New Roman" panose="02020603050405020304" pitchFamily="18" charset="0"/>
                  <a:cs typeface="Times New Roman" panose="02020603050405020304" pitchFamily="18" charset="0"/>
                </a:endParaRPr>
              </a:p>
              <a:p>
                <a:pPr algn="l"/>
                <a:r>
                  <a:rPr lang="en-US" altLang="zh-CN" sz="1400" dirty="0">
                    <a:latin typeface="Times New Roman" panose="02020603050405020304" pitchFamily="18" charset="0"/>
                    <a:cs typeface="Times New Roman" panose="02020603050405020304" pitchFamily="18" charset="0"/>
                  </a:rPr>
                  <a:t>[2] Phys. Rev. Lett. 127, 082051 (2021)</a:t>
                </a:r>
                <a:endParaRPr lang="en-US" altLang="zh-CN" sz="1400" dirty="0">
                  <a:latin typeface="Times New Roman" panose="02020603050405020304" pitchFamily="18" charset="0"/>
                  <a:cs typeface="Times New Roman" panose="02020603050405020304" pitchFamily="18" charset="0"/>
                </a:endParaRPr>
              </a:p>
              <a:p>
                <a:r>
                  <a:rPr lang="en-US" altLang="zh-CN" sz="1400" dirty="0">
                    <a:latin typeface="Times New Roman" panose="02020603050405020304" pitchFamily="18" charset="0"/>
                    <a:cs typeface="Times New Roman" panose="02020603050405020304" pitchFamily="18" charset="0"/>
                  </a:rPr>
                  <a:t>[3] The TS assignment for </a:t>
                </a:r>
                <a14:m>
                  <m:oMath xmlns:m="http://schemas.openxmlformats.org/officeDocument/2006/math">
                    <m:sSub>
                      <m:sSubPr>
                        <m:ctrlPr>
                          <a:rPr lang="en-US" altLang="zh-CN" sz="1400" b="0" i="1" smtClean="0">
                            <a:latin typeface="Cambria Math" panose="02040503050406030204" pitchFamily="18" charset="0"/>
                            <a:cs typeface="Times New Roman" panose="02020603050405020304" pitchFamily="18" charset="0"/>
                          </a:rPr>
                        </m:ctrlPr>
                      </m:sSubPr>
                      <m:e>
                        <m:r>
                          <a:rPr lang="en-US" altLang="zh-CN" sz="1400" b="0" i="1" smtClean="0">
                            <a:latin typeface="Cambria Math" panose="02040503050406030204" pitchFamily="18" charset="0"/>
                            <a:cs typeface="Times New Roman" panose="02020603050405020304" pitchFamily="18" charset="0"/>
                          </a:rPr>
                          <m:t>𝑎</m:t>
                        </m:r>
                      </m:e>
                      <m:sub>
                        <m:r>
                          <a:rPr lang="en-US" altLang="zh-CN" sz="1400" b="0" i="1" smtClean="0">
                            <a:latin typeface="Cambria Math" panose="02040503050406030204" pitchFamily="18" charset="0"/>
                            <a:cs typeface="Times New Roman" panose="02020603050405020304" pitchFamily="18" charset="0"/>
                          </a:rPr>
                          <m:t>1</m:t>
                        </m:r>
                      </m:sub>
                    </m:sSub>
                    <m:r>
                      <a:rPr lang="en-US" altLang="zh-CN" sz="1400" b="0" i="1" smtClean="0">
                        <a:latin typeface="Cambria Math" panose="02040503050406030204" pitchFamily="18" charset="0"/>
                        <a:cs typeface="Times New Roman" panose="02020603050405020304" pitchFamily="18" charset="0"/>
                      </a:rPr>
                      <m:t>(</m:t>
                    </m:r>
                    <m:r>
                      <a:rPr lang="en-US" altLang="zh-CN" sz="1400" b="0" i="1" smtClean="0">
                        <a:latin typeface="Cambria Math" panose="02040503050406030204" pitchFamily="18" charset="0"/>
                        <a:cs typeface="Times New Roman" panose="02020603050405020304" pitchFamily="18" charset="0"/>
                      </a:rPr>
                      <m:t>1420</m:t>
                    </m:r>
                    <m:r>
                      <a:rPr lang="en-US" altLang="zh-CN" sz="1400" b="0" i="1" smtClean="0">
                        <a:latin typeface="Cambria Math" panose="02040503050406030204" pitchFamily="18" charset="0"/>
                        <a:cs typeface="Times New Roman" panose="02020603050405020304" pitchFamily="18" charset="0"/>
                      </a:rPr>
                      <m:t>)</m:t>
                    </m:r>
                  </m:oMath>
                </a14:m>
                <a:r>
                  <a:rPr lang="en-US" altLang="zh-CN" sz="1400" dirty="0">
                    <a:latin typeface="Times New Roman" panose="02020603050405020304" pitchFamily="18" charset="0"/>
                    <a:cs typeface="Times New Roman" panose="02020603050405020304" pitchFamily="18" charset="0"/>
                  </a:rPr>
                  <a:t> is first proposed by Qiang in Nara in 2013</a:t>
                </a:r>
                <a:endParaRPr lang="zh-CN" altLang="en-US" sz="1400" dirty="0">
                  <a:latin typeface="Times New Roman" panose="02020603050405020304" pitchFamily="18" charset="0"/>
                  <a:cs typeface="Times New Roman" panose="02020603050405020304" pitchFamily="18"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8866553" y="4914851"/>
                <a:ext cx="3348960" cy="954107"/>
              </a:xfrm>
              <a:prstGeom prst="rect">
                <a:avLst/>
              </a:prstGeom>
              <a:blipFill rotWithShape="1">
                <a:blip r:embed="rId2"/>
                <a:stretch>
                  <a:fillRect l="-1" t="-61" r="1" b="30"/>
                </a:stretch>
              </a:blipFill>
            </p:spPr>
            <p:txBody>
              <a:bodyPr/>
              <a:lstStyle/>
              <a:p>
                <a:r>
                  <a:rPr lang="zh-CN" altLang="en-US">
                    <a:noFill/>
                  </a:rPr>
                  <a:t> </a:t>
                </a:r>
              </a:p>
            </p:txBody>
          </p:sp>
        </mc:Fallback>
      </mc:AlternateContent>
      <p:pic>
        <p:nvPicPr>
          <p:cNvPr id="15" name="图片 14"/>
          <p:cNvPicPr>
            <a:picLocks noChangeAspect="1"/>
          </p:cNvPicPr>
          <p:nvPr/>
        </p:nvPicPr>
        <p:blipFill>
          <a:blip r:embed="rId3"/>
          <a:stretch>
            <a:fillRect/>
          </a:stretch>
        </p:blipFill>
        <p:spPr>
          <a:xfrm>
            <a:off x="9079128" y="2547985"/>
            <a:ext cx="2428693" cy="2308460"/>
          </a:xfrm>
          <a:prstGeom prst="rect">
            <a:avLst/>
          </a:prstGeom>
        </p:spPr>
      </p:pic>
      <p:sp>
        <p:nvSpPr>
          <p:cNvPr id="3" name="灯片编号占位符 2"/>
          <p:cNvSpPr>
            <a:spLocks noGrp="1"/>
          </p:cNvSpPr>
          <p:nvPr>
            <p:ph type="sldNum" sz="quarter" idx="12"/>
          </p:nvPr>
        </p:nvSpPr>
        <p:spPr/>
        <p:txBody>
          <a:bodyPr/>
          <a:lstStyle/>
          <a:p>
            <a:fld id="{1A2FAE3A-CA7E-48B7-A1D1-DDE6EC531941}" type="slidenum">
              <a:rPr lang="zh-CN" altLang="en-US" smtClean="0"/>
            </a:fld>
            <a:endParaRPr lang="zh-CN" altLang="en-US"/>
          </a:p>
        </p:txBody>
      </p:sp>
      <p:pic>
        <p:nvPicPr>
          <p:cNvPr id="20" name="图片 19"/>
          <p:cNvPicPr>
            <a:picLocks noChangeAspect="1"/>
          </p:cNvPicPr>
          <p:nvPr/>
        </p:nvPicPr>
        <p:blipFill>
          <a:blip r:embed="rId4"/>
          <a:stretch>
            <a:fillRect/>
          </a:stretch>
        </p:blipFill>
        <p:spPr>
          <a:xfrm>
            <a:off x="2742939" y="1134763"/>
            <a:ext cx="6123614" cy="5221587"/>
          </a:xfrm>
          <a:prstGeom prst="rect">
            <a:avLst/>
          </a:prstGeom>
        </p:spPr>
      </p:pic>
      <mc:AlternateContent xmlns:mc="http://schemas.openxmlformats.org/markup-compatibility/2006">
        <mc:Choice xmlns:a14="http://schemas.microsoft.com/office/drawing/2010/main" Requires="a14">
          <p:sp>
            <p:nvSpPr>
              <p:cNvPr id="23" name="文本框 22"/>
              <p:cNvSpPr txBox="1"/>
              <p:nvPr/>
            </p:nvSpPr>
            <p:spPr>
              <a:xfrm>
                <a:off x="2860222" y="521651"/>
                <a:ext cx="6835727" cy="400110"/>
              </a:xfrm>
              <a:prstGeom prst="rect">
                <a:avLst/>
              </a:prstGeom>
              <a:noFill/>
            </p:spPr>
            <p:txBody>
              <a:bodyPr wrap="square" rtlCol="0">
                <a:spAutoFit/>
              </a:bodyPr>
              <a:lstStyle/>
              <a:p>
                <a:pPr algn="l"/>
                <a14:m>
                  <m:oMath xmlns:m="http://schemas.openxmlformats.org/officeDocument/2006/math">
                    <m:r>
                      <a:rPr lang="en-US" altLang="zh-CN" sz="2000" b="1" i="1" smtClean="0">
                        <a:solidFill>
                          <a:srgbClr val="FF0000"/>
                        </a:solidFill>
                        <a:latin typeface="Cambria Math" panose="02040503050406030204" pitchFamily="18" charset="0"/>
                        <a:cs typeface="Times New Roman" panose="02020603050405020304" pitchFamily="18" charset="0"/>
                      </a:rPr>
                      <m:t>𝒒</m:t>
                    </m:r>
                    <m:acc>
                      <m:accPr>
                        <m:chr m:val="̅"/>
                        <m:ctrlPr>
                          <a:rPr lang="en-US" altLang="zh-CN" sz="2000" b="1" i="1" smtClean="0">
                            <a:solidFill>
                              <a:srgbClr val="FF0000"/>
                            </a:solidFill>
                            <a:latin typeface="Cambria Math" panose="02040503050406030204" pitchFamily="18" charset="0"/>
                            <a:cs typeface="Times New Roman" panose="02020603050405020304" pitchFamily="18" charset="0"/>
                          </a:rPr>
                        </m:ctrlPr>
                      </m:accPr>
                      <m:e>
                        <m:r>
                          <a:rPr lang="en-US" altLang="zh-CN" sz="2000" b="1" i="1" smtClean="0">
                            <a:solidFill>
                              <a:srgbClr val="FF0000"/>
                            </a:solidFill>
                            <a:latin typeface="Cambria Math" panose="02040503050406030204" pitchFamily="18" charset="0"/>
                            <a:cs typeface="Times New Roman" panose="02020603050405020304" pitchFamily="18" charset="0"/>
                          </a:rPr>
                          <m:t>𝒒</m:t>
                        </m:r>
                      </m:e>
                    </m:acc>
                  </m:oMath>
                </a14:m>
                <a:r>
                  <a:rPr lang="zh-CN" altLang="en-US" sz="2000" b="1" dirty="0">
                    <a:solidFill>
                      <a:srgbClr val="FF0000"/>
                    </a:solidFill>
                    <a:latin typeface="Times New Roman" panose="02020603050405020304" pitchFamily="18" charset="0"/>
                    <a:cs typeface="Times New Roman" panose="02020603050405020304" pitchFamily="18" charset="0"/>
                  </a:rPr>
                  <a:t> </a:t>
                </a:r>
                <a:r>
                  <a:rPr lang="en-US" altLang="zh-CN" sz="2000" b="1" dirty="0">
                    <a:solidFill>
                      <a:srgbClr val="FF0000"/>
                    </a:solidFill>
                    <a:latin typeface="Times New Roman" panose="02020603050405020304" pitchFamily="18" charset="0"/>
                    <a:cs typeface="Times New Roman" panose="02020603050405020304" pitchFamily="18" charset="0"/>
                  </a:rPr>
                  <a:t>SU(3) nonet </a:t>
                </a:r>
                <a:r>
                  <a:rPr lang="en-US" altLang="zh-CN" sz="2000" dirty="0">
                    <a:solidFill>
                      <a:srgbClr val="FF0000"/>
                    </a:solidFill>
                    <a:latin typeface="Times New Roman" panose="02020603050405020304" pitchFamily="18" charset="0"/>
                    <a:cs typeface="Times New Roman" panose="02020603050405020304" pitchFamily="18" charset="0"/>
                  </a:rPr>
                  <a:t>(ground state and the lowest excitations) </a:t>
                </a:r>
                <a:endParaRPr lang="en-US" altLang="zh-CN" sz="2000" dirty="0">
                  <a:solidFill>
                    <a:srgbClr val="FF0000"/>
                  </a:solidFill>
                  <a:latin typeface="Times New Roman" panose="02020603050405020304" pitchFamily="18" charset="0"/>
                  <a:cs typeface="Times New Roman" panose="02020603050405020304" pitchFamily="18" charset="0"/>
                </a:endParaRPr>
              </a:p>
            </p:txBody>
          </p:sp>
        </mc:Choice>
        <mc:Fallback>
          <p:sp>
            <p:nvSpPr>
              <p:cNvPr id="23" name="文本框 22"/>
              <p:cNvSpPr txBox="1">
                <a:spLocks noRot="1" noChangeAspect="1" noMove="1" noResize="1" noEditPoints="1" noAdjustHandles="1" noChangeArrowheads="1" noChangeShapeType="1" noTextEdit="1"/>
              </p:cNvSpPr>
              <p:nvPr/>
            </p:nvSpPr>
            <p:spPr>
              <a:xfrm>
                <a:off x="2860222" y="521651"/>
                <a:ext cx="6835727" cy="400110"/>
              </a:xfrm>
              <a:prstGeom prst="rect">
                <a:avLst/>
              </a:prstGeom>
              <a:blipFill rotWithShape="1">
                <a:blip r:embed="rId5"/>
                <a:stretch>
                  <a:fillRect l="-3" t="-79" r="2" b="9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文本框 24"/>
              <p:cNvSpPr txBox="1"/>
              <p:nvPr/>
            </p:nvSpPr>
            <p:spPr>
              <a:xfrm>
                <a:off x="7022111" y="2481431"/>
                <a:ext cx="1456765" cy="307777"/>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sSub>
                        <m:sSubPr>
                          <m:ctrlPr>
                            <a:rPr lang="en-US" altLang="zh-CN" sz="1400" b="0" i="1" smtClean="0">
                              <a:solidFill>
                                <a:srgbClr val="FF0000"/>
                              </a:solidFill>
                              <a:latin typeface="Cambria Math" panose="02040503050406030204" pitchFamily="18" charset="0"/>
                              <a:cs typeface="Times New Roman" panose="02020603050405020304" pitchFamily="18" charset="0"/>
                            </a:rPr>
                          </m:ctrlPr>
                        </m:sSubPr>
                        <m:e>
                          <m:r>
                            <a:rPr lang="en-US" altLang="zh-CN" sz="1400" b="0" i="1" smtClean="0">
                              <a:solidFill>
                                <a:srgbClr val="FF0000"/>
                              </a:solidFill>
                              <a:latin typeface="Cambria Math" panose="02040503050406030204" pitchFamily="18" charset="0"/>
                              <a:cs typeface="Times New Roman" panose="02020603050405020304" pitchFamily="18" charset="0"/>
                            </a:rPr>
                            <m:t>𝑎</m:t>
                          </m:r>
                        </m:e>
                        <m:sub>
                          <m:r>
                            <a:rPr lang="en-US" altLang="zh-CN" sz="1400" b="0" i="1" smtClean="0">
                              <a:solidFill>
                                <a:srgbClr val="FF0000"/>
                              </a:solidFill>
                              <a:latin typeface="Cambria Math" panose="02040503050406030204" pitchFamily="18" charset="0"/>
                              <a:cs typeface="Times New Roman" panose="02020603050405020304" pitchFamily="18" charset="0"/>
                            </a:rPr>
                            <m:t>1</m:t>
                          </m:r>
                        </m:sub>
                      </m:sSub>
                      <m:r>
                        <a:rPr lang="en-US" altLang="zh-CN" sz="1400" b="0" i="1" smtClean="0">
                          <a:solidFill>
                            <a:srgbClr val="FF0000"/>
                          </a:solidFill>
                          <a:latin typeface="Cambria Math" panose="02040503050406030204" pitchFamily="18" charset="0"/>
                          <a:cs typeface="Times New Roman" panose="02020603050405020304" pitchFamily="18" charset="0"/>
                        </a:rPr>
                        <m:t>(</m:t>
                      </m:r>
                      <m:r>
                        <a:rPr lang="en-US" altLang="zh-CN" sz="1400" b="0" i="1" smtClean="0">
                          <a:solidFill>
                            <a:srgbClr val="FF0000"/>
                          </a:solidFill>
                          <a:latin typeface="Cambria Math" panose="02040503050406030204" pitchFamily="18" charset="0"/>
                          <a:cs typeface="Times New Roman" panose="02020603050405020304" pitchFamily="18" charset="0"/>
                        </a:rPr>
                        <m:t>1420</m:t>
                      </m:r>
                      <m:r>
                        <a:rPr lang="en-US" altLang="zh-CN" sz="1400" b="0" i="1" smtClean="0">
                          <a:solidFill>
                            <a:srgbClr val="FF0000"/>
                          </a:solidFill>
                          <a:latin typeface="Cambria Math" panose="02040503050406030204" pitchFamily="18" charset="0"/>
                          <a:cs typeface="Times New Roman" panose="02020603050405020304" pitchFamily="18" charset="0"/>
                        </a:rPr>
                        <m:t>)</m:t>
                      </m:r>
                    </m:oMath>
                  </m:oMathPara>
                </a14:m>
                <a:endParaRPr lang="zh-CN" altLang="en-US" dirty="0">
                  <a:solidFill>
                    <a:srgbClr val="C00000"/>
                  </a:solidFill>
                  <a:latin typeface="Times New Roman" panose="02020603050405020304" pitchFamily="18" charset="0"/>
                  <a:cs typeface="Times New Roman" panose="02020603050405020304" pitchFamily="18" charset="0"/>
                </a:endParaRPr>
              </a:p>
            </p:txBody>
          </p:sp>
        </mc:Choice>
        <mc:Fallback>
          <p:sp>
            <p:nvSpPr>
              <p:cNvPr id="25" name="文本框 24"/>
              <p:cNvSpPr txBox="1">
                <a:spLocks noRot="1" noChangeAspect="1" noMove="1" noResize="1" noEditPoints="1" noAdjustHandles="1" noChangeArrowheads="1" noChangeShapeType="1" noTextEdit="1"/>
              </p:cNvSpPr>
              <p:nvPr/>
            </p:nvSpPr>
            <p:spPr>
              <a:xfrm>
                <a:off x="7022111" y="2481431"/>
                <a:ext cx="1456765" cy="307777"/>
              </a:xfrm>
              <a:prstGeom prst="rect">
                <a:avLst/>
              </a:prstGeom>
              <a:blipFill rotWithShape="1">
                <a:blip r:embed="rId6"/>
                <a:stretch>
                  <a:fillRect l="-19" t="-158" r="24" b="94"/>
                </a:stretch>
              </a:blipFill>
            </p:spPr>
            <p:txBody>
              <a:bodyPr/>
              <a:lstStyle/>
              <a:p>
                <a:r>
                  <a:rPr lang="zh-CN" altLang="en-US">
                    <a:noFill/>
                  </a:rPr>
                  <a:t> </a:t>
                </a:r>
              </a:p>
            </p:txBody>
          </p:sp>
        </mc:Fallback>
      </mc:AlternateContent>
      <p:pic>
        <p:nvPicPr>
          <p:cNvPr id="28" name="图片 27"/>
          <p:cNvPicPr>
            <a:picLocks noChangeAspect="1"/>
          </p:cNvPicPr>
          <p:nvPr/>
        </p:nvPicPr>
        <p:blipFill>
          <a:blip r:embed="rId7"/>
          <a:stretch>
            <a:fillRect/>
          </a:stretch>
        </p:blipFill>
        <p:spPr>
          <a:xfrm>
            <a:off x="3156600" y="2818945"/>
            <a:ext cx="916589" cy="1011754"/>
          </a:xfrm>
          <a:prstGeom prst="rect">
            <a:avLst/>
          </a:prstGeom>
        </p:spPr>
      </p:pic>
      <p:pic>
        <p:nvPicPr>
          <p:cNvPr id="30" name="图片 29"/>
          <p:cNvPicPr>
            <a:picLocks noChangeAspect="1"/>
          </p:cNvPicPr>
          <p:nvPr/>
        </p:nvPicPr>
        <p:blipFill>
          <a:blip r:embed="rId8"/>
          <a:stretch>
            <a:fillRect/>
          </a:stretch>
        </p:blipFill>
        <p:spPr>
          <a:xfrm>
            <a:off x="4099468" y="2838048"/>
            <a:ext cx="911202" cy="992651"/>
          </a:xfrm>
          <a:prstGeom prst="rect">
            <a:avLst/>
          </a:prstGeom>
        </p:spPr>
      </p:pic>
      <p:pic>
        <p:nvPicPr>
          <p:cNvPr id="32" name="图片 31"/>
          <p:cNvPicPr>
            <a:picLocks noChangeAspect="1"/>
          </p:cNvPicPr>
          <p:nvPr/>
        </p:nvPicPr>
        <p:blipFill>
          <a:blip r:embed="rId9"/>
          <a:stretch>
            <a:fillRect/>
          </a:stretch>
        </p:blipFill>
        <p:spPr>
          <a:xfrm>
            <a:off x="5020325" y="2483600"/>
            <a:ext cx="1751822" cy="1928389"/>
          </a:xfrm>
          <a:prstGeom prst="rect">
            <a:avLst/>
          </a:prstGeom>
        </p:spPr>
      </p:pic>
      <p:pic>
        <p:nvPicPr>
          <p:cNvPr id="34" name="图片 33"/>
          <p:cNvPicPr>
            <a:picLocks noChangeAspect="1"/>
          </p:cNvPicPr>
          <p:nvPr/>
        </p:nvPicPr>
        <p:blipFill>
          <a:blip r:embed="rId10"/>
          <a:stretch>
            <a:fillRect/>
          </a:stretch>
        </p:blipFill>
        <p:spPr>
          <a:xfrm>
            <a:off x="3186221" y="4551488"/>
            <a:ext cx="1781066" cy="982496"/>
          </a:xfrm>
          <a:prstGeom prst="rect">
            <a:avLst/>
          </a:prstGeom>
        </p:spPr>
      </p:pic>
      <mc:AlternateContent xmlns:mc="http://schemas.openxmlformats.org/markup-compatibility/2006">
        <mc:Choice xmlns:a14="http://schemas.microsoft.com/office/drawing/2010/main" Requires="a14">
          <p:sp>
            <p:nvSpPr>
              <p:cNvPr id="35" name="文本框 34"/>
              <p:cNvSpPr txBox="1"/>
              <p:nvPr/>
            </p:nvSpPr>
            <p:spPr>
              <a:xfrm>
                <a:off x="501755" y="1379285"/>
                <a:ext cx="2034353" cy="2031325"/>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The ground state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0</m:t>
                        </m:r>
                      </m:e>
                      <m:sup>
                        <m:r>
                          <a:rPr lang="en-US" altLang="zh-CN" b="0" i="1" smtClean="0">
                            <a:latin typeface="Cambria Math" panose="02040503050406030204" pitchFamily="18" charset="0"/>
                            <a:cs typeface="Times New Roman" panose="02020603050405020304" pitchFamily="18" charset="0"/>
                          </a:rPr>
                          <m:t>− +</m:t>
                        </m:r>
                      </m:sup>
                    </m:sSup>
                  </m:oMath>
                </a14:m>
                <a:r>
                  <a:rPr lang="en-US" altLang="zh-CN" dirty="0">
                    <a:latin typeface="Times New Roman" panose="02020603050405020304" pitchFamily="18" charset="0"/>
                    <a:cs typeface="Times New Roman" panose="02020603050405020304" pitchFamily="18" charset="0"/>
                  </a:rPr>
                  <a:t>and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1</m:t>
                        </m:r>
                      </m:e>
                      <m:sup>
                        <m:r>
                          <a:rPr lang="en-US" altLang="zh-CN" b="0" i="1" smtClean="0">
                            <a:latin typeface="Cambria Math" panose="02040503050406030204" pitchFamily="18" charset="0"/>
                            <a:cs typeface="Times New Roman" panose="02020603050405020304" pitchFamily="18" charset="0"/>
                          </a:rPr>
                          <m:t>−−</m:t>
                        </m:r>
                      </m:sup>
                    </m:sSup>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well established</a:t>
                </a:r>
                <a:endParaRPr lang="en-US" altLang="zh-CN" b="1"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Even the lowest excitations: </a:t>
                </a:r>
                <a:r>
                  <a:rPr lang="en-US" altLang="zh-CN" b="1" dirty="0">
                    <a:latin typeface="Times New Roman" panose="02020603050405020304" pitchFamily="18" charset="0"/>
                    <a:cs typeface="Times New Roman" panose="02020603050405020304" pitchFamily="18" charset="0"/>
                  </a:rPr>
                  <a:t>still far from satisfactory</a:t>
                </a:r>
                <a:endParaRPr lang="zh-CN" altLang="en-US" b="1" dirty="0">
                  <a:latin typeface="Times New Roman" panose="02020603050405020304" pitchFamily="18" charset="0"/>
                  <a:cs typeface="Times New Roman" panose="02020603050405020304" pitchFamily="18" charset="0"/>
                </a:endParaRPr>
              </a:p>
            </p:txBody>
          </p:sp>
        </mc:Choice>
        <mc:Fallback>
          <p:sp>
            <p:nvSpPr>
              <p:cNvPr id="35" name="文本框 34"/>
              <p:cNvSpPr txBox="1">
                <a:spLocks noRot="1" noChangeAspect="1" noMove="1" noResize="1" noEditPoints="1" noAdjustHandles="1" noChangeArrowheads="1" noChangeShapeType="1" noTextEdit="1"/>
              </p:cNvSpPr>
              <p:nvPr/>
            </p:nvSpPr>
            <p:spPr>
              <a:xfrm>
                <a:off x="501755" y="1379285"/>
                <a:ext cx="2034353" cy="2031325"/>
              </a:xfrm>
              <a:prstGeom prst="rect">
                <a:avLst/>
              </a:prstGeom>
              <a:blipFill rotWithShape="1">
                <a:blip r:embed="rId11"/>
                <a:stretch>
                  <a:fillRect l="-5" t="-3" r="27" b="1"/>
                </a:stretch>
              </a:blipFill>
            </p:spPr>
            <p:txBody>
              <a:bodyPr/>
              <a:lstStyle/>
              <a:p>
                <a:r>
                  <a:rPr lang="zh-CN" altLang="en-US">
                    <a:noFill/>
                  </a:rPr>
                  <a:t> </a:t>
                </a:r>
              </a:p>
            </p:txBody>
          </p:sp>
        </mc:Fallback>
      </mc:AlternateContent>
      <p:cxnSp>
        <p:nvCxnSpPr>
          <p:cNvPr id="38" name="直接连接符 37"/>
          <p:cNvCxnSpPr/>
          <p:nvPr/>
        </p:nvCxnSpPr>
        <p:spPr>
          <a:xfrm>
            <a:off x="3275492" y="3647913"/>
            <a:ext cx="4610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2230465" y="3647913"/>
            <a:ext cx="1275549" cy="65314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6761692" y="2818945"/>
            <a:ext cx="2274732" cy="1910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6" name="文本框 45"/>
              <p:cNvSpPr txBox="1"/>
              <p:nvPr/>
            </p:nvSpPr>
            <p:spPr>
              <a:xfrm>
                <a:off x="1284673" y="4340531"/>
                <a:ext cx="1076421" cy="646331"/>
              </a:xfrm>
              <a:prstGeom prst="rect">
                <a:avLst/>
              </a:prstGeom>
              <a:noFill/>
              <a:ln w="12700">
                <a:solidFill>
                  <a:srgbClr val="FF0000"/>
                </a:solidFill>
              </a:ln>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anose="02020603050405020304" pitchFamily="18" charset="0"/>
                        </a:rPr>
                        <m:t>𝜂</m:t>
                      </m:r>
                      <m:d>
                        <m:dPr>
                          <m:ctrlPr>
                            <a:rPr lang="en-US" altLang="zh-CN"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1405</m:t>
                          </m:r>
                        </m:e>
                      </m:d>
                    </m:oMath>
                  </m:oMathPara>
                </a14:m>
                <a:endParaRPr lang="en-US" altLang="zh-CN" dirty="0">
                  <a:latin typeface="Times New Roman" panose="02020603050405020304" pitchFamily="18" charset="0"/>
                  <a:cs typeface="Times New Roman" panose="02020603050405020304" pitchFamily="18" charset="0"/>
                </a:endParaRPr>
              </a:p>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Times New Roman" panose="02020603050405020304" pitchFamily="18" charset="0"/>
                        </a:rPr>
                        <m:t>𝜂</m:t>
                      </m:r>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1475</m:t>
                      </m:r>
                      <m:r>
                        <a:rPr lang="en-US" altLang="zh-CN" b="0" i="1" smtClean="0">
                          <a:latin typeface="Cambria Math" panose="02040503050406030204" pitchFamily="18" charset="0"/>
                          <a:cs typeface="Times New Roman" panose="02020603050405020304" pitchFamily="18" charset="0"/>
                        </a:rPr>
                        <m:t>)</m:t>
                      </m:r>
                    </m:oMath>
                  </m:oMathPara>
                </a14:m>
                <a:endParaRPr lang="zh-CN" altLang="en-US" dirty="0">
                  <a:latin typeface="Times New Roman" panose="02020603050405020304" pitchFamily="18" charset="0"/>
                  <a:cs typeface="Times New Roman" panose="02020603050405020304" pitchFamily="18" charset="0"/>
                </a:endParaRPr>
              </a:p>
            </p:txBody>
          </p:sp>
        </mc:Choice>
        <mc:Fallback>
          <p:sp>
            <p:nvSpPr>
              <p:cNvPr id="46" name="文本框 45"/>
              <p:cNvSpPr txBox="1">
                <a:spLocks noRot="1" noChangeAspect="1" noMove="1" noResize="1" noEditPoints="1" noAdjustHandles="1" noChangeArrowheads="1" noChangeShapeType="1" noTextEdit="1"/>
              </p:cNvSpPr>
              <p:nvPr/>
            </p:nvSpPr>
            <p:spPr>
              <a:xfrm>
                <a:off x="1284673" y="4340531"/>
                <a:ext cx="1076421" cy="646331"/>
              </a:xfrm>
              <a:prstGeom prst="rect">
                <a:avLst/>
              </a:prstGeom>
              <a:blipFill rotWithShape="1">
                <a:blip r:embed="rId12"/>
                <a:stretch>
                  <a:fillRect l="-596" t="-1030" r="-575" b="-950"/>
                </a:stretch>
              </a:blipFill>
              <a:ln w="12700">
                <a:solidFill>
                  <a:srgbClr val="FF0000"/>
                </a:solidFill>
              </a:ln>
            </p:spPr>
            <p:txBody>
              <a:bodyPr/>
              <a:lstStyle/>
              <a:p>
                <a:r>
                  <a:rPr lang="zh-CN" altLang="en-US">
                    <a:noFill/>
                  </a:rPr>
                  <a:t> </a:t>
                </a:r>
              </a:p>
            </p:txBody>
          </p:sp>
        </mc:Fallback>
      </mc:AlternateContent>
      <p:sp>
        <p:nvSpPr>
          <p:cNvPr id="2" name="文本框 1"/>
          <p:cNvSpPr txBox="1"/>
          <p:nvPr/>
        </p:nvSpPr>
        <p:spPr>
          <a:xfrm>
            <a:off x="281940" y="3759835"/>
            <a:ext cx="2353945" cy="398780"/>
          </a:xfrm>
          <a:prstGeom prst="rect">
            <a:avLst/>
          </a:prstGeom>
          <a:noFill/>
        </p:spPr>
        <p:txBody>
          <a:bodyPr wrap="square" rtlCol="0">
            <a:spAutoFit/>
          </a:bodyPr>
          <a:p>
            <a:pPr marL="342900" indent="-342900" algn="l">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Supernumerary</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mc:AlternateContent xmlns:mc="http://schemas.openxmlformats.org/markup-compatibility/2006">
        <mc:Choice xmlns:a14="http://schemas.microsoft.com/office/drawing/2010/main" Requires="a14">
          <p:sp>
            <p:nvSpPr>
              <p:cNvPr id="53" name="文本框 52"/>
              <p:cNvSpPr txBox="1"/>
              <p:nvPr/>
            </p:nvSpPr>
            <p:spPr>
              <a:xfrm>
                <a:off x="8278060" y="779405"/>
                <a:ext cx="3655244" cy="923330"/>
              </a:xfrm>
              <a:prstGeom prst="rect">
                <a:avLst/>
              </a:prstGeom>
              <a:noFill/>
              <a:ln>
                <a:noFill/>
              </a:ln>
            </p:spPr>
            <p:txBody>
              <a:bodyPr wrap="square" rtlCol="0">
                <a:spAutoFit/>
              </a:bodyPr>
              <a:lstStyle/>
              <a:p>
                <a:pPr algn="l"/>
                <a:r>
                  <a:rPr lang="en-US" altLang="zh-CN" b="1" dirty="0">
                    <a:latin typeface="Times New Roman" panose="02020603050405020304" pitchFamily="18" charset="0"/>
                    <a:cs typeface="Times New Roman" panose="02020603050405020304" pitchFamily="18" charset="0"/>
                  </a:rPr>
                  <a:t>Pseudoscalar</a:t>
                </a:r>
                <a:r>
                  <a:rPr lang="en-US" altLang="zh-CN" b="0"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isoscalar</a:t>
                </a:r>
                <a:r>
                  <a:rPr lang="en-US" altLang="zh-CN" dirty="0">
                    <a:latin typeface="Times New Roman" panose="02020603050405020304" pitchFamily="18" charset="0"/>
                    <a:cs typeface="Times New Roman" panose="02020603050405020304" pitchFamily="18" charset="0"/>
                  </a:rPr>
                  <a:t> in the energy region of first radial excitations :</a:t>
                </a:r>
                <a:endParaRPr lang="en-US" altLang="zh-CN" dirty="0">
                  <a:latin typeface="Times New Roman" panose="02020603050405020304" pitchFamily="18" charset="0"/>
                  <a:cs typeface="Times New Roman" panose="02020603050405020304" pitchFamily="18" charset="0"/>
                </a:endParaRPr>
              </a:p>
              <a:p>
                <a:pPr algn="l"/>
                <a14:m>
                  <m:oMath xmlns:m="http://schemas.openxmlformats.org/officeDocument/2006/math">
                    <m:r>
                      <a:rPr lang="en-US" altLang="zh-CN" b="1" i="1" smtClean="0">
                        <a:latin typeface="Cambria Math" panose="02040503050406030204" pitchFamily="18" charset="0"/>
                        <a:cs typeface="Times New Roman" panose="02020603050405020304" pitchFamily="18" charset="0"/>
                      </a:rPr>
                      <m:t>𝜼</m:t>
                    </m:r>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𝟏𝟐𝟗𝟓</m:t>
                    </m:r>
                    <m:r>
                      <a:rPr lang="en-US" altLang="zh-CN" b="1" i="1" smtClean="0">
                        <a:latin typeface="Cambria Math" panose="02040503050406030204" pitchFamily="18" charset="0"/>
                        <a:cs typeface="Times New Roman" panose="02020603050405020304" pitchFamily="18" charset="0"/>
                      </a:rPr>
                      <m:t>)</m:t>
                    </m:r>
                  </m:oMath>
                </a14:m>
                <a:r>
                  <a:rPr lang="en-US" altLang="zh-CN" b="1" dirty="0">
                    <a:latin typeface="Times New Roman" panose="02020603050405020304" pitchFamily="18" charset="0"/>
                    <a:cs typeface="Times New Roman" panose="02020603050405020304" pitchFamily="18" charset="0"/>
                  </a:rPr>
                  <a:t>, </a:t>
                </a:r>
                <a14:m>
                  <m:oMath xmlns:m="http://schemas.openxmlformats.org/officeDocument/2006/math">
                    <m:r>
                      <a:rPr lang="en-US" altLang="zh-CN" b="1" i="1" dirty="0" smtClean="0">
                        <a:latin typeface="Cambria Math" panose="02040503050406030204" pitchFamily="18" charset="0"/>
                        <a:cs typeface="Times New Roman" panose="02020603050405020304" pitchFamily="18" charset="0"/>
                      </a:rPr>
                      <m:t>𝜼</m:t>
                    </m:r>
                    <m:r>
                      <a:rPr lang="en-US" altLang="zh-CN" b="1" i="1" dirty="0" smtClean="0">
                        <a:latin typeface="Cambria Math" panose="02040503050406030204" pitchFamily="18" charset="0"/>
                        <a:cs typeface="Times New Roman" panose="02020603050405020304" pitchFamily="18" charset="0"/>
                      </a:rPr>
                      <m:t>(</m:t>
                    </m:r>
                    <m:r>
                      <a:rPr lang="en-US" altLang="zh-CN" b="1" i="1" dirty="0" smtClean="0">
                        <a:latin typeface="Cambria Math" panose="02040503050406030204" pitchFamily="18" charset="0"/>
                        <a:cs typeface="Times New Roman" panose="02020603050405020304" pitchFamily="18" charset="0"/>
                      </a:rPr>
                      <m:t>𝟏𝟒𝟎𝟓</m:t>
                    </m:r>
                    <m:r>
                      <a:rPr lang="en-US" altLang="zh-CN" b="1" i="1" dirty="0" smtClean="0">
                        <a:latin typeface="Cambria Math" panose="02040503050406030204" pitchFamily="18" charset="0"/>
                        <a:cs typeface="Times New Roman" panose="02020603050405020304" pitchFamily="18" charset="0"/>
                      </a:rPr>
                      <m:t>)</m:t>
                    </m:r>
                  </m:oMath>
                </a14:m>
                <a:r>
                  <a:rPr lang="en-US" altLang="zh-CN" b="1" dirty="0">
                    <a:latin typeface="Times New Roman" panose="02020603050405020304" pitchFamily="18" charset="0"/>
                    <a:cs typeface="Times New Roman" panose="02020603050405020304" pitchFamily="18" charset="0"/>
                  </a:rPr>
                  <a:t>, </a:t>
                </a:r>
                <a14:m>
                  <m:oMath xmlns:m="http://schemas.openxmlformats.org/officeDocument/2006/math">
                    <m:r>
                      <a:rPr lang="en-US" altLang="zh-CN" b="1" i="1" dirty="0" smtClean="0">
                        <a:latin typeface="Cambria Math" panose="02040503050406030204" pitchFamily="18" charset="0"/>
                        <a:cs typeface="Times New Roman" panose="02020603050405020304" pitchFamily="18" charset="0"/>
                      </a:rPr>
                      <m:t>𝜼</m:t>
                    </m:r>
                    <m:r>
                      <a:rPr lang="en-US" altLang="zh-CN" b="1" i="1" dirty="0" smtClean="0">
                        <a:latin typeface="Cambria Math" panose="02040503050406030204" pitchFamily="18" charset="0"/>
                        <a:cs typeface="Times New Roman" panose="02020603050405020304" pitchFamily="18" charset="0"/>
                      </a:rPr>
                      <m:t>(</m:t>
                    </m:r>
                    <m:r>
                      <a:rPr lang="en-US" altLang="zh-CN" b="1" i="1" dirty="0" smtClean="0">
                        <a:latin typeface="Cambria Math" panose="02040503050406030204" pitchFamily="18" charset="0"/>
                        <a:cs typeface="Times New Roman" panose="02020603050405020304" pitchFamily="18" charset="0"/>
                      </a:rPr>
                      <m:t>𝟏𝟒𝟕𝟓</m:t>
                    </m:r>
                    <m:r>
                      <a:rPr lang="en-US" altLang="zh-CN" b="1" i="1" dirty="0" smtClean="0">
                        <a:latin typeface="Cambria Math" panose="02040503050406030204" pitchFamily="18" charset="0"/>
                        <a:cs typeface="Times New Roman" panose="02020603050405020304" pitchFamily="18" charset="0"/>
                      </a:rPr>
                      <m:t>)</m:t>
                    </m:r>
                  </m:oMath>
                </a14:m>
                <a:endParaRPr lang="zh-CN" altLang="en-US" b="1" dirty="0">
                  <a:latin typeface="Times New Roman" panose="02020603050405020304" pitchFamily="18" charset="0"/>
                  <a:cs typeface="Times New Roman" panose="02020603050405020304" pitchFamily="18" charset="0"/>
                </a:endParaRPr>
              </a:p>
            </p:txBody>
          </p:sp>
        </mc:Choice>
        <mc:Fallback>
          <p:sp>
            <p:nvSpPr>
              <p:cNvPr id="53" name="文本框 52"/>
              <p:cNvSpPr txBox="1">
                <a:spLocks noRot="1" noChangeAspect="1" noMove="1" noResize="1" noEditPoints="1" noAdjustHandles="1" noChangeArrowheads="1" noChangeShapeType="1" noTextEdit="1"/>
              </p:cNvSpPr>
              <p:nvPr/>
            </p:nvSpPr>
            <p:spPr>
              <a:xfrm>
                <a:off x="8278060" y="779405"/>
                <a:ext cx="3655244" cy="923330"/>
              </a:xfrm>
              <a:prstGeom prst="rect">
                <a:avLst/>
              </a:prstGeom>
              <a:blipFill rotWithShape="1">
                <a:blip r:embed="rId1"/>
                <a:stretch>
                  <a:fillRect l="-5" t="-28" r="11" b="32"/>
                </a:stretch>
              </a:blipFill>
              <a:ln>
                <a:noFill/>
              </a:ln>
            </p:spPr>
            <p:txBody>
              <a:bodyPr/>
              <a:lstStyle/>
              <a:p>
                <a:r>
                  <a:rPr lang="zh-CN" altLang="en-US">
                    <a:noFill/>
                  </a:rPr>
                  <a:t> </a:t>
                </a:r>
              </a:p>
            </p:txBody>
          </p:sp>
        </mc:Fallback>
      </mc:AlternateContent>
      <p:pic>
        <p:nvPicPr>
          <p:cNvPr id="56" name="图片 55"/>
          <p:cNvPicPr>
            <a:picLocks noChangeAspect="1"/>
          </p:cNvPicPr>
          <p:nvPr/>
        </p:nvPicPr>
        <p:blipFill rotWithShape="1">
          <a:blip r:embed="rId2"/>
          <a:srcRect l="2057" r="8235"/>
          <a:stretch>
            <a:fillRect/>
          </a:stretch>
        </p:blipFill>
        <p:spPr>
          <a:xfrm>
            <a:off x="590361" y="2500013"/>
            <a:ext cx="4091070" cy="2174939"/>
          </a:xfrm>
          <a:prstGeom prst="rect">
            <a:avLst/>
          </a:prstGeom>
        </p:spPr>
      </p:pic>
      <mc:AlternateContent xmlns:mc="http://schemas.openxmlformats.org/markup-compatibility/2006">
        <mc:Choice xmlns:a14="http://schemas.microsoft.com/office/drawing/2010/main" Requires="a14">
          <p:sp>
            <p:nvSpPr>
              <p:cNvPr id="57" name="文本框 56"/>
              <p:cNvSpPr txBox="1"/>
              <p:nvPr/>
            </p:nvSpPr>
            <p:spPr>
              <a:xfrm>
                <a:off x="732075" y="1660850"/>
                <a:ext cx="4906725" cy="660502"/>
              </a:xfrm>
              <a:prstGeom prst="rect">
                <a:avLst/>
              </a:prstGeom>
              <a:noFill/>
              <a:ln w="28575">
                <a:noFill/>
              </a:ln>
            </p:spPr>
            <p:txBody>
              <a:bodyPr wrap="square" rtlCol="0">
                <a:spAutoFit/>
              </a:bodyPr>
              <a:lstStyle/>
              <a:p>
                <a:pPr marL="342900" indent="-342900">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MARK III   Phys. Rev. Lett. 65, 2507 (1990)</a:t>
                </a:r>
                <a:endPar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600" b="0" dirty="0">
                    <a:solidFill>
                      <a:srgbClr val="C00000"/>
                    </a:solidFill>
                    <a:ea typeface="微软雅黑" panose="020B0503020204020204" pitchFamily="34" charset="-122"/>
                  </a:rPr>
                  <a:t>         </a:t>
                </a:r>
                <a14:m>
                  <m:oMath xmlns:m="http://schemas.openxmlformats.org/officeDocument/2006/math">
                    <m:r>
                      <a:rPr lang="en-US" altLang="zh-CN" sz="1600" b="0" i="1" smtClean="0">
                        <a:solidFill>
                          <a:srgbClr val="C00000"/>
                        </a:solidFill>
                        <a:latin typeface="Cambria Math" panose="02040503050406030204" pitchFamily="18" charset="0"/>
                        <a:ea typeface="微软雅黑" panose="020B0503020204020204" pitchFamily="34" charset="-122"/>
                      </a:rPr>
                      <m:t>5</m:t>
                    </m:r>
                    <m:r>
                      <a:rPr lang="en-US" altLang="zh-CN" sz="1600" b="0" i="1" smtClean="0">
                        <a:solidFill>
                          <a:srgbClr val="C00000"/>
                        </a:solidFill>
                        <a:latin typeface="Cambria Math" panose="02040503050406030204" pitchFamily="18" charset="0"/>
                        <a:ea typeface="微软雅黑" panose="020B0503020204020204" pitchFamily="34" charset="-122"/>
                      </a:rPr>
                      <m:t>.</m:t>
                    </m:r>
                    <m:r>
                      <a:rPr lang="en-US" altLang="zh-CN" sz="1600" b="0" i="1" smtClean="0">
                        <a:solidFill>
                          <a:srgbClr val="C00000"/>
                        </a:solidFill>
                        <a:latin typeface="Cambria Math" panose="02040503050406030204" pitchFamily="18" charset="0"/>
                        <a:ea typeface="微软雅黑" panose="020B0503020204020204" pitchFamily="34" charset="-122"/>
                      </a:rPr>
                      <m:t>8</m:t>
                    </m:r>
                    <m:r>
                      <a:rPr lang="en-US" altLang="zh-CN" sz="1600" b="0" i="1" smtClean="0">
                        <a:solidFill>
                          <a:srgbClr val="C00000"/>
                        </a:solidFill>
                        <a:latin typeface="Cambria Math" panose="02040503050406030204" pitchFamily="18" charset="0"/>
                        <a:ea typeface="微软雅黑" panose="020B0503020204020204" pitchFamily="34" charset="-122"/>
                      </a:rPr>
                      <m:t>×</m:t>
                    </m:r>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10</m:t>
                        </m:r>
                      </m:e>
                      <m:sup>
                        <m:r>
                          <a:rPr lang="en-US" altLang="zh-CN" sz="1600" b="0" i="1" smtClean="0">
                            <a:solidFill>
                              <a:srgbClr val="C00000"/>
                            </a:solidFill>
                            <a:latin typeface="Cambria Math" panose="02040503050406030204" pitchFamily="18" charset="0"/>
                            <a:ea typeface="微软雅黑" panose="020B0503020204020204" pitchFamily="34" charset="-122"/>
                          </a:rPr>
                          <m:t>6</m:t>
                        </m:r>
                      </m:sup>
                    </m:sSup>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𝐽</m:t>
                    </m:r>
                    <m:r>
                      <a:rPr lang="en-US" altLang="zh-CN" sz="1600" b="0" i="1" smtClean="0">
                        <a:solidFill>
                          <a:srgbClr val="C00000"/>
                        </a:solidFill>
                        <a:latin typeface="Cambria Math" panose="02040503050406030204" pitchFamily="18" charset="0"/>
                        <a:ea typeface="微软雅黑" panose="020B0503020204020204" pitchFamily="34" charset="-122"/>
                      </a:rPr>
                      <m:t>/</m:t>
                    </m:r>
                    <m:r>
                      <a:rPr lang="en-US" altLang="zh-CN" sz="1600" b="0" i="1" smtClean="0">
                        <a:solidFill>
                          <a:srgbClr val="C00000"/>
                        </a:solidFill>
                        <a:latin typeface="Cambria Math" panose="02040503050406030204" pitchFamily="18" charset="0"/>
                        <a:ea typeface="微软雅黑" panose="020B0503020204020204" pitchFamily="34" charset="-122"/>
                      </a:rPr>
                      <m:t>𝜓</m:t>
                    </m:r>
                  </m:oMath>
                </a14:m>
                <a:r>
                  <a:rPr lang="zh-CN" altLang="en-US"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events  : </a:t>
                </a:r>
                <a14:m>
                  <m:oMath xmlns:m="http://schemas.openxmlformats.org/officeDocument/2006/math">
                    <m:r>
                      <a:rPr lang="en-US" altLang="zh-CN" sz="1600" b="0" i="1" smtClean="0">
                        <a:solidFill>
                          <a:srgbClr val="C00000"/>
                        </a:solidFill>
                        <a:latin typeface="Cambria Math" panose="02040503050406030204" pitchFamily="18" charset="0"/>
                        <a:ea typeface="微软雅黑" panose="020B0503020204020204" pitchFamily="34" charset="-122"/>
                      </a:rPr>
                      <m:t>𝐽</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𝜓</m:t>
                    </m:r>
                    <m:r>
                      <a:rPr lang="en-US" altLang="zh-CN" sz="1600" b="0" i="1" smtClean="0">
                        <a:solidFill>
                          <a:srgbClr val="C00000"/>
                        </a:solidFill>
                        <a:latin typeface="Cambria Math" panose="02040503050406030204" pitchFamily="18" charset="0"/>
                        <a:ea typeface="微软雅黑" panose="020B0503020204020204" pitchFamily="34" charset="-122"/>
                      </a:rPr>
                      <m:t>→</m:t>
                    </m:r>
                    <m:r>
                      <a:rPr lang="en-US" altLang="zh-CN" sz="1600" b="0" i="1" smtClean="0">
                        <a:solidFill>
                          <a:srgbClr val="C00000"/>
                        </a:solidFill>
                        <a:latin typeface="Cambria Math" panose="02040503050406030204" pitchFamily="18" charset="0"/>
                        <a:ea typeface="微软雅黑" panose="020B0503020204020204" pitchFamily="34" charset="-122"/>
                      </a:rPr>
                      <m:t>𝛾</m:t>
                    </m:r>
                    <m:r>
                      <a:rPr lang="en-US" altLang="zh-CN" sz="1600" b="0" i="1" smtClean="0">
                        <a:solidFill>
                          <a:srgbClr val="C00000"/>
                        </a:solidFill>
                        <a:latin typeface="Cambria Math" panose="02040503050406030204" pitchFamily="18" charset="0"/>
                        <a:ea typeface="微软雅黑" panose="020B0503020204020204" pitchFamily="34" charset="-122"/>
                      </a:rPr>
                      <m:t> </m:t>
                    </m:r>
                    <m:sSub>
                      <m:sSubPr>
                        <m:ctrlPr>
                          <a:rPr lang="en-US" altLang="zh-CN" sz="1600" b="0" i="1" smtClean="0">
                            <a:solidFill>
                              <a:srgbClr val="C00000"/>
                            </a:solidFill>
                            <a:latin typeface="Cambria Math" panose="02040503050406030204" pitchFamily="18" charset="0"/>
                            <a:ea typeface="微软雅黑" panose="020B0503020204020204" pitchFamily="34" charset="-122"/>
                          </a:rPr>
                        </m:ctrlPr>
                      </m:sSubPr>
                      <m:e>
                        <m:r>
                          <a:rPr lang="en-US" altLang="zh-CN" sz="1600" b="0" i="1" smtClean="0">
                            <a:solidFill>
                              <a:srgbClr val="C00000"/>
                            </a:solidFill>
                            <a:latin typeface="Cambria Math" panose="02040503050406030204" pitchFamily="18" charset="0"/>
                            <a:ea typeface="微软雅黑" panose="020B0503020204020204" pitchFamily="34" charset="-122"/>
                          </a:rPr>
                          <m:t>𝐾</m:t>
                        </m:r>
                      </m:e>
                      <m:sub>
                        <m:r>
                          <a:rPr lang="en-US" altLang="zh-CN" sz="1600" b="0" i="1" smtClean="0">
                            <a:solidFill>
                              <a:srgbClr val="C00000"/>
                            </a:solidFill>
                            <a:latin typeface="Cambria Math" panose="02040503050406030204" pitchFamily="18" charset="0"/>
                            <a:ea typeface="微软雅黑" panose="020B0503020204020204" pitchFamily="34" charset="-122"/>
                          </a:rPr>
                          <m:t>𝑆</m:t>
                        </m:r>
                      </m:sub>
                    </m:sSub>
                    <m:r>
                      <a:rPr lang="en-US" altLang="zh-CN" sz="1600" b="0" i="1" smtClean="0">
                        <a:solidFill>
                          <a:srgbClr val="C00000"/>
                        </a:solidFill>
                        <a:latin typeface="Cambria Math" panose="02040503050406030204" pitchFamily="18" charset="0"/>
                        <a:ea typeface="微软雅黑" panose="020B0503020204020204" pitchFamily="34" charset="-122"/>
                      </a:rPr>
                      <m:t> </m:t>
                    </m:r>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𝐾</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oMath>
                </a14:m>
                <a:endParaRPr lang="en-US" altLang="zh-CN" sz="1600" b="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57" name="文本框 56"/>
              <p:cNvSpPr txBox="1">
                <a:spLocks noRot="1" noChangeAspect="1" noMove="1" noResize="1" noEditPoints="1" noAdjustHandles="1" noChangeArrowheads="1" noChangeShapeType="1" noTextEdit="1"/>
              </p:cNvSpPr>
              <p:nvPr/>
            </p:nvSpPr>
            <p:spPr>
              <a:xfrm>
                <a:off x="732075" y="1660850"/>
                <a:ext cx="4906725" cy="660502"/>
              </a:xfrm>
              <a:prstGeom prst="rect">
                <a:avLst/>
              </a:prstGeom>
              <a:blipFill rotWithShape="1">
                <a:blip r:embed="rId3"/>
                <a:stretch>
                  <a:fillRect l="-11" t="-49" b="65"/>
                </a:stretch>
              </a:blipFill>
              <a:ln w="28575">
                <a:noFill/>
              </a:ln>
            </p:spPr>
            <p:txBody>
              <a:bodyPr/>
              <a:lstStyle/>
              <a:p>
                <a:r>
                  <a:rPr lang="zh-CN" altLang="en-US">
                    <a:noFill/>
                  </a:rPr>
                  <a:t> </a:t>
                </a:r>
              </a:p>
            </p:txBody>
          </p:sp>
        </mc:Fallback>
      </mc:AlternateContent>
      <p:pic>
        <p:nvPicPr>
          <p:cNvPr id="58" name="图片 57"/>
          <p:cNvPicPr>
            <a:picLocks noChangeAspect="1"/>
          </p:cNvPicPr>
          <p:nvPr/>
        </p:nvPicPr>
        <p:blipFill rotWithShape="1">
          <a:blip r:embed="rId4"/>
          <a:srcRect l="4339" r="11793"/>
          <a:stretch>
            <a:fillRect/>
          </a:stretch>
        </p:blipFill>
        <p:spPr>
          <a:xfrm>
            <a:off x="4949853" y="766220"/>
            <a:ext cx="3059785" cy="3910959"/>
          </a:xfrm>
          <a:prstGeom prst="rect">
            <a:avLst/>
          </a:prstGeom>
        </p:spPr>
      </p:pic>
      <mc:AlternateContent xmlns:mc="http://schemas.openxmlformats.org/markup-compatibility/2006">
        <mc:Choice xmlns:a14="http://schemas.microsoft.com/office/drawing/2010/main" Requires="a14">
          <p:sp>
            <p:nvSpPr>
              <p:cNvPr id="61" name="文本框 60"/>
              <p:cNvSpPr txBox="1"/>
              <p:nvPr/>
            </p:nvSpPr>
            <p:spPr>
              <a:xfrm>
                <a:off x="5707059" y="2346124"/>
                <a:ext cx="914400" cy="307777"/>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zh-CN" sz="1400" b="0" i="1" smtClean="0">
                          <a:solidFill>
                            <a:srgbClr val="C00000"/>
                          </a:solidFill>
                          <a:latin typeface="Cambria Math" panose="02040503050406030204" pitchFamily="18" charset="0"/>
                          <a:cs typeface="Times New Roman" panose="02020603050405020304" pitchFamily="18" charset="0"/>
                        </a:rPr>
                        <m:t>𝜂</m:t>
                      </m:r>
                      <m:r>
                        <a:rPr lang="en-US" altLang="zh-CN" sz="1400" b="0" i="1" smtClean="0">
                          <a:solidFill>
                            <a:srgbClr val="C00000"/>
                          </a:solidFill>
                          <a:latin typeface="Cambria Math" panose="02040503050406030204" pitchFamily="18" charset="0"/>
                          <a:cs typeface="Times New Roman" panose="02020603050405020304" pitchFamily="18" charset="0"/>
                        </a:rPr>
                        <m:t>(</m:t>
                      </m:r>
                      <m:r>
                        <a:rPr lang="en-US" altLang="zh-CN" sz="1400" b="0" i="1" smtClean="0">
                          <a:solidFill>
                            <a:srgbClr val="C00000"/>
                          </a:solidFill>
                          <a:latin typeface="Cambria Math" panose="02040503050406030204" pitchFamily="18" charset="0"/>
                          <a:cs typeface="Times New Roman" panose="02020603050405020304" pitchFamily="18" charset="0"/>
                        </a:rPr>
                        <m:t>1475</m:t>
                      </m:r>
                      <m:r>
                        <a:rPr lang="en-US" altLang="zh-CN" sz="1400" b="0" i="1" smtClean="0">
                          <a:solidFill>
                            <a:srgbClr val="C00000"/>
                          </a:solidFill>
                          <a:latin typeface="Cambria Math" panose="02040503050406030204" pitchFamily="18" charset="0"/>
                          <a:cs typeface="Times New Roman" panose="02020603050405020304" pitchFamily="18" charset="0"/>
                        </a:rPr>
                        <m:t>)</m:t>
                      </m:r>
                    </m:oMath>
                  </m:oMathPara>
                </a14:m>
                <a:endParaRPr lang="zh-CN" altLang="en-US" sz="1400" dirty="0">
                  <a:solidFill>
                    <a:srgbClr val="C00000"/>
                  </a:solidFill>
                  <a:latin typeface="Times New Roman" panose="02020603050405020304" pitchFamily="18" charset="0"/>
                  <a:cs typeface="Times New Roman" panose="02020603050405020304" pitchFamily="18" charset="0"/>
                </a:endParaRPr>
              </a:p>
            </p:txBody>
          </p:sp>
        </mc:Choice>
        <mc:Fallback>
          <p:sp>
            <p:nvSpPr>
              <p:cNvPr id="61" name="文本框 60"/>
              <p:cNvSpPr txBox="1">
                <a:spLocks noRot="1" noChangeAspect="1" noMove="1" noResize="1" noEditPoints="1" noAdjustHandles="1" noChangeArrowheads="1" noChangeShapeType="1" noTextEdit="1"/>
              </p:cNvSpPr>
              <p:nvPr/>
            </p:nvSpPr>
            <p:spPr>
              <a:xfrm>
                <a:off x="5707059" y="2346124"/>
                <a:ext cx="914400" cy="307777"/>
              </a:xfrm>
              <a:prstGeom prst="rect">
                <a:avLst/>
              </a:prstGeom>
              <a:blipFill rotWithShape="1">
                <a:blip r:embed="rId5"/>
                <a:stretch>
                  <a:fillRect l="-34" t="-141" r="34" b="7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2" name="文本框 61"/>
              <p:cNvSpPr txBox="1"/>
              <p:nvPr/>
            </p:nvSpPr>
            <p:spPr>
              <a:xfrm>
                <a:off x="5638800" y="3444831"/>
                <a:ext cx="914400" cy="307777"/>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zh-CN" sz="1400" b="0" i="1" smtClean="0">
                          <a:solidFill>
                            <a:srgbClr val="C00000"/>
                          </a:solidFill>
                          <a:latin typeface="Cambria Math" panose="02040503050406030204" pitchFamily="18" charset="0"/>
                          <a:cs typeface="Times New Roman" panose="02020603050405020304" pitchFamily="18" charset="0"/>
                        </a:rPr>
                        <m:t>𝜂</m:t>
                      </m:r>
                      <m:r>
                        <a:rPr lang="en-US" altLang="zh-CN" sz="1400" b="0" i="1" smtClean="0">
                          <a:solidFill>
                            <a:srgbClr val="C00000"/>
                          </a:solidFill>
                          <a:latin typeface="Cambria Math" panose="02040503050406030204" pitchFamily="18" charset="0"/>
                          <a:cs typeface="Times New Roman" panose="02020603050405020304" pitchFamily="18" charset="0"/>
                        </a:rPr>
                        <m:t>(</m:t>
                      </m:r>
                      <m:r>
                        <a:rPr lang="en-US" altLang="zh-CN" sz="1400" b="0" i="1" smtClean="0">
                          <a:solidFill>
                            <a:srgbClr val="C00000"/>
                          </a:solidFill>
                          <a:latin typeface="Cambria Math" panose="02040503050406030204" pitchFamily="18" charset="0"/>
                          <a:cs typeface="Times New Roman" panose="02020603050405020304" pitchFamily="18" charset="0"/>
                        </a:rPr>
                        <m:t>1405</m:t>
                      </m:r>
                      <m:r>
                        <a:rPr lang="en-US" altLang="zh-CN" sz="1400" b="0" i="1" smtClean="0">
                          <a:solidFill>
                            <a:srgbClr val="C00000"/>
                          </a:solidFill>
                          <a:latin typeface="Cambria Math" panose="02040503050406030204" pitchFamily="18" charset="0"/>
                          <a:cs typeface="Times New Roman" panose="02020603050405020304" pitchFamily="18" charset="0"/>
                        </a:rPr>
                        <m:t>)</m:t>
                      </m:r>
                    </m:oMath>
                  </m:oMathPara>
                </a14:m>
                <a:endParaRPr lang="zh-CN" altLang="en-US" sz="1400" dirty="0">
                  <a:solidFill>
                    <a:srgbClr val="C00000"/>
                  </a:solidFill>
                  <a:latin typeface="Times New Roman" panose="02020603050405020304" pitchFamily="18" charset="0"/>
                  <a:cs typeface="Times New Roman" panose="02020603050405020304" pitchFamily="18" charset="0"/>
                </a:endParaRPr>
              </a:p>
            </p:txBody>
          </p:sp>
        </mc:Choice>
        <mc:Fallback>
          <p:sp>
            <p:nvSpPr>
              <p:cNvPr id="62" name="文本框 61"/>
              <p:cNvSpPr txBox="1">
                <a:spLocks noRot="1" noChangeAspect="1" noMove="1" noResize="1" noEditPoints="1" noAdjustHandles="1" noChangeArrowheads="1" noChangeShapeType="1" noTextEdit="1"/>
              </p:cNvSpPr>
              <p:nvPr/>
            </p:nvSpPr>
            <p:spPr>
              <a:xfrm>
                <a:off x="5638800" y="3444831"/>
                <a:ext cx="914400" cy="307777"/>
              </a:xfrm>
              <a:prstGeom prst="rect">
                <a:avLst/>
              </a:prstGeom>
              <a:blipFill rotWithShape="1">
                <a:blip r:embed="rId6"/>
                <a:stretch>
                  <a:fillRect t="-192" b="128"/>
                </a:stretch>
              </a:blipFill>
            </p:spPr>
            <p:txBody>
              <a:bodyPr/>
              <a:lstStyle/>
              <a:p>
                <a:r>
                  <a:rPr lang="zh-CN" altLang="en-US">
                    <a:noFill/>
                  </a:rPr>
                  <a:t> </a:t>
                </a:r>
              </a:p>
            </p:txBody>
          </p:sp>
        </mc:Fallback>
      </mc:AlternateContent>
      <p:sp>
        <p:nvSpPr>
          <p:cNvPr id="63" name="文本框 62"/>
          <p:cNvSpPr txBox="1"/>
          <p:nvPr/>
        </p:nvSpPr>
        <p:spPr>
          <a:xfrm>
            <a:off x="1927858" y="4950278"/>
            <a:ext cx="6212130" cy="1015663"/>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                                                              </a:t>
            </a:r>
            <a:r>
              <a:rPr lang="en-US" altLang="zh-CN" sz="1500" dirty="0">
                <a:latin typeface="Times New Roman" panose="02020603050405020304" pitchFamily="18" charset="0"/>
                <a:cs typeface="Times New Roman" panose="02020603050405020304" pitchFamily="18" charset="0"/>
              </a:rPr>
              <a:t>[1] </a:t>
            </a:r>
            <a:r>
              <a:rPr lang="en-US" altLang="zh-CN" sz="1500" dirty="0">
                <a:latin typeface="Times New Roman" panose="02020603050405020304" pitchFamily="18" charset="0"/>
                <a:ea typeface="微软雅黑" panose="020B0503020204020204" pitchFamily="34" charset="-122"/>
                <a:cs typeface="Times New Roman" panose="02020603050405020304" pitchFamily="18" charset="0"/>
              </a:rPr>
              <a:t>DM2,  Phys. Rev. D 46, 1951 (1992) </a:t>
            </a:r>
            <a:endParaRPr lang="en-US" altLang="zh-CN" sz="15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500" dirty="0">
                <a:latin typeface="Times New Roman" panose="02020603050405020304" pitchFamily="18" charset="0"/>
                <a:ea typeface="微软雅黑" panose="020B0503020204020204" pitchFamily="34" charset="-122"/>
                <a:cs typeface="Times New Roman" panose="02020603050405020304" pitchFamily="18" charset="0"/>
              </a:rPr>
              <a:t>                                                          [2] Obelix,  Phys. Lett. B 361,187</a:t>
            </a:r>
            <a:endParaRPr lang="en-US" altLang="zh-CN" sz="15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500" dirty="0">
                <a:latin typeface="Times New Roman" panose="02020603050405020304" pitchFamily="18" charset="0"/>
                <a:ea typeface="微软雅黑" panose="020B0503020204020204" pitchFamily="34" charset="-122"/>
                <a:cs typeface="Times New Roman" panose="02020603050405020304" pitchFamily="18" charset="0"/>
              </a:rPr>
              <a:t>                                                          [3] Obelix,  Phys. Lett. B 400,226</a:t>
            </a:r>
            <a:endParaRPr lang="en-US" altLang="zh-CN" sz="15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500" dirty="0">
                <a:latin typeface="Times New Roman" panose="02020603050405020304" pitchFamily="18" charset="0"/>
                <a:ea typeface="微软雅黑" panose="020B0503020204020204" pitchFamily="34" charset="-122"/>
                <a:cs typeface="Times New Roman" panose="02020603050405020304" pitchFamily="18" charset="0"/>
              </a:rPr>
              <a:t>                                                          [4] Obelix,  Phys. Lett. B 462,453</a:t>
            </a:r>
            <a:endParaRPr lang="en-US" altLang="zh-CN" sz="15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文本框 65"/>
          <p:cNvSpPr txBox="1"/>
          <p:nvPr/>
        </p:nvSpPr>
        <p:spPr>
          <a:xfrm>
            <a:off x="732075" y="4925360"/>
            <a:ext cx="4153192" cy="1292662"/>
          </a:xfrm>
          <a:prstGeom prst="rect">
            <a:avLst/>
          </a:prstGeom>
          <a:noFill/>
        </p:spPr>
        <p:txBody>
          <a:bodyPr wrap="square" rtlCol="0">
            <a:spAutoFit/>
          </a:bodyPr>
          <a:lstStyle/>
          <a:p>
            <a:pPr marL="342900" indent="-34290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[1-4] also obtain the two-state result, but the masses and widths in these analyses are different</a:t>
            </a:r>
            <a:endParaRPr lang="en-US" altLang="zh-CN" dirty="0">
              <a:latin typeface="Times New Roman" panose="02020603050405020304" pitchFamily="18" charset="0"/>
              <a:cs typeface="Times New Roman" panose="02020603050405020304" pitchFamily="18" charset="0"/>
            </a:endParaRPr>
          </a:p>
          <a:p>
            <a:pPr algn="l"/>
            <a:endParaRPr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文本框 2"/>
              <p:cNvSpPr txBox="1"/>
              <p:nvPr/>
            </p:nvSpPr>
            <p:spPr>
              <a:xfrm>
                <a:off x="732075" y="554903"/>
                <a:ext cx="3632265" cy="646331"/>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Normal B-W structure in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𝑝</m:t>
                    </m:r>
                    <m:acc>
                      <m:accPr>
                        <m:chr m:val="̅"/>
                        <m:ctrlPr>
                          <a:rPr lang="en-US" altLang="zh-CN" b="0" i="1" smtClean="0">
                            <a:latin typeface="Cambria Math" panose="02040503050406030204" pitchFamily="18" charset="0"/>
                            <a:cs typeface="Times New Roman" panose="02020603050405020304" pitchFamily="18" charset="0"/>
                          </a:rPr>
                        </m:ctrlPr>
                      </m:accPr>
                      <m:e>
                        <m:r>
                          <a:rPr lang="en-US" altLang="zh-CN" b="0" i="1" smtClean="0">
                            <a:latin typeface="Cambria Math" panose="02040503050406030204" pitchFamily="18" charset="0"/>
                            <a:cs typeface="Times New Roman" panose="02020603050405020304" pitchFamily="18" charset="0"/>
                          </a:rPr>
                          <m:t>𝑝</m:t>
                        </m:r>
                      </m:e>
                    </m:acc>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collision due to the low statistics</a:t>
                </a:r>
                <a:endParaRPr lang="zh-CN" altLang="en-US" dirty="0">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732075" y="554903"/>
                <a:ext cx="3632265" cy="646331"/>
              </a:xfrm>
              <a:prstGeom prst="rect">
                <a:avLst/>
              </a:prstGeom>
              <a:blipFill rotWithShape="1">
                <a:blip r:embed="rId7"/>
                <a:stretch>
                  <a:fillRect l="-15" t="-85" r="17" b="69"/>
                </a:stretch>
              </a:blipFill>
            </p:spPr>
            <p:txBody>
              <a:bodyPr/>
              <a:lstStyle/>
              <a:p>
                <a:r>
                  <a:rPr lang="zh-CN" altLang="en-US">
                    <a:noFill/>
                  </a:rPr>
                  <a:t> </a:t>
                </a:r>
              </a:p>
            </p:txBody>
          </p:sp>
        </mc:Fallback>
      </mc:AlternateContent>
      <p:pic>
        <p:nvPicPr>
          <p:cNvPr id="2" name="图片 1"/>
          <p:cNvPicPr>
            <a:picLocks noChangeAspect="1"/>
          </p:cNvPicPr>
          <p:nvPr/>
        </p:nvPicPr>
        <p:blipFill>
          <a:blip r:embed="rId8"/>
          <a:stretch>
            <a:fillRect/>
          </a:stretch>
        </p:blipFill>
        <p:spPr>
          <a:xfrm>
            <a:off x="8275541" y="2106538"/>
            <a:ext cx="3326098" cy="25684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a:p>
        </p:txBody>
      </p:sp>
      <mc:AlternateContent xmlns:mc="http://schemas.openxmlformats.org/markup-compatibility/2006">
        <mc:Choice xmlns:a14="http://schemas.microsoft.com/office/drawing/2010/main" Requires="a14">
          <p:sp>
            <p:nvSpPr>
              <p:cNvPr id="5" name="文本框 4"/>
              <p:cNvSpPr txBox="1"/>
              <p:nvPr/>
            </p:nvSpPr>
            <p:spPr>
              <a:xfrm>
                <a:off x="914823" y="539606"/>
                <a:ext cx="5301560" cy="369332"/>
              </a:xfrm>
              <a:prstGeom prst="rect">
                <a:avLst/>
              </a:prstGeom>
              <a:noFill/>
            </p:spPr>
            <p:txBody>
              <a:bodyPr wrap="square" rtlCol="0">
                <a:spAutoFit/>
              </a:bodyPr>
              <a:lstStyle/>
              <a:p>
                <a:pPr marL="285750" indent="-285750" algn="l">
                  <a:buFont typeface="Wingdings" panose="05000000000000000000" pitchFamily="2" charset="2"/>
                  <a:buChar char="u"/>
                </a:pPr>
                <a14:m>
                  <m:oMath xmlns:m="http://schemas.openxmlformats.org/officeDocument/2006/math">
                    <m:r>
                      <a:rPr lang="en-US" altLang="zh-CN" b="1" i="1" smtClean="0">
                        <a:latin typeface="Cambria Math" panose="02040503050406030204" pitchFamily="18" charset="0"/>
                        <a:cs typeface="Times New Roman" panose="02020603050405020304" pitchFamily="18" charset="0"/>
                      </a:rPr>
                      <m:t>𝜼</m:t>
                    </m:r>
                    <m:d>
                      <m:dPr>
                        <m:ctrlPr>
                          <a:rPr lang="en-US" altLang="zh-CN" b="1" i="1" smtClean="0">
                            <a:latin typeface="Cambria Math" panose="02040503050406030204" pitchFamily="18" charset="0"/>
                            <a:cs typeface="Times New Roman" panose="02020603050405020304" pitchFamily="18" charset="0"/>
                          </a:rPr>
                        </m:ctrlPr>
                      </m:dPr>
                      <m:e>
                        <m:r>
                          <a:rPr lang="en-US" altLang="zh-CN" b="1" i="1" smtClean="0">
                            <a:latin typeface="Cambria Math" panose="02040503050406030204" pitchFamily="18" charset="0"/>
                            <a:cs typeface="Times New Roman" panose="02020603050405020304" pitchFamily="18" charset="0"/>
                          </a:rPr>
                          <m:t>𝟏𝟒𝟎𝟓</m:t>
                        </m:r>
                      </m:e>
                    </m:d>
                  </m:oMath>
                </a14:m>
                <a:r>
                  <a:rPr lang="en-US" altLang="zh-CN" b="1" dirty="0">
                    <a:latin typeface="Times New Roman" panose="02020603050405020304" pitchFamily="18" charset="0"/>
                    <a:cs typeface="Times New Roman" panose="02020603050405020304" pitchFamily="18" charset="0"/>
                  </a:rPr>
                  <a:t>: possible pseudoscalar glueball [1-5]</a:t>
                </a:r>
                <a:endParaRPr lang="zh-CN" altLang="en-US" b="1" dirty="0">
                  <a:latin typeface="Times New Roman" panose="02020603050405020304" pitchFamily="18" charset="0"/>
                  <a:cs typeface="Times New Roman" panose="02020603050405020304" pitchFamily="18" charset="0"/>
                </a:endParaRPr>
              </a:p>
            </p:txBody>
          </p:sp>
        </mc:Choice>
        <mc:Fallback>
          <p:sp>
            <p:nvSpPr>
              <p:cNvPr id="5" name="文本框 4"/>
              <p:cNvSpPr txBox="1">
                <a:spLocks noRot="1" noChangeAspect="1" noMove="1" noResize="1" noEditPoints="1" noAdjustHandles="1" noChangeArrowheads="1" noChangeShapeType="1" noTextEdit="1"/>
              </p:cNvSpPr>
              <p:nvPr/>
            </p:nvSpPr>
            <p:spPr>
              <a:xfrm>
                <a:off x="914823" y="539606"/>
                <a:ext cx="5301560" cy="369332"/>
              </a:xfrm>
              <a:prstGeom prst="rect">
                <a:avLst/>
              </a:prstGeom>
              <a:blipFill rotWithShape="1">
                <a:blip r:embed="rId1"/>
                <a:stretch>
                  <a:fillRect l="-8" t="-133" r="7" b="69"/>
                </a:stretch>
              </a:blipFill>
            </p:spPr>
            <p:txBody>
              <a:bodyPr/>
              <a:lstStyle/>
              <a:p>
                <a:r>
                  <a:rPr lang="zh-CN" altLang="en-US">
                    <a:noFill/>
                  </a:rPr>
                  <a:t> </a:t>
                </a:r>
              </a:p>
            </p:txBody>
          </p:sp>
        </mc:Fallback>
      </mc:AlternateContent>
      <p:sp>
        <p:nvSpPr>
          <p:cNvPr id="6" name="文本框 5"/>
          <p:cNvSpPr txBox="1"/>
          <p:nvPr/>
        </p:nvSpPr>
        <p:spPr>
          <a:xfrm>
            <a:off x="452499" y="852896"/>
            <a:ext cx="11594947" cy="1046440"/>
          </a:xfrm>
          <a:prstGeom prst="rect">
            <a:avLst/>
          </a:prstGeom>
          <a:noFill/>
        </p:spPr>
        <p:txBody>
          <a:bodyPr wrap="square" rtlCol="0">
            <a:spAutoFit/>
          </a:bodyPr>
          <a:lstStyle/>
          <a:p>
            <a:pPr algn="l"/>
            <a:r>
              <a:rPr lang="en-US" altLang="zh-CN" sz="140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[1] L. </a:t>
            </a:r>
            <a:r>
              <a:rPr lang="en-US" altLang="zh-CN" sz="1200" dirty="0" err="1">
                <a:latin typeface="Times New Roman" panose="02020603050405020304" pitchFamily="18" charset="0"/>
                <a:cs typeface="Times New Roman" panose="02020603050405020304" pitchFamily="18" charset="0"/>
              </a:rPr>
              <a:t>Faddeev</a:t>
            </a:r>
            <a:r>
              <a:rPr lang="en-US" altLang="zh-CN" sz="1200" dirty="0">
                <a:latin typeface="Times New Roman" panose="02020603050405020304" pitchFamily="18" charset="0"/>
                <a:cs typeface="Times New Roman" panose="02020603050405020304" pitchFamily="18" charset="0"/>
              </a:rPr>
              <a:t>, A. J. Niemi, and U. </a:t>
            </a:r>
            <a:r>
              <a:rPr lang="en-US" altLang="zh-CN" sz="1200" dirty="0" err="1">
                <a:latin typeface="Times New Roman" panose="02020603050405020304" pitchFamily="18" charset="0"/>
                <a:cs typeface="Times New Roman" panose="02020603050405020304" pitchFamily="18" charset="0"/>
              </a:rPr>
              <a:t>Wiedner</a:t>
            </a:r>
            <a:r>
              <a:rPr lang="en-US" altLang="zh-CN" sz="1200" dirty="0">
                <a:latin typeface="Times New Roman" panose="02020603050405020304" pitchFamily="18" charset="0"/>
                <a:cs typeface="Times New Roman" panose="02020603050405020304" pitchFamily="18" charset="0"/>
              </a:rPr>
              <a:t>, Phys. Rev. D 70, 114033 [</a:t>
            </a:r>
            <a:r>
              <a:rPr lang="en-US" altLang="zh-CN" sz="1200" b="1" dirty="0">
                <a:latin typeface="Times New Roman" panose="02020603050405020304" pitchFamily="18" charset="0"/>
                <a:cs typeface="Times New Roman" panose="02020603050405020304" pitchFamily="18" charset="0"/>
              </a:rPr>
              <a:t>Flux tube</a:t>
            </a:r>
            <a:r>
              <a:rPr lang="en-US" altLang="zh-CN" sz="1200" dirty="0">
                <a:latin typeface="Times New Roman" panose="02020603050405020304" pitchFamily="18" charset="0"/>
                <a:cs typeface="Times New Roman" panose="02020603050405020304" pitchFamily="18" charset="0"/>
              </a:rPr>
              <a:t>]</a:t>
            </a:r>
            <a:endParaRPr lang="en-US" altLang="zh-CN" sz="1200" dirty="0">
              <a:latin typeface="Times New Roman" panose="02020603050405020304" pitchFamily="18" charset="0"/>
              <a:cs typeface="Times New Roman" panose="02020603050405020304" pitchFamily="18" charset="0"/>
            </a:endParaRPr>
          </a:p>
          <a:p>
            <a:pPr algn="l"/>
            <a:r>
              <a:rPr lang="en-US" altLang="zh-CN" sz="1200" dirty="0">
                <a:latin typeface="Times New Roman" panose="02020603050405020304" pitchFamily="18" charset="0"/>
                <a:cs typeface="Times New Roman" panose="02020603050405020304" pitchFamily="18" charset="0"/>
              </a:rPr>
              <a:t>                              [2] J. F. Donoghue, </a:t>
            </a:r>
            <a:r>
              <a:rPr lang="en-US" altLang="zh-CN" sz="1200" dirty="0" err="1">
                <a:latin typeface="Times New Roman" panose="02020603050405020304" pitchFamily="18" charset="0"/>
                <a:cs typeface="Times New Roman" panose="02020603050405020304" pitchFamily="18" charset="0"/>
              </a:rPr>
              <a:t>K.Johnson</a:t>
            </a:r>
            <a:r>
              <a:rPr lang="en-US" altLang="zh-CN" sz="1200" dirty="0">
                <a:latin typeface="Times New Roman" panose="02020603050405020304" pitchFamily="18" charset="0"/>
                <a:cs typeface="Times New Roman" panose="02020603050405020304" pitchFamily="18" charset="0"/>
              </a:rPr>
              <a:t>, and B.A. Li, Phys. Lett. 99B,416 (1981) [</a:t>
            </a:r>
            <a:r>
              <a:rPr lang="en-US" altLang="zh-CN" sz="1200" b="1" dirty="0">
                <a:latin typeface="Times New Roman" panose="02020603050405020304" pitchFamily="18" charset="0"/>
                <a:cs typeface="Times New Roman" panose="02020603050405020304" pitchFamily="18" charset="0"/>
              </a:rPr>
              <a:t>MIT bag</a:t>
            </a:r>
            <a:r>
              <a:rPr lang="en-US" altLang="zh-CN" sz="1200" dirty="0">
                <a:latin typeface="Times New Roman" panose="02020603050405020304" pitchFamily="18" charset="0"/>
                <a:cs typeface="Times New Roman" panose="02020603050405020304" pitchFamily="18" charset="0"/>
              </a:rPr>
              <a:t>]</a:t>
            </a:r>
            <a:endParaRPr lang="en-US" altLang="zh-CN" sz="1200" dirty="0">
              <a:latin typeface="Times New Roman" panose="02020603050405020304" pitchFamily="18" charset="0"/>
              <a:cs typeface="Times New Roman" panose="02020603050405020304" pitchFamily="18" charset="0"/>
            </a:endParaRPr>
          </a:p>
          <a:p>
            <a:pPr algn="l"/>
            <a:r>
              <a:rPr lang="en-US" altLang="zh-CN" sz="1200" dirty="0">
                <a:latin typeface="Times New Roman" panose="02020603050405020304" pitchFamily="18" charset="0"/>
                <a:cs typeface="Times New Roman" panose="02020603050405020304" pitchFamily="18" charset="0"/>
              </a:rPr>
              <a:t>                              [3]T. Barnes, F.E. Close, and S. Monaghan, Phys. Lett. 110B, 159 (1982) [</a:t>
            </a:r>
            <a:r>
              <a:rPr lang="en-US" altLang="zh-CN" sz="1200" b="1" dirty="0">
                <a:latin typeface="Times New Roman" panose="02020603050405020304" pitchFamily="18" charset="0"/>
                <a:cs typeface="Times New Roman" panose="02020603050405020304" pitchFamily="18" charset="0"/>
              </a:rPr>
              <a:t>MIT bag</a:t>
            </a:r>
            <a:r>
              <a:rPr lang="en-US" altLang="zh-CN" sz="1200" dirty="0">
                <a:latin typeface="Times New Roman" panose="02020603050405020304" pitchFamily="18" charset="0"/>
                <a:cs typeface="Times New Roman" panose="02020603050405020304" pitchFamily="18" charset="0"/>
              </a:rPr>
              <a:t>]</a:t>
            </a:r>
            <a:endParaRPr lang="en-US" altLang="zh-CN" sz="1200" dirty="0">
              <a:latin typeface="Times New Roman" panose="02020603050405020304" pitchFamily="18" charset="0"/>
              <a:cs typeface="Times New Roman" panose="02020603050405020304" pitchFamily="18" charset="0"/>
            </a:endParaRPr>
          </a:p>
          <a:p>
            <a:pPr algn="l"/>
            <a:r>
              <a:rPr lang="en-US" altLang="zh-CN" sz="1200" dirty="0">
                <a:latin typeface="Times New Roman" panose="02020603050405020304" pitchFamily="18" charset="0"/>
                <a:cs typeface="Times New Roman" panose="02020603050405020304" pitchFamily="18" charset="0"/>
              </a:rPr>
              <a:t>                              [4] Hai-Yang Cheng, Hsiang-nan Li, Keh-Fei Liu, Phys. Rev. D 79,014024 </a:t>
            </a:r>
            <a:endParaRPr lang="en-US" altLang="zh-CN" sz="1200" dirty="0">
              <a:latin typeface="Times New Roman" panose="02020603050405020304" pitchFamily="18" charset="0"/>
              <a:cs typeface="Times New Roman" panose="02020603050405020304" pitchFamily="18" charset="0"/>
            </a:endParaRPr>
          </a:p>
          <a:p>
            <a:pPr algn="l"/>
            <a:r>
              <a:rPr lang="en-US" altLang="zh-CN" sz="1200" dirty="0">
                <a:latin typeface="Times New Roman" panose="02020603050405020304" pitchFamily="18" charset="0"/>
                <a:cs typeface="Times New Roman" panose="02020603050405020304" pitchFamily="18" charset="0"/>
              </a:rPr>
              <a:t>                              [5] Y. D. Tsai, H. n. Li, and Q. Zhao, Phys. Rev. D 85, 034002 (2012)</a:t>
            </a:r>
            <a:endParaRPr lang="zh-CN" alt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文本框 7"/>
              <p:cNvSpPr txBox="1"/>
              <p:nvPr/>
            </p:nvSpPr>
            <p:spPr>
              <a:xfrm>
                <a:off x="914823" y="1854253"/>
                <a:ext cx="9466306" cy="1846659"/>
              </a:xfrm>
              <a:prstGeom prst="rect">
                <a:avLst/>
              </a:prstGeom>
              <a:noFill/>
            </p:spPr>
            <p:txBody>
              <a:bodyPr wrap="square" rtlCol="0">
                <a:spAutoFit/>
              </a:bodyPr>
              <a:lstStyle/>
              <a:p>
                <a:pPr marL="342900" indent="-342900">
                  <a:buFont typeface="Wingdings" panose="05000000000000000000" pitchFamily="2" charset="2"/>
                  <a:buChar char="u"/>
                </a:pP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However, the LQCD calculation: </a:t>
                </a:r>
                <a14:m>
                  <m:oMath xmlns:m="http://schemas.openxmlformats.org/officeDocument/2006/math">
                    <m:sSup>
                      <m:sSupPr>
                        <m:ctrlP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𝟎</m:t>
                        </m:r>
                      </m:e>
                      <m:sup>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 +</m:t>
                        </m:r>
                      </m:sup>
                    </m:sSup>
                  </m:oMath>
                </a14:m>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glueball </a:t>
                </a:r>
                <a14:m>
                  <m:oMath xmlns:m="http://schemas.openxmlformats.org/officeDocument/2006/math">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𝟐</m:t>
                    </m:r>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𝟒</m:t>
                    </m:r>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𝟐</m:t>
                    </m:r>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𝟔</m:t>
                    </m:r>
                  </m:oMath>
                </a14:m>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GeV [6-8]</a:t>
                </a: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buFont typeface="Wingdings" panose="05000000000000000000" pitchFamily="2" charset="2"/>
                  <a:buChar char="Ø"/>
                </a:pP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Wingdings" panose="05000000000000000000" pitchFamily="2" charset="2"/>
                  <a:buChar char="u"/>
                </a:pPr>
                <a:endPar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Wingdings" panose="05000000000000000000" pitchFamily="2" charset="2"/>
                  <a:buChar char="u"/>
                </a:pPr>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U(1) anomaly : Consider the mixing with </a:t>
                </a:r>
                <a14:m>
                  <m:oMath xmlns:m="http://schemas.openxmlformats.org/officeDocument/2006/math">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𝒒</m:t>
                    </m:r>
                    <m:acc>
                      <m:accPr>
                        <m:chr m:val="̅"/>
                        <m:ctrlP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𝒒</m:t>
                        </m:r>
                      </m:e>
                    </m:acc>
                  </m:oMath>
                </a14:m>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states, the physical mass of </a:t>
                </a:r>
                <a14:m>
                  <m:oMath xmlns:m="http://schemas.openxmlformats.org/officeDocument/2006/math">
                    <m:sSup>
                      <m:sSupPr>
                        <m:ctrlP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𝟎</m:t>
                        </m:r>
                      </m:e>
                      <m:sup>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 +</m:t>
                        </m:r>
                      </m:sup>
                    </m:sSup>
                  </m:oMath>
                </a14:m>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glueball will not be lighter than </a:t>
                </a:r>
                <a14:m>
                  <m:oMath xmlns:m="http://schemas.openxmlformats.org/officeDocument/2006/math">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𝟏</m:t>
                    </m:r>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1" i="1" smtClean="0">
                        <a:solidFill>
                          <a:srgbClr val="C00000"/>
                        </a:solidFill>
                        <a:latin typeface="Cambria Math" panose="02040503050406030204" pitchFamily="18" charset="0"/>
                        <a:ea typeface="微软雅黑" panose="020B0503020204020204" pitchFamily="34" charset="-122"/>
                        <a:cs typeface="Times New Roman" panose="02020603050405020304" pitchFamily="18" charset="0"/>
                      </a:rPr>
                      <m:t>𝟖</m:t>
                    </m:r>
                  </m:oMath>
                </a14:m>
                <a:r>
                  <a:rPr lang="en-US"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GeV [9,10]; </a:t>
                </a:r>
                <a:endParaRPr lang="zh-CN" altLang="en-US"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a:endParaRPr lang="zh-CN" altLang="en-US" sz="2400" dirty="0">
                  <a:latin typeface="Times New Roman" panose="020206030504050203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914823" y="1854253"/>
                <a:ext cx="9466306" cy="1846659"/>
              </a:xfrm>
              <a:prstGeom prst="rect">
                <a:avLst/>
              </a:prstGeom>
              <a:blipFill rotWithShape="1">
                <a:blip r:embed="rId2"/>
                <a:stretch>
                  <a:fillRect l="-4" t="-3" r="2" b="7"/>
                </a:stretch>
              </a:blipFill>
            </p:spPr>
            <p:txBody>
              <a:bodyPr/>
              <a:lstStyle/>
              <a:p>
                <a:r>
                  <a:rPr lang="zh-CN" altLang="en-US">
                    <a:noFill/>
                  </a:rPr>
                  <a:t> </a:t>
                </a:r>
              </a:p>
            </p:txBody>
          </p:sp>
        </mc:Fallback>
      </mc:AlternateContent>
      <p:sp>
        <p:nvSpPr>
          <p:cNvPr id="10" name="文本框 9"/>
          <p:cNvSpPr txBox="1"/>
          <p:nvPr/>
        </p:nvSpPr>
        <p:spPr>
          <a:xfrm>
            <a:off x="1600027" y="2145371"/>
            <a:ext cx="8991945" cy="646331"/>
          </a:xfrm>
          <a:prstGeom prst="rect">
            <a:avLst/>
          </a:prstGeom>
          <a:noFill/>
        </p:spPr>
        <p:txBody>
          <a:bodyPr wrap="square" rtlCol="0">
            <a:spAutoFit/>
          </a:bodyPr>
          <a:lstStyle/>
          <a:p>
            <a:pPr algn="l"/>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[6] Y. Chen et al., Phys. Rev. D 73, 014516 (2006)                                    </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[7] C. J. Morningstar and M. J. Peardon, Phys. Rev. D 60, 034509 (1999)</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[8] C.M. Richards, A. C. Irving, E. B. Gregory, and C. </a:t>
            </a:r>
            <a:r>
              <a:rPr lang="en-US" altLang="zh-CN" sz="1200" dirty="0" err="1">
                <a:latin typeface="Times New Roman" panose="02020603050405020304" pitchFamily="18" charset="0"/>
                <a:ea typeface="微软雅黑" panose="020B0503020204020204" pitchFamily="34" charset="-122"/>
                <a:cs typeface="Times New Roman" panose="02020603050405020304" pitchFamily="18" charset="0"/>
              </a:rPr>
              <a:t>McNeile</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 (UKQCD Collaboration), Phys. Rev. D 82, 034501 (2010)</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文本框 10"/>
              <p:cNvSpPr txBox="1"/>
              <p:nvPr/>
            </p:nvSpPr>
            <p:spPr>
              <a:xfrm>
                <a:off x="914823" y="3587318"/>
                <a:ext cx="9312626" cy="369332"/>
              </a:xfrm>
              <a:prstGeom prst="rect">
                <a:avLst/>
              </a:prstGeom>
              <a:noFill/>
            </p:spPr>
            <p:txBody>
              <a:bodyPr wrap="square" rtlCol="0">
                <a:spAutoFit/>
              </a:bodyPr>
              <a:lstStyle/>
              <a:p>
                <a:pPr marL="285750" indent="-285750" algn="l">
                  <a:buFont typeface="Wingdings" panose="05000000000000000000" pitchFamily="2" charset="2"/>
                  <a:buChar char="u"/>
                </a:pPr>
                <a:r>
                  <a:rPr lang="en-US" altLang="zh-CN" b="1" dirty="0">
                    <a:solidFill>
                      <a:srgbClr val="C00000"/>
                    </a:solidFill>
                    <a:latin typeface="Times New Roman" panose="02020603050405020304" pitchFamily="18" charset="0"/>
                    <a:cs typeface="Times New Roman" panose="02020603050405020304" pitchFamily="18" charset="0"/>
                  </a:rPr>
                  <a:t>More high-precision data show only one state in the </a:t>
                </a:r>
                <a14:m>
                  <m:oMath xmlns:m="http://schemas.openxmlformats.org/officeDocument/2006/math">
                    <m:r>
                      <a:rPr lang="en-US" altLang="zh-CN" b="1" i="1" smtClean="0">
                        <a:solidFill>
                          <a:srgbClr val="C00000"/>
                        </a:solidFill>
                        <a:latin typeface="Cambria Math" panose="02040503050406030204" pitchFamily="18" charset="0"/>
                        <a:cs typeface="Times New Roman" panose="02020603050405020304" pitchFamily="18" charset="0"/>
                      </a:rPr>
                      <m:t>𝜼𝝅𝝅</m:t>
                    </m:r>
                  </m:oMath>
                </a14:m>
                <a:r>
                  <a:rPr lang="zh-CN" altLang="en-US" b="1" dirty="0">
                    <a:solidFill>
                      <a:srgbClr val="C00000"/>
                    </a:solidFill>
                    <a:latin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cs typeface="Times New Roman" panose="02020603050405020304" pitchFamily="18" charset="0"/>
                  </a:rPr>
                  <a:t>and </a:t>
                </a:r>
                <a14:m>
                  <m:oMath xmlns:m="http://schemas.openxmlformats.org/officeDocument/2006/math">
                    <m:r>
                      <a:rPr lang="en-US" altLang="zh-CN" b="1" i="1" smtClean="0">
                        <a:solidFill>
                          <a:srgbClr val="C00000"/>
                        </a:solidFill>
                        <a:latin typeface="Cambria Math" panose="02040503050406030204" pitchFamily="18" charset="0"/>
                        <a:cs typeface="Times New Roman" panose="02020603050405020304" pitchFamily="18" charset="0"/>
                      </a:rPr>
                      <m:t>𝜸</m:t>
                    </m:r>
                    <m:r>
                      <a:rPr lang="en-US" altLang="zh-CN" b="1" i="1" smtClean="0">
                        <a:solidFill>
                          <a:srgbClr val="C00000"/>
                        </a:solidFill>
                        <a:latin typeface="Cambria Math" panose="02040503050406030204" pitchFamily="18" charset="0"/>
                        <a:cs typeface="Times New Roman" panose="02020603050405020304" pitchFamily="18" charset="0"/>
                      </a:rPr>
                      <m:t>𝑽</m:t>
                    </m:r>
                  </m:oMath>
                </a14:m>
                <a:r>
                  <a:rPr lang="zh-CN" altLang="en-US" b="1" dirty="0">
                    <a:solidFill>
                      <a:srgbClr val="C00000"/>
                    </a:solidFill>
                    <a:latin typeface="Times New Roman" panose="02020603050405020304" pitchFamily="18" charset="0"/>
                    <a:cs typeface="Times New Roman" panose="02020603050405020304" pitchFamily="18" charset="0"/>
                  </a:rPr>
                  <a:t> </a:t>
                </a:r>
                <a:r>
                  <a:rPr lang="en-US" altLang="zh-CN" b="1" dirty="0">
                    <a:solidFill>
                      <a:srgbClr val="C00000"/>
                    </a:solidFill>
                    <a:latin typeface="Times New Roman" panose="02020603050405020304" pitchFamily="18" charset="0"/>
                    <a:cs typeface="Times New Roman" panose="02020603050405020304" pitchFamily="18" charset="0"/>
                  </a:rPr>
                  <a:t>spectrum[11,12]</a:t>
                </a:r>
                <a:endParaRPr lang="zh-CN" altLang="en-US" b="1" dirty="0">
                  <a:solidFill>
                    <a:srgbClr val="C00000"/>
                  </a:solidFill>
                  <a:latin typeface="Times New Roman" panose="02020603050405020304" pitchFamily="18" charset="0"/>
                  <a:cs typeface="Times New Roman" panose="02020603050405020304" pitchFamily="18"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914823" y="3587318"/>
                <a:ext cx="9312626" cy="369332"/>
              </a:xfrm>
              <a:prstGeom prst="rect">
                <a:avLst/>
              </a:prstGeom>
              <a:blipFill rotWithShape="1">
                <a:blip r:embed="rId3"/>
                <a:stretch>
                  <a:fillRect l="-5" t="-55" r="1" b="162"/>
                </a:stretch>
              </a:blipFill>
            </p:spPr>
            <p:txBody>
              <a:bodyPr/>
              <a:lstStyle/>
              <a:p>
                <a:r>
                  <a:rPr lang="zh-CN" altLang="en-US">
                    <a:noFill/>
                  </a:rPr>
                  <a:t> </a:t>
                </a:r>
              </a:p>
            </p:txBody>
          </p:sp>
        </mc:Fallback>
      </mc:AlternateContent>
      <p:pic>
        <p:nvPicPr>
          <p:cNvPr id="13" name="图片 12"/>
          <p:cNvPicPr>
            <a:picLocks noChangeAspect="1"/>
          </p:cNvPicPr>
          <p:nvPr/>
        </p:nvPicPr>
        <p:blipFill>
          <a:blip r:embed="rId4"/>
          <a:stretch>
            <a:fillRect/>
          </a:stretch>
        </p:blipFill>
        <p:spPr>
          <a:xfrm>
            <a:off x="2588685" y="4283257"/>
            <a:ext cx="2629627" cy="2362025"/>
          </a:xfrm>
          <a:prstGeom prst="rect">
            <a:avLst/>
          </a:prstGeom>
        </p:spPr>
      </p:pic>
      <p:sp>
        <p:nvSpPr>
          <p:cNvPr id="14" name="文本框 13"/>
          <p:cNvSpPr txBox="1"/>
          <p:nvPr/>
        </p:nvSpPr>
        <p:spPr>
          <a:xfrm>
            <a:off x="1588141" y="3833539"/>
            <a:ext cx="3954924" cy="461665"/>
          </a:xfrm>
          <a:prstGeom prst="rect">
            <a:avLst/>
          </a:prstGeom>
          <a:noFill/>
        </p:spPr>
        <p:txBody>
          <a:bodyPr wrap="square" rtlCol="0">
            <a:spAutoFit/>
          </a:bodyPr>
          <a:lstStyle/>
          <a:p>
            <a:pPr algn="l"/>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[11] BESIII Phys. Rev. Lett. 107 (2011) 182001</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[12] BESIII Phys. Rev. D 97, 051101(R) (2018)</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5" name="文本框 14"/>
              <p:cNvSpPr txBox="1"/>
              <p:nvPr/>
            </p:nvSpPr>
            <p:spPr>
              <a:xfrm>
                <a:off x="1021697" y="4857605"/>
                <a:ext cx="1566988" cy="461665"/>
              </a:xfrm>
              <a:prstGeom prst="rect">
                <a:avLst/>
              </a:prstGeom>
              <a:noFill/>
            </p:spPr>
            <p:txBody>
              <a:bodyPr wrap="square" rtlCol="0">
                <a:spAutoFit/>
              </a:bodyPr>
              <a:lstStyle/>
              <a:p>
                <a:pPr algn="l"/>
                <a:r>
                  <a:rPr lang="en-US" altLang="zh-CN" sz="2400" dirty="0">
                    <a:solidFill>
                      <a:srgbClr val="C00000"/>
                    </a:solidFill>
                    <a:latin typeface="微软雅黑" panose="020B0503020204020204" pitchFamily="34" charset="-122"/>
                    <a:ea typeface="微软雅黑" panose="020B0503020204020204" pitchFamily="34" charset="-122"/>
                  </a:rPr>
                  <a:t> </a:t>
                </a:r>
                <a14:m>
                  <m:oMath xmlns:m="http://schemas.openxmlformats.org/officeDocument/2006/math">
                    <m:r>
                      <a:rPr lang="en-US" altLang="zh-CN" sz="1400" b="0" i="1" smtClean="0">
                        <a:solidFill>
                          <a:schemeClr val="tx1"/>
                        </a:solidFill>
                        <a:latin typeface="Cambria Math" panose="02040503050406030204" pitchFamily="18" charset="0"/>
                        <a:ea typeface="微软雅黑" panose="020B0503020204020204" pitchFamily="34" charset="-122"/>
                      </a:rPr>
                      <m:t>𝐽</m:t>
                    </m:r>
                    <m:r>
                      <a:rPr lang="en-US" altLang="zh-CN" sz="1400" b="0" i="1" smtClean="0">
                        <a:solidFill>
                          <a:schemeClr val="tx1"/>
                        </a:solidFill>
                        <a:latin typeface="Cambria Math" panose="02040503050406030204" pitchFamily="18" charset="0"/>
                        <a:ea typeface="微软雅黑" panose="020B0503020204020204" pitchFamily="34" charset="-122"/>
                      </a:rPr>
                      <m:t>/ </m:t>
                    </m:r>
                    <m:r>
                      <a:rPr lang="en-US" altLang="zh-CN" sz="1400" b="0" i="1" smtClean="0">
                        <a:solidFill>
                          <a:schemeClr val="tx1"/>
                        </a:solidFill>
                        <a:latin typeface="Cambria Math" panose="02040503050406030204" pitchFamily="18" charset="0"/>
                        <a:ea typeface="微软雅黑" panose="020B0503020204020204" pitchFamily="34" charset="-122"/>
                      </a:rPr>
                      <m:t>𝜓</m:t>
                    </m:r>
                    <m:r>
                      <a:rPr lang="en-US" altLang="zh-CN" sz="1400" b="0" i="1" smtClean="0">
                        <a:solidFill>
                          <a:schemeClr val="tx1"/>
                        </a:solidFill>
                        <a:latin typeface="Cambria Math" panose="02040503050406030204" pitchFamily="18" charset="0"/>
                        <a:ea typeface="微软雅黑" panose="020B0503020204020204" pitchFamily="34" charset="-122"/>
                      </a:rPr>
                      <m:t>→</m:t>
                    </m:r>
                    <m:r>
                      <a:rPr lang="en-US" altLang="zh-CN" sz="1400" b="0" i="1" smtClean="0">
                        <a:solidFill>
                          <a:schemeClr val="tx1"/>
                        </a:solidFill>
                        <a:latin typeface="Cambria Math" panose="02040503050406030204" pitchFamily="18" charset="0"/>
                        <a:ea typeface="微软雅黑" panose="020B0503020204020204" pitchFamily="34" charset="-122"/>
                      </a:rPr>
                      <m:t>𝜔</m:t>
                    </m:r>
                    <m:r>
                      <a:rPr lang="en-US" altLang="zh-CN" sz="1400" b="0" i="1" smtClean="0">
                        <a:solidFill>
                          <a:schemeClr val="tx1"/>
                        </a:solidFill>
                        <a:latin typeface="Cambria Math" panose="02040503050406030204" pitchFamily="18" charset="0"/>
                        <a:ea typeface="微软雅黑" panose="020B0503020204020204" pitchFamily="34" charset="-122"/>
                      </a:rPr>
                      <m:t> </m:t>
                    </m:r>
                    <m:r>
                      <a:rPr lang="en-US" altLang="zh-CN" sz="1400" b="0" i="1" smtClean="0">
                        <a:solidFill>
                          <a:schemeClr val="tx1"/>
                        </a:solidFill>
                        <a:latin typeface="Cambria Math" panose="02040503050406030204" pitchFamily="18" charset="0"/>
                        <a:ea typeface="微软雅黑" panose="020B0503020204020204" pitchFamily="34" charset="-122"/>
                      </a:rPr>
                      <m:t>𝜂</m:t>
                    </m:r>
                    <m:sSup>
                      <m:sSupPr>
                        <m:ctrlPr>
                          <a:rPr lang="en-US" altLang="zh-CN" sz="1400" b="0" i="1" smtClean="0">
                            <a:solidFill>
                              <a:schemeClr val="tx1"/>
                            </a:solidFill>
                            <a:latin typeface="Cambria Math" panose="02040503050406030204" pitchFamily="18" charset="0"/>
                            <a:ea typeface="微软雅黑" panose="020B0503020204020204" pitchFamily="34" charset="-122"/>
                          </a:rPr>
                        </m:ctrlPr>
                      </m:sSupPr>
                      <m:e>
                        <m:r>
                          <a:rPr lang="en-US" altLang="zh-CN" sz="1400" b="0" i="1" smtClean="0">
                            <a:solidFill>
                              <a:schemeClr val="tx1"/>
                            </a:solidFill>
                            <a:latin typeface="Cambria Math" panose="02040503050406030204" pitchFamily="18" charset="0"/>
                            <a:ea typeface="微软雅黑" panose="020B0503020204020204" pitchFamily="34" charset="-122"/>
                          </a:rPr>
                          <m:t>𝜋</m:t>
                        </m:r>
                      </m:e>
                      <m:sup>
                        <m:r>
                          <a:rPr lang="en-US" altLang="zh-CN" sz="1400" b="0" i="1" smtClean="0">
                            <a:solidFill>
                              <a:schemeClr val="tx1"/>
                            </a:solidFill>
                            <a:latin typeface="Cambria Math" panose="02040503050406030204" pitchFamily="18" charset="0"/>
                            <a:ea typeface="微软雅黑" panose="020B0503020204020204" pitchFamily="34" charset="-122"/>
                          </a:rPr>
                          <m:t>+</m:t>
                        </m:r>
                      </m:sup>
                    </m:sSup>
                    <m:sSup>
                      <m:sSupPr>
                        <m:ctrlPr>
                          <a:rPr lang="en-US" altLang="zh-CN" sz="1400" b="0" i="1" smtClean="0">
                            <a:solidFill>
                              <a:schemeClr val="tx1"/>
                            </a:solidFill>
                            <a:latin typeface="Cambria Math" panose="02040503050406030204" pitchFamily="18" charset="0"/>
                            <a:ea typeface="微软雅黑" panose="020B0503020204020204" pitchFamily="34" charset="-122"/>
                          </a:rPr>
                        </m:ctrlPr>
                      </m:sSupPr>
                      <m:e>
                        <m:r>
                          <a:rPr lang="en-US" altLang="zh-CN" sz="1400" b="0" i="1" smtClean="0">
                            <a:solidFill>
                              <a:schemeClr val="tx1"/>
                            </a:solidFill>
                            <a:latin typeface="Cambria Math" panose="02040503050406030204" pitchFamily="18" charset="0"/>
                            <a:ea typeface="微软雅黑" panose="020B0503020204020204" pitchFamily="34" charset="-122"/>
                          </a:rPr>
                          <m:t>𝜋</m:t>
                        </m:r>
                      </m:e>
                      <m:sup>
                        <m:r>
                          <a:rPr lang="en-US" altLang="zh-CN" sz="1400" b="0" i="1" smtClean="0">
                            <a:solidFill>
                              <a:schemeClr val="tx1"/>
                            </a:solidFill>
                            <a:latin typeface="Cambria Math" panose="02040503050406030204" pitchFamily="18" charset="0"/>
                            <a:ea typeface="微软雅黑" panose="020B0503020204020204" pitchFamily="34" charset="-122"/>
                          </a:rPr>
                          <m:t>−</m:t>
                        </m:r>
                      </m:sup>
                    </m:sSup>
                  </m:oMath>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15" name="文本框 14"/>
              <p:cNvSpPr txBox="1">
                <a:spLocks noRot="1" noChangeAspect="1" noMove="1" noResize="1" noEditPoints="1" noAdjustHandles="1" noChangeArrowheads="1" noChangeShapeType="1" noTextEdit="1"/>
              </p:cNvSpPr>
              <p:nvPr/>
            </p:nvSpPr>
            <p:spPr>
              <a:xfrm>
                <a:off x="1021697" y="4857605"/>
                <a:ext cx="1566988" cy="461665"/>
              </a:xfrm>
              <a:prstGeom prst="rect">
                <a:avLst/>
              </a:prstGeom>
              <a:blipFill rotWithShape="1">
                <a:blip r:embed="rId5"/>
                <a:stretch>
                  <a:fillRect l="-39" t="-106" r="27" b="110"/>
                </a:stretch>
              </a:blipFill>
            </p:spPr>
            <p:txBody>
              <a:bodyPr/>
              <a:lstStyle/>
              <a:p>
                <a:r>
                  <a:rPr lang="zh-CN" altLang="en-US">
                    <a:noFill/>
                  </a:rPr>
                  <a:t> </a:t>
                </a:r>
              </a:p>
            </p:txBody>
          </p:sp>
        </mc:Fallback>
      </mc:AlternateContent>
      <p:pic>
        <p:nvPicPr>
          <p:cNvPr id="16" name="图片 15"/>
          <p:cNvPicPr>
            <a:picLocks noChangeAspect="1"/>
          </p:cNvPicPr>
          <p:nvPr/>
        </p:nvPicPr>
        <p:blipFill>
          <a:blip r:embed="rId6"/>
          <a:stretch>
            <a:fillRect/>
          </a:stretch>
        </p:blipFill>
        <p:spPr>
          <a:xfrm>
            <a:off x="6550817" y="4381706"/>
            <a:ext cx="2937532" cy="2165129"/>
          </a:xfrm>
          <a:prstGeom prst="rect">
            <a:avLst/>
          </a:prstGeom>
        </p:spPr>
      </p:pic>
      <mc:AlternateContent xmlns:mc="http://schemas.openxmlformats.org/markup-compatibility/2006">
        <mc:Choice xmlns:a14="http://schemas.microsoft.com/office/drawing/2010/main" Requires="a14">
          <p:sp>
            <p:nvSpPr>
              <p:cNvPr id="17" name="文本框 16"/>
              <p:cNvSpPr txBox="1"/>
              <p:nvPr/>
            </p:nvSpPr>
            <p:spPr>
              <a:xfrm>
                <a:off x="5071026" y="5025931"/>
                <a:ext cx="1770005" cy="3231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altLang="zh-CN" sz="1500" b="0" i="1" smtClean="0">
                          <a:solidFill>
                            <a:schemeClr val="tx1"/>
                          </a:solidFill>
                          <a:latin typeface="Cambria Math" panose="02040503050406030204" pitchFamily="18" charset="0"/>
                          <a:ea typeface="微软雅黑" panose="020B0503020204020204" pitchFamily="34" charset="-122"/>
                        </a:rPr>
                        <m:t>𝐽</m:t>
                      </m:r>
                      <m:r>
                        <a:rPr lang="en-US" altLang="zh-CN" sz="1500" b="0" i="1" smtClean="0">
                          <a:solidFill>
                            <a:schemeClr val="tx1"/>
                          </a:solidFill>
                          <a:latin typeface="Cambria Math" panose="02040503050406030204" pitchFamily="18" charset="0"/>
                          <a:ea typeface="微软雅黑" panose="020B0503020204020204" pitchFamily="34" charset="-122"/>
                        </a:rPr>
                        <m:t> /</m:t>
                      </m:r>
                      <m:r>
                        <a:rPr lang="en-US" altLang="zh-CN" sz="1500" b="0" i="1" smtClean="0">
                          <a:solidFill>
                            <a:schemeClr val="tx1"/>
                          </a:solidFill>
                          <a:latin typeface="Cambria Math" panose="02040503050406030204" pitchFamily="18" charset="0"/>
                          <a:ea typeface="微软雅黑" panose="020B0503020204020204" pitchFamily="34" charset="-122"/>
                        </a:rPr>
                        <m:t>𝜓</m:t>
                      </m:r>
                      <m:r>
                        <a:rPr lang="en-US" altLang="zh-CN" sz="1500" b="0" i="1" smtClean="0">
                          <a:solidFill>
                            <a:schemeClr val="tx1"/>
                          </a:solidFill>
                          <a:latin typeface="Cambria Math" panose="02040503050406030204" pitchFamily="18" charset="0"/>
                          <a:ea typeface="微软雅黑" panose="020B0503020204020204" pitchFamily="34" charset="-122"/>
                        </a:rPr>
                        <m:t>→</m:t>
                      </m:r>
                      <m:r>
                        <a:rPr lang="en-US" altLang="zh-CN" sz="1500" b="0" i="1" smtClean="0">
                          <a:solidFill>
                            <a:schemeClr val="tx1"/>
                          </a:solidFill>
                          <a:latin typeface="Cambria Math" panose="02040503050406030204" pitchFamily="18" charset="0"/>
                          <a:ea typeface="微软雅黑" panose="020B0503020204020204" pitchFamily="34" charset="-122"/>
                        </a:rPr>
                        <m:t>𝛾𝛾𝜙</m:t>
                      </m:r>
                    </m:oMath>
                  </m:oMathPara>
                </a14:m>
                <a:endParaRPr lang="zh-CN" altLang="en-US" sz="1500" dirty="0">
                  <a:solidFill>
                    <a:schemeClr val="tx1"/>
                  </a:solidFill>
                  <a:latin typeface="Times New Roman" panose="02020603050405020304" pitchFamily="18" charset="0"/>
                  <a:cs typeface="Times New Roman" panose="02020603050405020304" pitchFamily="18" charset="0"/>
                </a:endParaRPr>
              </a:p>
            </p:txBody>
          </p:sp>
        </mc:Choice>
        <mc:Fallback>
          <p:sp>
            <p:nvSpPr>
              <p:cNvPr id="17" name="文本框 16"/>
              <p:cNvSpPr txBox="1">
                <a:spLocks noRot="1" noChangeAspect="1" noMove="1" noResize="1" noEditPoints="1" noAdjustHandles="1" noChangeArrowheads="1" noChangeShapeType="1" noTextEdit="1"/>
              </p:cNvSpPr>
              <p:nvPr/>
            </p:nvSpPr>
            <p:spPr>
              <a:xfrm>
                <a:off x="5071026" y="5025931"/>
                <a:ext cx="1770005" cy="323165"/>
              </a:xfrm>
              <a:prstGeom prst="rect">
                <a:avLst/>
              </a:prstGeom>
              <a:blipFill rotWithShape="1">
                <a:blip r:embed="rId7"/>
                <a:stretch>
                  <a:fillRect l="-31" t="-167" r="10" b="152"/>
                </a:stretch>
              </a:blipFill>
            </p:spPr>
            <p:txBody>
              <a:bodyPr/>
              <a:lstStyle/>
              <a:p>
                <a:r>
                  <a:rPr lang="zh-CN" altLang="en-US">
                    <a:noFill/>
                  </a:rPr>
                  <a:t> </a:t>
                </a:r>
              </a:p>
            </p:txBody>
          </p:sp>
        </mc:Fallback>
      </mc:AlternateContent>
      <p:sp>
        <p:nvSpPr>
          <p:cNvPr id="7" name="文本框 6"/>
          <p:cNvSpPr txBox="1"/>
          <p:nvPr/>
        </p:nvSpPr>
        <p:spPr>
          <a:xfrm>
            <a:off x="1588141" y="3216758"/>
            <a:ext cx="7026386" cy="461665"/>
          </a:xfrm>
          <a:prstGeom prst="rect">
            <a:avLst/>
          </a:prstGeom>
          <a:noFill/>
        </p:spPr>
        <p:txBody>
          <a:bodyPr wrap="square" rtlCol="0">
            <a:spAutoFit/>
          </a:bodyPr>
          <a:lstStyle/>
          <a:p>
            <a:pPr algn="l"/>
            <a:r>
              <a:rPr lang="en-US" altLang="zh-CN" sz="1200" dirty="0">
                <a:latin typeface="Times New Roman" panose="02020603050405020304" pitchFamily="18" charset="0"/>
                <a:cs typeface="Times New Roman" panose="02020603050405020304" pitchFamily="18" charset="0"/>
              </a:rPr>
              <a:t>[9]</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 W. Qin, Q. Zhao, X. H. Zhong, Phys. Rev. D97, 096002 (2018) </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[Corrected calculations]          </a:t>
            </a:r>
            <a:endPar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[10] V. Mathieu and V. Vento, Phys. Rev. D 81, 034004 (2019)</a:t>
            </a:r>
            <a:endParaRPr lang="en-US" altLang="zh-CN" sz="1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文本框 2"/>
          <p:cNvSpPr txBox="1"/>
          <p:nvPr/>
        </p:nvSpPr>
        <p:spPr>
          <a:xfrm>
            <a:off x="6346508" y="1509482"/>
            <a:ext cx="3735581" cy="292388"/>
          </a:xfrm>
          <a:prstGeom prst="rect">
            <a:avLst/>
          </a:prstGeom>
          <a:noFill/>
        </p:spPr>
        <p:txBody>
          <a:bodyPr wrap="square" rtlCol="0">
            <a:spAutoFit/>
          </a:bodyPr>
          <a:lstStyle/>
          <a:p>
            <a:r>
              <a:rPr lang="en-US" altLang="zh-CN" sz="1300" b="1" dirty="0">
                <a:latin typeface="Times New Roman" panose="02020603050405020304" pitchFamily="18" charset="0"/>
                <a:cs typeface="Times New Roman" panose="02020603050405020304" pitchFamily="18" charset="0"/>
              </a:rPr>
              <a:t>[ U(1) anomaly with inappropriate approximation</a:t>
            </a:r>
            <a:r>
              <a:rPr lang="en-US" altLang="zh-CN" sz="1300" dirty="0">
                <a:latin typeface="Times New Roman" panose="02020603050405020304" pitchFamily="18" charset="0"/>
                <a:cs typeface="Times New Roman" panose="02020603050405020304" pitchFamily="18" charset="0"/>
              </a:rPr>
              <a:t>]</a:t>
            </a:r>
            <a:endParaRPr lang="en-US" altLang="zh-CN" sz="1300" dirty="0">
              <a:latin typeface="Times New Roman" panose="02020603050405020304" pitchFamily="18" charset="0"/>
              <a:cs typeface="Times New Roman" panose="02020603050405020304" pitchFamily="18" charset="0"/>
            </a:endParaRPr>
          </a:p>
        </p:txBody>
      </p:sp>
      <p:sp>
        <p:nvSpPr>
          <p:cNvPr id="9" name="右大括号 8"/>
          <p:cNvSpPr/>
          <p:nvPr/>
        </p:nvSpPr>
        <p:spPr>
          <a:xfrm>
            <a:off x="6281194" y="1555939"/>
            <a:ext cx="130629" cy="217173"/>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A2FAE3A-CA7E-48B7-A1D1-DDE6EC531941}" type="slidenum">
              <a:rPr lang="zh-CN" altLang="en-US" smtClean="0"/>
            </a:fld>
            <a:endParaRPr lang="zh-CN" altLang="en-US" dirty="0"/>
          </a:p>
        </p:txBody>
      </p:sp>
      <mc:AlternateContent xmlns:mc="http://schemas.openxmlformats.org/markup-compatibility/2006">
        <mc:Choice xmlns:a14="http://schemas.microsoft.com/office/drawing/2010/main" Requires="a14">
          <p:sp>
            <p:nvSpPr>
              <p:cNvPr id="2" name="文本框 1"/>
              <p:cNvSpPr txBox="1"/>
              <p:nvPr/>
            </p:nvSpPr>
            <p:spPr>
              <a:xfrm>
                <a:off x="197224" y="1198195"/>
                <a:ext cx="9784976" cy="877163"/>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Anomalously large isospin violation in </a:t>
                </a:r>
                <a14:m>
                  <m:oMath xmlns:m="http://schemas.openxmlformats.org/officeDocument/2006/math">
                    <m:r>
                      <a:rPr lang="en-US" altLang="zh-CN" b="1" i="1" smtClean="0">
                        <a:latin typeface="Cambria Math" panose="02040503050406030204" pitchFamily="18" charset="0"/>
                        <a:cs typeface="Times New Roman" panose="02020603050405020304" pitchFamily="18" charset="0"/>
                      </a:rPr>
                      <m:t>𝜼</m:t>
                    </m:r>
                    <m:d>
                      <m:dPr>
                        <m:ctrlPr>
                          <a:rPr lang="en-US" altLang="zh-CN" b="1" i="1" smtClean="0">
                            <a:latin typeface="Cambria Math" panose="02040503050406030204" pitchFamily="18" charset="0"/>
                            <a:cs typeface="Times New Roman" panose="02020603050405020304" pitchFamily="18" charset="0"/>
                          </a:rPr>
                        </m:ctrlPr>
                      </m:dPr>
                      <m:e>
                        <m:r>
                          <a:rPr lang="en-US" altLang="zh-CN" b="1" i="1" smtClean="0">
                            <a:latin typeface="Cambria Math" panose="02040503050406030204" pitchFamily="18" charset="0"/>
                            <a:cs typeface="Times New Roman" panose="02020603050405020304" pitchFamily="18" charset="0"/>
                          </a:rPr>
                          <m:t>𝟏𝟒𝟎𝟓</m:t>
                        </m:r>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𝟏𝟒𝟕𝟓</m:t>
                        </m:r>
                      </m:e>
                    </m:d>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𝟑</m:t>
                    </m:r>
                    <m:r>
                      <a:rPr lang="en-US" altLang="zh-CN" b="1" i="1" smtClean="0">
                        <a:latin typeface="Cambria Math" panose="02040503050406030204" pitchFamily="18" charset="0"/>
                        <a:cs typeface="Times New Roman" panose="02020603050405020304" pitchFamily="18" charset="0"/>
                      </a:rPr>
                      <m:t> </m:t>
                    </m:r>
                    <m:r>
                      <a:rPr lang="en-US" altLang="zh-CN" b="1" i="1" smtClean="0">
                        <a:latin typeface="Cambria Math" panose="02040503050406030204" pitchFamily="18" charset="0"/>
                        <a:cs typeface="Times New Roman" panose="02020603050405020304" pitchFamily="18" charset="0"/>
                      </a:rPr>
                      <m:t>𝝅</m:t>
                    </m:r>
                  </m:oMath>
                </a14:m>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[1]</a:t>
                </a:r>
                <a:endParaRPr lang="en-US" altLang="zh-CN" b="1" dirty="0">
                  <a:latin typeface="Times New Roman" panose="02020603050405020304" pitchFamily="18" charset="0"/>
                  <a:cs typeface="Times New Roman" panose="02020603050405020304" pitchFamily="18" charset="0"/>
                </a:endParaRPr>
              </a:p>
              <a:p>
                <a:pPr algn="l"/>
                <a:r>
                  <a:rPr lang="zh-CN" altLang="en-US" sz="2000"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[1] M. Ablikim et al., Phys. Rev. Lett 108, 182001 (2012)</a:t>
                </a:r>
                <a:endParaRPr lang="en-US" altLang="zh-CN" sz="1300"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               </a:t>
                </a:r>
                <a:endParaRPr lang="en-US" altLang="zh-CN" sz="1300" dirty="0">
                  <a:latin typeface="Times New Roman" panose="02020603050405020304" pitchFamily="18" charset="0"/>
                  <a:cs typeface="Times New Roman" panose="02020603050405020304" pitchFamily="18"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197224" y="1198195"/>
                <a:ext cx="9784976" cy="877163"/>
              </a:xfrm>
              <a:prstGeom prst="rect">
                <a:avLst/>
              </a:prstGeom>
              <a:blipFill rotWithShape="1">
                <a:blip r:embed="rId1"/>
                <a:stretch>
                  <a:fillRect l="-4" t="-67" b="20"/>
                </a:stretch>
              </a:blipFill>
            </p:spPr>
            <p:txBody>
              <a:bodyPr/>
              <a:lstStyle/>
              <a:p>
                <a:r>
                  <a:rPr lang="zh-CN" altLang="en-US">
                    <a:noFill/>
                  </a:rPr>
                  <a:t> </a:t>
                </a:r>
              </a:p>
            </p:txBody>
          </p:sp>
        </mc:Fallback>
      </mc:AlternateContent>
      <p:pic>
        <p:nvPicPr>
          <p:cNvPr id="5" name="图片 4"/>
          <p:cNvPicPr>
            <a:picLocks noChangeAspect="1"/>
          </p:cNvPicPr>
          <p:nvPr/>
        </p:nvPicPr>
        <p:blipFill>
          <a:blip r:embed="rId2"/>
          <a:stretch>
            <a:fillRect/>
          </a:stretch>
        </p:blipFill>
        <p:spPr>
          <a:xfrm>
            <a:off x="2872185" y="5042041"/>
            <a:ext cx="1734392" cy="937153"/>
          </a:xfrm>
          <a:prstGeom prst="rect">
            <a:avLst/>
          </a:prstGeom>
        </p:spPr>
      </p:pic>
      <p:pic>
        <p:nvPicPr>
          <p:cNvPr id="7" name="图片 6"/>
          <p:cNvPicPr>
            <a:picLocks noChangeAspect="1"/>
          </p:cNvPicPr>
          <p:nvPr/>
        </p:nvPicPr>
        <p:blipFill>
          <a:blip r:embed="rId3"/>
          <a:stretch>
            <a:fillRect/>
          </a:stretch>
        </p:blipFill>
        <p:spPr>
          <a:xfrm>
            <a:off x="903051" y="5042041"/>
            <a:ext cx="1518132" cy="860597"/>
          </a:xfrm>
          <a:prstGeom prst="rect">
            <a:avLst/>
          </a:prstGeom>
        </p:spPr>
      </p:pic>
      <p:sp>
        <p:nvSpPr>
          <p:cNvPr id="8" name="文本框 7"/>
          <p:cNvSpPr txBox="1"/>
          <p:nvPr/>
        </p:nvSpPr>
        <p:spPr>
          <a:xfrm>
            <a:off x="8516723" y="590570"/>
            <a:ext cx="2468188" cy="369332"/>
          </a:xfrm>
          <a:prstGeom prst="rect">
            <a:avLst/>
          </a:prstGeom>
          <a:noFill/>
        </p:spPr>
        <p:txBody>
          <a:bodyPr wrap="square" rtlCol="0">
            <a:spAutoFit/>
          </a:bodyPr>
          <a:lstStyle/>
          <a:p>
            <a:pPr algn="l"/>
            <a:r>
              <a:rPr lang="en-US" altLang="zh-CN" b="1" dirty="0">
                <a:solidFill>
                  <a:srgbClr val="C00000"/>
                </a:solidFill>
                <a:latin typeface="Times New Roman" panose="02020603050405020304" pitchFamily="18" charset="0"/>
                <a:cs typeface="Times New Roman" panose="02020603050405020304" pitchFamily="18" charset="0"/>
              </a:rPr>
              <a:t>Triangle singularity</a:t>
            </a:r>
            <a:endParaRPr lang="zh-CN" altLang="en-US" b="1" dirty="0">
              <a:solidFill>
                <a:srgbClr val="C0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197224" y="3557761"/>
            <a:ext cx="8452437" cy="1077218"/>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The TS mechanism suggests a solution that there is only one state [2-4]</a:t>
            </a:r>
            <a:endParaRPr lang="en-US" altLang="zh-CN" b="1" dirty="0">
              <a:latin typeface="Times New Roman" panose="02020603050405020304" pitchFamily="18" charset="0"/>
              <a:cs typeface="Times New Roman" panose="02020603050405020304" pitchFamily="18" charset="0"/>
            </a:endParaRPr>
          </a:p>
          <a:p>
            <a:pPr algn="l"/>
            <a:r>
              <a:rPr lang="en-US" altLang="zh-CN" sz="2000" b="1" dirty="0">
                <a:latin typeface="Times New Roman" panose="02020603050405020304" pitchFamily="18" charset="0"/>
                <a:cs typeface="Times New Roman" panose="02020603050405020304" pitchFamily="18" charset="0"/>
              </a:rPr>
              <a:t>          </a:t>
            </a:r>
            <a:r>
              <a:rPr lang="en-US" altLang="zh-CN" sz="1300" dirty="0">
                <a:latin typeface="Times New Roman" panose="02020603050405020304" pitchFamily="18" charset="0"/>
                <a:cs typeface="Times New Roman" panose="02020603050405020304" pitchFamily="18" charset="0"/>
              </a:rPr>
              <a:t>[2] J.J. Wu, X.H. Liu, Q, Zhao, B.S. Zou, Phys. Rev. Lett. 108, 081803 (2012)</a:t>
            </a:r>
            <a:endParaRPr lang="en-US" altLang="zh-CN" sz="1300" b="1"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               [3] X.G. Wu, J.J. Wu, Q. Zhao, B. S. Zou, Phys. Rev. D 87, 014023 (2013)</a:t>
            </a:r>
            <a:endParaRPr lang="en-US" altLang="zh-CN" sz="1300"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               [4] M.C. Du, Q. Zhao, Phys. Rev. D 100,036005 (2019)</a:t>
            </a:r>
            <a:endParaRPr lang="zh-CN" altLang="en-US" sz="1300" dirty="0">
              <a:latin typeface="Times New Roman" panose="02020603050405020304" pitchFamily="18" charset="0"/>
              <a:cs typeface="Times New Roman" panose="02020603050405020304" pitchFamily="18" charset="0"/>
            </a:endParaRPr>
          </a:p>
        </p:txBody>
      </p:sp>
      <p:pic>
        <p:nvPicPr>
          <p:cNvPr id="16" name="图片 15"/>
          <p:cNvPicPr>
            <a:picLocks noChangeAspect="1"/>
          </p:cNvPicPr>
          <p:nvPr/>
        </p:nvPicPr>
        <p:blipFill rotWithShape="1">
          <a:blip r:embed="rId4"/>
          <a:srcRect l="10927"/>
          <a:stretch>
            <a:fillRect/>
          </a:stretch>
        </p:blipFill>
        <p:spPr>
          <a:xfrm>
            <a:off x="4987706" y="4675310"/>
            <a:ext cx="2534963" cy="1865368"/>
          </a:xfrm>
          <a:prstGeom prst="rect">
            <a:avLst/>
          </a:prstGeom>
        </p:spPr>
      </p:pic>
      <p:sp>
        <p:nvSpPr>
          <p:cNvPr id="18" name="文本框 17"/>
          <p:cNvSpPr txBox="1"/>
          <p:nvPr/>
        </p:nvSpPr>
        <p:spPr>
          <a:xfrm>
            <a:off x="8379163" y="2579908"/>
            <a:ext cx="3457681" cy="584775"/>
          </a:xfrm>
          <a:prstGeom prst="rect">
            <a:avLst/>
          </a:prstGeom>
          <a:noFill/>
        </p:spPr>
        <p:txBody>
          <a:bodyPr wrap="square" rtlCol="0">
            <a:spAutoFit/>
          </a:bodyPr>
          <a:lstStyle/>
          <a:p>
            <a:pPr algn="l"/>
            <a:r>
              <a:rPr lang="en-US" altLang="zh-CN" sz="1600" b="1" dirty="0">
                <a:solidFill>
                  <a:srgbClr val="C00000"/>
                </a:solidFill>
                <a:latin typeface="Times New Roman" panose="02020603050405020304" pitchFamily="18" charset="0"/>
                <a:cs typeface="Times New Roman" panose="02020603050405020304" pitchFamily="18" charset="0"/>
              </a:rPr>
              <a:t>Note</a:t>
            </a:r>
            <a:r>
              <a:rPr lang="en-US" altLang="zh-CN" sz="1600" dirty="0">
                <a:latin typeface="Times New Roman" panose="02020603050405020304" pitchFamily="18" charset="0"/>
                <a:cs typeface="Times New Roman" panose="02020603050405020304" pitchFamily="18" charset="0"/>
              </a:rPr>
              <a:t>: whether the TS is significant or not depends on the detailed dynamics</a:t>
            </a:r>
            <a:endParaRPr lang="zh-CN" altLang="en-US" sz="16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7903798" y="5237201"/>
            <a:ext cx="3655742" cy="584775"/>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sz="1600" b="1" dirty="0">
                <a:latin typeface="Times New Roman" panose="02020603050405020304" pitchFamily="18" charset="0"/>
                <a:cs typeface="Times New Roman" panose="02020603050405020304" pitchFamily="18" charset="0"/>
              </a:rPr>
              <a:t>The latest data [9] complicates this puzzle again, we will discuss it later</a:t>
            </a:r>
            <a:endParaRPr lang="en-US" altLang="zh-CN" sz="1600" b="1"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8182655" y="5803874"/>
            <a:ext cx="3239725" cy="292388"/>
          </a:xfrm>
          <a:prstGeom prst="rect">
            <a:avLst/>
          </a:prstGeom>
          <a:noFill/>
        </p:spPr>
        <p:txBody>
          <a:bodyPr wrap="square" rtlCol="0">
            <a:spAutoFit/>
          </a:bodyPr>
          <a:lstStyle/>
          <a:p>
            <a:pPr algn="l"/>
            <a:r>
              <a:rPr lang="en-US" altLang="zh-CN" sz="1300" dirty="0">
                <a:latin typeface="Times New Roman" panose="02020603050405020304" pitchFamily="18" charset="0"/>
                <a:cs typeface="Times New Roman" panose="02020603050405020304" pitchFamily="18" charset="0"/>
              </a:rPr>
              <a:t>[9] Ablikim M, et al. JHEP 03 (2023) 121</a:t>
            </a:r>
            <a:endParaRPr lang="zh-CN" altLang="en-US" sz="1300" dirty="0">
              <a:latin typeface="Times New Roman" panose="02020603050405020304" pitchFamily="18" charset="0"/>
              <a:cs typeface="Times New Roman" panose="02020603050405020304" pitchFamily="18" charset="0"/>
            </a:endParaRPr>
          </a:p>
        </p:txBody>
      </p:sp>
      <p:grpSp>
        <p:nvGrpSpPr>
          <p:cNvPr id="3" name="组合 2"/>
          <p:cNvGrpSpPr/>
          <p:nvPr/>
        </p:nvGrpSpPr>
        <p:grpSpPr>
          <a:xfrm>
            <a:off x="649327" y="1918770"/>
            <a:ext cx="7243125" cy="1542750"/>
            <a:chOff x="632475" y="2200515"/>
            <a:chExt cx="7243125" cy="1542750"/>
          </a:xfrm>
        </p:grpSpPr>
        <p:pic>
          <p:nvPicPr>
            <p:cNvPr id="19" name="图片 18"/>
            <p:cNvPicPr>
              <a:picLocks noChangeAspect="1"/>
            </p:cNvPicPr>
            <p:nvPr/>
          </p:nvPicPr>
          <p:blipFill rotWithShape="1">
            <a:blip r:embed="rId5"/>
            <a:srcRect r="49713"/>
            <a:stretch>
              <a:fillRect/>
            </a:stretch>
          </p:blipFill>
          <p:spPr>
            <a:xfrm>
              <a:off x="632475" y="2200515"/>
              <a:ext cx="2059283" cy="1542750"/>
            </a:xfrm>
            <a:prstGeom prst="rect">
              <a:avLst/>
            </a:prstGeom>
          </p:spPr>
        </p:pic>
        <p:pic>
          <p:nvPicPr>
            <p:cNvPr id="23" name="图片 22"/>
            <p:cNvPicPr>
              <a:picLocks noChangeAspect="1"/>
            </p:cNvPicPr>
            <p:nvPr/>
          </p:nvPicPr>
          <p:blipFill>
            <a:blip r:embed="rId6"/>
            <a:stretch>
              <a:fillRect/>
            </a:stretch>
          </p:blipFill>
          <p:spPr>
            <a:xfrm>
              <a:off x="2691758" y="2245198"/>
              <a:ext cx="2059283" cy="1498067"/>
            </a:xfrm>
            <a:prstGeom prst="rect">
              <a:avLst/>
            </a:prstGeom>
          </p:spPr>
        </p:pic>
        <p:pic>
          <p:nvPicPr>
            <p:cNvPr id="25" name="图形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97835" y="2635715"/>
              <a:ext cx="3077765" cy="615553"/>
            </a:xfrm>
            <a:prstGeom prst="rect">
              <a:avLst/>
            </a:prstGeom>
          </p:spPr>
        </p:pic>
      </p:grpSp>
      <p:pic>
        <p:nvPicPr>
          <p:cNvPr id="26" name="图片 25"/>
          <p:cNvPicPr>
            <a:picLocks noChangeAspect="1"/>
          </p:cNvPicPr>
          <p:nvPr/>
        </p:nvPicPr>
        <p:blipFill>
          <a:blip r:embed="rId9"/>
          <a:stretch>
            <a:fillRect/>
          </a:stretch>
        </p:blipFill>
        <p:spPr>
          <a:xfrm>
            <a:off x="8470602" y="962156"/>
            <a:ext cx="2598569" cy="1307490"/>
          </a:xfrm>
          <a:prstGeom prst="rect">
            <a:avLst/>
          </a:prstGeom>
        </p:spPr>
      </p:pic>
      <p:sp>
        <p:nvSpPr>
          <p:cNvPr id="27" name="文本框 26"/>
          <p:cNvSpPr txBox="1"/>
          <p:nvPr/>
        </p:nvSpPr>
        <p:spPr>
          <a:xfrm>
            <a:off x="632347" y="519950"/>
            <a:ext cx="4907841" cy="492443"/>
          </a:xfrm>
          <a:prstGeom prst="rect">
            <a:avLst/>
          </a:prstGeom>
          <a:noFill/>
        </p:spPr>
        <p:txBody>
          <a:bodyPr wrap="square" rtlCol="0">
            <a:spAutoFit/>
          </a:bodyPr>
          <a:lstStyle/>
          <a:p>
            <a:pPr algn="l"/>
            <a:r>
              <a:rPr lang="en-US" altLang="zh-CN" sz="2600" b="1" dirty="0">
                <a:latin typeface="Times New Roman" panose="02020603050405020304" pitchFamily="18" charset="0"/>
                <a:cs typeface="Times New Roman" panose="02020603050405020304" pitchFamily="18" charset="0"/>
              </a:rPr>
              <a:t>The impetus of one-state solution </a:t>
            </a:r>
            <a:endParaRPr lang="zh-CN" altLang="en-US" sz="26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7903798" y="3323779"/>
            <a:ext cx="3744257" cy="584775"/>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CN" sz="1600" b="1" i="0" dirty="0">
                <a:solidFill>
                  <a:srgbClr val="353740"/>
                </a:solidFill>
                <a:effectLst/>
                <a:latin typeface="Times New Roman" panose="02020603050405020304" pitchFamily="18" charset="0"/>
                <a:cs typeface="Times New Roman" panose="02020603050405020304" pitchFamily="18" charset="0"/>
              </a:rPr>
              <a:t>Since 2012, many studies on the TS mechanism have emerged[6-8]</a:t>
            </a:r>
            <a:endParaRPr lang="zh-CN" altLang="en-US" sz="16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8379162" y="2316701"/>
            <a:ext cx="3744257" cy="292388"/>
          </a:xfrm>
          <a:prstGeom prst="rect">
            <a:avLst/>
          </a:prstGeom>
          <a:noFill/>
        </p:spPr>
        <p:txBody>
          <a:bodyPr wrap="square" rtlCol="0">
            <a:spAutoFit/>
          </a:bodyPr>
          <a:lstStyle/>
          <a:p>
            <a:r>
              <a:rPr lang="en-US" altLang="zh-CN" sz="1300" dirty="0">
                <a:latin typeface="Times New Roman" panose="02020603050405020304" pitchFamily="18" charset="0"/>
                <a:cs typeface="Times New Roman" panose="02020603050405020304" pitchFamily="18" charset="0"/>
              </a:rPr>
              <a:t>[5] L. D. Landau, </a:t>
            </a:r>
            <a:r>
              <a:rPr lang="en-US" altLang="zh-CN" sz="1300" dirty="0" err="1">
                <a:latin typeface="Times New Roman" panose="02020603050405020304" pitchFamily="18" charset="0"/>
                <a:cs typeface="Times New Roman" panose="02020603050405020304" pitchFamily="18" charset="0"/>
              </a:rPr>
              <a:t>Nucl</a:t>
            </a:r>
            <a:r>
              <a:rPr lang="en-US" altLang="zh-CN" sz="1300" dirty="0">
                <a:latin typeface="Times New Roman" panose="02020603050405020304" pitchFamily="18" charset="0"/>
                <a:cs typeface="Times New Roman" panose="02020603050405020304" pitchFamily="18" charset="0"/>
              </a:rPr>
              <a:t>. Phys., 1959, 13(1): 182-192</a:t>
            </a:r>
            <a:endParaRPr lang="zh-CN" altLang="en-US" sz="13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8181102" y="3874875"/>
            <a:ext cx="3655742" cy="1492716"/>
          </a:xfrm>
          <a:prstGeom prst="rect">
            <a:avLst/>
          </a:prstGeom>
          <a:noFill/>
        </p:spPr>
        <p:txBody>
          <a:bodyPr wrap="square" rtlCol="0">
            <a:spAutoFit/>
          </a:bodyPr>
          <a:lstStyle/>
          <a:p>
            <a:pPr algn="l"/>
            <a:r>
              <a:rPr lang="en-US" altLang="zh-CN" sz="1300" dirty="0">
                <a:latin typeface="Times New Roman" panose="02020603050405020304" pitchFamily="18" charset="0"/>
                <a:cs typeface="Times New Roman" panose="02020603050405020304" pitchFamily="18" charset="0"/>
              </a:rPr>
              <a:t>[6] X. H. Liu, M. Oka, Q. Zhao, Phys. Lett. B, 2016,753:297-302</a:t>
            </a:r>
            <a:endParaRPr lang="en-US" altLang="zh-CN" sz="1300"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[7] Q. Wang, C. </a:t>
            </a:r>
            <a:r>
              <a:rPr lang="en-US" altLang="zh-CN" sz="1300" dirty="0" err="1">
                <a:latin typeface="Times New Roman" panose="02020603050405020304" pitchFamily="18" charset="0"/>
                <a:cs typeface="Times New Roman" panose="02020603050405020304" pitchFamily="18" charset="0"/>
              </a:rPr>
              <a:t>Hanhart</a:t>
            </a:r>
            <a:r>
              <a:rPr lang="en-US" altLang="zh-CN" sz="1300" dirty="0">
                <a:latin typeface="Times New Roman" panose="02020603050405020304" pitchFamily="18" charset="0"/>
                <a:cs typeface="Times New Roman" panose="02020603050405020304" pitchFamily="18" charset="0"/>
              </a:rPr>
              <a:t>, Q. Zhao, Phys. Rev. Lett., 2013, 111(13):132003</a:t>
            </a:r>
            <a:endParaRPr lang="en-US" altLang="zh-CN" sz="1300" dirty="0">
              <a:latin typeface="Times New Roman" panose="02020603050405020304" pitchFamily="18" charset="0"/>
              <a:cs typeface="Times New Roman" panose="02020603050405020304" pitchFamily="18" charset="0"/>
            </a:endParaRPr>
          </a:p>
          <a:p>
            <a:pPr algn="l"/>
            <a:r>
              <a:rPr lang="en-US" altLang="zh-CN" sz="1300" dirty="0">
                <a:latin typeface="Times New Roman" panose="02020603050405020304" pitchFamily="18" charset="0"/>
                <a:cs typeface="Times New Roman" panose="02020603050405020304" pitchFamily="18" charset="0"/>
              </a:rPr>
              <a:t>[8] F. K. Guo, X. H. Liu, S. Sakai, Prog. Part. </a:t>
            </a:r>
            <a:r>
              <a:rPr lang="en-US" altLang="zh-CN" sz="1300" dirty="0" err="1">
                <a:latin typeface="Times New Roman" panose="02020603050405020304" pitchFamily="18" charset="0"/>
                <a:cs typeface="Times New Roman" panose="02020603050405020304" pitchFamily="18" charset="0"/>
              </a:rPr>
              <a:t>Nucl</a:t>
            </a:r>
            <a:r>
              <a:rPr lang="en-US" altLang="zh-CN" sz="1300" dirty="0">
                <a:latin typeface="Times New Roman" panose="02020603050405020304" pitchFamily="18" charset="0"/>
                <a:cs typeface="Times New Roman" panose="02020603050405020304" pitchFamily="18" charset="0"/>
              </a:rPr>
              <a:t>. Phys., 2020, 112:103757</a:t>
            </a:r>
            <a:endParaRPr lang="en-US" altLang="zh-CN" sz="1300" dirty="0">
              <a:latin typeface="Times New Roman" panose="02020603050405020304" pitchFamily="18" charset="0"/>
              <a:cs typeface="Times New Roman" panose="02020603050405020304" pitchFamily="18" charset="0"/>
            </a:endParaRPr>
          </a:p>
          <a:p>
            <a:pPr algn="l"/>
            <a:endParaRPr lang="zh-CN" altLang="en-US"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79E4FBA-F135-4C23-898A-5F695DB1E6C5}" type="slidenum">
              <a:rPr lang="zh-CN" altLang="en-US" smtClean="0"/>
            </a:fld>
            <a:endParaRPr lang="zh-CN" altLang="en-US"/>
          </a:p>
        </p:txBody>
      </p:sp>
      <mc:AlternateContent xmlns:mc="http://schemas.openxmlformats.org/markup-compatibility/2006">
        <mc:Choice xmlns:a14="http://schemas.microsoft.com/office/drawing/2010/main" Requires="a14">
          <p:sp>
            <p:nvSpPr>
              <p:cNvPr id="6" name="文本框 5"/>
              <p:cNvSpPr txBox="1"/>
              <p:nvPr/>
            </p:nvSpPr>
            <p:spPr>
              <a:xfrm>
                <a:off x="976924" y="476701"/>
                <a:ext cx="3519133" cy="654346"/>
              </a:xfrm>
              <a:prstGeom prst="rect">
                <a:avLst/>
              </a:prstGeom>
              <a:noFill/>
              <a:ln w="19050">
                <a:solidFill>
                  <a:schemeClr val="accent1"/>
                </a:solidFill>
              </a:ln>
            </p:spPr>
            <p:txBody>
              <a:bodyPr wrap="square" rtlCol="0">
                <a:spAutoFit/>
              </a:bodyPr>
              <a:lstStyle/>
              <a:p>
                <a:pPr algn="l"/>
                <a:r>
                  <a:rPr lang="en-US" altLang="zh-CN" sz="2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BESIII, </a:t>
                </a:r>
                <a:r>
                  <a:rPr lang="en-US" altLang="zh-CN" sz="1600" dirty="0">
                    <a:solidFill>
                      <a:schemeClr val="tx1"/>
                    </a:solidFill>
                    <a:latin typeface="Times New Roman" panose="02020603050405020304" pitchFamily="18" charset="0"/>
                    <a:cs typeface="Times New Roman" panose="02020603050405020304" pitchFamily="18" charset="0"/>
                  </a:rPr>
                  <a:t>JHEP 03 (2023) 121</a:t>
                </a:r>
                <a:endParaRPr lang="en-US" altLang="zh-CN" sz="1600" b="0" i="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l"/>
                <a14:m>
                  <m:oMath xmlns:m="http://schemas.openxmlformats.org/officeDocument/2006/math">
                    <m:sSup>
                      <m:sSupPr>
                        <m:ctrlPr>
                          <a:rPr lang="en-US" altLang="zh-CN" sz="1600" b="0" i="1" smtClean="0">
                            <a:solidFill>
                              <a:schemeClr val="tx1"/>
                            </a:solidFill>
                            <a:latin typeface="Cambria Math" panose="02040503050406030204" pitchFamily="18" charset="0"/>
                            <a:ea typeface="微软雅黑" panose="020B0503020204020204" pitchFamily="34" charset="-122"/>
                          </a:rPr>
                        </m:ctrlPr>
                      </m:sSupPr>
                      <m:e>
                        <m:r>
                          <a:rPr lang="en-US" altLang="zh-CN" sz="1600" b="0" i="1" smtClean="0">
                            <a:solidFill>
                              <a:schemeClr val="tx1"/>
                            </a:solidFill>
                            <a:latin typeface="Cambria Math" panose="02040503050406030204" pitchFamily="18" charset="0"/>
                            <a:ea typeface="微软雅黑" panose="020B0503020204020204" pitchFamily="34" charset="-122"/>
                          </a:rPr>
                          <m:t>10</m:t>
                        </m:r>
                      </m:e>
                      <m:sup>
                        <m:r>
                          <a:rPr lang="en-US" altLang="zh-CN" sz="1600" b="0" i="1" smtClean="0">
                            <a:solidFill>
                              <a:schemeClr val="tx1"/>
                            </a:solidFill>
                            <a:latin typeface="Cambria Math" panose="02040503050406030204" pitchFamily="18" charset="0"/>
                            <a:ea typeface="微软雅黑" panose="020B0503020204020204" pitchFamily="34" charset="-122"/>
                          </a:rPr>
                          <m:t>10</m:t>
                        </m:r>
                      </m:sup>
                    </m:sSup>
                    <m:r>
                      <a:rPr lang="en-US" altLang="zh-CN" sz="1600" b="0" i="1" smtClean="0">
                        <a:solidFill>
                          <a:schemeClr val="tx1"/>
                        </a:solidFill>
                        <a:latin typeface="Cambria Math" panose="02040503050406030204" pitchFamily="18" charset="0"/>
                        <a:ea typeface="微软雅黑" panose="020B0503020204020204" pitchFamily="34" charset="-122"/>
                      </a:rPr>
                      <m:t> </m:t>
                    </m:r>
                    <m:r>
                      <a:rPr lang="en-US" altLang="zh-CN" sz="1600" b="0" i="1" smtClean="0">
                        <a:solidFill>
                          <a:schemeClr val="tx1"/>
                        </a:solidFill>
                        <a:latin typeface="Cambria Math" panose="02040503050406030204" pitchFamily="18" charset="0"/>
                        <a:ea typeface="微软雅黑" panose="020B0503020204020204" pitchFamily="34" charset="-122"/>
                      </a:rPr>
                      <m:t>𝐽</m:t>
                    </m:r>
                    <m:r>
                      <a:rPr lang="en-US" altLang="zh-CN" sz="1600" b="0" i="1" smtClean="0">
                        <a:solidFill>
                          <a:schemeClr val="tx1"/>
                        </a:solidFill>
                        <a:latin typeface="Cambria Math" panose="02040503050406030204" pitchFamily="18" charset="0"/>
                        <a:ea typeface="微软雅黑" panose="020B0503020204020204" pitchFamily="34" charset="-122"/>
                      </a:rPr>
                      <m:t>/</m:t>
                    </m:r>
                    <m:r>
                      <a:rPr lang="en-US" altLang="zh-CN" sz="1600" b="0" i="1" smtClean="0">
                        <a:solidFill>
                          <a:schemeClr val="tx1"/>
                        </a:solidFill>
                        <a:latin typeface="Cambria Math" panose="02040503050406030204" pitchFamily="18" charset="0"/>
                        <a:ea typeface="微软雅黑" panose="020B0503020204020204" pitchFamily="34" charset="-122"/>
                      </a:rPr>
                      <m:t>𝜓</m:t>
                    </m:r>
                  </m:oMath>
                </a14:m>
                <a:r>
                  <a:rPr lang="zh-CN" altLang="en-US"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events: </a:t>
                </a:r>
                <a14:m>
                  <m:oMath xmlns:m="http://schemas.openxmlformats.org/officeDocument/2006/math">
                    <m:r>
                      <a:rPr lang="en-US" altLang="zh-CN" sz="1600" b="0" i="1" smtClean="0">
                        <a:solidFill>
                          <a:schemeClr val="tx1"/>
                        </a:solidFill>
                        <a:latin typeface="Cambria Math" panose="02040503050406030204" pitchFamily="18" charset="0"/>
                        <a:ea typeface="微软雅黑" panose="020B0503020204020204" pitchFamily="34" charset="-122"/>
                      </a:rPr>
                      <m:t>𝐽</m:t>
                    </m:r>
                    <m:r>
                      <a:rPr lang="en-US" altLang="zh-CN" sz="1600" b="0" i="1" smtClean="0">
                        <a:solidFill>
                          <a:schemeClr val="tx1"/>
                        </a:solidFill>
                        <a:latin typeface="Cambria Math" panose="02040503050406030204" pitchFamily="18" charset="0"/>
                        <a:ea typeface="微软雅黑" panose="020B0503020204020204" pitchFamily="34" charset="-122"/>
                      </a:rPr>
                      <m:t> /</m:t>
                    </m:r>
                    <m:r>
                      <a:rPr lang="en-US" altLang="zh-CN" sz="1600" b="0" i="1" smtClean="0">
                        <a:solidFill>
                          <a:schemeClr val="tx1"/>
                        </a:solidFill>
                        <a:latin typeface="Cambria Math" panose="02040503050406030204" pitchFamily="18" charset="0"/>
                        <a:ea typeface="微软雅黑" panose="020B0503020204020204" pitchFamily="34" charset="-122"/>
                      </a:rPr>
                      <m:t>𝜓</m:t>
                    </m:r>
                    <m:r>
                      <a:rPr lang="en-US" altLang="zh-CN" sz="1600" b="0" i="1" smtClean="0">
                        <a:solidFill>
                          <a:schemeClr val="tx1"/>
                        </a:solidFill>
                        <a:latin typeface="Cambria Math" panose="02040503050406030204" pitchFamily="18" charset="0"/>
                        <a:ea typeface="微软雅黑" panose="020B0503020204020204" pitchFamily="34" charset="-122"/>
                      </a:rPr>
                      <m:t>→</m:t>
                    </m:r>
                    <m:sSubSup>
                      <m:sSubSupPr>
                        <m:ctrlPr>
                          <a:rPr lang="en-US" altLang="zh-CN" sz="1600" b="0" i="1" smtClean="0">
                            <a:solidFill>
                              <a:schemeClr val="tx1"/>
                            </a:solidFill>
                            <a:latin typeface="Cambria Math" panose="02040503050406030204" pitchFamily="18" charset="0"/>
                            <a:ea typeface="微软雅黑" panose="020B0503020204020204" pitchFamily="34" charset="-122"/>
                          </a:rPr>
                        </m:ctrlPr>
                      </m:sSubSupPr>
                      <m:e>
                        <m:r>
                          <a:rPr lang="en-US" altLang="zh-CN" sz="1600" b="0" i="1" smtClean="0">
                            <a:solidFill>
                              <a:schemeClr val="tx1"/>
                            </a:solidFill>
                            <a:latin typeface="Cambria Math" panose="02040503050406030204" pitchFamily="18" charset="0"/>
                            <a:ea typeface="微软雅黑" panose="020B0503020204020204" pitchFamily="34" charset="-122"/>
                          </a:rPr>
                          <m:t>𝛾</m:t>
                        </m:r>
                        <m:r>
                          <a:rPr lang="en-US" altLang="zh-CN" sz="1600" b="0" i="1" smtClean="0">
                            <a:solidFill>
                              <a:schemeClr val="tx1"/>
                            </a:solidFill>
                            <a:latin typeface="Cambria Math" panose="02040503050406030204" pitchFamily="18" charset="0"/>
                            <a:ea typeface="微软雅黑" panose="020B0503020204020204" pitchFamily="34" charset="-122"/>
                          </a:rPr>
                          <m:t> </m:t>
                        </m:r>
                        <m:r>
                          <a:rPr lang="en-US" altLang="zh-CN" sz="1600" b="0" i="1" smtClean="0">
                            <a:solidFill>
                              <a:schemeClr val="tx1"/>
                            </a:solidFill>
                            <a:latin typeface="Cambria Math" panose="02040503050406030204" pitchFamily="18" charset="0"/>
                            <a:ea typeface="微软雅黑" panose="020B0503020204020204" pitchFamily="34" charset="-122"/>
                          </a:rPr>
                          <m:t>𝐾</m:t>
                        </m:r>
                      </m:e>
                      <m:sub>
                        <m:r>
                          <a:rPr lang="en-US" altLang="zh-CN" sz="1600" b="0" i="1" smtClean="0">
                            <a:solidFill>
                              <a:schemeClr val="tx1"/>
                            </a:solidFill>
                            <a:latin typeface="Cambria Math" panose="02040503050406030204" pitchFamily="18" charset="0"/>
                            <a:ea typeface="微软雅黑" panose="020B0503020204020204" pitchFamily="34" charset="-122"/>
                          </a:rPr>
                          <m:t>𝑆</m:t>
                        </m:r>
                      </m:sub>
                      <m:sup>
                        <m:r>
                          <a:rPr lang="en-US" altLang="zh-CN" sz="1600" b="0" i="1" smtClean="0">
                            <a:solidFill>
                              <a:schemeClr val="tx1"/>
                            </a:solidFill>
                            <a:latin typeface="Cambria Math" panose="02040503050406030204" pitchFamily="18" charset="0"/>
                            <a:ea typeface="微软雅黑" panose="020B0503020204020204" pitchFamily="34" charset="-122"/>
                          </a:rPr>
                          <m:t>0</m:t>
                        </m:r>
                      </m:sup>
                    </m:sSubSup>
                    <m:r>
                      <a:rPr lang="en-US" altLang="zh-CN" sz="1600" b="0" i="1" smtClean="0">
                        <a:solidFill>
                          <a:schemeClr val="tx1"/>
                        </a:solidFill>
                        <a:latin typeface="Cambria Math" panose="02040503050406030204" pitchFamily="18" charset="0"/>
                        <a:ea typeface="微软雅黑" panose="020B0503020204020204" pitchFamily="34" charset="-122"/>
                      </a:rPr>
                      <m:t> </m:t>
                    </m:r>
                    <m:sSubSup>
                      <m:sSubSupPr>
                        <m:ctrlPr>
                          <a:rPr lang="en-US" altLang="zh-CN" sz="1600" b="0" i="1" smtClean="0">
                            <a:solidFill>
                              <a:schemeClr val="tx1"/>
                            </a:solidFill>
                            <a:latin typeface="Cambria Math" panose="02040503050406030204" pitchFamily="18" charset="0"/>
                            <a:ea typeface="微软雅黑" panose="020B0503020204020204" pitchFamily="34" charset="-122"/>
                          </a:rPr>
                        </m:ctrlPr>
                      </m:sSubSupPr>
                      <m:e>
                        <m:r>
                          <a:rPr lang="en-US" altLang="zh-CN" sz="1600" b="0" i="1" smtClean="0">
                            <a:solidFill>
                              <a:schemeClr val="tx1"/>
                            </a:solidFill>
                            <a:latin typeface="Cambria Math" panose="02040503050406030204" pitchFamily="18" charset="0"/>
                            <a:ea typeface="微软雅黑" panose="020B0503020204020204" pitchFamily="34" charset="-122"/>
                          </a:rPr>
                          <m:t>𝐾</m:t>
                        </m:r>
                      </m:e>
                      <m:sub>
                        <m:r>
                          <a:rPr lang="en-US" altLang="zh-CN" sz="1600" b="0" i="1" smtClean="0">
                            <a:solidFill>
                              <a:schemeClr val="tx1"/>
                            </a:solidFill>
                            <a:latin typeface="Cambria Math" panose="02040503050406030204" pitchFamily="18" charset="0"/>
                            <a:ea typeface="微软雅黑" panose="020B0503020204020204" pitchFamily="34" charset="-122"/>
                          </a:rPr>
                          <m:t>𝑆</m:t>
                        </m:r>
                      </m:sub>
                      <m:sup>
                        <m:r>
                          <a:rPr lang="en-US" altLang="zh-CN" sz="1600" b="0" i="1" smtClean="0">
                            <a:solidFill>
                              <a:schemeClr val="tx1"/>
                            </a:solidFill>
                            <a:latin typeface="Cambria Math" panose="02040503050406030204" pitchFamily="18" charset="0"/>
                            <a:ea typeface="微软雅黑" panose="020B0503020204020204" pitchFamily="34" charset="-122"/>
                          </a:rPr>
                          <m:t>0</m:t>
                        </m:r>
                      </m:sup>
                    </m:sSubSup>
                    <m:r>
                      <a:rPr lang="en-US" altLang="zh-CN" sz="1600" b="0" i="1" smtClean="0">
                        <a:solidFill>
                          <a:schemeClr val="tx1"/>
                        </a:solidFill>
                        <a:latin typeface="Cambria Math" panose="02040503050406030204" pitchFamily="18" charset="0"/>
                        <a:ea typeface="微软雅黑" panose="020B0503020204020204" pitchFamily="34" charset="-122"/>
                      </a:rPr>
                      <m:t> </m:t>
                    </m:r>
                    <m:sSup>
                      <m:sSupPr>
                        <m:ctrlPr>
                          <a:rPr lang="en-US" altLang="zh-CN" sz="1600" b="0" i="1" smtClean="0">
                            <a:solidFill>
                              <a:schemeClr val="tx1"/>
                            </a:solidFill>
                            <a:latin typeface="Cambria Math" panose="02040503050406030204" pitchFamily="18" charset="0"/>
                            <a:ea typeface="微软雅黑" panose="020B0503020204020204" pitchFamily="34" charset="-122"/>
                          </a:rPr>
                        </m:ctrlPr>
                      </m:sSupPr>
                      <m:e>
                        <m:r>
                          <a:rPr lang="en-US" altLang="zh-CN" sz="1600" b="0" i="1" smtClean="0">
                            <a:solidFill>
                              <a:schemeClr val="tx1"/>
                            </a:solidFill>
                            <a:latin typeface="Cambria Math" panose="02040503050406030204" pitchFamily="18" charset="0"/>
                            <a:ea typeface="微软雅黑" panose="020B0503020204020204" pitchFamily="34" charset="-122"/>
                          </a:rPr>
                          <m:t>𝜋</m:t>
                        </m:r>
                      </m:e>
                      <m:sup>
                        <m:r>
                          <a:rPr lang="en-US" altLang="zh-CN" sz="1600" b="0" i="1" smtClean="0">
                            <a:solidFill>
                              <a:schemeClr val="tx1"/>
                            </a:solidFill>
                            <a:latin typeface="Cambria Math" panose="02040503050406030204" pitchFamily="18" charset="0"/>
                            <a:ea typeface="微软雅黑" panose="020B0503020204020204" pitchFamily="34" charset="-122"/>
                          </a:rPr>
                          <m:t>0</m:t>
                        </m:r>
                      </m:sup>
                    </m:sSup>
                  </m:oMath>
                </a14:m>
                <a:endParaRPr lang="zh-CN" altLang="en-US"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976924" y="476701"/>
                <a:ext cx="3519133" cy="654346"/>
              </a:xfrm>
              <a:prstGeom prst="rect">
                <a:avLst/>
              </a:prstGeom>
              <a:blipFill rotWithShape="1">
                <a:blip r:embed="rId1"/>
                <a:stretch>
                  <a:fillRect l="-279" t="-1525" r="-263" b="-1439"/>
                </a:stretch>
              </a:blipFill>
              <a:ln w="19050">
                <a:solidFill>
                  <a:schemeClr val="accent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5564075" y="436675"/>
                <a:ext cx="6619216" cy="600805"/>
              </a:xfrm>
              <a:prstGeom prst="rect">
                <a:avLst/>
              </a:prstGeom>
              <a:noFill/>
            </p:spPr>
            <p:txBody>
              <a:bodyPr wrap="square" rtlCol="0">
                <a:spAutoFit/>
              </a:bodyPr>
              <a:lstStyle/>
              <a:p>
                <a:pPr algn="l"/>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No typical background  </a:t>
                </a:r>
                <a14:m>
                  <m:oMath xmlns:m="http://schemas.openxmlformats.org/officeDocument/2006/math">
                    <m:r>
                      <a:rPr lang="en-US" altLang="zh-CN" sz="1600" i="1" smtClean="0">
                        <a:solidFill>
                          <a:schemeClr val="tx1"/>
                        </a:solidFill>
                        <a:latin typeface="Cambria Math" panose="02040503050406030204" pitchFamily="18" charset="0"/>
                        <a:ea typeface="微软雅黑" panose="020B0503020204020204" pitchFamily="34" charset="-122"/>
                      </a:rPr>
                      <m:t>𝐽</m:t>
                    </m:r>
                    <m:r>
                      <a:rPr lang="en-US" altLang="zh-CN" sz="1600" b="0" i="1" smtClean="0">
                        <a:solidFill>
                          <a:schemeClr val="tx1"/>
                        </a:solidFill>
                        <a:latin typeface="Cambria Math" panose="02040503050406030204" pitchFamily="18" charset="0"/>
                        <a:ea typeface="微软雅黑" panose="020B0503020204020204" pitchFamily="34" charset="-122"/>
                      </a:rPr>
                      <m:t>/</m:t>
                    </m:r>
                    <m:r>
                      <a:rPr lang="en-US" altLang="zh-CN" sz="1600" i="1" smtClean="0">
                        <a:solidFill>
                          <a:schemeClr val="tx1"/>
                        </a:solidFill>
                        <a:latin typeface="Cambria Math" panose="02040503050406030204" pitchFamily="18" charset="0"/>
                        <a:ea typeface="微软雅黑" panose="020B0503020204020204" pitchFamily="34" charset="-122"/>
                      </a:rPr>
                      <m:t> </m:t>
                    </m:r>
                    <m:r>
                      <a:rPr lang="en-US" altLang="zh-CN" sz="1600" i="1" smtClean="0">
                        <a:solidFill>
                          <a:schemeClr val="tx1"/>
                        </a:solidFill>
                        <a:latin typeface="Cambria Math" panose="02040503050406030204" pitchFamily="18" charset="0"/>
                        <a:ea typeface="微软雅黑" panose="020B0503020204020204" pitchFamily="34" charset="-122"/>
                      </a:rPr>
                      <m:t>𝜓</m:t>
                    </m:r>
                    <m:r>
                      <a:rPr lang="en-US" altLang="zh-CN" sz="1600" i="1" smtClean="0">
                        <a:solidFill>
                          <a:schemeClr val="tx1"/>
                        </a:solidFill>
                        <a:latin typeface="Cambria Math" panose="02040503050406030204" pitchFamily="18" charset="0"/>
                        <a:ea typeface="微软雅黑" panose="020B0503020204020204" pitchFamily="34" charset="-122"/>
                      </a:rPr>
                      <m:t>→</m:t>
                    </m:r>
                    <m:sSubSup>
                      <m:sSubSupPr>
                        <m:ctrlPr>
                          <a:rPr lang="en-US" altLang="zh-CN" sz="1600" i="1">
                            <a:solidFill>
                              <a:schemeClr val="tx1"/>
                            </a:solidFill>
                            <a:latin typeface="Cambria Math" panose="02040503050406030204" pitchFamily="18" charset="0"/>
                            <a:ea typeface="微软雅黑" panose="020B0503020204020204" pitchFamily="34" charset="-122"/>
                          </a:rPr>
                        </m:ctrlPr>
                      </m:sSubSupPr>
                      <m:e>
                        <m:r>
                          <a:rPr lang="en-US" altLang="zh-CN" sz="1600" i="1">
                            <a:solidFill>
                              <a:schemeClr val="tx1"/>
                            </a:solidFill>
                            <a:latin typeface="Cambria Math" panose="02040503050406030204" pitchFamily="18" charset="0"/>
                            <a:ea typeface="微软雅黑" panose="020B0503020204020204" pitchFamily="34" charset="-122"/>
                          </a:rPr>
                          <m:t>𝐾</m:t>
                        </m:r>
                      </m:e>
                      <m:sub>
                        <m:r>
                          <a:rPr lang="en-US" altLang="zh-CN" sz="1600" i="1">
                            <a:solidFill>
                              <a:schemeClr val="tx1"/>
                            </a:solidFill>
                            <a:latin typeface="Cambria Math" panose="02040503050406030204" pitchFamily="18" charset="0"/>
                            <a:ea typeface="微软雅黑" panose="020B0503020204020204" pitchFamily="34" charset="-122"/>
                          </a:rPr>
                          <m:t>𝑆</m:t>
                        </m:r>
                      </m:sub>
                      <m:sup>
                        <m:r>
                          <a:rPr lang="en-US" altLang="zh-CN" sz="1600" i="1">
                            <a:solidFill>
                              <a:schemeClr val="tx1"/>
                            </a:solidFill>
                            <a:latin typeface="Cambria Math" panose="02040503050406030204" pitchFamily="18" charset="0"/>
                            <a:ea typeface="微软雅黑" panose="020B0503020204020204" pitchFamily="34" charset="-122"/>
                          </a:rPr>
                          <m:t>0</m:t>
                        </m:r>
                      </m:sup>
                    </m:sSubSup>
                    <m:r>
                      <a:rPr lang="en-US" altLang="zh-CN" sz="1600" i="1">
                        <a:solidFill>
                          <a:schemeClr val="tx1"/>
                        </a:solidFill>
                        <a:latin typeface="Cambria Math" panose="02040503050406030204" pitchFamily="18" charset="0"/>
                        <a:ea typeface="微软雅黑" panose="020B0503020204020204" pitchFamily="34" charset="-122"/>
                      </a:rPr>
                      <m:t> </m:t>
                    </m:r>
                    <m:sSubSup>
                      <m:sSubSupPr>
                        <m:ctrlPr>
                          <a:rPr lang="en-US" altLang="zh-CN" sz="1600" i="1">
                            <a:solidFill>
                              <a:schemeClr val="tx1"/>
                            </a:solidFill>
                            <a:latin typeface="Cambria Math" panose="02040503050406030204" pitchFamily="18" charset="0"/>
                            <a:ea typeface="微软雅黑" panose="020B0503020204020204" pitchFamily="34" charset="-122"/>
                          </a:rPr>
                        </m:ctrlPr>
                      </m:sSubSupPr>
                      <m:e>
                        <m:r>
                          <a:rPr lang="en-US" altLang="zh-CN" sz="1600" i="1">
                            <a:solidFill>
                              <a:schemeClr val="tx1"/>
                            </a:solidFill>
                            <a:latin typeface="Cambria Math" panose="02040503050406030204" pitchFamily="18" charset="0"/>
                            <a:ea typeface="微软雅黑" panose="020B0503020204020204" pitchFamily="34" charset="-122"/>
                          </a:rPr>
                          <m:t>𝐾</m:t>
                        </m:r>
                      </m:e>
                      <m:sub>
                        <m:r>
                          <a:rPr lang="en-US" altLang="zh-CN" sz="1600" i="1">
                            <a:solidFill>
                              <a:schemeClr val="tx1"/>
                            </a:solidFill>
                            <a:latin typeface="Cambria Math" panose="02040503050406030204" pitchFamily="18" charset="0"/>
                            <a:ea typeface="微软雅黑" panose="020B0503020204020204" pitchFamily="34" charset="-122"/>
                          </a:rPr>
                          <m:t>𝑆</m:t>
                        </m:r>
                      </m:sub>
                      <m:sup>
                        <m:r>
                          <a:rPr lang="en-US" altLang="zh-CN" sz="1600" i="1">
                            <a:solidFill>
                              <a:schemeClr val="tx1"/>
                            </a:solidFill>
                            <a:latin typeface="Cambria Math" panose="02040503050406030204" pitchFamily="18" charset="0"/>
                            <a:ea typeface="微软雅黑" panose="020B0503020204020204" pitchFamily="34" charset="-122"/>
                          </a:rPr>
                          <m:t>0</m:t>
                        </m:r>
                      </m:sup>
                    </m:sSubSup>
                    <m:r>
                      <a:rPr lang="en-US" altLang="zh-CN" sz="1600" i="1">
                        <a:solidFill>
                          <a:schemeClr val="tx1"/>
                        </a:solidFill>
                        <a:latin typeface="Cambria Math" panose="02040503050406030204" pitchFamily="18" charset="0"/>
                        <a:ea typeface="微软雅黑" panose="020B0503020204020204" pitchFamily="34" charset="-122"/>
                      </a:rPr>
                      <m:t> </m:t>
                    </m:r>
                    <m:sSup>
                      <m:sSupPr>
                        <m:ctrlPr>
                          <a:rPr lang="en-US" altLang="zh-CN" sz="1600" i="1">
                            <a:solidFill>
                              <a:schemeClr val="tx1"/>
                            </a:solidFill>
                            <a:latin typeface="Cambria Math" panose="02040503050406030204" pitchFamily="18" charset="0"/>
                            <a:ea typeface="微软雅黑" panose="020B0503020204020204" pitchFamily="34" charset="-122"/>
                          </a:rPr>
                        </m:ctrlPr>
                      </m:sSupPr>
                      <m:e>
                        <m:r>
                          <a:rPr lang="en-US" altLang="zh-CN" sz="1600" i="1">
                            <a:solidFill>
                              <a:schemeClr val="tx1"/>
                            </a:solidFill>
                            <a:latin typeface="Cambria Math" panose="02040503050406030204" pitchFamily="18" charset="0"/>
                            <a:ea typeface="微软雅黑" panose="020B0503020204020204" pitchFamily="34" charset="-122"/>
                          </a:rPr>
                          <m:t>𝜋</m:t>
                        </m:r>
                      </m:e>
                      <m:sup>
                        <m:r>
                          <a:rPr lang="en-US" altLang="zh-CN" sz="1600" i="1">
                            <a:solidFill>
                              <a:schemeClr val="tx1"/>
                            </a:solidFill>
                            <a:latin typeface="Cambria Math" panose="02040503050406030204" pitchFamily="18" charset="0"/>
                            <a:ea typeface="微软雅黑" panose="020B0503020204020204" pitchFamily="34" charset="-122"/>
                          </a:rPr>
                          <m:t>0</m:t>
                        </m:r>
                      </m:sup>
                    </m:sSup>
                  </m:oMath>
                </a14:m>
                <a:r>
                  <a:rPr lang="zh-CN" altLang="en-US"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and </a:t>
                </a:r>
                <a14:m>
                  <m:oMath xmlns:m="http://schemas.openxmlformats.org/officeDocument/2006/math">
                    <m:r>
                      <a:rPr lang="en-US" altLang="zh-CN" sz="1600" i="1" smtClean="0">
                        <a:solidFill>
                          <a:schemeClr val="tx1"/>
                        </a:solidFill>
                        <a:latin typeface="Cambria Math" panose="02040503050406030204" pitchFamily="18" charset="0"/>
                        <a:ea typeface="微软雅黑" panose="020B0503020204020204" pitchFamily="34" charset="-122"/>
                      </a:rPr>
                      <m:t>𝐽</m:t>
                    </m:r>
                    <m:r>
                      <a:rPr lang="en-US" altLang="zh-CN" sz="1600" b="0" i="1" smtClean="0">
                        <a:solidFill>
                          <a:schemeClr val="tx1"/>
                        </a:solidFill>
                        <a:latin typeface="Cambria Math" panose="02040503050406030204" pitchFamily="18" charset="0"/>
                        <a:ea typeface="微软雅黑" panose="020B0503020204020204" pitchFamily="34" charset="-122"/>
                      </a:rPr>
                      <m:t>/</m:t>
                    </m:r>
                    <m:r>
                      <a:rPr lang="en-US" altLang="zh-CN" sz="1600" i="1" smtClean="0">
                        <a:solidFill>
                          <a:schemeClr val="tx1"/>
                        </a:solidFill>
                        <a:latin typeface="Cambria Math" panose="02040503050406030204" pitchFamily="18" charset="0"/>
                        <a:ea typeface="微软雅黑" panose="020B0503020204020204" pitchFamily="34" charset="-122"/>
                      </a:rPr>
                      <m:t> </m:t>
                    </m:r>
                    <m:r>
                      <a:rPr lang="en-US" altLang="zh-CN" sz="1600" i="1" smtClean="0">
                        <a:solidFill>
                          <a:schemeClr val="tx1"/>
                        </a:solidFill>
                        <a:latin typeface="Cambria Math" panose="02040503050406030204" pitchFamily="18" charset="0"/>
                        <a:ea typeface="微软雅黑" panose="020B0503020204020204" pitchFamily="34" charset="-122"/>
                      </a:rPr>
                      <m:t>𝜓</m:t>
                    </m:r>
                    <m:r>
                      <a:rPr lang="en-US" altLang="zh-CN" sz="1600" i="1" smtClean="0">
                        <a:solidFill>
                          <a:schemeClr val="tx1"/>
                        </a:solidFill>
                        <a:latin typeface="Cambria Math" panose="02040503050406030204" pitchFamily="18" charset="0"/>
                        <a:ea typeface="微软雅黑" panose="020B0503020204020204" pitchFamily="34" charset="-122"/>
                      </a:rPr>
                      <m:t>→</m:t>
                    </m:r>
                    <m:sSubSup>
                      <m:sSubSupPr>
                        <m:ctrlPr>
                          <a:rPr lang="en-US" altLang="zh-CN" sz="1600" i="1">
                            <a:solidFill>
                              <a:schemeClr val="tx1"/>
                            </a:solidFill>
                            <a:latin typeface="Cambria Math" panose="02040503050406030204" pitchFamily="18" charset="0"/>
                            <a:ea typeface="微软雅黑" panose="020B0503020204020204" pitchFamily="34" charset="-122"/>
                          </a:rPr>
                        </m:ctrlPr>
                      </m:sSubSupPr>
                      <m:e>
                        <m:r>
                          <a:rPr lang="en-US" altLang="zh-CN" sz="1600" i="1">
                            <a:solidFill>
                              <a:schemeClr val="tx1"/>
                            </a:solidFill>
                            <a:latin typeface="Cambria Math" panose="02040503050406030204" pitchFamily="18" charset="0"/>
                            <a:ea typeface="微软雅黑" panose="020B0503020204020204" pitchFamily="34" charset="-122"/>
                          </a:rPr>
                          <m:t>𝐾</m:t>
                        </m:r>
                      </m:e>
                      <m:sub>
                        <m:r>
                          <a:rPr lang="en-US" altLang="zh-CN" sz="1600" i="1">
                            <a:solidFill>
                              <a:schemeClr val="tx1"/>
                            </a:solidFill>
                            <a:latin typeface="Cambria Math" panose="02040503050406030204" pitchFamily="18" charset="0"/>
                            <a:ea typeface="微软雅黑" panose="020B0503020204020204" pitchFamily="34" charset="-122"/>
                          </a:rPr>
                          <m:t>𝑆</m:t>
                        </m:r>
                      </m:sub>
                      <m:sup>
                        <m:r>
                          <a:rPr lang="en-US" altLang="zh-CN" sz="1600" i="1">
                            <a:solidFill>
                              <a:schemeClr val="tx1"/>
                            </a:solidFill>
                            <a:latin typeface="Cambria Math" panose="02040503050406030204" pitchFamily="18" charset="0"/>
                            <a:ea typeface="微软雅黑" panose="020B0503020204020204" pitchFamily="34" charset="-122"/>
                          </a:rPr>
                          <m:t>0</m:t>
                        </m:r>
                      </m:sup>
                    </m:sSubSup>
                    <m:r>
                      <a:rPr lang="en-US" altLang="zh-CN" sz="1600" i="1">
                        <a:solidFill>
                          <a:schemeClr val="tx1"/>
                        </a:solidFill>
                        <a:latin typeface="Cambria Math" panose="02040503050406030204" pitchFamily="18" charset="0"/>
                        <a:ea typeface="微软雅黑" panose="020B0503020204020204" pitchFamily="34" charset="-122"/>
                      </a:rPr>
                      <m:t> </m:t>
                    </m:r>
                    <m:sSubSup>
                      <m:sSubSupPr>
                        <m:ctrlPr>
                          <a:rPr lang="en-US" altLang="zh-CN" sz="1600" i="1">
                            <a:solidFill>
                              <a:schemeClr val="tx1"/>
                            </a:solidFill>
                            <a:latin typeface="Cambria Math" panose="02040503050406030204" pitchFamily="18" charset="0"/>
                            <a:ea typeface="微软雅黑" panose="020B0503020204020204" pitchFamily="34" charset="-122"/>
                          </a:rPr>
                        </m:ctrlPr>
                      </m:sSubSupPr>
                      <m:e>
                        <m:r>
                          <a:rPr lang="en-US" altLang="zh-CN" sz="1600" i="1">
                            <a:solidFill>
                              <a:schemeClr val="tx1"/>
                            </a:solidFill>
                            <a:latin typeface="Cambria Math" panose="02040503050406030204" pitchFamily="18" charset="0"/>
                            <a:ea typeface="微软雅黑" panose="020B0503020204020204" pitchFamily="34" charset="-122"/>
                          </a:rPr>
                          <m:t>𝐾</m:t>
                        </m:r>
                      </m:e>
                      <m:sub>
                        <m:r>
                          <a:rPr lang="en-US" altLang="zh-CN" sz="1600" i="1">
                            <a:solidFill>
                              <a:schemeClr val="tx1"/>
                            </a:solidFill>
                            <a:latin typeface="Cambria Math" panose="02040503050406030204" pitchFamily="18" charset="0"/>
                            <a:ea typeface="微软雅黑" panose="020B0503020204020204" pitchFamily="34" charset="-122"/>
                          </a:rPr>
                          <m:t>𝑆</m:t>
                        </m:r>
                      </m:sub>
                      <m:sup>
                        <m:r>
                          <a:rPr lang="en-US" altLang="zh-CN" sz="1600" i="1">
                            <a:solidFill>
                              <a:schemeClr val="tx1"/>
                            </a:solidFill>
                            <a:latin typeface="Cambria Math" panose="02040503050406030204" pitchFamily="18" charset="0"/>
                            <a:ea typeface="微软雅黑" panose="020B0503020204020204" pitchFamily="34" charset="-122"/>
                          </a:rPr>
                          <m:t>0</m:t>
                        </m:r>
                      </m:sup>
                    </m:sSubSup>
                    <m:r>
                      <a:rPr lang="en-US" altLang="zh-CN" sz="1600" i="1">
                        <a:solidFill>
                          <a:schemeClr val="tx1"/>
                        </a:solidFill>
                        <a:latin typeface="Cambria Math" panose="02040503050406030204" pitchFamily="18" charset="0"/>
                        <a:ea typeface="微软雅黑" panose="020B0503020204020204" pitchFamily="34" charset="-122"/>
                      </a:rPr>
                      <m:t> </m:t>
                    </m:r>
                    <m:sSup>
                      <m:sSupPr>
                        <m:ctrlPr>
                          <a:rPr lang="en-US" altLang="zh-CN" sz="1600" i="1">
                            <a:solidFill>
                              <a:schemeClr val="tx1"/>
                            </a:solidFill>
                            <a:latin typeface="Cambria Math" panose="02040503050406030204" pitchFamily="18" charset="0"/>
                            <a:ea typeface="微软雅黑" panose="020B0503020204020204" pitchFamily="34" charset="-122"/>
                          </a:rPr>
                        </m:ctrlPr>
                      </m:sSupPr>
                      <m:e>
                        <m:r>
                          <a:rPr lang="en-US" altLang="zh-CN" sz="1600" i="1">
                            <a:solidFill>
                              <a:schemeClr val="tx1"/>
                            </a:solidFill>
                            <a:latin typeface="Cambria Math" panose="02040503050406030204" pitchFamily="18" charset="0"/>
                            <a:ea typeface="微软雅黑" panose="020B0503020204020204" pitchFamily="34" charset="-122"/>
                          </a:rPr>
                          <m:t>𝜋</m:t>
                        </m:r>
                      </m:e>
                      <m:sup>
                        <m:r>
                          <a:rPr lang="en-US" altLang="zh-CN" sz="1600" i="1">
                            <a:solidFill>
                              <a:schemeClr val="tx1"/>
                            </a:solidFill>
                            <a:latin typeface="Cambria Math" panose="02040503050406030204" pitchFamily="18" charset="0"/>
                            <a:ea typeface="微软雅黑" panose="020B0503020204020204" pitchFamily="34" charset="-122"/>
                          </a:rPr>
                          <m:t>0</m:t>
                        </m:r>
                      </m:sup>
                    </m:sSup>
                    <m:sSup>
                      <m:sSupPr>
                        <m:ctrlPr>
                          <a:rPr lang="en-US" altLang="zh-CN" sz="1600" b="0" i="1" smtClean="0">
                            <a:solidFill>
                              <a:schemeClr val="tx1"/>
                            </a:solidFill>
                            <a:latin typeface="Cambria Math" panose="02040503050406030204" pitchFamily="18" charset="0"/>
                            <a:ea typeface="微软雅黑" panose="020B0503020204020204" pitchFamily="34" charset="-122"/>
                          </a:rPr>
                        </m:ctrlPr>
                      </m:sSupPr>
                      <m:e>
                        <m:r>
                          <a:rPr lang="en-US" altLang="zh-CN" sz="1600" b="0" i="1" smtClean="0">
                            <a:solidFill>
                              <a:schemeClr val="tx1"/>
                            </a:solidFill>
                            <a:latin typeface="Cambria Math" panose="02040503050406030204" pitchFamily="18" charset="0"/>
                            <a:ea typeface="微软雅黑" panose="020B0503020204020204" pitchFamily="34" charset="-122"/>
                          </a:rPr>
                          <m:t>𝜋</m:t>
                        </m:r>
                      </m:e>
                      <m:sup>
                        <m:r>
                          <a:rPr lang="en-US" altLang="zh-CN" sz="1600" b="0" i="1" smtClean="0">
                            <a:solidFill>
                              <a:schemeClr val="tx1"/>
                            </a:solidFill>
                            <a:latin typeface="Cambria Math" panose="02040503050406030204" pitchFamily="18" charset="0"/>
                            <a:ea typeface="微软雅黑" panose="020B0503020204020204" pitchFamily="34" charset="-122"/>
                          </a:rPr>
                          <m:t>0</m:t>
                        </m:r>
                      </m:sup>
                    </m:sSup>
                  </m:oMath>
                </a14:m>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the measured channel </a:t>
                </a:r>
                <a14:m>
                  <m:oMath xmlns:m="http://schemas.openxmlformats.org/officeDocument/2006/math">
                    <m:r>
                      <a:rPr lang="en-US" altLang="zh-CN" sz="1600" i="1" smtClean="0">
                        <a:solidFill>
                          <a:schemeClr val="tx1"/>
                        </a:solidFill>
                        <a:latin typeface="Cambria Math" panose="02040503050406030204" pitchFamily="18" charset="0"/>
                        <a:ea typeface="微软雅黑" panose="020B0503020204020204" pitchFamily="34" charset="-122"/>
                      </a:rPr>
                      <m:t>𝐽</m:t>
                    </m:r>
                    <m:r>
                      <a:rPr lang="en-US" altLang="zh-CN" sz="1600" b="0" i="1" smtClean="0">
                        <a:solidFill>
                          <a:schemeClr val="tx1"/>
                        </a:solidFill>
                        <a:latin typeface="Cambria Math" panose="02040503050406030204" pitchFamily="18" charset="0"/>
                        <a:ea typeface="微软雅黑" panose="020B0503020204020204" pitchFamily="34" charset="-122"/>
                      </a:rPr>
                      <m:t>/</m:t>
                    </m:r>
                    <m:r>
                      <a:rPr lang="en-US" altLang="zh-CN" sz="1600" i="1" smtClean="0">
                        <a:solidFill>
                          <a:schemeClr val="tx1"/>
                        </a:solidFill>
                        <a:latin typeface="Cambria Math" panose="02040503050406030204" pitchFamily="18" charset="0"/>
                        <a:ea typeface="微软雅黑" panose="020B0503020204020204" pitchFamily="34" charset="-122"/>
                      </a:rPr>
                      <m:t> </m:t>
                    </m:r>
                    <m:r>
                      <a:rPr lang="en-US" altLang="zh-CN" sz="1600" i="1" smtClean="0">
                        <a:solidFill>
                          <a:schemeClr val="tx1"/>
                        </a:solidFill>
                        <a:latin typeface="Cambria Math" panose="02040503050406030204" pitchFamily="18" charset="0"/>
                        <a:ea typeface="微软雅黑" panose="020B0503020204020204" pitchFamily="34" charset="-122"/>
                      </a:rPr>
                      <m:t>𝜓</m:t>
                    </m:r>
                    <m:r>
                      <a:rPr lang="en-US" altLang="zh-CN" sz="1600" i="1" smtClean="0">
                        <a:solidFill>
                          <a:schemeClr val="tx1"/>
                        </a:solidFill>
                        <a:latin typeface="Cambria Math" panose="02040503050406030204" pitchFamily="18" charset="0"/>
                        <a:ea typeface="微软雅黑" panose="020B0503020204020204" pitchFamily="34" charset="-122"/>
                      </a:rPr>
                      <m:t>→</m:t>
                    </m:r>
                    <m:sSubSup>
                      <m:sSubSupPr>
                        <m:ctrlPr>
                          <a:rPr lang="en-US" altLang="zh-CN" sz="1600" i="1">
                            <a:solidFill>
                              <a:schemeClr val="tx1"/>
                            </a:solidFill>
                            <a:latin typeface="Cambria Math" panose="02040503050406030204" pitchFamily="18" charset="0"/>
                            <a:ea typeface="微软雅黑" panose="020B0503020204020204" pitchFamily="34" charset="-122"/>
                          </a:rPr>
                        </m:ctrlPr>
                      </m:sSubSupPr>
                      <m:e>
                        <m:r>
                          <a:rPr lang="en-US" altLang="zh-CN" sz="1600" b="0" i="1" smtClean="0">
                            <a:solidFill>
                              <a:schemeClr val="tx1"/>
                            </a:solidFill>
                            <a:latin typeface="Cambria Math" panose="02040503050406030204" pitchFamily="18" charset="0"/>
                            <a:ea typeface="微软雅黑" panose="020B0503020204020204" pitchFamily="34" charset="-122"/>
                          </a:rPr>
                          <m:t>𝛾</m:t>
                        </m:r>
                        <m:r>
                          <a:rPr lang="en-US" altLang="zh-CN" sz="1600" i="1">
                            <a:solidFill>
                              <a:schemeClr val="tx1"/>
                            </a:solidFill>
                            <a:latin typeface="Cambria Math" panose="02040503050406030204" pitchFamily="18" charset="0"/>
                            <a:ea typeface="微软雅黑" panose="020B0503020204020204" pitchFamily="34" charset="-122"/>
                          </a:rPr>
                          <m:t>𝐾</m:t>
                        </m:r>
                      </m:e>
                      <m:sub>
                        <m:r>
                          <a:rPr lang="en-US" altLang="zh-CN" sz="1600" i="1">
                            <a:solidFill>
                              <a:schemeClr val="tx1"/>
                            </a:solidFill>
                            <a:latin typeface="Cambria Math" panose="02040503050406030204" pitchFamily="18" charset="0"/>
                            <a:ea typeface="微软雅黑" panose="020B0503020204020204" pitchFamily="34" charset="-122"/>
                          </a:rPr>
                          <m:t>𝑆</m:t>
                        </m:r>
                      </m:sub>
                      <m:sup>
                        <m:r>
                          <a:rPr lang="en-US" altLang="zh-CN" sz="1600" i="1">
                            <a:solidFill>
                              <a:schemeClr val="tx1"/>
                            </a:solidFill>
                            <a:latin typeface="Cambria Math" panose="02040503050406030204" pitchFamily="18" charset="0"/>
                            <a:ea typeface="微软雅黑" panose="020B0503020204020204" pitchFamily="34" charset="-122"/>
                          </a:rPr>
                          <m:t>0</m:t>
                        </m:r>
                      </m:sup>
                    </m:sSubSup>
                    <m:r>
                      <a:rPr lang="en-US" altLang="zh-CN" sz="1600" i="1">
                        <a:solidFill>
                          <a:schemeClr val="tx1"/>
                        </a:solidFill>
                        <a:latin typeface="Cambria Math" panose="02040503050406030204" pitchFamily="18" charset="0"/>
                        <a:ea typeface="微软雅黑" panose="020B0503020204020204" pitchFamily="34" charset="-122"/>
                      </a:rPr>
                      <m:t> </m:t>
                    </m:r>
                    <m:sSubSup>
                      <m:sSubSupPr>
                        <m:ctrlPr>
                          <a:rPr lang="en-US" altLang="zh-CN" sz="1600" i="1">
                            <a:solidFill>
                              <a:schemeClr val="tx1"/>
                            </a:solidFill>
                            <a:latin typeface="Cambria Math" panose="02040503050406030204" pitchFamily="18" charset="0"/>
                            <a:ea typeface="微软雅黑" panose="020B0503020204020204" pitchFamily="34" charset="-122"/>
                          </a:rPr>
                        </m:ctrlPr>
                      </m:sSubSupPr>
                      <m:e>
                        <m:r>
                          <a:rPr lang="en-US" altLang="zh-CN" sz="1600" i="1">
                            <a:solidFill>
                              <a:schemeClr val="tx1"/>
                            </a:solidFill>
                            <a:latin typeface="Cambria Math" panose="02040503050406030204" pitchFamily="18" charset="0"/>
                            <a:ea typeface="微软雅黑" panose="020B0503020204020204" pitchFamily="34" charset="-122"/>
                          </a:rPr>
                          <m:t>𝐾</m:t>
                        </m:r>
                      </m:e>
                      <m:sub>
                        <m:r>
                          <a:rPr lang="en-US" altLang="zh-CN" sz="1600" i="1">
                            <a:solidFill>
                              <a:schemeClr val="tx1"/>
                            </a:solidFill>
                            <a:latin typeface="Cambria Math" panose="02040503050406030204" pitchFamily="18" charset="0"/>
                            <a:ea typeface="微软雅黑" panose="020B0503020204020204" pitchFamily="34" charset="-122"/>
                          </a:rPr>
                          <m:t>𝑆</m:t>
                        </m:r>
                      </m:sub>
                      <m:sup>
                        <m:r>
                          <a:rPr lang="en-US" altLang="zh-CN" sz="1600" i="1">
                            <a:solidFill>
                              <a:schemeClr val="tx1"/>
                            </a:solidFill>
                            <a:latin typeface="Cambria Math" panose="02040503050406030204" pitchFamily="18" charset="0"/>
                            <a:ea typeface="微软雅黑" panose="020B0503020204020204" pitchFamily="34" charset="-122"/>
                          </a:rPr>
                          <m:t>0</m:t>
                        </m:r>
                      </m:sup>
                    </m:sSubSup>
                    <m:r>
                      <a:rPr lang="en-US" altLang="zh-CN" sz="1600" i="1">
                        <a:solidFill>
                          <a:schemeClr val="tx1"/>
                        </a:solidFill>
                        <a:latin typeface="Cambria Math" panose="02040503050406030204" pitchFamily="18" charset="0"/>
                        <a:ea typeface="微软雅黑" panose="020B0503020204020204" pitchFamily="34" charset="-122"/>
                      </a:rPr>
                      <m:t> </m:t>
                    </m:r>
                    <m:sSup>
                      <m:sSupPr>
                        <m:ctrlPr>
                          <a:rPr lang="en-US" altLang="zh-CN" sz="1600" i="1">
                            <a:solidFill>
                              <a:schemeClr val="tx1"/>
                            </a:solidFill>
                            <a:latin typeface="Cambria Math" panose="02040503050406030204" pitchFamily="18" charset="0"/>
                            <a:ea typeface="微软雅黑" panose="020B0503020204020204" pitchFamily="34" charset="-122"/>
                          </a:rPr>
                        </m:ctrlPr>
                      </m:sSupPr>
                      <m:e>
                        <m:r>
                          <a:rPr lang="en-US" altLang="zh-CN" sz="1600" i="1">
                            <a:solidFill>
                              <a:schemeClr val="tx1"/>
                            </a:solidFill>
                            <a:latin typeface="Cambria Math" panose="02040503050406030204" pitchFamily="18" charset="0"/>
                            <a:ea typeface="微软雅黑" panose="020B0503020204020204" pitchFamily="34" charset="-122"/>
                          </a:rPr>
                          <m:t>𝜋</m:t>
                        </m:r>
                      </m:e>
                      <m:sup>
                        <m:r>
                          <a:rPr lang="en-US" altLang="zh-CN" sz="1600" i="1">
                            <a:solidFill>
                              <a:schemeClr val="tx1"/>
                            </a:solidFill>
                            <a:latin typeface="Cambria Math" panose="02040503050406030204" pitchFamily="18" charset="0"/>
                            <a:ea typeface="微软雅黑" panose="020B0503020204020204" pitchFamily="34" charset="-122"/>
                          </a:rPr>
                          <m:t>0</m:t>
                        </m:r>
                      </m:sup>
                    </m:sSup>
                  </m:oMath>
                </a14:m>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is quite clean</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7" name="文本框 6"/>
              <p:cNvSpPr txBox="1">
                <a:spLocks noRot="1" noChangeAspect="1" noMove="1" noResize="1" noEditPoints="1" noAdjustHandles="1" noChangeArrowheads="1" noChangeShapeType="1" noTextEdit="1"/>
              </p:cNvSpPr>
              <p:nvPr/>
            </p:nvSpPr>
            <p:spPr>
              <a:xfrm>
                <a:off x="5564075" y="436675"/>
                <a:ext cx="6619216" cy="600805"/>
              </a:xfrm>
              <a:prstGeom prst="rect">
                <a:avLst/>
              </a:prstGeom>
              <a:blipFill rotWithShape="1">
                <a:blip r:embed="rId2"/>
                <a:stretch>
                  <a:fillRect l="-3" t="-72" r="3" b="87"/>
                </a:stretch>
              </a:blipFill>
            </p:spPr>
            <p:txBody>
              <a:bodyPr/>
              <a:lstStyle/>
              <a:p>
                <a:r>
                  <a:rPr lang="zh-CN" altLang="en-US">
                    <a:noFill/>
                  </a:rPr>
                  <a:t> </a:t>
                </a:r>
              </a:p>
            </p:txBody>
          </p:sp>
        </mc:Fallback>
      </mc:AlternateContent>
      <p:pic>
        <p:nvPicPr>
          <p:cNvPr id="15" name="图片 14"/>
          <p:cNvPicPr>
            <a:picLocks noChangeAspect="1"/>
          </p:cNvPicPr>
          <p:nvPr/>
        </p:nvPicPr>
        <p:blipFill>
          <a:blip r:embed="rId3"/>
          <a:stretch>
            <a:fillRect/>
          </a:stretch>
        </p:blipFill>
        <p:spPr>
          <a:xfrm>
            <a:off x="4202824" y="1354491"/>
            <a:ext cx="3786352" cy="2692335"/>
          </a:xfrm>
          <a:prstGeom prst="rect">
            <a:avLst/>
          </a:prstGeom>
        </p:spPr>
      </p:pic>
      <p:pic>
        <p:nvPicPr>
          <p:cNvPr id="17" name="图片 16"/>
          <p:cNvPicPr>
            <a:picLocks noChangeAspect="1"/>
          </p:cNvPicPr>
          <p:nvPr/>
        </p:nvPicPr>
        <p:blipFill>
          <a:blip r:embed="rId4"/>
          <a:stretch>
            <a:fillRect/>
          </a:stretch>
        </p:blipFill>
        <p:spPr>
          <a:xfrm>
            <a:off x="7989176" y="1354491"/>
            <a:ext cx="3807204" cy="2668676"/>
          </a:xfrm>
          <a:prstGeom prst="rect">
            <a:avLst/>
          </a:prstGeom>
        </p:spPr>
      </p:pic>
      <p:sp>
        <p:nvSpPr>
          <p:cNvPr id="2" name="文本框 1"/>
          <p:cNvSpPr txBox="1"/>
          <p:nvPr/>
        </p:nvSpPr>
        <p:spPr>
          <a:xfrm>
            <a:off x="976630" y="1401445"/>
            <a:ext cx="2859405" cy="706755"/>
          </a:xfrm>
          <a:prstGeom prst="rect">
            <a:avLst/>
          </a:prstGeom>
          <a:noFill/>
        </p:spPr>
        <p:txBody>
          <a:bodyPr wrap="square" rtlCol="0">
            <a:spAutoFit/>
          </a:bodyPr>
          <a:lstStyle/>
          <a:p>
            <a:pPr algn="l"/>
            <a:r>
              <a:rPr lang="en-US" altLang="zh-CN" sz="2000" b="1" dirty="0">
                <a:latin typeface="Times New Roman" panose="02020603050405020304" pitchFamily="18" charset="0"/>
                <a:cs typeface="Times New Roman" panose="02020603050405020304" pitchFamily="18" charset="0"/>
              </a:rPr>
              <a:t>Bin-by-bin analysis:</a:t>
            </a:r>
            <a:endParaRPr lang="en-US" altLang="zh-CN" sz="2000" b="1" dirty="0">
              <a:latin typeface="Times New Roman" panose="02020603050405020304" pitchFamily="18" charset="0"/>
              <a:cs typeface="Times New Roman" panose="02020603050405020304" pitchFamily="18" charset="0"/>
            </a:endParaRPr>
          </a:p>
          <a:p>
            <a:pPr algn="l"/>
            <a:r>
              <a:rPr lang="en-US" altLang="zh-CN" sz="2000" b="1" dirty="0">
                <a:latin typeface="Times New Roman" panose="02020603050405020304" pitchFamily="18" charset="0"/>
                <a:cs typeface="Times New Roman" panose="02020603050405020304" pitchFamily="18" charset="0"/>
              </a:rPr>
              <a:t>Maximum-likelihood fit</a:t>
            </a:r>
            <a:endParaRPr lang="en-US" altLang="zh-CN" sz="2000" b="1"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5"/>
          <a:stretch>
            <a:fillRect/>
          </a:stretch>
        </p:blipFill>
        <p:spPr>
          <a:xfrm>
            <a:off x="1290658" y="2378730"/>
            <a:ext cx="2709529" cy="1322508"/>
          </a:xfrm>
          <a:prstGeom prst="rect">
            <a:avLst/>
          </a:prstGeom>
        </p:spPr>
      </p:pic>
      <p:grpSp>
        <p:nvGrpSpPr>
          <p:cNvPr id="5" name="组合 4"/>
          <p:cNvGrpSpPr/>
          <p:nvPr/>
        </p:nvGrpSpPr>
        <p:grpSpPr>
          <a:xfrm>
            <a:off x="976924" y="4045409"/>
            <a:ext cx="5347335" cy="1813799"/>
            <a:chOff x="4469748" y="2651348"/>
            <a:chExt cx="7798418" cy="1813799"/>
          </a:xfrm>
        </p:grpSpPr>
        <mc:AlternateContent xmlns:mc="http://schemas.openxmlformats.org/markup-compatibility/2006">
          <mc:Choice xmlns:a14="http://schemas.microsoft.com/office/drawing/2010/main" Requires="a14">
            <p:sp>
              <p:nvSpPr>
                <p:cNvPr id="8" name="文本框 7"/>
                <p:cNvSpPr txBox="1"/>
                <p:nvPr/>
              </p:nvSpPr>
              <p:spPr>
                <a:xfrm>
                  <a:off x="5586640" y="3016892"/>
                  <a:ext cx="4329375" cy="338554"/>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m:rPr>
                            <m:sty m:val="p"/>
                          </m:rPr>
                          <a:rPr lang="en-US" altLang="zh-CN" sz="1600" b="0" i="0" smtClean="0">
                            <a:solidFill>
                              <a:srgbClr val="FF0000"/>
                            </a:solidFill>
                            <a:latin typeface="Cambria Math" panose="02040503050406030204" pitchFamily="18" charset="0"/>
                            <a:ea typeface="微软雅黑" panose="020B0503020204020204" pitchFamily="34" charset="-122"/>
                          </a:rPr>
                          <m:t>X</m:t>
                        </m:r>
                        <m:r>
                          <a:rPr lang="en-US" altLang="zh-CN" sz="1600" b="0" i="1" smtClean="0">
                            <a:latin typeface="Cambria Math" panose="02040503050406030204" pitchFamily="18" charset="0"/>
                            <a:ea typeface="微软雅黑" panose="020B0503020204020204" pitchFamily="34" charset="-122"/>
                          </a:rPr>
                          <m:t>→</m:t>
                        </m:r>
                        <m:r>
                          <a:rPr lang="en-US" altLang="zh-CN" sz="1600" b="0" i="1" smtClean="0">
                            <a:solidFill>
                              <a:srgbClr val="FF0000"/>
                            </a:solidFill>
                            <a:latin typeface="Cambria Math" panose="02040503050406030204" pitchFamily="18" charset="0"/>
                            <a:ea typeface="微软雅黑" panose="020B0503020204020204" pitchFamily="34" charset="-122"/>
                          </a:rPr>
                          <m:t>𝑌</m:t>
                        </m:r>
                        <m:r>
                          <a:rPr lang="en-US" altLang="zh-CN" sz="1600" b="0" i="1" smtClean="0">
                            <a:latin typeface="Cambria Math" panose="02040503050406030204" pitchFamily="18" charset="0"/>
                            <a:ea typeface="微软雅黑" panose="020B0503020204020204" pitchFamily="34" charset="-122"/>
                          </a:rPr>
                          <m:t>+</m:t>
                        </m:r>
                        <m:r>
                          <a:rPr lang="en-US" altLang="zh-CN" sz="1600" b="0" i="1" smtClean="0">
                            <a:latin typeface="Cambria Math" panose="02040503050406030204" pitchFamily="18" charset="0"/>
                            <a:ea typeface="微软雅黑" panose="020B0503020204020204" pitchFamily="34" charset="-122"/>
                          </a:rPr>
                          <m:t>𝑐</m:t>
                        </m:r>
                        <m:r>
                          <a:rPr lang="en-US" altLang="zh-CN" sz="1600" b="0" i="1" smtClean="0">
                            <a:latin typeface="Cambria Math" panose="02040503050406030204" pitchFamily="18" charset="0"/>
                            <a:ea typeface="微软雅黑" panose="020B0503020204020204" pitchFamily="34" charset="-122"/>
                          </a:rPr>
                          <m:t>→</m:t>
                        </m:r>
                        <m:d>
                          <m:dPr>
                            <m:ctrlPr>
                              <a:rPr lang="en-US" altLang="zh-CN" sz="1600" b="0" i="1" smtClean="0">
                                <a:latin typeface="Cambria Math" panose="02040503050406030204" pitchFamily="18" charset="0"/>
                                <a:ea typeface="微软雅黑" panose="020B0503020204020204" pitchFamily="34" charset="-122"/>
                              </a:rPr>
                            </m:ctrlPr>
                          </m:dPr>
                          <m:e>
                            <m:r>
                              <a:rPr lang="en-US" altLang="zh-CN" sz="1600" b="0" i="1" smtClean="0">
                                <a:latin typeface="Cambria Math" panose="02040503050406030204" pitchFamily="18" charset="0"/>
                                <a:ea typeface="微软雅黑" panose="020B0503020204020204" pitchFamily="34" charset="-122"/>
                              </a:rPr>
                              <m:t>𝑎</m:t>
                            </m:r>
                            <m:r>
                              <a:rPr lang="en-US" altLang="zh-CN" sz="1600" b="0" i="1" smtClean="0">
                                <a:latin typeface="Cambria Math" panose="02040503050406030204" pitchFamily="18" charset="0"/>
                                <a:ea typeface="微软雅黑" panose="020B0503020204020204" pitchFamily="34" charset="-122"/>
                              </a:rPr>
                              <m:t>+</m:t>
                            </m:r>
                            <m:r>
                              <a:rPr lang="en-US" altLang="zh-CN" sz="1600" b="0" i="1" smtClean="0">
                                <a:latin typeface="Cambria Math" panose="02040503050406030204" pitchFamily="18" charset="0"/>
                                <a:ea typeface="微软雅黑" panose="020B0503020204020204" pitchFamily="34" charset="-122"/>
                              </a:rPr>
                              <m:t>𝑏</m:t>
                            </m:r>
                          </m:e>
                        </m:d>
                        <m:r>
                          <a:rPr lang="en-US" altLang="zh-CN" sz="1600" b="0" i="1" smtClean="0">
                            <a:latin typeface="Cambria Math" panose="02040503050406030204" pitchFamily="18" charset="0"/>
                            <a:ea typeface="微软雅黑" panose="020B0503020204020204" pitchFamily="34" charset="-122"/>
                          </a:rPr>
                          <m:t>+</m:t>
                        </m:r>
                        <m:r>
                          <a:rPr lang="en-US" altLang="zh-CN" sz="1600" b="0" i="1" smtClean="0">
                            <a:latin typeface="Cambria Math" panose="02040503050406030204" pitchFamily="18" charset="0"/>
                            <a:ea typeface="微软雅黑" panose="020B0503020204020204" pitchFamily="34" charset="-122"/>
                          </a:rPr>
                          <m:t>𝑐</m:t>
                        </m:r>
                      </m:oMath>
                    </m:oMathPara>
                  </a14:m>
                  <a:endParaRPr lang="zh-CN" altLang="en-US" sz="1600" dirty="0">
                    <a:latin typeface="微软雅黑" panose="020B0503020204020204" pitchFamily="34" charset="-122"/>
                    <a:ea typeface="微软雅黑" panose="020B0503020204020204" pitchFamily="34" charset="-122"/>
                  </a:endParaRPr>
                </a:p>
              </p:txBody>
            </p:sp>
          </mc:Choice>
          <mc:Fallback>
            <p:sp>
              <p:nvSpPr>
                <p:cNvPr id="8" name="文本框 7"/>
                <p:cNvSpPr txBox="1">
                  <a:spLocks noRot="1" noChangeAspect="1" noMove="1" noResize="1" noEditPoints="1" noAdjustHandles="1" noChangeArrowheads="1" noChangeShapeType="1" noTextEdit="1"/>
                </p:cNvSpPr>
                <p:nvPr/>
              </p:nvSpPr>
              <p:spPr>
                <a:xfrm>
                  <a:off x="5586640" y="3016892"/>
                  <a:ext cx="4329375" cy="338554"/>
                </a:xfrm>
                <a:prstGeom prst="rect">
                  <a:avLst/>
                </a:prstGeom>
                <a:blipFill rotWithShape="1">
                  <a:blip r:embed="rId6"/>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4542016" y="2699881"/>
                  <a:ext cx="6720289" cy="339388"/>
                </a:xfrm>
                <a:prstGeom prst="rect">
                  <a:avLst/>
                </a:prstGeom>
                <a:noFill/>
              </p:spPr>
              <p:txBody>
                <a:bodyPr wrap="square" rtlCol="0">
                  <a:spAutoFit/>
                </a:bodyPr>
                <a:lstStyle/>
                <a:p>
                  <a:pPr algn="l"/>
                  <a:r>
                    <a:rPr lang="en-US" altLang="zh-CN" sz="16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Input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sSup>
                        <m:sSupPr>
                          <m:ctrlPr>
                            <a:rPr lang="en-US" altLang="zh-CN" sz="1600" b="0" i="1" smtClean="0">
                              <a:latin typeface="Cambria Math" panose="02040503050406030204" pitchFamily="18" charset="0"/>
                              <a:ea typeface="微软雅黑" panose="020B0503020204020204" pitchFamily="34" charset="-122"/>
                            </a:rPr>
                          </m:ctrlPr>
                        </m:sSupPr>
                        <m:e>
                          <m:r>
                            <a:rPr lang="en-US" altLang="zh-CN" sz="1600" b="0" i="1" smtClean="0">
                              <a:latin typeface="Cambria Math" panose="02040503050406030204" pitchFamily="18" charset="0"/>
                              <a:ea typeface="微软雅黑" panose="020B0503020204020204" pitchFamily="34" charset="-122"/>
                            </a:rPr>
                            <m:t>𝐽</m:t>
                          </m:r>
                        </m:e>
                        <m:sup>
                          <m:r>
                            <a:rPr lang="en-US" altLang="zh-CN" sz="1600" b="0" i="1" smtClean="0">
                              <a:latin typeface="Cambria Math" panose="02040503050406030204" pitchFamily="18" charset="0"/>
                              <a:ea typeface="微软雅黑" panose="020B0503020204020204" pitchFamily="34" charset="-122"/>
                            </a:rPr>
                            <m:t>𝑃𝐶</m:t>
                          </m:r>
                        </m:sup>
                      </m:sSup>
                    </m:oMath>
                  </a14:m>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of X  and  the two-body channel Y</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9" name="文本框 8"/>
                <p:cNvSpPr txBox="1">
                  <a:spLocks noRot="1" noChangeAspect="1" noMove="1" noResize="1" noEditPoints="1" noAdjustHandles="1" noChangeArrowheads="1" noChangeShapeType="1" noTextEdit="1"/>
                </p:cNvSpPr>
                <p:nvPr/>
              </p:nvSpPr>
              <p:spPr>
                <a:xfrm>
                  <a:off x="4542016" y="2699881"/>
                  <a:ext cx="6720289" cy="339388"/>
                </a:xfrm>
                <a:prstGeom prst="rect">
                  <a:avLst/>
                </a:prstGeom>
                <a:blipFill rotWithShape="1">
                  <a:blip r:embed="rId7"/>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4530472" y="3326089"/>
                  <a:ext cx="6942346" cy="583565"/>
                </a:xfrm>
                <a:prstGeom prst="rect">
                  <a:avLst/>
                </a:prstGeom>
                <a:noFill/>
              </p:spPr>
              <p:txBody>
                <a:bodyPr wrap="square" rtlCol="0">
                  <a:spAutoFit/>
                </a:bodyPr>
                <a:lstStyle/>
                <a:p>
                  <a:pPr algn="l"/>
                  <a:r>
                    <a:rPr lang="en-US" altLang="zh-CN" sz="16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Simultaneously fit well</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Two-body spectra </a:t>
                  </a:r>
                  <a14:m>
                    <m:oMath xmlns:m="http://schemas.openxmlformats.org/officeDocument/2006/math">
                      <m:r>
                        <a:rPr lang="en-US" altLang="zh-CN" sz="1600" b="0" i="1" smtClean="0">
                          <a:solidFill>
                            <a:srgbClr val="FF0000"/>
                          </a:solidFill>
                          <a:latin typeface="Cambria Math" panose="02040503050406030204" pitchFamily="18" charset="0"/>
                          <a:ea typeface="微软雅黑" panose="020B0503020204020204" pitchFamily="34" charset="-122"/>
                        </a:rPr>
                        <m:t>𝑎𝑏</m:t>
                      </m:r>
                    </m:oMath>
                  </a14:m>
                  <a:r>
                    <a:rPr lang="zh-CN" altLang="en-US"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1600" b="0" i="1" smtClean="0">
                          <a:solidFill>
                            <a:srgbClr val="FF0000"/>
                          </a:solidFill>
                          <a:latin typeface="Cambria Math" panose="02040503050406030204" pitchFamily="18" charset="0"/>
                          <a:ea typeface="微软雅黑" panose="020B0503020204020204" pitchFamily="34" charset="-122"/>
                        </a:rPr>
                        <m:t>𝑏𝑐</m:t>
                      </m:r>
                    </m:oMath>
                  </a14:m>
                  <a:r>
                    <a:rPr lang="zh-CN" altLang="en-US"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1600" b="0" i="1" smtClean="0">
                          <a:solidFill>
                            <a:srgbClr val="FF0000"/>
                          </a:solidFill>
                          <a:latin typeface="Cambria Math" panose="02040503050406030204" pitchFamily="18" charset="0"/>
                          <a:ea typeface="微软雅黑" panose="020B0503020204020204" pitchFamily="34" charset="-122"/>
                        </a:rPr>
                        <m:t>𝑎𝑐</m:t>
                      </m:r>
                      <m:r>
                        <a:rPr lang="en-US" altLang="zh-CN" sz="1600" b="0" i="1" smtClean="0">
                          <a:solidFill>
                            <a:srgbClr val="FF0000"/>
                          </a:solidFill>
                          <a:latin typeface="Cambria Math" panose="02040503050406030204" pitchFamily="18" charset="0"/>
                          <a:ea typeface="微软雅黑" panose="020B0503020204020204" pitchFamily="34" charset="-122"/>
                        </a:rPr>
                        <m:t> </m:t>
                      </m:r>
                    </m:oMath>
                  </a14:m>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Angular distribution of the </a:t>
                  </a:r>
                  <a14:m>
                    <m:oMath xmlns:m="http://schemas.openxmlformats.org/officeDocument/2006/math">
                      <m:r>
                        <a:rPr lang="en-US" altLang="zh-CN" sz="1600" b="0" i="1" smtClean="0">
                          <a:solidFill>
                            <a:srgbClr val="FF0000"/>
                          </a:solidFill>
                          <a:latin typeface="Cambria Math" panose="02040503050406030204" pitchFamily="18" charset="0"/>
                          <a:ea typeface="微软雅黑" panose="020B0503020204020204" pitchFamily="34" charset="-122"/>
                        </a:rPr>
                        <m:t>𝛾</m:t>
                      </m:r>
                    </m:oMath>
                  </a14:m>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4530472" y="3326089"/>
                  <a:ext cx="6942346" cy="583565"/>
                </a:xfrm>
                <a:prstGeom prst="rect">
                  <a:avLst/>
                </a:prstGeom>
                <a:blipFill rotWithShape="1">
                  <a:blip r:embed="rId8"/>
                </a:blipFill>
              </p:spPr>
              <p:txBody>
                <a:bodyPr/>
                <a:lstStyle/>
                <a:p>
                  <a:r>
                    <a:rPr lang="zh-CN" altLang="en-US">
                      <a:noFill/>
                    </a:rPr>
                    <a:t> </a:t>
                  </a:r>
                </a:p>
              </p:txBody>
            </p:sp>
          </mc:Fallback>
        </mc:AlternateContent>
        <p:sp>
          <p:nvSpPr>
            <p:cNvPr id="11" name="文本框 10"/>
            <p:cNvSpPr txBox="1"/>
            <p:nvPr/>
          </p:nvSpPr>
          <p:spPr>
            <a:xfrm>
              <a:off x="4542016" y="3880372"/>
              <a:ext cx="6872017" cy="584775"/>
            </a:xfrm>
            <a:prstGeom prst="rect">
              <a:avLst/>
            </a:prstGeom>
            <a:noFill/>
          </p:spPr>
          <p:txBody>
            <a:bodyPr wrap="square" rtlCol="0">
              <a:spAutoFit/>
            </a:bodyPr>
            <a:lstStyle/>
            <a:p>
              <a:pPr algn="l"/>
              <a:r>
                <a:rPr lang="en-US" altLang="zh-CN" sz="16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Result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The intensity of X and </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The intensity of the two-body channel Y</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4469748" y="2651348"/>
              <a:ext cx="7798418" cy="1813560"/>
            </a:xfrm>
            <a:prstGeom prst="rect">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13" name="文本框 12"/>
              <p:cNvSpPr txBox="1"/>
              <p:nvPr/>
            </p:nvSpPr>
            <p:spPr>
              <a:xfrm>
                <a:off x="6760397" y="4289548"/>
                <a:ext cx="3700405" cy="1569660"/>
              </a:xfrm>
              <a:prstGeom prst="rect">
                <a:avLst/>
              </a:prstGeom>
              <a:noFill/>
            </p:spPr>
            <p:txBody>
              <a:bodyPr wrap="square" rtlCol="0">
                <a:spAutoFit/>
              </a:bodyPr>
              <a:lstStyle/>
              <a:p>
                <a:pPr marL="342900" indent="-342900" algn="l">
                  <a:buFont typeface="Wingdings" panose="05000000000000000000" pitchFamily="2" charset="2"/>
                  <a:buChar char="Ø"/>
                </a:pP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𝐾</m:t>
                            </m:r>
                            <m:r>
                              <a:rPr lang="en-US" altLang="zh-CN" sz="1600" b="0" i="1" smtClean="0">
                                <a:latin typeface="Cambria Math" panose="02040503050406030204" pitchFamily="18" charset="0"/>
                                <a:cs typeface="Times New Roman" panose="02020603050405020304" pitchFamily="18" charset="0"/>
                              </a:rPr>
                              <m:t>𝜋</m:t>
                            </m:r>
                          </m:e>
                        </m:d>
                      </m:e>
                      <m:sub>
                        <m:r>
                          <a:rPr lang="en-US" altLang="zh-CN" sz="1600" b="0" i="1" smtClean="0">
                            <a:latin typeface="Cambria Math" panose="02040503050406030204" pitchFamily="18" charset="0"/>
                            <a:cs typeface="Times New Roman" panose="02020603050405020304" pitchFamily="18" charset="0"/>
                          </a:rPr>
                          <m:t>𝑃</m:t>
                        </m:r>
                      </m:sub>
                    </m:sSub>
                  </m:oMath>
                </a14:m>
                <a:r>
                  <a:rPr lang="en-US" altLang="zh-CN" sz="1600" dirty="0">
                    <a:latin typeface="Times New Roman" panose="02020603050405020304" pitchFamily="18" charset="0"/>
                    <a:cs typeface="Times New Roman" panose="02020603050405020304" pitchFamily="18" charset="0"/>
                  </a:rPr>
                  <a:t> is from </a:t>
                </a:r>
                <a14:m>
                  <m:oMath xmlns:m="http://schemas.openxmlformats.org/officeDocument/2006/math">
                    <m:sSup>
                      <m:sSupPr>
                        <m:ctrlPr>
                          <a:rPr lang="en-US" altLang="zh-CN" sz="1600" b="0" i="1" smtClean="0">
                            <a:latin typeface="Cambria Math" panose="02040503050406030204" pitchFamily="18" charset="0"/>
                            <a:cs typeface="Times New Roman" panose="02020603050405020304" pitchFamily="18" charset="0"/>
                          </a:rPr>
                        </m:ctrlPr>
                      </m:sSupPr>
                      <m:e>
                        <m:r>
                          <a:rPr lang="en-US" altLang="zh-CN" sz="1600" b="0" i="1" smtClean="0">
                            <a:latin typeface="Cambria Math" panose="02040503050406030204" pitchFamily="18" charset="0"/>
                            <a:cs typeface="Times New Roman" panose="02020603050405020304" pitchFamily="18" charset="0"/>
                          </a:rPr>
                          <m:t>𝐾</m:t>
                        </m:r>
                      </m:e>
                      <m:sup>
                        <m:r>
                          <a:rPr lang="en-US" altLang="zh-CN" sz="1600" b="0" i="1" smtClean="0">
                            <a:latin typeface="Cambria Math" panose="02040503050406030204" pitchFamily="18" charset="0"/>
                            <a:cs typeface="Times New Roman" panose="02020603050405020304" pitchFamily="18" charset="0"/>
                          </a:rPr>
                          <m:t>∗</m:t>
                        </m:r>
                      </m:sup>
                    </m:sSup>
                    <m:acc>
                      <m:accPr>
                        <m:chr m:val="̅"/>
                        <m:ctrlPr>
                          <a:rPr lang="en-US" altLang="zh-CN" sz="1600" b="0" i="1" smtClean="0">
                            <a:latin typeface="Cambria Math" panose="02040503050406030204" pitchFamily="18" charset="0"/>
                            <a:cs typeface="Times New Roman" panose="02020603050405020304" pitchFamily="18" charset="0"/>
                          </a:rPr>
                        </m:ctrlPr>
                      </m:accPr>
                      <m:e>
                        <m:r>
                          <a:rPr lang="en-US" altLang="zh-CN" sz="1600" b="0" i="1" smtClean="0">
                            <a:latin typeface="Cambria Math" panose="02040503050406030204" pitchFamily="18" charset="0"/>
                            <a:cs typeface="Times New Roman" panose="02020603050405020304" pitchFamily="18" charset="0"/>
                          </a:rPr>
                          <m:t>𝐾</m:t>
                        </m:r>
                      </m:e>
                    </m:acc>
                  </m:oMath>
                </a14:m>
                <a:r>
                  <a:rPr lang="en-US" altLang="zh-CN" sz="1600" dirty="0">
                    <a:latin typeface="Times New Roman" panose="02020603050405020304" pitchFamily="18" charset="0"/>
                    <a:cs typeface="Times New Roman" panose="02020603050405020304" pitchFamily="18" charset="0"/>
                  </a:rPr>
                  <a:t> mainly</a:t>
                </a:r>
                <a:endParaRPr lang="en-US" altLang="zh-CN" sz="16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endParaRPr lang="en-US" altLang="zh-CN" sz="16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14:m>
                  <m:oMath xmlns:m="http://schemas.openxmlformats.org/officeDocument/2006/math">
                    <m:sSup>
                      <m:sSupPr>
                        <m:ctrlPr>
                          <a:rPr lang="en-US" altLang="zh-CN" sz="1600" b="0" i="1" smtClean="0">
                            <a:latin typeface="Cambria Math" panose="02040503050406030204" pitchFamily="18" charset="0"/>
                            <a:cs typeface="Times New Roman" panose="02020603050405020304" pitchFamily="18" charset="0"/>
                          </a:rPr>
                        </m:ctrlPr>
                      </m:sSupPr>
                      <m:e>
                        <m:r>
                          <a:rPr lang="en-US" altLang="zh-CN" sz="1600" b="0" i="1" smtClean="0">
                            <a:latin typeface="Cambria Math" panose="02040503050406030204" pitchFamily="18" charset="0"/>
                            <a:cs typeface="Times New Roman" panose="02020603050405020304" pitchFamily="18" charset="0"/>
                          </a:rPr>
                          <m:t>𝐾</m:t>
                        </m:r>
                      </m:e>
                      <m:sup>
                        <m:r>
                          <a:rPr lang="en-US" altLang="zh-CN" sz="1600" b="0" i="1" smtClean="0">
                            <a:latin typeface="Cambria Math" panose="02040503050406030204" pitchFamily="18" charset="0"/>
                            <a:cs typeface="Times New Roman" panose="02020603050405020304" pitchFamily="18" charset="0"/>
                          </a:rPr>
                          <m:t>∗</m:t>
                        </m:r>
                      </m:sup>
                    </m:sSup>
                  </m:oMath>
                </a14:m>
                <a:r>
                  <a:rPr lang="en-US" altLang="zh-CN" sz="1600" dirty="0">
                    <a:latin typeface="Times New Roman" panose="02020603050405020304" pitchFamily="18" charset="0"/>
                    <a:cs typeface="Times New Roman" panose="02020603050405020304" pitchFamily="18" charset="0"/>
                  </a:rPr>
                  <a:t> is distinctive in two-body spectrum </a:t>
                </a:r>
                <a:endParaRPr lang="en-US" altLang="zh-CN" sz="1600" dirty="0">
                  <a:latin typeface="Times New Roman" panose="02020603050405020304" pitchFamily="18" charset="0"/>
                  <a:cs typeface="Times New Roman" panose="02020603050405020304" pitchFamily="18" charset="0"/>
                </a:endParaRPr>
              </a:p>
              <a:p>
                <a:pPr algn="l"/>
                <a:r>
                  <a:rPr lang="en-US" altLang="zh-CN" sz="1600" dirty="0">
                    <a:latin typeface="Times New Roman" panose="02020603050405020304" pitchFamily="18" charset="0"/>
                    <a:cs typeface="Times New Roman" panose="02020603050405020304" pitchFamily="18" charset="0"/>
                  </a:rPr>
                  <a:t> </a:t>
                </a:r>
                <a:endParaRPr lang="en-US" altLang="zh-CN" sz="16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altLang="zh-CN" sz="1600" dirty="0">
                    <a:latin typeface="Times New Roman" panose="02020603050405020304" pitchFamily="18" charset="0"/>
                    <a:cs typeface="Times New Roman" panose="02020603050405020304" pitchFamily="18" charset="0"/>
                  </a:rPr>
                  <a:t>The partial wave results of </a:t>
                </a: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𝐾</m:t>
                            </m:r>
                            <m:r>
                              <a:rPr lang="en-US" altLang="zh-CN" sz="1600" b="0" i="1" smtClean="0">
                                <a:latin typeface="Cambria Math" panose="02040503050406030204" pitchFamily="18" charset="0"/>
                                <a:cs typeface="Times New Roman" panose="02020603050405020304" pitchFamily="18" charset="0"/>
                              </a:rPr>
                              <m:t>𝜋</m:t>
                            </m:r>
                          </m:e>
                        </m:d>
                      </m:e>
                      <m:sub>
                        <m:r>
                          <a:rPr lang="en-US" altLang="zh-CN" sz="1600" b="0" i="1" smtClean="0">
                            <a:latin typeface="Cambria Math" panose="02040503050406030204" pitchFamily="18" charset="0"/>
                            <a:cs typeface="Times New Roman" panose="02020603050405020304" pitchFamily="18" charset="0"/>
                          </a:rPr>
                          <m:t>𝑃</m:t>
                        </m:r>
                      </m:sub>
                    </m:sSub>
                  </m:oMath>
                </a14:m>
                <a:r>
                  <a:rPr lang="en-US" altLang="zh-CN" sz="16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sz="1600" b="0" i="1" smtClean="0">
                            <a:latin typeface="Cambria Math" panose="02040503050406030204" pitchFamily="18" charset="0"/>
                            <a:cs typeface="Times New Roman" panose="02020603050405020304" pitchFamily="18" charset="0"/>
                          </a:rPr>
                        </m:ctrlPr>
                      </m:sSubPr>
                      <m:e>
                        <m:d>
                          <m:dPr>
                            <m:ctrlPr>
                              <a:rPr lang="en-US" altLang="zh-CN" sz="1600" b="0" i="1" smtClean="0">
                                <a:latin typeface="Cambria Math" panose="02040503050406030204" pitchFamily="18" charset="0"/>
                                <a:cs typeface="Times New Roman" panose="02020603050405020304" pitchFamily="18" charset="0"/>
                              </a:rPr>
                            </m:ctrlPr>
                          </m:dPr>
                          <m:e>
                            <m:r>
                              <a:rPr lang="en-US" altLang="zh-CN" sz="1600" b="0" i="1" smtClean="0">
                                <a:latin typeface="Cambria Math" panose="02040503050406030204" pitchFamily="18" charset="0"/>
                                <a:cs typeface="Times New Roman" panose="02020603050405020304" pitchFamily="18" charset="0"/>
                              </a:rPr>
                              <m:t>𝐾</m:t>
                            </m:r>
                            <m:acc>
                              <m:accPr>
                                <m:chr m:val="̅"/>
                                <m:ctrlPr>
                                  <a:rPr lang="en-US" altLang="zh-CN" sz="1600" b="0" i="1" smtClean="0">
                                    <a:latin typeface="Cambria Math" panose="02040503050406030204" pitchFamily="18" charset="0"/>
                                    <a:cs typeface="Times New Roman" panose="02020603050405020304" pitchFamily="18" charset="0"/>
                                  </a:rPr>
                                </m:ctrlPr>
                              </m:accPr>
                              <m:e>
                                <m:r>
                                  <a:rPr lang="en-US" altLang="zh-CN" sz="1600" b="0" i="1" smtClean="0">
                                    <a:latin typeface="Cambria Math" panose="02040503050406030204" pitchFamily="18" charset="0"/>
                                    <a:cs typeface="Times New Roman" panose="02020603050405020304" pitchFamily="18" charset="0"/>
                                  </a:rPr>
                                  <m:t>𝐾</m:t>
                                </m:r>
                              </m:e>
                            </m:acc>
                          </m:e>
                        </m:d>
                      </m:e>
                      <m:sub>
                        <m:r>
                          <a:rPr lang="en-US" altLang="zh-CN" sz="1600" b="0" i="1" smtClean="0">
                            <a:latin typeface="Cambria Math" panose="02040503050406030204" pitchFamily="18" charset="0"/>
                            <a:cs typeface="Times New Roman" panose="02020603050405020304" pitchFamily="18" charset="0"/>
                          </a:rPr>
                          <m:t>𝑆</m:t>
                        </m:r>
                      </m:sub>
                    </m:sSub>
                  </m:oMath>
                </a14:m>
                <a:r>
                  <a:rPr lang="en-US" altLang="zh-CN" sz="1600" dirty="0">
                    <a:latin typeface="Times New Roman" panose="02020603050405020304" pitchFamily="18" charset="0"/>
                    <a:cs typeface="Times New Roman" panose="02020603050405020304" pitchFamily="18" charset="0"/>
                  </a:rPr>
                  <a:t> are worth referring to</a:t>
                </a:r>
                <a:endParaRPr lang="en-US" altLang="zh-CN" sz="1600" dirty="0">
                  <a:latin typeface="Times New Roman" panose="02020603050405020304" pitchFamily="18" charset="0"/>
                  <a:cs typeface="Times New Roman" panose="02020603050405020304" pitchFamily="18"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6760397" y="4289548"/>
                <a:ext cx="3700405" cy="1569660"/>
              </a:xfrm>
              <a:prstGeom prst="rect">
                <a:avLst/>
              </a:prstGeom>
              <a:blipFill rotWithShape="1">
                <a:blip r:embed="rId9"/>
                <a:stretch>
                  <a:fillRect l="-5" t="-8" r="12" b="4"/>
                </a:stretch>
              </a:blipFill>
            </p:spPr>
            <p:txBody>
              <a:bodyPr/>
              <a:lstStyle/>
              <a:p>
                <a:r>
                  <a:rPr lang="zh-CN"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79E4FBA-F135-4C23-898A-5F695DB1E6C5}" type="slidenum">
              <a:rPr lang="zh-CN" altLang="en-US" smtClean="0"/>
            </a:fld>
            <a:endParaRPr lang="zh-CN" altLang="en-US"/>
          </a:p>
        </p:txBody>
      </p:sp>
      <p:pic>
        <p:nvPicPr>
          <p:cNvPr id="6" name="图片 5"/>
          <p:cNvPicPr>
            <a:picLocks noChangeAspect="1"/>
          </p:cNvPicPr>
          <p:nvPr/>
        </p:nvPicPr>
        <p:blipFill>
          <a:blip r:embed="rId1"/>
          <a:stretch>
            <a:fillRect/>
          </a:stretch>
        </p:blipFill>
        <p:spPr>
          <a:xfrm>
            <a:off x="1258916" y="1270210"/>
            <a:ext cx="3780686" cy="2627052"/>
          </a:xfrm>
          <a:prstGeom prst="rect">
            <a:avLst/>
          </a:prstGeom>
        </p:spPr>
      </p:pic>
      <p:pic>
        <p:nvPicPr>
          <p:cNvPr id="8" name="图片 7"/>
          <p:cNvPicPr>
            <a:picLocks noChangeAspect="1"/>
          </p:cNvPicPr>
          <p:nvPr/>
        </p:nvPicPr>
        <p:blipFill>
          <a:blip r:embed="rId2"/>
          <a:stretch>
            <a:fillRect/>
          </a:stretch>
        </p:blipFill>
        <p:spPr>
          <a:xfrm>
            <a:off x="6126048" y="1270210"/>
            <a:ext cx="3856152" cy="2743474"/>
          </a:xfrm>
          <a:prstGeom prst="rect">
            <a:avLst/>
          </a:prstGeom>
        </p:spPr>
      </p:pic>
      <p:pic>
        <p:nvPicPr>
          <p:cNvPr id="10" name="图片 9"/>
          <p:cNvPicPr>
            <a:picLocks noChangeAspect="1"/>
          </p:cNvPicPr>
          <p:nvPr/>
        </p:nvPicPr>
        <p:blipFill>
          <a:blip r:embed="rId3"/>
          <a:stretch>
            <a:fillRect/>
          </a:stretch>
        </p:blipFill>
        <p:spPr>
          <a:xfrm>
            <a:off x="1258916" y="4206254"/>
            <a:ext cx="9279559" cy="1543603"/>
          </a:xfrm>
          <a:prstGeom prst="rect">
            <a:avLst/>
          </a:prstGeom>
        </p:spPr>
      </p:pic>
      <p:sp>
        <p:nvSpPr>
          <p:cNvPr id="2" name="文本框 1"/>
          <p:cNvSpPr txBox="1"/>
          <p:nvPr/>
        </p:nvSpPr>
        <p:spPr>
          <a:xfrm>
            <a:off x="4167923" y="615975"/>
            <a:ext cx="3735421" cy="461665"/>
          </a:xfrm>
          <a:prstGeom prst="rect">
            <a:avLst/>
          </a:prstGeom>
          <a:noFill/>
        </p:spPr>
        <p:txBody>
          <a:bodyPr wrap="square" rtlCol="0">
            <a:spAutoFit/>
          </a:bodyPr>
          <a:lstStyle/>
          <a:p>
            <a:pPr algn="l"/>
            <a:r>
              <a:rPr lang="en-US" altLang="zh-CN" sz="2400" b="1" dirty="0">
                <a:latin typeface="Times New Roman" panose="02020603050405020304" pitchFamily="18" charset="0"/>
                <a:cs typeface="Times New Roman" panose="02020603050405020304" pitchFamily="18" charset="0"/>
              </a:rPr>
              <a:t>Mass-dependent analysis</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a:xfrm>
                <a:off x="537020" y="297717"/>
                <a:ext cx="3142192" cy="854435"/>
              </a:xfrm>
            </p:spPr>
            <p:txBody>
              <a:bodyPr>
                <a:noAutofit/>
              </a:bodyPr>
              <a:lstStyle/>
              <a:p>
                <a14:m>
                  <m:oMath xmlns:m="http://schemas.openxmlformats.org/officeDocument/2006/math">
                    <m:r>
                      <a:rPr lang="en-US" altLang="zh-CN" sz="2400" b="1" i="1" smtClean="0">
                        <a:latin typeface="Cambria Math" panose="02040503050406030204" pitchFamily="18" charset="0"/>
                      </a:rPr>
                      <m:t>𝜼𝝅𝝅</m:t>
                    </m:r>
                  </m:oMath>
                </a14:m>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spectrum</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2" name="标题 1"/>
              <p:cNvSpPr>
                <a:spLocks noRot="1" noChangeAspect="1" noMove="1" noResize="1" noEditPoints="1" noAdjustHandles="1" noChangeArrowheads="1" noChangeShapeType="1" noTextEdit="1"/>
              </p:cNvSpPr>
              <p:nvPr>
                <p:ph type="title"/>
              </p:nvPr>
            </p:nvSpPr>
            <p:spPr>
              <a:xfrm>
                <a:off x="537020" y="297717"/>
                <a:ext cx="3142192" cy="854435"/>
              </a:xfrm>
              <a:blipFill rotWithShape="1">
                <a:blip r:embed="rId1"/>
                <a:stretch>
                  <a:fillRect l="-14" t="-63" r="1" b="3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979E4FBA-F135-4C23-898A-5F695DB1E6C5}" type="slidenum">
              <a:rPr lang="zh-CN" altLang="en-US" smtClean="0"/>
            </a:fld>
            <a:endParaRPr lang="zh-CN" altLang="en-US"/>
          </a:p>
        </p:txBody>
      </p:sp>
      <p:grpSp>
        <p:nvGrpSpPr>
          <p:cNvPr id="5" name="组合 4"/>
          <p:cNvGrpSpPr/>
          <p:nvPr/>
        </p:nvGrpSpPr>
        <p:grpSpPr>
          <a:xfrm>
            <a:off x="7596039" y="700529"/>
            <a:ext cx="4355005" cy="2755193"/>
            <a:chOff x="5538557" y="600350"/>
            <a:chExt cx="4355005" cy="2755193"/>
          </a:xfrm>
        </p:grpSpPr>
        <p:pic>
          <p:nvPicPr>
            <p:cNvPr id="12" name="图片 11"/>
            <p:cNvPicPr>
              <a:picLocks noChangeAspect="1"/>
            </p:cNvPicPr>
            <p:nvPr/>
          </p:nvPicPr>
          <p:blipFill rotWithShape="1">
            <a:blip r:embed="rId2"/>
            <a:srcRect b="4607"/>
            <a:stretch>
              <a:fillRect/>
            </a:stretch>
          </p:blipFill>
          <p:spPr>
            <a:xfrm>
              <a:off x="5538557" y="827025"/>
              <a:ext cx="3730263" cy="2528518"/>
            </a:xfrm>
            <a:prstGeom prst="rect">
              <a:avLst/>
            </a:prstGeom>
          </p:spPr>
        </p:pic>
        <p:sp>
          <p:nvSpPr>
            <p:cNvPr id="15" name="文本框 14"/>
            <p:cNvSpPr txBox="1"/>
            <p:nvPr/>
          </p:nvSpPr>
          <p:spPr>
            <a:xfrm>
              <a:off x="5855162" y="600350"/>
              <a:ext cx="4038400" cy="338554"/>
            </a:xfrm>
            <a:prstGeom prst="rect">
              <a:avLst/>
            </a:prstGeom>
            <a:noFill/>
          </p:spPr>
          <p:txBody>
            <a:bodyPr wrap="square" rtlCol="0">
              <a:spAutoFit/>
            </a:bodyPr>
            <a:lstStyle/>
            <a:p>
              <a:pPr algn="l"/>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BES Phys. Lett. B 446 (1999) 356-362</a:t>
              </a:r>
              <a:endPar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6" name="组合 5"/>
          <p:cNvGrpSpPr/>
          <p:nvPr/>
        </p:nvGrpSpPr>
        <p:grpSpPr>
          <a:xfrm>
            <a:off x="2007920" y="812257"/>
            <a:ext cx="5514648" cy="2846029"/>
            <a:chOff x="953910" y="668661"/>
            <a:chExt cx="5514648" cy="2846029"/>
          </a:xfrm>
        </p:grpSpPr>
        <p:pic>
          <p:nvPicPr>
            <p:cNvPr id="8" name="图片 7"/>
            <p:cNvPicPr>
              <a:picLocks noChangeAspect="1"/>
            </p:cNvPicPr>
            <p:nvPr/>
          </p:nvPicPr>
          <p:blipFill rotWithShape="1">
            <a:blip r:embed="rId3"/>
            <a:srcRect t="1" b="23285"/>
            <a:stretch>
              <a:fillRect/>
            </a:stretch>
          </p:blipFill>
          <p:spPr>
            <a:xfrm>
              <a:off x="953910" y="910283"/>
              <a:ext cx="4373724" cy="2604407"/>
            </a:xfrm>
            <a:prstGeom prst="rect">
              <a:avLst/>
            </a:prstGeom>
          </p:spPr>
        </p:pic>
        <p:sp>
          <p:nvSpPr>
            <p:cNvPr id="10" name="文本框 9"/>
            <p:cNvSpPr txBox="1"/>
            <p:nvPr/>
          </p:nvSpPr>
          <p:spPr>
            <a:xfrm>
              <a:off x="1783177" y="668661"/>
              <a:ext cx="4685381" cy="338554"/>
            </a:xfrm>
            <a:prstGeom prst="rect">
              <a:avLst/>
            </a:prstGeom>
            <a:noFill/>
          </p:spPr>
          <p:txBody>
            <a:bodyPr wrap="square" rtlCol="0">
              <a:spAutoFit/>
            </a:bodyPr>
            <a:lstStyle/>
            <a:p>
              <a:pPr algn="l"/>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MARK III</a:t>
              </a:r>
              <a:r>
                <a:rPr lang="en-US" altLang="zh-CN" sz="1600" b="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Phys. Rev. Lett</a:t>
              </a:r>
              <a:r>
                <a:rPr lang="en-US" altLang="zh-CN" sz="1600" b="0" i="1"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b="0" i="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69 (1992) 1328-1331</a:t>
              </a:r>
              <a:endParaRPr lang="en-US" altLang="zh-CN" sz="1600" b="0" i="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2866450" y="1008557"/>
              <a:ext cx="959819" cy="19890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2519269" y="3660971"/>
            <a:ext cx="4047027" cy="3115352"/>
            <a:chOff x="2727828" y="3635902"/>
            <a:chExt cx="4047027" cy="3115352"/>
          </a:xfrm>
        </p:grpSpPr>
        <p:sp>
          <p:nvSpPr>
            <p:cNvPr id="9" name="文本框 8"/>
            <p:cNvSpPr txBox="1"/>
            <p:nvPr/>
          </p:nvSpPr>
          <p:spPr>
            <a:xfrm>
              <a:off x="2728751" y="3635902"/>
              <a:ext cx="4046104" cy="338554"/>
            </a:xfrm>
            <a:prstGeom prst="rect">
              <a:avLst/>
            </a:prstGeom>
            <a:noFill/>
          </p:spPr>
          <p:txBody>
            <a:bodyPr wrap="square" rtlCol="0">
              <a:spAutoFit/>
            </a:bodyPr>
            <a:lstStyle/>
            <a:p>
              <a:pPr algn="l"/>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BESIII Phys. Rev. Lett. 107 (2011) 182001</a:t>
              </a:r>
              <a:endPar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rotWithShape="1">
            <a:blip r:embed="rId4"/>
            <a:srcRect l="11537" t="6898" r="16004" b="3261"/>
            <a:stretch>
              <a:fillRect/>
            </a:stretch>
          </p:blipFill>
          <p:spPr>
            <a:xfrm>
              <a:off x="2727828" y="3999525"/>
              <a:ext cx="3219658" cy="2751729"/>
            </a:xfrm>
            <a:prstGeom prst="rect">
              <a:avLst/>
            </a:prstGeom>
          </p:spPr>
        </p:pic>
      </p:grpSp>
      <p:sp>
        <p:nvSpPr>
          <p:cNvPr id="13" name="文本框 12"/>
          <p:cNvSpPr txBox="1"/>
          <p:nvPr/>
        </p:nvSpPr>
        <p:spPr>
          <a:xfrm>
            <a:off x="5640512" y="3143892"/>
            <a:ext cx="914400" cy="914400"/>
          </a:xfrm>
          <a:prstGeom prst="rect">
            <a:avLst/>
          </a:prstGeom>
          <a:noFill/>
        </p:spPr>
        <p:txBody>
          <a:bodyPr wrap="square" rtlCol="0">
            <a:spAutoFit/>
          </a:bodyPr>
          <a:lstStyle/>
          <a:p>
            <a:pPr algn="l"/>
            <a:endParaRPr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6" name="文本框 15"/>
              <p:cNvSpPr txBox="1"/>
              <p:nvPr/>
            </p:nvSpPr>
            <p:spPr>
              <a:xfrm>
                <a:off x="434390" y="1739572"/>
                <a:ext cx="1670009"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ea typeface="微软雅黑" panose="020B0503020204020204" pitchFamily="34" charset="-122"/>
                        </a:rPr>
                        <m:t>𝐽</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𝜓</m:t>
                      </m:r>
                      <m:r>
                        <a:rPr lang="en-US" altLang="zh-CN" sz="1600" b="0" i="1" smtClean="0">
                          <a:solidFill>
                            <a:srgbClr val="C00000"/>
                          </a:solidFill>
                          <a:latin typeface="Cambria Math" panose="02040503050406030204" pitchFamily="18" charset="0"/>
                          <a:ea typeface="微软雅黑" panose="020B0503020204020204" pitchFamily="34" charset="-122"/>
                        </a:rPr>
                        <m:t>→</m:t>
                      </m:r>
                      <m:r>
                        <a:rPr lang="en-US" altLang="zh-CN" sz="1600" b="0" i="1" smtClean="0">
                          <a:solidFill>
                            <a:srgbClr val="C00000"/>
                          </a:solidFill>
                          <a:latin typeface="Cambria Math" panose="02040503050406030204" pitchFamily="18" charset="0"/>
                          <a:ea typeface="微软雅黑" panose="020B0503020204020204" pitchFamily="34" charset="-122"/>
                        </a:rPr>
                        <m:t>𝛾</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𝜂</m:t>
                      </m:r>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oMath>
                  </m:oMathPara>
                </a14:m>
                <a:endParaRPr lang="zh-CN" altLang="en-US" sz="1600" dirty="0">
                  <a:latin typeface="Times New Roman" panose="02020603050405020304" pitchFamily="18" charset="0"/>
                  <a:cs typeface="Times New Roman" panose="02020603050405020304" pitchFamily="18" charset="0"/>
                </a:endParaRPr>
              </a:p>
            </p:txBody>
          </p:sp>
        </mc:Choice>
        <mc:Fallback>
          <p:sp>
            <p:nvSpPr>
              <p:cNvPr id="16" name="文本框 15"/>
              <p:cNvSpPr txBox="1">
                <a:spLocks noRot="1" noChangeAspect="1" noMove="1" noResize="1" noEditPoints="1" noAdjustHandles="1" noChangeArrowheads="1" noChangeShapeType="1" noTextEdit="1"/>
              </p:cNvSpPr>
              <p:nvPr/>
            </p:nvSpPr>
            <p:spPr>
              <a:xfrm>
                <a:off x="434390" y="1739572"/>
                <a:ext cx="1670009" cy="338554"/>
              </a:xfrm>
              <a:prstGeom prst="rect">
                <a:avLst/>
              </a:prstGeom>
              <a:blipFill rotWithShape="1">
                <a:blip r:embed="rId5"/>
                <a:stretch>
                  <a:fillRect l="-3" t="-91" r="1" b="12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p:cNvSpPr txBox="1"/>
              <p:nvPr/>
            </p:nvSpPr>
            <p:spPr>
              <a:xfrm>
                <a:off x="6146547" y="1616461"/>
                <a:ext cx="1766097" cy="461665"/>
              </a:xfrm>
              <a:prstGeom prst="rect">
                <a:avLst/>
              </a:prstGeom>
              <a:noFill/>
            </p:spPr>
            <p:txBody>
              <a:bodyPr wrap="square" rtlCol="0">
                <a:spAutoFit/>
              </a:bodyPr>
              <a:lstStyle/>
              <a:p>
                <a:pPr algn="l"/>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1600" b="0" i="1" smtClean="0">
                        <a:solidFill>
                          <a:srgbClr val="C00000"/>
                        </a:solidFill>
                        <a:latin typeface="Cambria Math" panose="02040503050406030204" pitchFamily="18" charset="0"/>
                        <a:ea typeface="微软雅黑" panose="020B0503020204020204" pitchFamily="34" charset="-122"/>
                      </a:rPr>
                      <m:t>𝐽</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𝜓</m:t>
                    </m:r>
                    <m:r>
                      <a:rPr lang="en-US" altLang="zh-CN" sz="1600" b="0" i="1" smtClean="0">
                        <a:solidFill>
                          <a:srgbClr val="C00000"/>
                        </a:solidFill>
                        <a:latin typeface="Cambria Math" panose="02040503050406030204" pitchFamily="18" charset="0"/>
                        <a:ea typeface="微软雅黑" panose="020B0503020204020204" pitchFamily="34" charset="-122"/>
                      </a:rPr>
                      <m:t>→</m:t>
                    </m:r>
                    <m:r>
                      <a:rPr lang="en-US" altLang="zh-CN" sz="1600" b="0" i="1" smtClean="0">
                        <a:solidFill>
                          <a:srgbClr val="C00000"/>
                        </a:solidFill>
                        <a:latin typeface="Cambria Math" panose="02040503050406030204" pitchFamily="18" charset="0"/>
                        <a:ea typeface="微软雅黑" panose="020B0503020204020204" pitchFamily="34" charset="-122"/>
                      </a:rPr>
                      <m:t>𝛾</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𝜂</m:t>
                    </m:r>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oMath>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17" name="文本框 16"/>
              <p:cNvSpPr txBox="1">
                <a:spLocks noRot="1" noChangeAspect="1" noMove="1" noResize="1" noEditPoints="1" noAdjustHandles="1" noChangeArrowheads="1" noChangeShapeType="1" noTextEdit="1"/>
              </p:cNvSpPr>
              <p:nvPr/>
            </p:nvSpPr>
            <p:spPr>
              <a:xfrm>
                <a:off x="6146547" y="1616461"/>
                <a:ext cx="1766097" cy="461665"/>
              </a:xfrm>
              <a:prstGeom prst="rect">
                <a:avLst/>
              </a:prstGeom>
              <a:blipFill rotWithShape="1">
                <a:blip r:embed="rId6"/>
                <a:stretch>
                  <a:fillRect l="-22" t="-84" r="31" b="8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p:cNvSpPr txBox="1"/>
              <p:nvPr/>
            </p:nvSpPr>
            <p:spPr>
              <a:xfrm>
                <a:off x="434390" y="4779875"/>
                <a:ext cx="2661007" cy="461665"/>
              </a:xfrm>
              <a:prstGeom prst="rect">
                <a:avLst/>
              </a:prstGeom>
              <a:noFill/>
            </p:spPr>
            <p:txBody>
              <a:bodyPr wrap="square" rtlCol="0">
                <a:spAutoFit/>
              </a:bodyPr>
              <a:lstStyle/>
              <a:p>
                <a:pPr algn="l"/>
                <a:r>
                  <a:rPr lang="en-US" altLang="zh-CN" sz="2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1600" b="0" i="1" smtClean="0">
                        <a:solidFill>
                          <a:srgbClr val="C00000"/>
                        </a:solidFill>
                        <a:latin typeface="Cambria Math" panose="02040503050406030204" pitchFamily="18" charset="0"/>
                        <a:ea typeface="微软雅黑" panose="020B0503020204020204" pitchFamily="34" charset="-122"/>
                      </a:rPr>
                      <m:t>𝐽</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𝜓</m:t>
                    </m:r>
                    <m:r>
                      <a:rPr lang="en-US" altLang="zh-CN" sz="1600" b="0" i="1" smtClean="0">
                        <a:solidFill>
                          <a:srgbClr val="C00000"/>
                        </a:solidFill>
                        <a:latin typeface="Cambria Math" panose="02040503050406030204" pitchFamily="18" charset="0"/>
                        <a:ea typeface="微软雅黑" panose="020B0503020204020204" pitchFamily="34" charset="-122"/>
                      </a:rPr>
                      <m:t>→</m:t>
                    </m:r>
                    <m:r>
                      <a:rPr lang="en-US" altLang="zh-CN" sz="1600" b="0" i="1" smtClean="0">
                        <a:solidFill>
                          <a:srgbClr val="C00000"/>
                        </a:solidFill>
                        <a:latin typeface="Cambria Math" panose="02040503050406030204" pitchFamily="18" charset="0"/>
                        <a:ea typeface="微软雅黑" panose="020B0503020204020204" pitchFamily="34" charset="-122"/>
                      </a:rPr>
                      <m:t>𝜔</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𝜂</m:t>
                    </m:r>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sSup>
                      <m:sSupPr>
                        <m:ctrlPr>
                          <a:rPr lang="en-US" altLang="zh-CN" sz="1600" b="0" i="1" smtClean="0">
                            <a:solidFill>
                              <a:srgbClr val="C00000"/>
                            </a:solidFill>
                            <a:latin typeface="Cambria Math" panose="02040503050406030204" pitchFamily="18" charset="0"/>
                            <a:ea typeface="微软雅黑" panose="020B0503020204020204" pitchFamily="34" charset="-122"/>
                          </a:rPr>
                        </m:ctrlPr>
                      </m:sSupPr>
                      <m:e>
                        <m:r>
                          <a:rPr lang="en-US" altLang="zh-CN" sz="1600" b="0" i="1" smtClean="0">
                            <a:solidFill>
                              <a:srgbClr val="C00000"/>
                            </a:solidFill>
                            <a:latin typeface="Cambria Math" panose="02040503050406030204" pitchFamily="18" charset="0"/>
                            <a:ea typeface="微软雅黑" panose="020B0503020204020204" pitchFamily="34" charset="-122"/>
                          </a:rPr>
                          <m:t>𝜋</m:t>
                        </m:r>
                      </m:e>
                      <m:sup>
                        <m:r>
                          <a:rPr lang="en-US" altLang="zh-CN" sz="1600" b="0" i="1" smtClean="0">
                            <a:solidFill>
                              <a:srgbClr val="C00000"/>
                            </a:solidFill>
                            <a:latin typeface="Cambria Math" panose="02040503050406030204" pitchFamily="18" charset="0"/>
                            <a:ea typeface="微软雅黑" panose="020B0503020204020204" pitchFamily="34" charset="-122"/>
                          </a:rPr>
                          <m:t>−</m:t>
                        </m:r>
                      </m:sup>
                    </m:sSup>
                  </m:oMath>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18" name="文本框 17"/>
              <p:cNvSpPr txBox="1">
                <a:spLocks noRot="1" noChangeAspect="1" noMove="1" noResize="1" noEditPoints="1" noAdjustHandles="1" noChangeArrowheads="1" noChangeShapeType="1" noTextEdit="1"/>
              </p:cNvSpPr>
              <p:nvPr/>
            </p:nvSpPr>
            <p:spPr>
              <a:xfrm>
                <a:off x="434390" y="4779875"/>
                <a:ext cx="2661007" cy="461665"/>
              </a:xfrm>
              <a:prstGeom prst="rect">
                <a:avLst/>
              </a:prstGeom>
              <a:blipFill rotWithShape="1">
                <a:blip r:embed="rId7"/>
                <a:stretch>
                  <a:fillRect l="-2" t="-50" r="15" b="54"/>
                </a:stretch>
              </a:blipFill>
            </p:spPr>
            <p:txBody>
              <a:bodyPr/>
              <a:lstStyle/>
              <a:p>
                <a:r>
                  <a:rPr lang="zh-CN" altLang="en-US">
                    <a:noFill/>
                  </a:rPr>
                  <a:t> </a:t>
                </a:r>
              </a:p>
            </p:txBody>
          </p:sp>
        </mc:Fallback>
      </mc:AlternateContent>
      <p:sp>
        <p:nvSpPr>
          <p:cNvPr id="19" name="文本框 18"/>
          <p:cNvSpPr txBox="1"/>
          <p:nvPr/>
        </p:nvSpPr>
        <p:spPr>
          <a:xfrm>
            <a:off x="7912644" y="3660971"/>
            <a:ext cx="4449206" cy="338554"/>
          </a:xfrm>
          <a:prstGeom prst="rect">
            <a:avLst/>
          </a:prstGeom>
          <a:noFill/>
        </p:spPr>
        <p:txBody>
          <a:bodyPr wrap="square" rtlCol="0">
            <a:spAutoFit/>
          </a:bodyPr>
          <a:lstStyle/>
          <a:p>
            <a:pPr algn="l"/>
            <a:r>
              <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BESIII Phys. Rev. D 100, 092003 (2019)</a:t>
            </a:r>
            <a:endParaRPr lang="en-US" altLang="zh-CN"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1" name="文本框 20"/>
              <p:cNvSpPr txBox="1"/>
              <p:nvPr/>
            </p:nvSpPr>
            <p:spPr>
              <a:xfrm>
                <a:off x="5552902" y="4743392"/>
                <a:ext cx="2924060" cy="70788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ea typeface="微软雅黑" panose="020B0503020204020204" pitchFamily="34" charset="-122"/>
                        </a:rPr>
                        <m:t>𝜓</m:t>
                      </m:r>
                      <m:d>
                        <m:dPr>
                          <m:ctrlPr>
                            <a:rPr lang="en-US" altLang="zh-CN" sz="1600" b="0" i="1" smtClean="0">
                              <a:solidFill>
                                <a:srgbClr val="C00000"/>
                              </a:solidFill>
                              <a:latin typeface="Cambria Math" panose="02040503050406030204" pitchFamily="18" charset="0"/>
                              <a:ea typeface="微软雅黑" panose="020B0503020204020204" pitchFamily="34" charset="-122"/>
                            </a:rPr>
                          </m:ctrlPr>
                        </m:dPr>
                        <m:e>
                          <m:r>
                            <a:rPr lang="en-US" altLang="zh-CN" sz="1600" b="0" i="1" smtClean="0">
                              <a:solidFill>
                                <a:srgbClr val="C00000"/>
                              </a:solidFill>
                              <a:latin typeface="Cambria Math" panose="02040503050406030204" pitchFamily="18" charset="0"/>
                              <a:ea typeface="微软雅黑" panose="020B0503020204020204" pitchFamily="34" charset="-122"/>
                            </a:rPr>
                            <m:t>3686</m:t>
                          </m:r>
                        </m:e>
                      </m:d>
                      <m:r>
                        <a:rPr lang="en-US" altLang="zh-CN" sz="1600" b="0" i="1" smtClean="0">
                          <a:solidFill>
                            <a:srgbClr val="C00000"/>
                          </a:solidFill>
                          <a:latin typeface="Cambria Math" panose="02040503050406030204" pitchFamily="18" charset="0"/>
                          <a:ea typeface="微软雅黑" panose="020B0503020204020204" pitchFamily="34" charset="-122"/>
                        </a:rPr>
                        <m:t>→</m:t>
                      </m:r>
                      <m:r>
                        <a:rPr lang="en-US" altLang="zh-CN" sz="1600" b="0" i="1" smtClean="0">
                          <a:solidFill>
                            <a:srgbClr val="C00000"/>
                          </a:solidFill>
                          <a:latin typeface="Cambria Math" panose="02040503050406030204" pitchFamily="18" charset="0"/>
                          <a:ea typeface="微软雅黑" panose="020B0503020204020204" pitchFamily="34" charset="-122"/>
                        </a:rPr>
                        <m:t>𝜙</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𝜂</m:t>
                      </m:r>
                      <m:r>
                        <a:rPr lang="en-US" altLang="zh-CN" sz="1600" b="0" i="1" smtClean="0">
                          <a:solidFill>
                            <a:srgbClr val="C00000"/>
                          </a:solidFill>
                          <a:latin typeface="Cambria Math" panose="02040503050406030204" pitchFamily="18" charset="0"/>
                          <a:ea typeface="微软雅黑" panose="020B0503020204020204" pitchFamily="34" charset="-122"/>
                        </a:rPr>
                        <m:t> </m:t>
                      </m:r>
                      <m:r>
                        <a:rPr lang="en-US" altLang="zh-CN" sz="1600" b="0" i="1" smtClean="0">
                          <a:solidFill>
                            <a:srgbClr val="C00000"/>
                          </a:solidFill>
                          <a:latin typeface="Cambria Math" panose="02040503050406030204" pitchFamily="18" charset="0"/>
                          <a:ea typeface="微软雅黑" panose="020B0503020204020204" pitchFamily="34" charset="-122"/>
                        </a:rPr>
                        <m:t>𝜋𝜋</m:t>
                      </m:r>
                    </m:oMath>
                  </m:oMathPara>
                </a14:m>
                <a:endParaRPr lang="zh-CN" altLang="en-US" sz="1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l"/>
                <a:endParaRPr lang="zh-CN" altLang="en-US" sz="2400" dirty="0">
                  <a:latin typeface="Times New Roman" panose="02020603050405020304" pitchFamily="18" charset="0"/>
                  <a:cs typeface="Times New Roman" panose="02020603050405020304" pitchFamily="18" charset="0"/>
                </a:endParaRPr>
              </a:p>
            </p:txBody>
          </p:sp>
        </mc:Choice>
        <mc:Fallback>
          <p:sp>
            <p:nvSpPr>
              <p:cNvPr id="21" name="文本框 20"/>
              <p:cNvSpPr txBox="1">
                <a:spLocks noRot="1" noChangeAspect="1" noMove="1" noResize="1" noEditPoints="1" noAdjustHandles="1" noChangeArrowheads="1" noChangeShapeType="1" noTextEdit="1"/>
              </p:cNvSpPr>
              <p:nvPr/>
            </p:nvSpPr>
            <p:spPr>
              <a:xfrm>
                <a:off x="5552902" y="4743392"/>
                <a:ext cx="2924060" cy="707886"/>
              </a:xfrm>
              <a:prstGeom prst="rect">
                <a:avLst/>
              </a:prstGeom>
              <a:blipFill rotWithShape="1">
                <a:blip r:embed="rId8"/>
                <a:stretch>
                  <a:fillRect l="-16" t="-82" r="12" b="62"/>
                </a:stretch>
              </a:blipFill>
            </p:spPr>
            <p:txBody>
              <a:bodyPr/>
              <a:lstStyle/>
              <a:p>
                <a:r>
                  <a:rPr lang="zh-CN" altLang="en-US">
                    <a:noFill/>
                  </a:rPr>
                  <a:t> </a:t>
                </a:r>
              </a:p>
            </p:txBody>
          </p:sp>
        </mc:Fallback>
      </mc:AlternateContent>
      <p:pic>
        <p:nvPicPr>
          <p:cNvPr id="22" name="图片 21"/>
          <p:cNvPicPr>
            <a:picLocks noChangeAspect="1"/>
          </p:cNvPicPr>
          <p:nvPr/>
        </p:nvPicPr>
        <p:blipFill rotWithShape="1">
          <a:blip r:embed="rId9"/>
          <a:srcRect l="5647" t="3920" r="7451"/>
          <a:stretch>
            <a:fillRect/>
          </a:stretch>
        </p:blipFill>
        <p:spPr>
          <a:xfrm>
            <a:off x="7912644" y="4058292"/>
            <a:ext cx="3547511" cy="2626556"/>
          </a:xfrm>
          <a:prstGeom prst="rect">
            <a:avLst/>
          </a:prstGeom>
        </p:spPr>
      </p:pic>
    </p:spTree>
  </p:cSld>
  <p:clrMapOvr>
    <a:masterClrMapping/>
  </p:clrMapOvr>
</p:sld>
</file>

<file path=ppt/tags/tag1.xml><?xml version="1.0" encoding="utf-8"?>
<p:tagLst xmlns:p="http://schemas.openxmlformats.org/presentationml/2006/main">
  <p:tag name="commondata" val="eyJoZGlkIjoiY2NiMTA0YjQ1NWUyMzYyOTAyMjg4MTNlZjM2MTljYTU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132">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B132">
      <a:majorFont>
        <a:latin typeface="-쉬리B"/>
        <a:ea typeface="-쉬리B"/>
        <a:cs typeface=""/>
      </a:majorFont>
      <a:minorFont>
        <a:latin typeface="-쉬리M"/>
        <a:ea typeface="-쉬리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1" hangingPunct="1">
          <a:lnSpc>
            <a:spcPct val="100000"/>
          </a:lnSpc>
          <a:spcBef>
            <a:spcPct val="0"/>
          </a:spcBef>
          <a:spcAft>
            <a:spcPct val="0"/>
          </a:spcAft>
          <a:buClrTx/>
          <a:buSzTx/>
          <a:buFontTx/>
          <a:buNone/>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1" hangingPunct="1">
          <a:lnSpc>
            <a:spcPct val="100000"/>
          </a:lnSpc>
          <a:spcBef>
            <a:spcPct val="0"/>
          </a:spcBef>
          <a:spcAft>
            <a:spcPct val="0"/>
          </a:spcAft>
          <a:buClrTx/>
          <a:buSzTx/>
          <a:buFontTx/>
          <a:buNone/>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B13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13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13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13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13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13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13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9805</Words>
  <Application>WPS 演示</Application>
  <PresentationFormat>宽屏</PresentationFormat>
  <Paragraphs>420</Paragraphs>
  <Slides>26</Slides>
  <Notes>46</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26</vt:i4>
      </vt:variant>
    </vt:vector>
  </HeadingPairs>
  <TitlesOfParts>
    <vt:vector size="52" baseType="lpstr">
      <vt:lpstr>Arial</vt:lpstr>
      <vt:lpstr>宋体</vt:lpstr>
      <vt:lpstr>Wingdings</vt:lpstr>
      <vt:lpstr>Times New Roman</vt:lpstr>
      <vt:lpstr>Gulim</vt:lpstr>
      <vt:lpstr>Malgun Gothic</vt:lpstr>
      <vt:lpstr>-쉬리B</vt:lpstr>
      <vt:lpstr>黑体</vt:lpstr>
      <vt:lpstr>楷体</vt:lpstr>
      <vt:lpstr>华文楷体</vt:lpstr>
      <vt:lpstr>Verdana</vt:lpstr>
      <vt:lpstr>Cambria Math</vt:lpstr>
      <vt:lpstr>微软雅黑</vt:lpstr>
      <vt:lpstr>Merriweather</vt:lpstr>
      <vt:lpstr>Segoe Print</vt:lpstr>
      <vt:lpstr>Calibri</vt:lpstr>
      <vt:lpstr>等线</vt:lpstr>
      <vt:lpstr>Arial Unicode MS</vt:lpstr>
      <vt:lpstr>等线 Light</vt:lpstr>
      <vt:lpstr>Calibri Light</vt:lpstr>
      <vt:lpstr>Cambria</vt:lpstr>
      <vt:lpstr>Arial Black</vt:lpstr>
      <vt:lpstr>BatangChe</vt:lpstr>
      <vt:lpstr>-쉬리M</vt:lpstr>
      <vt:lpstr>Office 主题​​</vt:lpstr>
      <vt:lpstr>B132</vt:lpstr>
      <vt:lpstr>Study on the non-trivial spectra of   decay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spectrum</vt:lpstr>
      <vt:lpstr> spectrum </vt:lpstr>
      <vt:lpstr>PowerPoint 演示文稿</vt:lpstr>
      <vt:lpstr>PowerPoint 演示文稿</vt:lpstr>
      <vt:lpstr> of  in  </vt:lpstr>
      <vt:lpstr>The amplitudes of </vt:lpstr>
      <vt:lpstr>Fit scheme</vt:lpstr>
      <vt:lpstr>PowerPoint 演示文稿</vt:lpstr>
      <vt:lpstr>PowerPoint 演示文稿</vt:lpstr>
      <vt:lpstr>PowerPoint 演示文稿</vt:lpstr>
      <vt:lpstr>Summary and outlook</vt:lpstr>
      <vt:lpstr>PowerPoint 演示文稿</vt:lpstr>
      <vt:lpstr>Back up</vt:lpstr>
      <vt:lpstr>Partial-wave analysis on ?</vt:lpstr>
      <vt:lpstr>Dalitz plot</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cheng yin</dc:creator>
  <cp:lastModifiedBy>程茵</cp:lastModifiedBy>
  <cp:revision>182</cp:revision>
  <dcterms:created xsi:type="dcterms:W3CDTF">2023-01-04T11:21:00Z</dcterms:created>
  <dcterms:modified xsi:type="dcterms:W3CDTF">2024-04-27T03:36:20Z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9B63CC5A2EFB40D0A2B15B29D3E3F609_12</vt:lpwstr>
  </property>
  <property fmtid="{D5CDD505-2E9C-101B-9397-08002B2CF9AE}" pid="3" name="KSOProductBuildVer">
    <vt:lpwstr>2052-12.1.0.16729</vt:lpwstr>
  </property>
</Properties>
</file>