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303" r:id="rId4"/>
    <p:sldId id="2285" r:id="rId5"/>
    <p:sldId id="2286" r:id="rId6"/>
    <p:sldId id="2194" r:id="rId7"/>
    <p:sldId id="2270" r:id="rId8"/>
    <p:sldId id="2284" r:id="rId9"/>
    <p:sldId id="2302" r:id="rId10"/>
    <p:sldId id="2287" r:id="rId11"/>
    <p:sldId id="2288" r:id="rId12"/>
    <p:sldId id="2293" r:id="rId13"/>
    <p:sldId id="2294" r:id="rId14"/>
    <p:sldId id="2295" r:id="rId15"/>
    <p:sldId id="298" r:id="rId16"/>
    <p:sldId id="2297" r:id="rId17"/>
    <p:sldId id="2298" r:id="rId18"/>
    <p:sldId id="2301" r:id="rId19"/>
    <p:sldId id="2303" r:id="rId20"/>
    <p:sldId id="2299" r:id="rId21"/>
    <p:sldId id="2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321"/>
    <a:srgbClr val="FF6600"/>
    <a:srgbClr val="FF3300"/>
    <a:srgbClr val="632E62"/>
    <a:srgbClr val="EBD45F"/>
    <a:srgbClr val="94E06A"/>
    <a:srgbClr val="A4E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0334A-D4EB-4F9A-B3B0-7E866DE6D387}" type="datetimeFigureOut">
              <a:rPr lang="zh-CN" altLang="en-US" smtClean="0"/>
              <a:t>2024/4/27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6894-6B52-4E7D-8728-811A25216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16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1800">
              <a:latin typeface="Times New Roman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Go to ”Insert (View) | Header and Footer" to add your organization, sponsor, meeting name here; then, click "Apply to All"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A7F71-A600-874B-8C52-75C3F91F2DFD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91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Go to ”Insert (View) | Header and Footer" to add your organization, sponsor, meeting name here; then, click "Apply to All"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37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/>
          </a:p>
          <a:p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kern="0" dirty="0">
              <a:effectLst/>
              <a:latin typeface="Comic Sans MS" panose="030F0702030302020204" pitchFamily="66" charset="0"/>
              <a:ea typeface="等线" panose="02010600030101010101" pitchFamily="2" charset="-122"/>
              <a:cs typeface="HelveticaNeue"/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Go to ”Insert (View) | Header and Footer" to add your organization, sponsor, meeting name here; then, click "Apply to All"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42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66894-6B52-4E7D-8728-811A25216C6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64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14451" y="1671640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14451" y="3125788"/>
            <a:ext cx="8534400" cy="1752599"/>
          </a:xfrm>
        </p:spPr>
        <p:txBody>
          <a:bodyPr/>
          <a:lstStyle>
            <a:lvl1pPr marL="0" indent="0">
              <a:buFont typeface="Wingdings"/>
              <a:buNone/>
              <a:defRPr/>
            </a:lvl1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9" name="Picture 8" descr="title footer_Blue_646.jpg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0" y="6794500"/>
            <a:ext cx="12192000" cy="63500"/>
          </a:xfrm>
          <a:prstGeom prst="rect">
            <a:avLst/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752599" y="0"/>
            <a:ext cx="1067275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 bwMode="auto">
          <a:xfrm>
            <a:off x="153965" y="228601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Adobe Hebrew"/>
                <a:ea typeface="Adobe Hebrew"/>
                <a:cs typeface="Adobe Hebrew"/>
              </a:rPr>
              <a:t>NANJING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Adobe Hebrew"/>
                <a:ea typeface="Adobe Hebrew"/>
                <a:cs typeface="Adobe Hebrew"/>
              </a:rPr>
              <a:t>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" name="文本框 3"/>
          <p:cNvSpPr txBox="1"/>
          <p:nvPr userDrawn="1"/>
        </p:nvSpPr>
        <p:spPr bwMode="auto">
          <a:xfrm>
            <a:off x="240506" y="515035"/>
            <a:ext cx="181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Adobe Hebrew"/>
                <a:ea typeface="Adobe Hebrew"/>
                <a:cs typeface="Adobe Hebrew"/>
              </a:rPr>
              <a:t>UNIVERSITY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92278F">
                  <a:lumMod val="50000"/>
                </a:srgbClr>
              </a:solidFill>
              <a:effectLst/>
              <a:uLnTx/>
              <a:uFillTx/>
              <a:latin typeface="Adobe Hebrew"/>
              <a:ea typeface="Adobe Hebrew"/>
              <a:cs typeface="Adobe Hebrew"/>
            </a:endParaRPr>
          </a:p>
        </p:txBody>
      </p:sp>
    </p:spTree>
    <p:extLst>
      <p:ext uri="{BB962C8B-B14F-4D97-AF65-F5344CB8AC3E}">
        <p14:creationId xmlns:p14="http://schemas.microsoft.com/office/powerpoint/2010/main" val="206162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Font typeface="Wingdings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38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963084" y="4406903"/>
            <a:ext cx="10363200" cy="1362075"/>
          </a:xfrm>
        </p:spPr>
        <p:txBody>
          <a:bodyPr/>
          <a:lstStyle>
            <a:lvl1pPr algn="l">
              <a:defRPr sz="3000" b="1" cap="none"/>
            </a:lvl1pPr>
          </a:lstStyle>
          <a:p>
            <a:pPr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336774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0" y="1600203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7600" y="1600203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377967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103989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846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26990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2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6732" y="273053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09602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150910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4246075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1389497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41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41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6302" y="6307138"/>
            <a:ext cx="7922684" cy="228600"/>
          </a:xfrm>
        </p:spPr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</p:spTree>
    <p:extLst>
      <p:ext uri="{BB962C8B-B14F-4D97-AF65-F5344CB8AC3E}">
        <p14:creationId xmlns:p14="http://schemas.microsoft.com/office/powerpoint/2010/main" val="253877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6354699"/>
            <a:ext cx="12192000" cy="5303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31" y="101844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1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0" cap="none" spc="0" normalizeH="0" baseline="0" noProof="0">
              <a:ln>
                <a:noFill/>
              </a:ln>
              <a:solidFill>
                <a:srgbClr val="632E6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2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632E6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znxu@smail.nju.edu.cn, Spectrum and Structure of Mesons as a Window onto Emergent Hadron Mass.  Thesis Defense, total Pages (38)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2" y="6489703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0" y="0"/>
            <a:ext cx="12192000" cy="1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5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2pPr>
      <a:lvl3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3pPr>
      <a:lvl4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4pPr>
      <a:lvl5pPr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5pPr>
      <a:lvl6pPr marL="457200"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6pPr>
      <a:lvl7pPr marL="914400"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7pPr>
      <a:lvl8pPr marL="1371600"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8pPr>
      <a:lvl9pPr marL="1828800" algn="l">
        <a:spcBef>
          <a:spcPts val="0"/>
        </a:spcBef>
        <a:spcAft>
          <a:spcPts val="0"/>
        </a:spcAft>
        <a:defRPr sz="2600" b="1">
          <a:solidFill>
            <a:schemeClr val="tx2"/>
          </a:solidFill>
          <a:latin typeface="Trebuchet MS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rgbClr val="1F497D"/>
        </a:buClr>
        <a:buFont typeface="Wingdings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lr>
          <a:srgbClr val="1F497D"/>
        </a:buClr>
        <a:buFont typeface="Arial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6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11" Type="http://schemas.openxmlformats.org/officeDocument/2006/relationships/image" Target="../media/image61.svg"/><Relationship Id="rId10" Type="http://schemas.openxmlformats.org/officeDocument/2006/relationships/image" Target="../media/image60.png"/><Relationship Id="rId9" Type="http://schemas.openxmlformats.org/officeDocument/2006/relationships/image" Target="../media/image5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72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svg"/><Relationship Id="rId11" Type="http://schemas.openxmlformats.org/officeDocument/2006/relationships/image" Target="../media/image70.sv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svg"/><Relationship Id="rId9" Type="http://schemas.openxmlformats.org/officeDocument/2006/relationships/image" Target="../media/image68.jpeg"/><Relationship Id="rId1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1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12" Type="http://schemas.openxmlformats.org/officeDocument/2006/relationships/image" Target="../media/image8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33.png"/><Relationship Id="rId10" Type="http://schemas.openxmlformats.org/officeDocument/2006/relationships/image" Target="../media/image97.png"/><Relationship Id="rId4" Type="http://schemas.openxmlformats.org/officeDocument/2006/relationships/image" Target="../media/image32.png"/><Relationship Id="rId9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10" Type="http://schemas.openxmlformats.org/officeDocument/2006/relationships/image" Target="../media/image87.png"/><Relationship Id="rId4" Type="http://schemas.openxmlformats.org/officeDocument/2006/relationships/image" Target="../media/image33.pn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24.wmf"/><Relationship Id="rId4" Type="http://schemas.openxmlformats.org/officeDocument/2006/relationships/tags" Target="../tags/tag6.xml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image" Target="../media/image27.png"/><Relationship Id="rId3" Type="http://schemas.openxmlformats.org/officeDocument/2006/relationships/tags" Target="../tags/tag10.xml"/><Relationship Id="rId21" Type="http://schemas.openxmlformats.org/officeDocument/2006/relationships/oleObject" Target="../embeddings/oleObject2.bin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image" Target="../media/image25.wmf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140.png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oleObject" Target="../embeddings/oleObject3.bin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26.png"/><Relationship Id="rId28" Type="http://schemas.openxmlformats.org/officeDocument/2006/relationships/tags" Target="../tags/tag180.xml"/><Relationship Id="rId10" Type="http://schemas.openxmlformats.org/officeDocument/2006/relationships/tags" Target="../tags/tag17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24.wmf"/><Relationship Id="rId27" Type="http://schemas.openxmlformats.org/officeDocument/2006/relationships/image" Target="../media/image28.png"/><Relationship Id="rId30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31.xml"/><Relationship Id="rId7" Type="http://schemas.openxmlformats.org/officeDocument/2006/relationships/image" Target="../media/image3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/>
          <p:nvPr/>
        </p:nvSpPr>
        <p:spPr bwMode="auto">
          <a:xfrm>
            <a:off x="3048000" y="484062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Arial"/>
              </a:rPr>
              <a:t>Collaboration with: Craig Roberts, Ming-Hui Ding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Arial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973795" y="3785040"/>
            <a:ext cx="2029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Arial"/>
              </a:rPr>
              <a:t>Dan-Dan Cheng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92278F">
                  <a:lumMod val="50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Arial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495800" y="4328223"/>
            <a:ext cx="298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Arial"/>
              </a:rPr>
              <a:t>Supervisor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Arial"/>
              </a:rPr>
              <a:t>: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Arial"/>
              </a:rPr>
              <a:t>Zhu-Fang Cui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Arial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39AC3FC4-BE3C-419C-91F4-A266EC9EB78C}"/>
              </a:ext>
            </a:extLst>
          </p:cNvPr>
          <p:cNvSpPr txBox="1">
            <a:spLocks/>
          </p:cNvSpPr>
          <p:nvPr/>
        </p:nvSpPr>
        <p:spPr bwMode="auto">
          <a:xfrm>
            <a:off x="2819400" y="2819400"/>
            <a:ext cx="5754855" cy="7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Trebuchet MS"/>
              </a:defRPr>
            </a:lvl9pPr>
          </a:lstStyle>
          <a:p>
            <a:pPr algn="ctr">
              <a:defRPr/>
            </a:pPr>
            <a:r>
              <a:rPr lang="en-US" altLang="zh-CN" kern="0" dirty="0"/>
              <a:t>Pion Boer-Mulders</a:t>
            </a:r>
            <a:r>
              <a:rPr lang="zh-CN" altLang="en-US" kern="0" dirty="0"/>
              <a:t> </a:t>
            </a:r>
            <a:r>
              <a:rPr lang="en-US" altLang="zh-CN" kern="0" dirty="0"/>
              <a:t>function</a:t>
            </a:r>
            <a:endParaRPr lang="en-US" sz="6600" kern="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8910491"/>
      </p:ext>
    </p:extLst>
  </p:cSld>
  <p:clrMapOvr>
    <a:masterClrMapping/>
  </p:clrMapOvr>
  <p:transition advTm="118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4C97E0-279E-4D22-B4F6-34E3B72F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309B9DE-E15C-4D31-92AA-F13BAF767C1C}"/>
                  </a:ext>
                </a:extLst>
              </p:cNvPr>
              <p:cNvSpPr txBox="1"/>
              <p:nvPr/>
            </p:nvSpPr>
            <p:spPr>
              <a:xfrm>
                <a:off x="330280" y="2149112"/>
                <a:ext cx="10492154" cy="788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zh-CN" alt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zh-CN" alt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zh-CN" alt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zh-CN" alt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sz="20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zh-CN" alt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zh-CN" alt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zh-CN" alt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309B9DE-E15C-4D31-92AA-F13BAF767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80" y="2149112"/>
                <a:ext cx="10492154" cy="788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B3406B-8F06-4DCE-A4E3-C56589DA319F}"/>
                  </a:ext>
                </a:extLst>
              </p:cNvPr>
              <p:cNvSpPr txBox="1"/>
              <p:nvPr/>
            </p:nvSpPr>
            <p:spPr>
              <a:xfrm>
                <a:off x="330280" y="1377829"/>
                <a:ext cx="8364415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zh-CN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B3406B-8F06-4DCE-A4E3-C56589DA3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80" y="1377829"/>
                <a:ext cx="8364415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BB046E7-8A8E-4407-9911-BEA1D5071FDA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30280" y="222740"/>
            <a:ext cx="6781799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Pion TMDs in the leading twist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DA5FC7-6A7D-40BD-ACF5-4D7F35AA390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330280" y="940968"/>
            <a:ext cx="2412920" cy="3340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dirty="0">
                <a:cs typeface="+mn-lt"/>
              </a:rPr>
              <a:t>Algebraic result</a:t>
            </a:r>
          </a:p>
          <a:p>
            <a:pPr lvl="0"/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DA9D912-376D-424E-8914-6F9B9002A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3038285"/>
            <a:ext cx="3973115" cy="312777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01982C7-7C7A-46E7-90C5-7719717A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BA0F6289-F83A-4481-95B8-38B2B3294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76123" y="3352800"/>
            <a:ext cx="4134238" cy="256040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37FC247-4C64-4378-B798-C59B7639C272}"/>
              </a:ext>
            </a:extLst>
          </p:cNvPr>
          <p:cNvSpPr txBox="1"/>
          <p:nvPr/>
        </p:nvSpPr>
        <p:spPr>
          <a:xfrm>
            <a:off x="8023587" y="773034"/>
            <a:ext cx="3965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accent5"/>
                </a:solidFill>
              </a:rPr>
              <a:t>Jin</a:t>
            </a:r>
            <a:r>
              <a:rPr lang="en-US" altLang="zh-CN" sz="1600" dirty="0">
                <a:solidFill>
                  <a:schemeClr val="accent5"/>
                </a:solidFill>
              </a:rPr>
              <a:t>-Li Zhang, Zhu-Fang Cui, Jia-</a:t>
            </a:r>
            <a:r>
              <a:rPr lang="en-US" altLang="zh-CN" sz="1600" dirty="0" err="1">
                <a:solidFill>
                  <a:schemeClr val="accent5"/>
                </a:solidFill>
              </a:rPr>
              <a:t>Lun</a:t>
            </a:r>
            <a:r>
              <a:rPr lang="en-US" altLang="zh-CN" sz="1600" dirty="0">
                <a:solidFill>
                  <a:schemeClr val="accent5"/>
                </a:solidFill>
              </a:rPr>
              <a:t> Ping, et, al. Eur. Phys. J. C 81 (2021) 1, 6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9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97BD98-FBA1-4778-BE56-7811104F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1A1628-0465-4C51-8367-EF81EE2FA6B7}"/>
              </a:ext>
            </a:extLst>
          </p:cNvPr>
          <p:cNvSpPr txBox="1"/>
          <p:nvPr/>
        </p:nvSpPr>
        <p:spPr>
          <a:xfrm>
            <a:off x="221775" y="4297394"/>
            <a:ext cx="5045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Pion Light front wave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1A28743-795E-49D9-AD74-D855E09B0B7B}"/>
                  </a:ext>
                </a:extLst>
              </p:cNvPr>
              <p:cNvSpPr txBox="1"/>
              <p:nvPr/>
            </p:nvSpPr>
            <p:spPr>
              <a:xfrm>
                <a:off x="369136" y="4797827"/>
                <a:ext cx="11285444" cy="1407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zh-CN" alt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zh-CN" alt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zh-CN" alt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  <m:r>
                                      <a:rPr lang="zh-CN" altLang="en-US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sSub>
                                      <m:sSub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zh-CN" alt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zh-CN" altLang="en-US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CN" alt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zh-CN" altLang="en-US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zh-CN" alt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zh-CN" altLang="en-US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zh-CN" altLang="en-US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zh-CN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en-US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zh-CN" altLang="en-US" b="0" i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zh-CN" altLang="en-US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zh-CN" altLang="en-US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 b="0" i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zh-CN" altLang="en-US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d>
                                          <m:dPr>
                                            <m:ctrlPr>
                                              <a:rPr lang="zh-CN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CN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zh-CN" altLang="en-US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sSubSup>
                                          <m:sSubSupPr>
                                            <m:ctrlPr>
                                              <a:rPr lang="zh-CN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zh-CN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sub>
                                          <m:sup>
                                            <m:r>
                                              <a:rPr lang="zh-CN" altLang="en-US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num>
                                  <m:den>
                                    <m:r>
                                      <a:rPr lang="zh-CN" alt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zh-CN" alt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zh-CN" altLang="en-US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zh-CN" altLang="en-US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zh-CN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en-US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zh-CN" altLang="en-US" b="0" i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zh-CN" altLang="en-US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zh-CN" altLang="en-US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 b="0" i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zh-CN" altLang="en-US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d>
                                          <m:dPr>
                                            <m:ctrlPr>
                                              <a:rPr lang="zh-CN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CN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zh-CN" altLang="en-US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sSubSup>
                                          <m:sSubSupPr>
                                            <m:ctrlPr>
                                              <a:rPr lang="zh-CN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zh-CN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sub>
                                          <m:sup>
                                            <m:r>
                                              <a:rPr lang="zh-CN" altLang="en-US" b="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num>
                                  <m:den>
                                    <m:r>
                                      <a:rPr lang="zh-CN" alt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zh-CN" alt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zh-CN" alt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  <m:r>
                                      <a:rPr lang="zh-CN" altLang="en-US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sSub>
                                      <m:sSub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zh-CN" alt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zh-CN" altLang="en-US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zh-CN" alt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zh-CN" altLang="en-US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1A28743-795E-49D9-AD74-D855E09B0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6" y="4797827"/>
                <a:ext cx="11285444" cy="1407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B75F47F7-BADE-46DE-A6BD-8E353EB73431}"/>
              </a:ext>
            </a:extLst>
          </p:cNvPr>
          <p:cNvSpPr txBox="1"/>
          <p:nvPr/>
        </p:nvSpPr>
        <p:spPr>
          <a:xfrm>
            <a:off x="221775" y="908164"/>
            <a:ext cx="5320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Construction of light front wave function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F8AB61C-A386-453B-A300-4F62E83A8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27" y="1283751"/>
            <a:ext cx="10471425" cy="70737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3869B8E-477D-4923-8534-67E29BF99D53}"/>
              </a:ext>
            </a:extLst>
          </p:cNvPr>
          <p:cNvSpPr txBox="1"/>
          <p:nvPr/>
        </p:nvSpPr>
        <p:spPr>
          <a:xfrm>
            <a:off x="5806033" y="800539"/>
            <a:ext cx="6187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5"/>
                </a:solidFill>
              </a:rPr>
              <a:t>H</a:t>
            </a:r>
            <a:r>
              <a:rPr lang="en-US" altLang="zh-CN" sz="1600" dirty="0" err="1">
                <a:solidFill>
                  <a:schemeClr val="accent5"/>
                </a:solidFill>
              </a:rPr>
              <a:t>ung</a:t>
            </a:r>
            <a:r>
              <a:rPr lang="zh-CN" altLang="en-US" sz="1600" dirty="0">
                <a:solidFill>
                  <a:schemeClr val="accent5"/>
                </a:solidFill>
              </a:rPr>
              <a:t> H</a:t>
            </a:r>
            <a:r>
              <a:rPr lang="en-US" altLang="zh-CN" sz="1600" dirty="0" err="1">
                <a:solidFill>
                  <a:schemeClr val="accent5"/>
                </a:solidFill>
              </a:rPr>
              <a:t>siang</a:t>
            </a:r>
            <a:r>
              <a:rPr lang="zh-CN" altLang="en-US" sz="1600" dirty="0">
                <a:solidFill>
                  <a:schemeClr val="accent5"/>
                </a:solidFill>
              </a:rPr>
              <a:t> Liu </a:t>
            </a:r>
            <a:r>
              <a:rPr lang="en-US" altLang="zh-CN" sz="1600" dirty="0">
                <a:solidFill>
                  <a:schemeClr val="accent5"/>
                </a:solidFill>
              </a:rPr>
              <a:t>and Davison E. Soper. Phys. Rev. D 48 (1993) 1841-1851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552FA5-BFE5-42F5-8B54-EA2E794C194B}"/>
              </a:ext>
            </a:extLst>
          </p:cNvPr>
          <p:cNvSpPr txBox="1"/>
          <p:nvPr/>
        </p:nvSpPr>
        <p:spPr>
          <a:xfrm>
            <a:off x="221775" y="2114857"/>
            <a:ext cx="2826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Dirac spinors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E5303F9-167B-4870-AF2E-B23FD7B2D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12" y="2588734"/>
            <a:ext cx="3827594" cy="147301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B46A658-0F33-4CE8-9E0F-4DC3D9FB8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441" y="2594649"/>
            <a:ext cx="4062132" cy="14814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DC536EA-DB1D-4BAF-9CF4-0FA115798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1443" y="2266407"/>
            <a:ext cx="2957276" cy="10203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99CD3D0-6C8A-4496-A287-E63AB2BD4D01}"/>
              </a:ext>
            </a:extLst>
          </p:cNvPr>
          <p:cNvSpPr txBox="1"/>
          <p:nvPr/>
        </p:nvSpPr>
        <p:spPr>
          <a:xfrm>
            <a:off x="5806034" y="1109700"/>
            <a:ext cx="60811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5"/>
                </a:solidFill>
              </a:rPr>
              <a:t>G. P</a:t>
            </a:r>
            <a:r>
              <a:rPr lang="en-US" altLang="zh-CN" sz="1600" dirty="0" err="1">
                <a:solidFill>
                  <a:schemeClr val="accent5"/>
                </a:solidFill>
              </a:rPr>
              <a:t>eter</a:t>
            </a:r>
            <a:r>
              <a:rPr lang="zh-CN" altLang="en-US" sz="1600" dirty="0">
                <a:solidFill>
                  <a:schemeClr val="accent5"/>
                </a:solidFill>
              </a:rPr>
              <a:t> Lepage </a:t>
            </a:r>
            <a:r>
              <a:rPr lang="en-US" altLang="zh-CN" sz="1600" dirty="0">
                <a:solidFill>
                  <a:schemeClr val="accent5"/>
                </a:solidFill>
              </a:rPr>
              <a:t>and Stanley J. Brodsky. Phys. Lett. B 87 (1979) 359-365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EEAD65D-8E93-45D7-A78D-F2754C932617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30280" y="222740"/>
            <a:ext cx="6781799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Pion </a:t>
            </a:r>
            <a:r>
              <a:rPr lang="en-US" altLang="zh-CN" sz="3200" dirty="0">
                <a:ln w="0"/>
              </a:rPr>
              <a:t>Light Front Wave Function</a:t>
            </a:r>
          </a:p>
          <a:p>
            <a:endParaRPr lang="en-US" altLang="zh-CN" sz="16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369CE1B-DF38-499B-8CF9-E9FBC72A809A}"/>
                  </a:ext>
                </a:extLst>
              </p:cNvPr>
              <p:cNvSpPr txBox="1"/>
              <p:nvPr/>
            </p:nvSpPr>
            <p:spPr>
              <a:xfrm>
                <a:off x="8947553" y="4418946"/>
                <a:ext cx="26953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(1−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369CE1B-DF38-499B-8CF9-E9FBC72A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553" y="4418946"/>
                <a:ext cx="2695304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CAD0422-B5EC-4AEB-99D6-09CE5E8C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</p:spTree>
    <p:extLst>
      <p:ext uri="{BB962C8B-B14F-4D97-AF65-F5344CB8AC3E}">
        <p14:creationId xmlns:p14="http://schemas.microsoft.com/office/powerpoint/2010/main" val="7824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97BD98-FBA1-4778-BE56-7811104F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3C913FA-6015-4DCB-8738-FE2E7BD2F632}"/>
                  </a:ext>
                </a:extLst>
              </p:cNvPr>
              <p:cNvSpPr txBox="1"/>
              <p:nvPr/>
            </p:nvSpPr>
            <p:spPr>
              <a:xfrm>
                <a:off x="9496696" y="151780"/>
                <a:ext cx="26953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(1−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3C913FA-6015-4DCB-8738-FE2E7BD2F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696" y="151780"/>
                <a:ext cx="269530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876890A-5D96-4297-9F2F-6B795FB18AB1}"/>
                  </a:ext>
                </a:extLst>
              </p:cNvPr>
              <p:cNvSpPr txBox="1"/>
              <p:nvPr/>
            </p:nvSpPr>
            <p:spPr>
              <a:xfrm>
                <a:off x="9496696" y="588723"/>
                <a:ext cx="2695304" cy="37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CN" alt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876890A-5D96-4297-9F2F-6B795FB18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696" y="588723"/>
                <a:ext cx="2695304" cy="372538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47D157A2-A10E-4726-BF72-CE6A68124255}"/>
              </a:ext>
            </a:extLst>
          </p:cNvPr>
          <p:cNvSpPr txBox="1"/>
          <p:nvPr/>
        </p:nvSpPr>
        <p:spPr>
          <a:xfrm>
            <a:off x="330280" y="3478870"/>
            <a:ext cx="3160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Feynman diagram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041EDE8-037B-4BA3-BD78-68E4B7F266A4}"/>
              </a:ext>
            </a:extLst>
          </p:cNvPr>
          <p:cNvSpPr txBox="1"/>
          <p:nvPr/>
        </p:nvSpPr>
        <p:spPr>
          <a:xfrm>
            <a:off x="277526" y="900732"/>
            <a:ext cx="4305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Light front wave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2521F31-9CB3-4CD1-8215-EF31CDBB4D86}"/>
                  </a:ext>
                </a:extLst>
              </p:cNvPr>
              <p:cNvSpPr txBox="1"/>
              <p:nvPr/>
            </p:nvSpPr>
            <p:spPr>
              <a:xfrm>
                <a:off x="181338" y="1410210"/>
                <a:ext cx="8861908" cy="78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CN" altLang="zh-CN" sz="20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2521F31-9CB3-4CD1-8215-EF31CDBB4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8" y="1410210"/>
                <a:ext cx="8861908" cy="7866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55C0779-E000-48E4-908B-C3E355424859}"/>
                  </a:ext>
                </a:extLst>
              </p:cNvPr>
              <p:cNvSpPr txBox="1"/>
              <p:nvPr/>
            </p:nvSpPr>
            <p:spPr>
              <a:xfrm>
                <a:off x="277526" y="4171975"/>
                <a:ext cx="8136012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zh-CN" sz="20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55C0779-E000-48E4-908B-C3E355424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26" y="4171975"/>
                <a:ext cx="8136012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FFE6201-F197-456F-9657-47A504BFC273}"/>
                  </a:ext>
                </a:extLst>
              </p:cNvPr>
              <p:cNvSpPr txBox="1"/>
              <p:nvPr/>
            </p:nvSpPr>
            <p:spPr>
              <a:xfrm>
                <a:off x="10390925" y="1028872"/>
                <a:ext cx="1223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FFE6201-F197-456F-9657-47A504BFC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25" y="1028872"/>
                <a:ext cx="122381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>
            <a:extLst>
              <a:ext uri="{FF2B5EF4-FFF2-40B4-BE49-F238E27FC236}">
                <a16:creationId xmlns:a16="http://schemas.microsoft.com/office/drawing/2014/main" id="{1552E4B5-1616-4275-96AF-3BBB31A64844}"/>
              </a:ext>
            </a:extLst>
          </p:cNvPr>
          <p:cNvSpPr txBox="1"/>
          <p:nvPr/>
        </p:nvSpPr>
        <p:spPr>
          <a:xfrm>
            <a:off x="5049806" y="3927170"/>
            <a:ext cx="67274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accent5"/>
                </a:solidFill>
              </a:rPr>
              <a:t>Jin</a:t>
            </a:r>
            <a:r>
              <a:rPr lang="en-US" altLang="zh-CN" sz="1600" dirty="0">
                <a:solidFill>
                  <a:schemeClr val="accent5"/>
                </a:solidFill>
              </a:rPr>
              <a:t>-Li Zhang, Zhu-Fang Cui, Jia-</a:t>
            </a:r>
            <a:r>
              <a:rPr lang="en-US" altLang="zh-CN" sz="1600" dirty="0" err="1">
                <a:solidFill>
                  <a:schemeClr val="accent5"/>
                </a:solidFill>
              </a:rPr>
              <a:t>Lun</a:t>
            </a:r>
            <a:r>
              <a:rPr lang="en-US" altLang="zh-CN" sz="1600" dirty="0">
                <a:solidFill>
                  <a:schemeClr val="accent5"/>
                </a:solidFill>
              </a:rPr>
              <a:t> Ping, et, al. Eur. Phys. J. C 81 (2021) 1, 6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A98DE06-E195-45ED-9A01-E6F6E30018FD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30280" y="222740"/>
            <a:ext cx="6781799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Pion </a:t>
            </a:r>
            <a:r>
              <a:rPr lang="en-US" altLang="zh-CN" sz="3200" dirty="0">
                <a:ln w="0"/>
              </a:rPr>
              <a:t>TMDs in Contact Interaction</a:t>
            </a:r>
          </a:p>
          <a:p>
            <a:endParaRPr lang="en-US" altLang="zh-CN" sz="2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C73E4B2-7ED0-4418-80BF-EA4766932484}"/>
                  </a:ext>
                </a:extLst>
              </p:cNvPr>
              <p:cNvSpPr txBox="1"/>
              <p:nvPr/>
            </p:nvSpPr>
            <p:spPr>
              <a:xfrm>
                <a:off x="-28939" y="2510444"/>
                <a:ext cx="12249877" cy="714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zh-CN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0" lang="zh-CN" alt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0" lang="zh-CN" alt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kumimoji="0" lang="zh-CN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zh-CN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zh-CN" alt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0" lang="en-US" altLang="zh-CN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kumimoji="0" lang="en-US" altLang="zh-CN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kumimoji="0" lang="en-US" altLang="zh-CN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0" lang="zh-CN" alt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C73E4B2-7ED0-4418-80BF-EA4766932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939" y="2510444"/>
                <a:ext cx="12249877" cy="7145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0D2853C-563B-4323-86F5-64C18FD78144}"/>
                  </a:ext>
                </a:extLst>
              </p:cNvPr>
              <p:cNvSpPr txBox="1"/>
              <p:nvPr/>
            </p:nvSpPr>
            <p:spPr>
              <a:xfrm>
                <a:off x="-28569" y="5100659"/>
                <a:ext cx="12249877" cy="714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zh-CN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0" lang="zh-CN" alt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0" lang="zh-CN" alt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kumimoji="0" lang="zh-CN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zh-CN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zh-CN" alt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0" lang="en-US" altLang="zh-CN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kumimoji="0" lang="en-US" altLang="zh-CN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kumimoji="0" lang="en-US" altLang="zh-CN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0" lang="zh-CN" alt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0D2853C-563B-4323-86F5-64C18FD78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69" y="5100659"/>
                <a:ext cx="12249877" cy="7145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C8EFC01-1FCA-4D39-8228-906352E1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</p:spTree>
    <p:extLst>
      <p:ext uri="{BB962C8B-B14F-4D97-AF65-F5344CB8AC3E}">
        <p14:creationId xmlns:p14="http://schemas.microsoft.com/office/powerpoint/2010/main" val="37417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97BD98-FBA1-4778-BE56-7811104F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C44A310-76F8-4FF2-8A94-D0AF373A0CFA}"/>
              </a:ext>
            </a:extLst>
          </p:cNvPr>
          <p:cNvSpPr txBox="1"/>
          <p:nvPr/>
        </p:nvSpPr>
        <p:spPr>
          <a:xfrm>
            <a:off x="279847" y="137794"/>
            <a:ext cx="569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TMDs in Contact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F7C95E5-0E41-49A8-B9EF-28C110966747}"/>
                  </a:ext>
                </a:extLst>
              </p:cNvPr>
              <p:cNvSpPr txBox="1"/>
              <p:nvPr/>
            </p:nvSpPr>
            <p:spPr>
              <a:xfrm>
                <a:off x="279847" y="5114128"/>
                <a:ext cx="4955674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h</m:t>
                        </m:r>
                      </m:e>
                      <m:sub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𝜋</m:t>
                        </m:r>
                      </m:sub>
                      <m:sup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⊥</m:t>
                        </m:r>
                      </m:sup>
                    </m:sSubSup>
                    <m:d>
                      <m:d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d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𝑥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2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</m:ctrlPr>
                          </m:sSubSupPr>
                          <m:e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lt"/>
                      </a:rPr>
                      <m:t>&lt;0</m:t>
                    </m:r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. It is consistent with</a:t>
                </a: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F7C95E5-0E41-49A8-B9EF-28C110966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47" y="5114128"/>
                <a:ext cx="4955674" cy="474489"/>
              </a:xfrm>
              <a:prstGeom prst="rect">
                <a:avLst/>
              </a:prstGeom>
              <a:blipFill>
                <a:blip r:embed="rId6"/>
                <a:stretch>
                  <a:fillRect l="-1353" t="-3846" b="-20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55D7BE27-2581-45EF-9892-68876CBB622A}"/>
              </a:ext>
            </a:extLst>
          </p:cNvPr>
          <p:cNvSpPr txBox="1"/>
          <p:nvPr/>
        </p:nvSpPr>
        <p:spPr>
          <a:xfrm>
            <a:off x="4798592" y="5214984"/>
            <a:ext cx="62504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Matthias </a:t>
            </a:r>
            <a:r>
              <a:rPr lang="en-US" altLang="zh-CN" sz="1600" dirty="0" err="1">
                <a:solidFill>
                  <a:schemeClr val="accent5"/>
                </a:solidFill>
              </a:rPr>
              <a:t>Burkardt</a:t>
            </a:r>
            <a:r>
              <a:rPr lang="en-US" altLang="zh-CN" sz="1600" dirty="0">
                <a:solidFill>
                  <a:schemeClr val="accent5"/>
                </a:solidFill>
              </a:rPr>
              <a:t>, Brian </a:t>
            </a:r>
            <a:r>
              <a:rPr lang="en-US" altLang="zh-CN" sz="1600" dirty="0" err="1">
                <a:solidFill>
                  <a:schemeClr val="accent5"/>
                </a:solidFill>
              </a:rPr>
              <a:t>Hannafious</a:t>
            </a:r>
            <a:r>
              <a:rPr lang="en-US" altLang="zh-CN" sz="1600" dirty="0">
                <a:solidFill>
                  <a:schemeClr val="accent5"/>
                </a:solidFill>
              </a:rPr>
              <a:t>. Phys. Lett. B 658 (2008) 130-137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5A5F11D-B0DA-4A44-A331-EF075DF86CC3}"/>
              </a:ext>
            </a:extLst>
          </p:cNvPr>
          <p:cNvSpPr txBox="1"/>
          <p:nvPr/>
        </p:nvSpPr>
        <p:spPr>
          <a:xfrm>
            <a:off x="4781007" y="5782785"/>
            <a:ext cx="4955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Santiago </a:t>
            </a:r>
            <a:r>
              <a:rPr lang="en-US" altLang="zh-CN" sz="1600" dirty="0" err="1">
                <a:solidFill>
                  <a:schemeClr val="accent5"/>
                </a:solidFill>
              </a:rPr>
              <a:t>Noguera</a:t>
            </a:r>
            <a:r>
              <a:rPr lang="en-US" altLang="zh-CN" sz="1600" dirty="0">
                <a:solidFill>
                  <a:schemeClr val="accent5"/>
                </a:solidFill>
              </a:rPr>
              <a:t>, Sergio </a:t>
            </a:r>
            <a:r>
              <a:rPr lang="en-US" altLang="zh-CN" sz="1600" dirty="0" err="1">
                <a:solidFill>
                  <a:schemeClr val="accent5"/>
                </a:solidFill>
              </a:rPr>
              <a:t>Scopetta</a:t>
            </a:r>
            <a:r>
              <a:rPr lang="en-US" altLang="zh-CN" sz="1600" dirty="0">
                <a:solidFill>
                  <a:schemeClr val="accent5"/>
                </a:solidFill>
              </a:rPr>
              <a:t>, JHEP 11, 102, 2015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99C053E-3D73-48B6-BA37-B49881D929E5}"/>
              </a:ext>
            </a:extLst>
          </p:cNvPr>
          <p:cNvSpPr txBox="1"/>
          <p:nvPr/>
        </p:nvSpPr>
        <p:spPr>
          <a:xfrm>
            <a:off x="4781007" y="5500878"/>
            <a:ext cx="48201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accent5"/>
                </a:solidFill>
              </a:rPr>
              <a:t>Zhun</a:t>
            </a:r>
            <a:r>
              <a:rPr lang="en-US" altLang="zh-CN" sz="1600" dirty="0">
                <a:solidFill>
                  <a:schemeClr val="accent5"/>
                </a:solidFill>
              </a:rPr>
              <a:t> Lu, Bo-</a:t>
            </a:r>
            <a:r>
              <a:rPr lang="en-US" altLang="zh-CN" sz="1600" dirty="0" err="1">
                <a:solidFill>
                  <a:schemeClr val="accent5"/>
                </a:solidFill>
              </a:rPr>
              <a:t>Qiang</a:t>
            </a:r>
            <a:r>
              <a:rPr lang="en-US" altLang="zh-CN" sz="1600" dirty="0">
                <a:solidFill>
                  <a:schemeClr val="accent5"/>
                </a:solidFill>
              </a:rPr>
              <a:t> Ma. Phys. Rev. D 70 (2004) 094044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EA245FD-E84A-4DDD-B645-59D4F0B6BE90}"/>
                  </a:ext>
                </a:extLst>
              </p:cNvPr>
              <p:cNvSpPr txBox="1"/>
              <p:nvPr/>
            </p:nvSpPr>
            <p:spPr>
              <a:xfrm>
                <a:off x="217765" y="4146578"/>
                <a:ext cx="11974235" cy="886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h</m:t>
                        </m:r>
                      </m:e>
                      <m:sub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𝜋</m:t>
                        </m:r>
                      </m:sub>
                      <m:sup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⊥</m:t>
                        </m:r>
                      </m:sup>
                    </m:sSubSup>
                    <m:d>
                      <m:d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d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𝑥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2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</m:ctrlPr>
                          </m:sSubSupPr>
                          <m:e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for</m:t>
                    </m:r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the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valence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antiquark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can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be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obtained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through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a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similar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calculation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by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replacing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the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antiquark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spectator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with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the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quark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spectator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.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And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cs typeface="+mn-lt"/>
                      </a:rPr>
                      <m:t> </m:t>
                    </m:r>
                    <m:sSubSup>
                      <m:sSubSup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h</m:t>
                        </m:r>
                      </m:e>
                      <m:sub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𝜋</m:t>
                        </m:r>
                      </m:sub>
                      <m:sup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⊥</m:t>
                        </m:r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𝑞</m:t>
                        </m:r>
                      </m:sup>
                    </m:sSubSup>
                    <m:d>
                      <m:d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d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𝑥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2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</m:ctrlPr>
                          </m:sSubSupPr>
                          <m:e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lt"/>
                      </a:rPr>
                      <m:t>=</m:t>
                    </m:r>
                    <m:sSubSup>
                      <m:sSubSup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h</m:t>
                        </m:r>
                      </m:e>
                      <m:sub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𝜋</m:t>
                        </m:r>
                      </m:sub>
                      <m:sup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⊥</m:t>
                        </m:r>
                        <m:acc>
                          <m:accPr>
                            <m:chr m:val="̅"/>
                            <m:ctrlPr>
                              <a:rPr lang="zh-CN" altLang="en-US" sz="22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q</m:t>
                            </m:r>
                          </m:e>
                        </m:acc>
                      </m:sup>
                    </m:sSubSup>
                    <m:d>
                      <m:d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d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𝑥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2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</m:ctrlPr>
                          </m:sSubSupPr>
                          <m:e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EA245FD-E84A-4DDD-B645-59D4F0B6B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5" y="4146578"/>
                <a:ext cx="11974235" cy="886012"/>
              </a:xfrm>
              <a:prstGeom prst="rect">
                <a:avLst/>
              </a:prstGeom>
              <a:blipFill>
                <a:blip r:embed="rId7"/>
                <a:stretch>
                  <a:fillRect l="-560" b="-75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形 12">
            <a:extLst>
              <a:ext uri="{FF2B5EF4-FFF2-40B4-BE49-F238E27FC236}">
                <a16:creationId xmlns:a16="http://schemas.microsoft.com/office/drawing/2014/main" id="{C0A32D4D-1845-434C-A8D1-F4F24F6AD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000" y="943911"/>
            <a:ext cx="4572000" cy="2981325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554BBFBE-E4C1-48BF-9950-F885465FA1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14947" y="982600"/>
            <a:ext cx="4755776" cy="294263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6C8F861-3A68-4132-9BF1-0DD3656D5764}"/>
              </a:ext>
            </a:extLst>
          </p:cNvPr>
          <p:cNvSpPr txBox="1"/>
          <p:nvPr/>
        </p:nvSpPr>
        <p:spPr>
          <a:xfrm>
            <a:off x="4769284" y="6068679"/>
            <a:ext cx="67115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Wei Kou, Chao Shi, Xu-Rong Chen, et, al. Phys. Rev. D 108 (2023) 3, 036021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F466F1D-0C30-4030-AC49-48616DC0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</p:spTree>
    <p:extLst>
      <p:ext uri="{BB962C8B-B14F-4D97-AF65-F5344CB8AC3E}">
        <p14:creationId xmlns:p14="http://schemas.microsoft.com/office/powerpoint/2010/main" val="23312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3" grpId="0"/>
      <p:bldP spid="4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 bwMode="auto">
          <a:xfrm>
            <a:off x="11839787" y="6612397"/>
            <a:ext cx="203623" cy="214083"/>
          </a:xfr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3" name="图形 9">
            <a:extLst>
              <a:ext uri="{FF2B5EF4-FFF2-40B4-BE49-F238E27FC236}">
                <a16:creationId xmlns:a16="http://schemas.microsoft.com/office/drawing/2014/main" id="{7EFB483B-B527-4902-A357-9A4AA8A35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037060" y="4763523"/>
            <a:ext cx="2819400" cy="1756251"/>
          </a:xfrm>
          <a:prstGeom prst="rect">
            <a:avLst/>
          </a:prstGeom>
        </p:spPr>
      </p:pic>
      <p:pic>
        <p:nvPicPr>
          <p:cNvPr id="14" name="图形 17">
            <a:extLst>
              <a:ext uri="{FF2B5EF4-FFF2-40B4-BE49-F238E27FC236}">
                <a16:creationId xmlns:a16="http://schemas.microsoft.com/office/drawing/2014/main" id="{BC1FA747-E2C8-427C-9501-E1BE926FC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4288571" y="4763525"/>
            <a:ext cx="2819401" cy="1756252"/>
          </a:xfrm>
          <a:prstGeom prst="rect">
            <a:avLst/>
          </a:prstGeom>
        </p:spPr>
      </p:pic>
      <p:pic>
        <p:nvPicPr>
          <p:cNvPr id="15" name="图形 19">
            <a:extLst>
              <a:ext uri="{FF2B5EF4-FFF2-40B4-BE49-F238E27FC236}">
                <a16:creationId xmlns:a16="http://schemas.microsoft.com/office/drawing/2014/main" id="{4403CD7A-95F8-4DE1-9D1A-9EFF8BBC80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7543800" y="4839883"/>
            <a:ext cx="2819400" cy="160353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144E139-804E-4069-B144-D846751A68C6}"/>
              </a:ext>
            </a:extLst>
          </p:cNvPr>
          <p:cNvSpPr txBox="1"/>
          <p:nvPr/>
        </p:nvSpPr>
        <p:spPr bwMode="auto">
          <a:xfrm>
            <a:off x="2100613" y="5351699"/>
            <a:ext cx="150076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l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lt"/>
                <a:sym typeface="+mn-lt"/>
              </a:rPr>
              <a:t>Gaussian type</a:t>
            </a:r>
            <a:endParaRPr lang="zh-CN" altLang="en-US" dirty="0">
              <a:solidFill>
                <a:schemeClr val="tx2">
                  <a:lumMod val="75000"/>
                </a:schemeClr>
              </a:solidFill>
              <a:cs typeface="+mn-lt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D0055CF-CC60-45B7-9E39-C4A164297C33}"/>
              </a:ext>
            </a:extLst>
          </p:cNvPr>
          <p:cNvSpPr txBox="1"/>
          <p:nvPr/>
        </p:nvSpPr>
        <p:spPr bwMode="auto">
          <a:xfrm>
            <a:off x="5122802" y="5362412"/>
            <a:ext cx="135022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18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lt"/>
                <a:sym typeface="+mn-lt"/>
              </a:rPr>
              <a:t>BHL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lt"/>
                <a:sym typeface="+mn-lt"/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lt"/>
                <a:sym typeface="+mn-lt"/>
              </a:rPr>
              <a:t>description</a:t>
            </a:r>
            <a:endParaRPr lang="zh-CN" altLang="en-US" dirty="0">
              <a:solidFill>
                <a:schemeClr val="tx2">
                  <a:lumMod val="75000"/>
                </a:schemeClr>
              </a:solidFill>
              <a:cs typeface="+mn-lt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E293945-70AA-4DE8-BB01-8433C45214FE}"/>
              </a:ext>
            </a:extLst>
          </p:cNvPr>
          <p:cNvSpPr txBox="1"/>
          <p:nvPr/>
        </p:nvSpPr>
        <p:spPr bwMode="auto">
          <a:xfrm>
            <a:off x="8382001" y="5476348"/>
            <a:ext cx="19811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l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lt"/>
                <a:sym typeface="+mn-lt"/>
              </a:rPr>
              <a:t>Holographic wave function</a:t>
            </a:r>
            <a:endParaRPr lang="zh-CN" altLang="en-US" dirty="0">
              <a:solidFill>
                <a:schemeClr val="tx2">
                  <a:lumMod val="75000"/>
                </a:schemeClr>
              </a:solidFill>
              <a:cs typeface="+mn-lt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370612E-805D-431C-8E96-6780AF2158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15" y="6336425"/>
            <a:ext cx="416052" cy="521574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6D37031E-4CE3-449D-8ADF-81610347D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376" y="1473839"/>
            <a:ext cx="4836458" cy="3133622"/>
          </a:xfrm>
          <a:prstGeom prst="rect">
            <a:avLst/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FE6F1B1B-F056-474C-A0D5-2B3DF559F1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26303" y="1462884"/>
            <a:ext cx="4836457" cy="31336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63D60D0-8AEF-44F6-AA2F-1DD3260BC1E3}"/>
              </a:ext>
            </a:extLst>
          </p:cNvPr>
          <p:cNvSpPr txBox="1"/>
          <p:nvPr/>
        </p:nvSpPr>
        <p:spPr>
          <a:xfrm>
            <a:off x="279847" y="137794"/>
            <a:ext cx="353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Positivity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2C80D8E-8D51-4CB8-AEC3-99502F641569}"/>
                  </a:ext>
                </a:extLst>
              </p:cNvPr>
              <p:cNvSpPr txBox="1"/>
              <p:nvPr/>
            </p:nvSpPr>
            <p:spPr>
              <a:xfrm>
                <a:off x="279847" y="889589"/>
                <a:ext cx="121407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lt"/>
                      </a:rPr>
                      <m:t>The</m:t>
                    </m:r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unpolarized distribution function and Boer-Mulders function are constrained by positivity bound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2C80D8E-8D51-4CB8-AEC3-99502F641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47" y="889589"/>
                <a:ext cx="12140753" cy="430887"/>
              </a:xfrm>
              <a:prstGeom prst="rect">
                <a:avLst/>
              </a:prstGeom>
              <a:blipFill>
                <a:blip r:embed="rId14"/>
                <a:stretch>
                  <a:fillRect l="-552" t="-9859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19A8492-9675-4C98-A656-44ECBFAC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</p:spTree>
    <p:extLst>
      <p:ext uri="{BB962C8B-B14F-4D97-AF65-F5344CB8AC3E}">
        <p14:creationId xmlns:p14="http://schemas.microsoft.com/office/powerpoint/2010/main" val="18708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51"/>
    </mc:Choice>
    <mc:Fallback xmlns="">
      <p:transition advTm="73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97BD98-FBA1-4778-BE56-7811104F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8605DA-FEBF-4BB5-BDD7-4D757999DC01}"/>
              </a:ext>
            </a:extLst>
          </p:cNvPr>
          <p:cNvSpPr txBox="1"/>
          <p:nvPr/>
        </p:nvSpPr>
        <p:spPr>
          <a:xfrm>
            <a:off x="279847" y="137794"/>
            <a:ext cx="642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Violation of Positivity Bound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C049DD-6989-4D8C-AC73-65375F70B4EE}"/>
              </a:ext>
            </a:extLst>
          </p:cNvPr>
          <p:cNvSpPr txBox="1"/>
          <p:nvPr/>
        </p:nvSpPr>
        <p:spPr>
          <a:xfrm>
            <a:off x="145377" y="757863"/>
            <a:ext cx="7017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The violations were reported in many model studies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01AF0C-3C0E-441D-8A1E-1558394F29A0}"/>
              </a:ext>
            </a:extLst>
          </p:cNvPr>
          <p:cNvSpPr txBox="1"/>
          <p:nvPr/>
        </p:nvSpPr>
        <p:spPr>
          <a:xfrm>
            <a:off x="4994301" y="4079502"/>
            <a:ext cx="2999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5"/>
                </a:solidFill>
              </a:rPr>
              <a:t>B. Pasquini </a:t>
            </a:r>
            <a:r>
              <a:rPr lang="en-US" altLang="zh-CN" sz="1600" dirty="0">
                <a:solidFill>
                  <a:schemeClr val="accent5"/>
                </a:solidFill>
              </a:rPr>
              <a:t>and P. Schweitzer, Phys. Rev. D 90 (2014) 1, 014050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0DC2E3C-89E5-49EF-9B18-BA1D491EF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76" y="1249243"/>
            <a:ext cx="4243649" cy="324375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79E89C-0830-4910-BDA5-AAA8EAC7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10" y="1193267"/>
            <a:ext cx="2486025" cy="269557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4FC455E-CE06-4B85-9B88-0EB5F5F01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737" y="3859453"/>
            <a:ext cx="3484209" cy="269557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00550B49-B20D-4193-BF05-77401DB8C34E}"/>
              </a:ext>
            </a:extLst>
          </p:cNvPr>
          <p:cNvSpPr txBox="1"/>
          <p:nvPr/>
        </p:nvSpPr>
        <p:spPr>
          <a:xfrm>
            <a:off x="8331645" y="257190"/>
            <a:ext cx="36686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Zheng-Xian Wang, Xiao-Yong Wang, </a:t>
            </a:r>
            <a:r>
              <a:rPr lang="en-US" altLang="zh-CN" sz="1600" dirty="0" err="1">
                <a:solidFill>
                  <a:schemeClr val="accent5"/>
                </a:solidFill>
              </a:rPr>
              <a:t>Zhun</a:t>
            </a:r>
            <a:r>
              <a:rPr lang="en-US" altLang="zh-CN" sz="1600" dirty="0">
                <a:solidFill>
                  <a:schemeClr val="accent5"/>
                </a:solidFill>
              </a:rPr>
              <a:t> Lu,  Phys. Rev. D 95 (2017) 9, 094004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6017012-C752-460E-B06A-4FA86586DA24}"/>
              </a:ext>
            </a:extLst>
          </p:cNvPr>
          <p:cNvSpPr txBox="1"/>
          <p:nvPr/>
        </p:nvSpPr>
        <p:spPr>
          <a:xfrm>
            <a:off x="838200" y="6004122"/>
            <a:ext cx="44040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Aram </a:t>
            </a:r>
            <a:r>
              <a:rPr lang="zh-CN" altLang="en-US" sz="1600" dirty="0">
                <a:solidFill>
                  <a:schemeClr val="accent5"/>
                </a:solidFill>
              </a:rPr>
              <a:t>Kotzinian</a:t>
            </a:r>
            <a:r>
              <a:rPr lang="en-US" altLang="zh-CN" sz="1600" dirty="0">
                <a:solidFill>
                  <a:schemeClr val="accent5"/>
                </a:solidFill>
              </a:rPr>
              <a:t>. </a:t>
            </a:r>
            <a:r>
              <a:rPr lang="en-US" altLang="zh-CN" sz="1600" dirty="0" err="1">
                <a:solidFill>
                  <a:schemeClr val="accent5"/>
                </a:solidFill>
              </a:rPr>
              <a:t>Transversity</a:t>
            </a:r>
            <a:r>
              <a:rPr lang="en-US" altLang="zh-CN" sz="1600" dirty="0">
                <a:solidFill>
                  <a:schemeClr val="accent5"/>
                </a:solidFill>
              </a:rPr>
              <a:t>, 0806, 3804, 2008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0435FDA-FD75-4987-85E1-92DBED292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46" y="5109414"/>
            <a:ext cx="7697470" cy="92740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4AF9F14-8120-4DFF-A62A-D1C9C16B7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1932" y="926067"/>
            <a:ext cx="3464692" cy="281259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292B140-F5AE-4FDC-8768-A12E81C83A54}"/>
              </a:ext>
            </a:extLst>
          </p:cNvPr>
          <p:cNvSpPr txBox="1"/>
          <p:nvPr/>
        </p:nvSpPr>
        <p:spPr>
          <a:xfrm>
            <a:off x="838200" y="4505259"/>
            <a:ext cx="3550824" cy="604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Wei Kou, Chao Shi, Xu-Rong Chen, et, al. Phys. Rev. D 108 (2023) 3, 036021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80FDFD9-D01B-434F-B87E-9B96B22B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</p:spTree>
    <p:extLst>
      <p:ext uri="{BB962C8B-B14F-4D97-AF65-F5344CB8AC3E}">
        <p14:creationId xmlns:p14="http://schemas.microsoft.com/office/powerpoint/2010/main" val="6973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97BD98-FBA1-4778-BE56-7811104F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25272B2-73AD-418E-82F3-D83E85EB0A33}"/>
                  </a:ext>
                </a:extLst>
              </p:cNvPr>
              <p:cNvSpPr txBox="1"/>
              <p:nvPr/>
            </p:nvSpPr>
            <p:spPr>
              <a:xfrm>
                <a:off x="145376" y="932675"/>
                <a:ext cx="11688036" cy="119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h</m:t>
                        </m:r>
                      </m:e>
                      <m:sub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𝜋</m:t>
                        </m:r>
                      </m:sub>
                      <m:sup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⊥</m:t>
                        </m:r>
                      </m:sup>
                    </m:sSubSup>
                    <m:d>
                      <m:d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d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𝑥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2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</m:ctrlPr>
                          </m:sSubSupPr>
                          <m:e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lt"/>
                      </a:rPr>
                      <m:t> </m:t>
                    </m:r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is calculated to “first order of the expansion of the Wilson line,” whereas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𝑓</m:t>
                        </m:r>
                      </m:e>
                      <m:sub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zh-CN" altLang="zh-CN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dPr>
                      <m:e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𝑥</m:t>
                        </m:r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2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</m:ctrlPr>
                          </m:sSubSupPr>
                          <m:e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lt"/>
                      </a:rPr>
                      <m:t> </m:t>
                    </m:r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is evaluated to “zeroth order” in that expansion. To preserve positivity the Wilson link expansion should be truncated consistently at the same order for both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h</m:t>
                        </m:r>
                      </m:e>
                      <m:sub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𝜋</m:t>
                        </m:r>
                      </m:sub>
                      <m:sup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⊥</m:t>
                        </m:r>
                      </m:sup>
                    </m:sSubSup>
                    <m:d>
                      <m:d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d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𝑥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2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</m:ctrlPr>
                          </m:sSubSupPr>
                          <m:e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𝑓</m:t>
                        </m:r>
                      </m:e>
                      <m:sub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zh-CN" altLang="zh-CN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dPr>
                      <m:e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𝑥</m:t>
                        </m:r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2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</m:ctrlPr>
                          </m:sSubSupPr>
                          <m:e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25272B2-73AD-418E-82F3-D83E85EB0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76" y="932675"/>
                <a:ext cx="11688036" cy="1195199"/>
              </a:xfrm>
              <a:prstGeom prst="rect">
                <a:avLst/>
              </a:prstGeom>
              <a:blipFill>
                <a:blip r:embed="rId2"/>
                <a:stretch>
                  <a:fillRect l="-574" t="-1531" r="-209"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45BAACA-2E7A-47E1-9DCD-EB06B41662B2}"/>
                  </a:ext>
                </a:extLst>
              </p:cNvPr>
              <p:cNvSpPr txBox="1"/>
              <p:nvPr/>
            </p:nvSpPr>
            <p:spPr>
              <a:xfrm>
                <a:off x="145376" y="4738888"/>
                <a:ext cx="6788824" cy="1113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The higher order gluonic (non-perturbative gluon re-scattering kernel) contributions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h</m:t>
                        </m:r>
                      </m:e>
                      <m:sub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𝜋</m:t>
                        </m:r>
                      </m:sub>
                      <m:sup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⊥</m:t>
                        </m:r>
                      </m:sup>
                    </m:sSubSup>
                    <m:d>
                      <m:d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d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𝑥</m:t>
                        </m:r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2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</m:ctrlPr>
                          </m:sSubSupPr>
                          <m:e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2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+mn-lt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from the gauge link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45BAACA-2E7A-47E1-9DCD-EB06B4166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76" y="4738888"/>
                <a:ext cx="6788824" cy="1113766"/>
              </a:xfrm>
              <a:prstGeom prst="rect">
                <a:avLst/>
              </a:prstGeom>
              <a:blipFill>
                <a:blip r:embed="rId3"/>
                <a:stretch>
                  <a:fillRect l="-987" t="-3279" r="-1167" b="-10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0634A3BA-DD4B-459F-A29D-6EAB868391FE}"/>
              </a:ext>
            </a:extLst>
          </p:cNvPr>
          <p:cNvSpPr txBox="1"/>
          <p:nvPr/>
        </p:nvSpPr>
        <p:spPr>
          <a:xfrm>
            <a:off x="279847" y="137794"/>
            <a:ext cx="642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Violation of Positivity Bound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EEF1932-683F-467F-BC3B-9C60EAB99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613517"/>
            <a:ext cx="3809999" cy="2912281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7289482-06E3-48E5-92FE-BC518AF3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BD2DC7A-F0B4-4A38-AB3B-5B5F1202436A}"/>
              </a:ext>
            </a:extLst>
          </p:cNvPr>
          <p:cNvSpPr txBox="1"/>
          <p:nvPr/>
        </p:nvSpPr>
        <p:spPr>
          <a:xfrm>
            <a:off x="7259167" y="2120535"/>
            <a:ext cx="3809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5"/>
                </a:solidFill>
              </a:rPr>
              <a:t>B. Pasquini </a:t>
            </a:r>
            <a:r>
              <a:rPr lang="en-US" altLang="zh-CN" sz="1600" dirty="0">
                <a:solidFill>
                  <a:schemeClr val="accent5"/>
                </a:solidFill>
              </a:rPr>
              <a:t>and P. Schweitzer, Phys. Rev. D 90 (2014) 1, 014050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FC293E4-80EC-4F1C-A17D-7049BED6886D}"/>
              </a:ext>
            </a:extLst>
          </p:cNvPr>
          <p:cNvSpPr txBox="1"/>
          <p:nvPr/>
        </p:nvSpPr>
        <p:spPr>
          <a:xfrm>
            <a:off x="654780" y="5906399"/>
            <a:ext cx="6604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Wei Kou, Chao Shi, Xu-Rong Chen, et, al. Phys. Rev. D 108 (2023) 3, 036021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1F3F28-3B86-40B7-80E7-26EB70B71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95" y="2226601"/>
            <a:ext cx="6604386" cy="251228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0B81017-8988-4E65-AD74-82A705B2CC80}"/>
              </a:ext>
            </a:extLst>
          </p:cNvPr>
          <p:cNvSpPr txBox="1"/>
          <p:nvPr/>
        </p:nvSpPr>
        <p:spPr>
          <a:xfrm>
            <a:off x="7259166" y="2730959"/>
            <a:ext cx="4280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chemeClr val="accent5"/>
                </a:solidFill>
              </a:rPr>
              <a:t>Zhun</a:t>
            </a:r>
            <a:r>
              <a:rPr lang="en-US" altLang="zh-CN" sz="1600" dirty="0">
                <a:solidFill>
                  <a:schemeClr val="accent5"/>
                </a:solidFill>
              </a:rPr>
              <a:t> Lu, Bo-</a:t>
            </a:r>
            <a:r>
              <a:rPr lang="en-US" altLang="zh-CN" sz="1600" dirty="0" err="1">
                <a:solidFill>
                  <a:schemeClr val="accent5"/>
                </a:solidFill>
              </a:rPr>
              <a:t>Qiang</a:t>
            </a:r>
            <a:r>
              <a:rPr lang="en-US" altLang="zh-CN" sz="1600" dirty="0">
                <a:solidFill>
                  <a:schemeClr val="accent5"/>
                </a:solidFill>
              </a:rPr>
              <a:t> Ma. Phys. Rev. D 70 (2004) 094044</a:t>
            </a:r>
            <a:endParaRPr lang="zh-CN" alt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2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A46D79-6509-4573-B4F5-1DC7643B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3BE61A0-3682-463F-92B8-D0BBD0940D80}"/>
              </a:ext>
            </a:extLst>
          </p:cNvPr>
          <p:cNvSpPr txBox="1"/>
          <p:nvPr/>
        </p:nvSpPr>
        <p:spPr>
          <a:xfrm>
            <a:off x="291366" y="257839"/>
            <a:ext cx="770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Holographic light front wave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2D01439-8D6E-4265-B377-EA95897788F5}"/>
                  </a:ext>
                </a:extLst>
              </p:cNvPr>
              <p:cNvSpPr txBox="1"/>
              <p:nvPr/>
            </p:nvSpPr>
            <p:spPr>
              <a:xfrm>
                <a:off x="191629" y="5762146"/>
                <a:ext cx="6853940" cy="451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𝒌</m:t>
                        </m:r>
                      </m:e>
                      <m:sub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𝑇</m:t>
                        </m:r>
                      </m:sub>
                      <m:sup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</a:t>
                </a: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dependence of this integration is exponential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2D01439-8D6E-4265-B377-EA9589778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9" y="5762146"/>
                <a:ext cx="6853940" cy="451214"/>
              </a:xfrm>
              <a:prstGeom prst="rect">
                <a:avLst/>
              </a:prstGeom>
              <a:blipFill>
                <a:blip r:embed="rId3"/>
                <a:stretch>
                  <a:fillRect l="-978" t="-5405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B802976C-019B-4DFA-98F2-E86D01E24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33" y="1387566"/>
            <a:ext cx="3514725" cy="20764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2CAFDC8-2747-4F9E-BD4A-11346B9A3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863" y="1362508"/>
            <a:ext cx="5038725" cy="2219325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6D89E2F-4813-4248-A725-D7F1D5E26F8A}"/>
              </a:ext>
            </a:extLst>
          </p:cNvPr>
          <p:cNvCxnSpPr>
            <a:cxnSpLocks/>
          </p:cNvCxnSpPr>
          <p:nvPr/>
        </p:nvCxnSpPr>
        <p:spPr>
          <a:xfrm flipH="1">
            <a:off x="1718688" y="3155086"/>
            <a:ext cx="77801" cy="3892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BB15DA-F408-4733-A356-0D7A3A9AE07C}"/>
                  </a:ext>
                </a:extLst>
              </p:cNvPr>
              <p:cNvSpPr txBox="1"/>
              <p:nvPr/>
            </p:nvSpPr>
            <p:spPr>
              <a:xfrm>
                <a:off x="459812" y="3592329"/>
                <a:ext cx="4194154" cy="729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𝒩</m:t>
                      </m:r>
                      <m:f>
                        <m:fPr>
                          <m:ctrlP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rad>
                          <m:sSup>
                            <m:sSupPr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zh-CN" alt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zh-CN" alt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zh-CN" alt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zh-CN" alt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𝓀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BB15DA-F408-4733-A356-0D7A3A9AE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" y="3592329"/>
                <a:ext cx="4194154" cy="7293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22C5815-6AF0-4BC8-8EA4-7F1D16BADCAF}"/>
              </a:ext>
            </a:extLst>
          </p:cNvPr>
          <p:cNvCxnSpPr>
            <a:cxnSpLocks/>
          </p:cNvCxnSpPr>
          <p:nvPr/>
        </p:nvCxnSpPr>
        <p:spPr>
          <a:xfrm flipH="1">
            <a:off x="1757588" y="3084856"/>
            <a:ext cx="1637502" cy="4595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58A6139-833E-472F-956F-6DF0B4E9556A}"/>
              </a:ext>
            </a:extLst>
          </p:cNvPr>
          <p:cNvCxnSpPr>
            <a:cxnSpLocks/>
          </p:cNvCxnSpPr>
          <p:nvPr/>
        </p:nvCxnSpPr>
        <p:spPr>
          <a:xfrm flipH="1">
            <a:off x="9335475" y="3037915"/>
            <a:ext cx="461058" cy="4866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9A0165D-57B3-4B46-A5FF-B21A6A20BD07}"/>
                  </a:ext>
                </a:extLst>
              </p:cNvPr>
              <p:cNvSpPr txBox="1"/>
              <p:nvPr/>
            </p:nvSpPr>
            <p:spPr>
              <a:xfrm>
                <a:off x="7810945" y="3374540"/>
                <a:ext cx="4194154" cy="729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𝒩</m:t>
                      </m:r>
                      <m:f>
                        <m:fPr>
                          <m:ctrlP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rad>
                          <m:sSup>
                            <m:sSupPr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zh-CN" alt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zh-CN" alt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zh-CN" alt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𝓀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9A0165D-57B3-4B46-A5FF-B21A6A20B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945" y="3374540"/>
                <a:ext cx="4194154" cy="7293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FFB1599-9E25-468D-8ADB-2AE6EA9BA754}"/>
                  </a:ext>
                </a:extLst>
              </p:cNvPr>
              <p:cNvSpPr txBox="1"/>
              <p:nvPr/>
            </p:nvSpPr>
            <p:spPr>
              <a:xfrm>
                <a:off x="5557565" y="4135692"/>
                <a:ext cx="4936241" cy="72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𝒩</m:t>
                      </m:r>
                      <m:f>
                        <m:fPr>
                          <m:ctrlP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rad>
                          <m:sSup>
                            <m:sSupPr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zh-CN" alt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[−</m:t>
                          </m:r>
                          <m:f>
                            <m:fPr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FFB1599-9E25-468D-8ADB-2AE6EA9BA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565" y="4135692"/>
                <a:ext cx="4936241" cy="7248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218E83F-6565-4719-818A-AC3DC62A4121}"/>
                  </a:ext>
                </a:extLst>
              </p:cNvPr>
              <p:cNvSpPr txBox="1"/>
              <p:nvPr/>
            </p:nvSpPr>
            <p:spPr>
              <a:xfrm>
                <a:off x="191629" y="888646"/>
                <a:ext cx="12076571" cy="442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The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𝑓</m:t>
                        </m:r>
                      </m:e>
                      <m:sub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lt"/>
                      </a:rPr>
                      <m:t> </m:t>
                    </m:r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en-US" altLang="zh-CN" sz="2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h</m:t>
                        </m:r>
                      </m:e>
                      <m:sub>
                        <m:r>
                          <a:rPr lang="en-US" altLang="zh-CN" sz="2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</m:sub>
                      <m:sup>
                        <m:r>
                          <a:rPr lang="en-US" altLang="zh-CN" sz="2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is mainly determined by the form of the momentum-space component of LFWF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218E83F-6565-4719-818A-AC3DC62A4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9" y="888646"/>
                <a:ext cx="12076571" cy="442172"/>
              </a:xfrm>
              <a:prstGeom prst="rect">
                <a:avLst/>
              </a:prstGeom>
              <a:blipFill>
                <a:blip r:embed="rId9"/>
                <a:stretch>
                  <a:fillRect l="-555" t="-6944" r="-303" b="-2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54E2A5-2969-44DC-85B2-D8C12903B82C}"/>
                  </a:ext>
                </a:extLst>
              </p:cNvPr>
              <p:cNvSpPr txBox="1"/>
              <p:nvPr/>
            </p:nvSpPr>
            <p:spPr>
              <a:xfrm>
                <a:off x="751033" y="4690506"/>
                <a:ext cx="2979510" cy="724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zh-CN" alt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zh-CN" alt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𝓀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54E2A5-2969-44DC-85B2-D8C12903B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33" y="4690506"/>
                <a:ext cx="2979510" cy="7247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箭头: 下 18">
            <a:extLst>
              <a:ext uri="{FF2B5EF4-FFF2-40B4-BE49-F238E27FC236}">
                <a16:creationId xmlns:a16="http://schemas.microsoft.com/office/drawing/2014/main" id="{FD7EF8DD-C0EB-466F-8686-83D09F699325}"/>
              </a:ext>
            </a:extLst>
          </p:cNvPr>
          <p:cNvSpPr/>
          <p:nvPr/>
        </p:nvSpPr>
        <p:spPr>
          <a:xfrm>
            <a:off x="1718688" y="4369604"/>
            <a:ext cx="236591" cy="44647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C1EB6F8-E50B-45D0-94AB-3E56FBFA12E4}"/>
              </a:ext>
            </a:extLst>
          </p:cNvPr>
          <p:cNvCxnSpPr>
            <a:cxnSpLocks/>
          </p:cNvCxnSpPr>
          <p:nvPr/>
        </p:nvCxnSpPr>
        <p:spPr>
          <a:xfrm flipH="1">
            <a:off x="7303065" y="2994598"/>
            <a:ext cx="638598" cy="11464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EF501F04-03A9-4881-A080-B18663B1976A}"/>
              </a:ext>
            </a:extLst>
          </p:cNvPr>
          <p:cNvSpPr/>
          <p:nvPr/>
        </p:nvSpPr>
        <p:spPr>
          <a:xfrm>
            <a:off x="365398" y="1387566"/>
            <a:ext cx="4288567" cy="404660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64AD850-F877-4793-8535-BDB858FA9E05}"/>
                  </a:ext>
                </a:extLst>
              </p:cNvPr>
              <p:cNvSpPr txBox="1"/>
              <p:nvPr/>
            </p:nvSpPr>
            <p:spPr>
              <a:xfrm>
                <a:off x="4671551" y="5157854"/>
                <a:ext cx="7666658" cy="834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zh-CN" alt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zh-CN" alt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𝓀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func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zh-CN" alt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𝑖𝐺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zh-CN" alt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b>
                                      <m:r>
                                        <a:rPr lang="zh-CN" alt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𝓀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64AD850-F877-4793-8535-BDB858FA9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551" y="5157854"/>
                <a:ext cx="7666658" cy="8343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箭头: 下 24">
            <a:extLst>
              <a:ext uri="{FF2B5EF4-FFF2-40B4-BE49-F238E27FC236}">
                <a16:creationId xmlns:a16="http://schemas.microsoft.com/office/drawing/2014/main" id="{7C4C2BA6-15B1-48F8-BFF7-ED98B15894C1}"/>
              </a:ext>
            </a:extLst>
          </p:cNvPr>
          <p:cNvSpPr/>
          <p:nvPr/>
        </p:nvSpPr>
        <p:spPr>
          <a:xfrm>
            <a:off x="8504880" y="4713449"/>
            <a:ext cx="236591" cy="44647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EAF787E-0ADD-4158-B5BD-7600EEE9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2A36DAB-8FEB-4374-8FF1-D15D5F599FED}"/>
                  </a:ext>
                </a:extLst>
              </p:cNvPr>
              <p:cNvSpPr txBox="1"/>
              <p:nvPr/>
            </p:nvSpPr>
            <p:spPr>
              <a:xfrm>
                <a:off x="7922463" y="185575"/>
                <a:ext cx="4194154" cy="729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𝒩</m:t>
                      </m:r>
                      <m:f>
                        <m:fPr>
                          <m:ctrlP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rad>
                          <m:sSup>
                            <m:sSupPr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zh-CN" alt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zh-CN" alt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zh-CN" alt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𝓀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2A36DAB-8FEB-4374-8FF1-D15D5F599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463" y="185575"/>
                <a:ext cx="4194154" cy="7293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3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/>
      <p:bldP spid="18" grpId="0"/>
      <p:bldP spid="19" grpId="0" animBg="1"/>
      <p:bldP spid="22" grpId="0" animBg="1"/>
      <p:bldP spid="23" grpId="0"/>
      <p:bldP spid="25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BE032AAF-057C-4C26-895F-C7979E5F6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23" y="1458129"/>
            <a:ext cx="3514725" cy="207645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A46D79-6509-4573-B4F5-1DC7643B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3BE61A0-3682-463F-92B8-D0BBD0940D80}"/>
              </a:ext>
            </a:extLst>
          </p:cNvPr>
          <p:cNvSpPr txBox="1"/>
          <p:nvPr/>
        </p:nvSpPr>
        <p:spPr>
          <a:xfrm>
            <a:off x="291366" y="257840"/>
            <a:ext cx="405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Contact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218E83F-6565-4719-818A-AC3DC62A4121}"/>
                  </a:ext>
                </a:extLst>
              </p:cNvPr>
              <p:cNvSpPr txBox="1"/>
              <p:nvPr/>
            </p:nvSpPr>
            <p:spPr>
              <a:xfrm>
                <a:off x="191629" y="888646"/>
                <a:ext cx="12076571" cy="442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The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𝑓</m:t>
                        </m:r>
                      </m:e>
                      <m:sub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lt"/>
                      </a:rPr>
                      <m:t> </m:t>
                    </m:r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en-US" altLang="zh-CN" sz="2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h</m:t>
                        </m:r>
                      </m:e>
                      <m:sub>
                        <m:r>
                          <a:rPr lang="en-US" altLang="zh-CN" sz="2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</m:sub>
                      <m:sup>
                        <m:r>
                          <a:rPr lang="en-US" altLang="zh-CN" sz="2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is mainly determined by the form of the momentum-space component of LFWF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218E83F-6565-4719-818A-AC3DC62A4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9" y="888646"/>
                <a:ext cx="12076571" cy="442172"/>
              </a:xfrm>
              <a:prstGeom prst="rect">
                <a:avLst/>
              </a:prstGeom>
              <a:blipFill>
                <a:blip r:embed="rId3"/>
                <a:stretch>
                  <a:fillRect l="-555" t="-8333" r="-353" b="-26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DDD96885-6A24-48F9-ADC3-8334F9E3D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271" y="1379402"/>
            <a:ext cx="5038725" cy="2219325"/>
          </a:xfrm>
          <a:prstGeom prst="rect">
            <a:avLst/>
          </a:prstGeom>
        </p:spPr>
      </p:pic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505C6B2-B35B-4215-99E4-0535FECF14F9}"/>
              </a:ext>
            </a:extLst>
          </p:cNvPr>
          <p:cNvCxnSpPr>
            <a:cxnSpLocks/>
          </p:cNvCxnSpPr>
          <p:nvPr/>
        </p:nvCxnSpPr>
        <p:spPr>
          <a:xfrm>
            <a:off x="1658552" y="2984333"/>
            <a:ext cx="692725" cy="55024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7400E23-8889-4A1D-BEFF-3CA9843D7FE0}"/>
              </a:ext>
            </a:extLst>
          </p:cNvPr>
          <p:cNvCxnSpPr>
            <a:cxnSpLocks/>
            <a:endCxn id="24" idx="2"/>
          </p:cNvCxnSpPr>
          <p:nvPr/>
        </p:nvCxnSpPr>
        <p:spPr>
          <a:xfrm flipH="1">
            <a:off x="2302786" y="2991020"/>
            <a:ext cx="886692" cy="5435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2E4B05D-5054-45AA-A464-EF0ED5BD9C8C}"/>
                  </a:ext>
                </a:extLst>
              </p:cNvPr>
              <p:cNvSpPr txBox="1"/>
              <p:nvPr/>
            </p:nvSpPr>
            <p:spPr>
              <a:xfrm>
                <a:off x="5976306" y="3944816"/>
                <a:ext cx="4936241" cy="741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2E4B05D-5054-45AA-A464-EF0ED5BD9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06" y="3944816"/>
                <a:ext cx="4936241" cy="741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C7FC369-232A-4D96-9C1F-A5E31996C28B}"/>
                  </a:ext>
                </a:extLst>
              </p:cNvPr>
              <p:cNvSpPr txBox="1"/>
              <p:nvPr/>
            </p:nvSpPr>
            <p:spPr>
              <a:xfrm>
                <a:off x="269153" y="3354741"/>
                <a:ext cx="3818851" cy="767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C7FC369-232A-4D96-9C1F-A5E31996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3" y="3354741"/>
                <a:ext cx="3818851" cy="767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1C47010-289A-45CE-96EC-BC676E134AE5}"/>
                  </a:ext>
                </a:extLst>
              </p:cNvPr>
              <p:cNvSpPr txBox="1"/>
              <p:nvPr/>
            </p:nvSpPr>
            <p:spPr>
              <a:xfrm>
                <a:off x="4539605" y="3249232"/>
                <a:ext cx="3818851" cy="767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1C47010-289A-45CE-96EC-BC676E134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05" y="3249232"/>
                <a:ext cx="3818851" cy="767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D43D15-FBE9-4915-B7DE-AE280FD10738}"/>
                  </a:ext>
                </a:extLst>
              </p:cNvPr>
              <p:cNvSpPr txBox="1"/>
              <p:nvPr/>
            </p:nvSpPr>
            <p:spPr>
              <a:xfrm>
                <a:off x="64766" y="4522069"/>
                <a:ext cx="3818851" cy="748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lang="zh-CN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8D43D15-FBE9-4915-B7DE-AE280FD1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6" y="4522069"/>
                <a:ext cx="3818851" cy="7484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3F70444-4E44-41E1-80A5-07FF3B1F2B86}"/>
                  </a:ext>
                </a:extLst>
              </p:cNvPr>
              <p:cNvSpPr txBox="1"/>
              <p:nvPr/>
            </p:nvSpPr>
            <p:spPr>
              <a:xfrm>
                <a:off x="3675352" y="5160435"/>
                <a:ext cx="8494221" cy="841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𝑖𝐺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lang="zh-CN" alt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zh-CN" alt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zh-CN" alt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3F70444-4E44-41E1-80A5-07FF3B1F2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52" y="5160435"/>
                <a:ext cx="8494221" cy="8410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D2C81F83-A988-4E5F-BC0B-30C7C597E378}"/>
              </a:ext>
            </a:extLst>
          </p:cNvPr>
          <p:cNvCxnSpPr>
            <a:cxnSpLocks/>
          </p:cNvCxnSpPr>
          <p:nvPr/>
        </p:nvCxnSpPr>
        <p:spPr>
          <a:xfrm flipH="1">
            <a:off x="8168602" y="3107184"/>
            <a:ext cx="672110" cy="4822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E18074C0-A03E-4EC4-BD0C-91EA9DE3C747}"/>
              </a:ext>
            </a:extLst>
          </p:cNvPr>
          <p:cNvCxnSpPr>
            <a:cxnSpLocks/>
          </p:cNvCxnSpPr>
          <p:nvPr/>
        </p:nvCxnSpPr>
        <p:spPr>
          <a:xfrm flipH="1">
            <a:off x="6669031" y="3063867"/>
            <a:ext cx="316811" cy="115172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C93B685B-8B88-4B81-845F-734760F7F7B1}"/>
              </a:ext>
            </a:extLst>
          </p:cNvPr>
          <p:cNvSpPr/>
          <p:nvPr/>
        </p:nvSpPr>
        <p:spPr>
          <a:xfrm>
            <a:off x="132991" y="1389654"/>
            <a:ext cx="3924358" cy="391728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FF393BC-0C98-4BBA-BB07-B20D2E4B5F9D}"/>
                  </a:ext>
                </a:extLst>
              </p:cNvPr>
              <p:cNvSpPr txBox="1"/>
              <p:nvPr/>
            </p:nvSpPr>
            <p:spPr>
              <a:xfrm>
                <a:off x="191629" y="5891462"/>
                <a:ext cx="9561971" cy="451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The</a:t>
                </a:r>
                <a14:m>
                  <m:oMath xmlns:m="http://schemas.openxmlformats.org/officeDocument/2006/math">
                    <m:r>
                      <a:rPr lang="en-US" altLang="zh-CN" sz="22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lt"/>
                      </a:rPr>
                      <m:t> </m:t>
                    </m:r>
                    <m:sSubSup>
                      <m:sSubSup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𝒌</m:t>
                        </m:r>
                      </m:e>
                      <m:sub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𝑇</m:t>
                        </m:r>
                      </m:sub>
                      <m:sup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</a:t>
                </a: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dependence of gluon momentum integration decreases slightly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𝒌</m:t>
                        </m:r>
                      </m:e>
                      <m:sub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. </a:t>
                </a:r>
                <a:endParaRPr lang="zh-CN" altLang="en-US" sz="2200" dirty="0">
                  <a:solidFill>
                    <a:schemeClr val="tx2">
                      <a:lumMod val="75000"/>
                    </a:schemeClr>
                  </a:solidFill>
                  <a:cs typeface="+mn-lt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FF393BC-0C98-4BBA-BB07-B20D2E4B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9" y="5891462"/>
                <a:ext cx="9561971" cy="451214"/>
              </a:xfrm>
              <a:prstGeom prst="rect">
                <a:avLst/>
              </a:prstGeom>
              <a:blipFill>
                <a:blip r:embed="rId11"/>
                <a:stretch>
                  <a:fillRect l="-701" t="-4054" r="-829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箭头: 下 44">
            <a:extLst>
              <a:ext uri="{FF2B5EF4-FFF2-40B4-BE49-F238E27FC236}">
                <a16:creationId xmlns:a16="http://schemas.microsoft.com/office/drawing/2014/main" id="{1A7CFB8D-4435-4DD4-902C-0FB275A95659}"/>
              </a:ext>
            </a:extLst>
          </p:cNvPr>
          <p:cNvSpPr/>
          <p:nvPr/>
        </p:nvSpPr>
        <p:spPr>
          <a:xfrm>
            <a:off x="1540256" y="4194614"/>
            <a:ext cx="236591" cy="44647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箭头: 下 45">
            <a:extLst>
              <a:ext uri="{FF2B5EF4-FFF2-40B4-BE49-F238E27FC236}">
                <a16:creationId xmlns:a16="http://schemas.microsoft.com/office/drawing/2014/main" id="{FD7EF8DD-C0EB-466F-8686-83D09F699325}"/>
              </a:ext>
            </a:extLst>
          </p:cNvPr>
          <p:cNvSpPr/>
          <p:nvPr/>
        </p:nvSpPr>
        <p:spPr>
          <a:xfrm>
            <a:off x="7162800" y="4707012"/>
            <a:ext cx="236591" cy="44647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AB10533-6077-45D3-80D5-3A55CC08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4AAE870-DADA-40A7-A4F4-78F9BE2DF295}"/>
                  </a:ext>
                </a:extLst>
              </p:cNvPr>
              <p:cNvSpPr txBox="1"/>
              <p:nvPr/>
            </p:nvSpPr>
            <p:spPr>
              <a:xfrm>
                <a:off x="9380827" y="131547"/>
                <a:ext cx="2288337" cy="741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4AAE870-DADA-40A7-A4F4-78F9BE2DF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827" y="131547"/>
                <a:ext cx="2288337" cy="7417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7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/>
      <p:bldP spid="32" grpId="0"/>
      <p:bldP spid="38" grpId="0"/>
      <p:bldP spid="39" grpId="0"/>
      <p:bldP spid="43" grpId="0" animBg="1"/>
      <p:bldP spid="44" grpId="0"/>
      <p:bldP spid="45" grpId="0" animBg="1"/>
      <p:bldP spid="46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97BD98-FBA1-4778-BE56-7811104F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8ED58DD-1AE8-49F2-9631-4C99BD191F66}"/>
                  </a:ext>
                </a:extLst>
              </p:cNvPr>
              <p:cNvSpPr txBox="1"/>
              <p:nvPr/>
            </p:nvSpPr>
            <p:spPr>
              <a:xfrm>
                <a:off x="319004" y="803841"/>
                <a:ext cx="11251064" cy="789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𝒌</m:t>
                        </m:r>
                      </m:e>
                      <m:sub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𝑇</m:t>
                        </m:r>
                      </m:sub>
                      <m:sup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</a:t>
                </a: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dependence of the ratio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𝑓</m:t>
                        </m:r>
                      </m:e>
                      <m:sub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lt"/>
                      </a:rPr>
                      <m:t> </m:t>
                    </m:r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en-US" altLang="zh-CN" sz="2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h</m:t>
                        </m:r>
                      </m:e>
                      <m:sub>
                        <m:r>
                          <a:rPr lang="en-US" altLang="zh-CN" sz="2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</m:sub>
                      <m:sup>
                        <m:r>
                          <a:rPr lang="en-US" altLang="zh-CN" sz="2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is mainly determined by the form of the momentum-space component of LFWF.</a:t>
                </a:r>
                <a:endParaRPr lang="zh-CN" altLang="en-US" sz="2200" dirty="0">
                  <a:solidFill>
                    <a:schemeClr val="tx2">
                      <a:lumMod val="75000"/>
                    </a:schemeClr>
                  </a:solidFill>
                  <a:cs typeface="+mn-lt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8ED58DD-1AE8-49F2-9631-4C99BD191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4" y="803841"/>
                <a:ext cx="11251064" cy="789768"/>
              </a:xfrm>
              <a:prstGeom prst="rect">
                <a:avLst/>
              </a:prstGeom>
              <a:blipFill>
                <a:blip r:embed="rId2"/>
                <a:stretch>
                  <a:fillRect l="-596" t="-3101" b="-14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8857D8B-FC2B-4C6E-85FD-5DD24CF02F2E}"/>
                  </a:ext>
                </a:extLst>
              </p:cNvPr>
              <p:cNvSpPr txBox="1"/>
              <p:nvPr/>
            </p:nvSpPr>
            <p:spPr>
              <a:xfrm>
                <a:off x="319001" y="2529048"/>
                <a:ext cx="11387948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So exponential form can not accurately capture the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𝑘</m:t>
                        </m:r>
                      </m:e>
                      <m:sub>
                        <m:r>
                          <a:rPr lang="en-US" altLang="zh-CN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behavior of the Boer-Mulders function. The violations of positivity bound for </a:t>
                </a:r>
                <a:r>
                  <a:rPr lang="en-US" altLang="zh-CN" sz="2200" dirty="0" err="1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Pasquini</a:t>
                </a: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, </a:t>
                </a:r>
                <a:r>
                  <a:rPr lang="en-US" altLang="zh-CN" sz="2200" dirty="0" err="1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Ahmady</a:t>
                </a: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, and </a:t>
                </a:r>
                <a:r>
                  <a:rPr lang="en-US" altLang="zh-CN" sz="2200" dirty="0" err="1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ZhengXian</a:t>
                </a: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are all originated from their exponential momentum-space component of LFWF.</a:t>
                </a:r>
                <a:endParaRPr lang="zh-CN" altLang="en-US" sz="2200" dirty="0">
                  <a:solidFill>
                    <a:schemeClr val="tx2">
                      <a:lumMod val="75000"/>
                    </a:schemeClr>
                  </a:solidFill>
                  <a:cs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8857D8B-FC2B-4C6E-85FD-5DD24CF02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1" y="2529048"/>
                <a:ext cx="11387948" cy="1107996"/>
              </a:xfrm>
              <a:prstGeom prst="rect">
                <a:avLst/>
              </a:prstGeom>
              <a:blipFill>
                <a:blip r:embed="rId3"/>
                <a:stretch>
                  <a:fillRect l="-589" t="-3846"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2864429-7D8F-4003-881A-EDBAB3DA96DF}"/>
                  </a:ext>
                </a:extLst>
              </p:cNvPr>
              <p:cNvSpPr txBox="1"/>
              <p:nvPr/>
            </p:nvSpPr>
            <p:spPr>
              <a:xfrm>
                <a:off x="319001" y="1671799"/>
                <a:ext cx="10412585" cy="779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Under the case of exponential form,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𝒌</m:t>
                        </m:r>
                      </m:e>
                      <m:sub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𝑇</m:t>
                        </m:r>
                      </m:sub>
                      <m:sup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</a:t>
                </a: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dependence of ratio is exponential and divergent in the 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bSupPr>
                      <m:e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𝒌</m:t>
                        </m:r>
                      </m:e>
                      <m:sub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𝑇</m:t>
                        </m:r>
                      </m:sub>
                      <m:sup>
                        <m:r>
                          <a:rPr lang="zh-CN" altLang="en-US" sz="22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 </a:t>
                </a:r>
                <a:r>
                  <a:rPr lang="en-US" altLang="zh-CN" sz="2200" dirty="0">
                    <a:solidFill>
                      <a:schemeClr val="tx2">
                        <a:lumMod val="75000"/>
                      </a:schemeClr>
                    </a:solidFill>
                    <a:cs typeface="+mn-lt"/>
                  </a:rPr>
                  <a:t>region. </a:t>
                </a:r>
                <a:endParaRPr lang="zh-CN" altLang="en-US" sz="2200" dirty="0">
                  <a:solidFill>
                    <a:schemeClr val="tx2">
                      <a:lumMod val="75000"/>
                    </a:schemeClr>
                  </a:solidFill>
                  <a:cs typeface="+mn-lt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2864429-7D8F-4003-881A-EDBAB3DA9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1" y="1671799"/>
                <a:ext cx="10412585" cy="779059"/>
              </a:xfrm>
              <a:prstGeom prst="rect">
                <a:avLst/>
              </a:prstGeom>
              <a:blipFill>
                <a:blip r:embed="rId4"/>
                <a:stretch>
                  <a:fillRect l="-644" t="-4688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F59D698E-BFF6-4DFD-BEC4-B0E7802BC360}"/>
              </a:ext>
            </a:extLst>
          </p:cNvPr>
          <p:cNvSpPr txBox="1"/>
          <p:nvPr/>
        </p:nvSpPr>
        <p:spPr>
          <a:xfrm>
            <a:off x="279847" y="137794"/>
            <a:ext cx="642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n w="0"/>
                <a:solidFill>
                  <a:schemeClr val="tx2"/>
                </a:solidFill>
                <a:latin typeface="+mj-lt"/>
                <a:ea typeface="+mj-ea"/>
                <a:cs typeface="+mj-cs"/>
              </a:rPr>
              <a:t>Violation of Positivity Bound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3ACBA2-C1DC-4AC3-98A7-61C79B5A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</p:spTree>
    <p:extLst>
      <p:ext uri="{BB962C8B-B14F-4D97-AF65-F5344CB8AC3E}">
        <p14:creationId xmlns:p14="http://schemas.microsoft.com/office/powerpoint/2010/main" val="9022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 bwMode="auto">
          <a:xfrm>
            <a:off x="11444226" y="6675437"/>
            <a:ext cx="512233" cy="365125"/>
          </a:xfr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64D54AF-20E0-49E5-B903-4655018FC5D2}"/>
              </a:ext>
            </a:extLst>
          </p:cNvPr>
          <p:cNvSpPr/>
          <p:nvPr/>
        </p:nvSpPr>
        <p:spPr bwMode="auto">
          <a:xfrm>
            <a:off x="9094920" y="2136852"/>
            <a:ext cx="762000" cy="30655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2BB9060-E779-4C45-9FC7-C868DB917037}"/>
              </a:ext>
            </a:extLst>
          </p:cNvPr>
          <p:cNvSpPr/>
          <p:nvPr/>
        </p:nvSpPr>
        <p:spPr bwMode="auto">
          <a:xfrm>
            <a:off x="8385467" y="3849178"/>
            <a:ext cx="1201947" cy="2286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172002-E36E-4B4D-A201-134E0FA47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" y="6394540"/>
            <a:ext cx="398402" cy="499448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205255E-B376-42FC-B23F-E3AF70B3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  <p:pic>
        <p:nvPicPr>
          <p:cNvPr id="21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04D43439-43F4-4BFA-943F-5FB1E125C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66467" y="1915160"/>
            <a:ext cx="6201470" cy="332025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D35B4149-02A9-4806-BEC4-E2799D5F9B2E}"/>
              </a:ext>
            </a:extLst>
          </p:cNvPr>
          <p:cNvSpPr/>
          <p:nvPr/>
        </p:nvSpPr>
        <p:spPr bwMode="auto">
          <a:xfrm>
            <a:off x="548000" y="880981"/>
            <a:ext cx="3042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E62"/>
              </a:buClr>
              <a:buSzTx/>
              <a:buFont typeface="Wingdings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Proton mass budget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24A2574-2AE6-4271-ABBC-B5319CF3D00F}"/>
              </a:ext>
            </a:extLst>
          </p:cNvPr>
          <p:cNvSpPr/>
          <p:nvPr/>
        </p:nvSpPr>
        <p:spPr bwMode="auto">
          <a:xfrm>
            <a:off x="1326352" y="1342861"/>
            <a:ext cx="51956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Only 9 MeV/939 MeV is directly from Higgs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7EB0F05-BBD2-488E-B58C-2E8C6FEFCA5C}"/>
              </a:ext>
            </a:extLst>
          </p:cNvPr>
          <p:cNvSpPr/>
          <p:nvPr/>
        </p:nvSpPr>
        <p:spPr bwMode="auto">
          <a:xfrm>
            <a:off x="542821" y="18803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Evidently, there is another phenomenon in Nature that is extremely effective in producing mass: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507C2D0-A184-4338-BEF1-9A672CB974E8}"/>
              </a:ext>
            </a:extLst>
          </p:cNvPr>
          <p:cNvSpPr/>
          <p:nvPr/>
        </p:nvSpPr>
        <p:spPr bwMode="auto">
          <a:xfrm>
            <a:off x="601992" y="367999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marR="0" lvl="1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Alone, it produces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94%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of the proton’s mass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800100" marR="0" lvl="1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Remaining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5%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is generated by constructive interference between EHM and Higgs-boson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0752703-AFA4-49B2-8CB8-EE895408CB31}"/>
              </a:ext>
            </a:extLst>
          </p:cNvPr>
          <p:cNvSpPr/>
          <p:nvPr/>
        </p:nvSpPr>
        <p:spPr bwMode="auto">
          <a:xfrm>
            <a:off x="1578460" y="3052068"/>
            <a:ext cx="4624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 w="0"/>
                <a:solidFill>
                  <a:srgbClr val="92278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Emergent Hadron Mass (EHM)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B537662-9E91-46B9-88F6-D9E0C33DEFDA}"/>
              </a:ext>
            </a:extLst>
          </p:cNvPr>
          <p:cNvSpPr/>
          <p:nvPr/>
        </p:nvSpPr>
        <p:spPr bwMode="auto">
          <a:xfrm>
            <a:off x="476636" y="4991368"/>
            <a:ext cx="3961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>
                <a:solidFill>
                  <a:srgbClr val="632E62"/>
                </a:solidFill>
                <a:cs typeface="Calibri"/>
              </a:rPr>
              <a:t>What is the origin of EHM? </a:t>
            </a:r>
            <a:endParaRPr lang="en-US" altLang="zh-CN" sz="2200" kern="0" dirty="0">
              <a:solidFill>
                <a:srgbClr val="632E62">
                  <a:lumMod val="75000"/>
                </a:srgbClr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F5D212F-48B1-4D7F-A1FC-D3C7FBBE3CA1}"/>
              </a:ext>
            </a:extLst>
          </p:cNvPr>
          <p:cNvSpPr/>
          <p:nvPr/>
        </p:nvSpPr>
        <p:spPr bwMode="auto">
          <a:xfrm>
            <a:off x="476636" y="5511679"/>
            <a:ext cx="10566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400" kern="0" dirty="0">
                <a:ln w="0"/>
                <a:solidFill>
                  <a:srgbClr val="632E62"/>
                </a:solidFill>
              </a:rPr>
              <a:t>Does it have a reductionist explanation?</a:t>
            </a:r>
            <a:r>
              <a:rPr lang="en-US" altLang="zh-CN" sz="2400" kern="0" dirty="0">
                <a:ln w="0"/>
                <a:solidFill>
                  <a:srgbClr val="632E62"/>
                </a:solidFill>
              </a:rPr>
              <a:t> </a:t>
            </a:r>
          </a:p>
          <a:p>
            <a:pPr lvl="0">
              <a:buClr>
                <a:schemeClr val="tx2"/>
              </a:buClr>
              <a:defRPr/>
            </a:pPr>
            <a:r>
              <a:rPr lang="en-US" altLang="zh-CN" sz="2400" kern="0" dirty="0">
                <a:ln w="0"/>
                <a:solidFill>
                  <a:srgbClr val="632E62"/>
                </a:solidFill>
              </a:rPr>
              <a:t>     If so, what are they and do they lie within the Standard Model?</a:t>
            </a:r>
            <a:endParaRPr lang="en-US" altLang="zh-CN" sz="2200" kern="0" dirty="0">
              <a:solidFill>
                <a:srgbClr val="632E62">
                  <a:lumMod val="75000"/>
                </a:srgbClr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5947E4D-D6FE-4A70-A2A6-31A0FD978E50}"/>
              </a:ext>
            </a:extLst>
          </p:cNvPr>
          <p:cNvSpPr txBox="1"/>
          <p:nvPr/>
        </p:nvSpPr>
        <p:spPr bwMode="auto">
          <a:xfrm>
            <a:off x="6858000" y="928102"/>
            <a:ext cx="4953000" cy="59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Craig D. Roberts, David G. Richards, Tanja Horn, Lei Chang</a:t>
            </a:r>
          </a:p>
          <a:p>
            <a:r>
              <a:rPr lang="en-US" altLang="zh-CN" sz="1600" dirty="0">
                <a:solidFill>
                  <a:schemeClr val="accent5"/>
                </a:solidFill>
              </a:rPr>
              <a:t>Prog. Part. </a:t>
            </a:r>
            <a:r>
              <a:rPr lang="en-US" altLang="zh-CN" sz="1600" dirty="0" err="1">
                <a:solidFill>
                  <a:schemeClr val="accent5"/>
                </a:solidFill>
              </a:rPr>
              <a:t>Nucl</a:t>
            </a:r>
            <a:r>
              <a:rPr lang="en-US" altLang="zh-CN" sz="1600" dirty="0">
                <a:solidFill>
                  <a:schemeClr val="accent5"/>
                </a:solidFill>
              </a:rPr>
              <a:t>. Phys. 120 (2021) 103883</a:t>
            </a:r>
            <a:endParaRPr lang="zh-CN" altLang="en-US" sz="1400" dirty="0">
              <a:solidFill>
                <a:srgbClr val="7030A0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8632824-2BED-41FE-B9E0-1792908AC1EE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04800" y="203992"/>
            <a:ext cx="5896610" cy="520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GB" altLang="zh-CN" sz="3200" dirty="0">
                <a:sym typeface="+mn-ea"/>
              </a:rPr>
              <a:t>Mass in Nature</a:t>
            </a:r>
            <a:endParaRPr lang="en-US" altLang="zh-CN" sz="3200" b="0" kern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5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151"/>
    </mc:Choice>
    <mc:Fallback xmlns="">
      <p:transition advTm="73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961662-007C-4EC7-8E5A-C25FCC1F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654206-9581-4888-B835-372ABFBA64C4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609601" y="228600"/>
            <a:ext cx="2057399" cy="6857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Summary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635C69-6ADE-4B71-AC7B-C6E00C07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C45B53-9B2E-4466-ACE3-52B6A5887DFC}"/>
              </a:ext>
            </a:extLst>
          </p:cNvPr>
          <p:cNvSpPr txBox="1"/>
          <p:nvPr/>
        </p:nvSpPr>
        <p:spPr>
          <a:xfrm>
            <a:off x="609601" y="1000490"/>
            <a:ext cx="10210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The unpolarized TMD and Boer-Mulders function of Pion were predicted by using a symmetry-preserving contact interaction based on Dyson-Schwinger equations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cs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5FE1F72-0752-4643-901F-8AAE95DD7C33}"/>
              </a:ext>
            </a:extLst>
          </p:cNvPr>
          <p:cNvSpPr txBox="1"/>
          <p:nvPr/>
        </p:nvSpPr>
        <p:spPr>
          <a:xfrm>
            <a:off x="609601" y="1856022"/>
            <a:ext cx="107188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To account for the non-zero Boer-Mulders function, arising from the final state interaction between the quark and antiquark, one gluon exchange approximation was employed.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cs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6F2119-9CFC-4973-8E4B-1CA495B21328}"/>
              </a:ext>
            </a:extLst>
          </p:cNvPr>
          <p:cNvSpPr txBox="1"/>
          <p:nvPr/>
        </p:nvSpPr>
        <p:spPr>
          <a:xfrm>
            <a:off x="609601" y="2711554"/>
            <a:ext cx="1059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The calculations were completed by using both Feynman diagram and pion light front wave functions.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cs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B839745-1AA7-4D40-B420-090B14D17CDF}"/>
              </a:ext>
            </a:extLst>
          </p:cNvPr>
          <p:cNvSpPr txBox="1"/>
          <p:nvPr/>
        </p:nvSpPr>
        <p:spPr>
          <a:xfrm>
            <a:off x="609601" y="3567086"/>
            <a:ext cx="10210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The comparison of different model calculations was performed accompanied by a discussion on the model-independent positivity relation constraining unpolarized TMD and Boer-Mulders function.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cs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6AE562E-7391-4531-9968-D11B65EE9D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43400" y="4669220"/>
            <a:ext cx="6672580" cy="131445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altLang="zh-CN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unstler Script" panose="030304020206070D0D06" pitchFamily="66" charset="0"/>
              </a:rPr>
              <a:t>Thankyou</a:t>
            </a:r>
          </a:p>
        </p:txBody>
      </p:sp>
    </p:spTree>
    <p:extLst>
      <p:ext uri="{BB962C8B-B14F-4D97-AF65-F5344CB8AC3E}">
        <p14:creationId xmlns:p14="http://schemas.microsoft.com/office/powerpoint/2010/main" val="30341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对话气泡: 圆角矩形 56">
            <a:extLst>
              <a:ext uri="{FF2B5EF4-FFF2-40B4-BE49-F238E27FC236}">
                <a16:creationId xmlns:a16="http://schemas.microsoft.com/office/drawing/2014/main" id="{533499F7-BA51-4554-BE1A-AA1C39F7184C}"/>
              </a:ext>
            </a:extLst>
          </p:cNvPr>
          <p:cNvSpPr/>
          <p:nvPr/>
        </p:nvSpPr>
        <p:spPr bwMode="auto">
          <a:xfrm>
            <a:off x="272122" y="1311180"/>
            <a:ext cx="4638847" cy="1264735"/>
          </a:xfrm>
          <a:prstGeom prst="wedgeRoundRectCallout">
            <a:avLst>
              <a:gd name="adj1" fmla="val -36754"/>
              <a:gd name="adj2" fmla="val 78257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4BD2305-6C53-4E1E-A8C4-B4FBDC74BB87}"/>
              </a:ext>
            </a:extLst>
          </p:cNvPr>
          <p:cNvSpPr/>
          <p:nvPr/>
        </p:nvSpPr>
        <p:spPr bwMode="auto">
          <a:xfrm>
            <a:off x="2652824" y="2955405"/>
            <a:ext cx="1714013" cy="10898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9FB261-907B-45F9-8E2F-0772E03ADB7D}"/>
              </a:ext>
            </a:extLst>
          </p:cNvPr>
          <p:cNvSpPr/>
          <p:nvPr/>
        </p:nvSpPr>
        <p:spPr bwMode="auto">
          <a:xfrm>
            <a:off x="331537" y="3039266"/>
            <a:ext cx="1250835" cy="6060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6C84FA-AFCB-41AB-B77F-916ECA3C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2E08982-A9B0-4488-B9F6-491612740331}"/>
                  </a:ext>
                </a:extLst>
              </p:cNvPr>
              <p:cNvSpPr/>
              <p:nvPr/>
            </p:nvSpPr>
            <p:spPr bwMode="auto">
              <a:xfrm>
                <a:off x="327617" y="3081958"/>
                <a:ext cx="1248932" cy="470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632E6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632E6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𝜓</m:t>
                      </m:r>
                      <m:d>
                        <m:d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</m:acc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2000" i="1" ker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kern="0" smtClea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altLang="zh-CN" sz="2000" b="0" i="1" kern="0" smtClea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kern="0" smtClea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2E08982-A9B0-4488-B9F6-491612740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17" y="3081958"/>
                <a:ext cx="1248932" cy="470257"/>
              </a:xfrm>
              <a:prstGeom prst="rect">
                <a:avLst/>
              </a:prstGeom>
              <a:blipFill>
                <a:blip r:embed="rId3"/>
                <a:stretch>
                  <a:fillRect t="-3896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EB06C5D0-6A6C-4300-AEED-A34211CABEDD}"/>
              </a:ext>
            </a:extLst>
          </p:cNvPr>
          <p:cNvSpPr/>
          <p:nvPr/>
        </p:nvSpPr>
        <p:spPr bwMode="auto">
          <a:xfrm>
            <a:off x="272122" y="3115831"/>
            <a:ext cx="1248931" cy="4702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85B857C8-F9CD-4337-8C8F-A3EC1B03E50C}"/>
              </a:ext>
            </a:extLst>
          </p:cNvPr>
          <p:cNvSpPr/>
          <p:nvPr/>
        </p:nvSpPr>
        <p:spPr bwMode="auto">
          <a:xfrm>
            <a:off x="1660272" y="3255619"/>
            <a:ext cx="833857" cy="173381"/>
          </a:xfrm>
          <a:prstGeom prst="rightArrow">
            <a:avLst/>
          </a:prstGeom>
          <a:gradFill flip="none" rotWithShape="1">
            <a:gsLst>
              <a:gs pos="0">
                <a:srgbClr val="632E62">
                  <a:tint val="66000"/>
                  <a:satMod val="160000"/>
                </a:srgbClr>
              </a:gs>
              <a:gs pos="50000">
                <a:srgbClr val="632E62">
                  <a:tint val="44500"/>
                  <a:satMod val="160000"/>
                </a:srgbClr>
              </a:gs>
              <a:gs pos="100000">
                <a:srgbClr val="632E62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46BD444-39F8-4955-829C-81235E96A7D3}"/>
                  </a:ext>
                </a:extLst>
              </p:cNvPr>
              <p:cNvSpPr/>
              <p:nvPr/>
            </p:nvSpPr>
            <p:spPr bwMode="auto">
              <a:xfrm>
                <a:off x="2623091" y="2962274"/>
                <a:ext cx="1743746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632E6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𝑊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𝑝</m:t>
                          </m:r>
                        </m:sub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𝑢</m:t>
                          </m:r>
                        </m:sup>
                      </m:sSubSup>
                      <m:d>
                        <m:d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</m:acc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altLang="zh-CN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000" b="0" i="1" kern="0" smtClean="0">
                              <a:solidFill>
                                <a:srgbClr val="632E6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kern="0" smtClea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kern="0" smtClea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kern="0" smtClean="0">
                                  <a:solidFill>
                                    <a:srgbClr val="632E6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46BD444-39F8-4955-829C-81235E96A7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3091" y="2962274"/>
                <a:ext cx="1743746" cy="423770"/>
              </a:xfrm>
              <a:prstGeom prst="rect">
                <a:avLst/>
              </a:prstGeom>
              <a:blipFill>
                <a:blip r:embed="rId4"/>
                <a:stretch>
                  <a:fillRect t="-15942" b="-5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0B9E4A88-47E7-4ECF-BD50-ABE73B152DCF}"/>
              </a:ext>
            </a:extLst>
          </p:cNvPr>
          <p:cNvSpPr/>
          <p:nvPr/>
        </p:nvSpPr>
        <p:spPr bwMode="auto">
          <a:xfrm>
            <a:off x="3246868" y="2829183"/>
            <a:ext cx="1248931" cy="4702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71D9BB8-71F5-44BD-BF50-88400CED09B7}"/>
              </a:ext>
            </a:extLst>
          </p:cNvPr>
          <p:cNvSpPr/>
          <p:nvPr/>
        </p:nvSpPr>
        <p:spPr bwMode="auto">
          <a:xfrm>
            <a:off x="2732964" y="3337367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632E62"/>
              </a:buClr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cs typeface="Arial"/>
              </a:rPr>
              <a:t>Winger distributions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B733172-9EDD-4E38-A09C-FF32A3F56B29}"/>
              </a:ext>
            </a:extLst>
          </p:cNvPr>
          <p:cNvSpPr/>
          <p:nvPr/>
        </p:nvSpPr>
        <p:spPr bwMode="auto">
          <a:xfrm>
            <a:off x="6373528" y="2375049"/>
            <a:ext cx="1674308" cy="595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6B2071C-FB08-4EF0-B4CC-07B6F123716D}"/>
                  </a:ext>
                </a:extLst>
              </p:cNvPr>
              <p:cNvSpPr/>
              <p:nvPr/>
            </p:nvSpPr>
            <p:spPr bwMode="auto">
              <a:xfrm>
                <a:off x="6452086" y="2472418"/>
                <a:ext cx="15481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632E6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632E6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𝐺𝑃𝐷𝑠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632E6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/</m:t>
                      </m:r>
                      <m:r>
                        <a:rPr kumimoji="0" lang="zh-CN" alt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632E6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𝐼𝑃𝐷𝑠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632E62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6B2071C-FB08-4EF0-B4CC-07B6F1237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2086" y="2472418"/>
                <a:ext cx="1548116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:a16="http://schemas.microsoft.com/office/drawing/2014/main" id="{2AAB5D50-46C9-4E00-88DB-73E5039437DC}"/>
              </a:ext>
            </a:extLst>
          </p:cNvPr>
          <p:cNvSpPr/>
          <p:nvPr/>
        </p:nvSpPr>
        <p:spPr bwMode="auto">
          <a:xfrm>
            <a:off x="9631346" y="1635870"/>
            <a:ext cx="1674308" cy="595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F2FE6CE-2B38-4A1F-B030-9DC4B60DDD90}"/>
              </a:ext>
            </a:extLst>
          </p:cNvPr>
          <p:cNvSpPr/>
          <p:nvPr/>
        </p:nvSpPr>
        <p:spPr bwMode="auto">
          <a:xfrm>
            <a:off x="9691685" y="1757075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2E62"/>
              </a:buClr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alibri"/>
                <a:cs typeface="Arial"/>
              </a:rPr>
              <a:t>Form </a:t>
            </a:r>
            <a:r>
              <a:rPr lang="en-US" sz="2000" kern="0" dirty="0">
                <a:solidFill>
                  <a:srgbClr val="632E62"/>
                </a:solidFill>
                <a:latin typeface="Calibri"/>
                <a:cs typeface="Arial"/>
              </a:rPr>
              <a:t>Factors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BB034B8-A2CA-4295-A3BF-4F499DC56D47}"/>
              </a:ext>
            </a:extLst>
          </p:cNvPr>
          <p:cNvSpPr/>
          <p:nvPr/>
        </p:nvSpPr>
        <p:spPr bwMode="auto">
          <a:xfrm>
            <a:off x="9723829" y="3248881"/>
            <a:ext cx="2184403" cy="10898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9DB1A85-300E-4BA4-B7C9-8A657410A977}"/>
              </a:ext>
            </a:extLst>
          </p:cNvPr>
          <p:cNvSpPr/>
          <p:nvPr/>
        </p:nvSpPr>
        <p:spPr bwMode="auto">
          <a:xfrm>
            <a:off x="9735475" y="3386044"/>
            <a:ext cx="2184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632E62"/>
              </a:buClr>
              <a:defRPr/>
            </a:pPr>
            <a:r>
              <a:rPr lang="en-US" sz="2000" kern="0" dirty="0">
                <a:solidFill>
                  <a:srgbClr val="632E62"/>
                </a:solidFill>
                <a:latin typeface="Calibri"/>
                <a:cs typeface="Arial"/>
              </a:rPr>
              <a:t>Parton Distribution Functions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CE1CE16-846A-47D8-8C80-EB3125416B7A}"/>
              </a:ext>
            </a:extLst>
          </p:cNvPr>
          <p:cNvSpPr/>
          <p:nvPr/>
        </p:nvSpPr>
        <p:spPr bwMode="auto">
          <a:xfrm>
            <a:off x="6352250" y="3715674"/>
            <a:ext cx="1674308" cy="595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94010D5-0195-4804-B93C-9C8C5B5FA7C9}"/>
                  </a:ext>
                </a:extLst>
              </p:cNvPr>
              <p:cNvSpPr/>
              <p:nvPr/>
            </p:nvSpPr>
            <p:spPr bwMode="auto">
              <a:xfrm>
                <a:off x="6790352" y="3841878"/>
                <a:ext cx="7981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632E6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632E6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𝑇𝑀𝐷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632E62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94010D5-0195-4804-B93C-9C8C5B5FA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0352" y="3841878"/>
                <a:ext cx="79810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箭头: 右 39">
            <a:extLst>
              <a:ext uri="{FF2B5EF4-FFF2-40B4-BE49-F238E27FC236}">
                <a16:creationId xmlns:a16="http://schemas.microsoft.com/office/drawing/2014/main" id="{888653BC-6AB9-41A5-A086-DFE6E018CEDB}"/>
              </a:ext>
            </a:extLst>
          </p:cNvPr>
          <p:cNvSpPr/>
          <p:nvPr/>
        </p:nvSpPr>
        <p:spPr bwMode="auto">
          <a:xfrm rot="20653347">
            <a:off x="4434923" y="2943412"/>
            <a:ext cx="1915200" cy="172800"/>
          </a:xfrm>
          <a:prstGeom prst="rightArrow">
            <a:avLst/>
          </a:prstGeom>
          <a:gradFill flip="none" rotWithShape="1">
            <a:gsLst>
              <a:gs pos="0">
                <a:srgbClr val="632E62">
                  <a:tint val="66000"/>
                  <a:satMod val="160000"/>
                </a:srgbClr>
              </a:gs>
              <a:gs pos="50000">
                <a:srgbClr val="632E62">
                  <a:tint val="44500"/>
                  <a:satMod val="160000"/>
                </a:srgbClr>
              </a:gs>
              <a:gs pos="100000">
                <a:srgbClr val="632E62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E6B676CD-804F-4896-8797-9A13A3A2E4AB}"/>
              </a:ext>
            </a:extLst>
          </p:cNvPr>
          <p:cNvSpPr/>
          <p:nvPr/>
        </p:nvSpPr>
        <p:spPr bwMode="auto">
          <a:xfrm rot="1386458">
            <a:off x="4388953" y="3700301"/>
            <a:ext cx="1915200" cy="172800"/>
          </a:xfrm>
          <a:prstGeom prst="rightArrow">
            <a:avLst/>
          </a:prstGeom>
          <a:gradFill flip="none" rotWithShape="1">
            <a:gsLst>
              <a:gs pos="0">
                <a:srgbClr val="632E62">
                  <a:tint val="66000"/>
                  <a:satMod val="160000"/>
                </a:srgbClr>
              </a:gs>
              <a:gs pos="50000">
                <a:srgbClr val="632E62">
                  <a:tint val="44500"/>
                  <a:satMod val="160000"/>
                </a:srgbClr>
              </a:gs>
              <a:gs pos="100000">
                <a:srgbClr val="632E62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箭头: 右 41">
            <a:extLst>
              <a:ext uri="{FF2B5EF4-FFF2-40B4-BE49-F238E27FC236}">
                <a16:creationId xmlns:a16="http://schemas.microsoft.com/office/drawing/2014/main" id="{F7252F9C-67B0-438B-A895-811FFB1DC651}"/>
              </a:ext>
            </a:extLst>
          </p:cNvPr>
          <p:cNvSpPr/>
          <p:nvPr/>
        </p:nvSpPr>
        <p:spPr bwMode="auto">
          <a:xfrm rot="20653347">
            <a:off x="8096456" y="2227801"/>
            <a:ext cx="1555200" cy="172800"/>
          </a:xfrm>
          <a:prstGeom prst="rightArrow">
            <a:avLst/>
          </a:prstGeom>
          <a:gradFill flip="none" rotWithShape="1">
            <a:gsLst>
              <a:gs pos="0">
                <a:srgbClr val="632E62">
                  <a:tint val="66000"/>
                  <a:satMod val="160000"/>
                </a:srgbClr>
              </a:gs>
              <a:gs pos="50000">
                <a:srgbClr val="632E62">
                  <a:tint val="44500"/>
                  <a:satMod val="160000"/>
                </a:srgbClr>
              </a:gs>
              <a:gs pos="100000">
                <a:srgbClr val="632E62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F7D63795-ECE2-42AA-ACFE-29FF77189638}"/>
              </a:ext>
            </a:extLst>
          </p:cNvPr>
          <p:cNvSpPr/>
          <p:nvPr/>
        </p:nvSpPr>
        <p:spPr bwMode="auto">
          <a:xfrm>
            <a:off x="8118498" y="4017297"/>
            <a:ext cx="1555200" cy="172800"/>
          </a:xfrm>
          <a:prstGeom prst="rightArrow">
            <a:avLst/>
          </a:prstGeom>
          <a:gradFill flip="none" rotWithShape="1">
            <a:gsLst>
              <a:gs pos="0">
                <a:srgbClr val="632E62">
                  <a:tint val="66000"/>
                  <a:satMod val="160000"/>
                </a:srgbClr>
              </a:gs>
              <a:gs pos="50000">
                <a:srgbClr val="632E62">
                  <a:tint val="44500"/>
                  <a:satMod val="160000"/>
                </a:srgbClr>
              </a:gs>
              <a:gs pos="100000">
                <a:srgbClr val="632E62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EB171C5-BAE7-491F-83DA-A9F04D5E5EC0}"/>
              </a:ext>
            </a:extLst>
          </p:cNvPr>
          <p:cNvSpPr/>
          <p:nvPr/>
        </p:nvSpPr>
        <p:spPr bwMode="auto">
          <a:xfrm>
            <a:off x="352946" y="1499161"/>
            <a:ext cx="4760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32E62"/>
              </a:buClr>
              <a:defRPr/>
            </a:pPr>
            <a:r>
              <a:rPr lang="zh-CN" altLang="en-US" kern="0" dirty="0">
                <a:solidFill>
                  <a:srgbClr val="632E62"/>
                </a:solidFill>
                <a:latin typeface="Calibri"/>
                <a:cs typeface="Arial"/>
              </a:rPr>
              <a:t>The most direct method is to directly derive the wave function of each quark and gluon inside the </a:t>
            </a:r>
            <a:r>
              <a:rPr lang="en-US" altLang="zh-CN" kern="0" dirty="0">
                <a:solidFill>
                  <a:srgbClr val="632E62"/>
                </a:solidFill>
                <a:latin typeface="Calibri"/>
                <a:cs typeface="Arial"/>
              </a:rPr>
              <a:t>nucleon</a:t>
            </a:r>
            <a:r>
              <a:rPr lang="zh-CN" altLang="en-US" kern="0" dirty="0">
                <a:solidFill>
                  <a:srgbClr val="632E62"/>
                </a:solidFill>
                <a:latin typeface="Calibri"/>
                <a:cs typeface="Arial"/>
              </a:rPr>
              <a:t> from QCD through first principles </a:t>
            </a:r>
            <a:endParaRPr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484DC01C-DA89-4093-A281-34BCA6BE35D6}"/>
                  </a:ext>
                </a:extLst>
              </p:cNvPr>
              <p:cNvSpPr/>
              <p:nvPr/>
            </p:nvSpPr>
            <p:spPr bwMode="auto">
              <a:xfrm>
                <a:off x="4945963" y="2561323"/>
                <a:ext cx="817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632E6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𝑑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𝒌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484DC01C-DA89-4093-A281-34BCA6BE3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5963" y="2561323"/>
                <a:ext cx="81721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0867408E-1003-4023-BC10-4D6D837DAAAD}"/>
                  </a:ext>
                </a:extLst>
              </p:cNvPr>
              <p:cNvSpPr/>
              <p:nvPr/>
            </p:nvSpPr>
            <p:spPr bwMode="auto">
              <a:xfrm>
                <a:off x="5273846" y="3420678"/>
                <a:ext cx="6836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buClr>
                    <a:srgbClr val="632E6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𝑑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𝒓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0867408E-1003-4023-BC10-4D6D837D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3846" y="3420678"/>
                <a:ext cx="683628" cy="400110"/>
              </a:xfrm>
              <a:prstGeom prst="rect">
                <a:avLst/>
              </a:prstGeom>
              <a:blipFill>
                <a:blip r:embed="rId8"/>
                <a:stretch>
                  <a:fillRect r="-1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75E82385-43B9-4891-BDE6-128B7619ABE4}"/>
                  </a:ext>
                </a:extLst>
              </p:cNvPr>
              <p:cNvSpPr/>
              <p:nvPr/>
            </p:nvSpPr>
            <p:spPr bwMode="auto">
              <a:xfrm>
                <a:off x="8440105" y="3728245"/>
                <a:ext cx="817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632E6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𝑑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𝒌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75E82385-43B9-4891-BDE6-128B7619A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0105" y="3728245"/>
                <a:ext cx="817211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箭头: 右 54">
            <a:extLst>
              <a:ext uri="{FF2B5EF4-FFF2-40B4-BE49-F238E27FC236}">
                <a16:creationId xmlns:a16="http://schemas.microsoft.com/office/drawing/2014/main" id="{F877DDC0-53B8-4680-9588-1CCEF93C5BB3}"/>
              </a:ext>
            </a:extLst>
          </p:cNvPr>
          <p:cNvSpPr/>
          <p:nvPr/>
        </p:nvSpPr>
        <p:spPr bwMode="auto">
          <a:xfrm rot="1386458">
            <a:off x="8071111" y="3019856"/>
            <a:ext cx="1555200" cy="172800"/>
          </a:xfrm>
          <a:prstGeom prst="rightArrow">
            <a:avLst/>
          </a:prstGeom>
          <a:gradFill flip="none" rotWithShape="1">
            <a:gsLst>
              <a:gs pos="0">
                <a:srgbClr val="632E62">
                  <a:tint val="66000"/>
                  <a:satMod val="160000"/>
                </a:srgbClr>
              </a:gs>
              <a:gs pos="50000">
                <a:srgbClr val="632E62">
                  <a:tint val="44500"/>
                  <a:satMod val="160000"/>
                </a:srgbClr>
              </a:gs>
              <a:gs pos="100000">
                <a:srgbClr val="632E62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8C9CD103-8C3A-4BAD-ADA2-F250B64286F7}"/>
                  </a:ext>
                </a:extLst>
              </p:cNvPr>
              <p:cNvSpPr/>
              <p:nvPr/>
            </p:nvSpPr>
            <p:spPr bwMode="auto">
              <a:xfrm>
                <a:off x="8653551" y="2670922"/>
                <a:ext cx="7979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632E6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𝑑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𝒓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8C9CD103-8C3A-4BAD-ADA2-F250B6428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3551" y="2670922"/>
                <a:ext cx="79797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对话气泡: 圆角矩形 57">
            <a:extLst>
              <a:ext uri="{FF2B5EF4-FFF2-40B4-BE49-F238E27FC236}">
                <a16:creationId xmlns:a16="http://schemas.microsoft.com/office/drawing/2014/main" id="{65308790-A06E-4132-ACAC-BC72577FD4D6}"/>
              </a:ext>
            </a:extLst>
          </p:cNvPr>
          <p:cNvSpPr/>
          <p:nvPr/>
        </p:nvSpPr>
        <p:spPr bwMode="auto">
          <a:xfrm rot="10800000">
            <a:off x="157685" y="4508604"/>
            <a:ext cx="4637973" cy="1264735"/>
          </a:xfrm>
          <a:prstGeom prst="wedgeRoundRectCallout">
            <a:avLst>
              <a:gd name="adj1" fmla="val -25128"/>
              <a:gd name="adj2" fmla="val 89748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19DDECF-6105-4DFD-8B09-0BE3B34BB97A}"/>
              </a:ext>
            </a:extLst>
          </p:cNvPr>
          <p:cNvSpPr/>
          <p:nvPr/>
        </p:nvSpPr>
        <p:spPr bwMode="auto">
          <a:xfrm>
            <a:off x="328515" y="4724557"/>
            <a:ext cx="4637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32E62"/>
              </a:buClr>
              <a:defRPr/>
            </a:pPr>
            <a:r>
              <a:rPr lang="zh-CN" altLang="en-US" kern="0" dirty="0">
                <a:solidFill>
                  <a:srgbClr val="632E62"/>
                </a:solidFill>
                <a:latin typeface="Calibri"/>
                <a:cs typeface="Arial"/>
              </a:rPr>
              <a:t>QCD is impossible (or very difficult) to solve directly. </a:t>
            </a:r>
            <a:r>
              <a:rPr lang="en-US" altLang="zh-CN" kern="0" dirty="0">
                <a:solidFill>
                  <a:srgbClr val="632E62"/>
                </a:solidFill>
                <a:latin typeface="Calibri"/>
                <a:cs typeface="Arial"/>
              </a:rPr>
              <a:t>S</a:t>
            </a:r>
            <a:r>
              <a:rPr lang="zh-CN" altLang="en-US" kern="0" dirty="0">
                <a:solidFill>
                  <a:srgbClr val="632E62"/>
                </a:solidFill>
                <a:latin typeface="Calibri"/>
                <a:cs typeface="Arial"/>
              </a:rPr>
              <a:t>ome theoretical simplification and define some distribution functions need to do</a:t>
            </a:r>
          </a:p>
        </p:txBody>
      </p:sp>
      <p:sp>
        <p:nvSpPr>
          <p:cNvPr id="59" name="对话气泡: 圆角矩形 58">
            <a:extLst>
              <a:ext uri="{FF2B5EF4-FFF2-40B4-BE49-F238E27FC236}">
                <a16:creationId xmlns:a16="http://schemas.microsoft.com/office/drawing/2014/main" id="{533499F7-BA51-4554-BE1A-AA1C39F7184C}"/>
              </a:ext>
            </a:extLst>
          </p:cNvPr>
          <p:cNvSpPr/>
          <p:nvPr/>
        </p:nvSpPr>
        <p:spPr bwMode="auto">
          <a:xfrm rot="10800000">
            <a:off x="4884582" y="4814749"/>
            <a:ext cx="4360319" cy="1315791"/>
          </a:xfrm>
          <a:prstGeom prst="wedgeRoundRectCallout">
            <a:avLst>
              <a:gd name="adj1" fmla="val 50116"/>
              <a:gd name="adj2" fmla="val 138507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A8A44B9-EC31-4B99-BCF4-84C56809140F}"/>
              </a:ext>
            </a:extLst>
          </p:cNvPr>
          <p:cNvSpPr txBox="1"/>
          <p:nvPr/>
        </p:nvSpPr>
        <p:spPr>
          <a:xfrm>
            <a:off x="4937089" y="4885731"/>
            <a:ext cx="43931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kern="0" dirty="0">
                <a:solidFill>
                  <a:srgbClr val="632E62"/>
                </a:solidFill>
                <a:latin typeface="Calibri"/>
                <a:cs typeface="Arial"/>
              </a:rPr>
              <a:t>The nucleon structure can only be studied in three-dimensional momentum space or three-dimensional coordinate space </a:t>
            </a:r>
            <a:r>
              <a:rPr lang="en-US" altLang="zh-CN" kern="0" dirty="0">
                <a:solidFill>
                  <a:srgbClr val="632E62"/>
                </a:solidFill>
                <a:latin typeface="Calibri"/>
                <a:cs typeface="Arial"/>
              </a:rPr>
              <a:t>(Pauli exclusion principle)</a:t>
            </a:r>
            <a:endParaRPr lang="zh-CN" altLang="en-US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p:sp>
        <p:nvSpPr>
          <p:cNvPr id="62" name="对话气泡: 圆角矩形 61">
            <a:extLst>
              <a:ext uri="{FF2B5EF4-FFF2-40B4-BE49-F238E27FC236}">
                <a16:creationId xmlns:a16="http://schemas.microsoft.com/office/drawing/2014/main" id="{590E26A4-8DCB-4799-B726-A99A9F08F25E}"/>
              </a:ext>
            </a:extLst>
          </p:cNvPr>
          <p:cNvSpPr/>
          <p:nvPr/>
        </p:nvSpPr>
        <p:spPr bwMode="auto">
          <a:xfrm>
            <a:off x="6281758" y="325724"/>
            <a:ext cx="4638847" cy="1264735"/>
          </a:xfrm>
          <a:prstGeom prst="wedgeRoundRectCallout">
            <a:avLst>
              <a:gd name="adj1" fmla="val -868"/>
              <a:gd name="adj2" fmla="val 151484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53A377B-B2E1-4BE0-A4AF-CDC792E54A46}"/>
              </a:ext>
            </a:extLst>
          </p:cNvPr>
          <p:cNvSpPr txBox="1"/>
          <p:nvPr/>
        </p:nvSpPr>
        <p:spPr>
          <a:xfrm>
            <a:off x="6430724" y="365382"/>
            <a:ext cx="4810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0" dirty="0">
                <a:solidFill>
                  <a:srgbClr val="632E62"/>
                </a:solidFill>
                <a:latin typeface="Calibri"/>
                <a:cs typeface="Arial"/>
              </a:rPr>
              <a:t>Over the past 50 years, the traditional DFs contain information solely about the one-dimensional longitudinal motion of quarks and gluons within the nucleon. </a:t>
            </a:r>
            <a:endParaRPr lang="zh-CN" altLang="en-US" kern="0" dirty="0">
              <a:solidFill>
                <a:srgbClr val="632E62"/>
              </a:solidFill>
              <a:latin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B3D185F3-15D1-4546-92FE-6AE4CF6C23D1}"/>
                  </a:ext>
                </a:extLst>
              </p:cNvPr>
              <p:cNvSpPr/>
              <p:nvPr/>
            </p:nvSpPr>
            <p:spPr bwMode="auto">
              <a:xfrm>
                <a:off x="3139472" y="2517424"/>
                <a:ext cx="5886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632E6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632E6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𝟓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632E6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𝑫</m:t>
                      </m:r>
                    </m:oMath>
                  </m:oMathPara>
                </a14:m>
                <a:endParaRPr kumimoji="0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B3D185F3-15D1-4546-92FE-6AE4CF6C2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9472" y="2517424"/>
                <a:ext cx="58862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BEFDC7D0-8B86-415B-928F-02E3513719E9}"/>
                  </a:ext>
                </a:extLst>
              </p:cNvPr>
              <p:cNvSpPr/>
              <p:nvPr/>
            </p:nvSpPr>
            <p:spPr bwMode="auto">
              <a:xfrm>
                <a:off x="6875642" y="3287526"/>
                <a:ext cx="5886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632E6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632E6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𝟑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632E6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𝑫</m:t>
                      </m:r>
                    </m:oMath>
                  </m:oMathPara>
                </a14:m>
                <a:endParaRPr kumimoji="0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BEFDC7D0-8B86-415B-928F-02E351371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5642" y="3287526"/>
                <a:ext cx="58862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9B3F1B1F-0172-4E03-922B-37E48EDD1FB1}"/>
                  </a:ext>
                </a:extLst>
              </p:cNvPr>
              <p:cNvSpPr/>
              <p:nvPr/>
            </p:nvSpPr>
            <p:spPr bwMode="auto">
              <a:xfrm>
                <a:off x="10331982" y="2774049"/>
                <a:ext cx="5886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632E6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632E6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𝟏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632E6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𝑫</m:t>
                      </m:r>
                    </m:oMath>
                  </m:oMathPara>
                </a14:m>
                <a:endParaRPr kumimoji="0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</a:endParaRPr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9B3F1B1F-0172-4E03-922B-37E48EDD1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31982" y="2774049"/>
                <a:ext cx="58862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图片 70">
            <a:extLst>
              <a:ext uri="{FF2B5EF4-FFF2-40B4-BE49-F238E27FC236}">
                <a16:creationId xmlns:a16="http://schemas.microsoft.com/office/drawing/2014/main" id="{2C3F311D-4EF7-47BF-B1B4-C67F51531E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0794" y="4465446"/>
            <a:ext cx="2762630" cy="2013811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4F9AE10C-3C1E-4BD7-BF7F-EEB890E22F3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04800" y="203992"/>
            <a:ext cx="5896610" cy="520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GB" altLang="zh-CN" sz="3200" dirty="0">
                <a:sym typeface="+mn-ea"/>
              </a:rPr>
              <a:t>The </a:t>
            </a:r>
            <a:r>
              <a:rPr lang="en-GB" altLang="zh-CN" sz="3200" dirty="0">
                <a:solidFill>
                  <a:srgbClr val="632E62"/>
                </a:solidFill>
                <a:sym typeface="+mn-ea"/>
              </a:rPr>
              <a:t>nucleon structure</a:t>
            </a:r>
            <a:endParaRPr lang="en-US" altLang="zh-CN" sz="3200" b="0" kern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632E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25B4287-2D7C-4980-A88B-F3D91DCC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</p:spTree>
    <p:extLst>
      <p:ext uri="{BB962C8B-B14F-4D97-AF65-F5344CB8AC3E}">
        <p14:creationId xmlns:p14="http://schemas.microsoft.com/office/powerpoint/2010/main" val="19378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9" grpId="0" animBg="1"/>
      <p:bldP spid="15" grpId="0" animBg="1"/>
      <p:bldP spid="11" grpId="0"/>
      <p:bldP spid="16" grpId="0" animBg="1"/>
      <p:bldP spid="17" grpId="0"/>
      <p:bldP spid="20" grpId="0"/>
      <p:bldP spid="26" grpId="0" animBg="1"/>
      <p:bldP spid="27" grpId="0"/>
      <p:bldP spid="30" grpId="0" animBg="1"/>
      <p:bldP spid="31" grpId="0"/>
      <p:bldP spid="33" grpId="0" animBg="1"/>
      <p:bldP spid="34" grpId="0"/>
      <p:bldP spid="36" grpId="0" animBg="1"/>
      <p:bldP spid="37" grpId="0"/>
      <p:bldP spid="40" grpId="0" animBg="1"/>
      <p:bldP spid="41" grpId="0" animBg="1"/>
      <p:bldP spid="42" grpId="0" animBg="1"/>
      <p:bldP spid="43" grpId="0" animBg="1"/>
      <p:bldP spid="45" grpId="0"/>
      <p:bldP spid="52" grpId="0"/>
      <p:bldP spid="53" grpId="0"/>
      <p:bldP spid="54" grpId="0"/>
      <p:bldP spid="55" grpId="0" animBg="1"/>
      <p:bldP spid="56" grpId="0"/>
      <p:bldP spid="58" grpId="0" animBg="1"/>
      <p:bldP spid="51" grpId="0"/>
      <p:bldP spid="59" grpId="0" animBg="1"/>
      <p:bldP spid="61" grpId="0"/>
      <p:bldP spid="62" grpId="0" animBg="1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227C2A-2D96-4020-BFD6-52DA75BC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855AF0-19B1-43B0-B4A4-D42346919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5" r="2810" b="4115"/>
          <a:stretch/>
        </p:blipFill>
        <p:spPr>
          <a:xfrm>
            <a:off x="202053" y="1928972"/>
            <a:ext cx="6050955" cy="41895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546B86-3BDD-4C51-A04C-CD337F1A3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65043" y="-18944"/>
            <a:ext cx="6224624" cy="1296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23D115-8F75-43EF-9193-7E110B60FD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99" r="1522"/>
          <a:stretch/>
        </p:blipFill>
        <p:spPr bwMode="auto">
          <a:xfrm>
            <a:off x="6512937" y="1396449"/>
            <a:ext cx="4582214" cy="8702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1B8CED6-F8CE-4FF6-8923-A80E90E90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549707" y="2295626"/>
            <a:ext cx="4605123" cy="42756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EE7521F-B989-4990-AD39-F49584CBB6FE}"/>
              </a:ext>
            </a:extLst>
          </p:cNvPr>
          <p:cNvSpPr/>
          <p:nvPr/>
        </p:nvSpPr>
        <p:spPr bwMode="auto">
          <a:xfrm>
            <a:off x="6549707" y="1692619"/>
            <a:ext cx="4582214" cy="169630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2449E0A-7EA7-4ED1-A4F5-CF0F96426887}"/>
              </a:ext>
            </a:extLst>
          </p:cNvPr>
          <p:cNvSpPr/>
          <p:nvPr/>
        </p:nvSpPr>
        <p:spPr bwMode="auto">
          <a:xfrm>
            <a:off x="6584577" y="4004929"/>
            <a:ext cx="4570253" cy="259522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F1FCC8-F791-48A4-B177-003A4D018B1E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81000" y="133406"/>
            <a:ext cx="6050955" cy="606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GB" sz="3200" dirty="0">
                <a:sym typeface="+mn-ea"/>
              </a:rPr>
              <a:t>Transverse momentum dependent distribution functions</a:t>
            </a:r>
            <a:endParaRPr lang="en-US" altLang="zh-CN" sz="3200" b="0" kern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862088F-31BD-4CFD-9129-F50D2ACE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</p:spTree>
    <p:extLst>
      <p:ext uri="{BB962C8B-B14F-4D97-AF65-F5344CB8AC3E}">
        <p14:creationId xmlns:p14="http://schemas.microsoft.com/office/powerpoint/2010/main" val="14890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5573395" y="796290"/>
          <a:ext cx="6071235" cy="5461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PDF" r:id="rId9" imgW="5448300" imgH="4743450" progId="FoxitReaderPlus.Document">
                  <p:embed/>
                </p:oleObj>
              </mc:Choice>
              <mc:Fallback>
                <p:oleObj name="PDF" r:id="rId9" imgW="5448300" imgH="4743450" progId="FoxitReaderPlus.Document">
                  <p:embed/>
                  <p:pic>
                    <p:nvPicPr>
                      <p:cNvPr id="16" name="对象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73395" y="796290"/>
                        <a:ext cx="6071235" cy="5461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614045" y="4495800"/>
            <a:ext cx="444119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accent5"/>
                </a:solidFill>
              </a:rPr>
              <a:t>Craig D. Roberts and Anthony G. Williams.  </a:t>
            </a:r>
          </a:p>
          <a:p>
            <a:pPr algn="l"/>
            <a:r>
              <a:rPr lang="en-US" altLang="zh-CN" sz="1600" dirty="0">
                <a:solidFill>
                  <a:schemeClr val="accent5"/>
                </a:solidFill>
              </a:rPr>
              <a:t>Prog. Part. </a:t>
            </a:r>
            <a:r>
              <a:rPr lang="en-US" altLang="zh-CN" sz="1600" dirty="0" err="1">
                <a:solidFill>
                  <a:schemeClr val="accent5"/>
                </a:solidFill>
              </a:rPr>
              <a:t>Nucl</a:t>
            </a:r>
            <a:r>
              <a:rPr lang="en-US" altLang="zh-CN" sz="1600" dirty="0">
                <a:solidFill>
                  <a:schemeClr val="accent5"/>
                </a:solidFill>
              </a:rPr>
              <a:t>. Phys. 33 (1994) 477-575 </a:t>
            </a:r>
          </a:p>
          <a:p>
            <a:pPr algn="l"/>
            <a:r>
              <a:rPr lang="zh-CN" altLang="en-US" sz="1600" dirty="0">
                <a:solidFill>
                  <a:schemeClr val="accent5"/>
                </a:solidFill>
              </a:rPr>
              <a:t>Craig D. Roberts and Sebastian M. Schmidt. </a:t>
            </a:r>
          </a:p>
          <a:p>
            <a:pPr algn="l"/>
            <a:r>
              <a:rPr lang="en-US" altLang="zh-CN" sz="1600" dirty="0">
                <a:solidFill>
                  <a:schemeClr val="accent5"/>
                </a:solidFill>
              </a:rPr>
              <a:t>Prog. Part. </a:t>
            </a:r>
            <a:r>
              <a:rPr lang="en-US" altLang="zh-CN" sz="1600" dirty="0" err="1">
                <a:solidFill>
                  <a:schemeClr val="accent5"/>
                </a:solidFill>
              </a:rPr>
              <a:t>Nucl</a:t>
            </a:r>
            <a:r>
              <a:rPr lang="en-US" altLang="zh-CN" sz="1600" dirty="0">
                <a:solidFill>
                  <a:schemeClr val="accent5"/>
                </a:solidFill>
              </a:rPr>
              <a:t>. Phys. 45 (2000) S1-S103 </a:t>
            </a:r>
          </a:p>
          <a:p>
            <a:pPr algn="l"/>
            <a:r>
              <a:rPr lang="zh-CN" altLang="en-US" sz="1600" dirty="0">
                <a:solidFill>
                  <a:schemeClr val="accent5"/>
                </a:solidFill>
              </a:rPr>
              <a:t>Pieter Maris and Craig D. Roberts. </a:t>
            </a:r>
          </a:p>
          <a:p>
            <a:pPr algn="l"/>
            <a:r>
              <a:rPr lang="en-US" altLang="zh-CN" sz="1600" dirty="0">
                <a:solidFill>
                  <a:schemeClr val="accent5"/>
                </a:solidFill>
              </a:rPr>
              <a:t>Int. J. Mod. Phys. E 12 (2003) 297-365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486400" y="762000"/>
            <a:ext cx="3429000" cy="990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614045" y="1143000"/>
            <a:ext cx="4474845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charset="0"/>
              <a:buChar char="Ø"/>
            </a:pPr>
            <a:r>
              <a:rPr lang="en-US" altLang="zh-CN" dirty="0">
                <a:cs typeface="+mn-lt"/>
                <a:sym typeface="+mn-ea"/>
              </a:rPr>
              <a:t>Continuum Schwinger function </a:t>
            </a:r>
          </a:p>
          <a:p>
            <a:pPr marL="0" indent="0" algn="just">
              <a:buFont typeface="Wingdings" panose="05000000000000000000" charset="0"/>
              <a:buNone/>
            </a:pPr>
            <a:r>
              <a:rPr lang="en-US" altLang="zh-CN" dirty="0">
                <a:cs typeface="+mn-lt"/>
                <a:sym typeface="+mn-ea"/>
              </a:rPr>
              <a:t>     methods (CSMs)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9" name="Title 1"/>
          <p:cNvSpPr txBox="1"/>
          <p:nvPr>
            <p:custDataLst>
              <p:tags r:id="rId5"/>
            </p:custDataLst>
          </p:nvPr>
        </p:nvSpPr>
        <p:spPr bwMode="auto">
          <a:xfrm>
            <a:off x="547370" y="1883215"/>
            <a:ext cx="5257800" cy="5676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zh-CN" sz="3200" dirty="0">
              <a:ln w="0"/>
              <a:solidFill>
                <a:schemeClr val="tx2"/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4045" y="2895600"/>
            <a:ext cx="440372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Font typeface="Wingdings" panose="05000000000000000000" charset="0"/>
              <a:buChar char="Ø"/>
            </a:pP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  <a:cs typeface="+mn-lt"/>
                <a:sym typeface="+mn-ea"/>
              </a:rPr>
              <a:t> Owing to the infinite coupling feature, it is necessary to truncate the DSEs at a certain level for practical calculations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90600" y="202565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zh-CN" sz="2200" dirty="0">
                <a:cs typeface="+mn-lt"/>
                <a:sym typeface="+mn-ea"/>
              </a:rPr>
              <a:t>nonperturbative</a:t>
            </a:r>
            <a:endParaRPr lang="en-US" altLang="zh-CN" sz="2200" dirty="0">
              <a:cs typeface="+mn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  <a:sym typeface="+mn-ea"/>
              </a:rPr>
              <a:t>symmetry-preserving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0E5CF0-2A7A-49FF-BA43-8A5C3D61D5A7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304800" y="203992"/>
            <a:ext cx="5896610" cy="520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Dyson-Schwinger Equation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FBD8410-58F3-4161-B69E-9363DE4A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3"/>
    </mc:Choice>
    <mc:Fallback xmlns="">
      <p:transition advTm="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 animBg="1"/>
      <p:bldP spid="11" grpId="2" animBg="1"/>
      <p:bldP spid="7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415405" y="381000"/>
          <a:ext cx="5642610" cy="5076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" name="PDF" r:id="rId21" imgW="5448300" imgH="4743450" progId="FoxitReaderPlus.Document">
                  <p:embed/>
                </p:oleObj>
              </mc:Choice>
              <mc:Fallback>
                <p:oleObj name="PDF" r:id="rId21" imgW="5448300" imgH="4743450" progId="FoxitReaderPlus.Document">
                  <p:embed/>
                  <p:pic>
                    <p:nvPicPr>
                      <p:cNvPr id="16" name="对象 1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15405" y="381000"/>
                        <a:ext cx="5642610" cy="5076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/>
          <p:nvPr>
            <p:custDataLst>
              <p:tags r:id="rId4"/>
            </p:custDataLst>
          </p:nvPr>
        </p:nvSpPr>
        <p:spPr bwMode="auto">
          <a:xfrm>
            <a:off x="493395" y="762000"/>
            <a:ext cx="5364480" cy="7518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altLang="zh-CN" dirty="0">
                <a:cs typeface="+mn-lt"/>
                <a:sym typeface="+mn-ea"/>
              </a:rPr>
              <a:t>In Euclidean space, the dressed quark propagator is determined from the gap 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equation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：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09600" y="2438400"/>
            <a:ext cx="4682180" cy="1075690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14045" y="1828800"/>
          <a:ext cx="5012055" cy="52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" name="PDF" r:id="rId24" imgW="5238750" imgH="542925" progId="FoxitReaderPlus.Document">
                  <p:embed/>
                </p:oleObj>
              </mc:Choice>
              <mc:Fallback>
                <p:oleObj name="PDF" r:id="rId24" imgW="5238750" imgH="542925" progId="FoxitReaderPlus.Document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14045" y="1828800"/>
                        <a:ext cx="5012055" cy="521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33599" y="3829050"/>
            <a:ext cx="2074545" cy="55753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614045" y="4324350"/>
            <a:ext cx="5701030" cy="1606550"/>
            <a:chOff x="967" y="6810"/>
            <a:chExt cx="8978" cy="2530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3480" y="7045"/>
              <a:ext cx="4635" cy="11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ontent Placeholder 2"/>
                <p:cNvSpPr txBox="1"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967" y="6810"/>
                  <a:ext cx="8979" cy="2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F497D"/>
                    </a:buClr>
                    <a:buFont typeface="Wingdings" panose="05000000000000000000" pitchFamily="2" charset="2"/>
                    <a:buChar char="Ø"/>
                    <a:defRPr sz="220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F497D"/>
                    </a:buClr>
                    <a:buChar char="–"/>
                    <a:defRPr sz="200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F497D"/>
                    </a:buClr>
                    <a:buChar char="•"/>
                    <a:defRPr sz="160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F497D"/>
                    </a:buClr>
                    <a:buChar char="–"/>
                    <a:defRPr sz="160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F497D"/>
                    </a:buClr>
                    <a:buFont typeface="Arial" panose="020B0604020202020204" pitchFamily="34" charset="0"/>
                    <a:buChar char="»"/>
                    <a:defRPr sz="160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F497D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F497D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F497D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F497D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lvl="0"/>
                  <a:r>
                    <a:rPr lang="en-US" sz="1800" dirty="0">
                      <a:sym typeface="+mn-ea"/>
                    </a:rPr>
                    <a:t>Contact interaction (CI)</a:t>
                  </a:r>
                  <a:r>
                    <a:rPr lang="zh-CN" altLang="en-US" sz="1800" dirty="0">
                      <a:sym typeface="+mn-ea"/>
                    </a:rPr>
                    <a:t>：</a:t>
                  </a:r>
                </a:p>
                <a:p>
                  <a:pPr lvl="0"/>
                  <a:endParaRPr lang="en-US" altLang="zh-CN" sz="1800" dirty="0">
                    <a:effectLst/>
                    <a:sym typeface="+mn-ea"/>
                  </a:endParaRPr>
                </a:p>
                <a:p>
                  <a:pPr marL="0" lvl="0" indent="0">
                    <a:buNone/>
                  </a:pPr>
                  <a:r>
                    <a:rPr lang="en-US" altLang="zh-CN" sz="1800" dirty="0">
                      <a:effectLst/>
                      <a:sym typeface="+mn-ea"/>
                    </a:rPr>
                    <a:t>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CN" sz="18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18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0.5</m:t>
                      </m:r>
                      <m:r>
                        <m:rPr>
                          <m:sty m:val="p"/>
                        </m:rPr>
                        <a:rPr lang="en-US" altLang="zh-CN" sz="18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GeV</m:t>
                      </m:r>
                    </m:oMath>
                  </a14:m>
                  <a:r>
                    <a:rPr lang="en-US" altLang="zh-CN" sz="1800" dirty="0">
                      <a:effectLst/>
                      <a:sym typeface="+mn-ea"/>
                    </a:rPr>
                    <a:t> is a gluon mass-scale and the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𝐼𝑅</m:t>
                          </m:r>
                        </m:sub>
                      </m:sSub>
                      <m:r>
                        <a:rPr lang="en-US" altLang="zh-CN" sz="1800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18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18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1800" dirty="0">
                      <a:effectLst/>
                      <a:sym typeface="+mn-ea"/>
                    </a:rPr>
                    <a:t> is the zero-momentum value of a running-coupling constant in QCD.</a:t>
                  </a:r>
                  <a:endParaRPr lang="zh-CN" altLang="en-US" sz="18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  <a:p>
                  <a:pPr marL="0" lvl="0" indent="0">
                    <a:buNone/>
                  </a:pPr>
                  <a:endParaRPr lang="en-GB" dirty="0"/>
                </a:p>
                <a:p>
                  <a:pPr marL="0" lvl="0" indent="0">
                    <a:buNone/>
                  </a:pPr>
                  <a:endParaRPr lang="en-GB" dirty="0"/>
                </a:p>
              </p:txBody>
            </p:sp>
          </mc:Choice>
          <mc:Fallback xmlns="">
            <p:sp>
              <p:nvSpPr>
                <p:cNvPr id="3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967" y="6810"/>
                  <a:ext cx="8979" cy="2531"/>
                </a:xfrm>
                <a:prstGeom prst="rect">
                  <a:avLst/>
                </a:prstGeom>
                <a:blipFill rotWithShape="1">
                  <a:blip r:embed="rId29"/>
                </a:blipFill>
                <a:ln w="9525">
                  <a:noFill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Content Placeholder 2"/>
          <p:cNvSpPr txBox="1"/>
          <p:nvPr/>
        </p:nvSpPr>
        <p:spPr bwMode="auto">
          <a:xfrm>
            <a:off x="609600" y="3536950"/>
            <a:ext cx="4497070" cy="4648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Rainbow-Ladder truncation</a:t>
            </a:r>
            <a:r>
              <a:rPr lang="zh-CN" altLang="en-US" sz="18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：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7393305" y="3592195"/>
            <a:ext cx="711835" cy="75120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1"/>
              <p:cNvSpPr txBox="1"/>
              <p:nvPr/>
            </p:nvSpPr>
            <p:spPr>
              <a:xfrm>
                <a:off x="1975328" y="5951327"/>
                <a:ext cx="2441887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22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zh-CN" altLang="en-US" sz="2200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7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328" y="5951327"/>
                <a:ext cx="2441887" cy="346249"/>
              </a:xfrm>
              <a:prstGeom prst="rect">
                <a:avLst/>
              </a:prstGeom>
              <a:blipFill rotWithShape="1">
                <a:blip r:embed="rId30"/>
                <a:stretch>
                  <a:fillRect l="-20" t="-31" r="-384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圆角矩形 37"/>
          <p:cNvSpPr/>
          <p:nvPr>
            <p:custDataLst>
              <p:tags r:id="rId7"/>
            </p:custDataLst>
          </p:nvPr>
        </p:nvSpPr>
        <p:spPr>
          <a:xfrm>
            <a:off x="6248400" y="381000"/>
            <a:ext cx="3429000" cy="990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" name="圆角矩形 40"/>
          <p:cNvSpPr/>
          <p:nvPr>
            <p:custDataLst>
              <p:tags r:id="rId8"/>
            </p:custDataLst>
          </p:nvPr>
        </p:nvSpPr>
        <p:spPr>
          <a:xfrm>
            <a:off x="609600" y="2438400"/>
            <a:ext cx="609600" cy="5334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43" name="直接箭头连接符 42"/>
          <p:cNvCxnSpPr>
            <a:stCxn id="41" idx="0"/>
          </p:cNvCxnSpPr>
          <p:nvPr>
            <p:custDataLst>
              <p:tags r:id="rId9"/>
            </p:custDataLst>
          </p:nvPr>
        </p:nvCxnSpPr>
        <p:spPr>
          <a:xfrm flipV="1">
            <a:off x="914400" y="2286000"/>
            <a:ext cx="152400" cy="1524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5" name="圆角矩形 44"/>
          <p:cNvSpPr/>
          <p:nvPr>
            <p:custDataLst>
              <p:tags r:id="rId10"/>
            </p:custDataLst>
          </p:nvPr>
        </p:nvSpPr>
        <p:spPr>
          <a:xfrm>
            <a:off x="1422400" y="2489200"/>
            <a:ext cx="1109980" cy="48196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47" name="直接箭头连接符 46"/>
          <p:cNvCxnSpPr>
            <a:stCxn id="45" idx="0"/>
          </p:cNvCxnSpPr>
          <p:nvPr>
            <p:custDataLst>
              <p:tags r:id="rId11"/>
            </p:custDataLst>
          </p:nvPr>
        </p:nvCxnSpPr>
        <p:spPr>
          <a:xfrm flipV="1">
            <a:off x="1977390" y="2286000"/>
            <a:ext cx="994410" cy="2032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9" name="圆角矩形 48"/>
          <p:cNvSpPr/>
          <p:nvPr>
            <p:custDataLst>
              <p:tags r:id="rId12"/>
            </p:custDataLst>
          </p:nvPr>
        </p:nvSpPr>
        <p:spPr>
          <a:xfrm>
            <a:off x="2444750" y="2946400"/>
            <a:ext cx="1111250" cy="5334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51" name="直接箭头连接符 50"/>
          <p:cNvCxnSpPr>
            <a:stCxn id="49" idx="0"/>
          </p:cNvCxnSpPr>
          <p:nvPr>
            <p:custDataLst>
              <p:tags r:id="rId13"/>
            </p:custDataLst>
          </p:nvPr>
        </p:nvCxnSpPr>
        <p:spPr>
          <a:xfrm flipV="1">
            <a:off x="3000375" y="1905000"/>
            <a:ext cx="1870710" cy="10414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53" name="圆角矩形 52"/>
          <p:cNvSpPr/>
          <p:nvPr>
            <p:custDataLst>
              <p:tags r:id="rId14"/>
            </p:custDataLst>
          </p:nvPr>
        </p:nvSpPr>
        <p:spPr>
          <a:xfrm>
            <a:off x="4546600" y="2946400"/>
            <a:ext cx="762000" cy="5334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54" name="直接箭头连接符 53"/>
          <p:cNvCxnSpPr>
            <a:stCxn id="53" idx="0"/>
          </p:cNvCxnSpPr>
          <p:nvPr>
            <p:custDataLst>
              <p:tags r:id="rId15"/>
            </p:custDataLst>
          </p:nvPr>
        </p:nvCxnSpPr>
        <p:spPr>
          <a:xfrm flipV="1">
            <a:off x="4927600" y="2362200"/>
            <a:ext cx="330200" cy="5842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58" name="文本框 57"/>
          <p:cNvSpPr txBox="1"/>
          <p:nvPr/>
        </p:nvSpPr>
        <p:spPr>
          <a:xfrm>
            <a:off x="6400800" y="5512435"/>
            <a:ext cx="5281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dirty="0">
                <a:solidFill>
                  <a:srgbClr val="FF0000"/>
                </a:solidFill>
              </a:rPr>
              <a:t>algebraic simplicity 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dirty="0">
                <a:solidFill>
                  <a:srgbClr val="FF0000"/>
                </a:solidFill>
              </a:rPr>
              <a:t>paucity of parameter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dirty="0">
                <a:solidFill>
                  <a:srgbClr val="FF0000"/>
                </a:solidFill>
              </a:rPr>
              <a:t>applicable to a wide </a:t>
            </a:r>
            <a:r>
              <a:rPr lang="en-US" altLang="zh-CN" dirty="0" err="1">
                <a:solidFill>
                  <a:srgbClr val="FF0000"/>
                </a:solidFill>
              </a:rPr>
              <a:t>varity</a:t>
            </a:r>
            <a:r>
              <a:rPr lang="en-US" altLang="zh-CN" dirty="0">
                <a:solidFill>
                  <a:srgbClr val="FF0000"/>
                </a:solidFill>
              </a:rPr>
              <a:t> of systems and process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89C7AF3-F816-462E-AA56-DDFD6ACBF77B}"/>
              </a:ext>
            </a:extLst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304800" y="203992"/>
            <a:ext cx="5896610" cy="520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Contact Interaction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8F2A3BE2-C650-4BAF-9B6B-95B0752C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95">
        <p:circle/>
      </p:transition>
    </mc:Choice>
    <mc:Fallback xmlns="">
      <p:transition spd="slow" advTm="29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 bldLvl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304800" y="846738"/>
            <a:ext cx="6741795" cy="587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homogeneous Bethe-Salpeter equation(BSE)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itle 1"/>
          <p:cNvSpPr txBox="1"/>
          <p:nvPr>
            <p:custDataLst>
              <p:tags r:id="rId2"/>
            </p:custDataLst>
          </p:nvPr>
        </p:nvSpPr>
        <p:spPr bwMode="auto">
          <a:xfrm>
            <a:off x="304800" y="203992"/>
            <a:ext cx="5896610" cy="520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Bethe-Salpeter Equation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3D23A78-22E6-425D-8C19-8451C4A00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730" y="2467175"/>
            <a:ext cx="7705725" cy="819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BF517E-6559-4BAA-B7DF-97CB2F71D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438" y="1399123"/>
            <a:ext cx="5142857" cy="7904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326A528D-0BA5-4EA9-B47E-390D71230B04}"/>
              </a:ext>
            </a:extLst>
          </p:cNvPr>
          <p:cNvSpPr txBox="1"/>
          <p:nvPr/>
        </p:nvSpPr>
        <p:spPr>
          <a:xfrm>
            <a:off x="691030" y="3550994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Bethe–Salpeter amplitude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9816AB8-4AE6-4C1B-8050-605A17B28B13}"/>
              </a:ext>
            </a:extLst>
          </p:cNvPr>
          <p:cNvSpPr txBox="1"/>
          <p:nvPr/>
        </p:nvSpPr>
        <p:spPr>
          <a:xfrm>
            <a:off x="691030" y="4137820"/>
            <a:ext cx="479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Bethe–Salpeter wave-function and S</a:t>
            </a:r>
            <a:r>
              <a:rPr lang="zh-CN" alt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dressed</a:t>
            </a:r>
            <a:r>
              <a:rPr lang="zh-CN" alt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quark propagator</a:t>
            </a:r>
            <a:r>
              <a:rPr lang="zh-CN" alt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59DC69A-ADD2-489C-873A-926AF31F63E6}"/>
              </a:ext>
            </a:extLst>
          </p:cNvPr>
          <p:cNvSpPr txBox="1"/>
          <p:nvPr/>
        </p:nvSpPr>
        <p:spPr>
          <a:xfrm>
            <a:off x="634287" y="4993560"/>
            <a:ext cx="5148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Scattering kernel (contact interaction)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2676C6A-3245-4E98-B501-A01DAC59F69F}"/>
              </a:ext>
            </a:extLst>
          </p:cNvPr>
          <p:cNvSpPr txBox="1"/>
          <p:nvPr/>
        </p:nvSpPr>
        <p:spPr>
          <a:xfrm>
            <a:off x="667584" y="5483767"/>
            <a:ext cx="4681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Rainbow-ladder truncation (gluon and quark interaction vertex)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ACAE232D-39D7-4EA6-9F9F-E43763792FC0}"/>
              </a:ext>
            </a:extLst>
          </p:cNvPr>
          <p:cNvSpPr/>
          <p:nvPr/>
        </p:nvSpPr>
        <p:spPr>
          <a:xfrm>
            <a:off x="3153007" y="1367014"/>
            <a:ext cx="1406769" cy="9136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3BCD708-8EB4-4A96-8B02-F7837B3882C2}"/>
              </a:ext>
            </a:extLst>
          </p:cNvPr>
          <p:cNvSpPr/>
          <p:nvPr/>
        </p:nvSpPr>
        <p:spPr>
          <a:xfrm>
            <a:off x="1822439" y="2421331"/>
            <a:ext cx="1213338" cy="8191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9B29A35F-A2AE-4E3E-8D63-C337583F7584}"/>
              </a:ext>
            </a:extLst>
          </p:cNvPr>
          <p:cNvSpPr/>
          <p:nvPr/>
        </p:nvSpPr>
        <p:spPr>
          <a:xfrm>
            <a:off x="5825867" y="1518654"/>
            <a:ext cx="1226850" cy="6388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4394865C-44B5-46B9-9CE6-55BF2515BBD2}"/>
              </a:ext>
            </a:extLst>
          </p:cNvPr>
          <p:cNvSpPr/>
          <p:nvPr/>
        </p:nvSpPr>
        <p:spPr>
          <a:xfrm>
            <a:off x="6591692" y="2511487"/>
            <a:ext cx="2458022" cy="74698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8F633E17-6F22-44C9-BB97-3BC1F4367693}"/>
              </a:ext>
            </a:extLst>
          </p:cNvPr>
          <p:cNvSpPr/>
          <p:nvPr/>
        </p:nvSpPr>
        <p:spPr>
          <a:xfrm>
            <a:off x="7052716" y="1494040"/>
            <a:ext cx="1406769" cy="6634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C50BC4FE-248B-4512-BA23-5DD7310EC986}"/>
              </a:ext>
            </a:extLst>
          </p:cNvPr>
          <p:cNvSpPr/>
          <p:nvPr/>
        </p:nvSpPr>
        <p:spPr>
          <a:xfrm>
            <a:off x="4485137" y="2491018"/>
            <a:ext cx="1519514" cy="66487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EC9A689F-5EB7-449E-8F4A-F83033468806}"/>
              </a:ext>
            </a:extLst>
          </p:cNvPr>
          <p:cNvSpPr/>
          <p:nvPr/>
        </p:nvSpPr>
        <p:spPr>
          <a:xfrm>
            <a:off x="6120253" y="2504035"/>
            <a:ext cx="471439" cy="664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CB5EB529-A233-4A3C-97E0-AECD77AA0058}"/>
              </a:ext>
            </a:extLst>
          </p:cNvPr>
          <p:cNvSpPr/>
          <p:nvPr/>
        </p:nvSpPr>
        <p:spPr>
          <a:xfrm>
            <a:off x="9108248" y="2519458"/>
            <a:ext cx="471439" cy="664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A1013FC5-6A1C-486C-8C56-B67E2A862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591" y="3817252"/>
            <a:ext cx="6336323" cy="2036675"/>
          </a:xfrm>
          <a:prstGeom prst="rect">
            <a:avLst/>
          </a:prstGeom>
        </p:spPr>
      </p:pic>
      <p:sp>
        <p:nvSpPr>
          <p:cNvPr id="50" name="椭圆 49">
            <a:extLst>
              <a:ext uri="{FF2B5EF4-FFF2-40B4-BE49-F238E27FC236}">
                <a16:creationId xmlns:a16="http://schemas.microsoft.com/office/drawing/2014/main" id="{D38180D8-A348-45AF-91D8-69D26433FC61}"/>
              </a:ext>
            </a:extLst>
          </p:cNvPr>
          <p:cNvSpPr/>
          <p:nvPr/>
        </p:nvSpPr>
        <p:spPr>
          <a:xfrm>
            <a:off x="6132496" y="4295364"/>
            <a:ext cx="1406769" cy="9136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8467B30D-90D5-47C4-8C27-7BC183CAA8D7}"/>
              </a:ext>
            </a:extLst>
          </p:cNvPr>
          <p:cNvSpPr/>
          <p:nvPr/>
        </p:nvSpPr>
        <p:spPr>
          <a:xfrm>
            <a:off x="10562170" y="4380645"/>
            <a:ext cx="1263667" cy="82835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8002BB15-1B55-4C62-8965-D4F73290A37B}"/>
              </a:ext>
            </a:extLst>
          </p:cNvPr>
          <p:cNvSpPr/>
          <p:nvPr/>
        </p:nvSpPr>
        <p:spPr>
          <a:xfrm>
            <a:off x="8785735" y="4505740"/>
            <a:ext cx="1103369" cy="55289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DEF8156C-17FB-4853-A6B1-7B5CF14C1D49}"/>
              </a:ext>
            </a:extLst>
          </p:cNvPr>
          <p:cNvSpPr/>
          <p:nvPr/>
        </p:nvSpPr>
        <p:spPr>
          <a:xfrm>
            <a:off x="9619922" y="3970477"/>
            <a:ext cx="1003289" cy="552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02813030-8E04-49FC-B5A6-DC629B247314}"/>
              </a:ext>
            </a:extLst>
          </p:cNvPr>
          <p:cNvSpPr/>
          <p:nvPr/>
        </p:nvSpPr>
        <p:spPr>
          <a:xfrm>
            <a:off x="9627220" y="5074590"/>
            <a:ext cx="1003289" cy="552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8CFB167B-0406-4721-A5F7-D33C8032A2D5}"/>
              </a:ext>
            </a:extLst>
          </p:cNvPr>
          <p:cNvSpPr/>
          <p:nvPr/>
        </p:nvSpPr>
        <p:spPr>
          <a:xfrm>
            <a:off x="9455862" y="4026645"/>
            <a:ext cx="342716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6CFAFF3A-C3AA-42E6-8393-2A26FF45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8">
        <p:fade/>
      </p:transition>
    </mc:Choice>
    <mc:Fallback xmlns="">
      <p:transition spd="med" advTm="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/>
      <p:bldP spid="26" grpId="0"/>
      <p:bldP spid="28" grpId="0"/>
      <p:bldP spid="29" grpId="0"/>
      <p:bldP spid="3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549734-7C40-4ED0-A9A1-7F97E345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134BA0-0406-4BED-8175-9D16802E2864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04800" y="209096"/>
            <a:ext cx="6781799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Pion TMDs in the leading twist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21F5A87-C615-4F8F-BDF7-50B6543EC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64" y="2763183"/>
            <a:ext cx="3318365" cy="19604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582919A-E739-4A5D-A619-EBBEAEDFB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332" y="2682085"/>
            <a:ext cx="4664118" cy="205432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18714DC-CBE2-4979-AB33-DB21AFC8170A}"/>
              </a:ext>
            </a:extLst>
          </p:cNvPr>
          <p:cNvSpPr txBox="1"/>
          <p:nvPr/>
        </p:nvSpPr>
        <p:spPr>
          <a:xfrm>
            <a:off x="609601" y="937563"/>
            <a:ext cx="103287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The most direct expressions of EHM in the SM are located in the massless NG modes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cs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3761883-5111-40E1-AF57-564550255184}"/>
              </a:ext>
            </a:extLst>
          </p:cNvPr>
          <p:cNvSpPr txBox="1"/>
          <p:nvPr/>
        </p:nvSpPr>
        <p:spPr>
          <a:xfrm>
            <a:off x="609601" y="1406219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Pion is NG boson and simplest bound-state (only two valence body)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cs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A73E042-419F-4511-B7C9-B6FD03DF7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749" y="2892567"/>
            <a:ext cx="3206843" cy="8742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A52398D-3CDA-4A5C-A1FC-4FE6CCD8E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629" y="4053801"/>
            <a:ext cx="2547084" cy="52890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21EA01E-3E92-44A0-BA84-19E4FCF0CC07}"/>
              </a:ext>
            </a:extLst>
          </p:cNvPr>
          <p:cNvSpPr txBox="1"/>
          <p:nvPr/>
        </p:nvSpPr>
        <p:spPr>
          <a:xfrm>
            <a:off x="609599" y="4969447"/>
            <a:ext cx="10328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The unpolarized distribution function and Boer-Mulders function are constrained by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cs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85727EF-7CC5-400E-A13B-E702516E6C35}"/>
                  </a:ext>
                </a:extLst>
              </p:cNvPr>
              <p:cNvSpPr txBox="1"/>
              <p:nvPr/>
            </p:nvSpPr>
            <p:spPr>
              <a:xfrm>
                <a:off x="3809230" y="5472029"/>
                <a:ext cx="3278140" cy="665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85727EF-7CC5-400E-A13B-E702516E6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30" y="5472029"/>
                <a:ext cx="3278140" cy="6652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1AE15287-14B9-46EE-AA7C-63D27D46D097}"/>
              </a:ext>
            </a:extLst>
          </p:cNvPr>
          <p:cNvSpPr txBox="1"/>
          <p:nvPr/>
        </p:nvSpPr>
        <p:spPr>
          <a:xfrm>
            <a:off x="580292" y="1874875"/>
            <a:ext cx="1066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Pion can be parametrized into a set of transverse momentum dependent distribution functions in leading-twist as follows</a:t>
            </a:r>
            <a:endParaRPr lang="zh-CN" altLang="en-US" sz="2200" dirty="0">
              <a:solidFill>
                <a:schemeClr val="tx2">
                  <a:lumMod val="75000"/>
                </a:schemeClr>
              </a:solidFill>
              <a:cs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6D9DBB1-B6BE-4357-B999-970C70D5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</p:spTree>
    <p:extLst>
      <p:ext uri="{BB962C8B-B14F-4D97-AF65-F5344CB8AC3E}">
        <p14:creationId xmlns:p14="http://schemas.microsoft.com/office/powerpoint/2010/main" val="18500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549734-7C40-4ED0-A9A1-7F97E345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134BA0-0406-4BED-8175-9D16802E2864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41844" y="216754"/>
            <a:ext cx="44958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zh-CN" sz="3200" dirty="0">
                <a:ln w="0"/>
                <a:solidFill>
                  <a:schemeClr val="tx2"/>
                </a:solidFill>
                <a:effectLst/>
              </a:rPr>
              <a:t>Boer-Mulders function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30A2F0-AEBA-494E-A048-F869B15AA97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341844" y="1850700"/>
            <a:ext cx="5145405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altLang="zh-CN" dirty="0">
                <a:cs typeface="+mn-lt"/>
                <a:sym typeface="+mn-ea"/>
              </a:rPr>
              <a:t>T-odd functions with Wilson line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0444195-C58A-43D2-A3A4-DC8E00FC60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58" t="1" r="8349" b="40366"/>
          <a:stretch/>
        </p:blipFill>
        <p:spPr>
          <a:xfrm>
            <a:off x="4795088" y="903337"/>
            <a:ext cx="5869521" cy="10240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E772090-05B5-42D9-B3F9-AC502152AB82}"/>
                  </a:ext>
                </a:extLst>
              </p:cNvPr>
              <p:cNvSpPr txBox="1"/>
              <p:nvPr/>
            </p:nvSpPr>
            <p:spPr>
              <a:xfrm>
                <a:off x="609599" y="4479027"/>
                <a:ext cx="6096000" cy="1435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  <m:func>
                        <m:func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𝑖𝑔</m:t>
                              </m:r>
                              <m:nary>
                                <m:naryPr>
                                  <m:ctrlP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 sz="180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180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zh-CN" altLang="en-US" sz="1800" i="1">
                          <a:latin typeface="Cambria Math" panose="02040503050406030204" pitchFamily="18" charset="0"/>
                        </a:rPr>
                        <m:t>𝒫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∏"/>
                              <m:limLoc m:val="subSup"/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zh-CN" sz="1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zh-CN" alt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zh-CN" alt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bSup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f>
                                    <m:f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nary>
                                        <m:naryPr>
                                          <m:chr m:val="∑"/>
                                          <m:limLoc m:val="subSup"/>
                                          <m:ctrlPr>
                                            <a:rPr lang="en-US" altLang="zh-CN" sz="18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5"/>
                                            </m:r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8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E772090-05B5-42D9-B3F9-AC502152A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4479027"/>
                <a:ext cx="6096000" cy="1435265"/>
              </a:xfrm>
              <a:prstGeom prst="rect">
                <a:avLst/>
              </a:prstGeom>
              <a:blipFill>
                <a:blip r:embed="rId6"/>
                <a:stretch>
                  <a:fillRect t="-79149" b="-65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56A3A41D-26A0-4448-BA96-1AA1B5578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595" y="4215926"/>
            <a:ext cx="3187628" cy="226315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65A28FF-03FB-4C43-B2E4-95E4211E3F39}"/>
              </a:ext>
            </a:extLst>
          </p:cNvPr>
          <p:cNvSpPr txBox="1"/>
          <p:nvPr/>
        </p:nvSpPr>
        <p:spPr>
          <a:xfrm>
            <a:off x="376880" y="3780657"/>
            <a:ext cx="8991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Taking the </a:t>
            </a:r>
            <a:r>
              <a:rPr lang="en-US" altLang="zh-CN" sz="2200" dirty="0" err="1">
                <a:solidFill>
                  <a:schemeClr val="tx2">
                    <a:lumMod val="75000"/>
                  </a:schemeClr>
                </a:solidFill>
                <a:cs typeface="+mn-lt"/>
              </a:rPr>
              <a:t>eikonal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cs typeface="+mn-lt"/>
              </a:rPr>
              <a:t> approximation and one gluon exchange approximation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1826BED-C6D5-408D-8CAE-5370C712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342676"/>
            <a:ext cx="7922684" cy="228600"/>
          </a:xfrm>
        </p:spPr>
        <p:txBody>
          <a:bodyPr/>
          <a:lstStyle/>
          <a:p>
            <a:r>
              <a:rPr lang="en-US" altLang="zh-CN" sz="1100" dirty="0"/>
              <a:t>ddcheng</a:t>
            </a:r>
            <a:r>
              <a:rPr lang="en-US" sz="1100" dirty="0"/>
              <a:t>@smail.nju.edu.cn, </a:t>
            </a:r>
            <a:r>
              <a:rPr lang="en-US" altLang="zh-CN" sz="1100" dirty="0"/>
              <a:t>Pion Boer-Mulders function</a:t>
            </a:r>
            <a:r>
              <a:rPr lang="en-US" sz="1100" dirty="0"/>
              <a:t>. </a:t>
            </a:r>
            <a:r>
              <a:rPr lang="zh-CN" altLang="en-US" sz="1100" dirty="0"/>
              <a:t>第七届强子谱与强子结构会议</a:t>
            </a:r>
            <a:r>
              <a:rPr lang="en-US" altLang="zh-CN" sz="1100" dirty="0"/>
              <a:t>, </a:t>
            </a:r>
            <a:r>
              <a:rPr lang="zh-CN" altLang="en-US" sz="1100" dirty="0"/>
              <a:t>成都</a:t>
            </a:r>
            <a:r>
              <a:rPr lang="en-US" altLang="zh-CN" sz="1100" dirty="0"/>
              <a:t>, </a:t>
            </a:r>
            <a:r>
              <a:rPr lang="en-US" sz="1100" dirty="0"/>
              <a:t>Total Pages (22)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50E1AC7-B067-49CF-9B92-93F281D8DD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70" b="37054"/>
          <a:stretch/>
        </p:blipFill>
        <p:spPr>
          <a:xfrm>
            <a:off x="585536" y="2308683"/>
            <a:ext cx="7772400" cy="139098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F2CC0E-86D5-4E48-9EC3-DA6C2C877AFC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376881" y="1093837"/>
            <a:ext cx="381412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altLang="zh-CN" dirty="0">
                <a:cs typeface="+mn-lt"/>
                <a:sym typeface="+mn-ea"/>
              </a:rPr>
              <a:t>final/ Initial state interaction</a:t>
            </a:r>
            <a:endParaRPr lang="zh-CN" altLang="en-US" dirty="0">
              <a:cs typeface="+mn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14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5" grpId="0"/>
      <p:bldP spid="20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74|0.024|0.016|0.214|0.028|0.0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96|0.1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13|0.017|0.235|0.0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_200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lue design">
      <a:majorFont>
        <a:latin typeface="Trebuchet MS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2241</Words>
  <Application>Microsoft Office PowerPoint</Application>
  <PresentationFormat>宽屏</PresentationFormat>
  <Paragraphs>200</Paragraphs>
  <Slides>20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Adobe Hebrew</vt:lpstr>
      <vt:lpstr>等线</vt:lpstr>
      <vt:lpstr>Arial</vt:lpstr>
      <vt:lpstr>Calibri</vt:lpstr>
      <vt:lpstr>Cambria Math</vt:lpstr>
      <vt:lpstr>Comic Sans MS</vt:lpstr>
      <vt:lpstr>Kunstler Script</vt:lpstr>
      <vt:lpstr>Times New Roman</vt:lpstr>
      <vt:lpstr>Trebuchet MS</vt:lpstr>
      <vt:lpstr>Wingdings</vt:lpstr>
      <vt:lpstr>Office Theme</vt:lpstr>
      <vt:lpstr>blue_2007</vt:lpstr>
      <vt:lpstr>PDF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predictions for pion fragmentation functions</dc:title>
  <dc:creator>USER</dc:creator>
  <cp:lastModifiedBy>cheng dandan</cp:lastModifiedBy>
  <cp:revision>376</cp:revision>
  <dcterms:created xsi:type="dcterms:W3CDTF">2006-08-16T00:00:00Z</dcterms:created>
  <dcterms:modified xsi:type="dcterms:W3CDTF">2024-04-27T05:34:31Z</dcterms:modified>
</cp:coreProperties>
</file>