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0" r:id="rId7"/>
    <p:sldId id="273" r:id="rId8"/>
    <p:sldId id="274" r:id="rId9"/>
    <p:sldId id="275" r:id="rId10"/>
    <p:sldId id="261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D9F2-4E29-4B27-BCF0-2F032D79B866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67F8F-046D-45E8-9D79-E1FA4D049A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02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7F8F-046D-45E8-9D79-E1FA4D049A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40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05E0-268C-40BD-A0C1-F489FB7BA9FA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48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2EF-ECB1-48FA-A7D3-A218013C6F17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71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13B3-790C-442D-A2B7-BA1DA36C4C22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86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1A93-F3A1-4154-BEC5-6CF01E080615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90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8D95-9FC3-4774-8796-D081B1A84E34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22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6FE1-D895-4F66-9C7A-4B5230224D57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1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F7A6-46D3-4FA4-9D82-28D993DACA2E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43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91AC-4C38-41A3-8FA1-23034424B263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0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C55A-B513-4E7D-BB50-8EF61843425D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5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6F02-CE2B-4FEF-9E63-24F1D64B7B7C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07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0257-857B-4651-AD9B-DB50CCE3FF0B}" type="datetime2">
              <a:rPr lang="zh-CN" altLang="en-US" smtClean="0"/>
              <a:t>2024年4月26日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3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47E527B-4A63-AC7E-B589-D89AF0B67A53}"/>
              </a:ext>
            </a:extLst>
          </p:cNvPr>
          <p:cNvSpPr/>
          <p:nvPr userDrawn="1"/>
        </p:nvSpPr>
        <p:spPr>
          <a:xfrm>
            <a:off x="0" y="1"/>
            <a:ext cx="4572000" cy="263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42E2B2-D2BA-8E08-115C-9448CCA77BFE}"/>
              </a:ext>
            </a:extLst>
          </p:cNvPr>
          <p:cNvSpPr/>
          <p:nvPr userDrawn="1"/>
        </p:nvSpPr>
        <p:spPr>
          <a:xfrm>
            <a:off x="0" y="6594114"/>
            <a:ext cx="2816076" cy="263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DC1079-DD93-B5B5-2522-86F7053C23B6}"/>
              </a:ext>
            </a:extLst>
          </p:cNvPr>
          <p:cNvSpPr/>
          <p:nvPr userDrawn="1"/>
        </p:nvSpPr>
        <p:spPr>
          <a:xfrm>
            <a:off x="4572000" y="1"/>
            <a:ext cx="4572000" cy="263887"/>
          </a:xfrm>
          <a:prstGeom prst="rect">
            <a:avLst/>
          </a:prstGeom>
          <a:solidFill>
            <a:schemeClr val="accent4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E653A1-E764-35E3-D3DB-0600D7BA5D3E}"/>
              </a:ext>
            </a:extLst>
          </p:cNvPr>
          <p:cNvSpPr/>
          <p:nvPr userDrawn="1"/>
        </p:nvSpPr>
        <p:spPr>
          <a:xfrm>
            <a:off x="0" y="263887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02EAED-337E-0D1E-1632-98323AE15C81}"/>
              </a:ext>
            </a:extLst>
          </p:cNvPr>
          <p:cNvSpPr/>
          <p:nvPr userDrawn="1"/>
        </p:nvSpPr>
        <p:spPr>
          <a:xfrm>
            <a:off x="2816076" y="6594114"/>
            <a:ext cx="3511848" cy="263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9EE4C29-7DAE-4661-235D-30D10D3FF675}"/>
              </a:ext>
            </a:extLst>
          </p:cNvPr>
          <p:cNvSpPr/>
          <p:nvPr userDrawn="1"/>
        </p:nvSpPr>
        <p:spPr>
          <a:xfrm>
            <a:off x="6327924" y="6594114"/>
            <a:ext cx="2816076" cy="263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589532"/>
            <a:ext cx="628650" cy="263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6E27031-DC47-4C41-ACE0-57F1B3D998E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3"/>
              </p:nvPr>
            </p:nvSpPr>
            <p:spPr>
              <a:xfrm>
                <a:off x="3028950" y="6594113"/>
                <a:ext cx="3086100" cy="2638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lvl1pPr algn="ctr">
                  <a:defRPr sz="1200" b="1">
                    <a:solidFill>
                      <a:schemeClr val="tx1">
                        <a:tint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3"/>
              </p:nvPr>
            </p:nvSpPr>
            <p:spPr>
              <a:xfrm>
                <a:off x="3028950" y="6594113"/>
                <a:ext cx="3086100" cy="263887"/>
              </a:xfrm>
              <a:prstGeom prst="rect">
                <a:avLst/>
              </a:prstGeom>
              <a:blipFill>
                <a:blip r:embed="rId13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594113"/>
            <a:ext cx="2057400" cy="263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256F8C57-6FA5-4D49-8EA1-635E0DE951D4}" type="datetime2">
              <a:rPr lang="zh-CN" altLang="en-US" smtClean="0"/>
              <a:pPr/>
              <a:t>2024年4月26日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B89DEF-675D-0D52-1B5A-1B510A715194}"/>
              </a:ext>
            </a:extLst>
          </p:cNvPr>
          <p:cNvSpPr txBox="1"/>
          <p:nvPr userDrawn="1"/>
        </p:nvSpPr>
        <p:spPr>
          <a:xfrm>
            <a:off x="1020883" y="6589532"/>
            <a:ext cx="774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JB</a:t>
            </a:r>
            <a:r>
              <a:rPr lang="zh-CN" altLang="en-US" sz="1200" b="1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Wang</a:t>
            </a:r>
            <a:endParaRPr lang="zh-CN" altLang="en-US" sz="12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6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3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460BAD8-621A-5B07-A70B-42EF7E41EC6C}"/>
                  </a:ext>
                </a:extLst>
              </p:cNvPr>
              <p:cNvSpPr txBox="1"/>
              <p:nvPr/>
            </p:nvSpPr>
            <p:spPr>
              <a:xfrm>
                <a:off x="895795" y="1537296"/>
                <a:ext cx="7352405" cy="830997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Axion like particle production 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decay</a:t>
                </a:r>
              </a:p>
              <a:p>
                <a:pPr algn="ctr"/>
                <a:r>
                  <a:rPr lang="en-US" altLang="zh-CN" sz="2000" dirty="0" err="1">
                    <a:highlight>
                      <a:srgbClr val="AFABAB"/>
                    </a:highlight>
                    <a:latin typeface="Times New Roman" panose="02020603050405020304" pitchFamily="18" charset="0"/>
                    <a:ea typeface="宋体" panose="02010600030101010101" pitchFamily="2" charset="-122"/>
                  </a:rPr>
                  <a:t>arXiv</a:t>
                </a:r>
                <a:r>
                  <a:rPr lang="en-US" altLang="zh-CN" sz="2000" dirty="0">
                    <a:highlight>
                      <a:srgbClr val="AFABAB"/>
                    </a:highlight>
                    <a:latin typeface="Times New Roman" panose="02020603050405020304" pitchFamily="18" charset="0"/>
                    <a:ea typeface="宋体" panose="02010600030101010101" pitchFamily="2" charset="-122"/>
                  </a:rPr>
                  <a:t>: 2403.16064 [hep-</a:t>
                </a:r>
                <a:r>
                  <a:rPr lang="en-US" altLang="zh-CN" sz="2000" dirty="0" err="1">
                    <a:highlight>
                      <a:srgbClr val="AFABAB"/>
                    </a:highlight>
                    <a:latin typeface="Times New Roman" panose="02020603050405020304" pitchFamily="18" charset="0"/>
                    <a:ea typeface="宋体" panose="02010600030101010101" pitchFamily="2" charset="-122"/>
                  </a:rPr>
                  <a:t>ph</a:t>
                </a:r>
                <a:r>
                  <a:rPr lang="en-US" altLang="zh-CN" sz="2000" dirty="0">
                    <a:highlight>
                      <a:srgbClr val="AFABAB"/>
                    </a:highlight>
                    <a:latin typeface="Times New Roman" panose="02020603050405020304" pitchFamily="18" charset="0"/>
                    <a:ea typeface="宋体" panose="02010600030101010101" pitchFamily="2" charset="-122"/>
                  </a:rPr>
                  <a:t>]</a:t>
                </a:r>
                <a:endParaRPr lang="zh-CN" altLang="en-US" sz="2800" dirty="0">
                  <a:highlight>
                    <a:srgbClr val="AFABAB"/>
                  </a:highlight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460BAD8-621A-5B07-A70B-42EF7E41E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95" y="1537296"/>
                <a:ext cx="7352405" cy="830997"/>
              </a:xfrm>
              <a:prstGeom prst="rect">
                <a:avLst/>
              </a:prstGeom>
              <a:blipFill>
                <a:blip r:embed="rId4"/>
                <a:stretch>
                  <a:fillRect l="-330" t="-5674" r="-83" b="-9929"/>
                </a:stretch>
              </a:blip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7A8E96F-E3E3-0B45-FED9-6BE0F170B3AE}"/>
              </a:ext>
            </a:extLst>
          </p:cNvPr>
          <p:cNvSpPr txBox="1"/>
          <p:nvPr/>
        </p:nvSpPr>
        <p:spPr>
          <a:xfrm>
            <a:off x="2634654" y="3177269"/>
            <a:ext cx="382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Speaker: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王金葆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D9181B-A508-586E-8D31-3F8B2C58FF96}"/>
              </a:ext>
            </a:extLst>
          </p:cNvPr>
          <p:cNvSpPr txBox="1"/>
          <p:nvPr/>
        </p:nvSpPr>
        <p:spPr>
          <a:xfrm>
            <a:off x="2261448" y="5186942"/>
            <a:ext cx="4621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第七届强子谱和强子结构研讨会 四川 成都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00121A-839B-51D7-2EBA-39DA2FA5DA07}"/>
              </a:ext>
            </a:extLst>
          </p:cNvPr>
          <p:cNvSpPr txBox="1"/>
          <p:nvPr/>
        </p:nvSpPr>
        <p:spPr>
          <a:xfrm>
            <a:off x="3168233" y="3772147"/>
            <a:ext cx="28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Advisor: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郭志辉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周海清</a:t>
            </a:r>
          </a:p>
        </p:txBody>
      </p:sp>
    </p:spTree>
    <p:extLst>
      <p:ext uri="{BB962C8B-B14F-4D97-AF65-F5344CB8AC3E}">
        <p14:creationId xmlns:p14="http://schemas.microsoft.com/office/powerpoint/2010/main" val="99359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like particle (ALP) production in 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𝜂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22D131E-BD25-26C0-6296-CAB0964BA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951"/>
          <a:stretch/>
        </p:blipFill>
        <p:spPr>
          <a:xfrm>
            <a:off x="757906" y="745485"/>
            <a:ext cx="6970295" cy="422896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D69AD947-540A-316F-D296-C650039BF199}"/>
              </a:ext>
            </a:extLst>
          </p:cNvPr>
          <p:cNvGrpSpPr/>
          <p:nvPr/>
        </p:nvGrpSpPr>
        <p:grpSpPr>
          <a:xfrm>
            <a:off x="1202212" y="1893007"/>
            <a:ext cx="6081681" cy="2630649"/>
            <a:chOff x="1485133" y="3045995"/>
            <a:chExt cx="5652008" cy="236388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8377D51-F222-CCD2-1FB5-E10EA3C98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49" t="3161" r="2886" b="2796"/>
            <a:stretch/>
          </p:blipFill>
          <p:spPr>
            <a:xfrm>
              <a:off x="1485133" y="3045995"/>
              <a:ext cx="1706136" cy="109110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4E263C0-D04D-2465-002E-412FBBB82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49" t="2571" r="2752" b="3247"/>
            <a:stretch/>
          </p:blipFill>
          <p:spPr>
            <a:xfrm>
              <a:off x="3454274" y="3045995"/>
              <a:ext cx="1706136" cy="10919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005025C-5006-8787-9960-1EEECDF15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15" t="2721" r="3020" b="3192"/>
            <a:stretch/>
          </p:blipFill>
          <p:spPr>
            <a:xfrm>
              <a:off x="5423415" y="3045995"/>
              <a:ext cx="1713726" cy="109110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21B4282-6F8E-4968-56CF-196A059C4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82" t="3499" r="2953" b="3031"/>
            <a:stretch/>
          </p:blipFill>
          <p:spPr>
            <a:xfrm>
              <a:off x="1485133" y="4317226"/>
              <a:ext cx="1711822" cy="109110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746E36D-D4D1-73D6-4319-098EF3774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15" t="3148" r="3288" b="2677"/>
            <a:stretch/>
          </p:blipFill>
          <p:spPr>
            <a:xfrm>
              <a:off x="3448588" y="4315675"/>
              <a:ext cx="1711822" cy="109420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A59D52D-F43A-7605-E881-0A4A30A00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281" t="3685" r="2686" b="3531"/>
            <a:stretch/>
          </p:blipFill>
          <p:spPr>
            <a:xfrm>
              <a:off x="5412043" y="4315675"/>
              <a:ext cx="1695896" cy="107670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2CEDC9B-F228-2B6D-3705-192BBB303A9E}"/>
                  </a:ext>
                </a:extLst>
              </p:cNvPr>
              <p:cNvSpPr txBox="1"/>
              <p:nvPr/>
            </p:nvSpPr>
            <p:spPr>
              <a:xfrm>
                <a:off x="371280" y="1149969"/>
                <a:ext cx="69653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2CEDC9B-F228-2B6D-3705-192BBB303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80" y="1149969"/>
                <a:ext cx="6965398" cy="338554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C3691DD3-9AFB-47AD-6D4D-24B25A5E77BC}"/>
              </a:ext>
            </a:extLst>
          </p:cNvPr>
          <p:cNvSpPr txBox="1"/>
          <p:nvPr/>
        </p:nvSpPr>
        <p:spPr>
          <a:xfrm>
            <a:off x="757906" y="1554453"/>
            <a:ext cx="423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Feynman diagrams up to NLO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BF350E8-0002-C378-CBA1-E69721E507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669" y="5185300"/>
            <a:ext cx="6965398" cy="97041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B80694AB-699D-302E-05E1-23E0CD0938E5}"/>
              </a:ext>
            </a:extLst>
          </p:cNvPr>
          <p:cNvSpPr txBox="1"/>
          <p:nvPr/>
        </p:nvSpPr>
        <p:spPr>
          <a:xfrm>
            <a:off x="757906" y="4800089"/>
            <a:ext cx="168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F9CA934-3497-1F91-EDF7-325795070C5F}"/>
              </a:ext>
            </a:extLst>
          </p:cNvPr>
          <p:cNvSpPr txBox="1"/>
          <p:nvPr/>
        </p:nvSpPr>
        <p:spPr>
          <a:xfrm>
            <a:off x="3001229" y="6091759"/>
            <a:ext cx="49911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[J. </a:t>
            </a:r>
            <a:r>
              <a:rPr lang="en-US" altLang="zh-CN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Bijnens</a:t>
            </a:r>
            <a:r>
              <a:rPr lang="en-US" altLang="zh-CN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G. Ecker, Ann. Rev. </a:t>
            </a:r>
            <a:r>
              <a:rPr lang="en-US" altLang="zh-CN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Part. Sci. 64, 149 (2014)]</a:t>
            </a:r>
            <a:endParaRPr lang="zh-CN" altLang="en-US" sz="1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like particle (ALP) production in 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𝜂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94E9E9D-D42D-C5C7-D879-5C7E5BA04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" t="1163" b="317"/>
          <a:stretch/>
        </p:blipFill>
        <p:spPr>
          <a:xfrm>
            <a:off x="2290300" y="742851"/>
            <a:ext cx="6465845" cy="27504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5973E8-ADD8-CA87-68D9-98858E70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300" y="3667388"/>
            <a:ext cx="6465846" cy="2653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3C1127-193E-4D84-66CB-629FE9DA6332}"/>
                  </a:ext>
                </a:extLst>
              </p:cNvPr>
              <p:cNvSpPr txBox="1"/>
              <p:nvPr/>
            </p:nvSpPr>
            <p:spPr>
              <a:xfrm>
                <a:off x="227064" y="742851"/>
                <a:ext cx="1779706" cy="19838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isospin limit, the decay amplitudes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 turn out to be the same up to NLO.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3C1127-193E-4D84-66CB-629FE9DA6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64" y="742851"/>
                <a:ext cx="1779706" cy="1983876"/>
              </a:xfrm>
              <a:prstGeom prst="rect">
                <a:avLst/>
              </a:prstGeom>
              <a:blipFill>
                <a:blip r:embed="rId5"/>
                <a:stretch>
                  <a:fillRect l="-1361" r="-4082" b="-2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8A1485-3322-D7A2-CA4D-C79F2D875543}"/>
                  </a:ext>
                </a:extLst>
              </p:cNvPr>
              <p:cNvSpPr txBox="1"/>
              <p:nvPr/>
            </p:nvSpPr>
            <p:spPr>
              <a:xfrm>
                <a:off x="227064" y="4319851"/>
                <a:ext cx="1779706" cy="13487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en-US" altLang="zh-CN" sz="1600" dirty="0"/>
                  <a:t>We focus 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/>
                  <a:t>-channel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two-body FSI in unitarization.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8A1485-3322-D7A2-CA4D-C79F2D875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64" y="4319851"/>
                <a:ext cx="1779706" cy="1348703"/>
              </a:xfrm>
              <a:prstGeom prst="rect">
                <a:avLst/>
              </a:prstGeom>
              <a:blipFill>
                <a:blip r:embed="rId6"/>
                <a:stretch>
                  <a:fillRect b="-44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85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like particle (ALP) production in 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𝜂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6B8B95-AB7F-79E3-906F-DFCF412447B5}"/>
              </a:ext>
            </a:extLst>
          </p:cNvPr>
          <p:cNvSpPr txBox="1"/>
          <p:nvPr/>
        </p:nvSpPr>
        <p:spPr>
          <a:xfrm>
            <a:off x="405036" y="1030787"/>
            <a:ext cx="2835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Isospin amplitude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C8B6618-8FDC-0E13-CEE3-156B5CB46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06" y="1472011"/>
            <a:ext cx="5621412" cy="895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5CF8959-A91C-1874-73CC-16E86E7E2B65}"/>
                  </a:ext>
                </a:extLst>
              </p:cNvPr>
              <p:cNvSpPr txBox="1"/>
              <p:nvPr/>
            </p:nvSpPr>
            <p:spPr>
              <a:xfrm>
                <a:off x="405036" y="2605375"/>
                <a:ext cx="4001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waves (PWs) in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c.o.m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frame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5CF8959-A91C-1874-73CC-16E86E7E2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6" y="2605375"/>
                <a:ext cx="4001268" cy="338554"/>
              </a:xfrm>
              <a:prstGeom prst="rect">
                <a:avLst/>
              </a:prstGeom>
              <a:blipFill>
                <a:blip r:embed="rId4"/>
                <a:stretch>
                  <a:fillRect l="-609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066CDF6F-877B-67F1-0673-5F9AF74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30"/>
          <a:stretch/>
        </p:blipFill>
        <p:spPr>
          <a:xfrm>
            <a:off x="781306" y="2968477"/>
            <a:ext cx="6398882" cy="569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72C1AAD-F0AA-8586-220D-9A95A91E08B8}"/>
                  </a:ext>
                </a:extLst>
              </p:cNvPr>
              <p:cNvSpPr txBox="1"/>
              <p:nvPr/>
            </p:nvSpPr>
            <p:spPr>
              <a:xfrm>
                <a:off x="405036" y="3875524"/>
                <a:ext cx="48727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Unitary relation consider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-channel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contribution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72C1AAD-F0AA-8586-220D-9A95A91E0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6" y="3875524"/>
                <a:ext cx="4872709" cy="338554"/>
              </a:xfrm>
              <a:prstGeom prst="rect">
                <a:avLst/>
              </a:prstGeom>
              <a:blipFill>
                <a:blip r:embed="rId6"/>
                <a:stretch>
                  <a:fillRect l="-500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B3E8C1DA-388D-8D57-7975-2650973CD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06" y="4351799"/>
            <a:ext cx="6449896" cy="6501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9A17B40-7A74-2600-695A-14E6A70A0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306" y="5198243"/>
            <a:ext cx="4306195" cy="6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like particle (ALP) production in 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𝜂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6B8B95-AB7F-79E3-906F-DFCF412447B5}"/>
              </a:ext>
            </a:extLst>
          </p:cNvPr>
          <p:cNvSpPr txBox="1"/>
          <p:nvPr/>
        </p:nvSpPr>
        <p:spPr>
          <a:xfrm>
            <a:off x="405036" y="1030787"/>
            <a:ext cx="2835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Unitarized PW amplitude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8524A3-79C4-E60C-7A93-B06BCACC9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"/>
          <a:stretch/>
        </p:blipFill>
        <p:spPr>
          <a:xfrm>
            <a:off x="779388" y="1484328"/>
            <a:ext cx="6093954" cy="15871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4BEABCC-4144-0FF9-5D4E-ED7114DF8293}"/>
              </a:ext>
            </a:extLst>
          </p:cNvPr>
          <p:cNvSpPr txBox="1"/>
          <p:nvPr/>
        </p:nvSpPr>
        <p:spPr>
          <a:xfrm>
            <a:off x="705745" y="3186415"/>
            <a:ext cx="5308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unitarized amplitude satisfies the relation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3F88250-5307-0DEF-2AC4-1F9042A5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88" y="3590325"/>
            <a:ext cx="6529675" cy="342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2A5B853-8C9A-BDC6-13EB-791A0353679F}"/>
                  </a:ext>
                </a:extLst>
              </p:cNvPr>
              <p:cNvSpPr txBox="1"/>
              <p:nvPr/>
            </p:nvSpPr>
            <p:spPr>
              <a:xfrm>
                <a:off x="705745" y="4116384"/>
                <a:ext cx="43510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define the unitarized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PW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2A5B853-8C9A-BDC6-13EB-791A03536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45" y="4116384"/>
                <a:ext cx="4351072" cy="338554"/>
              </a:xfrm>
              <a:prstGeom prst="rect">
                <a:avLst/>
              </a:prstGeom>
              <a:blipFill>
                <a:blip r:embed="rId5"/>
                <a:stretch>
                  <a:fillRect l="-840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F4A1B1C0-38FF-354A-5C5F-D6F5FC289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213" y="3994313"/>
            <a:ext cx="3194850" cy="63142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FD7A895-DE48-68AC-5FA6-D27E8DBD2CED}"/>
              </a:ext>
            </a:extLst>
          </p:cNvPr>
          <p:cNvSpPr txBox="1"/>
          <p:nvPr/>
        </p:nvSpPr>
        <p:spPr>
          <a:xfrm>
            <a:off x="405036" y="4833608"/>
            <a:ext cx="56091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Unitarized PW amplitude based on LO amplitude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CC7B163-E807-D6D2-6AE7-A03E3474CC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65"/>
          <a:stretch/>
        </p:blipFill>
        <p:spPr>
          <a:xfrm>
            <a:off x="779388" y="5251005"/>
            <a:ext cx="3688284" cy="6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1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like particle (ALP) production in 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𝜂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D535D0-B7C9-EA6B-7729-444D214AC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" t="2099"/>
          <a:stretch/>
        </p:blipFill>
        <p:spPr>
          <a:xfrm>
            <a:off x="1205903" y="1374666"/>
            <a:ext cx="6732192" cy="44882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31ADEF0-36B1-F737-C5F5-A46CC7A1518A}"/>
              </a:ext>
            </a:extLst>
          </p:cNvPr>
          <p:cNvSpPr txBox="1"/>
          <p:nvPr/>
        </p:nvSpPr>
        <p:spPr>
          <a:xfrm>
            <a:off x="2456299" y="1922527"/>
            <a:ext cx="2811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[R. Garcia-Martin, et.al., PRD 2011]</a:t>
            </a:r>
            <a:endParaRPr lang="zh-CN" altLang="en-US" sz="1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5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Axion like particle (ALP) production in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𝜂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9B84DA-97E9-0928-BBE4-9E669366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6" y="2329197"/>
            <a:ext cx="5750286" cy="3885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BA908FC-0C7F-647E-7CF4-DA085808B3B1}"/>
                  </a:ext>
                </a:extLst>
              </p:cNvPr>
              <p:cNvSpPr txBox="1"/>
              <p:nvPr/>
            </p:nvSpPr>
            <p:spPr>
              <a:xfrm>
                <a:off x="349804" y="754840"/>
                <a:ext cx="63026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Pole 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second Riemann sheet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BA908FC-0C7F-647E-7CF4-DA085808B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4" y="754840"/>
                <a:ext cx="6302609" cy="338554"/>
              </a:xfrm>
              <a:prstGeom prst="rect">
                <a:avLst/>
              </a:prstGeom>
              <a:blipFill>
                <a:blip r:embed="rId4"/>
                <a:stretch>
                  <a:fillRect l="-387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7DBE96-B457-9453-9254-50BB9417B92D}"/>
                  </a:ext>
                </a:extLst>
              </p:cNvPr>
              <p:cNvSpPr txBox="1"/>
              <p:nvPr/>
            </p:nvSpPr>
            <p:spPr>
              <a:xfrm>
                <a:off x="5603000" y="738906"/>
                <a:ext cx="2509998" cy="370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=457±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251 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7DBE96-B457-9453-9254-50BB9417B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00" y="738906"/>
                <a:ext cx="2509998" cy="370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D67958-DD34-013C-8102-5565EBB9EF0C}"/>
                  </a:ext>
                </a:extLst>
              </p:cNvPr>
              <p:cNvSpPr txBox="1"/>
              <p:nvPr/>
            </p:nvSpPr>
            <p:spPr>
              <a:xfrm>
                <a:off x="349804" y="1259107"/>
                <a:ext cx="4578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/>
                  <a:t>-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coupling varying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D67958-DD34-013C-8102-5565EBB9E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4" y="1259107"/>
                <a:ext cx="4578137" cy="369332"/>
              </a:xfrm>
              <a:prstGeom prst="rect">
                <a:avLst/>
              </a:prstGeom>
              <a:blipFill>
                <a:blip r:embed="rId6"/>
                <a:stretch>
                  <a:fillRect l="-79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7521655C-F5D9-F088-F4DC-9C8CB35F1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894" y="1794152"/>
            <a:ext cx="3302210" cy="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Axion like particle (ALP) production in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𝜂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672A5D-8637-88D8-7305-A29F088D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51" y="1589606"/>
            <a:ext cx="4178095" cy="24602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7E7B5B-0EFA-7F9F-1DBC-05B5F76DE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"/>
          <a:stretch/>
        </p:blipFill>
        <p:spPr>
          <a:xfrm>
            <a:off x="4800211" y="1594186"/>
            <a:ext cx="4160717" cy="24559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01A6B86-E42E-1CFB-1DF9-7912C012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11" y="4601511"/>
            <a:ext cx="3984776" cy="725379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FB7F79A-A52D-19B9-905D-B58F7574EEAC}"/>
              </a:ext>
            </a:extLst>
          </p:cNvPr>
          <p:cNvCxnSpPr>
            <a:cxnSpLocks/>
          </p:cNvCxnSpPr>
          <p:nvPr/>
        </p:nvCxnSpPr>
        <p:spPr>
          <a:xfrm flipH="1">
            <a:off x="4105595" y="2957992"/>
            <a:ext cx="1106570" cy="1640751"/>
          </a:xfrm>
          <a:prstGeom prst="straightConnector1">
            <a:avLst/>
          </a:prstGeom>
          <a:ln w="38100">
            <a:solidFill>
              <a:srgbClr val="FFC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B5A61DD-3AF7-CEFB-E26A-3BE1A0165802}"/>
              </a:ext>
            </a:extLst>
          </p:cNvPr>
          <p:cNvSpPr txBox="1"/>
          <p:nvPr/>
        </p:nvSpPr>
        <p:spPr>
          <a:xfrm rot="18195669">
            <a:off x="4114027" y="3895939"/>
            <a:ext cx="108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value</a:t>
            </a:r>
            <a:endParaRPr lang="zh-CN" altLang="en-US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4583FA4-334B-2BA2-4B61-5350FC364D50}"/>
              </a:ext>
            </a:extLst>
          </p:cNvPr>
          <p:cNvCxnSpPr>
            <a:cxnSpLocks/>
          </p:cNvCxnSpPr>
          <p:nvPr/>
        </p:nvCxnSpPr>
        <p:spPr>
          <a:xfrm>
            <a:off x="705745" y="2638872"/>
            <a:ext cx="450642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4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F999FE-E1CF-1845-19B0-F771CC38CA39}"/>
                  </a:ext>
                </a:extLst>
              </p:cNvPr>
              <p:cNvSpPr txBox="1"/>
              <p:nvPr/>
            </p:nvSpPr>
            <p:spPr>
              <a:xfrm>
                <a:off x="815033" y="1785677"/>
                <a:ext cx="7954564" cy="288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</a:rPr>
                  <a:t>We study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decay up to NLO in SU(3) </a:t>
                </a:r>
                <a:r>
                  <a:rPr lang="en-US" altLang="zh-CN" dirty="0" err="1">
                    <a:latin typeface="Times New Roman" panose="02020603050405020304" pitchFamily="18" charset="0"/>
                  </a:rPr>
                  <a:t>ChPT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.</a:t>
                </a: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</a:rPr>
                  <a:t>The unitarized decay amplitudes were further constructed to consider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-channel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final state interaction effect, which can cause 30% correction in the estimation of partial decay width.</a:t>
                </a: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</a:rPr>
                  <a:t>We predict the branch ratio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decay by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,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</a:rPr>
                  <a:t>but the result has a large uncertainty due to the error of LECs. To further pin down the error bars of LECs will be helpful to give more precise predictions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decay process.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F999FE-E1CF-1845-19B0-F771CC38C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33" y="1785677"/>
                <a:ext cx="7954564" cy="2887009"/>
              </a:xfrm>
              <a:prstGeom prst="rect">
                <a:avLst/>
              </a:prstGeom>
              <a:blipFill>
                <a:blip r:embed="rId3"/>
                <a:stretch>
                  <a:fillRect l="-690" t="-1266" r="-920" b="-2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BF0DB3E-EB1E-C0DC-8F6F-653AF071EA76}"/>
              </a:ext>
            </a:extLst>
          </p:cNvPr>
          <p:cNvSpPr txBox="1"/>
          <p:nvPr/>
        </p:nvSpPr>
        <p:spPr>
          <a:xfrm>
            <a:off x="1690718" y="5431719"/>
            <a:ext cx="5762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Thank you for listening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33B2CF-4343-1689-A6CD-E460FD094371}"/>
              </a:ext>
            </a:extLst>
          </p:cNvPr>
          <p:cNvSpPr txBox="1"/>
          <p:nvPr/>
        </p:nvSpPr>
        <p:spPr>
          <a:xfrm>
            <a:off x="594717" y="959630"/>
            <a:ext cx="4580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8CC3FAC-874A-3D81-8862-617F0E02FF17}"/>
              </a:ext>
            </a:extLst>
          </p:cNvPr>
          <p:cNvSpPr/>
          <p:nvPr/>
        </p:nvSpPr>
        <p:spPr>
          <a:xfrm>
            <a:off x="677746" y="1907278"/>
            <a:ext cx="138464" cy="138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C6F6F2C-2FEB-A31B-53C8-913C291E7BFE}"/>
              </a:ext>
            </a:extLst>
          </p:cNvPr>
          <p:cNvSpPr/>
          <p:nvPr/>
        </p:nvSpPr>
        <p:spPr>
          <a:xfrm>
            <a:off x="676569" y="3548375"/>
            <a:ext cx="138464" cy="138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EF10706-4980-767F-CF2B-05D13EF87E28}"/>
              </a:ext>
            </a:extLst>
          </p:cNvPr>
          <p:cNvSpPr/>
          <p:nvPr/>
        </p:nvSpPr>
        <p:spPr>
          <a:xfrm>
            <a:off x="676569" y="2450219"/>
            <a:ext cx="138464" cy="138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99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78632CE-6880-D803-D405-C4306F9F7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72" y="1713111"/>
            <a:ext cx="8581653" cy="35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</a:t>
            </a:r>
            <a:endParaRPr lang="zh-CN" altLang="en-US" sz="1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B69BAE3-A512-A13C-1BDC-FBD8EF0C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79" y="693934"/>
            <a:ext cx="8070039" cy="56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CBBA09-7C10-1163-6B5B-748F6B94CA62}"/>
                  </a:ext>
                </a:extLst>
              </p:cNvPr>
              <p:cNvSpPr txBox="1"/>
              <p:nvPr/>
            </p:nvSpPr>
            <p:spPr>
              <a:xfrm>
                <a:off x="818127" y="2286869"/>
                <a:ext cx="5541632" cy="246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Introduction and motivation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Axion SU(3) chiral perturbation theory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Axion like particle (ALP) production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decay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Summary</a:t>
                </a:r>
                <a:endParaRPr lang="zh-CN" altLang="en-US" sz="2000" dirty="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CBBA09-7C10-1163-6B5B-748F6B94C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27" y="2286869"/>
                <a:ext cx="5541632" cy="2468368"/>
              </a:xfrm>
              <a:prstGeom prst="rect">
                <a:avLst/>
              </a:prstGeom>
              <a:blipFill>
                <a:blip r:embed="rId3"/>
                <a:stretch>
                  <a:fillRect l="-990" b="-3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DC6F22B-FA66-296F-0E52-293F3870E311}"/>
              </a:ext>
            </a:extLst>
          </p:cNvPr>
          <p:cNvSpPr txBox="1"/>
          <p:nvPr/>
        </p:nvSpPr>
        <p:spPr>
          <a:xfrm>
            <a:off x="818127" y="1472859"/>
            <a:ext cx="204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6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-2" y="-3136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34B7B36-AD74-1800-03BF-478960FF3D7B}"/>
              </a:ext>
            </a:extLst>
          </p:cNvPr>
          <p:cNvGrpSpPr/>
          <p:nvPr/>
        </p:nvGrpSpPr>
        <p:grpSpPr>
          <a:xfrm>
            <a:off x="254296" y="788272"/>
            <a:ext cx="8635403" cy="5488267"/>
            <a:chOff x="254297" y="972379"/>
            <a:chExt cx="8635403" cy="5488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14A2887-14AA-69CD-4FD2-496CD50788AA}"/>
                    </a:ext>
                  </a:extLst>
                </p:cNvPr>
                <p:cNvSpPr txBox="1"/>
                <p:nvPr/>
              </p:nvSpPr>
              <p:spPr>
                <a:xfrm>
                  <a:off x="254297" y="972379"/>
                  <a:ext cx="8635403" cy="4925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lang="en-US" altLang="zh-CN" sz="1600" dirty="0">
                      <a:latin typeface="Times New Roman" panose="02020603050405020304" pitchFamily="18" charset="0"/>
                    </a:rPr>
                    <a:t>PQ mechanism is an elegant solution of the strong CP problem </a:t>
                  </a:r>
                  <a:r>
                    <a:rPr lang="en-US" altLang="zh-CN" sz="1400" dirty="0">
                      <a:highlight>
                        <a:srgbClr val="FFFF00"/>
                      </a:highlight>
                      <a:latin typeface="Times New Roman" panose="02020603050405020304" pitchFamily="18" charset="0"/>
                    </a:rPr>
                    <a:t>[Peccei and Quinn 1977]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zh-CN" sz="1600" dirty="0">
                      <a:latin typeface="Times New Roman" panose="02020603050405020304" pitchFamily="18" charset="0"/>
                    </a:rPr>
                    <a:t>spontaneously symmetry breaking (SSB)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zh-CN" altLang="en-US" sz="1600" dirty="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zh-CN" sz="1600" dirty="0">
                      <a:latin typeface="Times New Roman" panose="02020603050405020304" pitchFamily="18" charset="0"/>
                    </a:rPr>
                    <a:t>Axion </a:t>
                  </a:r>
                  <a:r>
                    <a:rPr lang="en-US" altLang="zh-CN" sz="1400" dirty="0">
                      <a:highlight>
                        <a:srgbClr val="FFFF00"/>
                      </a:highlight>
                      <a:latin typeface="Times New Roman" panose="02020603050405020304" pitchFamily="18" charset="0"/>
                    </a:rPr>
                    <a:t>[Weinberg, 1978][</a:t>
                  </a:r>
                  <a:r>
                    <a:rPr lang="en-US" altLang="zh-CN" sz="1400" dirty="0" err="1">
                      <a:highlight>
                        <a:srgbClr val="FFFF00"/>
                      </a:highlight>
                      <a:latin typeface="Times New Roman" panose="02020603050405020304" pitchFamily="18" charset="0"/>
                    </a:rPr>
                    <a:t>Wilczek</a:t>
                  </a:r>
                  <a:r>
                    <a:rPr lang="en-US" altLang="zh-CN" sz="1400" dirty="0">
                      <a:highlight>
                        <a:srgbClr val="FFFF00"/>
                      </a:highlight>
                      <a:latin typeface="Times New Roman" panose="02020603050405020304" pitchFamily="18" charset="0"/>
                    </a:rPr>
                    <a:t>, 1978]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</m:t>
                        </m:r>
                      </m:oMath>
                    </m:oMathPara>
                  </a14:m>
                  <a:endParaRPr lang="en-US" altLang="zh-CN" sz="1600" dirty="0">
                    <a:latin typeface="Times New Roman" panose="020206030504050203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lang="en-US" altLang="zh-CN" sz="1600" dirty="0">
                      <a:latin typeface="Times New Roman" panose="02020603050405020304" pitchFamily="18" charset="0"/>
                    </a:rPr>
                    <a:t>Axion couples to gauge bosons, quarks, leptons fields, has abundant phenomenology.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altLang="zh-CN" sz="1600" dirty="0">
                    <a:latin typeface="Times New Roman" panose="020206030504050203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lang="en-US" altLang="zh-CN" sz="1600" dirty="0">
                      <a:latin typeface="Times New Roman" panose="02020603050405020304" pitchFamily="18" charset="0"/>
                    </a:rPr>
                    <a:t>Standard QCD axion mass relation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1600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等线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等线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等线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等线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f>
                          <m:f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6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≃5.7 </m:t>
                        </m:r>
                        <m:d>
                          <m:dPr>
                            <m:ctrlPr>
                              <a:rPr lang="zh-CN" altLang="zh-CN" sz="16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6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altLang="zh-CN" sz="16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i="0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CN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6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sz="16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600" i="0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eV</m:t>
                        </m:r>
                        <m:r>
                          <a:rPr lang="en-US" altLang="zh-CN" sz="1600" b="0" i="0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.</m:t>
                        </m:r>
                      </m:oMath>
                    </m:oMathPara>
                  </a14:m>
                  <a:endParaRPr lang="en-US" altLang="zh-CN" sz="1600" dirty="0">
                    <a:latin typeface="Times New Roman" panose="020206030504050203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altLang="zh-CN" sz="1600" dirty="0">
                      <a:latin typeface="Times New Roman" panose="02020603050405020304" pitchFamily="18" charset="0"/>
                    </a:rPr>
                    <a:t>Visible axion model: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a14:m>
                  <a:r>
                    <a:rPr lang="zh-CN" altLang="en-US" sz="1600" dirty="0">
                      <a:latin typeface="Times New Roman" panose="02020603050405020304" pitchFamily="18" charset="0"/>
                    </a:rPr>
                    <a:t>  </a:t>
                  </a:r>
                  <a:r>
                    <a:rPr lang="en-US" altLang="zh-CN" sz="1600" dirty="0">
                      <a:latin typeface="Times New Roman" panose="02020603050405020304" pitchFamily="18" charset="0"/>
                    </a:rPr>
                    <a:t>(ruled out by astrophysical experiments)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altLang="zh-CN" sz="1600" dirty="0">
                    <a:latin typeface="Times New Roman" panose="020206030504050203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altLang="zh-CN" sz="1600" dirty="0">
                      <a:latin typeface="Times New Roman" panose="02020603050405020304" pitchFamily="18" charset="0"/>
                    </a:rPr>
                    <a:t>Invisible axion model: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a14:m>
                  <a:r>
                    <a:rPr lang="en-US" altLang="zh-CN" sz="1600" dirty="0">
                      <a:latin typeface="Times New Roman" panose="02020603050405020304" pitchFamily="18" charset="0"/>
                    </a:rPr>
                    <a:t>, </a:t>
                  </a:r>
                  <a:r>
                    <a:rPr lang="en-US" altLang="zh-CN" sz="1400" dirty="0">
                      <a:highlight>
                        <a:srgbClr val="FFFF00"/>
                      </a:highlight>
                      <a:latin typeface="Times New Roman" panose="02020603050405020304" pitchFamily="18" charset="0"/>
                    </a:rPr>
                    <a:t>[Kim and </a:t>
                  </a:r>
                  <a:r>
                    <a:rPr lang="en-US" altLang="zh-CN" sz="1400" dirty="0" err="1">
                      <a:highlight>
                        <a:srgbClr val="FFFF00"/>
                      </a:highlight>
                      <a:latin typeface="Times New Roman" panose="02020603050405020304" pitchFamily="18" charset="0"/>
                    </a:rPr>
                    <a:t>Carosi</a:t>
                  </a:r>
                  <a:r>
                    <a:rPr lang="en-US" altLang="zh-CN" sz="1400" dirty="0">
                      <a:highlight>
                        <a:srgbClr val="FFFF00"/>
                      </a:highlight>
                      <a:latin typeface="Times New Roman" panose="02020603050405020304" pitchFamily="18" charset="0"/>
                    </a:rPr>
                    <a:t>, Rev. Mod. Phys., 2010]</a:t>
                  </a: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14A2887-14AA-69CD-4FD2-496CD5078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97" y="972379"/>
                  <a:ext cx="8635403" cy="4925772"/>
                </a:xfrm>
                <a:prstGeom prst="rect">
                  <a:avLst/>
                </a:prstGeom>
                <a:blipFill>
                  <a:blip r:embed="rId3"/>
                  <a:stretch>
                    <a:fillRect l="-282" b="-6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51A9381-172A-9A6A-2571-6CD5625C3ED5}"/>
                </a:ext>
              </a:extLst>
            </p:cNvPr>
            <p:cNvSpPr txBox="1"/>
            <p:nvPr/>
          </p:nvSpPr>
          <p:spPr>
            <a:xfrm>
              <a:off x="540049" y="2878212"/>
              <a:ext cx="2381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</a:rPr>
                <a:t>[</a:t>
              </a:r>
              <a:r>
                <a:rPr lang="en-US" altLang="zh-CN" sz="1400" dirty="0" err="1">
                  <a:highlight>
                    <a:srgbClr val="FFFF00"/>
                  </a:highlight>
                  <a:latin typeface="Times New Roman" panose="02020603050405020304" pitchFamily="18" charset="0"/>
                </a:rPr>
                <a:t>Luzio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</a:rPr>
                <a:t>, et.al, </a:t>
              </a:r>
              <a:r>
                <a:rPr lang="en-US" altLang="zh-CN" sz="1400" dirty="0" err="1">
                  <a:highlight>
                    <a:srgbClr val="FFFF00"/>
                  </a:highlight>
                  <a:latin typeface="Times New Roman" panose="02020603050405020304" pitchFamily="18" charset="0"/>
                </a:rPr>
                <a:t>Phys.Rept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</a:rPr>
                <a:t>., 2020]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A952298-4FF2-CC40-E1AB-F87879E6C698}"/>
                </a:ext>
              </a:extLst>
            </p:cNvPr>
            <p:cNvSpPr txBox="1"/>
            <p:nvPr/>
          </p:nvSpPr>
          <p:spPr>
            <a:xfrm>
              <a:off x="2770816" y="4981103"/>
              <a:ext cx="4949420" cy="376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</a:rPr>
                <a:t>[</a:t>
              </a:r>
              <a:r>
                <a:rPr lang="en-US" altLang="zh-CN" sz="1400" dirty="0" err="1">
                  <a:highlight>
                    <a:srgbClr val="FFFF00"/>
                  </a:highlight>
                  <a:latin typeface="Times New Roman" panose="02020603050405020304" pitchFamily="18" charset="0"/>
                </a:rPr>
                <a:t>Dicus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</a:rPr>
                <a:t>, et.al, Phys. Rev. D, 1978][</a:t>
              </a:r>
              <a:r>
                <a:rPr lang="en-US" altLang="zh-CN" sz="1400" dirty="0" err="1">
                  <a:highlight>
                    <a:srgbClr val="FFFF00"/>
                  </a:highlight>
                  <a:latin typeface="Times New Roman" panose="02020603050405020304" pitchFamily="18" charset="0"/>
                </a:rPr>
                <a:t>Dicus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</a:rPr>
                <a:t>, et.al, Phys. Rev. D, 1980]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129ACD5-9364-F256-838A-7719D4E5DD61}"/>
                </a:ext>
              </a:extLst>
            </p:cNvPr>
            <p:cNvSpPr txBox="1"/>
            <p:nvPr/>
          </p:nvSpPr>
          <p:spPr>
            <a:xfrm>
              <a:off x="540049" y="5875871"/>
              <a:ext cx="6492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KSVZ axion model 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[Kim, </a:t>
              </a:r>
              <a:r>
                <a:rPr lang="en-US" altLang="zh-CN" sz="1400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Jihn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E, 1979, </a:t>
              </a:r>
              <a:r>
                <a:rPr lang="en-US" altLang="zh-CN" sz="1400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Shifman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, et al., Valentin I, 1980]</a:t>
              </a:r>
            </a:p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DFSZ axion model 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[Dine, et al., 1981, </a:t>
              </a:r>
              <a:r>
                <a:rPr lang="en-US" altLang="zh-CN" sz="1400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Zhitnitsky</a:t>
              </a:r>
              <a:r>
                <a:rPr lang="en-US" altLang="zh-CN" sz="1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, 1980]</a:t>
              </a:r>
              <a:endParaRPr lang="zh-CN" altLang="en-US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2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</a:rPr>
              <a:t>Introduction and motivation</a:t>
            </a:r>
            <a:endParaRPr lang="zh-CN" altLang="en-US" sz="1400" b="1" dirty="0">
              <a:latin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</a:rPr>
              <a:t>Motivation</a:t>
            </a:r>
            <a:endParaRPr lang="zh-CN" altLang="en-US" sz="1400" b="1" dirty="0">
              <a:latin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C20BED-0511-4D10-E0C3-D253BC9123F0}"/>
              </a:ext>
            </a:extLst>
          </p:cNvPr>
          <p:cNvSpPr txBox="1"/>
          <p:nvPr/>
        </p:nvSpPr>
        <p:spPr>
          <a:xfrm>
            <a:off x="217859" y="628958"/>
            <a:ext cx="8610088" cy="189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</a:rPr>
              <a:t>Heavy axions/Axion like particles (ALPs)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</a:rPr>
              <a:t>ALPs phenomenology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3CC9A0-58F8-BE98-13CE-236EBC07CB89}"/>
              </a:ext>
            </a:extLst>
          </p:cNvPr>
          <p:cNvSpPr txBox="1"/>
          <p:nvPr/>
        </p:nvSpPr>
        <p:spPr>
          <a:xfrm>
            <a:off x="509365" y="981906"/>
            <a:ext cx="6370113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Holdom and </a:t>
            </a:r>
            <a:r>
              <a:rPr lang="en-US" altLang="zh-CN" sz="1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Peskin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“Raising the Axion Mass”, NPB 208 (1982) 397-412.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Agrawal and Howe, “Factoring the Strong CP problem”, JHEP 12 (2018) 029.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Giorgi, et.al., “GeV ALP from </a:t>
            </a:r>
            <a:r>
              <a:rPr lang="en-US" altLang="zh-CN" sz="1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Vector-like Leptons”, arXiv:2402.14059 [hep-</a:t>
            </a:r>
            <a:r>
              <a:rPr lang="en-US" altLang="zh-CN" sz="1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00CD9F8-F3E7-609E-7C3B-C4D9E73A7505}"/>
                  </a:ext>
                </a:extLst>
              </p:cNvPr>
              <p:cNvSpPr txBox="1"/>
              <p:nvPr/>
            </p:nvSpPr>
            <p:spPr>
              <a:xfrm>
                <a:off x="509366" y="2408689"/>
                <a:ext cx="8401432" cy="13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Jaeckel and </a:t>
                </a:r>
                <a:r>
                  <a:rPr lang="en-US" altLang="zh-CN" sz="1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Spannowsky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“Probing MeV to 90 GeV axion-like particles with LEP and LHC”, PLB (2016) 482-487.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Bauer and Neubert and </a:t>
                </a:r>
                <a:r>
                  <a:rPr lang="en-US" altLang="zh-CN" sz="1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Thamm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“Collider Probes of Axion-Like Particles”, JHEP 12 (2017) 044.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Aloni and </a:t>
                </a:r>
                <a:r>
                  <a:rPr lang="en-US" altLang="zh-CN" sz="1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Soreq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and Williams, “Coupling QCD-Scale Axionlike Particles to Gluons”, PRL 123 (2019) 3, 031803.</a:t>
                </a:r>
              </a:p>
              <a:p>
                <a:pPr>
                  <a:lnSpc>
                    <a:spcPct val="150000"/>
                  </a:lnSpc>
                </a:pPr>
                <a:r>
                  <a:rPr lang="it-IT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Di Luzio and Piazza,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𝜋𝜋𝜋</m:t>
                    </m:r>
                  </m:oMath>
                </a14:m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decay at next-to-leading order in chiral perturbation theory”, JHEP 12 (2022) 041.</a:t>
                </a:r>
                <a:endParaRPr lang="zh-CN" altLang="en-US" sz="14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00CD9F8-F3E7-609E-7C3B-C4D9E73A7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66" y="2408689"/>
                <a:ext cx="8401432" cy="1346331"/>
              </a:xfrm>
              <a:prstGeom prst="rect">
                <a:avLst/>
              </a:prstGeom>
              <a:blipFill>
                <a:blip r:embed="rId3"/>
                <a:stretch>
                  <a:fillRect l="-218" b="-4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60308BF-D48A-CBBD-E60D-A4EC99AAE649}"/>
                  </a:ext>
                </a:extLst>
              </p:cNvPr>
              <p:cNvSpPr txBox="1"/>
              <p:nvPr/>
            </p:nvSpPr>
            <p:spPr>
              <a:xfrm>
                <a:off x="2035344" y="3934106"/>
                <a:ext cx="4975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focus on 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𝝅𝝅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60308BF-D48A-CBBD-E60D-A4EC99AAE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44" y="3934106"/>
                <a:ext cx="497511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B0CACF-31C3-48B9-8FD1-F335F7682256}"/>
                  </a:ext>
                </a:extLst>
              </p:cNvPr>
              <p:cNvSpPr txBox="1"/>
              <p:nvPr/>
            </p:nvSpPr>
            <p:spPr>
              <a:xfrm>
                <a:off x="225529" y="4248299"/>
                <a:ext cx="8692939" cy="1059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(′)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provide ideal probes to detect sub-GeV new light particles.</a:t>
                </a:r>
              </a:p>
              <a:p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B0CACF-31C3-48B9-8FD1-F335F768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9" y="4248299"/>
                <a:ext cx="8692939" cy="1059457"/>
              </a:xfrm>
              <a:prstGeom prst="rect">
                <a:avLst/>
              </a:prstGeom>
              <a:blipFill>
                <a:blip r:embed="rId5"/>
                <a:stretch>
                  <a:fillRect l="-281" b="-6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42F655E-36FC-3E7A-8F8C-E1692062DC90}"/>
              </a:ext>
            </a:extLst>
          </p:cNvPr>
          <p:cNvSpPr txBox="1"/>
          <p:nvPr/>
        </p:nvSpPr>
        <p:spPr>
          <a:xfrm>
            <a:off x="509365" y="4587688"/>
            <a:ext cx="5687383" cy="31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[Precision frontier experiments in </a:t>
            </a:r>
            <a:r>
              <a:rPr lang="en-US" altLang="zh-CN" sz="1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altLang="zh-CN" sz="1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BESIII,</a:t>
            </a:r>
            <a:r>
              <a:rPr lang="zh-CN" altLang="en-US" sz="1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STCF]</a:t>
            </a:r>
            <a:endParaRPr lang="zh-CN" altLang="en-US" sz="14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880A3AC-7A94-4AAC-4DFF-719074E3C56A}"/>
                  </a:ext>
                </a:extLst>
              </p:cNvPr>
              <p:cNvSpPr txBox="1"/>
              <p:nvPr/>
            </p:nvSpPr>
            <p:spPr>
              <a:xfrm>
                <a:off x="509365" y="5235591"/>
                <a:ext cx="8258366" cy="11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Landini and Meggiolaro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“Study of the interactions of the axion with mesons and photons using a chiral effective </a:t>
                </a:r>
                <a:r>
                  <a:rPr lang="en-US" altLang="zh-CN" sz="1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Lagrangian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model”, EPJC 80 (2020) 4, 302.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Gan, et.al., “Precision tests of fundamental physics with </a:t>
                </a:r>
                <a14:m>
                  <m:oMath xmlns:m="http://schemas.openxmlformats.org/officeDocument/2006/math">
                    <m:r>
                      <a:rPr lang="en-US" altLang="zh-CN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mesons”, Phys. Rept. 945 (2022) 1-105.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Alves and </a:t>
                </a:r>
                <a:r>
                  <a:rPr lang="en-US" altLang="zh-CN" sz="1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Sergi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“Final state </a:t>
                </a:r>
                <a:r>
                  <a:rPr lang="en-US" altLang="zh-CN" sz="1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rescattering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effects in </a:t>
                </a:r>
                <a:r>
                  <a:rPr lang="en-US" altLang="zh-CN" sz="1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axio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-hadronic </a:t>
                </a:r>
                <a14:m>
                  <m:oMath xmlns:m="http://schemas.openxmlformats.org/officeDocument/2006/math">
                    <m:r>
                      <a:rPr lang="en-US" altLang="zh-CN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decays”, arXiv:2402.02993 [hep-</a:t>
                </a:r>
                <a:r>
                  <a:rPr lang="en-US" altLang="zh-CN" sz="1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ph</a:t>
                </a:r>
                <a:r>
                  <a:rPr lang="en-US" altLang="zh-CN" sz="14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].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880A3AC-7A94-4AAC-4DFF-719074E3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65" y="5235591"/>
                <a:ext cx="8258366" cy="1130887"/>
              </a:xfrm>
              <a:prstGeom prst="rect">
                <a:avLst/>
              </a:prstGeom>
              <a:blipFill>
                <a:blip r:embed="rId7"/>
                <a:stretch>
                  <a:fillRect l="-222" t="-1081" r="-517" b="-4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78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</a:rPr>
              <a:t>Introduction and motivation</a:t>
            </a:r>
            <a:endParaRPr lang="zh-CN" altLang="en-US" sz="1400" b="1" dirty="0">
              <a:latin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</a:rPr>
              <a:t>Motivation</a:t>
            </a:r>
            <a:endParaRPr lang="zh-CN" altLang="en-US" sz="1400" b="1" dirty="0">
              <a:latin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5B5C90C-24EF-5479-1374-EE81B9A8F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" t="894" b="1924"/>
          <a:stretch/>
        </p:blipFill>
        <p:spPr>
          <a:xfrm>
            <a:off x="4622435" y="1152796"/>
            <a:ext cx="4193937" cy="34437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89B4AC-8C86-5E9B-D33B-3F4E4E1C9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7" t="2391" r="393" b="962"/>
          <a:stretch/>
        </p:blipFill>
        <p:spPr>
          <a:xfrm>
            <a:off x="270023" y="1152796"/>
            <a:ext cx="4193936" cy="344031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E2EE4E4-7568-3A97-0C20-BE4FB10FFD59}"/>
              </a:ext>
            </a:extLst>
          </p:cNvPr>
          <p:cNvSpPr txBox="1"/>
          <p:nvPr/>
        </p:nvSpPr>
        <p:spPr>
          <a:xfrm>
            <a:off x="532987" y="654191"/>
            <a:ext cx="8078024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Alves and </a:t>
            </a:r>
            <a:r>
              <a:rPr lang="en-US" altLang="zh-CN" sz="1400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Sergi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arXiv:2402.02993 [hep-</a:t>
            </a:r>
            <a:r>
              <a:rPr lang="en-US" altLang="zh-CN" sz="1400" dirty="0" err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ph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E696814-5A07-1CF1-DD45-6C3D28FD5AEA}"/>
                  </a:ext>
                </a:extLst>
              </p:cNvPr>
              <p:cNvSpPr txBox="1"/>
              <p:nvPr/>
            </p:nvSpPr>
            <p:spPr>
              <a:xfrm>
                <a:off x="610943" y="4896534"/>
                <a:ext cx="79221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1600" b="1" dirty="0">
                    <a:latin typeface="Times New Roman" panose="02020603050405020304" pitchFamily="18" charset="0"/>
                  </a:rPr>
                  <a:t>In this talk</a:t>
                </a:r>
                <a:r>
                  <a:rPr lang="en-US" altLang="zh-CN" sz="1600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</a:rPr>
                  <a:t>we discuss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</a:rPr>
                  <a:t>decay in SU(3) </a:t>
                </a:r>
                <a:r>
                  <a:rPr lang="en-US" altLang="zh-CN" sz="1600" dirty="0" err="1">
                    <a:latin typeface="Times New Roman" panose="02020603050405020304" pitchFamily="18" charset="0"/>
                  </a:rPr>
                  <a:t>ChPT</a:t>
                </a:r>
                <a:r>
                  <a:rPr lang="en-US" altLang="zh-CN" sz="1600" dirty="0">
                    <a:latin typeface="Times New Roman" panose="02020603050405020304" pitchFamily="18" charset="0"/>
                  </a:rPr>
                  <a:t> up to NLO.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</a:rPr>
                  <a:t>NLO perturbative decay amplitude include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</a:rPr>
                  <a:t>-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</a:rPr>
                  <a:t>-channel interactions perturbatively.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</a:rPr>
                  <a:t>The unitarized decay amplitude will also constructed to account for the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</a:rPr>
                  <a:t>-channel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</a:rPr>
                  <a:t>final state interaction (FSI) effect.</a:t>
                </a:r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E696814-5A07-1CF1-DD45-6C3D28FD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43" y="4896534"/>
                <a:ext cx="7922112" cy="1384995"/>
              </a:xfrm>
              <a:prstGeom prst="rect">
                <a:avLst/>
              </a:prstGeom>
              <a:blipFill>
                <a:blip r:embed="rId5"/>
                <a:stretch>
                  <a:fillRect l="-308" t="-1322" r="-692" b="-4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1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SU(3) chiral perturbation theory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87AA0B-50A6-EA4B-3E32-42E8348CA20B}"/>
              </a:ext>
            </a:extLst>
          </p:cNvPr>
          <p:cNvSpPr txBox="1"/>
          <p:nvPr/>
        </p:nvSpPr>
        <p:spPr>
          <a:xfrm>
            <a:off x="224380" y="1073961"/>
            <a:ext cx="593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</a:rPr>
              <a:t>We stick on the minimal axion </a:t>
            </a:r>
            <a:r>
              <a:rPr lang="en-US" altLang="zh-CN" sz="1600" dirty="0" err="1">
                <a:latin typeface="Times New Roman" panose="02020603050405020304" pitchFamily="18" charset="0"/>
              </a:rPr>
              <a:t>coulping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3EB4F5-6D8A-7FE5-5EEC-C32C81B20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" t="3973" r="791" b="8285"/>
          <a:stretch/>
        </p:blipFill>
        <p:spPr>
          <a:xfrm>
            <a:off x="2283313" y="1637258"/>
            <a:ext cx="4461535" cy="55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6E176DB-5181-574D-3D78-7D243202CB51}"/>
                  </a:ext>
                </a:extLst>
              </p:cNvPr>
              <p:cNvSpPr txBox="1"/>
              <p:nvPr/>
            </p:nvSpPr>
            <p:spPr>
              <a:xfrm>
                <a:off x="543498" y="2319063"/>
                <a:ext cx="4301976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</a:rPr>
                  <a:t>the bare PQ breaking axion mass.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6E176DB-5181-574D-3D78-7D243202C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98" y="2319063"/>
                <a:ext cx="4301976" cy="349326"/>
              </a:xfrm>
              <a:prstGeom prst="rect">
                <a:avLst/>
              </a:prstGeom>
              <a:blipFill>
                <a:blip r:embed="rId4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048F2315-D710-6A0A-1D4B-5FA4A69314EF}"/>
              </a:ext>
            </a:extLst>
          </p:cNvPr>
          <p:cNvSpPr txBox="1"/>
          <p:nvPr/>
        </p:nvSpPr>
        <p:spPr>
          <a:xfrm>
            <a:off x="224380" y="3407398"/>
            <a:ext cx="291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</a:rPr>
              <a:t>Axial transformation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7991D2-4E39-FAC5-079B-1A6009238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5" t="9539"/>
          <a:stretch/>
        </p:blipFill>
        <p:spPr>
          <a:xfrm>
            <a:off x="2811472" y="3322902"/>
            <a:ext cx="2862487" cy="5368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F77824A-FD76-917F-4289-35D3A6A8C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20" y="4096913"/>
            <a:ext cx="8119136" cy="5875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8E080BF-A185-9428-D18D-9A948EFC85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4" t="16064" r="1934" b="3684"/>
          <a:stretch/>
        </p:blipFill>
        <p:spPr>
          <a:xfrm>
            <a:off x="543500" y="5098554"/>
            <a:ext cx="1899759" cy="3014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50F5804-24F9-BF1F-1DF3-35BE857767E6}"/>
              </a:ext>
            </a:extLst>
          </p:cNvPr>
          <p:cNvSpPr txBox="1"/>
          <p:nvPr/>
        </p:nvSpPr>
        <p:spPr>
          <a:xfrm>
            <a:off x="2602434" y="5071977"/>
            <a:ext cx="243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work in isospin limit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1A1D262-35FD-DBE9-8CFB-2EE4F13AA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236" y="5035379"/>
            <a:ext cx="3926114" cy="4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SU(3) chiral perturbation theory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C1424-FA4E-FB2E-FA77-38081778FBB3}"/>
              </a:ext>
            </a:extLst>
          </p:cNvPr>
          <p:cNvSpPr txBox="1"/>
          <p:nvPr/>
        </p:nvSpPr>
        <p:spPr>
          <a:xfrm>
            <a:off x="4571999" y="-3136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EC3957C-C599-ACA8-7C60-E1D13CE8DEA9}"/>
                  </a:ext>
                </a:extLst>
              </p:cNvPr>
              <p:cNvSpPr txBox="1"/>
              <p:nvPr/>
            </p:nvSpPr>
            <p:spPr>
              <a:xfrm>
                <a:off x="223997" y="583007"/>
                <a:ext cx="699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in SU(3) chiral perturbation theory (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ChPT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EC3957C-C599-ACA8-7C60-E1D13CE8D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97" y="583007"/>
                <a:ext cx="6996080" cy="369332"/>
              </a:xfrm>
              <a:prstGeom prst="rect">
                <a:avLst/>
              </a:prstGeom>
              <a:blipFill>
                <a:blip r:embed="rId3"/>
                <a:stretch>
                  <a:fillRect l="-78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B49F0B4-3A90-2D45-6552-F912663D4597}"/>
              </a:ext>
            </a:extLst>
          </p:cNvPr>
          <p:cNvSpPr txBox="1"/>
          <p:nvPr/>
        </p:nvSpPr>
        <p:spPr>
          <a:xfrm>
            <a:off x="3300125" y="832670"/>
            <a:ext cx="26802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Gasser and Leutwyler, NPB, 1985</a:t>
            </a:r>
            <a:r>
              <a:rPr lang="en-US" altLang="zh-CN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sz="1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D85BAAF-B0F2-881D-091F-FCD0549F3ED1}"/>
                  </a:ext>
                </a:extLst>
              </p:cNvPr>
              <p:cNvSpPr txBox="1"/>
              <p:nvPr/>
            </p:nvSpPr>
            <p:spPr>
              <a:xfrm>
                <a:off x="202899" y="1246097"/>
                <a:ext cx="8309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/>
                  <a:t>Effective </a:t>
                </a:r>
                <a:r>
                  <a:rPr lang="en-US" altLang="zh-CN" sz="1600" dirty="0" err="1"/>
                  <a:t>d.o.f</a:t>
                </a:r>
                <a:r>
                  <a:rPr lang="en-US" altLang="zh-CN" sz="1600" dirty="0"/>
                  <a:t>:   eight </a:t>
                </a:r>
                <a:r>
                  <a:rPr lang="en-US" altLang="zh-CN" sz="1600" dirty="0" err="1"/>
                  <a:t>pNGBs</a:t>
                </a:r>
                <a:r>
                  <a:rPr lang="en-US" altLang="zh-CN" sz="1600" dirty="0"/>
                  <a:t> corresponding to SSB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D85BAAF-B0F2-881D-091F-FCD0549F3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9" y="1246097"/>
                <a:ext cx="8309382" cy="338554"/>
              </a:xfrm>
              <a:prstGeom prst="rect">
                <a:avLst/>
              </a:prstGeom>
              <a:blipFill>
                <a:blip r:embed="rId4"/>
                <a:stretch>
                  <a:fillRect l="-293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F6315DCA-3E62-9C0D-179E-072CA716B5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9" t="2826" r="1666"/>
          <a:stretch/>
        </p:blipFill>
        <p:spPr>
          <a:xfrm>
            <a:off x="653582" y="1623036"/>
            <a:ext cx="5032267" cy="94163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F5D8C33-2143-0F78-F2C4-7B144620AACD}"/>
              </a:ext>
            </a:extLst>
          </p:cNvPr>
          <p:cNvSpPr txBox="1"/>
          <p:nvPr/>
        </p:nvSpPr>
        <p:spPr>
          <a:xfrm>
            <a:off x="202899" y="2706150"/>
            <a:ext cx="746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/>
              <a:t>Effective </a:t>
            </a:r>
            <a:r>
              <a:rPr lang="en-US" altLang="zh-CN" sz="1600" dirty="0" err="1"/>
              <a:t>Lagrangians</a:t>
            </a:r>
            <a:r>
              <a:rPr lang="en-US" altLang="zh-CN" sz="1600" dirty="0"/>
              <a:t> can be constructed order by order</a:t>
            </a:r>
            <a:endParaRPr lang="zh-CN" altLang="en-US" sz="16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3AC45F9-DB84-8017-4084-A31DFC97C9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640"/>
          <a:stretch/>
        </p:blipFill>
        <p:spPr>
          <a:xfrm>
            <a:off x="549254" y="3186185"/>
            <a:ext cx="4265153" cy="509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卷形: 垂直 24">
                <a:extLst>
                  <a:ext uri="{FF2B5EF4-FFF2-40B4-BE49-F238E27FC236}">
                    <a16:creationId xmlns:a16="http://schemas.microsoft.com/office/drawing/2014/main" id="{DAE0DAFE-61AC-871A-A597-891C5C770859}"/>
                  </a:ext>
                </a:extLst>
              </p:cNvPr>
              <p:cNvSpPr/>
              <p:nvPr/>
            </p:nvSpPr>
            <p:spPr>
              <a:xfrm>
                <a:off x="5583822" y="2780022"/>
                <a:ext cx="3176620" cy="916030"/>
              </a:xfrm>
              <a:prstGeom prst="verticalScroll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</a:rPr>
                  <a:t>Chiral expansion by soft momentum and light quarks masses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1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卷形: 垂直 24">
                <a:extLst>
                  <a:ext uri="{FF2B5EF4-FFF2-40B4-BE49-F238E27FC236}">
                    <a16:creationId xmlns:a16="http://schemas.microsoft.com/office/drawing/2014/main" id="{DAE0DAFE-61AC-871A-A597-891C5C770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22" y="2780022"/>
                <a:ext cx="3176620" cy="916030"/>
              </a:xfrm>
              <a:prstGeom prst="verticalScroll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8991A8DE-1A57-F4D0-7E64-B78AB0C82C08}"/>
              </a:ext>
            </a:extLst>
          </p:cNvPr>
          <p:cNvSpPr txBox="1"/>
          <p:nvPr/>
        </p:nvSpPr>
        <p:spPr>
          <a:xfrm>
            <a:off x="487883" y="3772167"/>
            <a:ext cx="626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couplings can be introduced as external fields.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24679F-6375-C693-C4AA-E12B3D8BA66D}"/>
              </a:ext>
            </a:extLst>
          </p:cNvPr>
          <p:cNvSpPr txBox="1"/>
          <p:nvPr/>
        </p:nvSpPr>
        <p:spPr>
          <a:xfrm>
            <a:off x="223997" y="4238849"/>
            <a:ext cx="196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DC2282B-2C0E-B459-1B46-3D15E1A20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671" y="4129686"/>
            <a:ext cx="4572000" cy="59524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19A2034-2123-9455-099F-E40AA9BEDF5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436"/>
          <a:stretch/>
        </p:blipFill>
        <p:spPr>
          <a:xfrm>
            <a:off x="2181671" y="4705531"/>
            <a:ext cx="4432100" cy="467865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6E88AAAC-D996-0192-FF68-FF8AA4563D2E}"/>
              </a:ext>
            </a:extLst>
          </p:cNvPr>
          <p:cNvSpPr txBox="1"/>
          <p:nvPr/>
        </p:nvSpPr>
        <p:spPr>
          <a:xfrm>
            <a:off x="223997" y="5393258"/>
            <a:ext cx="222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NLO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AEC9024-3C47-A6DB-99D8-551DE9D53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1671" y="5346748"/>
            <a:ext cx="4676328" cy="918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977DC56-57EC-1C00-FA9A-59D2C3870A8E}"/>
                  </a:ext>
                </a:extLst>
              </p:cNvPr>
              <p:cNvSpPr/>
              <p:nvPr/>
            </p:nvSpPr>
            <p:spPr>
              <a:xfrm>
                <a:off x="7085450" y="4259237"/>
                <a:ext cx="1834553" cy="18283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LECs: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1~8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denotes octet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ignore the singlet component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sSup>
                      <m:sSupPr>
                        <m:ctrlP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977DC56-57EC-1C00-FA9A-59D2C3870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50" y="4259237"/>
                <a:ext cx="1834553" cy="1828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9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SU(3) chiral perturbation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AC1424-FA4E-FB2E-FA77-38081778FBB3}"/>
                  </a:ext>
                </a:extLst>
              </p:cNvPr>
              <p:cNvSpPr txBox="1"/>
              <p:nvPr/>
            </p:nvSpPr>
            <p:spPr>
              <a:xfrm>
                <a:off x="4571999" y="-31360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 between ALP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AC1424-FA4E-FB2E-FA77-38081778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-31360"/>
                <a:ext cx="4572000" cy="307777"/>
              </a:xfrm>
              <a:prstGeom prst="rect">
                <a:avLst/>
              </a:prstGeom>
              <a:blipFill>
                <a:blip r:embed="rId3"/>
                <a:stretch>
                  <a:fillRect l="-400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D91269C-33DE-31B3-2818-5071A85F1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48" y="1653032"/>
            <a:ext cx="7131093" cy="510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C7FBC2-C559-28BD-5065-4FEE3185C527}"/>
                  </a:ext>
                </a:extLst>
              </p:cNvPr>
              <p:cNvSpPr txBox="1"/>
              <p:nvPr/>
            </p:nvSpPr>
            <p:spPr>
              <a:xfrm>
                <a:off x="289395" y="768930"/>
                <a:ext cx="3839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mixing between ALP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C7FBC2-C559-28BD-5065-4FEE3185C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95" y="768930"/>
                <a:ext cx="3839405" cy="338554"/>
              </a:xfrm>
              <a:prstGeom prst="rect">
                <a:avLst/>
              </a:prstGeom>
              <a:blipFill>
                <a:blip r:embed="rId5"/>
                <a:stretch>
                  <a:fillRect l="-794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066431A9-F2F9-03F0-EC52-192450D2482C}"/>
              </a:ext>
            </a:extLst>
          </p:cNvPr>
          <p:cNvSpPr txBox="1"/>
          <p:nvPr/>
        </p:nvSpPr>
        <p:spPr>
          <a:xfrm>
            <a:off x="289395" y="1282614"/>
            <a:ext cx="2430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mixing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CF7EF8-C25C-C4B1-AF62-2A8ABD715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48" y="2255945"/>
            <a:ext cx="5457058" cy="5806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0599051-5C2A-874F-7723-4A7320F2EF0D}"/>
              </a:ext>
            </a:extLst>
          </p:cNvPr>
          <p:cNvSpPr txBox="1"/>
          <p:nvPr/>
        </p:nvSpPr>
        <p:spPr>
          <a:xfrm>
            <a:off x="544842" y="2920562"/>
            <a:ext cx="5995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contribution of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pNGBs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masses from light quarks masses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7D0E0CE-89B4-C587-4F0A-25CD13940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927" y="2846671"/>
            <a:ext cx="3086100" cy="487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030ACED-3F40-0CC0-1A36-FC38EF102475}"/>
                  </a:ext>
                </a:extLst>
              </p:cNvPr>
              <p:cNvSpPr txBox="1"/>
              <p:nvPr/>
            </p:nvSpPr>
            <p:spPr>
              <a:xfrm>
                <a:off x="490952" y="3374278"/>
                <a:ext cx="40810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Fields redefinitions up 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(1/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030ACED-3F40-0CC0-1A36-FC38EF1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52" y="3374278"/>
                <a:ext cx="4081047" cy="338554"/>
              </a:xfrm>
              <a:prstGeom prst="rect">
                <a:avLst/>
              </a:prstGeom>
              <a:blipFill>
                <a:blip r:embed="rId8"/>
                <a:stretch>
                  <a:fillRect l="-598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262EA500-79FD-CBF7-4F6A-4A2156069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595" y="3745815"/>
            <a:ext cx="5812998" cy="124232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0A396A2-2051-39AA-F135-6B4F8CB447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595" y="5118139"/>
            <a:ext cx="6432825" cy="12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C3B117-89F3-FE38-AA0D-920CAEB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E5FD-4B44-4596-9322-0F4EBD8DAB67}" type="datetime2">
              <a:rPr lang="zh-CN" altLang="en-US" smtClean="0"/>
              <a:t>2024年4月26日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ALP production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decay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9354A357-F27F-5E24-24FF-F7D654555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4651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FF7BE-2068-30AE-088A-AF13C9A8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031-DC47-4C41-ACE0-57F1B3D998E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21B464-DC54-335F-442E-49E39508AEAA}"/>
              </a:ext>
            </a:extLst>
          </p:cNvPr>
          <p:cNvSpPr txBox="1"/>
          <p:nvPr/>
        </p:nvSpPr>
        <p:spPr>
          <a:xfrm>
            <a:off x="0" y="-3594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SU(3) chiral perturbation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AC1424-FA4E-FB2E-FA77-38081778FBB3}"/>
                  </a:ext>
                </a:extLst>
              </p:cNvPr>
              <p:cNvSpPr txBox="1"/>
              <p:nvPr/>
            </p:nvSpPr>
            <p:spPr>
              <a:xfrm>
                <a:off x="4571999" y="-31360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 between ALP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1AC1424-FA4E-FB2E-FA77-38081778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-31360"/>
                <a:ext cx="4572000" cy="307777"/>
              </a:xfrm>
              <a:prstGeom prst="rect">
                <a:avLst/>
              </a:prstGeom>
              <a:blipFill>
                <a:blip r:embed="rId3"/>
                <a:stretch>
                  <a:fillRect l="-400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066431A9-F2F9-03F0-EC52-192450D2482C}"/>
              </a:ext>
            </a:extLst>
          </p:cNvPr>
          <p:cNvSpPr txBox="1"/>
          <p:nvPr/>
        </p:nvSpPr>
        <p:spPr>
          <a:xfrm>
            <a:off x="289395" y="895987"/>
            <a:ext cx="686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NLO mixing and fields redefinitions for ALP and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𝜂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CA0F0A8-AA8A-EB1D-F609-ABDCA77E1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88" b="1"/>
          <a:stretch/>
        </p:blipFill>
        <p:spPr>
          <a:xfrm>
            <a:off x="624173" y="1203764"/>
            <a:ext cx="6058151" cy="1011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4B9894-D557-5E94-878B-1AC1C378D6E4}"/>
                  </a:ext>
                </a:extLst>
              </p:cNvPr>
              <p:cNvSpPr txBox="1"/>
              <p:nvPr/>
            </p:nvSpPr>
            <p:spPr>
              <a:xfrm>
                <a:off x="624173" y="2169175"/>
                <a:ext cx="7024214" cy="1456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two-point 1PI amplitude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momentum independent up to NLO.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4B9894-D557-5E94-878B-1AC1C378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3" y="2169175"/>
                <a:ext cx="7024214" cy="1456937"/>
              </a:xfrm>
              <a:prstGeom prst="rect">
                <a:avLst/>
              </a:prstGeom>
              <a:blipFill>
                <a:blip r:embed="rId5"/>
                <a:stretch>
                  <a:fillRect b="-1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04CF427-DF46-13B5-CE0E-DF320E356655}"/>
                  </a:ext>
                </a:extLst>
              </p:cNvPr>
              <p:cNvSpPr txBox="1"/>
              <p:nvPr/>
            </p:nvSpPr>
            <p:spPr>
              <a:xfrm>
                <a:off x="1188260" y="2715190"/>
                <a:ext cx="6243158" cy="41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altLang="zh-CN" sz="16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altLang="zh-CN" sz="16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𝜂𝜂</m:t>
                        </m:r>
                      </m:sub>
                      <m:sup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04CF427-DF46-13B5-CE0E-DF320E356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60" y="2715190"/>
                <a:ext cx="6243158" cy="418191"/>
              </a:xfrm>
              <a:prstGeom prst="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3E1A4B46-5FDA-8CB3-EC0F-862B9BB5C664}"/>
              </a:ext>
            </a:extLst>
          </p:cNvPr>
          <p:cNvSpPr txBox="1"/>
          <p:nvPr/>
        </p:nvSpPr>
        <p:spPr>
          <a:xfrm>
            <a:off x="568941" y="3871744"/>
            <a:ext cx="4909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Fields redefinitions at NLO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B75D5D7-C9C0-C077-792F-4C055C0CA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53" y="4227803"/>
            <a:ext cx="7223146" cy="60811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40E9D10-6704-714A-AC43-2FAF917C9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853" y="4846639"/>
            <a:ext cx="6308363" cy="573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62A2F5C-F42D-6F4E-4F7A-7012A3772098}"/>
                  </a:ext>
                </a:extLst>
              </p:cNvPr>
              <p:cNvSpPr txBox="1"/>
              <p:nvPr/>
            </p:nvSpPr>
            <p:spPr>
              <a:xfrm>
                <a:off x="546185" y="5781418"/>
                <a:ext cx="7910481" cy="36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Perturbative calculation of the amplitude is performed by using fields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phy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phy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62A2F5C-F42D-6F4E-4F7A-7012A377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85" y="5781418"/>
                <a:ext cx="7910481" cy="361189"/>
              </a:xfrm>
              <a:prstGeom prst="rect">
                <a:avLst/>
              </a:prstGeom>
              <a:blipFill>
                <a:blip r:embed="rId9"/>
                <a:stretch>
                  <a:fillRect l="-463" t="-5000" r="-1002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1525</TotalTime>
  <Words>1437</Words>
  <Application>Microsoft Office PowerPoint</Application>
  <PresentationFormat>全屏显示(4:3)</PresentationFormat>
  <Paragraphs>194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宋体</vt:lpstr>
      <vt:lpstr>新宋体</vt:lpstr>
      <vt:lpstr>Arial</vt:lpstr>
      <vt:lpstr>Calibri</vt:lpstr>
      <vt:lpstr>Cambria Math</vt:lpstr>
      <vt:lpstr>Ink Free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金葆 王</dc:creator>
  <cp:lastModifiedBy>金葆 王</cp:lastModifiedBy>
  <cp:revision>9</cp:revision>
  <dcterms:created xsi:type="dcterms:W3CDTF">2024-04-03T08:39:31Z</dcterms:created>
  <dcterms:modified xsi:type="dcterms:W3CDTF">2024-04-26T12:31:20Z</dcterms:modified>
</cp:coreProperties>
</file>