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6" r:id="rId4"/>
    <p:sldId id="277" r:id="rId5"/>
    <p:sldId id="273" r:id="rId6"/>
    <p:sldId id="260" r:id="rId7"/>
    <p:sldId id="272" r:id="rId8"/>
    <p:sldId id="257" r:id="rId9"/>
    <p:sldId id="278" r:id="rId10"/>
    <p:sldId id="270" r:id="rId11"/>
    <p:sldId id="259" r:id="rId12"/>
    <p:sldId id="268" r:id="rId13"/>
    <p:sldId id="275" r:id="rId14"/>
    <p:sldId id="262" r:id="rId15"/>
    <p:sldId id="261" r:id="rId16"/>
    <p:sldId id="266" r:id="rId17"/>
    <p:sldId id="269" r:id="rId18"/>
    <p:sldId id="267" r:id="rId19"/>
    <p:sldId id="271" r:id="rId20"/>
    <p:sldId id="263" r:id="rId21"/>
    <p:sldId id="280" r:id="rId22"/>
    <p:sldId id="279" r:id="rId23"/>
    <p:sldId id="265" r:id="rId24"/>
    <p:sldId id="27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C052-90F5-431B-88A3-7392414E03E1}" type="datetimeFigureOut">
              <a:rPr lang="zh-CN" altLang="en-US" smtClean="0"/>
              <a:t>2024/4/14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B448-8DBA-47FC-AF10-7C7B95C2A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96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C052-90F5-431B-88A3-7392414E03E1}" type="datetimeFigureOut">
              <a:rPr lang="zh-CN" altLang="en-US" smtClean="0"/>
              <a:t>2024/4/14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B448-8DBA-47FC-AF10-7C7B95C2A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1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C052-90F5-431B-88A3-7392414E03E1}" type="datetimeFigureOut">
              <a:rPr lang="zh-CN" altLang="en-US" smtClean="0"/>
              <a:t>2024/4/14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B448-8DBA-47FC-AF10-7C7B95C2A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25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C052-90F5-431B-88A3-7392414E03E1}" type="datetimeFigureOut">
              <a:rPr lang="zh-CN" altLang="en-US" smtClean="0"/>
              <a:t>2024/4/14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B448-8DBA-47FC-AF10-7C7B95C2A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64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C052-90F5-431B-88A3-7392414E03E1}" type="datetimeFigureOut">
              <a:rPr lang="zh-CN" altLang="en-US" smtClean="0"/>
              <a:t>2024/4/14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B448-8DBA-47FC-AF10-7C7B95C2A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41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C052-90F5-431B-88A3-7392414E03E1}" type="datetimeFigureOut">
              <a:rPr lang="zh-CN" altLang="en-US" smtClean="0"/>
              <a:t>2024/4/14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B448-8DBA-47FC-AF10-7C7B95C2A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79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C052-90F5-431B-88A3-7392414E03E1}" type="datetimeFigureOut">
              <a:rPr lang="zh-CN" altLang="en-US" smtClean="0"/>
              <a:t>2024/4/14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B448-8DBA-47FC-AF10-7C7B95C2A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11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C052-90F5-431B-88A3-7392414E03E1}" type="datetimeFigureOut">
              <a:rPr lang="zh-CN" altLang="en-US" smtClean="0"/>
              <a:t>2024/4/14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B448-8DBA-47FC-AF10-7C7B95C2A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49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C052-90F5-431B-88A3-7392414E03E1}" type="datetimeFigureOut">
              <a:rPr lang="zh-CN" altLang="en-US" smtClean="0"/>
              <a:t>2024/4/14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B448-8DBA-47FC-AF10-7C7B95C2A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90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C052-90F5-431B-88A3-7392414E03E1}" type="datetimeFigureOut">
              <a:rPr lang="zh-CN" altLang="en-US" smtClean="0"/>
              <a:t>2024/4/14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B448-8DBA-47FC-AF10-7C7B95C2A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79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C052-90F5-431B-88A3-7392414E03E1}" type="datetimeFigureOut">
              <a:rPr lang="zh-CN" altLang="en-US" smtClean="0"/>
              <a:t>2024/4/14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B448-8DBA-47FC-AF10-7C7B95C2A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26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C052-90F5-431B-88A3-7392414E03E1}" type="datetimeFigureOut">
              <a:rPr lang="zh-CN" altLang="en-US" smtClean="0"/>
              <a:t>2024/4/14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1B448-8DBA-47FC-AF10-7C7B95C2A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45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588451" y="788023"/>
                <a:ext cx="9144000" cy="23876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Electroweak Corrections for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zh-CN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zh-CN" altLang="en-US" b="1" dirty="0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decay</a:t>
                </a:r>
                <a:endParaRPr lang="zh-CN" altLang="en-US" b="1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88451" y="788023"/>
                <a:ext cx="9144000" cy="2387600"/>
              </a:xfrm>
              <a:blipFill>
                <a:blip r:embed="rId2"/>
                <a:stretch>
                  <a:fillRect l="-933" t="-7398" b="-15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CN" altLang="en-US" sz="3200" b="1" dirty="0" smtClean="0"/>
              <a:t>陈龙斌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arXiv:2404.****</a:t>
            </a:r>
          </a:p>
          <a:p>
            <a:r>
              <a:rPr lang="zh-CN" altLang="en-US" sz="3200" b="1" dirty="0" smtClean="0"/>
              <a:t>广州大学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2024/4/14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53170" y="6211475"/>
            <a:ext cx="785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In collaborations with </a:t>
            </a:r>
            <a:r>
              <a:rPr lang="en-US" altLang="zh-CN" b="1" dirty="0" err="1" smtClean="0"/>
              <a:t>Zi-Qiang</a:t>
            </a:r>
            <a:r>
              <a:rPr lang="en-US" altLang="zh-CN" b="1" dirty="0" smtClean="0"/>
              <a:t> Chen, Cong-Feng </a:t>
            </a:r>
            <a:r>
              <a:rPr lang="en-US" altLang="zh-CN" b="1" dirty="0" err="1" smtClean="0"/>
              <a:t>Qiao</a:t>
            </a:r>
            <a:r>
              <a:rPr lang="en-US" altLang="zh-CN" b="1" dirty="0" smtClean="0"/>
              <a:t> and </a:t>
            </a:r>
            <a:r>
              <a:rPr lang="en-US" altLang="zh-CN" b="1" dirty="0" err="1" smtClean="0"/>
              <a:t>Ruilin</a:t>
            </a:r>
            <a:r>
              <a:rPr lang="en-US" altLang="zh-CN" b="1" dirty="0" smtClean="0"/>
              <a:t> Zhu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394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idx="1"/>
          </p:nvPr>
        </p:nvSpPr>
        <p:spPr>
          <a:xfrm>
            <a:off x="4197995" y="2724240"/>
            <a:ext cx="6170857" cy="1268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b="1" dirty="0" smtClean="0"/>
              <a:t>Calculation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888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426" y="2466434"/>
            <a:ext cx="3995606" cy="399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374747" y="1201250"/>
            <a:ext cx="19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Leading Order: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827" y="944088"/>
            <a:ext cx="8033624" cy="84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780"/>
          </a:xfrm>
        </p:spPr>
        <p:txBody>
          <a:bodyPr>
            <a:normAutofit fontScale="90000"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</a:rPr>
              <a:t>NLO QCD Corrections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ph idx="1"/>
          </p:nvPr>
        </p:nvSpPr>
        <p:spPr>
          <a:xfrm>
            <a:off x="882535" y="163720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 smtClean="0"/>
              <a:t>QCD Corrections:</a:t>
            </a:r>
          </a:p>
          <a:p>
            <a:r>
              <a:rPr lang="en-US" altLang="zh-CN" sz="2000" b="1" dirty="0" smtClean="0"/>
              <a:t>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Numerical</a:t>
            </a:r>
            <a:r>
              <a:rPr lang="en-US" altLang="zh-CN" sz="2000" b="1" dirty="0" smtClean="0"/>
              <a:t> : M</a:t>
            </a:r>
            <a:r>
              <a:rPr lang="en-US" altLang="zh-CN" sz="2000" b="1" dirty="0"/>
              <a:t>. </a:t>
            </a:r>
            <a:r>
              <a:rPr lang="en-US" altLang="zh-CN" sz="2000" b="1" dirty="0" err="1"/>
              <a:t>Spira</a:t>
            </a:r>
            <a:r>
              <a:rPr lang="en-US" altLang="zh-CN" sz="2000" b="1" dirty="0"/>
              <a:t>, A. </a:t>
            </a:r>
            <a:r>
              <a:rPr lang="en-US" altLang="zh-CN" sz="2000" b="1" dirty="0" err="1"/>
              <a:t>Djouadi</a:t>
            </a:r>
            <a:r>
              <a:rPr lang="en-US" altLang="zh-CN" sz="2000" b="1" dirty="0"/>
              <a:t> and P. M. </a:t>
            </a:r>
            <a:r>
              <a:rPr lang="en-US" altLang="zh-CN" sz="2000" b="1" dirty="0" err="1"/>
              <a:t>Zerwas</a:t>
            </a:r>
            <a:r>
              <a:rPr lang="en-US" altLang="zh-CN" sz="2000" b="1" dirty="0"/>
              <a:t>, Phys. Lett. B 276 (1992) 350</a:t>
            </a:r>
            <a:r>
              <a:rPr lang="en-US" altLang="zh-CN" sz="2000" b="1" dirty="0" smtClean="0"/>
              <a:t>.</a:t>
            </a:r>
          </a:p>
          <a:p>
            <a:r>
              <a:rPr lang="en-US" altLang="zh-CN" sz="2000" b="1" dirty="0" smtClean="0">
                <a:solidFill>
                  <a:srgbClr val="7030A0"/>
                </a:solidFill>
              </a:rPr>
              <a:t>Analytic calculation</a:t>
            </a:r>
            <a:r>
              <a:rPr lang="en-US" altLang="zh-CN" sz="2000" b="1" dirty="0" smtClean="0"/>
              <a:t>:  [arXiv:1505.00561], [</a:t>
            </a:r>
            <a:r>
              <a:rPr lang="en-US" altLang="zh-CN" sz="2000" b="1" dirty="0"/>
              <a:t>arXiv:</a:t>
            </a:r>
            <a:r>
              <a:rPr lang="en-US" altLang="zh-CN" sz="2000" b="1" dirty="0" smtClean="0"/>
              <a:t>1505.00567]</a:t>
            </a:r>
            <a:endParaRPr lang="zh-CN" altLang="en-US" sz="2000" b="1" dirty="0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11" y="3370038"/>
            <a:ext cx="9063047" cy="214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2751255" y="5942568"/>
            <a:ext cx="743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NLO QCD corrections are only about 0.22% of the LO predictions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720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Signal background interference effects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arXiv:</a:t>
            </a:r>
            <a:r>
              <a:rPr lang="en-US" altLang="zh-CN" sz="3200" b="1" dirty="0" smtClean="0"/>
              <a:t>2312.12384</a:t>
            </a:r>
            <a:endParaRPr lang="zh-CN" altLang="en-US" sz="32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145" y="1943860"/>
            <a:ext cx="8276112" cy="16870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493" y="2078730"/>
            <a:ext cx="6576331" cy="4779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7248" y="5546247"/>
            <a:ext cx="251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The effects are small and negative!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24442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453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Progress in </a:t>
            </a:r>
            <a:r>
              <a:rPr lang="en-US" altLang="zh-CN" b="1" dirty="0" smtClean="0">
                <a:solidFill>
                  <a:srgbClr val="7030A0"/>
                </a:solidFill>
              </a:rPr>
              <a:t>Electroweak Corrections </a:t>
            </a:r>
            <a:r>
              <a:rPr lang="en-US" altLang="zh-CN" b="1" dirty="0" smtClean="0"/>
              <a:t>Calculation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0809.3667</a:t>
            </a:r>
            <a:r>
              <a:rPr lang="zh-CN" altLang="en-US" dirty="0" smtClean="0"/>
              <a:t>（</a:t>
            </a:r>
            <a:r>
              <a:rPr lang="en-US" altLang="zh-CN" dirty="0" smtClean="0"/>
              <a:t>H to </a:t>
            </a:r>
            <a:r>
              <a:rPr lang="en-US" altLang="zh-CN" dirty="0" err="1" smtClean="0"/>
              <a:t>rr,H</a:t>
            </a:r>
            <a:r>
              <a:rPr lang="en-US" altLang="zh-CN" dirty="0" smtClean="0"/>
              <a:t> to gg, NLO EW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2311.16963(Di-</a:t>
            </a:r>
            <a:r>
              <a:rPr lang="en-US" altLang="zh-CN" dirty="0" err="1" smtClean="0"/>
              <a:t>higgs</a:t>
            </a:r>
            <a:r>
              <a:rPr lang="en-US" altLang="zh-CN" dirty="0" smtClean="0"/>
              <a:t> production NLO EW corrections) </a:t>
            </a:r>
            <a:r>
              <a:rPr lang="en-US" altLang="zh-CN" dirty="0" smtClean="0">
                <a:solidFill>
                  <a:srgbClr val="0070C0"/>
                </a:solidFill>
              </a:rPr>
              <a:t>see </a:t>
            </a:r>
            <a:r>
              <a:rPr lang="en-US" altLang="zh-CN" dirty="0" err="1" smtClean="0">
                <a:solidFill>
                  <a:srgbClr val="0070C0"/>
                </a:solidFill>
              </a:rPr>
              <a:t>Huan</a:t>
            </a:r>
            <a:r>
              <a:rPr lang="en-US" altLang="zh-CN" dirty="0" smtClean="0">
                <a:solidFill>
                  <a:srgbClr val="0070C0"/>
                </a:solidFill>
              </a:rPr>
              <a:t>-Yu </a:t>
            </a:r>
            <a:r>
              <a:rPr lang="en-US" altLang="zh-CN" dirty="0" err="1" smtClean="0">
                <a:solidFill>
                  <a:srgbClr val="0070C0"/>
                </a:solidFill>
              </a:rPr>
              <a:t>Bi’s</a:t>
            </a:r>
            <a:r>
              <a:rPr lang="en-US" altLang="zh-CN" dirty="0" smtClean="0">
                <a:solidFill>
                  <a:srgbClr val="0070C0"/>
                </a:solidFill>
              </a:rPr>
              <a:t> Talk</a:t>
            </a:r>
          </a:p>
          <a:p>
            <a:r>
              <a:rPr lang="en-US" altLang="zh-CN" dirty="0" smtClean="0"/>
              <a:t>2209.14953(Z+H production at CEPC )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241" y="4264283"/>
            <a:ext cx="7027203" cy="1912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743568" y="4987708"/>
            <a:ext cx="207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Our work: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669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94595" y="104733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 smtClean="0"/>
                  <a:t>Two-loop Feynman Diagrams for H     Z</a:t>
                </a:r>
                <a14:m>
                  <m:oMath xmlns:m="http://schemas.openxmlformats.org/officeDocument/2006/math">
                    <m:r>
                      <a:rPr lang="zh-CN" altLang="en-US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zh-CN" b="1" dirty="0" smtClean="0"/>
                  <a:t/>
                </a:r>
                <a:br>
                  <a:rPr lang="en-US" altLang="zh-CN" b="1" dirty="0" smtClean="0"/>
                </a:br>
                <a:r>
                  <a:rPr lang="en-US" altLang="zh-CN" b="1" dirty="0" smtClean="0"/>
                  <a:t> (about 5000)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94595" y="104733"/>
                <a:ext cx="10515600" cy="1325563"/>
              </a:xfrm>
              <a:blipFill>
                <a:blip r:embed="rId2"/>
                <a:stretch>
                  <a:fillRect l="-2377" t="-13303" b="-206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1500" y="1482949"/>
            <a:ext cx="4466436" cy="4466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121" y="1482949"/>
            <a:ext cx="4485755" cy="448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579199" y="629256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Two-loop diagrams produced by </a:t>
            </a:r>
            <a:r>
              <a:rPr lang="en-US" altLang="zh-CN" dirty="0" err="1" smtClean="0"/>
              <a:t>FeynArts</a:t>
            </a:r>
            <a:endParaRPr lang="zh-CN" altLang="en-US" dirty="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9434550" y="420782"/>
            <a:ext cx="49282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1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8499"/>
            <a:ext cx="1051560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Calculation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3200" b="1" dirty="0" smtClean="0"/>
                  <a:t>Diagrams and Amplitudes:  </a:t>
                </a:r>
                <a:r>
                  <a:rPr lang="en-US" altLang="zh-CN" sz="3200" b="1" dirty="0" err="1" smtClean="0"/>
                  <a:t>Feynarts</a:t>
                </a:r>
                <a:r>
                  <a:rPr lang="en-US" altLang="zh-CN" sz="3200" b="1" dirty="0" smtClean="0"/>
                  <a:t> &amp; </a:t>
                </a:r>
                <a:r>
                  <a:rPr lang="en-US" altLang="zh-CN" sz="3200" b="1" dirty="0" err="1" smtClean="0"/>
                  <a:t>FeynCalc</a:t>
                </a:r>
                <a:r>
                  <a:rPr lang="en-US" altLang="zh-CN" sz="3200" b="1" dirty="0" smtClean="0"/>
                  <a:t>.</a:t>
                </a:r>
              </a:p>
              <a:p>
                <a:endParaRPr lang="en-US" altLang="zh-CN" sz="3200" b="1" dirty="0"/>
              </a:p>
              <a:p>
                <a:r>
                  <a:rPr lang="en-US" altLang="zh-CN" sz="3200" b="1" dirty="0" smtClean="0"/>
                  <a:t>Integrals Reduction: FIRE, Kira and Blade.</a:t>
                </a:r>
              </a:p>
              <a:p>
                <a:endParaRPr lang="en-US" altLang="zh-CN" sz="3200" b="1" dirty="0"/>
              </a:p>
              <a:p>
                <a:r>
                  <a:rPr lang="en-US" altLang="zh-CN" sz="3200" b="1" dirty="0" smtClean="0"/>
                  <a:t>Master Integrals Calculation: AMFLOW.</a:t>
                </a:r>
              </a:p>
              <a:p>
                <a:endParaRPr lang="en-US" altLang="zh-CN" sz="3200" b="1" dirty="0"/>
              </a:p>
              <a:p>
                <a:r>
                  <a:rPr lang="en-US" altLang="zh-CN" sz="3200" b="1" dirty="0" smtClean="0"/>
                  <a:t>The Amplitudes contain only 1/</a:t>
                </a:r>
                <a14:m>
                  <m:oMath xmlns:m="http://schemas.openxmlformats.org/officeDocument/2006/math">
                    <m:r>
                      <a:rPr lang="zh-CN" altLang="en-US" sz="3200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altLang="zh-CN" sz="3200" b="1" dirty="0" smtClean="0"/>
                  <a:t>  divergences.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9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152" y="370667"/>
            <a:ext cx="10515600" cy="865159"/>
          </a:xfrm>
        </p:spPr>
        <p:txBody>
          <a:bodyPr/>
          <a:lstStyle/>
          <a:p>
            <a:r>
              <a:rPr lang="en-US" altLang="zh-CN" b="1" dirty="0" smtClean="0"/>
              <a:t>Renormalization scheme</a:t>
            </a:r>
            <a:endParaRPr lang="zh-CN" altLang="en-US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152" y="1496291"/>
            <a:ext cx="10759830" cy="47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5551" y="119405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Renormalization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4172" y="1761174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Two EW diagrams are free of infra and collinear divergences.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UV divergence completely removed after renormalization.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43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5518" y="2395335"/>
            <a:ext cx="3979519" cy="1325563"/>
          </a:xfrm>
        </p:spPr>
        <p:txBody>
          <a:bodyPr>
            <a:normAutofit/>
          </a:bodyPr>
          <a:lstStyle/>
          <a:p>
            <a:r>
              <a:rPr lang="en-US" altLang="zh-CN" sz="6000" b="1" dirty="0" smtClean="0"/>
              <a:t>Results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092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8983" y="2431588"/>
            <a:ext cx="4100366" cy="1325563"/>
          </a:xfrm>
        </p:spPr>
        <p:txBody>
          <a:bodyPr>
            <a:normAutofit/>
          </a:bodyPr>
          <a:lstStyle/>
          <a:p>
            <a:r>
              <a:rPr lang="en-US" altLang="zh-CN" sz="4800" b="1" dirty="0" smtClean="0"/>
              <a:t>Motivation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671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595" y="240251"/>
            <a:ext cx="1051560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Electroweak corrections results: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237" y="1624215"/>
            <a:ext cx="6269327" cy="4351338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7085593" y="2670692"/>
            <a:ext cx="990936" cy="3021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8139953" y="3227293"/>
            <a:ext cx="782918" cy="230094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92283" y="6275294"/>
            <a:ext cx="564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Uncertainty of NLO EW is below 2%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5816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530" y="995573"/>
            <a:ext cx="9932654" cy="20745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82" y="4440692"/>
            <a:ext cx="9599525" cy="12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72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945" y="1071938"/>
            <a:ext cx="7715593" cy="43513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31723" y="5575068"/>
            <a:ext cx="346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Branching Ratio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0319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Conclusion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NLO electroweak corrections decrease leading order predictions.</a:t>
            </a:r>
          </a:p>
          <a:p>
            <a:endParaRPr lang="en-US" altLang="zh-CN" dirty="0"/>
          </a:p>
          <a:p>
            <a:r>
              <a:rPr lang="en-US" altLang="zh-CN" dirty="0" smtClean="0"/>
              <a:t>The discrepancy between Experiments and SM theory had been amplified. </a:t>
            </a:r>
          </a:p>
          <a:p>
            <a:endParaRPr lang="en-US" altLang="zh-CN" dirty="0"/>
          </a:p>
          <a:p>
            <a:r>
              <a:rPr lang="en-US" altLang="zh-CN" dirty="0" smtClean="0"/>
              <a:t>New Physics beyond SM</a:t>
            </a:r>
            <a:r>
              <a:rPr lang="en-US" altLang="zh-CN" dirty="0"/>
              <a:t>? </a:t>
            </a:r>
            <a:r>
              <a:rPr lang="en-US" altLang="zh-CN" dirty="0" smtClean="0"/>
              <a:t>Statistical Fluctuation?</a:t>
            </a:r>
          </a:p>
          <a:p>
            <a:endParaRPr lang="en-US" altLang="zh-CN" dirty="0"/>
          </a:p>
          <a:p>
            <a:r>
              <a:rPr lang="en-US" altLang="zh-CN" dirty="0" smtClean="0"/>
              <a:t>NLO electroweak corrections prefer </a:t>
            </a:r>
            <a:r>
              <a:rPr lang="en-US" altLang="zh-CN" dirty="0"/>
              <a:t>New </a:t>
            </a:r>
            <a:r>
              <a:rPr lang="en-US" altLang="zh-CN" dirty="0" smtClean="0"/>
              <a:t>Physics.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58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0148" y="2591584"/>
            <a:ext cx="6007925" cy="1630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9600" b="1" dirty="0" smtClean="0">
                <a:solidFill>
                  <a:srgbClr val="FF0000"/>
                </a:solidFill>
              </a:rPr>
              <a:t>Thanks!</a:t>
            </a:r>
            <a:endParaRPr lang="zh-CN" alt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0698" y="334055"/>
            <a:ext cx="10710553" cy="531462"/>
          </a:xfrm>
        </p:spPr>
        <p:txBody>
          <a:bodyPr>
            <a:noAutofit/>
          </a:bodyPr>
          <a:lstStyle/>
          <a:p>
            <a:r>
              <a:rPr lang="en-US" altLang="zh-CN" sz="2400" b="1" dirty="0"/>
              <a:t>The agreement with the SM predictions for production modes and decay channels</a:t>
            </a:r>
            <a:endParaRPr lang="zh-CN" altLang="en-US" sz="24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627" y="914400"/>
            <a:ext cx="8553441" cy="52087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48842" y="6282047"/>
            <a:ext cx="597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CMS Collaboration </a:t>
            </a:r>
            <a:r>
              <a:rPr lang="en-US" altLang="zh-CN" b="1" dirty="0" smtClean="0">
                <a:solidFill>
                  <a:srgbClr val="7030A0"/>
                </a:solidFill>
              </a:rPr>
              <a:t>Nature 607(2022)60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111" y="507464"/>
            <a:ext cx="10517183" cy="466305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46961" y="5735782"/>
            <a:ext cx="5444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ATLAS Collaboration </a:t>
            </a:r>
            <a:r>
              <a:rPr lang="en-US" altLang="zh-CN" sz="2000" b="1" dirty="0" smtClean="0"/>
              <a:t>Nature 607(2022)52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135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130" y="1335975"/>
            <a:ext cx="11539374" cy="3129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椭圆 1"/>
          <p:cNvSpPr/>
          <p:nvPr/>
        </p:nvSpPr>
        <p:spPr>
          <a:xfrm>
            <a:off x="323008" y="1252848"/>
            <a:ext cx="979715" cy="629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659015" y="229985"/>
            <a:ext cx="529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Higgs boson Rare decay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159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54" y="506436"/>
            <a:ext cx="6991800" cy="524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729762" y="2811217"/>
                <a:ext cx="4379111" cy="1699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</a:rPr>
                  <a:t>ATLAS and CMS results</a:t>
                </a:r>
              </a:p>
              <a:p>
                <a:r>
                  <a:rPr lang="en-US" altLang="zh-CN" sz="2000" b="1" dirty="0" smtClean="0"/>
                  <a:t>Branching Ratios:</a:t>
                </a:r>
                <a:endParaRPr lang="en-US" altLang="zh-CN" sz="20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altLang="zh-CN" sz="2000" b="1" dirty="0" smtClean="0"/>
              </a:p>
              <a:p>
                <a:r>
                  <a:rPr lang="en-US" altLang="zh-CN" sz="2000" b="1" dirty="0" smtClean="0"/>
                  <a:t>Signal </a:t>
                </a:r>
                <a:r>
                  <a:rPr lang="en-US" altLang="zh-CN" sz="2000" b="1" dirty="0"/>
                  <a:t>strength</a:t>
                </a:r>
                <a:r>
                  <a:rPr lang="en-US" altLang="zh-CN" sz="2000" b="1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</m:oMath>
                </a14:m>
                <a:endParaRPr lang="en-US" altLang="zh-CN" sz="2000" b="1" dirty="0" smtClean="0"/>
              </a:p>
              <a:p>
                <a:r>
                  <a:rPr lang="en-US" altLang="zh-CN" sz="2000" b="1" dirty="0" smtClean="0"/>
                  <a:t>Observed significance  3.4 </a:t>
                </a:r>
                <a14:m>
                  <m:oMath xmlns:m="http://schemas.openxmlformats.org/officeDocument/2006/math">
                    <m:r>
                      <a:rPr lang="zh-CN" altLang="en-US" sz="2000" b="1" i="1" smtClean="0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762" y="2811217"/>
                <a:ext cx="4379111" cy="1699761"/>
              </a:xfrm>
              <a:prstGeom prst="rect">
                <a:avLst/>
              </a:prstGeom>
              <a:blipFill>
                <a:blip r:embed="rId3"/>
                <a:stretch>
                  <a:fillRect l="-2089" t="-2509" b="-53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1796574" y="5901304"/>
            <a:ext cx="413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ATLAS and CMS </a:t>
            </a:r>
            <a:br>
              <a:rPr lang="en-US" altLang="zh-CN" b="1" dirty="0"/>
            </a:br>
            <a:r>
              <a:rPr lang="en-US" altLang="zh-CN" b="1" dirty="0"/>
              <a:t>Phys. Rev. Lett. 132 (2024) 021803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598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altLang="zh-CN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zh-CN" alt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zh-CN" altLang="en-US" sz="4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4000" dirty="0" smtClean="0">
                    <a:solidFill>
                      <a:schemeClr val="tx1"/>
                    </a:solidFill>
                  </a:rPr>
                  <a:t>is sensitive to some BSM models</a:t>
                </a:r>
                <a:endParaRPr lang="zh-CN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0770" y="1764717"/>
            <a:ext cx="8662059" cy="18528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05" y="3691593"/>
            <a:ext cx="10158349" cy="18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65373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b="1" dirty="0" smtClean="0"/>
                  <a:t>The branching ratios and the relative uncertainty for a SM Higgs boson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US" altLang="zh-CN" b="1" dirty="0" smtClean="0"/>
                  <a:t>= 125GeV.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65373"/>
                <a:ext cx="10515600" cy="1325563"/>
              </a:xfrm>
              <a:blipFill>
                <a:blip r:embed="rId2"/>
                <a:stretch>
                  <a:fillRect l="-2087" t="-7834" r="-2841" b="-14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3641" y="1825625"/>
            <a:ext cx="600471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5198225" y="6411652"/>
            <a:ext cx="1396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PDG 2023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8124305" y="4982095"/>
            <a:ext cx="974054" cy="515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44816" y="3468861"/>
            <a:ext cx="2756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The main uncertainty is from missing high order electroweak corrections</a:t>
            </a:r>
            <a:endParaRPr lang="zh-CN" alt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960" y="6249787"/>
            <a:ext cx="2776826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4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788" y="380422"/>
            <a:ext cx="6706095" cy="2106246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1149" y="2896543"/>
            <a:ext cx="9892495" cy="275662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97284" y="5884224"/>
            <a:ext cx="485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Matthew D. Schwartz, Quantum Field Theory and the Standard Model</a:t>
            </a:r>
            <a:endParaRPr lang="zh-CN" alt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9744740" y="160317"/>
            <a:ext cx="216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Motivation for EW corrections</a:t>
            </a:r>
            <a:endParaRPr lang="zh-CN" altLang="en-US" b="1" dirty="0"/>
          </a:p>
        </p:txBody>
      </p:sp>
      <p:sp>
        <p:nvSpPr>
          <p:cNvPr id="2" name="椭圆 1"/>
          <p:cNvSpPr/>
          <p:nvPr/>
        </p:nvSpPr>
        <p:spPr>
          <a:xfrm>
            <a:off x="3228975" y="4300538"/>
            <a:ext cx="2233614" cy="15836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071730" y="276447"/>
            <a:ext cx="3625703" cy="19791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4789967" y="2301949"/>
            <a:ext cx="1350335" cy="19985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777716" y="4356076"/>
            <a:ext cx="3620386" cy="147260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6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344</Words>
  <Application>Microsoft Office PowerPoint</Application>
  <PresentationFormat>宽屏</PresentationFormat>
  <Paragraphs>66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等线 Light</vt:lpstr>
      <vt:lpstr>Arial</vt:lpstr>
      <vt:lpstr>Arial Black</vt:lpstr>
      <vt:lpstr>Cambria Math</vt:lpstr>
      <vt:lpstr>Office 主题​​</vt:lpstr>
      <vt:lpstr>Electroweak Corrections for  H→Zγ decay</vt:lpstr>
      <vt:lpstr>Motivation</vt:lpstr>
      <vt:lpstr>The agreement with the SM predictions for production modes and decay channels</vt:lpstr>
      <vt:lpstr>PowerPoint 演示文稿</vt:lpstr>
      <vt:lpstr>PowerPoint 演示文稿</vt:lpstr>
      <vt:lpstr>PowerPoint 演示文稿</vt:lpstr>
      <vt:lpstr>H→Zγ is sensitive to some BSM models</vt:lpstr>
      <vt:lpstr>The branching ratios and the relative uncertainty for a SM Higgs boson with m_h= 125GeV.</vt:lpstr>
      <vt:lpstr>PowerPoint 演示文稿</vt:lpstr>
      <vt:lpstr>PowerPoint 演示文稿</vt:lpstr>
      <vt:lpstr>PowerPoint 演示文稿</vt:lpstr>
      <vt:lpstr>NLO QCD Corrections</vt:lpstr>
      <vt:lpstr>Signal background interference effects arXiv:2312.12384</vt:lpstr>
      <vt:lpstr>Progress in Electroweak Corrections Calculation</vt:lpstr>
      <vt:lpstr>Two-loop Feynman Diagrams for H     Zγ  (about 5000)</vt:lpstr>
      <vt:lpstr>Calculation</vt:lpstr>
      <vt:lpstr>Renormalization scheme</vt:lpstr>
      <vt:lpstr>Renormalization</vt:lpstr>
      <vt:lpstr>Results</vt:lpstr>
      <vt:lpstr>Electroweak corrections results:</vt:lpstr>
      <vt:lpstr>PowerPoint 演示文稿</vt:lpstr>
      <vt:lpstr>PowerPoint 演示文稿</vt:lpstr>
      <vt:lpstr>Conclusion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longbin chen</dc:creator>
  <cp:lastModifiedBy>longbin chen</cp:lastModifiedBy>
  <cp:revision>72</cp:revision>
  <dcterms:created xsi:type="dcterms:W3CDTF">2024-03-31T03:19:00Z</dcterms:created>
  <dcterms:modified xsi:type="dcterms:W3CDTF">2024-04-14T03:08:37Z</dcterms:modified>
</cp:coreProperties>
</file>