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1" r:id="rId15"/>
    <p:sldId id="272" r:id="rId16"/>
    <p:sldId id="273" r:id="rId17"/>
    <p:sldId id="268" r:id="rId18"/>
    <p:sldId id="274" r:id="rId19"/>
    <p:sldId id="275" r:id="rId20"/>
    <p:sldId id="276" r:id="rId21"/>
    <p:sldId id="277" r:id="rId22"/>
    <p:sldId id="278" r:id="rId2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B5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86883" autoAdjust="0"/>
  </p:normalViewPr>
  <p:slideViewPr>
    <p:cSldViewPr snapToGrid="0">
      <p:cViewPr varScale="1">
        <p:scale>
          <a:sx n="70" d="100"/>
          <a:sy n="70" d="100"/>
        </p:scale>
        <p:origin x="387" y="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311BD0-CE4B-4B9A-A411-5CF863BCC8DC}" type="datetimeFigureOut">
              <a:rPr lang="zh-CN" altLang="en-US" smtClean="0"/>
              <a:t>2024/4/12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7B25F2-EAA5-44D1-8B81-381510177C8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15596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7B25F2-EAA5-44D1-8B81-381510177C82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52037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7B25F2-EAA5-44D1-8B81-381510177C82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78184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7B25F2-EAA5-44D1-8B81-381510177C82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72102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7B25F2-EAA5-44D1-8B81-381510177C82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6686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7B25F2-EAA5-44D1-8B81-381510177C82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32693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7B25F2-EAA5-44D1-8B81-381510177C82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40563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7B25F2-EAA5-44D1-8B81-381510177C82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84941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7B25F2-EAA5-44D1-8B81-381510177C82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54928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7B25F2-EAA5-44D1-8B81-381510177C82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9203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7B25F2-EAA5-44D1-8B81-381510177C82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59494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7B25F2-EAA5-44D1-8B81-381510177C82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27319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7B25F2-EAA5-44D1-8B81-381510177C82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84740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7B8B836-223A-BC78-0F6D-8C192E2EC6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9F80CD08-4338-14CC-AB3D-6786EE889F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B9FD825-FBEF-649C-41B5-F5F4E7BD35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E1449-3277-4483-9003-3D66BD76BADF}" type="datetimeFigureOut">
              <a:rPr lang="zh-CN" altLang="en-US" smtClean="0"/>
              <a:t>2024/4/12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9D759EF-7765-57AB-DE29-C1EE5B9D25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845596B-61C2-F55F-702B-EB4351203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7D3B2-14C3-41E6-9B06-D517F9F273B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48666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B277039-9B76-555E-905F-FF0355058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FFCB55CD-CEEA-F9D5-A865-6FBD8AEFD5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B8BD895-2344-5F01-3E1E-0E8B4D0635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E1449-3277-4483-9003-3D66BD76BADF}" type="datetimeFigureOut">
              <a:rPr lang="zh-CN" altLang="en-US" smtClean="0"/>
              <a:t>2024/4/12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A041F73-D26D-D2E9-1B86-252FAABE56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A1C9067-F423-6E3F-FF8A-C6FBC41CC4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7D3B2-14C3-41E6-9B06-D517F9F273B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11510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F5B6BD76-C665-BC9C-A5D6-48039299375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A6E0717-E537-4972-8D89-4640461B55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3D2428C-9177-2AD2-C51C-F4A22D1EEC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E1449-3277-4483-9003-3D66BD76BADF}" type="datetimeFigureOut">
              <a:rPr lang="zh-CN" altLang="en-US" smtClean="0"/>
              <a:t>2024/4/12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4BB1FB7-5D1F-47E6-B3D9-CD0B40E984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B56036A-DABD-81E8-183E-0E731704F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7D3B2-14C3-41E6-9B06-D517F9F273B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8357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3F4E415-6E03-6C70-F8F0-8308486376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261A6F4-C63F-FBD5-ECCA-8850CA57CE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2BEB87C-90D9-66F0-8E67-2E8DDE2539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E1449-3277-4483-9003-3D66BD76BADF}" type="datetimeFigureOut">
              <a:rPr lang="zh-CN" altLang="en-US" smtClean="0"/>
              <a:t>2024/4/12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433ADA7-1A82-6C2F-CFA1-4A73E8586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249DA4-BFAA-008F-103D-612EE4CBD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7D3B2-14C3-41E6-9B06-D517F9F273B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79303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6DE118F-D11D-5D82-5D8E-B6150F2540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B389AE6-7765-35CB-6E42-CFE5F33E08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F73A151-D721-DA8F-E99B-7773F77ACD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E1449-3277-4483-9003-3D66BD76BADF}" type="datetimeFigureOut">
              <a:rPr lang="zh-CN" altLang="en-US" smtClean="0"/>
              <a:t>2024/4/12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A1EC25F-E936-CB45-8AE4-CBED09ACB3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7CA6DB8-DF11-4393-D93D-466EC9BFC8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7D3B2-14C3-41E6-9B06-D517F9F273B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0420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EDFCFC8-B986-3582-CA0B-5C878AD964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51AE2BC-CB0D-D2BA-A5F7-13281F1612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65D6977-FEC7-6AAF-BC31-A9F5372A5E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99747AE-4CB5-D34A-B09A-3831F90D4F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E1449-3277-4483-9003-3D66BD76BADF}" type="datetimeFigureOut">
              <a:rPr lang="zh-CN" altLang="en-US" smtClean="0"/>
              <a:t>2024/4/12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9896FCD-ED12-656D-6110-A6F1E6687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248383E-3302-2773-4AB6-CB88D82136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7D3B2-14C3-41E6-9B06-D517F9F273B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61287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E0D3EA4-157C-9403-E5E3-C1399535B0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CDA42C9-33C7-4233-508A-37F3AF2A29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78B39353-D764-7A3B-2A7D-ED7075520A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5BDFA96D-B55E-FB37-8F85-59E64DE9F2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CC9BEA04-9978-2AFB-1473-23E458FFF9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601231F8-9E93-E722-E658-BFE48C2AB7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E1449-3277-4483-9003-3D66BD76BADF}" type="datetimeFigureOut">
              <a:rPr lang="zh-CN" altLang="en-US" smtClean="0"/>
              <a:t>2024/4/12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C69BECD6-4B8A-1A8B-AF2C-1344D5845B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7200ECB9-69C0-AE9A-35DC-E9AF39C47F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7D3B2-14C3-41E6-9B06-D517F9F273B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39531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116ECE8-73B4-3438-8533-39B194B130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2BE21C6A-A967-9917-383A-64E607CF4D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E1449-3277-4483-9003-3D66BD76BADF}" type="datetimeFigureOut">
              <a:rPr lang="zh-CN" altLang="en-US" smtClean="0"/>
              <a:t>2024/4/12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10B3FEBF-EBB1-9002-7671-8BD2F8252C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A8F2D7CF-8769-2B40-D58F-8740F407E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7D3B2-14C3-41E6-9B06-D517F9F273B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32140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E7BA481A-3675-F5E2-5D95-E6B2DBDFED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E1449-3277-4483-9003-3D66BD76BADF}" type="datetimeFigureOut">
              <a:rPr lang="zh-CN" altLang="en-US" smtClean="0"/>
              <a:t>2024/4/12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0993C066-24C9-061D-DC0D-9C95120D82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998E1A9-A583-C13A-8B55-37EECB761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7D3B2-14C3-41E6-9B06-D517F9F273B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47663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35A03F0-21CF-6B5F-A13D-461A5FB8FB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B62446B-29E0-61A8-18FF-DB786C83D8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A731FBB-903D-EE6D-968A-625E837B3F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4116CEE-9085-345C-CED3-6883BFC37A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E1449-3277-4483-9003-3D66BD76BADF}" type="datetimeFigureOut">
              <a:rPr lang="zh-CN" altLang="en-US" smtClean="0"/>
              <a:t>2024/4/12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C4033FF-0CDA-E5A1-B3A6-A282C86F44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282A200-90AC-8825-70F9-6CE84FDBD1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7D3B2-14C3-41E6-9B06-D517F9F273B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03323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E4CF44A-199B-44D4-28DE-54D2E4D6B6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4D46D398-C63D-DAE1-E178-BC91B2DD8A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6A826D6-4F3E-7DFC-4597-AF44D03EF1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FB8DDE5-725B-21D7-084F-6855537F1A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E1449-3277-4483-9003-3D66BD76BADF}" type="datetimeFigureOut">
              <a:rPr lang="zh-CN" altLang="en-US" smtClean="0"/>
              <a:t>2024/4/12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FDA2BF6-BF10-7F98-8EC7-B8D872CA23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9B7B78A-FDA5-B677-756B-DD511F89F8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7D3B2-14C3-41E6-9B06-D517F9F273B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99230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56B58CBE-FE6B-20C6-7D00-34D59A6BF5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A621A23-D83C-4A9C-F7D0-AFBA23A291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10A25CB-089E-39F4-960A-E944E2869B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DE1449-3277-4483-9003-3D66BD76BADF}" type="datetimeFigureOut">
              <a:rPr lang="zh-CN" altLang="en-US" smtClean="0"/>
              <a:t>2024/4/12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EBFFCD8-4AAA-71FE-7851-043227AC84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75155C9-15C9-5711-FA6A-A1191ABD8E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67D3B2-14C3-41E6-9B06-D517F9F273B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26663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57.png"/><Relationship Id="rId7" Type="http://schemas.openxmlformats.org/officeDocument/2006/relationships/image" Target="../media/image6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image" Target="../media/image68.png"/><Relationship Id="rId7" Type="http://schemas.openxmlformats.org/officeDocument/2006/relationships/image" Target="../media/image7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11" Type="http://schemas.openxmlformats.org/officeDocument/2006/relationships/image" Target="../media/image77.png"/><Relationship Id="rId5" Type="http://schemas.openxmlformats.org/officeDocument/2006/relationships/image" Target="../media/image70.png"/><Relationship Id="rId10" Type="http://schemas.openxmlformats.org/officeDocument/2006/relationships/image" Target="../media/image76.png"/><Relationship Id="rId4" Type="http://schemas.openxmlformats.org/officeDocument/2006/relationships/image" Target="../media/image69.png"/><Relationship Id="rId9" Type="http://schemas.openxmlformats.org/officeDocument/2006/relationships/image" Target="../media/image7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1.png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3" Type="http://schemas.openxmlformats.org/officeDocument/2006/relationships/image" Target="../media/image78.png"/><Relationship Id="rId7" Type="http://schemas.openxmlformats.org/officeDocument/2006/relationships/image" Target="../media/image8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.png"/><Relationship Id="rId5" Type="http://schemas.openxmlformats.org/officeDocument/2006/relationships/image" Target="../media/image83.png"/><Relationship Id="rId4" Type="http://schemas.openxmlformats.org/officeDocument/2006/relationships/image" Target="../media/image17.png"/><Relationship Id="rId9" Type="http://schemas.openxmlformats.org/officeDocument/2006/relationships/image" Target="../media/image8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0.png"/><Relationship Id="rId4" Type="http://schemas.openxmlformats.org/officeDocument/2006/relationships/image" Target="../media/image8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0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3.png"/><Relationship Id="rId5" Type="http://schemas.openxmlformats.org/officeDocument/2006/relationships/image" Target="../media/image92.png"/><Relationship Id="rId4" Type="http://schemas.openxmlformats.org/officeDocument/2006/relationships/image" Target="../media/image10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9.png"/><Relationship Id="rId3" Type="http://schemas.openxmlformats.org/officeDocument/2006/relationships/image" Target="../media/image95.png"/><Relationship Id="rId7" Type="http://schemas.openxmlformats.org/officeDocument/2006/relationships/image" Target="../media/image108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7.png"/><Relationship Id="rId5" Type="http://schemas.openxmlformats.org/officeDocument/2006/relationships/image" Target="../media/image106.png"/><Relationship Id="rId10" Type="http://schemas.openxmlformats.org/officeDocument/2006/relationships/image" Target="../media/image111.png"/><Relationship Id="rId4" Type="http://schemas.openxmlformats.org/officeDocument/2006/relationships/image" Target="../media/image96.png"/><Relationship Id="rId9" Type="http://schemas.openxmlformats.org/officeDocument/2006/relationships/image" Target="../media/image9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0.png"/><Relationship Id="rId9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2.pn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31.png"/><Relationship Id="rId5" Type="http://schemas.openxmlformats.org/officeDocument/2006/relationships/image" Target="../media/image24.png"/><Relationship Id="rId10" Type="http://schemas.openxmlformats.org/officeDocument/2006/relationships/image" Target="../media/image30.png"/><Relationship Id="rId4" Type="http://schemas.openxmlformats.org/officeDocument/2006/relationships/image" Target="../media/image23.png"/><Relationship Id="rId9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26.png"/><Relationship Id="rId7" Type="http://schemas.openxmlformats.org/officeDocument/2006/relationships/image" Target="../media/image36.png"/><Relationship Id="rId12" Type="http://schemas.openxmlformats.org/officeDocument/2006/relationships/image" Target="../media/image4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11" Type="http://schemas.openxmlformats.org/officeDocument/2006/relationships/image" Target="../media/image39.png"/><Relationship Id="rId5" Type="http://schemas.openxmlformats.org/officeDocument/2006/relationships/image" Target="../media/image33.pn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53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12" Type="http://schemas.openxmlformats.org/officeDocument/2006/relationships/image" Target="../media/image5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11" Type="http://schemas.openxmlformats.org/officeDocument/2006/relationships/image" Target="../media/image51.png"/><Relationship Id="rId5" Type="http://schemas.openxmlformats.org/officeDocument/2006/relationships/image" Target="../media/image45.png"/><Relationship Id="rId10" Type="http://schemas.openxmlformats.org/officeDocument/2006/relationships/image" Target="../media/image48.png"/><Relationship Id="rId4" Type="http://schemas.openxmlformats.org/officeDocument/2006/relationships/image" Target="../media/image44.png"/><Relationship Id="rId9" Type="http://schemas.openxmlformats.org/officeDocument/2006/relationships/image" Target="../media/image4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13" Type="http://schemas.openxmlformats.org/officeDocument/2006/relationships/image" Target="../media/image61.png"/><Relationship Id="rId3" Type="http://schemas.openxmlformats.org/officeDocument/2006/relationships/image" Target="../media/image530.png"/><Relationship Id="rId7" Type="http://schemas.openxmlformats.org/officeDocument/2006/relationships/image" Target="../media/image50.png"/><Relationship Id="rId12" Type="http://schemas.openxmlformats.org/officeDocument/2006/relationships/image" Target="../media/image6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11" Type="http://schemas.openxmlformats.org/officeDocument/2006/relationships/image" Target="../media/image59.png"/><Relationship Id="rId5" Type="http://schemas.openxmlformats.org/officeDocument/2006/relationships/image" Target="../media/image54.png"/><Relationship Id="rId10" Type="http://schemas.openxmlformats.org/officeDocument/2006/relationships/image" Target="../media/image58.png"/><Relationship Id="rId4" Type="http://schemas.openxmlformats.org/officeDocument/2006/relationships/image" Target="../media/image43.png"/><Relationship Id="rId9" Type="http://schemas.openxmlformats.org/officeDocument/2006/relationships/image" Target="../media/image56.png"/><Relationship Id="rId14" Type="http://schemas.openxmlformats.org/officeDocument/2006/relationships/image" Target="../media/image6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6A194ED-3EAD-FF49-1F45-FA43942E35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0427" y="269747"/>
            <a:ext cx="11331146" cy="1655762"/>
          </a:xfrm>
        </p:spPr>
        <p:txBody>
          <a:bodyPr>
            <a:normAutofit/>
          </a:bodyPr>
          <a:lstStyle/>
          <a:p>
            <a:r>
              <a:rPr lang="en-US" altLang="zh-CN" sz="4800" dirty="0">
                <a:latin typeface="Arial" panose="020B0604020202020204" pitchFamily="34" charset="0"/>
                <a:cs typeface="Arial" panose="020B0604020202020204" pitchFamily="34" charset="0"/>
              </a:rPr>
              <a:t>Axions in electromagnetodynamics and their detection</a:t>
            </a:r>
            <a:endParaRPr lang="zh-CN" alt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6F7EDE19-9CC2-8FC9-A25E-BFD0AE1AD3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0472" y="5760372"/>
            <a:ext cx="11331146" cy="1655762"/>
          </a:xfrm>
        </p:spPr>
        <p:txBody>
          <a:bodyPr>
            <a:normAutofit/>
          </a:bodyPr>
          <a:lstStyle/>
          <a:p>
            <a:r>
              <a:rPr lang="en-US" altLang="zh-CN" b="0" i="0" dirty="0">
                <a:solidFill>
                  <a:srgbClr val="0070C0"/>
                </a:solidFill>
                <a:effectLst/>
                <a:latin typeface="Roboto" panose="02000000000000000000" pitchFamily="2" charset="0"/>
              </a:rPr>
              <a:t>The Fifth Workshop on Frontiers of Particle Physics, Shenzhen</a:t>
            </a:r>
          </a:p>
          <a:p>
            <a:r>
              <a:rPr lang="en-US" altLang="zh-CN" b="0" i="0" dirty="0">
                <a:solidFill>
                  <a:srgbClr val="101214"/>
                </a:solidFill>
                <a:effectLst/>
                <a:latin typeface="PingFang SC"/>
              </a:rPr>
              <a:t>12-16 April 2024</a:t>
            </a:r>
            <a:endParaRPr lang="zh-CN" altLang="en-US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2C05FE98-340E-2B40-42E0-13C6BC613AC9}"/>
              </a:ext>
            </a:extLst>
          </p:cNvPr>
          <p:cNvSpPr txBox="1"/>
          <p:nvPr/>
        </p:nvSpPr>
        <p:spPr>
          <a:xfrm>
            <a:off x="1018328" y="1916972"/>
            <a:ext cx="1015534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u="sng" dirty="0"/>
              <a:t>Based on JHEP03(2023)088 and </a:t>
            </a:r>
            <a:r>
              <a:rPr lang="en-US" altLang="zh-CN" sz="2800" u="sng" dirty="0" err="1"/>
              <a:t>Chin.Phys.C</a:t>
            </a:r>
            <a:r>
              <a:rPr lang="en-US" altLang="zh-CN" sz="2800" u="sng" dirty="0"/>
              <a:t> 47 (2023)12, 123104</a:t>
            </a:r>
            <a:endParaRPr lang="zh-CN" altLang="en-US" sz="2800" u="sng" dirty="0"/>
          </a:p>
          <a:p>
            <a:endParaRPr lang="zh-CN" altLang="en-US" sz="2800" u="sng" dirty="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8009B953-E478-C4B0-B396-D8450C122BD2}"/>
              </a:ext>
            </a:extLst>
          </p:cNvPr>
          <p:cNvSpPr txBox="1"/>
          <p:nvPr/>
        </p:nvSpPr>
        <p:spPr>
          <a:xfrm>
            <a:off x="823963" y="4670882"/>
            <a:ext cx="109376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/>
              <a:t>In collaboration with </a:t>
            </a:r>
            <a:r>
              <a:rPr lang="zh-CN" altLang="en-US" sz="2800" dirty="0"/>
              <a:t>李佟</a:t>
            </a:r>
            <a:r>
              <a:rPr lang="en-US" altLang="zh-CN" sz="2800" dirty="0"/>
              <a:t>(Advisor Tong ,Li) and </a:t>
            </a:r>
            <a:r>
              <a:rPr lang="zh-CN" altLang="en-US" sz="2800" dirty="0"/>
              <a:t>代昌杰</a:t>
            </a:r>
            <a:r>
              <a:rPr lang="en-US" altLang="zh-CN" sz="2800" dirty="0"/>
              <a:t>(Chang-</a:t>
            </a:r>
            <a:r>
              <a:rPr lang="en-US" altLang="zh-CN" sz="2800" dirty="0" err="1"/>
              <a:t>jie</a:t>
            </a:r>
            <a:r>
              <a:rPr lang="en-US" altLang="zh-CN" sz="2800" dirty="0"/>
              <a:t> Dai)</a:t>
            </a:r>
            <a:endParaRPr lang="zh-CN" altLang="en-US" sz="2800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0ACD7A56-66AF-241E-A140-0B0AF70D1A1F}"/>
              </a:ext>
            </a:extLst>
          </p:cNvPr>
          <p:cNvSpPr txBox="1"/>
          <p:nvPr/>
        </p:nvSpPr>
        <p:spPr>
          <a:xfrm>
            <a:off x="3565499" y="3765728"/>
            <a:ext cx="50610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800" dirty="0"/>
              <a:t>Speaker: </a:t>
            </a:r>
            <a:r>
              <a:rPr lang="zh-CN" altLang="en-US" sz="2800" dirty="0"/>
              <a:t>张瑞珈</a:t>
            </a:r>
            <a:r>
              <a:rPr lang="en-US" altLang="zh-CN" sz="2800" dirty="0"/>
              <a:t>(Rui-jia Zhang) </a:t>
            </a:r>
          </a:p>
        </p:txBody>
      </p:sp>
    </p:spTree>
    <p:extLst>
      <p:ext uri="{BB962C8B-B14F-4D97-AF65-F5344CB8AC3E}">
        <p14:creationId xmlns:p14="http://schemas.microsoft.com/office/powerpoint/2010/main" val="39718987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2">
            <a:extLst>
              <a:ext uri="{FF2B5EF4-FFF2-40B4-BE49-F238E27FC236}">
                <a16:creationId xmlns:a16="http://schemas.microsoft.com/office/drawing/2014/main" id="{F03B1300-9F92-1720-344B-A00182387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232" y="335486"/>
            <a:ext cx="10331534" cy="542238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l"/>
            </a:pPr>
            <a:r>
              <a:rPr lang="en-US" altLang="zh-CN" sz="2400" dirty="0"/>
              <a:t> Numerical results of axion-induced electromagnetic fields</a:t>
            </a:r>
            <a:endParaRPr lang="zh-CN" altLang="en-US" sz="2400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B4FD818F-43A3-AE8F-9177-431910B589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799" y="1036749"/>
            <a:ext cx="5602698" cy="3561008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C3D83D91-F528-A95E-B86B-0E68F279DA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9105" y="1036749"/>
            <a:ext cx="5903197" cy="3616470"/>
          </a:xfrm>
          <a:prstGeom prst="rect">
            <a:avLst/>
          </a:prstGeom>
        </p:spPr>
      </p:pic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4056F484-53A5-21C4-F174-642F0478CECB}"/>
              </a:ext>
            </a:extLst>
          </p:cNvPr>
          <p:cNvCxnSpPr/>
          <p:nvPr/>
        </p:nvCxnSpPr>
        <p:spPr>
          <a:xfrm>
            <a:off x="5969358" y="877724"/>
            <a:ext cx="0" cy="3893899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" name="图片 8">
            <a:extLst>
              <a:ext uri="{FF2B5EF4-FFF2-40B4-BE49-F238E27FC236}">
                <a16:creationId xmlns:a16="http://schemas.microsoft.com/office/drawing/2014/main" id="{634D67FF-B79A-C4C9-FE31-ECF00CA67B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71467" y="5615891"/>
            <a:ext cx="3187655" cy="958139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E76A5D76-0100-F5F2-6EAA-30A4B0FFEB1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69377" y="4756782"/>
            <a:ext cx="3467018" cy="790723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3BEA12A6-6EF1-39CB-F50D-2633C6BDD7B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58096" y="4748761"/>
            <a:ext cx="4562437" cy="867130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79CB598B-4370-4EB3-A9F0-16CFFF7C5DA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53836" y="5547505"/>
            <a:ext cx="2944512" cy="915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8346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>
            <a:extLst>
              <a:ext uri="{FF2B5EF4-FFF2-40B4-BE49-F238E27FC236}">
                <a16:creationId xmlns:a16="http://schemas.microsoft.com/office/drawing/2014/main" id="{3B3D8B8C-880C-224E-90FF-7731D29867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4" y="-20845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zh-CN" sz="3600" b="1" u="sng" dirty="0"/>
              <a:t>4. Two different axion searching strategies </a:t>
            </a:r>
            <a:br>
              <a:rPr lang="en-US" altLang="zh-CN" sz="3600" b="1" u="sng" dirty="0"/>
            </a:br>
            <a:r>
              <a:rPr lang="en-US" altLang="zh-CN" sz="3600" b="1" u="sng" dirty="0"/>
              <a:t>in framework of QEMD</a:t>
            </a:r>
            <a:endParaRPr lang="zh-CN" altLang="en-US" sz="3600" b="1" u="sng" dirty="0"/>
          </a:p>
        </p:txBody>
      </p:sp>
      <p:sp>
        <p:nvSpPr>
          <p:cNvPr id="7" name="内容占位符 2">
            <a:extLst>
              <a:ext uri="{FF2B5EF4-FFF2-40B4-BE49-F238E27FC236}">
                <a16:creationId xmlns:a16="http://schemas.microsoft.com/office/drawing/2014/main" id="{D82D0B60-E366-2579-D4FB-B5DDF7A9B0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671" y="1127537"/>
            <a:ext cx="9110467" cy="542238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lphaLcParenR"/>
            </a:pPr>
            <a:r>
              <a:rPr lang="en-US" altLang="zh-CN" sz="2400" dirty="0">
                <a:solidFill>
                  <a:srgbClr val="C00000"/>
                </a:solidFill>
              </a:rPr>
              <a:t>Haloscope experiment (sub-</a:t>
            </a:r>
            <a:r>
              <a:rPr lang="el-GR" altLang="zh-CN" sz="2400" dirty="0">
                <a:solidFill>
                  <a:srgbClr val="C00000"/>
                </a:solidFill>
              </a:rPr>
              <a:t>μ</a:t>
            </a:r>
            <a:r>
              <a:rPr lang="en-US" altLang="zh-CN" sz="2400" dirty="0">
                <a:solidFill>
                  <a:srgbClr val="C00000"/>
                </a:solidFill>
              </a:rPr>
              <a:t>eV axion)  JHEP03(2023)088</a:t>
            </a:r>
            <a:endParaRPr lang="zh-CN" altLang="en-US" sz="2400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US" altLang="zh-CN" sz="2400" dirty="0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C044001E-B243-FF3E-0877-21D0FBEEDE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13369" y="1127537"/>
            <a:ext cx="3025364" cy="4430332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CB86F5EF-FE71-C933-BD55-FF6EF50532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3485" y="1616897"/>
            <a:ext cx="1699719" cy="666813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1F0AF8DC-E395-FA13-ABF2-945C489C87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3407" y="5318570"/>
            <a:ext cx="2001968" cy="782724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B8BD962D-5CA2-9BF4-5815-CD0196FBAB66}"/>
              </a:ext>
            </a:extLst>
          </p:cNvPr>
          <p:cNvSpPr txBox="1"/>
          <p:nvPr/>
        </p:nvSpPr>
        <p:spPr>
          <a:xfrm>
            <a:off x="164493" y="1712703"/>
            <a:ext cx="41456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The induction current in wire loop is: </a:t>
            </a:r>
            <a:endParaRPr lang="zh-CN" altLang="en-US" dirty="0"/>
          </a:p>
        </p:txBody>
      </p: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EDB77926-CDCB-6230-AF4C-D9B74E2B9198}"/>
              </a:ext>
            </a:extLst>
          </p:cNvPr>
          <p:cNvGrpSpPr/>
          <p:nvPr/>
        </p:nvGrpSpPr>
        <p:grpSpPr>
          <a:xfrm>
            <a:off x="348463" y="3291950"/>
            <a:ext cx="7018768" cy="1876936"/>
            <a:chOff x="264017" y="2256938"/>
            <a:chExt cx="6342845" cy="1696183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0D75102E-E9ED-24DB-4A87-6F5824BF2CD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01199" y="2256938"/>
              <a:ext cx="4996487" cy="782724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954FC9F9-C630-6063-57F7-14101A94943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01199" y="3026602"/>
              <a:ext cx="1790165" cy="602811"/>
            </a:xfrm>
            <a:prstGeom prst="rect">
              <a:avLst/>
            </a:prstGeom>
          </p:spPr>
        </p:pic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826DA7D7-0242-F55C-EEE7-F9921677252F}"/>
                </a:ext>
              </a:extLst>
            </p:cNvPr>
            <p:cNvSpPr txBox="1"/>
            <p:nvPr/>
          </p:nvSpPr>
          <p:spPr>
            <a:xfrm>
              <a:off x="2851729" y="3208833"/>
              <a:ext cx="375513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schemeClr val="accent1"/>
                  </a:solidFill>
                </a:rPr>
                <a:t>(arXiv: 2206.13543 Duan, Gao et al)</a:t>
              </a:r>
              <a:endParaRPr lang="zh-CN" altLang="en-US" dirty="0">
                <a:solidFill>
                  <a:schemeClr val="accent1"/>
                </a:solidFill>
              </a:endParaRPr>
            </a:p>
          </p:txBody>
        </p:sp>
        <p:sp>
          <p:nvSpPr>
            <p:cNvPr id="15" name="左大括号 14">
              <a:extLst>
                <a:ext uri="{FF2B5EF4-FFF2-40B4-BE49-F238E27FC236}">
                  <a16:creationId xmlns:a16="http://schemas.microsoft.com/office/drawing/2014/main" id="{DC1DD9E8-11BA-0B06-577A-3E81BE9B47FD}"/>
                </a:ext>
              </a:extLst>
            </p:cNvPr>
            <p:cNvSpPr/>
            <p:nvPr/>
          </p:nvSpPr>
          <p:spPr>
            <a:xfrm>
              <a:off x="264017" y="2739892"/>
              <a:ext cx="379227" cy="602811"/>
            </a:xfrm>
            <a:prstGeom prst="leftBrac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7" name="图片 16">
              <a:extLst>
                <a:ext uri="{FF2B5EF4-FFF2-40B4-BE49-F238E27FC236}">
                  <a16:creationId xmlns:a16="http://schemas.microsoft.com/office/drawing/2014/main" id="{67F8F127-3CDA-7BAA-C071-94EAEAF060D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922687" y="3578165"/>
              <a:ext cx="3613215" cy="374956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C029A0CE-AB3E-BF42-1D49-D9847EC156BD}"/>
                  </a:ext>
                </a:extLst>
              </p:cNvPr>
              <p:cNvSpPr txBox="1"/>
              <p:nvPr/>
            </p:nvSpPr>
            <p:spPr>
              <a:xfrm>
                <a:off x="160431" y="2286123"/>
                <a:ext cx="6634398" cy="6677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dirty="0"/>
                  <a:t>The total noise can be divided into two parts: thermal noise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altLang="zh-CN" dirty="0"/>
                  <a:t> from circuit and the input white noise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𝐴𝑚𝑝</m:t>
                        </m:r>
                      </m:sub>
                    </m:sSub>
                  </m:oMath>
                </a14:m>
                <a:r>
                  <a:rPr lang="en-US" altLang="zh-CN" dirty="0"/>
                  <a:t> from amplifiers. 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C029A0CE-AB3E-BF42-1D49-D9847EC156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431" y="2286123"/>
                <a:ext cx="6634398" cy="667747"/>
              </a:xfrm>
              <a:prstGeom prst="rect">
                <a:avLst/>
              </a:prstGeom>
              <a:blipFill>
                <a:blip r:embed="rId9"/>
                <a:stretch>
                  <a:fillRect l="-551" t="-4545" b="-1090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直接箭头连接符 21">
            <a:extLst>
              <a:ext uri="{FF2B5EF4-FFF2-40B4-BE49-F238E27FC236}">
                <a16:creationId xmlns:a16="http://schemas.microsoft.com/office/drawing/2014/main" id="{0BD0D37D-EB2C-1194-76EB-2F8056DF4DA9}"/>
              </a:ext>
            </a:extLst>
          </p:cNvPr>
          <p:cNvCxnSpPr>
            <a:cxnSpLocks/>
          </p:cNvCxnSpPr>
          <p:nvPr/>
        </p:nvCxnSpPr>
        <p:spPr>
          <a:xfrm>
            <a:off x="1479432" y="4831873"/>
            <a:ext cx="5146" cy="486697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流程图: 可选过程 22">
            <a:extLst>
              <a:ext uri="{FF2B5EF4-FFF2-40B4-BE49-F238E27FC236}">
                <a16:creationId xmlns:a16="http://schemas.microsoft.com/office/drawing/2014/main" id="{1122A9A3-A29A-93E6-E010-014BBF9E20ED}"/>
              </a:ext>
            </a:extLst>
          </p:cNvPr>
          <p:cNvSpPr/>
          <p:nvPr/>
        </p:nvSpPr>
        <p:spPr>
          <a:xfrm>
            <a:off x="518662" y="5399008"/>
            <a:ext cx="2160669" cy="702286"/>
          </a:xfrm>
          <a:prstGeom prst="flowChartAlternateProcess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47FA1BFF-9554-0E17-3B97-EB91EBBB0FBA}"/>
              </a:ext>
            </a:extLst>
          </p:cNvPr>
          <p:cNvSpPr txBox="1"/>
          <p:nvPr/>
        </p:nvSpPr>
        <p:spPr>
          <a:xfrm>
            <a:off x="590165" y="6117171"/>
            <a:ext cx="20377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Sensitivity criterion</a:t>
            </a:r>
            <a:endParaRPr lang="zh-CN" altLang="en-US" dirty="0"/>
          </a:p>
        </p:txBody>
      </p:sp>
      <p:cxnSp>
        <p:nvCxnSpPr>
          <p:cNvPr id="27" name="直接箭头连接符 26">
            <a:extLst>
              <a:ext uri="{FF2B5EF4-FFF2-40B4-BE49-F238E27FC236}">
                <a16:creationId xmlns:a16="http://schemas.microsoft.com/office/drawing/2014/main" id="{150AF017-BA79-5BFE-B3F1-BD59038C34C6}"/>
              </a:ext>
            </a:extLst>
          </p:cNvPr>
          <p:cNvCxnSpPr>
            <a:cxnSpLocks/>
            <a:stCxn id="35" idx="2"/>
          </p:cNvCxnSpPr>
          <p:nvPr/>
        </p:nvCxnSpPr>
        <p:spPr>
          <a:xfrm flipH="1">
            <a:off x="7933386" y="4411014"/>
            <a:ext cx="596837" cy="1023871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文本框 29">
                <a:extLst>
                  <a:ext uri="{FF2B5EF4-FFF2-40B4-BE49-F238E27FC236}">
                    <a16:creationId xmlns:a16="http://schemas.microsoft.com/office/drawing/2014/main" id="{102A7A2B-208E-AFFE-1ED2-316C09DF9D8F}"/>
                  </a:ext>
                </a:extLst>
              </p:cNvPr>
              <p:cNvSpPr txBox="1"/>
              <p:nvPr/>
            </p:nvSpPr>
            <p:spPr>
              <a:xfrm>
                <a:off x="258406" y="3100326"/>
                <a:ext cx="2238072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dirty="0"/>
                  <a:t>(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𝑎𝐴𝐵</m:t>
                        </m:r>
                      </m:sub>
                    </m:sSub>
                    <m:sSub>
                      <m:sSubPr>
                        <m:ctrlPr>
                          <a:rPr lang="en-US" altLang="zh-CN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zh-CN" dirty="0"/>
                  <a:t>→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𝑎𝐵𝐵</m:t>
                        </m:r>
                      </m:sub>
                    </m:sSub>
                    <m:sSub>
                      <m:sSubPr>
                        <m:ctrlPr>
                          <a:rPr lang="en-US" altLang="zh-CN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zh-CN" dirty="0"/>
                  <a:t>)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30" name="文本框 29">
                <a:extLst>
                  <a:ext uri="{FF2B5EF4-FFF2-40B4-BE49-F238E27FC236}">
                    <a16:creationId xmlns:a16="http://schemas.microsoft.com/office/drawing/2014/main" id="{102A7A2B-208E-AFFE-1ED2-316C09DF9D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406" y="3100326"/>
                <a:ext cx="2238072" cy="369332"/>
              </a:xfrm>
              <a:prstGeom prst="rect">
                <a:avLst/>
              </a:prstGeom>
              <a:blipFill>
                <a:blip r:embed="rId10"/>
                <a:stretch>
                  <a:fillRect l="-2174" t="-10000" b="-2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文本框 31">
                <a:extLst>
                  <a:ext uri="{FF2B5EF4-FFF2-40B4-BE49-F238E27FC236}">
                    <a16:creationId xmlns:a16="http://schemas.microsoft.com/office/drawing/2014/main" id="{8B1BECFE-7ED6-1933-39A5-CFE55EE2242E}"/>
                  </a:ext>
                </a:extLst>
              </p:cNvPr>
              <p:cNvSpPr txBox="1"/>
              <p:nvPr/>
            </p:nvSpPr>
            <p:spPr>
              <a:xfrm>
                <a:off x="6055855" y="5513989"/>
                <a:ext cx="474586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/>
                  <a:t>To measure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𝑎𝐵𝐵</m:t>
                        </m:r>
                      </m:sub>
                    </m:sSub>
                  </m:oMath>
                </a14:m>
                <a:r>
                  <a:rPr lang="en-US" altLang="zh-CN" dirty="0"/>
                  <a:t>, the solenoid can be replaced by horizontally placed parallel plates.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32" name="文本框 31">
                <a:extLst>
                  <a:ext uri="{FF2B5EF4-FFF2-40B4-BE49-F238E27FC236}">
                    <a16:creationId xmlns:a16="http://schemas.microsoft.com/office/drawing/2014/main" id="{8B1BECFE-7ED6-1933-39A5-CFE55EE224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5855" y="5513989"/>
                <a:ext cx="4745864" cy="646331"/>
              </a:xfrm>
              <a:prstGeom prst="rect">
                <a:avLst/>
              </a:prstGeom>
              <a:blipFill>
                <a:blip r:embed="rId11"/>
                <a:stretch>
                  <a:fillRect l="-1027" t="-5660" r="-513" b="-1415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文本框 32">
            <a:extLst>
              <a:ext uri="{FF2B5EF4-FFF2-40B4-BE49-F238E27FC236}">
                <a16:creationId xmlns:a16="http://schemas.microsoft.com/office/drawing/2014/main" id="{1960D4CC-D3F3-C942-7EDF-6F5465D1C17B}"/>
              </a:ext>
            </a:extLst>
          </p:cNvPr>
          <p:cNvSpPr txBox="1"/>
          <p:nvPr/>
        </p:nvSpPr>
        <p:spPr>
          <a:xfrm>
            <a:off x="9015540" y="226437"/>
            <a:ext cx="28523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/>
              <a:t>Beside directly amplifying the signal current, one can also adopt SQUID magnetometer.</a:t>
            </a:r>
            <a:endParaRPr lang="zh-CN" altLang="en-US" sz="1600" dirty="0"/>
          </a:p>
        </p:txBody>
      </p:sp>
      <p:sp>
        <p:nvSpPr>
          <p:cNvPr id="34" name="流程图: 可选过程 33">
            <a:extLst>
              <a:ext uri="{FF2B5EF4-FFF2-40B4-BE49-F238E27FC236}">
                <a16:creationId xmlns:a16="http://schemas.microsoft.com/office/drawing/2014/main" id="{902EF7C6-6F9D-532F-C174-CB54847F7F40}"/>
              </a:ext>
            </a:extLst>
          </p:cNvPr>
          <p:cNvSpPr/>
          <p:nvPr/>
        </p:nvSpPr>
        <p:spPr>
          <a:xfrm>
            <a:off x="9781504" y="1127537"/>
            <a:ext cx="921025" cy="718227"/>
          </a:xfrm>
          <a:prstGeom prst="flowChartAlternateProcess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流程图: 可选过程 34">
            <a:extLst>
              <a:ext uri="{FF2B5EF4-FFF2-40B4-BE49-F238E27FC236}">
                <a16:creationId xmlns:a16="http://schemas.microsoft.com/office/drawing/2014/main" id="{0779CA37-614A-DB1C-AD2E-D04D95B7B947}"/>
              </a:ext>
            </a:extLst>
          </p:cNvPr>
          <p:cNvSpPr/>
          <p:nvPr/>
        </p:nvSpPr>
        <p:spPr>
          <a:xfrm>
            <a:off x="8274675" y="2904383"/>
            <a:ext cx="511095" cy="1506631"/>
          </a:xfrm>
          <a:prstGeom prst="flowChartAlternateProcess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内容占位符 2">
            <a:extLst>
              <a:ext uri="{FF2B5EF4-FFF2-40B4-BE49-F238E27FC236}">
                <a16:creationId xmlns:a16="http://schemas.microsoft.com/office/drawing/2014/main" id="{A126DE0A-DA28-36CD-B1A7-0D58BE78CBBA}"/>
              </a:ext>
            </a:extLst>
          </p:cNvPr>
          <p:cNvSpPr txBox="1">
            <a:spLocks/>
          </p:cNvSpPr>
          <p:nvPr/>
        </p:nvSpPr>
        <p:spPr>
          <a:xfrm>
            <a:off x="8428787" y="6251274"/>
            <a:ext cx="3025364" cy="4454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l"/>
            </a:pPr>
            <a:r>
              <a:rPr lang="en-US" altLang="zh-CN" sz="2400" dirty="0">
                <a:solidFill>
                  <a:schemeClr val="accent1"/>
                </a:solidFill>
              </a:rPr>
              <a:t>Experimental setup</a:t>
            </a:r>
            <a:endParaRPr lang="zh-CN" altLang="en-US" sz="2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71945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2">
            <a:extLst>
              <a:ext uri="{FF2B5EF4-FFF2-40B4-BE49-F238E27FC236}">
                <a16:creationId xmlns:a16="http://schemas.microsoft.com/office/drawing/2014/main" id="{F25DD738-531C-A361-FB84-05C7CCC068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3365" y="522891"/>
            <a:ext cx="4145167" cy="45394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l"/>
            </a:pPr>
            <a:r>
              <a:rPr lang="en-US" altLang="zh-CN" sz="2400" dirty="0">
                <a:solidFill>
                  <a:schemeClr val="accent1"/>
                </a:solidFill>
              </a:rPr>
              <a:t>Expected sensitivity bounds</a:t>
            </a:r>
            <a:endParaRPr lang="zh-CN" altLang="en-US" sz="2400" dirty="0">
              <a:solidFill>
                <a:schemeClr val="accent1"/>
              </a:solidFill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BB54BB1B-C2F6-BB76-5E21-0A272335B1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793" y="1315606"/>
            <a:ext cx="7112663" cy="4565561"/>
          </a:xfrm>
          <a:prstGeom prst="rect">
            <a:avLst/>
          </a:prstGeom>
        </p:spPr>
      </p:pic>
      <p:sp>
        <p:nvSpPr>
          <p:cNvPr id="11" name="标题 1">
            <a:extLst>
              <a:ext uri="{FF2B5EF4-FFF2-40B4-BE49-F238E27FC236}">
                <a16:creationId xmlns:a16="http://schemas.microsoft.com/office/drawing/2014/main" id="{2122FB78-F55A-E0D2-EC7E-3A81026414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48432" y="131229"/>
            <a:ext cx="4636775" cy="1325563"/>
          </a:xfrm>
        </p:spPr>
        <p:txBody>
          <a:bodyPr>
            <a:noAutofit/>
          </a:bodyPr>
          <a:lstStyle/>
          <a:p>
            <a:pPr marL="457200" indent="-457200">
              <a:buFont typeface="等线 Light" panose="02010600030101010101" pitchFamily="2" charset="-122"/>
              <a:buChar char="★"/>
            </a:pPr>
            <a:r>
              <a:rPr lang="en-US" altLang="zh-CN" sz="2800" b="1" u="sng" dirty="0"/>
              <a:t>New strategies to </a:t>
            </a:r>
            <a:br>
              <a:rPr lang="en-US" altLang="zh-CN" sz="2800" b="1" u="sng" dirty="0"/>
            </a:br>
            <a:r>
              <a:rPr lang="en-US" altLang="zh-CN" sz="2800" b="1" u="sng" dirty="0"/>
              <a:t>sub-μeV axion detection</a:t>
            </a:r>
            <a:endParaRPr lang="zh-CN" altLang="en-US" sz="2800" b="1" u="sng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2D3AD676-05FB-D5A7-DD74-63A1B452A05F}"/>
              </a:ext>
            </a:extLst>
          </p:cNvPr>
          <p:cNvSpPr txBox="1"/>
          <p:nvPr/>
        </p:nvSpPr>
        <p:spPr>
          <a:xfrm>
            <a:off x="7314335" y="1627665"/>
            <a:ext cx="3805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The conventional axion detection: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99138649-3FD0-3D83-7CBC-5B4721BA1683}"/>
                  </a:ext>
                </a:extLst>
              </p:cNvPr>
              <p:cNvSpPr txBox="1"/>
              <p:nvPr/>
            </p:nvSpPr>
            <p:spPr>
              <a:xfrm>
                <a:off x="8057195" y="2119098"/>
                <a:ext cx="3123034" cy="4932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zh-CN" altLang="en-US" sz="2400" i="1"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altLang="zh-CN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zh-CN" altLang="en-US" sz="2400" dirty="0"/>
                  <a:t> </a:t>
                </a:r>
                <a:r>
                  <a:rPr lang="en-US" altLang="zh-CN" sz="2400" dirty="0"/>
                  <a:t>to search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m:rPr>
                            <m:sty m:val="p"/>
                          </m:rPr>
                          <a:rPr lang="en-US" altLang="zh-CN" sz="2400" i="1">
                            <a:latin typeface="Cambria Math" panose="02040503050406030204" pitchFamily="18" charset="0"/>
                          </a:rPr>
                          <m:t>γ</m:t>
                        </m:r>
                      </m:sub>
                    </m:sSub>
                  </m:oMath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99138649-3FD0-3D83-7CBC-5B4721BA16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7195" y="2119098"/>
                <a:ext cx="3123034" cy="493277"/>
              </a:xfrm>
              <a:prstGeom prst="rect">
                <a:avLst/>
              </a:prstGeom>
              <a:blipFill>
                <a:blip r:embed="rId4"/>
                <a:stretch>
                  <a:fillRect l="-586" t="-7407" b="-2345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文本框 7">
            <a:extLst>
              <a:ext uri="{FF2B5EF4-FFF2-40B4-BE49-F238E27FC236}">
                <a16:creationId xmlns:a16="http://schemas.microsoft.com/office/drawing/2014/main" id="{E0501A0B-8680-3C2B-F8C6-34EFA5F58E2B}"/>
              </a:ext>
            </a:extLst>
          </p:cNvPr>
          <p:cNvSpPr txBox="1"/>
          <p:nvPr/>
        </p:nvSpPr>
        <p:spPr>
          <a:xfrm>
            <a:off x="7314335" y="2734476"/>
            <a:ext cx="47644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New strategies to sub-μeV axion detection: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4FC3AC59-82CA-D697-494C-1893D1414FA8}"/>
                  </a:ext>
                </a:extLst>
              </p:cNvPr>
              <p:cNvSpPr txBox="1"/>
              <p:nvPr/>
            </p:nvSpPr>
            <p:spPr>
              <a:xfrm>
                <a:off x="8057195" y="3317658"/>
                <a:ext cx="3519490" cy="4945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zh-CN" altLang="en-US" sz="2400" i="1"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altLang="zh-CN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𝜑</m:t>
                        </m:r>
                      </m:sub>
                    </m:sSub>
                  </m:oMath>
                </a14:m>
                <a:r>
                  <a:rPr lang="en-US" altLang="zh-CN" sz="2400" dirty="0"/>
                  <a:t> to search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𝑎𝐴𝐵</m:t>
                        </m:r>
                      </m:sub>
                    </m:sSub>
                  </m:oMath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4FC3AC59-82CA-D697-494C-1893D1414F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7195" y="3317658"/>
                <a:ext cx="3519490" cy="494559"/>
              </a:xfrm>
              <a:prstGeom prst="rect">
                <a:avLst/>
              </a:prstGeom>
              <a:blipFill>
                <a:blip r:embed="rId5"/>
                <a:stretch>
                  <a:fillRect l="-520" t="-7407" b="-2345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37E2D0A2-632B-5779-BCE8-E470BE924ABD}"/>
                  </a:ext>
                </a:extLst>
              </p:cNvPr>
              <p:cNvSpPr txBox="1"/>
              <p:nvPr/>
            </p:nvSpPr>
            <p:spPr>
              <a:xfrm>
                <a:off x="8057195" y="3980665"/>
                <a:ext cx="3510063" cy="4945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zh-CN" altLang="en-US" sz="2400" i="1"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𝜑</m:t>
                        </m:r>
                      </m:sub>
                    </m:sSub>
                  </m:oMath>
                </a14:m>
                <a:r>
                  <a:rPr lang="en-US" altLang="zh-CN" sz="2400" dirty="0"/>
                  <a:t> to search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𝑎𝐵𝐵</m:t>
                        </m:r>
                      </m:sub>
                    </m:sSub>
                  </m:oMath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37E2D0A2-632B-5779-BCE8-E470BE924A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7195" y="3980665"/>
                <a:ext cx="3510063" cy="494559"/>
              </a:xfrm>
              <a:prstGeom prst="rect">
                <a:avLst/>
              </a:prstGeom>
              <a:blipFill>
                <a:blip r:embed="rId6"/>
                <a:stretch>
                  <a:fillRect l="-521" t="-7407" b="-2345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笑脸 13">
            <a:extLst>
              <a:ext uri="{FF2B5EF4-FFF2-40B4-BE49-F238E27FC236}">
                <a16:creationId xmlns:a16="http://schemas.microsoft.com/office/drawing/2014/main" id="{18363610-9894-FAD8-AD36-C6B523461E14}"/>
              </a:ext>
            </a:extLst>
          </p:cNvPr>
          <p:cNvSpPr/>
          <p:nvPr/>
        </p:nvSpPr>
        <p:spPr>
          <a:xfrm>
            <a:off x="7534141" y="3980665"/>
            <a:ext cx="450760" cy="427466"/>
          </a:xfrm>
          <a:prstGeom prst="smileyFac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椭圆 16">
            <a:extLst>
              <a:ext uri="{FF2B5EF4-FFF2-40B4-BE49-F238E27FC236}">
                <a16:creationId xmlns:a16="http://schemas.microsoft.com/office/drawing/2014/main" id="{17D20478-7816-FCAE-3B75-FE9382AB2075}"/>
              </a:ext>
            </a:extLst>
          </p:cNvPr>
          <p:cNvSpPr/>
          <p:nvPr/>
        </p:nvSpPr>
        <p:spPr>
          <a:xfrm>
            <a:off x="2421228" y="3148885"/>
            <a:ext cx="476518" cy="392805"/>
          </a:xfrm>
          <a:prstGeom prst="ellipse">
            <a:avLst/>
          </a:prstGeom>
          <a:solidFill>
            <a:schemeClr val="bg2">
              <a:lumMod val="50000"/>
              <a:alpha val="23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椭圆 17">
            <a:extLst>
              <a:ext uri="{FF2B5EF4-FFF2-40B4-BE49-F238E27FC236}">
                <a16:creationId xmlns:a16="http://schemas.microsoft.com/office/drawing/2014/main" id="{2BA45363-DF45-1F8F-4449-4AE81A5F6709}"/>
              </a:ext>
            </a:extLst>
          </p:cNvPr>
          <p:cNvSpPr/>
          <p:nvPr/>
        </p:nvSpPr>
        <p:spPr>
          <a:xfrm>
            <a:off x="5329707" y="2538073"/>
            <a:ext cx="476518" cy="392805"/>
          </a:xfrm>
          <a:prstGeom prst="ellipse">
            <a:avLst/>
          </a:prstGeom>
          <a:solidFill>
            <a:srgbClr val="FDB5B5">
              <a:alpha val="23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89928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>
            <a:extLst>
              <a:ext uri="{FF2B5EF4-FFF2-40B4-BE49-F238E27FC236}">
                <a16:creationId xmlns:a16="http://schemas.microsoft.com/office/drawing/2014/main" id="{1BA46E43-9A8F-B861-2FAE-B077170455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4" y="-20845"/>
            <a:ext cx="12188376" cy="1325563"/>
          </a:xfrm>
        </p:spPr>
        <p:txBody>
          <a:bodyPr>
            <a:normAutofit/>
          </a:bodyPr>
          <a:lstStyle/>
          <a:p>
            <a:r>
              <a:rPr lang="en-US" altLang="zh-CN" sz="3600" b="1" u="sng" dirty="0"/>
              <a:t>4. Two different axion searching strategies </a:t>
            </a:r>
            <a:br>
              <a:rPr lang="en-US" altLang="zh-CN" sz="3600" b="1" u="sng" dirty="0"/>
            </a:br>
            <a:r>
              <a:rPr lang="en-US" altLang="zh-CN" sz="3600" b="1" u="sng" dirty="0"/>
              <a:t>in framework of QEMD</a:t>
            </a:r>
            <a:endParaRPr lang="zh-CN" altLang="en-US" sz="3600" b="1" u="sng" dirty="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24EAC848-B485-534C-9D55-327D1DC327C3}"/>
              </a:ext>
            </a:extLst>
          </p:cNvPr>
          <p:cNvSpPr txBox="1"/>
          <p:nvPr/>
        </p:nvSpPr>
        <p:spPr>
          <a:xfrm>
            <a:off x="135526" y="1304718"/>
            <a:ext cx="914563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dirty="0">
                <a:solidFill>
                  <a:srgbClr val="C00000"/>
                </a:solidFill>
              </a:rPr>
              <a:t>b)  Cavity haloscope experiment (~</a:t>
            </a:r>
            <a:r>
              <a:rPr lang="el-GR" altLang="zh-CN" sz="2400" dirty="0">
                <a:solidFill>
                  <a:srgbClr val="C00000"/>
                </a:solidFill>
              </a:rPr>
              <a:t>μ</a:t>
            </a:r>
            <a:r>
              <a:rPr lang="en-US" altLang="zh-CN" sz="2400" dirty="0">
                <a:solidFill>
                  <a:srgbClr val="C00000"/>
                </a:solidFill>
              </a:rPr>
              <a:t>eV axion) </a:t>
            </a:r>
            <a:r>
              <a:rPr lang="en-US" altLang="zh-CN" sz="2400" dirty="0" err="1">
                <a:solidFill>
                  <a:srgbClr val="C00000"/>
                </a:solidFill>
              </a:rPr>
              <a:t>Chin.Phys.C</a:t>
            </a:r>
            <a:r>
              <a:rPr lang="en-US" altLang="zh-CN" sz="2400" dirty="0">
                <a:solidFill>
                  <a:srgbClr val="C00000"/>
                </a:solidFill>
              </a:rPr>
              <a:t> 47 (2023) 12, 123104  </a:t>
            </a:r>
            <a:endParaRPr lang="zh-CN" altLang="en-US" sz="2400" dirty="0">
              <a:solidFill>
                <a:srgbClr val="C00000"/>
              </a:solidFill>
            </a:endParaRP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5802A2C3-0BE1-E0B7-4F12-FCF341D9458E}"/>
              </a:ext>
            </a:extLst>
          </p:cNvPr>
          <p:cNvGrpSpPr/>
          <p:nvPr/>
        </p:nvGrpSpPr>
        <p:grpSpPr>
          <a:xfrm>
            <a:off x="561124" y="2239867"/>
            <a:ext cx="9591872" cy="641185"/>
            <a:chOff x="174171" y="4278285"/>
            <a:chExt cx="9591872" cy="641185"/>
          </a:xfrm>
        </p:grpSpPr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82D9EEA5-EEFB-AA49-D5B7-94928266DDD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b="47450"/>
            <a:stretch/>
          </p:blipFill>
          <p:spPr>
            <a:xfrm>
              <a:off x="174171" y="4278285"/>
              <a:ext cx="6686939" cy="629617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4873D323-02E3-1CF6-8DB8-86EC090E93A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6870" t="55134" r="46991" b="-514"/>
            <a:stretch/>
          </p:blipFill>
          <p:spPr>
            <a:xfrm>
              <a:off x="6680719" y="4375763"/>
              <a:ext cx="3085324" cy="543707"/>
            </a:xfrm>
            <a:prstGeom prst="rect">
              <a:avLst/>
            </a:prstGeom>
          </p:spPr>
        </p:pic>
      </p:grp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A8BA19F0-5FB7-A789-EA84-BFB2BD9B26A2}"/>
              </a:ext>
            </a:extLst>
          </p:cNvPr>
          <p:cNvGrpSpPr/>
          <p:nvPr/>
        </p:nvGrpSpPr>
        <p:grpSpPr>
          <a:xfrm>
            <a:off x="420913" y="3002926"/>
            <a:ext cx="9398005" cy="600327"/>
            <a:chOff x="229405" y="3082682"/>
            <a:chExt cx="13999592" cy="894267"/>
          </a:xfrm>
        </p:grpSpPr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47CD750C-1D0C-3775-BC4F-BAAE247176B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10426" r="1759" b="43331"/>
            <a:stretch/>
          </p:blipFill>
          <p:spPr>
            <a:xfrm>
              <a:off x="229405" y="3082682"/>
              <a:ext cx="7805213" cy="894267"/>
            </a:xfrm>
            <a:prstGeom prst="rect">
              <a:avLst/>
            </a:prstGeom>
          </p:spPr>
        </p:pic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9556A9B3-460B-1DCD-411C-E919BC6D17C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6965" t="59609" r="15069" b="9216"/>
            <a:stretch/>
          </p:blipFill>
          <p:spPr>
            <a:xfrm>
              <a:off x="8034618" y="3235839"/>
              <a:ext cx="6194379" cy="602876"/>
            </a:xfrm>
            <a:prstGeom prst="rect">
              <a:avLst/>
            </a:prstGeom>
          </p:spPr>
        </p:pic>
      </p:grp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10CAC653-2785-3300-401F-271AEDE8DAE0}"/>
              </a:ext>
            </a:extLst>
          </p:cNvPr>
          <p:cNvGrpSpPr/>
          <p:nvPr/>
        </p:nvGrpSpPr>
        <p:grpSpPr>
          <a:xfrm>
            <a:off x="9951176" y="989319"/>
            <a:ext cx="1974305" cy="901302"/>
            <a:chOff x="7844613" y="4332300"/>
            <a:chExt cx="1974305" cy="901302"/>
          </a:xfrm>
        </p:grpSpPr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135E9C42-A1CE-E070-B0C1-EB0D1806955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46694"/>
            <a:stretch/>
          </p:blipFill>
          <p:spPr>
            <a:xfrm>
              <a:off x="7844613" y="4332300"/>
              <a:ext cx="1974305" cy="417976"/>
            </a:xfrm>
            <a:prstGeom prst="rect">
              <a:avLst/>
            </a:prstGeom>
          </p:spPr>
        </p:pic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AD4F024F-CF9A-F102-722A-77CA03322D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53306" t="-15635" b="-1"/>
            <a:stretch/>
          </p:blipFill>
          <p:spPr>
            <a:xfrm>
              <a:off x="7967051" y="4750276"/>
              <a:ext cx="1729427" cy="483326"/>
            </a:xfrm>
            <a:prstGeom prst="rect">
              <a:avLst/>
            </a:prstGeom>
          </p:spPr>
        </p:pic>
      </p:grpSp>
      <p:sp>
        <p:nvSpPr>
          <p:cNvPr id="18" name="箭头: 手杖形 17">
            <a:extLst>
              <a:ext uri="{FF2B5EF4-FFF2-40B4-BE49-F238E27FC236}">
                <a16:creationId xmlns:a16="http://schemas.microsoft.com/office/drawing/2014/main" id="{7497E3D6-AFAE-267B-C791-E96176ABC463}"/>
              </a:ext>
            </a:extLst>
          </p:cNvPr>
          <p:cNvSpPr/>
          <p:nvPr/>
        </p:nvSpPr>
        <p:spPr>
          <a:xfrm rot="5400000">
            <a:off x="10215153" y="2610700"/>
            <a:ext cx="914400" cy="722201"/>
          </a:xfrm>
          <a:prstGeom prst="uturnArrow">
            <a:avLst>
              <a:gd name="adj1" fmla="val 25000"/>
              <a:gd name="adj2" fmla="val 25000"/>
              <a:gd name="adj3" fmla="val 25000"/>
              <a:gd name="adj4" fmla="val 43750"/>
              <a:gd name="adj5" fmla="val 94896"/>
            </a:avLst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33D0E898-5C59-0F4C-8DC3-1435867EDA41}"/>
                  </a:ext>
                </a:extLst>
              </p:cNvPr>
              <p:cNvSpPr txBox="1"/>
              <p:nvPr/>
            </p:nvSpPr>
            <p:spPr>
              <a:xfrm>
                <a:off x="135526" y="3706068"/>
                <a:ext cx="6734718" cy="4374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dirty="0"/>
                  <a:t>Suppose an external magnetic field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acc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zh-CN" sz="2000" dirty="0"/>
                  <a:t> along the z direction</a:t>
                </a:r>
                <a:endParaRPr lang="zh-CN" altLang="en-US" sz="2000" dirty="0"/>
              </a:p>
            </p:txBody>
          </p:sp>
        </mc:Choice>
        <mc:Fallback xmlns="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33D0E898-5C59-0F4C-8DC3-1435867EDA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526" y="3706068"/>
                <a:ext cx="6734718" cy="437492"/>
              </a:xfrm>
              <a:prstGeom prst="rect">
                <a:avLst/>
              </a:prstGeom>
              <a:blipFill>
                <a:blip r:embed="rId5"/>
                <a:stretch>
                  <a:fillRect l="-905" b="-2361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图片 20">
            <a:extLst>
              <a:ext uri="{FF2B5EF4-FFF2-40B4-BE49-F238E27FC236}">
                <a16:creationId xmlns:a16="http://schemas.microsoft.com/office/drawing/2014/main" id="{24BCA833-D18F-314B-7C2A-EA568514B73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42501" y="3681852"/>
            <a:ext cx="4360540" cy="463653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24FDF431-F2E7-421D-7843-981FE8EF8C4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6519" y="4339173"/>
            <a:ext cx="6156074" cy="162777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377002AF-ACA2-BFC5-5866-E0AB8D6A1405}"/>
                  </a:ext>
                </a:extLst>
              </p:cNvPr>
              <p:cNvSpPr txBox="1"/>
              <p:nvPr/>
            </p:nvSpPr>
            <p:spPr>
              <a:xfrm>
                <a:off x="6908136" y="4639100"/>
                <a:ext cx="4894905" cy="105304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2000" dirty="0"/>
                  <a:t>In QEMD, the axion induced fields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zh-CN" sz="2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en-US" altLang="zh-CN" sz="20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2000" dirty="0"/>
                  <a:t>and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acc>
                  </m:oMath>
                </a14:m>
                <a:r>
                  <a:rPr lang="en-US" altLang="zh-CN" sz="2000" dirty="0"/>
                  <a:t> can occur simultaneously due to the presence of three couplings.</a:t>
                </a:r>
                <a:endParaRPr lang="zh-CN" altLang="en-US" sz="2000" dirty="0"/>
              </a:p>
            </p:txBody>
          </p:sp>
        </mc:Choice>
        <mc:Fallback xmlns=""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377002AF-ACA2-BFC5-5866-E0AB8D6A14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8136" y="4639100"/>
                <a:ext cx="4894905" cy="1053045"/>
              </a:xfrm>
              <a:prstGeom prst="rect">
                <a:avLst/>
              </a:prstGeom>
              <a:blipFill>
                <a:blip r:embed="rId8"/>
                <a:stretch>
                  <a:fillRect l="-1245" b="-924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箭头: 右 25">
            <a:extLst>
              <a:ext uri="{FF2B5EF4-FFF2-40B4-BE49-F238E27FC236}">
                <a16:creationId xmlns:a16="http://schemas.microsoft.com/office/drawing/2014/main" id="{5372F43B-DA68-3FC0-497B-83D50C475EDC}"/>
              </a:ext>
            </a:extLst>
          </p:cNvPr>
          <p:cNvSpPr/>
          <p:nvPr/>
        </p:nvSpPr>
        <p:spPr>
          <a:xfrm>
            <a:off x="6870244" y="3799534"/>
            <a:ext cx="540507" cy="289366"/>
          </a:xfrm>
          <a:prstGeom prst="rightArrow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矩形: 圆角 27">
            <a:extLst>
              <a:ext uri="{FF2B5EF4-FFF2-40B4-BE49-F238E27FC236}">
                <a16:creationId xmlns:a16="http://schemas.microsoft.com/office/drawing/2014/main" id="{3891F12A-A8CC-8E8C-AD50-AFF7EDCCBE04}"/>
              </a:ext>
            </a:extLst>
          </p:cNvPr>
          <p:cNvSpPr/>
          <p:nvPr/>
        </p:nvSpPr>
        <p:spPr>
          <a:xfrm>
            <a:off x="7550066" y="3706068"/>
            <a:ext cx="4360540" cy="483326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矩形: 圆角 28">
            <a:extLst>
              <a:ext uri="{FF2B5EF4-FFF2-40B4-BE49-F238E27FC236}">
                <a16:creationId xmlns:a16="http://schemas.microsoft.com/office/drawing/2014/main" id="{BC55F8C5-3397-3449-A1A9-304EB7FE948F}"/>
              </a:ext>
            </a:extLst>
          </p:cNvPr>
          <p:cNvSpPr/>
          <p:nvPr/>
        </p:nvSpPr>
        <p:spPr>
          <a:xfrm>
            <a:off x="1365069" y="5127171"/>
            <a:ext cx="2749731" cy="757645"/>
          </a:xfrm>
          <a:prstGeom prst="roundRect">
            <a:avLst/>
          </a:prstGeom>
          <a:solidFill>
            <a:schemeClr val="accent1">
              <a:alpha val="16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矩形: 圆角 29">
            <a:extLst>
              <a:ext uri="{FF2B5EF4-FFF2-40B4-BE49-F238E27FC236}">
                <a16:creationId xmlns:a16="http://schemas.microsoft.com/office/drawing/2014/main" id="{375010EE-3F69-C526-7BDC-C0E0F1726152}"/>
              </a:ext>
            </a:extLst>
          </p:cNvPr>
          <p:cNvSpPr/>
          <p:nvPr/>
        </p:nvSpPr>
        <p:spPr>
          <a:xfrm>
            <a:off x="4120513" y="5125320"/>
            <a:ext cx="1975487" cy="757645"/>
          </a:xfrm>
          <a:prstGeom prst="roundRect">
            <a:avLst/>
          </a:prstGeom>
          <a:solidFill>
            <a:schemeClr val="accent1">
              <a:alpha val="16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1877AB1F-58F6-FB33-B233-471DD410EEA7}"/>
              </a:ext>
            </a:extLst>
          </p:cNvPr>
          <p:cNvSpPr txBox="1"/>
          <p:nvPr/>
        </p:nvSpPr>
        <p:spPr>
          <a:xfrm>
            <a:off x="1365069" y="6225615"/>
            <a:ext cx="26356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/>
              <a:t>Traditional axion-QED</a:t>
            </a:r>
            <a:endParaRPr lang="zh-CN" altLang="en-US" sz="2000" dirty="0"/>
          </a:p>
        </p:txBody>
      </p:sp>
      <p:sp>
        <p:nvSpPr>
          <p:cNvPr id="32" name="箭头: 右 31">
            <a:extLst>
              <a:ext uri="{FF2B5EF4-FFF2-40B4-BE49-F238E27FC236}">
                <a16:creationId xmlns:a16="http://schemas.microsoft.com/office/drawing/2014/main" id="{90FC796B-9988-08DB-4960-8B309A67EB36}"/>
              </a:ext>
            </a:extLst>
          </p:cNvPr>
          <p:cNvSpPr/>
          <p:nvPr/>
        </p:nvSpPr>
        <p:spPr>
          <a:xfrm rot="5400000">
            <a:off x="2517865" y="5910209"/>
            <a:ext cx="444137" cy="195613"/>
          </a:xfrm>
          <a:prstGeom prst="rightArrow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4" name="图片 33">
            <a:extLst>
              <a:ext uri="{FF2B5EF4-FFF2-40B4-BE49-F238E27FC236}">
                <a16:creationId xmlns:a16="http://schemas.microsoft.com/office/drawing/2014/main" id="{AA37BD10-3C89-62A2-6134-9E4E2E1F5715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3730" r="3399"/>
          <a:stretch/>
        </p:blipFill>
        <p:spPr>
          <a:xfrm>
            <a:off x="6870244" y="5749554"/>
            <a:ext cx="4894905" cy="610205"/>
          </a:xfrm>
          <a:prstGeom prst="rect">
            <a:avLst/>
          </a:prstGeom>
        </p:spPr>
      </p:pic>
      <p:sp>
        <p:nvSpPr>
          <p:cNvPr id="2" name="箭头: 右 1">
            <a:extLst>
              <a:ext uri="{FF2B5EF4-FFF2-40B4-BE49-F238E27FC236}">
                <a16:creationId xmlns:a16="http://schemas.microsoft.com/office/drawing/2014/main" id="{350EF93D-0401-55AA-2919-BD146C43BF90}"/>
              </a:ext>
            </a:extLst>
          </p:cNvPr>
          <p:cNvSpPr/>
          <p:nvPr/>
        </p:nvSpPr>
        <p:spPr>
          <a:xfrm>
            <a:off x="6221227" y="5246180"/>
            <a:ext cx="444137" cy="195613"/>
          </a:xfrm>
          <a:prstGeom prst="rightArrow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08804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>
            <a:extLst>
              <a:ext uri="{FF2B5EF4-FFF2-40B4-BE49-F238E27FC236}">
                <a16:creationId xmlns:a16="http://schemas.microsoft.com/office/drawing/2014/main" id="{CF7743EC-2114-C0AE-5BDC-2BD6032B5B6C}"/>
              </a:ext>
            </a:extLst>
          </p:cNvPr>
          <p:cNvGrpSpPr/>
          <p:nvPr/>
        </p:nvGrpSpPr>
        <p:grpSpPr>
          <a:xfrm>
            <a:off x="431073" y="1357325"/>
            <a:ext cx="11254495" cy="1679789"/>
            <a:chOff x="489856" y="299235"/>
            <a:chExt cx="9696952" cy="1447318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A8DD3647-22AC-A96B-AACA-47D79BD519F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29411" b="51003"/>
            <a:stretch/>
          </p:blipFill>
          <p:spPr>
            <a:xfrm>
              <a:off x="489856" y="299235"/>
              <a:ext cx="3422470" cy="1405468"/>
            </a:xfrm>
            <a:prstGeom prst="rect">
              <a:avLst/>
            </a:prstGeom>
          </p:spPr>
        </p:pic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6110F90E-E855-D758-14F4-4F3D02CB593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0193" t="47781" b="26261"/>
            <a:stretch/>
          </p:blipFill>
          <p:spPr>
            <a:xfrm>
              <a:off x="3912326" y="1001969"/>
              <a:ext cx="4354242" cy="744583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F7A774F1-B33C-E61B-CC43-3F8D6EBCD23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9519" t="74043" r="51818"/>
            <a:stretch/>
          </p:blipFill>
          <p:spPr>
            <a:xfrm>
              <a:off x="8312288" y="1001969"/>
              <a:ext cx="1874520" cy="744584"/>
            </a:xfrm>
            <a:prstGeom prst="rect">
              <a:avLst/>
            </a:prstGeom>
          </p:spPr>
        </p:pic>
      </p:grpSp>
      <p:sp>
        <p:nvSpPr>
          <p:cNvPr id="14" name="文本框 13">
            <a:extLst>
              <a:ext uri="{FF2B5EF4-FFF2-40B4-BE49-F238E27FC236}">
                <a16:creationId xmlns:a16="http://schemas.microsoft.com/office/drawing/2014/main" id="{883FBAE8-1993-E6C6-37E4-2FC1030F5644}"/>
              </a:ext>
            </a:extLst>
          </p:cNvPr>
          <p:cNvSpPr txBox="1"/>
          <p:nvPr/>
        </p:nvSpPr>
        <p:spPr>
          <a:xfrm>
            <a:off x="357595" y="150223"/>
            <a:ext cx="612158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|0&gt;</a:t>
            </a:r>
            <a:r>
              <a:rPr lang="zh-CN" altLang="en-US" dirty="0"/>
              <a:t>→</a:t>
            </a:r>
            <a:r>
              <a:rPr lang="en-US" altLang="zh-CN" dirty="0"/>
              <a:t>|1&gt; photon transition matrix element and the transition probability inside the cavity under an external magnetic field. </a:t>
            </a:r>
            <a:r>
              <a:rPr lang="en-US" altLang="zh-CN" dirty="0">
                <a:solidFill>
                  <a:srgbClr val="C00000"/>
                </a:solidFill>
              </a:rPr>
              <a:t>Up to the first order</a:t>
            </a:r>
            <a:r>
              <a:rPr lang="en-US" altLang="zh-CN" dirty="0"/>
              <a:t>, we have</a:t>
            </a:r>
            <a:endParaRPr lang="zh-CN" altLang="en-US" dirty="0"/>
          </a:p>
        </p:txBody>
      </p:sp>
      <p:sp>
        <p:nvSpPr>
          <p:cNvPr id="18" name="箭头: 圆角右 17">
            <a:extLst>
              <a:ext uri="{FF2B5EF4-FFF2-40B4-BE49-F238E27FC236}">
                <a16:creationId xmlns:a16="http://schemas.microsoft.com/office/drawing/2014/main" id="{00137DC6-1B68-8293-AB10-BBAB85669559}"/>
              </a:ext>
            </a:extLst>
          </p:cNvPr>
          <p:cNvSpPr/>
          <p:nvPr/>
        </p:nvSpPr>
        <p:spPr>
          <a:xfrm>
            <a:off x="6586310" y="1357325"/>
            <a:ext cx="718457" cy="864180"/>
          </a:xfrm>
          <a:prstGeom prst="bentArrow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F2EE5D98-9593-CB25-6893-C73802163EF9}"/>
              </a:ext>
            </a:extLst>
          </p:cNvPr>
          <p:cNvGrpSpPr/>
          <p:nvPr/>
        </p:nvGrpSpPr>
        <p:grpSpPr>
          <a:xfrm>
            <a:off x="7444207" y="257944"/>
            <a:ext cx="4538786" cy="1680250"/>
            <a:chOff x="7444207" y="257944"/>
            <a:chExt cx="4538786" cy="1680250"/>
          </a:xfrm>
        </p:grpSpPr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5D65BD10-8600-8DC3-4493-DAC2C7FA5E4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726"/>
            <a:stretch/>
          </p:blipFill>
          <p:spPr>
            <a:xfrm>
              <a:off x="7648302" y="257944"/>
              <a:ext cx="4334691" cy="1631217"/>
            </a:xfrm>
            <a:prstGeom prst="rect">
              <a:avLst/>
            </a:prstGeom>
          </p:spPr>
        </p:pic>
        <p:sp>
          <p:nvSpPr>
            <p:cNvPr id="19" name="左大括号 18">
              <a:extLst>
                <a:ext uri="{FF2B5EF4-FFF2-40B4-BE49-F238E27FC236}">
                  <a16:creationId xmlns:a16="http://schemas.microsoft.com/office/drawing/2014/main" id="{F77198D9-E9AD-58D9-FEBF-D210E073DAA7}"/>
                </a:ext>
              </a:extLst>
            </p:cNvPr>
            <p:cNvSpPr/>
            <p:nvPr/>
          </p:nvSpPr>
          <p:spPr>
            <a:xfrm>
              <a:off x="7444207" y="306977"/>
              <a:ext cx="222067" cy="1631217"/>
            </a:xfrm>
            <a:prstGeom prst="leftBrac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3B25DF4E-680D-2914-1CB2-B3ABD7082950}"/>
              </a:ext>
            </a:extLst>
          </p:cNvPr>
          <p:cNvGrpSpPr/>
          <p:nvPr/>
        </p:nvGrpSpPr>
        <p:grpSpPr>
          <a:xfrm>
            <a:off x="357595" y="3479203"/>
            <a:ext cx="10172962" cy="923329"/>
            <a:chOff x="474389" y="3320884"/>
            <a:chExt cx="12345184" cy="1120487"/>
          </a:xfrm>
        </p:grpSpPr>
        <p:pic>
          <p:nvPicPr>
            <p:cNvPr id="21" name="图片 20">
              <a:extLst>
                <a:ext uri="{FF2B5EF4-FFF2-40B4-BE49-F238E27FC236}">
                  <a16:creationId xmlns:a16="http://schemas.microsoft.com/office/drawing/2014/main" id="{EF25D143-DFA7-CE7A-CF1F-904A1014429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b="40596"/>
            <a:stretch/>
          </p:blipFill>
          <p:spPr>
            <a:xfrm>
              <a:off x="474389" y="3320884"/>
              <a:ext cx="6830378" cy="1120487"/>
            </a:xfrm>
            <a:prstGeom prst="rect">
              <a:avLst/>
            </a:prstGeom>
          </p:spPr>
        </p:pic>
        <p:pic>
          <p:nvPicPr>
            <p:cNvPr id="22" name="图片 21">
              <a:extLst>
                <a:ext uri="{FF2B5EF4-FFF2-40B4-BE49-F238E27FC236}">
                  <a16:creationId xmlns:a16="http://schemas.microsoft.com/office/drawing/2014/main" id="{C8EE887E-FE27-4E36-61EC-0CAFD31D1D4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3073" t="59981" r="5479"/>
            <a:stretch/>
          </p:blipFill>
          <p:spPr>
            <a:xfrm>
              <a:off x="7256416" y="3503707"/>
              <a:ext cx="5563157" cy="754840"/>
            </a:xfrm>
            <a:prstGeom prst="rect">
              <a:avLst/>
            </a:prstGeom>
          </p:spPr>
        </p:pic>
      </p:grpSp>
      <p:sp>
        <p:nvSpPr>
          <p:cNvPr id="25" name="文本框 24">
            <a:extLst>
              <a:ext uri="{FF2B5EF4-FFF2-40B4-BE49-F238E27FC236}">
                <a16:creationId xmlns:a16="http://schemas.microsoft.com/office/drawing/2014/main" id="{CE140C71-C0F5-F046-90D2-2EA7DEFA7D95}"/>
              </a:ext>
            </a:extLst>
          </p:cNvPr>
          <p:cNvSpPr txBox="1"/>
          <p:nvPr/>
        </p:nvSpPr>
        <p:spPr>
          <a:xfrm>
            <a:off x="489222" y="3124754"/>
            <a:ext cx="60970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Finally, the transition rate in the cavity can be obtained as</a:t>
            </a:r>
            <a:endParaRPr lang="zh-CN" altLang="en-US" dirty="0"/>
          </a:p>
        </p:txBody>
      </p:sp>
      <p:sp>
        <p:nvSpPr>
          <p:cNvPr id="28" name="箭头: 五边形 27">
            <a:extLst>
              <a:ext uri="{FF2B5EF4-FFF2-40B4-BE49-F238E27FC236}">
                <a16:creationId xmlns:a16="http://schemas.microsoft.com/office/drawing/2014/main" id="{D53DC6F3-9FB7-3D6B-E036-540DCC2D8C7C}"/>
              </a:ext>
            </a:extLst>
          </p:cNvPr>
          <p:cNvSpPr/>
          <p:nvPr/>
        </p:nvSpPr>
        <p:spPr>
          <a:xfrm>
            <a:off x="489222" y="5048794"/>
            <a:ext cx="1711869" cy="782536"/>
          </a:xfrm>
          <a:prstGeom prst="homePlat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53DF0E8F-D7E0-0415-EA2A-FD94119E2F9E}"/>
              </a:ext>
            </a:extLst>
          </p:cNvPr>
          <p:cNvSpPr txBox="1"/>
          <p:nvPr/>
        </p:nvSpPr>
        <p:spPr>
          <a:xfrm>
            <a:off x="489222" y="5240007"/>
            <a:ext cx="16097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/>
              <a:t>TE/TM</a:t>
            </a:r>
            <a:r>
              <a:rPr lang="zh-CN" altLang="en-US" sz="2000" dirty="0"/>
              <a:t> </a:t>
            </a:r>
            <a:r>
              <a:rPr lang="en-US" altLang="zh-CN" sz="2000" dirty="0"/>
              <a:t>mode</a:t>
            </a:r>
            <a:endParaRPr lang="zh-CN" altLang="en-US" sz="2000" dirty="0"/>
          </a:p>
        </p:txBody>
      </p:sp>
      <p:sp>
        <p:nvSpPr>
          <p:cNvPr id="31" name="矩形: 圆角 30">
            <a:extLst>
              <a:ext uri="{FF2B5EF4-FFF2-40B4-BE49-F238E27FC236}">
                <a16:creationId xmlns:a16="http://schemas.microsoft.com/office/drawing/2014/main" id="{6AED38E8-FE2A-C499-2DA3-CF07F19035EA}"/>
              </a:ext>
            </a:extLst>
          </p:cNvPr>
          <p:cNvSpPr/>
          <p:nvPr/>
        </p:nvSpPr>
        <p:spPr>
          <a:xfrm>
            <a:off x="7645316" y="257944"/>
            <a:ext cx="2060388" cy="760959"/>
          </a:xfrm>
          <a:prstGeom prst="roundRect">
            <a:avLst/>
          </a:prstGeom>
          <a:solidFill>
            <a:schemeClr val="accent1">
              <a:alpha val="12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2" name="图片 31">
            <a:extLst>
              <a:ext uri="{FF2B5EF4-FFF2-40B4-BE49-F238E27FC236}">
                <a16:creationId xmlns:a16="http://schemas.microsoft.com/office/drawing/2014/main" id="{28A30B31-94A5-2241-3860-01F1403660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49695" y="4512018"/>
            <a:ext cx="8697548" cy="1977313"/>
          </a:xfrm>
          <a:prstGeom prst="rect">
            <a:avLst/>
          </a:prstGeom>
        </p:spPr>
      </p:pic>
      <p:sp>
        <p:nvSpPr>
          <p:cNvPr id="34" name="文本框 33">
            <a:extLst>
              <a:ext uri="{FF2B5EF4-FFF2-40B4-BE49-F238E27FC236}">
                <a16:creationId xmlns:a16="http://schemas.microsoft.com/office/drawing/2014/main" id="{BE264A78-D412-B4C7-BA22-C8F8B7CDAFD9}"/>
              </a:ext>
            </a:extLst>
          </p:cNvPr>
          <p:cNvSpPr txBox="1"/>
          <p:nvPr/>
        </p:nvSpPr>
        <p:spPr>
          <a:xfrm>
            <a:off x="6945538" y="2948685"/>
            <a:ext cx="524809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an </a:t>
            </a:r>
            <a:r>
              <a:rPr lang="en-US" altLang="zh-CN" dirty="0">
                <a:solidFill>
                  <a:srgbClr val="C00000"/>
                </a:solidFill>
              </a:rPr>
              <a:t>enhancement</a:t>
            </a:r>
            <a:r>
              <a:rPr lang="en-US" altLang="zh-CN" dirty="0"/>
              <a:t> of the conversion rate through the resonant cavity in axion haloscope experiments.</a:t>
            </a:r>
            <a:endParaRPr lang="zh-CN" altLang="en-US" dirty="0"/>
          </a:p>
        </p:txBody>
      </p:sp>
      <p:sp>
        <p:nvSpPr>
          <p:cNvPr id="35" name="矩形: 圆角 34">
            <a:extLst>
              <a:ext uri="{FF2B5EF4-FFF2-40B4-BE49-F238E27FC236}">
                <a16:creationId xmlns:a16="http://schemas.microsoft.com/office/drawing/2014/main" id="{A431962E-A4A1-2198-0F56-284CA6FA5FBF}"/>
              </a:ext>
            </a:extLst>
          </p:cNvPr>
          <p:cNvSpPr/>
          <p:nvPr/>
        </p:nvSpPr>
        <p:spPr>
          <a:xfrm>
            <a:off x="9487811" y="2172933"/>
            <a:ext cx="2257384" cy="775752"/>
          </a:xfrm>
          <a:prstGeom prst="roundRect">
            <a:avLst/>
          </a:prstGeom>
          <a:solidFill>
            <a:srgbClr val="C00000">
              <a:alpha val="9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791B0B72-C17F-E271-C3B5-AA54C07659AF}"/>
              </a:ext>
            </a:extLst>
          </p:cNvPr>
          <p:cNvSpPr txBox="1"/>
          <p:nvPr/>
        </p:nvSpPr>
        <p:spPr>
          <a:xfrm>
            <a:off x="4632657" y="1076757"/>
            <a:ext cx="208349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chemeClr val="accent1">
                    <a:lumMod val="75000"/>
                  </a:schemeClr>
                </a:solidFill>
              </a:rPr>
              <a:t>Q. Yang, Y. Gao, and Z. Peng 2201.08291</a:t>
            </a:r>
            <a:endParaRPr lang="zh-CN" alt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7239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>
            <a:extLst>
              <a:ext uri="{FF2B5EF4-FFF2-40B4-BE49-F238E27FC236}">
                <a16:creationId xmlns:a16="http://schemas.microsoft.com/office/drawing/2014/main" id="{B52D6A69-B0BF-8E46-CB81-4FE375213F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287" y="1408361"/>
            <a:ext cx="6192471" cy="2934754"/>
          </a:xfrm>
          <a:prstGeom prst="rect">
            <a:avLst/>
          </a:prstGeom>
        </p:spPr>
      </p:pic>
      <p:cxnSp>
        <p:nvCxnSpPr>
          <p:cNvPr id="20" name="直接连接符 19">
            <a:extLst>
              <a:ext uri="{FF2B5EF4-FFF2-40B4-BE49-F238E27FC236}">
                <a16:creationId xmlns:a16="http://schemas.microsoft.com/office/drawing/2014/main" id="{1289845E-691E-20E2-9840-60F03D13FE20}"/>
              </a:ext>
            </a:extLst>
          </p:cNvPr>
          <p:cNvCxnSpPr>
            <a:cxnSpLocks/>
            <a:stCxn id="18" idx="1"/>
          </p:cNvCxnSpPr>
          <p:nvPr/>
        </p:nvCxnSpPr>
        <p:spPr>
          <a:xfrm>
            <a:off x="650287" y="2875738"/>
            <a:ext cx="1089727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笑脸 20">
            <a:extLst>
              <a:ext uri="{FF2B5EF4-FFF2-40B4-BE49-F238E27FC236}">
                <a16:creationId xmlns:a16="http://schemas.microsoft.com/office/drawing/2014/main" id="{1B41C97B-1CCA-ACA1-EE3C-B080B6544237}"/>
              </a:ext>
            </a:extLst>
          </p:cNvPr>
          <p:cNvSpPr/>
          <p:nvPr/>
        </p:nvSpPr>
        <p:spPr>
          <a:xfrm>
            <a:off x="199527" y="2176819"/>
            <a:ext cx="450760" cy="427466"/>
          </a:xfrm>
          <a:prstGeom prst="smileyFac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笑脸 21">
            <a:extLst>
              <a:ext uri="{FF2B5EF4-FFF2-40B4-BE49-F238E27FC236}">
                <a16:creationId xmlns:a16="http://schemas.microsoft.com/office/drawing/2014/main" id="{E2911638-153D-7471-C465-A2DBBE32A5CC}"/>
              </a:ext>
            </a:extLst>
          </p:cNvPr>
          <p:cNvSpPr/>
          <p:nvPr/>
        </p:nvSpPr>
        <p:spPr>
          <a:xfrm>
            <a:off x="199527" y="3743582"/>
            <a:ext cx="450760" cy="427466"/>
          </a:xfrm>
          <a:prstGeom prst="smileyFac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4" name="直接连接符 23">
            <a:extLst>
              <a:ext uri="{FF2B5EF4-FFF2-40B4-BE49-F238E27FC236}">
                <a16:creationId xmlns:a16="http://schemas.microsoft.com/office/drawing/2014/main" id="{7F66E147-C930-892B-E5FE-05B04B64EC8D}"/>
              </a:ext>
            </a:extLst>
          </p:cNvPr>
          <p:cNvCxnSpPr>
            <a:cxnSpLocks/>
          </p:cNvCxnSpPr>
          <p:nvPr/>
        </p:nvCxnSpPr>
        <p:spPr>
          <a:xfrm>
            <a:off x="901336" y="1684994"/>
            <a:ext cx="4480560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>
            <a:extLst>
              <a:ext uri="{FF2B5EF4-FFF2-40B4-BE49-F238E27FC236}">
                <a16:creationId xmlns:a16="http://schemas.microsoft.com/office/drawing/2014/main" id="{AFF44527-45B4-5FDE-57C3-478C5969903C}"/>
              </a:ext>
            </a:extLst>
          </p:cNvPr>
          <p:cNvCxnSpPr>
            <a:cxnSpLocks/>
          </p:cNvCxnSpPr>
          <p:nvPr/>
        </p:nvCxnSpPr>
        <p:spPr>
          <a:xfrm>
            <a:off x="842553" y="3282045"/>
            <a:ext cx="5473338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文本框 29">
            <a:extLst>
              <a:ext uri="{FF2B5EF4-FFF2-40B4-BE49-F238E27FC236}">
                <a16:creationId xmlns:a16="http://schemas.microsoft.com/office/drawing/2014/main" id="{17321B05-2350-6E79-496C-280FED4F13DC}"/>
              </a:ext>
            </a:extLst>
          </p:cNvPr>
          <p:cNvSpPr txBox="1"/>
          <p:nvPr/>
        </p:nvSpPr>
        <p:spPr>
          <a:xfrm>
            <a:off x="199527" y="951949"/>
            <a:ext cx="29706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sz="2000" dirty="0"/>
              <a:t>External magnetic field</a:t>
            </a:r>
            <a:endParaRPr lang="zh-CN" altLang="en-US" sz="2000" dirty="0"/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FFB27DDD-5B5B-9993-2925-3EDE9D223CBC}"/>
              </a:ext>
            </a:extLst>
          </p:cNvPr>
          <p:cNvSpPr txBox="1"/>
          <p:nvPr/>
        </p:nvSpPr>
        <p:spPr>
          <a:xfrm>
            <a:off x="402763" y="4504316"/>
            <a:ext cx="27286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sz="2000" dirty="0"/>
              <a:t>External electric field</a:t>
            </a:r>
            <a:endParaRPr lang="zh-CN" alt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文本框 31">
                <a:extLst>
                  <a:ext uri="{FF2B5EF4-FFF2-40B4-BE49-F238E27FC236}">
                    <a16:creationId xmlns:a16="http://schemas.microsoft.com/office/drawing/2014/main" id="{97623F32-5C37-2C1E-6458-3C7CBAA78467}"/>
                  </a:ext>
                </a:extLst>
              </p:cNvPr>
              <p:cNvSpPr txBox="1"/>
              <p:nvPr/>
            </p:nvSpPr>
            <p:spPr>
              <a:xfrm>
                <a:off x="3131395" y="951949"/>
                <a:ext cx="527837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2800" i="1">
                              <a:latin typeface="Cambria Math" panose="02040503050406030204" pitchFamily="18" charset="0"/>
                            </a:rPr>
                            <m:t>𝔹</m:t>
                          </m:r>
                        </m:e>
                        <m:sub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CN" altLang="en-US" sz="2800" dirty="0"/>
              </a:p>
            </p:txBody>
          </p:sp>
        </mc:Choice>
        <mc:Fallback xmlns="">
          <p:sp>
            <p:nvSpPr>
              <p:cNvPr id="32" name="文本框 31">
                <a:extLst>
                  <a:ext uri="{FF2B5EF4-FFF2-40B4-BE49-F238E27FC236}">
                    <a16:creationId xmlns:a16="http://schemas.microsoft.com/office/drawing/2014/main" id="{97623F32-5C37-2C1E-6458-3C7CBAA784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1395" y="951949"/>
                <a:ext cx="527837" cy="4308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文本框 32">
                <a:extLst>
                  <a:ext uri="{FF2B5EF4-FFF2-40B4-BE49-F238E27FC236}">
                    <a16:creationId xmlns:a16="http://schemas.microsoft.com/office/drawing/2014/main" id="{C00D315C-8051-EB68-3272-F7C88C364326}"/>
                  </a:ext>
                </a:extLst>
              </p:cNvPr>
              <p:cNvSpPr txBox="1"/>
              <p:nvPr/>
            </p:nvSpPr>
            <p:spPr>
              <a:xfrm>
                <a:off x="3051385" y="4473539"/>
                <a:ext cx="49417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2800" i="1" smtClean="0">
                              <a:latin typeface="Cambria Math" panose="02040503050406030204" pitchFamily="18" charset="0"/>
                            </a:rPr>
                            <m:t>𝔼</m:t>
                          </m:r>
                        </m:e>
                        <m:sub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CN" altLang="en-US" sz="2800" i="1" dirty="0"/>
              </a:p>
            </p:txBody>
          </p:sp>
        </mc:Choice>
        <mc:Fallback xmlns="">
          <p:sp>
            <p:nvSpPr>
              <p:cNvPr id="33" name="文本框 32">
                <a:extLst>
                  <a:ext uri="{FF2B5EF4-FFF2-40B4-BE49-F238E27FC236}">
                    <a16:creationId xmlns:a16="http://schemas.microsoft.com/office/drawing/2014/main" id="{C00D315C-8051-EB68-3272-F7C88C3643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1385" y="4473539"/>
                <a:ext cx="494174" cy="4308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5" name="图片 34">
            <a:extLst>
              <a:ext uri="{FF2B5EF4-FFF2-40B4-BE49-F238E27FC236}">
                <a16:creationId xmlns:a16="http://schemas.microsoft.com/office/drawing/2014/main" id="{C0D97A92-2F06-A264-0DDD-2A001B561D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61253" y="3031220"/>
            <a:ext cx="4079037" cy="1873206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id="{C9197AB5-21FD-1F3E-C30A-8194C4EF0C4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64380" y="1201594"/>
            <a:ext cx="5358276" cy="1305391"/>
          </a:xfrm>
          <a:prstGeom prst="rect">
            <a:avLst/>
          </a:prstGeom>
        </p:spPr>
      </p:pic>
      <p:sp>
        <p:nvSpPr>
          <p:cNvPr id="39" name="文本框 38">
            <a:extLst>
              <a:ext uri="{FF2B5EF4-FFF2-40B4-BE49-F238E27FC236}">
                <a16:creationId xmlns:a16="http://schemas.microsoft.com/office/drawing/2014/main" id="{4785E47B-4A46-02A2-78C3-1AFA55C4B478}"/>
              </a:ext>
            </a:extLst>
          </p:cNvPr>
          <p:cNvSpPr txBox="1"/>
          <p:nvPr/>
        </p:nvSpPr>
        <p:spPr>
          <a:xfrm>
            <a:off x="424907" y="194275"/>
            <a:ext cx="609708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dirty="0"/>
              <a:t>Transition rate in different external fields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4205288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2">
            <a:extLst>
              <a:ext uri="{FF2B5EF4-FFF2-40B4-BE49-F238E27FC236}">
                <a16:creationId xmlns:a16="http://schemas.microsoft.com/office/drawing/2014/main" id="{6DC3FA63-5D36-739E-1C8D-270EDC8680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6644" y="304892"/>
            <a:ext cx="4145167" cy="45394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l"/>
            </a:pPr>
            <a:r>
              <a:rPr lang="en-US" altLang="zh-CN" sz="2400" dirty="0">
                <a:solidFill>
                  <a:schemeClr val="accent1"/>
                </a:solidFill>
              </a:rPr>
              <a:t>Expected sensitivity bounds</a:t>
            </a:r>
            <a:endParaRPr lang="zh-CN" altLang="en-US" sz="2400" dirty="0">
              <a:solidFill>
                <a:schemeClr val="accent1"/>
              </a:solidFill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DFDDB295-9B96-B6E1-F734-131034D8C9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697" y="1374723"/>
            <a:ext cx="5058523" cy="970374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660B455D-08F6-4699-F70E-EF92C198B9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644" y="2295608"/>
            <a:ext cx="2322898" cy="824954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A20EC97F-E293-C6B0-0C46-7EFDA54854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58285" y="310053"/>
            <a:ext cx="6200350" cy="4245429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69E06CEB-985E-279A-FC39-9E46821C08E0}"/>
              </a:ext>
            </a:extLst>
          </p:cNvPr>
          <p:cNvSpPr txBox="1"/>
          <p:nvPr/>
        </p:nvSpPr>
        <p:spPr>
          <a:xfrm>
            <a:off x="205632" y="1115444"/>
            <a:ext cx="29706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sz="2000" dirty="0"/>
              <a:t>External magnetic field</a:t>
            </a:r>
            <a:endParaRPr lang="zh-CN" alt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8DC2B63A-63B4-4D2C-DB39-DD89C337E789}"/>
                  </a:ext>
                </a:extLst>
              </p:cNvPr>
              <p:cNvSpPr txBox="1"/>
              <p:nvPr/>
            </p:nvSpPr>
            <p:spPr>
              <a:xfrm>
                <a:off x="3137500" y="1115444"/>
                <a:ext cx="527837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2800" i="1">
                              <a:latin typeface="Cambria Math" panose="02040503050406030204" pitchFamily="18" charset="0"/>
                            </a:rPr>
                            <m:t>𝔹</m:t>
                          </m:r>
                        </m:e>
                        <m:sub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CN" altLang="en-US" sz="2800" dirty="0"/>
              </a:p>
            </p:txBody>
          </p:sp>
        </mc:Choice>
        <mc:Fallback xmlns="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8DC2B63A-63B4-4D2C-DB39-DD89C337E7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7500" y="1115444"/>
                <a:ext cx="527837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文本框 14">
            <a:extLst>
              <a:ext uri="{FF2B5EF4-FFF2-40B4-BE49-F238E27FC236}">
                <a16:creationId xmlns:a16="http://schemas.microsoft.com/office/drawing/2014/main" id="{CA1235EA-5F51-FD76-0B40-8DA5055DEC5A}"/>
              </a:ext>
            </a:extLst>
          </p:cNvPr>
          <p:cNvSpPr txBox="1"/>
          <p:nvPr/>
        </p:nvSpPr>
        <p:spPr>
          <a:xfrm>
            <a:off x="140318" y="4065094"/>
            <a:ext cx="27286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sz="2000" dirty="0"/>
              <a:t>External electric field</a:t>
            </a:r>
            <a:endParaRPr lang="zh-CN" alt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0F0FFF61-8D76-6633-CE18-D4D96DBF1092}"/>
                  </a:ext>
                </a:extLst>
              </p:cNvPr>
              <p:cNvSpPr txBox="1"/>
              <p:nvPr/>
            </p:nvSpPr>
            <p:spPr>
              <a:xfrm>
                <a:off x="2788940" y="4034317"/>
                <a:ext cx="49417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2800" i="1" smtClean="0">
                              <a:latin typeface="Cambria Math" panose="02040503050406030204" pitchFamily="18" charset="0"/>
                            </a:rPr>
                            <m:t>𝔼</m:t>
                          </m:r>
                        </m:e>
                        <m:sub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CN" altLang="en-US" sz="2800" i="1" dirty="0"/>
              </a:p>
            </p:txBody>
          </p:sp>
        </mc:Choice>
        <mc:Fallback xmlns="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0F0FFF61-8D76-6633-CE18-D4D96DBF10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8940" y="4034317"/>
                <a:ext cx="494174" cy="4308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706E2145-4183-5774-0BC0-BD9A22620D83}"/>
                  </a:ext>
                </a:extLst>
              </p:cNvPr>
              <p:cNvSpPr txBox="1"/>
              <p:nvPr/>
            </p:nvSpPr>
            <p:spPr>
              <a:xfrm>
                <a:off x="4148733" y="1018113"/>
                <a:ext cx="103111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𝑎𝐵𝐵</m:t>
                          </m:r>
                        </m:sub>
                      </m:sSub>
                    </m:oMath>
                  </m:oMathPara>
                </a14:m>
                <a:endParaRPr lang="zh-CN" altLang="en-US" sz="2800" dirty="0"/>
              </a:p>
            </p:txBody>
          </p:sp>
        </mc:Choice>
        <mc:Fallback xmlns="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706E2145-4183-5774-0BC0-BD9A22620D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8733" y="1018113"/>
                <a:ext cx="1031116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箭头: 右 19">
            <a:extLst>
              <a:ext uri="{FF2B5EF4-FFF2-40B4-BE49-F238E27FC236}">
                <a16:creationId xmlns:a16="http://schemas.microsoft.com/office/drawing/2014/main" id="{8630A2F2-B68C-C854-2857-D2D682E5F275}"/>
              </a:ext>
            </a:extLst>
          </p:cNvPr>
          <p:cNvSpPr/>
          <p:nvPr/>
        </p:nvSpPr>
        <p:spPr>
          <a:xfrm>
            <a:off x="3711470" y="1245084"/>
            <a:ext cx="391130" cy="200055"/>
          </a:xfrm>
          <a:prstGeom prst="rightArrow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A1277E36-AD9D-0CC6-3231-77A9320FCDFB}"/>
                  </a:ext>
                </a:extLst>
              </p:cNvPr>
              <p:cNvSpPr txBox="1"/>
              <p:nvPr/>
            </p:nvSpPr>
            <p:spPr>
              <a:xfrm>
                <a:off x="3841721" y="3898036"/>
                <a:ext cx="102630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altLang="zh-CN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𝑎𝐴𝐵</m:t>
                          </m:r>
                        </m:sub>
                      </m:sSub>
                    </m:oMath>
                  </m:oMathPara>
                </a14:m>
                <a:endParaRPr lang="zh-CN" altLang="en-US" sz="2800" dirty="0"/>
              </a:p>
            </p:txBody>
          </p:sp>
        </mc:Choice>
        <mc:Fallback xmlns="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A1277E36-AD9D-0CC6-3231-77A9320FCD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1721" y="3898036"/>
                <a:ext cx="1026307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箭头: 右 21">
            <a:extLst>
              <a:ext uri="{FF2B5EF4-FFF2-40B4-BE49-F238E27FC236}">
                <a16:creationId xmlns:a16="http://schemas.microsoft.com/office/drawing/2014/main" id="{6A4FF12E-8E9D-BCD8-0BB1-CCA6A926511C}"/>
              </a:ext>
            </a:extLst>
          </p:cNvPr>
          <p:cNvSpPr/>
          <p:nvPr/>
        </p:nvSpPr>
        <p:spPr>
          <a:xfrm>
            <a:off x="3404458" y="4125007"/>
            <a:ext cx="391130" cy="200055"/>
          </a:xfrm>
          <a:prstGeom prst="rightArrow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箭头: 下 24">
            <a:extLst>
              <a:ext uri="{FF2B5EF4-FFF2-40B4-BE49-F238E27FC236}">
                <a16:creationId xmlns:a16="http://schemas.microsoft.com/office/drawing/2014/main" id="{19031C28-A65D-9D5A-F101-EFCA0A7D3112}"/>
              </a:ext>
            </a:extLst>
          </p:cNvPr>
          <p:cNvSpPr/>
          <p:nvPr/>
        </p:nvSpPr>
        <p:spPr>
          <a:xfrm>
            <a:off x="3410990" y="2326384"/>
            <a:ext cx="254347" cy="868203"/>
          </a:xfrm>
          <a:prstGeom prst="downArrow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9" name="组合 28">
            <a:extLst>
              <a:ext uri="{FF2B5EF4-FFF2-40B4-BE49-F238E27FC236}">
                <a16:creationId xmlns:a16="http://schemas.microsoft.com/office/drawing/2014/main" id="{1CC01482-FAA6-0890-F1E4-27C95DD97164}"/>
              </a:ext>
            </a:extLst>
          </p:cNvPr>
          <p:cNvGrpSpPr/>
          <p:nvPr/>
        </p:nvGrpSpPr>
        <p:grpSpPr>
          <a:xfrm>
            <a:off x="2200612" y="3383074"/>
            <a:ext cx="2420755" cy="430887"/>
            <a:chOff x="1504634" y="3376094"/>
            <a:chExt cx="2420755" cy="430887"/>
          </a:xfrm>
        </p:grpSpPr>
        <p:pic>
          <p:nvPicPr>
            <p:cNvPr id="24" name="图片 23">
              <a:extLst>
                <a:ext uri="{FF2B5EF4-FFF2-40B4-BE49-F238E27FC236}">
                  <a16:creationId xmlns:a16="http://schemas.microsoft.com/office/drawing/2014/main" id="{6E39595E-4600-E584-C942-EB774EB0B88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613298" y="3376094"/>
              <a:ext cx="2228423" cy="402690"/>
            </a:xfrm>
            <a:prstGeom prst="rect">
              <a:avLst/>
            </a:prstGeom>
          </p:spPr>
        </p:pic>
        <p:sp>
          <p:nvSpPr>
            <p:cNvPr id="26" name="矩形: 圆角 25">
              <a:extLst>
                <a:ext uri="{FF2B5EF4-FFF2-40B4-BE49-F238E27FC236}">
                  <a16:creationId xmlns:a16="http://schemas.microsoft.com/office/drawing/2014/main" id="{006BFD0E-1986-9469-C2EA-D075E4FA9B03}"/>
                </a:ext>
              </a:extLst>
            </p:cNvPr>
            <p:cNvSpPr/>
            <p:nvPr/>
          </p:nvSpPr>
          <p:spPr>
            <a:xfrm>
              <a:off x="1504634" y="3376094"/>
              <a:ext cx="2420755" cy="430887"/>
            </a:xfrm>
            <a:prstGeom prst="roundRect">
              <a:avLst/>
            </a:prstGeom>
            <a:solidFill>
              <a:schemeClr val="accent1">
                <a:alpha val="19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8" name="文本框 27">
            <a:extLst>
              <a:ext uri="{FF2B5EF4-FFF2-40B4-BE49-F238E27FC236}">
                <a16:creationId xmlns:a16="http://schemas.microsoft.com/office/drawing/2014/main" id="{82AAB8A3-68C0-219E-DC2C-8AE91B90C404}"/>
              </a:ext>
            </a:extLst>
          </p:cNvPr>
          <p:cNvSpPr txBox="1"/>
          <p:nvPr/>
        </p:nvSpPr>
        <p:spPr>
          <a:xfrm>
            <a:off x="264632" y="3355529"/>
            <a:ext cx="199031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dirty="0"/>
              <a:t>replacement</a:t>
            </a:r>
            <a:endParaRPr lang="zh-CN" altLang="en-US" sz="2400" dirty="0"/>
          </a:p>
        </p:txBody>
      </p:sp>
      <p:sp>
        <p:nvSpPr>
          <p:cNvPr id="30" name="标题 1">
            <a:extLst>
              <a:ext uri="{FF2B5EF4-FFF2-40B4-BE49-F238E27FC236}">
                <a16:creationId xmlns:a16="http://schemas.microsoft.com/office/drawing/2014/main" id="{42E6FEAF-08BC-89C3-9747-DE28972A46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0198" y="4853452"/>
            <a:ext cx="4636775" cy="1325563"/>
          </a:xfrm>
        </p:spPr>
        <p:txBody>
          <a:bodyPr>
            <a:noAutofit/>
          </a:bodyPr>
          <a:lstStyle/>
          <a:p>
            <a:pPr marL="457200" indent="-457200">
              <a:buFont typeface="等线 Light" panose="02010600030101010101" pitchFamily="2" charset="-122"/>
              <a:buChar char="★"/>
            </a:pPr>
            <a:r>
              <a:rPr lang="en-US" altLang="zh-CN" sz="2800" b="1" u="sng" dirty="0"/>
              <a:t>Strategies to ~μeV axion detection</a:t>
            </a:r>
            <a:endParaRPr lang="zh-CN" altLang="en-US" sz="2800" b="1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文本框 31">
                <a:extLst>
                  <a:ext uri="{FF2B5EF4-FFF2-40B4-BE49-F238E27FC236}">
                    <a16:creationId xmlns:a16="http://schemas.microsoft.com/office/drawing/2014/main" id="{0521F662-6439-B763-FB4C-C7A48EF68301}"/>
                  </a:ext>
                </a:extLst>
              </p:cNvPr>
              <p:cNvSpPr txBox="1"/>
              <p:nvPr/>
            </p:nvSpPr>
            <p:spPr>
              <a:xfrm>
                <a:off x="264632" y="4894815"/>
                <a:ext cx="6129637" cy="10218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2000" dirty="0"/>
                  <a:t>The corresponding sensitivity bounds are given by the experimental configuration of the cavity and the form factor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0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010</m:t>
                        </m:r>
                      </m:sub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sup>
                    </m:sSubSup>
                  </m:oMath>
                </a14:m>
                <a:r>
                  <a:rPr lang="en-US" altLang="zh-CN" sz="2000" dirty="0"/>
                  <a:t>in the TM mode for QEMD axion couplings.</a:t>
                </a:r>
                <a:endParaRPr lang="zh-CN" altLang="en-US" sz="2000" dirty="0"/>
              </a:p>
            </p:txBody>
          </p:sp>
        </mc:Choice>
        <mc:Fallback xmlns="">
          <p:sp>
            <p:nvSpPr>
              <p:cNvPr id="32" name="文本框 31">
                <a:extLst>
                  <a:ext uri="{FF2B5EF4-FFF2-40B4-BE49-F238E27FC236}">
                    <a16:creationId xmlns:a16="http://schemas.microsoft.com/office/drawing/2014/main" id="{0521F662-6439-B763-FB4C-C7A48EF683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632" y="4894815"/>
                <a:ext cx="6129637" cy="1021883"/>
              </a:xfrm>
              <a:prstGeom prst="rect">
                <a:avLst/>
              </a:prstGeom>
              <a:blipFill>
                <a:blip r:embed="rId10"/>
                <a:stretch>
                  <a:fillRect l="-994" t="-3571" r="-1392" b="-952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527547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>
            <a:extLst>
              <a:ext uri="{FF2B5EF4-FFF2-40B4-BE49-F238E27FC236}">
                <a16:creationId xmlns:a16="http://schemas.microsoft.com/office/drawing/2014/main" id="{C2B5B532-17A5-1071-7B8B-246CE7FB9D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4" y="-20845"/>
            <a:ext cx="10515600" cy="1325563"/>
          </a:xfrm>
        </p:spPr>
        <p:txBody>
          <a:bodyPr/>
          <a:lstStyle/>
          <a:p>
            <a:r>
              <a:rPr lang="en-US" altLang="zh-CN" b="1" u="sng" dirty="0"/>
              <a:t>5.</a:t>
            </a:r>
            <a:r>
              <a:rPr lang="en-US" altLang="zh-CN" sz="4400" b="1" u="sng" dirty="0"/>
              <a:t> Summary</a:t>
            </a:r>
            <a:endParaRPr lang="zh-CN" altLang="en-US" b="1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EB355160-0F2E-9288-2B22-28560B739970}"/>
                  </a:ext>
                </a:extLst>
              </p:cNvPr>
              <p:cNvSpPr txBox="1"/>
              <p:nvPr/>
            </p:nvSpPr>
            <p:spPr>
              <a:xfrm>
                <a:off x="1146864" y="1101973"/>
                <a:ext cx="9227712" cy="52629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sz="2400" dirty="0"/>
                  <a:t>Quantum electromagnetodynamics (QEMD) gives anomalous axion-photon coefficients and interactions in a low-energy EFT.</a:t>
                </a:r>
              </a:p>
              <a:p>
                <a:endParaRPr lang="en-US" altLang="zh-CN" sz="24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sz="2400" dirty="0"/>
                  <a:t>Such interaction provides new axion Maxwell equations which involve effective magnetic current. The solutions imply the induced oscillating magnetic fields are always suppressed compared with electric field.</a:t>
                </a:r>
              </a:p>
              <a:p>
                <a:endParaRPr lang="en-US" altLang="zh-CN" sz="24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sz="2400" dirty="0"/>
                  <a:t>New strategies are proposed to measure the axion-induced electric fields for sub-μeV axion in haloscope experiments.</a:t>
                </a:r>
              </a:p>
              <a:p>
                <a:endParaRPr lang="en-US" altLang="zh-CN" sz="24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sz="2400" dirty="0"/>
                  <a:t>In cavity haloscope, we find that an external magnetic field  can be set to measure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𝑎𝐵𝐵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𝐴𝐴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zh-CN" altLang="en-US" sz="2400" i="1">
                        <a:latin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US" altLang="zh-CN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𝑎𝐵𝐵</m:t>
                        </m:r>
                      </m:sub>
                    </m:sSub>
                  </m:oMath>
                </a14:m>
                <a:r>
                  <a:rPr lang="en-US" altLang="zh-CN" sz="2400" dirty="0"/>
                  <a:t> coupling or an external electric field to measure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m:rPr>
                            <m:sty m:val="p"/>
                          </m:rPr>
                          <a:rPr lang="en-US" altLang="zh-CN" sz="2400" i="1" smtClean="0">
                            <a:latin typeface="Cambria Math" panose="02040503050406030204" pitchFamily="18" charset="0"/>
                          </a:rPr>
                          <m:t>A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altLang="zh-CN" sz="2400" dirty="0"/>
                  <a:t> coupling.</a:t>
                </a:r>
                <a:endParaRPr lang="zh-CN" altLang="en-US" sz="2400" dirty="0"/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EB355160-0F2E-9288-2B22-28560B7399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6864" y="1101973"/>
                <a:ext cx="9227712" cy="5262979"/>
              </a:xfrm>
              <a:prstGeom prst="rect">
                <a:avLst/>
              </a:prstGeom>
              <a:blipFill>
                <a:blip r:embed="rId2"/>
                <a:stretch>
                  <a:fillRect l="-859" t="-811" r="-1717" b="-185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文本框 1">
            <a:extLst>
              <a:ext uri="{FF2B5EF4-FFF2-40B4-BE49-F238E27FC236}">
                <a16:creationId xmlns:a16="http://schemas.microsoft.com/office/drawing/2014/main" id="{13B409DA-1891-3B67-0FE8-C04A49F5A822}"/>
              </a:ext>
            </a:extLst>
          </p:cNvPr>
          <p:cNvSpPr txBox="1"/>
          <p:nvPr/>
        </p:nvSpPr>
        <p:spPr>
          <a:xfrm>
            <a:off x="10221685" y="6134119"/>
            <a:ext cx="17573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MV Boli" panose="02000500030200090000" pitchFamily="2" charset="0"/>
                <a:cs typeface="MV Boli" panose="02000500030200090000" pitchFamily="2" charset="0"/>
              </a:rPr>
              <a:t>Thank you!</a:t>
            </a:r>
            <a:endParaRPr lang="zh-CN" altLang="en-US" sz="24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4531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F00C1474-E5BE-64AC-6062-49793E4064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12" y="0"/>
            <a:ext cx="1214717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3548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AA94ADF-4C15-25DA-E962-F0916D9EBF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A3D1980-03A4-925D-EB49-B2F749F435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31B78D35-3F7D-7BBE-562F-935CE9192D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6929"/>
            <a:ext cx="12192000" cy="6664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7573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A5668B2-78B6-1BAF-883C-A60CF43037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800" u="sng" dirty="0"/>
              <a:t>Outline</a:t>
            </a:r>
            <a:endParaRPr lang="zh-CN" altLang="en-US" sz="4800" u="sng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85224F3-2C0E-7F18-4BF0-0984AE5EBF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103" y="1825625"/>
            <a:ext cx="11858897" cy="435133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altLang="zh-CN" sz="3200" dirty="0"/>
              <a:t>Magnetic monopole, axion and their interaction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CN" sz="3200" dirty="0"/>
              <a:t>QEMD and QEMD-axion modified Maxwell equations 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CN" sz="3200" dirty="0"/>
              <a:t>Solutions and numerical results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CN" sz="3200" dirty="0"/>
              <a:t>Two different axion searching strategies in framework of QEMD</a:t>
            </a:r>
          </a:p>
          <a:p>
            <a:pPr marL="514350" indent="-514350">
              <a:buFont typeface="+mj-lt"/>
              <a:buAutoNum type="alphaLcParenR"/>
            </a:pPr>
            <a:r>
              <a:rPr lang="en-US" altLang="zh-CN" dirty="0"/>
              <a:t>Haloscope experiment (sub-μeV axion)</a:t>
            </a:r>
          </a:p>
          <a:p>
            <a:pPr marL="514350" indent="-514350">
              <a:buFont typeface="+mj-lt"/>
              <a:buAutoNum type="alphaLcParenR"/>
            </a:pPr>
            <a:r>
              <a:rPr lang="en-US" altLang="zh-CN" dirty="0"/>
              <a:t>Cavity haloscope experiment (~μeV axion)</a:t>
            </a:r>
          </a:p>
          <a:p>
            <a:pPr marL="0" indent="0">
              <a:buNone/>
            </a:pPr>
            <a:r>
              <a:rPr lang="en-US" altLang="zh-CN" sz="3200" dirty="0"/>
              <a:t>5. Summary</a:t>
            </a:r>
          </a:p>
          <a:p>
            <a:endParaRPr lang="zh-CN" altLang="en-US" sz="3200" dirty="0"/>
          </a:p>
        </p:txBody>
      </p:sp>
    </p:spTree>
    <p:extLst>
      <p:ext uri="{BB962C8B-B14F-4D97-AF65-F5344CB8AC3E}">
        <p14:creationId xmlns:p14="http://schemas.microsoft.com/office/powerpoint/2010/main" val="25964356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F84F4929-E443-20A8-8219-140F2C89EC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3347"/>
            <a:ext cx="12192000" cy="6771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9112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AEB24E53-B926-5D59-4AE3-CD4A9793D3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437"/>
            <a:ext cx="12192000" cy="6795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2025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2FAC0652-559A-4BA0-D57D-D79E62B48C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842"/>
            <a:ext cx="12192000" cy="6742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5675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237B4D4-F4BE-345F-6BA9-FA4579AA24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4" y="-20845"/>
            <a:ext cx="12021616" cy="1325563"/>
          </a:xfrm>
        </p:spPr>
        <p:txBody>
          <a:bodyPr>
            <a:normAutofit/>
          </a:bodyPr>
          <a:lstStyle/>
          <a:p>
            <a:r>
              <a:rPr lang="en-US" altLang="zh-CN" b="1" u="sng" dirty="0"/>
              <a:t>1.</a:t>
            </a:r>
            <a:r>
              <a:rPr lang="en-US" altLang="zh-CN" sz="4400" b="1" u="sng" dirty="0"/>
              <a:t> Magnetic monopole, axion and their interaction</a:t>
            </a:r>
            <a:endParaRPr lang="zh-CN" altLang="en-US" b="1" u="sng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2FF0D7A-F110-AFBA-E900-2AA256648D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760" y="1217813"/>
            <a:ext cx="4800831" cy="5556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l"/>
            </a:pPr>
            <a:r>
              <a:rPr lang="en-US" altLang="zh-CN" dirty="0"/>
              <a:t>The existence of monopole</a:t>
            </a:r>
          </a:p>
          <a:p>
            <a:pPr marL="0" indent="0">
              <a:buNone/>
            </a:pPr>
            <a:endParaRPr lang="zh-CN" altLang="en-US" dirty="0"/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1D6BB76F-5446-0E44-1A19-0FC1411BF4AA}"/>
              </a:ext>
            </a:extLst>
          </p:cNvPr>
          <p:cNvGrpSpPr/>
          <p:nvPr/>
        </p:nvGrpSpPr>
        <p:grpSpPr>
          <a:xfrm>
            <a:off x="9133583" y="817420"/>
            <a:ext cx="2743200" cy="1962614"/>
            <a:chOff x="7449014" y="1257872"/>
            <a:chExt cx="2743200" cy="1962614"/>
          </a:xfrm>
        </p:grpSpPr>
        <p:sp>
          <p:nvSpPr>
            <p:cNvPr id="4" name="爆炸形: 8 pt  3">
              <a:extLst>
                <a:ext uri="{FF2B5EF4-FFF2-40B4-BE49-F238E27FC236}">
                  <a16:creationId xmlns:a16="http://schemas.microsoft.com/office/drawing/2014/main" id="{E8D3238E-1681-7D19-2138-E099ECF7DADB}"/>
                </a:ext>
              </a:extLst>
            </p:cNvPr>
            <p:cNvSpPr/>
            <p:nvPr/>
          </p:nvSpPr>
          <p:spPr>
            <a:xfrm>
              <a:off x="7449014" y="1257872"/>
              <a:ext cx="2743200" cy="1962614"/>
            </a:xfrm>
            <a:prstGeom prst="irregularSeal1">
              <a:avLst/>
            </a:prstGeom>
            <a:solidFill>
              <a:srgbClr val="FFFF00"/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id="{82F63565-C22F-1C1B-2422-BF2F0A678C35}"/>
                </a:ext>
              </a:extLst>
            </p:cNvPr>
            <p:cNvSpPr txBox="1"/>
            <p:nvPr/>
          </p:nvSpPr>
          <p:spPr>
            <a:xfrm>
              <a:off x="8042997" y="1822289"/>
              <a:ext cx="155523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dirty="0">
                  <a:solidFill>
                    <a:srgbClr val="FF0000"/>
                  </a:solidFill>
                  <a:latin typeface="Arial Black" panose="020B0A04020102020204" pitchFamily="34" charset="0"/>
                </a:rPr>
                <a:t>magnetic</a:t>
              </a:r>
            </a:p>
            <a:p>
              <a:r>
                <a:rPr lang="en-US" altLang="zh-CN" sz="2000" dirty="0">
                  <a:solidFill>
                    <a:srgbClr val="FF0000"/>
                  </a:solidFill>
                  <a:latin typeface="Arial Black" panose="020B0A04020102020204" pitchFamily="34" charset="0"/>
                </a:rPr>
                <a:t>monopole</a:t>
              </a:r>
              <a:endParaRPr lang="zh-CN" altLang="en-US" sz="2000" dirty="0">
                <a:solidFill>
                  <a:srgbClr val="FF0000"/>
                </a:solidFill>
                <a:latin typeface="Arial Black" panose="020B0A04020102020204" pitchFamily="34" charset="0"/>
              </a:endParaRPr>
            </a:p>
          </p:txBody>
        </p:sp>
      </p:grpSp>
      <p:grpSp>
        <p:nvGrpSpPr>
          <p:cNvPr id="9" name="组合 8">
            <a:extLst>
              <a:ext uri="{FF2B5EF4-FFF2-40B4-BE49-F238E27FC236}">
                <a16:creationId xmlns:a16="http://schemas.microsoft.com/office/drawing/2014/main" id="{05CED6A6-7484-A3B4-628D-7683CF15A108}"/>
              </a:ext>
            </a:extLst>
          </p:cNvPr>
          <p:cNvGrpSpPr/>
          <p:nvPr/>
        </p:nvGrpSpPr>
        <p:grpSpPr>
          <a:xfrm>
            <a:off x="9605559" y="4628178"/>
            <a:ext cx="2506829" cy="1959895"/>
            <a:chOff x="6646127" y="3267307"/>
            <a:chExt cx="2743200" cy="2062976"/>
          </a:xfrm>
        </p:grpSpPr>
        <p:sp>
          <p:nvSpPr>
            <p:cNvPr id="7" name="爆炸形: 8 pt  6">
              <a:extLst>
                <a:ext uri="{FF2B5EF4-FFF2-40B4-BE49-F238E27FC236}">
                  <a16:creationId xmlns:a16="http://schemas.microsoft.com/office/drawing/2014/main" id="{F15B1683-602B-8074-BF87-25C0DBCB59A6}"/>
                </a:ext>
              </a:extLst>
            </p:cNvPr>
            <p:cNvSpPr/>
            <p:nvPr/>
          </p:nvSpPr>
          <p:spPr>
            <a:xfrm>
              <a:off x="6646127" y="3267307"/>
              <a:ext cx="2743200" cy="2062976"/>
            </a:xfrm>
            <a:prstGeom prst="irregularSeal1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969D036B-2EC6-5987-BE84-CAA622309B3A}"/>
                </a:ext>
              </a:extLst>
            </p:cNvPr>
            <p:cNvSpPr txBox="1"/>
            <p:nvPr/>
          </p:nvSpPr>
          <p:spPr>
            <a:xfrm>
              <a:off x="7449015" y="4028453"/>
              <a:ext cx="110799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sz="2400">
                  <a:solidFill>
                    <a:srgbClr val="FF0000"/>
                  </a:solidFill>
                  <a:latin typeface="Arial Black" panose="020B0A04020102020204" pitchFamily="34" charset="0"/>
                </a:defRPr>
              </a:lvl1pPr>
            </a:lstStyle>
            <a:p>
              <a:r>
                <a:rPr lang="en-US" altLang="zh-CN" dirty="0">
                  <a:solidFill>
                    <a:schemeClr val="bg1"/>
                  </a:solidFill>
                </a:rPr>
                <a:t>axion</a:t>
              </a:r>
              <a:endParaRPr lang="zh-CN" altLang="en-US" dirty="0">
                <a:solidFill>
                  <a:schemeClr val="bg1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7B9584A8-61EB-2EB2-6035-167973BB212F}"/>
                  </a:ext>
                </a:extLst>
              </p:cNvPr>
              <p:cNvSpPr txBox="1"/>
              <p:nvPr/>
            </p:nvSpPr>
            <p:spPr>
              <a:xfrm>
                <a:off x="1127508" y="1612784"/>
                <a:ext cx="2044513" cy="12225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∮"/>
                          <m:limLoc m:val="undOvr"/>
                          <m:subHide m:val="on"/>
                          <m:supHide m:val="on"/>
                          <m:ctrlPr>
                            <a:rPr lang="zh-CN" altLang="en-US" sz="28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acc>
                            <m:accPr>
                              <m:chr m:val="⃑"/>
                              <m:ctrlPr>
                                <a:rPr lang="en-US" altLang="zh-CN" sz="28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sz="28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acc>
                          <m:r>
                            <m:rPr>
                              <m:brk/>
                            </m:rPr>
                            <a:rPr lang="en-US" altLang="zh-CN" sz="2800" i="1">
                              <a:latin typeface="Cambria Math" panose="02040503050406030204" pitchFamily="18" charset="0"/>
                            </a:rPr>
                            <m:t>·</m:t>
                          </m:r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acc>
                            <m:accPr>
                              <m:chr m:val="⃑"/>
                              <m:ctrlPr>
                                <a:rPr lang="en-US" altLang="zh-CN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sz="28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</m:acc>
                          <m:r>
                            <m:rPr>
                              <m:brk/>
                            </m:rP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nary>
                    </m:oMath>
                  </m:oMathPara>
                </a14:m>
                <a:endParaRPr lang="zh-CN" altLang="en-US" sz="2800" dirty="0"/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7B9584A8-61EB-2EB2-6035-167973BB21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7508" y="1612784"/>
                <a:ext cx="2044513" cy="122251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矩形 11">
            <a:extLst>
              <a:ext uri="{FF2B5EF4-FFF2-40B4-BE49-F238E27FC236}">
                <a16:creationId xmlns:a16="http://schemas.microsoft.com/office/drawing/2014/main" id="{062B0262-D386-6E4F-BECB-852FCCD14DF3}"/>
              </a:ext>
            </a:extLst>
          </p:cNvPr>
          <p:cNvSpPr/>
          <p:nvPr/>
        </p:nvSpPr>
        <p:spPr>
          <a:xfrm>
            <a:off x="3268408" y="1649863"/>
            <a:ext cx="4924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?</a:t>
            </a:r>
            <a:endParaRPr lang="zh-CN" alt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753B4C69-BDD8-324C-A810-13786230BFC8}"/>
              </a:ext>
            </a:extLst>
          </p:cNvPr>
          <p:cNvGrpSpPr/>
          <p:nvPr/>
        </p:nvGrpSpPr>
        <p:grpSpPr>
          <a:xfrm>
            <a:off x="5783947" y="937549"/>
            <a:ext cx="2480430" cy="1555680"/>
            <a:chOff x="4869506" y="1228518"/>
            <a:chExt cx="2480430" cy="1555680"/>
          </a:xfrm>
        </p:grpSpPr>
        <p:grpSp>
          <p:nvGrpSpPr>
            <p:cNvPr id="20" name="组合 19">
              <a:extLst>
                <a:ext uri="{FF2B5EF4-FFF2-40B4-BE49-F238E27FC236}">
                  <a16:creationId xmlns:a16="http://schemas.microsoft.com/office/drawing/2014/main" id="{A94D76B3-23C9-8126-C557-E7DE04100415}"/>
                </a:ext>
              </a:extLst>
            </p:cNvPr>
            <p:cNvGrpSpPr/>
            <p:nvPr/>
          </p:nvGrpSpPr>
          <p:grpSpPr>
            <a:xfrm>
              <a:off x="4869506" y="1228518"/>
              <a:ext cx="1242437" cy="1432693"/>
              <a:chOff x="5009574" y="1839415"/>
              <a:chExt cx="1242437" cy="1432693"/>
            </a:xfrm>
          </p:grpSpPr>
          <p:sp>
            <p:nvSpPr>
              <p:cNvPr id="14" name="箭头: 左弧形 13">
                <a:extLst>
                  <a:ext uri="{FF2B5EF4-FFF2-40B4-BE49-F238E27FC236}">
                    <a16:creationId xmlns:a16="http://schemas.microsoft.com/office/drawing/2014/main" id="{DD185AC8-9356-A681-EB2E-ED86C14C7B02}"/>
                  </a:ext>
                </a:extLst>
              </p:cNvPr>
              <p:cNvSpPr/>
              <p:nvPr/>
            </p:nvSpPr>
            <p:spPr>
              <a:xfrm>
                <a:off x="5009574" y="2801083"/>
                <a:ext cx="557118" cy="471025"/>
              </a:xfrm>
              <a:prstGeom prst="curved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" name="椭圆 12">
                <a:extLst>
                  <a:ext uri="{FF2B5EF4-FFF2-40B4-BE49-F238E27FC236}">
                    <a16:creationId xmlns:a16="http://schemas.microsoft.com/office/drawing/2014/main" id="{4F027E58-CB53-C5E7-B570-5B8C38912626}"/>
                  </a:ext>
                </a:extLst>
              </p:cNvPr>
              <p:cNvSpPr/>
              <p:nvPr/>
            </p:nvSpPr>
            <p:spPr>
              <a:xfrm>
                <a:off x="5428770" y="2464995"/>
                <a:ext cx="702453" cy="672175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16" name="直接箭头连接符 15">
                <a:extLst>
                  <a:ext uri="{FF2B5EF4-FFF2-40B4-BE49-F238E27FC236}">
                    <a16:creationId xmlns:a16="http://schemas.microsoft.com/office/drawing/2014/main" id="{65C79BE3-529E-6A2D-28F1-312E52F7138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779996" y="2167915"/>
                <a:ext cx="0" cy="551062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" name="文本框 16">
                    <a:extLst>
                      <a:ext uri="{FF2B5EF4-FFF2-40B4-BE49-F238E27FC236}">
                        <a16:creationId xmlns:a16="http://schemas.microsoft.com/office/drawing/2014/main" id="{46278EA4-DC27-B448-3907-B867C398B4D1}"/>
                      </a:ext>
                    </a:extLst>
                  </p:cNvPr>
                  <p:cNvSpPr txBox="1"/>
                  <p:nvPr/>
                </p:nvSpPr>
                <p:spPr>
                  <a:xfrm>
                    <a:off x="5337611" y="1839415"/>
                    <a:ext cx="91440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CN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1" i="1" smtClean="0">
                                  <a:latin typeface="Cambria Math" panose="02040503050406030204" pitchFamily="18" charset="0"/>
                                </a:rPr>
                                <m:t>𝑴</m:t>
                              </m:r>
                            </m:e>
                            <m:sub>
                              <m:r>
                                <a:rPr lang="en-US" altLang="zh-CN" b="1" i="1" smtClean="0">
                                  <a:latin typeface="Cambria Math" panose="02040503050406030204" pitchFamily="18" charset="0"/>
                                </a:rPr>
                                <m:t>𝑺</m:t>
                              </m:r>
                            </m:sub>
                          </m:sSub>
                        </m:oMath>
                      </m:oMathPara>
                    </a14:m>
                    <a:endParaRPr lang="zh-CN" altLang="en-US" b="1" dirty="0"/>
                  </a:p>
                </p:txBody>
              </p:sp>
            </mc:Choice>
            <mc:Fallback xmlns="">
              <p:sp>
                <p:nvSpPr>
                  <p:cNvPr id="17" name="文本框 16">
                    <a:extLst>
                      <a:ext uri="{FF2B5EF4-FFF2-40B4-BE49-F238E27FC236}">
                        <a16:creationId xmlns:a16="http://schemas.microsoft.com/office/drawing/2014/main" id="{46278EA4-DC27-B448-3907-B867C398B4D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337611" y="1839415"/>
                    <a:ext cx="914400" cy="369332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EE58B8A9-C219-7522-F109-9139D05AFF36}"/>
                  </a:ext>
                </a:extLst>
              </p:cNvPr>
              <p:cNvSpPr txBox="1"/>
              <p:nvPr/>
            </p:nvSpPr>
            <p:spPr>
              <a:xfrm>
                <a:off x="5608314" y="2581797"/>
                <a:ext cx="34336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dirty="0"/>
                  <a:t>e</a:t>
                </a:r>
                <a:endParaRPr lang="zh-CN" altLang="en-US" sz="2400" dirty="0"/>
              </a:p>
            </p:txBody>
          </p:sp>
        </p:grpSp>
        <p:grpSp>
          <p:nvGrpSpPr>
            <p:cNvPr id="21" name="组合 20">
              <a:extLst>
                <a:ext uri="{FF2B5EF4-FFF2-40B4-BE49-F238E27FC236}">
                  <a16:creationId xmlns:a16="http://schemas.microsoft.com/office/drawing/2014/main" id="{E3299A71-2D19-8F99-F2CF-785B34662D45}"/>
                </a:ext>
              </a:extLst>
            </p:cNvPr>
            <p:cNvGrpSpPr/>
            <p:nvPr/>
          </p:nvGrpSpPr>
          <p:grpSpPr>
            <a:xfrm>
              <a:off x="6077006" y="1231213"/>
              <a:ext cx="1272930" cy="1448682"/>
              <a:chOff x="5009574" y="1823426"/>
              <a:chExt cx="1272930" cy="1448682"/>
            </a:xfrm>
          </p:grpSpPr>
          <p:sp>
            <p:nvSpPr>
              <p:cNvPr id="22" name="箭头: 左弧形 21">
                <a:extLst>
                  <a:ext uri="{FF2B5EF4-FFF2-40B4-BE49-F238E27FC236}">
                    <a16:creationId xmlns:a16="http://schemas.microsoft.com/office/drawing/2014/main" id="{84F6901E-7C20-38A4-6845-A2D2AC58726E}"/>
                  </a:ext>
                </a:extLst>
              </p:cNvPr>
              <p:cNvSpPr/>
              <p:nvPr/>
            </p:nvSpPr>
            <p:spPr>
              <a:xfrm>
                <a:off x="5009574" y="2801083"/>
                <a:ext cx="557118" cy="471025"/>
              </a:xfrm>
              <a:prstGeom prst="curved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3" name="椭圆 22">
                <a:extLst>
                  <a:ext uri="{FF2B5EF4-FFF2-40B4-BE49-F238E27FC236}">
                    <a16:creationId xmlns:a16="http://schemas.microsoft.com/office/drawing/2014/main" id="{30526855-9399-9A17-0548-032FD2A69AF8}"/>
                  </a:ext>
                </a:extLst>
              </p:cNvPr>
              <p:cNvSpPr/>
              <p:nvPr/>
            </p:nvSpPr>
            <p:spPr>
              <a:xfrm>
                <a:off x="5428770" y="2464995"/>
                <a:ext cx="702453" cy="672175"/>
              </a:xfrm>
              <a:prstGeom prst="ellipse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24" name="直接箭头连接符 23">
                <a:extLst>
                  <a:ext uri="{FF2B5EF4-FFF2-40B4-BE49-F238E27FC236}">
                    <a16:creationId xmlns:a16="http://schemas.microsoft.com/office/drawing/2014/main" id="{1BBB2935-4005-CB27-C3A8-00E13C73F18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779996" y="2167915"/>
                <a:ext cx="0" cy="551062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5" name="文本框 24">
                    <a:extLst>
                      <a:ext uri="{FF2B5EF4-FFF2-40B4-BE49-F238E27FC236}">
                        <a16:creationId xmlns:a16="http://schemas.microsoft.com/office/drawing/2014/main" id="{BE0525BB-C9D6-9677-79A0-F366F49A807C}"/>
                      </a:ext>
                    </a:extLst>
                  </p:cNvPr>
                  <p:cNvSpPr txBox="1"/>
                  <p:nvPr/>
                </p:nvSpPr>
                <p:spPr>
                  <a:xfrm>
                    <a:off x="5368104" y="1823426"/>
                    <a:ext cx="91440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CN" b="1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1" i="1" dirty="0" smtClean="0">
                                  <a:latin typeface="Cambria Math" panose="02040503050406030204" pitchFamily="18" charset="0"/>
                                </a:rPr>
                                <m:t>𝑴</m:t>
                              </m:r>
                            </m:e>
                            <m:sub>
                              <m:r>
                                <a:rPr lang="en-US" altLang="zh-CN" b="1" i="1" dirty="0" smtClean="0">
                                  <a:latin typeface="Cambria Math" panose="02040503050406030204" pitchFamily="18" charset="0"/>
                                </a:rPr>
                                <m:t>𝑳</m:t>
                              </m:r>
                            </m:sub>
                          </m:sSub>
                        </m:oMath>
                      </m:oMathPara>
                    </a14:m>
                    <a:endParaRPr lang="zh-CN" altLang="en-US" b="1" dirty="0"/>
                  </a:p>
                </p:txBody>
              </p:sp>
            </mc:Choice>
            <mc:Fallback xmlns="">
              <p:sp>
                <p:nvSpPr>
                  <p:cNvPr id="25" name="文本框 24">
                    <a:extLst>
                      <a:ext uri="{FF2B5EF4-FFF2-40B4-BE49-F238E27FC236}">
                        <a16:creationId xmlns:a16="http://schemas.microsoft.com/office/drawing/2014/main" id="{BE0525BB-C9D6-9677-79A0-F366F49A807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368104" y="1823426"/>
                    <a:ext cx="914400" cy="369332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24100005-8626-CEA1-9B96-4F9CB6225B10}"/>
                  </a:ext>
                </a:extLst>
              </p:cNvPr>
              <p:cNvSpPr txBox="1"/>
              <p:nvPr/>
            </p:nvSpPr>
            <p:spPr>
              <a:xfrm>
                <a:off x="5547963" y="2627910"/>
                <a:ext cx="46198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000" dirty="0"/>
                  <a:t>Ze</a:t>
                </a:r>
              </a:p>
            </p:txBody>
          </p:sp>
        </p:grpSp>
        <p:sp>
          <p:nvSpPr>
            <p:cNvPr id="27" name="椭圆 26">
              <a:extLst>
                <a:ext uri="{FF2B5EF4-FFF2-40B4-BE49-F238E27FC236}">
                  <a16:creationId xmlns:a16="http://schemas.microsoft.com/office/drawing/2014/main" id="{10BE3D4E-9303-FE06-C82F-6D8657B9A6A3}"/>
                </a:ext>
              </a:extLst>
            </p:cNvPr>
            <p:cNvSpPr/>
            <p:nvPr/>
          </p:nvSpPr>
          <p:spPr>
            <a:xfrm>
              <a:off x="6704081" y="2470119"/>
              <a:ext cx="284614" cy="284614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8" name="文本框 27">
              <a:extLst>
                <a:ext uri="{FF2B5EF4-FFF2-40B4-BE49-F238E27FC236}">
                  <a16:creationId xmlns:a16="http://schemas.microsoft.com/office/drawing/2014/main" id="{B3C541BF-F26E-66D8-13B0-97971470FEBB}"/>
                </a:ext>
              </a:extLst>
            </p:cNvPr>
            <p:cNvSpPr txBox="1"/>
            <p:nvPr/>
          </p:nvSpPr>
          <p:spPr>
            <a:xfrm>
              <a:off x="6694744" y="2414866"/>
              <a:ext cx="3032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/>
                <a:t>e</a:t>
              </a:r>
              <a:endParaRPr lang="zh-CN" altLang="en-US" dirty="0"/>
            </a:p>
          </p:txBody>
        </p:sp>
      </p:grpSp>
      <p:sp>
        <p:nvSpPr>
          <p:cNvPr id="29" name="文本框 28">
            <a:extLst>
              <a:ext uri="{FF2B5EF4-FFF2-40B4-BE49-F238E27FC236}">
                <a16:creationId xmlns:a16="http://schemas.microsoft.com/office/drawing/2014/main" id="{01301440-3BD7-868F-866F-E57AE5AC7CAE}"/>
              </a:ext>
            </a:extLst>
          </p:cNvPr>
          <p:cNvSpPr txBox="1"/>
          <p:nvPr/>
        </p:nvSpPr>
        <p:spPr>
          <a:xfrm>
            <a:off x="175702" y="2731183"/>
            <a:ext cx="80698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In </a:t>
            </a:r>
            <a:r>
              <a:rPr lang="en-US" altLang="zh-CN" dirty="0">
                <a:solidFill>
                  <a:schemeClr val="accent1"/>
                </a:solidFill>
              </a:rPr>
              <a:t>1931, Dirac</a:t>
            </a:r>
            <a:r>
              <a:rPr lang="en-US" altLang="zh-CN" dirty="0"/>
              <a:t> first proposed the notion of ‘monopole’ in quantum theory.  </a:t>
            </a:r>
            <a:endParaRPr lang="zh-CN" altLang="en-US" dirty="0"/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ABE8F86B-79DD-C733-12BB-D2403DA6FE32}"/>
              </a:ext>
            </a:extLst>
          </p:cNvPr>
          <p:cNvSpPr txBox="1"/>
          <p:nvPr/>
        </p:nvSpPr>
        <p:spPr>
          <a:xfrm>
            <a:off x="446405" y="3156461"/>
            <a:ext cx="32415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Charge quantization condition:</a:t>
            </a:r>
            <a:endParaRPr lang="zh-CN" altLang="en-US" dirty="0"/>
          </a:p>
        </p:txBody>
      </p:sp>
      <p:pic>
        <p:nvPicPr>
          <p:cNvPr id="33" name="图片 32">
            <a:extLst>
              <a:ext uri="{FF2B5EF4-FFF2-40B4-BE49-F238E27FC236}">
                <a16:creationId xmlns:a16="http://schemas.microsoft.com/office/drawing/2014/main" id="{C41B6E58-8B6D-9253-D218-3FB1124EBBF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86513" y="3220993"/>
            <a:ext cx="1590675" cy="304800"/>
          </a:xfrm>
          <a:prstGeom prst="rect">
            <a:avLst/>
          </a:prstGeom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id="{E903F903-2F3C-0A68-DB79-86C765113D4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25669" y="3723433"/>
            <a:ext cx="2695575" cy="304800"/>
          </a:xfrm>
          <a:prstGeom prst="rect">
            <a:avLst/>
          </a:prstGeom>
        </p:spPr>
      </p:pic>
      <p:sp>
        <p:nvSpPr>
          <p:cNvPr id="36" name="文本框 35">
            <a:extLst>
              <a:ext uri="{FF2B5EF4-FFF2-40B4-BE49-F238E27FC236}">
                <a16:creationId xmlns:a16="http://schemas.microsoft.com/office/drawing/2014/main" id="{953E8E54-54CD-4A1D-CFED-D1501CD216A5}"/>
              </a:ext>
            </a:extLst>
          </p:cNvPr>
          <p:cNvSpPr txBox="1"/>
          <p:nvPr/>
        </p:nvSpPr>
        <p:spPr>
          <a:xfrm>
            <a:off x="175702" y="3703400"/>
            <a:ext cx="74094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Generalized by </a:t>
            </a:r>
            <a:r>
              <a:rPr lang="en-US" altLang="zh-CN" dirty="0">
                <a:solidFill>
                  <a:schemeClr val="accent1"/>
                </a:solidFill>
              </a:rPr>
              <a:t>Schwinger </a:t>
            </a:r>
            <a:r>
              <a:rPr lang="en-US" altLang="zh-CN" dirty="0"/>
              <a:t>and </a:t>
            </a:r>
            <a:r>
              <a:rPr lang="en-US" altLang="zh-CN" dirty="0">
                <a:solidFill>
                  <a:schemeClr val="accent1"/>
                </a:solidFill>
              </a:rPr>
              <a:t>Zwanziger </a:t>
            </a:r>
            <a:r>
              <a:rPr lang="en-US" altLang="zh-CN" dirty="0"/>
              <a:t>(DSZ quantization condition)</a:t>
            </a:r>
            <a:endParaRPr lang="zh-CN" altLang="en-US" dirty="0"/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F7D62F95-4263-F28D-3EDC-1C461B8505FD}"/>
              </a:ext>
            </a:extLst>
          </p:cNvPr>
          <p:cNvSpPr txBox="1"/>
          <p:nvPr/>
        </p:nvSpPr>
        <p:spPr>
          <a:xfrm>
            <a:off x="9012474" y="2813247"/>
            <a:ext cx="31347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/>
              <a:t>not necessary, but not absent on theory level</a:t>
            </a:r>
            <a:endParaRPr lang="zh-CN" altLang="en-US" sz="2000" dirty="0"/>
          </a:p>
        </p:txBody>
      </p:sp>
      <p:cxnSp>
        <p:nvCxnSpPr>
          <p:cNvPr id="39" name="直接箭头连接符 38">
            <a:extLst>
              <a:ext uri="{FF2B5EF4-FFF2-40B4-BE49-F238E27FC236}">
                <a16:creationId xmlns:a16="http://schemas.microsoft.com/office/drawing/2014/main" id="{540C4B91-A6F4-C4B5-2E11-280DC3D82369}"/>
              </a:ext>
            </a:extLst>
          </p:cNvPr>
          <p:cNvCxnSpPr>
            <a:cxnSpLocks/>
          </p:cNvCxnSpPr>
          <p:nvPr/>
        </p:nvCxnSpPr>
        <p:spPr>
          <a:xfrm flipH="1">
            <a:off x="9925551" y="2273084"/>
            <a:ext cx="339363" cy="50363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0" name="文本框 39">
            <a:extLst>
              <a:ext uri="{FF2B5EF4-FFF2-40B4-BE49-F238E27FC236}">
                <a16:creationId xmlns:a16="http://schemas.microsoft.com/office/drawing/2014/main" id="{46DDC57D-243E-A3B1-494E-2B8A1BE6E3BD}"/>
              </a:ext>
            </a:extLst>
          </p:cNvPr>
          <p:cNvSpPr txBox="1"/>
          <p:nvPr/>
        </p:nvSpPr>
        <p:spPr>
          <a:xfrm>
            <a:off x="175702" y="4113047"/>
            <a:ext cx="12025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Monopoles at different energy scale: </a:t>
            </a:r>
          </a:p>
          <a:p>
            <a:r>
              <a:rPr lang="en-US" altLang="zh-CN" dirty="0"/>
              <a:t>     QCD </a:t>
            </a:r>
            <a:r>
              <a:rPr lang="en-US" altLang="zh-CN" dirty="0">
                <a:solidFill>
                  <a:schemeClr val="accent1"/>
                </a:solidFill>
              </a:rPr>
              <a:t>(Wu, Yang 1975)</a:t>
            </a:r>
            <a:r>
              <a:rPr lang="en-US" altLang="zh-CN" dirty="0"/>
              <a:t>, grand unification theory </a:t>
            </a:r>
            <a:r>
              <a:rPr lang="en-US" altLang="zh-CN" dirty="0">
                <a:solidFill>
                  <a:schemeClr val="accent1"/>
                </a:solidFill>
              </a:rPr>
              <a:t>('t Hooft, Polyakov 1974)</a:t>
            </a:r>
            <a:r>
              <a:rPr lang="en-US" altLang="zh-CN" dirty="0"/>
              <a:t>, electroweak </a:t>
            </a:r>
            <a:r>
              <a:rPr lang="en-US" altLang="zh-CN" dirty="0">
                <a:solidFill>
                  <a:schemeClr val="accent1"/>
                </a:solidFill>
              </a:rPr>
              <a:t>(Cho, Maison 1997)</a:t>
            </a:r>
            <a:endParaRPr lang="zh-CN" altLang="en-US" dirty="0">
              <a:solidFill>
                <a:schemeClr val="accent1"/>
              </a:solidFill>
            </a:endParaRPr>
          </a:p>
        </p:txBody>
      </p:sp>
      <p:sp>
        <p:nvSpPr>
          <p:cNvPr id="45" name="内容占位符 2">
            <a:extLst>
              <a:ext uri="{FF2B5EF4-FFF2-40B4-BE49-F238E27FC236}">
                <a16:creationId xmlns:a16="http://schemas.microsoft.com/office/drawing/2014/main" id="{A9CE3D4E-B1D1-7DEB-DC4D-E2DC43F5802E}"/>
              </a:ext>
            </a:extLst>
          </p:cNvPr>
          <p:cNvSpPr txBox="1">
            <a:spLocks/>
          </p:cNvSpPr>
          <p:nvPr/>
        </p:nvSpPr>
        <p:spPr>
          <a:xfrm>
            <a:off x="166760" y="4803877"/>
            <a:ext cx="5301486" cy="5339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l"/>
            </a:pPr>
            <a:r>
              <a:rPr lang="en-US" altLang="zh-CN" dirty="0"/>
              <a:t>Axion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文本框 45">
                <a:extLst>
                  <a:ext uri="{FF2B5EF4-FFF2-40B4-BE49-F238E27FC236}">
                    <a16:creationId xmlns:a16="http://schemas.microsoft.com/office/drawing/2014/main" id="{497ECE3B-AF53-4A89-9659-B90467ED3968}"/>
                  </a:ext>
                </a:extLst>
              </p:cNvPr>
              <p:cNvSpPr txBox="1"/>
              <p:nvPr/>
            </p:nvSpPr>
            <p:spPr>
              <a:xfrm>
                <a:off x="153223" y="5608126"/>
                <a:ext cx="9989684" cy="6789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𝑈</m:t>
                        </m:r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(1)</m:t>
                        </m:r>
                      </m:e>
                      <m:sub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𝑃𝑄</m:t>
                        </m:r>
                      </m:sub>
                    </m:sSub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symmetry and dynamical field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dirty="0"/>
                  <a:t> are introduced to give the anomaly term~</a:t>
                </a:r>
              </a:p>
              <a:p>
                <a:r>
                  <a:rPr lang="en-US" altLang="zh-CN" dirty="0"/>
                  <a:t>     which can remove the CP-violating phase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i="1" dirty="0">
                        <a:latin typeface="Cambria Math" panose="02040503050406030204" pitchFamily="18" charset="0"/>
                      </a:rPr>
                      <m:t>θ</m:t>
                    </m:r>
                  </m:oMath>
                </a14:m>
                <a:r>
                  <a:rPr lang="en-US" altLang="zh-CN" dirty="0"/>
                  <a:t>.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46" name="文本框 45">
                <a:extLst>
                  <a:ext uri="{FF2B5EF4-FFF2-40B4-BE49-F238E27FC236}">
                    <a16:creationId xmlns:a16="http://schemas.microsoft.com/office/drawing/2014/main" id="{497ECE3B-AF53-4A89-9659-B90467ED39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223" y="5608126"/>
                <a:ext cx="9989684" cy="678904"/>
              </a:xfrm>
              <a:prstGeom prst="rect">
                <a:avLst/>
              </a:prstGeom>
              <a:blipFill>
                <a:blip r:embed="rId8"/>
                <a:stretch>
                  <a:fillRect l="-366" t="-4505" b="-1171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0" name="图片 49">
            <a:extLst>
              <a:ext uri="{FF2B5EF4-FFF2-40B4-BE49-F238E27FC236}">
                <a16:creationId xmlns:a16="http://schemas.microsoft.com/office/drawing/2014/main" id="{B725E44C-D4BA-E6D5-4660-C2777ADA9CB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158724" y="5629196"/>
            <a:ext cx="420928" cy="272824"/>
          </a:xfrm>
          <a:prstGeom prst="rect">
            <a:avLst/>
          </a:prstGeom>
        </p:spPr>
      </p:pic>
      <p:sp>
        <p:nvSpPr>
          <p:cNvPr id="51" name="文本框 50">
            <a:extLst>
              <a:ext uri="{FF2B5EF4-FFF2-40B4-BE49-F238E27FC236}">
                <a16:creationId xmlns:a16="http://schemas.microsoft.com/office/drawing/2014/main" id="{0CB43AD0-5BA5-ACA4-0082-F5D2A51FF206}"/>
              </a:ext>
            </a:extLst>
          </p:cNvPr>
          <p:cNvSpPr txBox="1"/>
          <p:nvPr/>
        </p:nvSpPr>
        <p:spPr>
          <a:xfrm>
            <a:off x="9042508" y="6453971"/>
            <a:ext cx="26741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/>
              <a:t>PQWW, KSVZ and DFSZ</a:t>
            </a:r>
            <a:endParaRPr lang="zh-CN" altLang="en-US" b="1" dirty="0"/>
          </a:p>
        </p:txBody>
      </p:sp>
      <p:sp>
        <p:nvSpPr>
          <p:cNvPr id="41" name="文本框 40">
            <a:extLst>
              <a:ext uri="{FF2B5EF4-FFF2-40B4-BE49-F238E27FC236}">
                <a16:creationId xmlns:a16="http://schemas.microsoft.com/office/drawing/2014/main" id="{B6105BA6-22CA-6048-B0FE-20BA398A01BA}"/>
              </a:ext>
            </a:extLst>
          </p:cNvPr>
          <p:cNvSpPr txBox="1"/>
          <p:nvPr/>
        </p:nvSpPr>
        <p:spPr>
          <a:xfrm>
            <a:off x="153223" y="5240099"/>
            <a:ext cx="84342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400" b="0" i="0">
                <a:solidFill>
                  <a:srgbClr val="101214"/>
                </a:solidFill>
                <a:effectLst/>
                <a:latin typeface="PingFang SC"/>
              </a:defRPr>
            </a:lvl1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800" dirty="0">
                <a:solidFill>
                  <a:schemeClr val="tx1"/>
                </a:solidFill>
                <a:latin typeface="+mn-lt"/>
              </a:rPr>
              <a:t>A natural solution to strong CP problem and candidate of cold dark matter.</a:t>
            </a:r>
            <a:endParaRPr lang="zh-CN" altLang="en-US" sz="1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3992C5AC-9E11-503A-5C21-5078B34F70B7}"/>
              </a:ext>
            </a:extLst>
          </p:cNvPr>
          <p:cNvSpPr txBox="1"/>
          <p:nvPr/>
        </p:nvSpPr>
        <p:spPr>
          <a:xfrm>
            <a:off x="153223" y="6290716"/>
            <a:ext cx="63882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It can be mainly divided into μeV &amp; sub-μeV axion by mass.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396322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2">
            <a:extLst>
              <a:ext uri="{FF2B5EF4-FFF2-40B4-BE49-F238E27FC236}">
                <a16:creationId xmlns:a16="http://schemas.microsoft.com/office/drawing/2014/main" id="{A538D179-B6B0-F47A-BF54-C5454C366C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9428" y="471553"/>
            <a:ext cx="5913552" cy="856197"/>
          </a:xfrm>
        </p:spPr>
        <p:txBody>
          <a:bodyPr/>
          <a:lstStyle/>
          <a:p>
            <a:pPr>
              <a:buFont typeface="Wingdings" panose="05000000000000000000" pitchFamily="2" charset="2"/>
              <a:buChar char="l"/>
            </a:pPr>
            <a:r>
              <a:rPr lang="en-US" altLang="zh-CN" dirty="0"/>
              <a:t>Axion-monopole interaction</a:t>
            </a:r>
          </a:p>
          <a:p>
            <a:pPr marL="0" indent="0">
              <a:buNone/>
            </a:pPr>
            <a:endParaRPr lang="zh-CN" altLang="en-US" dirty="0"/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E497180F-CBB3-914F-1506-28B4998E96C1}"/>
              </a:ext>
            </a:extLst>
          </p:cNvPr>
          <p:cNvGrpSpPr/>
          <p:nvPr/>
        </p:nvGrpSpPr>
        <p:grpSpPr>
          <a:xfrm>
            <a:off x="7286789" y="965585"/>
            <a:ext cx="2743200" cy="1962614"/>
            <a:chOff x="7449014" y="1257872"/>
            <a:chExt cx="2743200" cy="1962614"/>
          </a:xfrm>
        </p:grpSpPr>
        <p:sp>
          <p:nvSpPr>
            <p:cNvPr id="6" name="爆炸形: 8 pt  5">
              <a:extLst>
                <a:ext uri="{FF2B5EF4-FFF2-40B4-BE49-F238E27FC236}">
                  <a16:creationId xmlns:a16="http://schemas.microsoft.com/office/drawing/2014/main" id="{6183A75F-4C41-95BC-9784-7DA236A2FDC7}"/>
                </a:ext>
              </a:extLst>
            </p:cNvPr>
            <p:cNvSpPr/>
            <p:nvPr/>
          </p:nvSpPr>
          <p:spPr>
            <a:xfrm>
              <a:off x="7449014" y="1257872"/>
              <a:ext cx="2743200" cy="1962614"/>
            </a:xfrm>
            <a:prstGeom prst="irregularSeal1">
              <a:avLst/>
            </a:prstGeom>
            <a:solidFill>
              <a:srgbClr val="FFFF00"/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6BF634F4-FBD7-5E0A-038E-7EF9E0A729AF}"/>
                </a:ext>
              </a:extLst>
            </p:cNvPr>
            <p:cNvSpPr txBox="1"/>
            <p:nvPr/>
          </p:nvSpPr>
          <p:spPr>
            <a:xfrm>
              <a:off x="8042997" y="1822289"/>
              <a:ext cx="155523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dirty="0">
                  <a:solidFill>
                    <a:srgbClr val="FF0000"/>
                  </a:solidFill>
                  <a:latin typeface="Arial Black" panose="020B0A04020102020204" pitchFamily="34" charset="0"/>
                </a:rPr>
                <a:t>magnetic</a:t>
              </a:r>
            </a:p>
            <a:p>
              <a:r>
                <a:rPr lang="en-US" altLang="zh-CN" sz="2000" dirty="0">
                  <a:solidFill>
                    <a:srgbClr val="FF0000"/>
                  </a:solidFill>
                  <a:latin typeface="Arial Black" panose="020B0A04020102020204" pitchFamily="34" charset="0"/>
                </a:rPr>
                <a:t>monopole</a:t>
              </a:r>
              <a:endParaRPr lang="zh-CN" altLang="en-US" sz="2000" dirty="0">
                <a:solidFill>
                  <a:srgbClr val="FF0000"/>
                </a:solidFill>
                <a:latin typeface="Arial Black" panose="020B0A04020102020204" pitchFamily="34" charset="0"/>
              </a:endParaRPr>
            </a:p>
          </p:txBody>
        </p:sp>
      </p:grpSp>
      <p:grpSp>
        <p:nvGrpSpPr>
          <p:cNvPr id="8" name="组合 7">
            <a:extLst>
              <a:ext uri="{FF2B5EF4-FFF2-40B4-BE49-F238E27FC236}">
                <a16:creationId xmlns:a16="http://schemas.microsoft.com/office/drawing/2014/main" id="{6035BA15-21CC-2237-6CDE-50E056444E1D}"/>
              </a:ext>
            </a:extLst>
          </p:cNvPr>
          <p:cNvGrpSpPr/>
          <p:nvPr/>
        </p:nvGrpSpPr>
        <p:grpSpPr>
          <a:xfrm>
            <a:off x="9204583" y="104939"/>
            <a:ext cx="2743200" cy="2062976"/>
            <a:chOff x="6646127" y="3267307"/>
            <a:chExt cx="2743200" cy="2062976"/>
          </a:xfrm>
        </p:grpSpPr>
        <p:sp>
          <p:nvSpPr>
            <p:cNvPr id="9" name="爆炸形: 8 pt  8">
              <a:extLst>
                <a:ext uri="{FF2B5EF4-FFF2-40B4-BE49-F238E27FC236}">
                  <a16:creationId xmlns:a16="http://schemas.microsoft.com/office/drawing/2014/main" id="{49A45B33-2668-BAF0-D9D1-BAF9F224518B}"/>
                </a:ext>
              </a:extLst>
            </p:cNvPr>
            <p:cNvSpPr/>
            <p:nvPr/>
          </p:nvSpPr>
          <p:spPr>
            <a:xfrm>
              <a:off x="6646127" y="3267307"/>
              <a:ext cx="2743200" cy="2062976"/>
            </a:xfrm>
            <a:prstGeom prst="irregularSeal1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8FB0D6F8-43D3-FE4A-F5EE-C75F403B0A4B}"/>
                </a:ext>
              </a:extLst>
            </p:cNvPr>
            <p:cNvSpPr txBox="1"/>
            <p:nvPr/>
          </p:nvSpPr>
          <p:spPr>
            <a:xfrm>
              <a:off x="7449015" y="4028453"/>
              <a:ext cx="110799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sz="2400">
                  <a:solidFill>
                    <a:srgbClr val="FF0000"/>
                  </a:solidFill>
                  <a:latin typeface="Arial Black" panose="020B0A04020102020204" pitchFamily="34" charset="0"/>
                </a:defRPr>
              </a:lvl1pPr>
            </a:lstStyle>
            <a:p>
              <a:r>
                <a:rPr lang="en-US" altLang="zh-CN" dirty="0">
                  <a:solidFill>
                    <a:schemeClr val="bg1"/>
                  </a:solidFill>
                </a:rPr>
                <a:t>axion</a:t>
              </a:r>
              <a:endParaRPr lang="zh-CN" alt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12" name="矩形 11">
            <a:extLst>
              <a:ext uri="{FF2B5EF4-FFF2-40B4-BE49-F238E27FC236}">
                <a16:creationId xmlns:a16="http://schemas.microsoft.com/office/drawing/2014/main" id="{D7D7F611-E7AB-0A95-718C-FD26FA10D417}"/>
              </a:ext>
            </a:extLst>
          </p:cNvPr>
          <p:cNvSpPr/>
          <p:nvPr/>
        </p:nvSpPr>
        <p:spPr>
          <a:xfrm>
            <a:off x="9264755" y="960615"/>
            <a:ext cx="4924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54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?</a:t>
            </a:r>
            <a:endParaRPr lang="zh-CN" altLang="en-US" sz="5400" b="1" dirty="0">
              <a:ln w="12700">
                <a:solidFill>
                  <a:schemeClr val="accent1"/>
                </a:solidFill>
                <a:prstDash val="solid"/>
              </a:ln>
              <a:solidFill>
                <a:srgbClr val="FFC00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4D4E25B8-0A29-F694-D841-812C86476081}"/>
              </a:ext>
            </a:extLst>
          </p:cNvPr>
          <p:cNvSpPr txBox="1"/>
          <p:nvPr/>
        </p:nvSpPr>
        <p:spPr>
          <a:xfrm>
            <a:off x="192096" y="1206836"/>
            <a:ext cx="73525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A non-zero vacuum angle θ in the CP violating term introduces an electric charge proportional to θ for magnetic monopoles:</a:t>
            </a:r>
            <a:endParaRPr lang="zh-CN" altLang="en-US" dirty="0"/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C6EC2387-F902-3FD4-D89D-C309543729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1053" y="1880700"/>
            <a:ext cx="1809750" cy="714375"/>
          </a:xfrm>
          <a:prstGeom prst="rect">
            <a:avLst/>
          </a:prstGeom>
        </p:spPr>
      </p:pic>
      <p:sp>
        <p:nvSpPr>
          <p:cNvPr id="17" name="文本框 16">
            <a:extLst>
              <a:ext uri="{FF2B5EF4-FFF2-40B4-BE49-F238E27FC236}">
                <a16:creationId xmlns:a16="http://schemas.microsoft.com/office/drawing/2014/main" id="{8014A1A1-CD2E-DB43-89AB-C9E9CC80CBC7}"/>
              </a:ext>
            </a:extLst>
          </p:cNvPr>
          <p:cNvSpPr txBox="1"/>
          <p:nvPr/>
        </p:nvSpPr>
        <p:spPr>
          <a:xfrm>
            <a:off x="4528847" y="2078438"/>
            <a:ext cx="1576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accent1"/>
                </a:solidFill>
              </a:rPr>
              <a:t>(Witten, 1979)</a:t>
            </a:r>
            <a:endParaRPr lang="zh-CN" altLang="en-US" dirty="0">
              <a:solidFill>
                <a:schemeClr val="accent1"/>
              </a:solidFill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A927A5F3-C6B1-D04A-A419-ABF401E1F6D9}"/>
              </a:ext>
            </a:extLst>
          </p:cNvPr>
          <p:cNvSpPr txBox="1"/>
          <p:nvPr/>
        </p:nvSpPr>
        <p:spPr>
          <a:xfrm>
            <a:off x="449926" y="2067623"/>
            <a:ext cx="20633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monopole </a:t>
            </a:r>
            <a:r>
              <a:rPr lang="zh-CN" altLang="en-US" dirty="0"/>
              <a:t>→ </a:t>
            </a:r>
            <a:r>
              <a:rPr lang="en-US" altLang="zh-CN" dirty="0"/>
              <a:t>dyon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7393CAC9-5E6B-0039-A105-B780C5048911}"/>
                  </a:ext>
                </a:extLst>
              </p:cNvPr>
              <p:cNvSpPr txBox="1"/>
              <p:nvPr/>
            </p:nvSpPr>
            <p:spPr>
              <a:xfrm>
                <a:off x="363987" y="2613517"/>
                <a:ext cx="8294402" cy="6700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dirty="0"/>
                  <a:t>In axion theories, Witten effect implies the electromagnetic interactions between axions and magnetic monopoles due to the axion-photon coupling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m:rPr>
                            <m:sty m:val="p"/>
                          </m:rPr>
                          <a:rPr lang="en-US" altLang="zh-CN" i="1">
                            <a:latin typeface="Cambria Math" panose="02040503050406030204" pitchFamily="18" charset="0"/>
                          </a:rPr>
                          <m:t>γ</m:t>
                        </m:r>
                        <m:r>
                          <m:rPr>
                            <m:sty m:val="p"/>
                          </m:rPr>
                          <a:rPr lang="en-US" altLang="zh-CN" i="1" smtClean="0">
                            <a:latin typeface="Cambria Math" panose="02040503050406030204" pitchFamily="18" charset="0"/>
                          </a:rPr>
                          <m:t>γ</m:t>
                        </m:r>
                      </m:sub>
                    </m:sSub>
                  </m:oMath>
                </a14:m>
                <a:r>
                  <a:rPr lang="en-US" altLang="zh-CN" dirty="0"/>
                  <a:t> .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7393CAC9-5E6B-0039-A105-B780C50489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987" y="2613517"/>
                <a:ext cx="8294402" cy="670055"/>
              </a:xfrm>
              <a:prstGeom prst="rect">
                <a:avLst/>
              </a:prstGeom>
              <a:blipFill>
                <a:blip r:embed="rId4"/>
                <a:stretch>
                  <a:fillRect l="-662" t="-5455" b="-1090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文本框 20">
            <a:extLst>
              <a:ext uri="{FF2B5EF4-FFF2-40B4-BE49-F238E27FC236}">
                <a16:creationId xmlns:a16="http://schemas.microsoft.com/office/drawing/2014/main" id="{FA686EDE-A721-9850-CA7A-DA9D372152E9}"/>
              </a:ext>
            </a:extLst>
          </p:cNvPr>
          <p:cNvSpPr txBox="1"/>
          <p:nvPr/>
        </p:nvSpPr>
        <p:spPr>
          <a:xfrm>
            <a:off x="159428" y="3374869"/>
            <a:ext cx="111850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The connection between axion and monopole was first derived under the semi-classical quantization of electromagnetism, which gives the </a:t>
            </a:r>
            <a:r>
              <a:rPr lang="en-US" altLang="zh-CN" dirty="0">
                <a:solidFill>
                  <a:srgbClr val="FF0000"/>
                </a:solidFill>
              </a:rPr>
              <a:t>classical</a:t>
            </a:r>
            <a:r>
              <a:rPr lang="en-US" altLang="zh-CN" dirty="0"/>
              <a:t> axion-monopole scattering cross section:</a:t>
            </a:r>
            <a:endParaRPr lang="zh-CN" altLang="en-US" dirty="0"/>
          </a:p>
        </p:txBody>
      </p:sp>
      <p:pic>
        <p:nvPicPr>
          <p:cNvPr id="23" name="图片 22">
            <a:extLst>
              <a:ext uri="{FF2B5EF4-FFF2-40B4-BE49-F238E27FC236}">
                <a16:creationId xmlns:a16="http://schemas.microsoft.com/office/drawing/2014/main" id="{2223837A-9215-13F9-4D15-B8B00DCA47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8390" y="4101573"/>
            <a:ext cx="3552825" cy="400050"/>
          </a:xfrm>
          <a:prstGeom prst="rect">
            <a:avLst/>
          </a:prstGeom>
        </p:spPr>
      </p:pic>
      <p:sp>
        <p:nvSpPr>
          <p:cNvPr id="24" name="文本框 23">
            <a:extLst>
              <a:ext uri="{FF2B5EF4-FFF2-40B4-BE49-F238E27FC236}">
                <a16:creationId xmlns:a16="http://schemas.microsoft.com/office/drawing/2014/main" id="{380AED1C-1C75-7AC0-F0F4-8D6377B95901}"/>
              </a:ext>
            </a:extLst>
          </p:cNvPr>
          <p:cNvSpPr txBox="1"/>
          <p:nvPr/>
        </p:nvSpPr>
        <p:spPr>
          <a:xfrm>
            <a:off x="4388135" y="4140547"/>
            <a:ext cx="21403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accent1"/>
                </a:solidFill>
              </a:rPr>
              <a:t>(Fischler et al, 1983)</a:t>
            </a:r>
            <a:endParaRPr lang="zh-CN" altLang="en-US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496E5FE3-ED81-C21A-82C9-540676A67599}"/>
                  </a:ext>
                </a:extLst>
              </p:cNvPr>
              <p:cNvSpPr txBox="1"/>
              <p:nvPr/>
            </p:nvSpPr>
            <p:spPr>
              <a:xfrm>
                <a:off x="159428" y="4620970"/>
                <a:ext cx="11230854" cy="17780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dirty="0"/>
                  <a:t>The proper approach to quantize the axion-dyon dynamics needs to utilize the </a:t>
                </a:r>
                <a:r>
                  <a:rPr lang="en-US" altLang="zh-CN" dirty="0">
                    <a:solidFill>
                      <a:srgbClr val="FF0000"/>
                    </a:solidFill>
                  </a:rPr>
                  <a:t>quantum electromagnetodynamics </a:t>
                </a:r>
                <a:r>
                  <a:rPr lang="en-US" altLang="zh-CN" dirty="0"/>
                  <a:t>(QEMD) </a:t>
                </a:r>
                <a:r>
                  <a:rPr lang="en-US" altLang="zh-CN" dirty="0">
                    <a:solidFill>
                      <a:schemeClr val="accent1"/>
                    </a:solidFill>
                  </a:rPr>
                  <a:t>(Schiwinger 1966, Zwanziger 1968)</a:t>
                </a:r>
              </a:p>
              <a:p>
                <a:endParaRPr lang="en-US" altLang="zh-CN" dirty="0">
                  <a:solidFill>
                    <a:schemeClr val="accent1"/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dirty="0"/>
                  <a:t>Recently, a generic axion-photon Lagrangian has been constructed in the framework of low-energy effective field theory. </a:t>
                </a:r>
                <a:r>
                  <a:rPr lang="en-US" altLang="zh-CN" dirty="0">
                    <a:solidFill>
                      <a:schemeClr val="accent1"/>
                    </a:solidFill>
                  </a:rPr>
                  <a:t>(arXiv: 2205.02605 Sokolov, Ringwald). </a:t>
                </a:r>
                <a:r>
                  <a:rPr lang="en-US" altLang="zh-CN" dirty="0"/>
                  <a:t>There exists more anomalous axion-photon couplings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𝑎𝐴𝐴</m:t>
                        </m:r>
                      </m:sub>
                    </m:sSub>
                  </m:oMath>
                </a14:m>
                <a:r>
                  <a:rPr lang="en-US" altLang="zh-CN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𝑎𝐵𝐵</m:t>
                        </m:r>
                      </m:sub>
                    </m:sSub>
                  </m:oMath>
                </a14:m>
                <a:r>
                  <a:rPr lang="en-US" altLang="zh-CN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𝑎𝐴𝐵</m:t>
                        </m:r>
                      </m:sub>
                    </m:sSub>
                  </m:oMath>
                </a14:m>
                <a:r>
                  <a:rPr lang="en-US" altLang="zh-CN" dirty="0"/>
                  <a:t> in contrary to the ordinary axion EFT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m:rPr>
                            <m:sty m:val="p"/>
                          </m:rPr>
                          <a:rPr lang="en-US" altLang="zh-CN" i="1">
                            <a:latin typeface="Cambria Math" panose="02040503050406030204" pitchFamily="18" charset="0"/>
                          </a:rPr>
                          <m:t>γ</m:t>
                        </m:r>
                        <m:r>
                          <m:rPr>
                            <m:sty m:val="p"/>
                          </m:rPr>
                          <a:rPr lang="en-US" altLang="zh-CN" i="1" smtClean="0">
                            <a:latin typeface="Cambria Math" panose="02040503050406030204" pitchFamily="18" charset="0"/>
                          </a:rPr>
                          <m:t>γ</m:t>
                        </m:r>
                      </m:sub>
                    </m:sSub>
                  </m:oMath>
                </a14:m>
                <a:r>
                  <a:rPr lang="en-US" altLang="zh-CN" dirty="0"/>
                  <a:t>.</a:t>
                </a:r>
              </a:p>
            </p:txBody>
          </p:sp>
        </mc:Choice>
        <mc:Fallback xmlns=""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496E5FE3-ED81-C21A-82C9-540676A675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428" y="4620970"/>
                <a:ext cx="11230854" cy="1778051"/>
              </a:xfrm>
              <a:prstGeom prst="rect">
                <a:avLst/>
              </a:prstGeom>
              <a:blipFill>
                <a:blip r:embed="rId6"/>
                <a:stretch>
                  <a:fillRect l="-326" t="-1712" b="-342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直接箭头连接符 26">
            <a:extLst>
              <a:ext uri="{FF2B5EF4-FFF2-40B4-BE49-F238E27FC236}">
                <a16:creationId xmlns:a16="http://schemas.microsoft.com/office/drawing/2014/main" id="{E35669E5-CB00-4827-414E-161C632694AA}"/>
              </a:ext>
            </a:extLst>
          </p:cNvPr>
          <p:cNvCxnSpPr>
            <a:cxnSpLocks/>
          </p:cNvCxnSpPr>
          <p:nvPr/>
        </p:nvCxnSpPr>
        <p:spPr>
          <a:xfrm>
            <a:off x="6854889" y="6220408"/>
            <a:ext cx="622042" cy="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文本框 27">
            <a:extLst>
              <a:ext uri="{FF2B5EF4-FFF2-40B4-BE49-F238E27FC236}">
                <a16:creationId xmlns:a16="http://schemas.microsoft.com/office/drawing/2014/main" id="{03BF5BAD-AEBB-5990-B228-A59093B4BC29}"/>
              </a:ext>
            </a:extLst>
          </p:cNvPr>
          <p:cNvSpPr txBox="1"/>
          <p:nvPr/>
        </p:nvSpPr>
        <p:spPr>
          <a:xfrm>
            <a:off x="7476931" y="6029689"/>
            <a:ext cx="15776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modified EoM</a:t>
            </a:r>
            <a:endParaRPr lang="zh-CN" altLang="en-US" dirty="0"/>
          </a:p>
        </p:txBody>
      </p:sp>
      <p:cxnSp>
        <p:nvCxnSpPr>
          <p:cNvPr id="30" name="直接箭头连接符 29">
            <a:extLst>
              <a:ext uri="{FF2B5EF4-FFF2-40B4-BE49-F238E27FC236}">
                <a16:creationId xmlns:a16="http://schemas.microsoft.com/office/drawing/2014/main" id="{F9DC4471-31A8-A447-41EB-54B0A4BFBA1C}"/>
              </a:ext>
            </a:extLst>
          </p:cNvPr>
          <p:cNvCxnSpPr>
            <a:cxnSpLocks/>
          </p:cNvCxnSpPr>
          <p:nvPr/>
        </p:nvCxnSpPr>
        <p:spPr>
          <a:xfrm>
            <a:off x="9054607" y="6220408"/>
            <a:ext cx="622042" cy="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文本框 30">
            <a:extLst>
              <a:ext uri="{FF2B5EF4-FFF2-40B4-BE49-F238E27FC236}">
                <a16:creationId xmlns:a16="http://schemas.microsoft.com/office/drawing/2014/main" id="{1191ED5A-AB7A-43F3-06C7-D44DDC96697F}"/>
              </a:ext>
            </a:extLst>
          </p:cNvPr>
          <p:cNvSpPr txBox="1"/>
          <p:nvPr/>
        </p:nvSpPr>
        <p:spPr>
          <a:xfrm>
            <a:off x="9756033" y="6029689"/>
            <a:ext cx="21082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modified axion-Maxwell equations</a:t>
            </a:r>
            <a:endParaRPr lang="zh-CN" altLang="en-US" dirty="0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F2211DFC-212C-749D-2905-01FC0DC86EAE}"/>
              </a:ext>
            </a:extLst>
          </p:cNvPr>
          <p:cNvSpPr txBox="1"/>
          <p:nvPr/>
        </p:nvSpPr>
        <p:spPr>
          <a:xfrm>
            <a:off x="9295053" y="2506075"/>
            <a:ext cx="28969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/>
              <a:t>arXiv: 2312.01355</a:t>
            </a: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2165556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51F03A90-9A41-5993-AE38-AE3E8FCFB9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77713" y="5807298"/>
            <a:ext cx="2641270" cy="711111"/>
          </a:xfrm>
          <a:prstGeom prst="rect">
            <a:avLst/>
          </a:prstGeom>
        </p:spPr>
      </p:pic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3FD78CE-FB60-E83B-2015-54AE4678C5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1020" y="1178703"/>
            <a:ext cx="8803433" cy="574267"/>
          </a:xfrm>
        </p:spPr>
        <p:txBody>
          <a:bodyPr/>
          <a:lstStyle/>
          <a:p>
            <a:pPr>
              <a:buFont typeface="Wingdings" panose="05000000000000000000" pitchFamily="2" charset="2"/>
              <a:buChar char="l"/>
            </a:pPr>
            <a:r>
              <a:rPr lang="en-US" altLang="zh-CN" dirty="0"/>
              <a:t>Electromagnetic symmetry in QEMD</a:t>
            </a:r>
            <a:endParaRPr lang="zh-CN" altLang="en-US" dirty="0"/>
          </a:p>
        </p:txBody>
      </p:sp>
      <p:sp>
        <p:nvSpPr>
          <p:cNvPr id="4" name="标题 1">
            <a:extLst>
              <a:ext uri="{FF2B5EF4-FFF2-40B4-BE49-F238E27FC236}">
                <a16:creationId xmlns:a16="http://schemas.microsoft.com/office/drawing/2014/main" id="{47CFD749-CA83-60A9-116E-E3FC3BCAD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1880980" cy="1325563"/>
          </a:xfrm>
        </p:spPr>
        <p:txBody>
          <a:bodyPr>
            <a:normAutofit/>
          </a:bodyPr>
          <a:lstStyle/>
          <a:p>
            <a:r>
              <a:rPr lang="en-US" altLang="zh-CN" sz="3600" b="1" u="sng" dirty="0"/>
              <a:t>2. QEMD and QEMD-axion modified Maxwell equations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5D684D24-D80D-577D-BAFD-AD4BD83C6CCB}"/>
                  </a:ext>
                </a:extLst>
              </p:cNvPr>
              <p:cNvSpPr txBox="1"/>
              <p:nvPr/>
            </p:nvSpPr>
            <p:spPr>
              <a:xfrm>
                <a:off x="1956319" y="2510446"/>
                <a:ext cx="1005532" cy="30091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i="1">
                            <a:latin typeface="Cambria Math" panose="02040503050406030204" pitchFamily="18" charset="0"/>
                          </a:rPr>
                          <m:t>μ</m:t>
                        </m:r>
                      </m:sub>
                    </m:sSub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i="1">
                            <a:latin typeface="Cambria Math" panose="02040503050406030204" pitchFamily="18" charset="0"/>
                          </a:rPr>
                          <m:t>μ</m:t>
                        </m:r>
                      </m:sub>
                    </m:sSub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5D684D24-D80D-577D-BAFD-AD4BD83C6C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6319" y="2510446"/>
                <a:ext cx="1005532" cy="300916"/>
              </a:xfrm>
              <a:prstGeom prst="rect">
                <a:avLst/>
              </a:prstGeom>
              <a:blipFill>
                <a:blip r:embed="rId4"/>
                <a:stretch>
                  <a:fillRect l="-8485" r="-4242" b="-2244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2BA00A29-C5AA-2AFC-3192-1AA0D9C75A23}"/>
                  </a:ext>
                </a:extLst>
              </p:cNvPr>
              <p:cNvSpPr txBox="1"/>
              <p:nvPr/>
            </p:nvSpPr>
            <p:spPr>
              <a:xfrm>
                <a:off x="839755" y="2091185"/>
                <a:ext cx="254736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𝑈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zh-CN" altLang="en-US" dirty="0"/>
                  <a:t> →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(1)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(1)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sub>
                    </m:sSub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2BA00A29-C5AA-2AFC-3192-1AA0D9C75A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755" y="2091185"/>
                <a:ext cx="2547364" cy="369332"/>
              </a:xfrm>
              <a:prstGeom prst="rect">
                <a:avLst/>
              </a:prstGeom>
              <a:blipFill>
                <a:blip r:embed="rId5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文本框 6">
            <a:extLst>
              <a:ext uri="{FF2B5EF4-FFF2-40B4-BE49-F238E27FC236}">
                <a16:creationId xmlns:a16="http://schemas.microsoft.com/office/drawing/2014/main" id="{F9F4DF7A-E3EC-68EB-B6C8-7F9673EB3C60}"/>
              </a:ext>
            </a:extLst>
          </p:cNvPr>
          <p:cNvSpPr txBox="1"/>
          <p:nvPr/>
        </p:nvSpPr>
        <p:spPr>
          <a:xfrm>
            <a:off x="3324915" y="2091185"/>
            <a:ext cx="75296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to describe the coupling of electric charge, magnetic charge and photon.</a:t>
            </a:r>
            <a:endParaRPr lang="zh-CN" altLang="en-US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A3AFE20E-9DDB-4C94-F825-88D5D0718DD5}"/>
              </a:ext>
            </a:extLst>
          </p:cNvPr>
          <p:cNvSpPr txBox="1"/>
          <p:nvPr/>
        </p:nvSpPr>
        <p:spPr>
          <a:xfrm>
            <a:off x="118187" y="1696889"/>
            <a:ext cx="4767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We take such substitution for gauge group:</a:t>
            </a:r>
            <a:endParaRPr lang="zh-CN" altLang="en-US" dirty="0"/>
          </a:p>
        </p:txBody>
      </p: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ACF1AB95-0229-D59C-DAE8-F512CC5E90BE}"/>
              </a:ext>
            </a:extLst>
          </p:cNvPr>
          <p:cNvGrpSpPr/>
          <p:nvPr/>
        </p:nvGrpSpPr>
        <p:grpSpPr>
          <a:xfrm>
            <a:off x="118538" y="2861291"/>
            <a:ext cx="11957684" cy="492634"/>
            <a:chOff x="-4368977" y="3219079"/>
            <a:chExt cx="16382359" cy="674922"/>
          </a:xfrm>
        </p:grpSpPr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10D9E4BF-DCC7-3CDB-A5BD-DC956F1B631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2254" t="-4550" b="32684"/>
            <a:stretch/>
          </p:blipFill>
          <p:spPr>
            <a:xfrm>
              <a:off x="-4368977" y="3219079"/>
              <a:ext cx="13390661" cy="674922"/>
            </a:xfrm>
            <a:prstGeom prst="rect">
              <a:avLst/>
            </a:prstGeom>
          </p:spPr>
        </p:pic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A9D45BBF-D3B8-87FF-124B-EB64D826FB8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t="68418" r="78761" b="-2595"/>
            <a:stretch/>
          </p:blipFill>
          <p:spPr>
            <a:xfrm>
              <a:off x="9114453" y="3429000"/>
              <a:ext cx="2898929" cy="319785"/>
            </a:xfrm>
            <a:prstGeom prst="rect">
              <a:avLst/>
            </a:prstGeom>
          </p:spPr>
        </p:pic>
      </p:grpSp>
      <p:sp>
        <p:nvSpPr>
          <p:cNvPr id="18" name="文本框 17">
            <a:extLst>
              <a:ext uri="{FF2B5EF4-FFF2-40B4-BE49-F238E27FC236}">
                <a16:creationId xmlns:a16="http://schemas.microsoft.com/office/drawing/2014/main" id="{5781B7D8-29FC-40C6-66B2-2F204DFFF208}"/>
              </a:ext>
            </a:extLst>
          </p:cNvPr>
          <p:cNvSpPr txBox="1"/>
          <p:nvPr/>
        </p:nvSpPr>
        <p:spPr>
          <a:xfrm>
            <a:off x="8012651" y="3353925"/>
            <a:ext cx="41793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——Zwanziger QEMD local-Lagrangian </a:t>
            </a:r>
            <a:endParaRPr lang="zh-CN" altLang="en-US" dirty="0"/>
          </a:p>
        </p:txBody>
      </p: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6E1104AD-72FE-E800-C849-9ACB9A1A189F}"/>
              </a:ext>
            </a:extLst>
          </p:cNvPr>
          <p:cNvGrpSpPr/>
          <p:nvPr/>
        </p:nvGrpSpPr>
        <p:grpSpPr>
          <a:xfrm>
            <a:off x="143113" y="4649964"/>
            <a:ext cx="9591872" cy="641185"/>
            <a:chOff x="174171" y="4278285"/>
            <a:chExt cx="9591872" cy="641185"/>
          </a:xfrm>
        </p:grpSpPr>
        <p:pic>
          <p:nvPicPr>
            <p:cNvPr id="20" name="图片 19">
              <a:extLst>
                <a:ext uri="{FF2B5EF4-FFF2-40B4-BE49-F238E27FC236}">
                  <a16:creationId xmlns:a16="http://schemas.microsoft.com/office/drawing/2014/main" id="{F22A87D7-1EBD-3105-00F2-EACF170F30B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b="47450"/>
            <a:stretch/>
          </p:blipFill>
          <p:spPr>
            <a:xfrm>
              <a:off x="174171" y="4278285"/>
              <a:ext cx="6686939" cy="629617"/>
            </a:xfrm>
            <a:prstGeom prst="rect">
              <a:avLst/>
            </a:prstGeom>
          </p:spPr>
        </p:pic>
        <p:pic>
          <p:nvPicPr>
            <p:cNvPr id="21" name="图片 20">
              <a:extLst>
                <a:ext uri="{FF2B5EF4-FFF2-40B4-BE49-F238E27FC236}">
                  <a16:creationId xmlns:a16="http://schemas.microsoft.com/office/drawing/2014/main" id="{EA47227B-20AE-99E2-2F27-E202ADED286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6870" t="55134" r="46991" b="-514"/>
            <a:stretch/>
          </p:blipFill>
          <p:spPr>
            <a:xfrm>
              <a:off x="6680719" y="4375763"/>
              <a:ext cx="3085324" cy="543707"/>
            </a:xfrm>
            <a:prstGeom prst="rect">
              <a:avLst/>
            </a:prstGeom>
          </p:spPr>
        </p:pic>
      </p:grpSp>
      <p:sp>
        <p:nvSpPr>
          <p:cNvPr id="23" name="文本框 22">
            <a:extLst>
              <a:ext uri="{FF2B5EF4-FFF2-40B4-BE49-F238E27FC236}">
                <a16:creationId xmlns:a16="http://schemas.microsoft.com/office/drawing/2014/main" id="{3B48835F-2D4A-7E73-0E2E-5D14E44F8488}"/>
              </a:ext>
            </a:extLst>
          </p:cNvPr>
          <p:cNvSpPr txBox="1"/>
          <p:nvPr/>
        </p:nvSpPr>
        <p:spPr>
          <a:xfrm>
            <a:off x="118187" y="4305315"/>
            <a:ext cx="11049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According to the work in </a:t>
            </a:r>
            <a:r>
              <a:rPr lang="en-US" altLang="zh-CN" dirty="0">
                <a:solidFill>
                  <a:schemeClr val="accent1"/>
                </a:solidFill>
              </a:rPr>
              <a:t>arXiv:2205.02605</a:t>
            </a:r>
            <a:r>
              <a:rPr lang="en-US" altLang="zh-CN" dirty="0"/>
              <a:t>, the anomalous axion-photon coupling can be briefly written by</a:t>
            </a:r>
            <a:endParaRPr lang="zh-CN" altLang="en-US" dirty="0"/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DC2691DC-4AF4-FF43-6EF8-B876A5199D52}"/>
              </a:ext>
            </a:extLst>
          </p:cNvPr>
          <p:cNvSpPr txBox="1"/>
          <p:nvPr/>
        </p:nvSpPr>
        <p:spPr>
          <a:xfrm>
            <a:off x="3634011" y="2476238"/>
            <a:ext cx="27430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They have opposite parity</a:t>
            </a:r>
            <a:endParaRPr lang="zh-CN" altLang="en-US" dirty="0">
              <a:solidFill>
                <a:srgbClr val="FF0000"/>
              </a:solidFill>
            </a:endParaRPr>
          </a:p>
        </p:txBody>
      </p:sp>
      <p:cxnSp>
        <p:nvCxnSpPr>
          <p:cNvPr id="27" name="直接箭头连接符 26">
            <a:extLst>
              <a:ext uri="{FF2B5EF4-FFF2-40B4-BE49-F238E27FC236}">
                <a16:creationId xmlns:a16="http://schemas.microsoft.com/office/drawing/2014/main" id="{1EBC41B5-3961-95E6-CFBE-6488BB90B204}"/>
              </a:ext>
            </a:extLst>
          </p:cNvPr>
          <p:cNvCxnSpPr>
            <a:endCxn id="25" idx="1"/>
          </p:cNvCxnSpPr>
          <p:nvPr/>
        </p:nvCxnSpPr>
        <p:spPr>
          <a:xfrm>
            <a:off x="3054220" y="2660904"/>
            <a:ext cx="579791" cy="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9" name="图片 28">
            <a:extLst>
              <a:ext uri="{FF2B5EF4-FFF2-40B4-BE49-F238E27FC236}">
                <a16:creationId xmlns:a16="http://schemas.microsoft.com/office/drawing/2014/main" id="{7E1BCDCD-6779-381E-AC5C-9F2A6083F8B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15717" y="1205563"/>
            <a:ext cx="2765263" cy="378803"/>
          </a:xfrm>
          <a:prstGeom prst="rect">
            <a:avLst/>
          </a:prstGeom>
        </p:spPr>
      </p:pic>
      <p:grpSp>
        <p:nvGrpSpPr>
          <p:cNvPr id="42" name="组合 41">
            <a:extLst>
              <a:ext uri="{FF2B5EF4-FFF2-40B4-BE49-F238E27FC236}">
                <a16:creationId xmlns:a16="http://schemas.microsoft.com/office/drawing/2014/main" id="{63CE8D9D-580B-46AA-14A0-90291B35553A}"/>
              </a:ext>
            </a:extLst>
          </p:cNvPr>
          <p:cNvGrpSpPr/>
          <p:nvPr/>
        </p:nvGrpSpPr>
        <p:grpSpPr>
          <a:xfrm>
            <a:off x="1470494" y="5717775"/>
            <a:ext cx="3949956" cy="698999"/>
            <a:chOff x="1511605" y="5292735"/>
            <a:chExt cx="3949956" cy="698999"/>
          </a:xfrm>
        </p:grpSpPr>
        <p:sp>
          <p:nvSpPr>
            <p:cNvPr id="31" name="左大括号 30">
              <a:extLst>
                <a:ext uri="{FF2B5EF4-FFF2-40B4-BE49-F238E27FC236}">
                  <a16:creationId xmlns:a16="http://schemas.microsoft.com/office/drawing/2014/main" id="{B4CCB484-5963-6C94-A7FE-1905ABA836A5}"/>
                </a:ext>
              </a:extLst>
            </p:cNvPr>
            <p:cNvSpPr/>
            <p:nvPr/>
          </p:nvSpPr>
          <p:spPr>
            <a:xfrm rot="16200000">
              <a:off x="3306191" y="3498149"/>
              <a:ext cx="360783" cy="3949956"/>
            </a:xfrm>
            <a:prstGeom prst="leftBrac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文本框 31">
              <a:extLst>
                <a:ext uri="{FF2B5EF4-FFF2-40B4-BE49-F238E27FC236}">
                  <a16:creationId xmlns:a16="http://schemas.microsoft.com/office/drawing/2014/main" id="{BEC742D4-D5BA-6CDD-58E4-0782E3CA1BD6}"/>
                </a:ext>
              </a:extLst>
            </p:cNvPr>
            <p:cNvSpPr txBox="1"/>
            <p:nvPr/>
          </p:nvSpPr>
          <p:spPr>
            <a:xfrm>
              <a:off x="2737023" y="5622402"/>
              <a:ext cx="15905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/>
                <a:t>CP conserving</a:t>
              </a:r>
              <a:endParaRPr lang="zh-CN" altLang="en-US" dirty="0"/>
            </a:p>
          </p:txBody>
        </p:sp>
      </p:grpSp>
      <p:sp>
        <p:nvSpPr>
          <p:cNvPr id="33" name="矩形: 圆角 32">
            <a:extLst>
              <a:ext uri="{FF2B5EF4-FFF2-40B4-BE49-F238E27FC236}">
                <a16:creationId xmlns:a16="http://schemas.microsoft.com/office/drawing/2014/main" id="{8AFA15AE-9ED6-E9A5-F687-D99A8D4E6BC1}"/>
              </a:ext>
            </a:extLst>
          </p:cNvPr>
          <p:cNvSpPr/>
          <p:nvPr/>
        </p:nvSpPr>
        <p:spPr>
          <a:xfrm>
            <a:off x="6705644" y="4674647"/>
            <a:ext cx="3029341" cy="62627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12DB0363-D8D6-3332-D197-E77DCDCC38E0}"/>
              </a:ext>
            </a:extLst>
          </p:cNvPr>
          <p:cNvSpPr txBox="1"/>
          <p:nvPr/>
        </p:nvSpPr>
        <p:spPr>
          <a:xfrm>
            <a:off x="7436542" y="5820453"/>
            <a:ext cx="1359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CP violating</a:t>
            </a:r>
            <a:endParaRPr lang="zh-CN" altLang="en-US" dirty="0">
              <a:solidFill>
                <a:srgbClr val="FF0000"/>
              </a:solidFill>
            </a:endParaRPr>
          </a:p>
        </p:txBody>
      </p:sp>
      <p:pic>
        <p:nvPicPr>
          <p:cNvPr id="36" name="图片 35">
            <a:extLst>
              <a:ext uri="{FF2B5EF4-FFF2-40B4-BE49-F238E27FC236}">
                <a16:creationId xmlns:a16="http://schemas.microsoft.com/office/drawing/2014/main" id="{BE50CE12-C5C9-8A4A-EF7B-FEB3E150D74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35253" y="3835911"/>
            <a:ext cx="3703732" cy="417976"/>
          </a:xfrm>
          <a:prstGeom prst="rect">
            <a:avLst/>
          </a:prstGeom>
        </p:spPr>
      </p:pic>
      <p:sp>
        <p:nvSpPr>
          <p:cNvPr id="37" name="文本框 36">
            <a:extLst>
              <a:ext uri="{FF2B5EF4-FFF2-40B4-BE49-F238E27FC236}">
                <a16:creationId xmlns:a16="http://schemas.microsoft.com/office/drawing/2014/main" id="{4FEFB7F7-B668-A2A3-1282-0D7D6C4A27A8}"/>
              </a:ext>
            </a:extLst>
          </p:cNvPr>
          <p:cNvSpPr txBox="1"/>
          <p:nvPr/>
        </p:nvSpPr>
        <p:spPr>
          <a:xfrm>
            <a:off x="114741" y="3434847"/>
            <a:ext cx="6974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The electromagnetic field strength tensors are introduced in this way:</a:t>
            </a:r>
            <a:endParaRPr lang="zh-CN" altLang="en-US" dirty="0"/>
          </a:p>
        </p:txBody>
      </p:sp>
      <p:pic>
        <p:nvPicPr>
          <p:cNvPr id="39" name="图片 38">
            <a:extLst>
              <a:ext uri="{FF2B5EF4-FFF2-40B4-BE49-F238E27FC236}">
                <a16:creationId xmlns:a16="http://schemas.microsoft.com/office/drawing/2014/main" id="{F6C5DB07-BB64-9947-BE92-6BB4CCDCF74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39072" y="5334328"/>
            <a:ext cx="1344292" cy="360784"/>
          </a:xfrm>
          <a:prstGeom prst="rect">
            <a:avLst/>
          </a:prstGeom>
        </p:spPr>
      </p:pic>
      <p:pic>
        <p:nvPicPr>
          <p:cNvPr id="41" name="图片 40">
            <a:extLst>
              <a:ext uri="{FF2B5EF4-FFF2-40B4-BE49-F238E27FC236}">
                <a16:creationId xmlns:a16="http://schemas.microsoft.com/office/drawing/2014/main" id="{A2BF02CB-C360-4723-2A45-889A9FCB478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755459" y="5341600"/>
            <a:ext cx="1270282" cy="314156"/>
          </a:xfrm>
          <a:prstGeom prst="rect">
            <a:avLst/>
          </a:prstGeom>
        </p:spPr>
      </p:pic>
      <p:pic>
        <p:nvPicPr>
          <p:cNvPr id="44" name="图片 43">
            <a:extLst>
              <a:ext uri="{FF2B5EF4-FFF2-40B4-BE49-F238E27FC236}">
                <a16:creationId xmlns:a16="http://schemas.microsoft.com/office/drawing/2014/main" id="{EF811A62-275B-6805-EC99-B94762BA791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236989" y="5373719"/>
            <a:ext cx="2014375" cy="36078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6" name="文本框 45">
                <a:extLst>
                  <a:ext uri="{FF2B5EF4-FFF2-40B4-BE49-F238E27FC236}">
                    <a16:creationId xmlns:a16="http://schemas.microsoft.com/office/drawing/2014/main" id="{1F456C02-13C5-4522-AE33-33EB41AC1CD7}"/>
                  </a:ext>
                </a:extLst>
              </p:cNvPr>
              <p:cNvSpPr txBox="1"/>
              <p:nvPr/>
            </p:nvSpPr>
            <p:spPr>
              <a:xfrm>
                <a:off x="5238985" y="3860515"/>
                <a:ext cx="6194738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b="0" dirty="0"/>
                  <a:t>,where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=(0,</m:t>
                    </m:r>
                    <m:acc>
                      <m:accPr>
                        <m:chr m:val="⃑"/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acc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 )</m:t>
                    </m:r>
                  </m:oMath>
                </a14:m>
                <a:r>
                  <a:rPr lang="en-US" altLang="zh-CN" dirty="0"/>
                  <a:t> is an arbitrary fixed spatial vector.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46" name="文本框 45">
                <a:extLst>
                  <a:ext uri="{FF2B5EF4-FFF2-40B4-BE49-F238E27FC236}">
                    <a16:creationId xmlns:a16="http://schemas.microsoft.com/office/drawing/2014/main" id="{1F456C02-13C5-4522-AE33-33EB41AC1C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8985" y="3860515"/>
                <a:ext cx="6194738" cy="369332"/>
              </a:xfrm>
              <a:prstGeom prst="rect">
                <a:avLst/>
              </a:prstGeom>
              <a:blipFill>
                <a:blip r:embed="rId13"/>
                <a:stretch>
                  <a:fillRect l="-787" t="-8197" b="-245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文本框 50">
            <a:extLst>
              <a:ext uri="{FF2B5EF4-FFF2-40B4-BE49-F238E27FC236}">
                <a16:creationId xmlns:a16="http://schemas.microsoft.com/office/drawing/2014/main" id="{6BA40FA6-6D52-8953-AAD1-7095977401CC}"/>
              </a:ext>
            </a:extLst>
          </p:cNvPr>
          <p:cNvSpPr txBox="1"/>
          <p:nvPr/>
        </p:nvSpPr>
        <p:spPr>
          <a:xfrm>
            <a:off x="9668959" y="5341600"/>
            <a:ext cx="2371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Witten effect induced </a:t>
            </a:r>
            <a:endParaRPr lang="zh-CN" altLang="en-US" dirty="0"/>
          </a:p>
        </p:txBody>
      </p:sp>
      <p:sp>
        <p:nvSpPr>
          <p:cNvPr id="52" name="云形 51">
            <a:extLst>
              <a:ext uri="{FF2B5EF4-FFF2-40B4-BE49-F238E27FC236}">
                <a16:creationId xmlns:a16="http://schemas.microsoft.com/office/drawing/2014/main" id="{61ADC3DC-9763-DAEB-2968-64C8B1B527E6}"/>
              </a:ext>
            </a:extLst>
          </p:cNvPr>
          <p:cNvSpPr/>
          <p:nvPr/>
        </p:nvSpPr>
        <p:spPr>
          <a:xfrm>
            <a:off x="8811362" y="5670256"/>
            <a:ext cx="3264860" cy="1102019"/>
          </a:xfrm>
          <a:prstGeom prst="cloud">
            <a:avLst/>
          </a:prstGeom>
          <a:solidFill>
            <a:srgbClr val="FFFF00">
              <a:alpha val="21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25846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2">
            <a:extLst>
              <a:ext uri="{FF2B5EF4-FFF2-40B4-BE49-F238E27FC236}">
                <a16:creationId xmlns:a16="http://schemas.microsoft.com/office/drawing/2014/main" id="{7906C67A-3A3C-669B-69C4-26B028C9DF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034" y="219227"/>
            <a:ext cx="8803433" cy="574267"/>
          </a:xfrm>
        </p:spPr>
        <p:txBody>
          <a:bodyPr/>
          <a:lstStyle/>
          <a:p>
            <a:pPr>
              <a:buFont typeface="Wingdings" panose="05000000000000000000" pitchFamily="2" charset="2"/>
              <a:buChar char="l"/>
            </a:pPr>
            <a:r>
              <a:rPr lang="en-US" altLang="zh-CN" dirty="0"/>
              <a:t>QEMD-axion modified Maxwell equations</a:t>
            </a:r>
            <a:endParaRPr lang="zh-CN" altLang="en-US" dirty="0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A3C96CE7-C67F-69EB-BAA3-5BFEA3C8D2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659" y="1834546"/>
            <a:ext cx="7808959" cy="2180059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E2AD3621-8856-465A-5CD7-7F37655FD4DC}"/>
              </a:ext>
            </a:extLst>
          </p:cNvPr>
          <p:cNvSpPr txBox="1"/>
          <p:nvPr/>
        </p:nvSpPr>
        <p:spPr>
          <a:xfrm>
            <a:off x="236174" y="774518"/>
            <a:ext cx="102330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conventional</a:t>
            </a:r>
            <a:r>
              <a:rPr lang="zh-CN" altLang="en-US" dirty="0"/>
              <a:t> </a:t>
            </a:r>
            <a:r>
              <a:rPr lang="en-US" altLang="zh-CN" dirty="0"/>
              <a:t>axion-Maxwell equations are modified through the above anomalous axion-photon interactions, and given the interactions as well as free Lagrangian, one can derive QEMD axion-Maxwell equations by classical equations of motion:</a:t>
            </a:r>
            <a:endParaRPr lang="zh-CN" altLang="en-US" dirty="0"/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4B6D0B94-50E1-5F22-36C2-56A408A2A9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4035" y="4423485"/>
            <a:ext cx="5829989" cy="544520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FB46E108-E2CD-02D2-6962-15ADC9B90E80}"/>
              </a:ext>
            </a:extLst>
          </p:cNvPr>
          <p:cNvSpPr txBox="1"/>
          <p:nvPr/>
        </p:nvSpPr>
        <p:spPr>
          <a:xfrm>
            <a:off x="311425" y="4014605"/>
            <a:ext cx="3276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New Klein-Gordon equation</a:t>
            </a:r>
            <a:endParaRPr lang="zh-CN" altLang="en-US" dirty="0"/>
          </a:p>
        </p:txBody>
      </p:sp>
      <p:pic>
        <p:nvPicPr>
          <p:cNvPr id="2050" name="Picture 2" descr="Ее? &#10;муз &#10;давв = &#10;, див = &#10;472 VpQ &#10;1) едо ">
            <a:extLst>
              <a:ext uri="{FF2B5EF4-FFF2-40B4-BE49-F238E27FC236}">
                <a16:creationId xmlns:a16="http://schemas.microsoft.com/office/drawing/2014/main" id="{66753B6F-6978-0010-8C87-D3712997AC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144" y="5671659"/>
            <a:ext cx="5678069" cy="818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id="{6DE39C52-91AC-F67D-6C7B-01D13F3E88A1}"/>
              </a:ext>
            </a:extLst>
          </p:cNvPr>
          <p:cNvSpPr txBox="1"/>
          <p:nvPr/>
        </p:nvSpPr>
        <p:spPr>
          <a:xfrm>
            <a:off x="236175" y="4928984"/>
            <a:ext cx="87172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One can calculate the coupling coefficients, they are related to their corresponding anomaly coefficients E, M, D, respectively.</a:t>
            </a:r>
            <a:endParaRPr lang="zh-CN" altLang="en-US" dirty="0"/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D405B742-2E64-586B-B4E9-8A9131DEC6D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43436" y="5927761"/>
            <a:ext cx="5432355" cy="455900"/>
          </a:xfrm>
          <a:prstGeom prst="rect">
            <a:avLst/>
          </a:prstGeom>
        </p:spPr>
      </p:pic>
      <p:sp>
        <p:nvSpPr>
          <p:cNvPr id="18" name="矩形: 圆角 17">
            <a:extLst>
              <a:ext uri="{FF2B5EF4-FFF2-40B4-BE49-F238E27FC236}">
                <a16:creationId xmlns:a16="http://schemas.microsoft.com/office/drawing/2014/main" id="{B65506E8-B742-4FE8-AA90-1C165BD3DF50}"/>
              </a:ext>
            </a:extLst>
          </p:cNvPr>
          <p:cNvSpPr/>
          <p:nvPr/>
        </p:nvSpPr>
        <p:spPr>
          <a:xfrm>
            <a:off x="715617" y="5671659"/>
            <a:ext cx="5380383" cy="89233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流程图: 可选过程 18">
            <a:extLst>
              <a:ext uri="{FF2B5EF4-FFF2-40B4-BE49-F238E27FC236}">
                <a16:creationId xmlns:a16="http://schemas.microsoft.com/office/drawing/2014/main" id="{3B8E5278-3EA5-05D2-53A0-A25F741B3C9F}"/>
              </a:ext>
            </a:extLst>
          </p:cNvPr>
          <p:cNvSpPr/>
          <p:nvPr/>
        </p:nvSpPr>
        <p:spPr>
          <a:xfrm>
            <a:off x="9063363" y="1533812"/>
            <a:ext cx="2652272" cy="4229301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0" name="矩形: 圆角 19">
            <a:extLst>
              <a:ext uri="{FF2B5EF4-FFF2-40B4-BE49-F238E27FC236}">
                <a16:creationId xmlns:a16="http://schemas.microsoft.com/office/drawing/2014/main" id="{70928D46-A75A-717E-E4E6-F8055FC8D510}"/>
              </a:ext>
            </a:extLst>
          </p:cNvPr>
          <p:cNvSpPr/>
          <p:nvPr/>
        </p:nvSpPr>
        <p:spPr>
          <a:xfrm>
            <a:off x="1921008" y="5763114"/>
            <a:ext cx="245722" cy="317700"/>
          </a:xfrm>
          <a:prstGeom prst="roundRect">
            <a:avLst/>
          </a:prstGeom>
          <a:solidFill>
            <a:srgbClr val="FDB5B5">
              <a:alpha val="2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: 圆角 20">
            <a:extLst>
              <a:ext uri="{FF2B5EF4-FFF2-40B4-BE49-F238E27FC236}">
                <a16:creationId xmlns:a16="http://schemas.microsoft.com/office/drawing/2014/main" id="{82A32978-067A-E61E-D010-DC44D12E891F}"/>
              </a:ext>
            </a:extLst>
          </p:cNvPr>
          <p:cNvSpPr/>
          <p:nvPr/>
        </p:nvSpPr>
        <p:spPr>
          <a:xfrm>
            <a:off x="3826648" y="5763114"/>
            <a:ext cx="153681" cy="317700"/>
          </a:xfrm>
          <a:prstGeom prst="roundRect">
            <a:avLst/>
          </a:prstGeom>
          <a:solidFill>
            <a:srgbClr val="FDB5B5">
              <a:alpha val="2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: 圆角 21">
            <a:extLst>
              <a:ext uri="{FF2B5EF4-FFF2-40B4-BE49-F238E27FC236}">
                <a16:creationId xmlns:a16="http://schemas.microsoft.com/office/drawing/2014/main" id="{7DF6DF8D-2E76-A895-3CF3-0FC3AD2FA2D4}"/>
              </a:ext>
            </a:extLst>
          </p:cNvPr>
          <p:cNvSpPr/>
          <p:nvPr/>
        </p:nvSpPr>
        <p:spPr>
          <a:xfrm>
            <a:off x="5603476" y="5763114"/>
            <a:ext cx="320914" cy="317700"/>
          </a:xfrm>
          <a:prstGeom prst="roundRect">
            <a:avLst/>
          </a:prstGeom>
          <a:solidFill>
            <a:srgbClr val="FDB5B5">
              <a:alpha val="2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9" name="组合 38">
            <a:extLst>
              <a:ext uri="{FF2B5EF4-FFF2-40B4-BE49-F238E27FC236}">
                <a16:creationId xmlns:a16="http://schemas.microsoft.com/office/drawing/2014/main" id="{B72522CA-F416-6234-98A6-3033A84CC2A2}"/>
              </a:ext>
            </a:extLst>
          </p:cNvPr>
          <p:cNvGrpSpPr/>
          <p:nvPr/>
        </p:nvGrpSpPr>
        <p:grpSpPr>
          <a:xfrm>
            <a:off x="9159613" y="1630781"/>
            <a:ext cx="2791196" cy="1232986"/>
            <a:chOff x="9159614" y="2001245"/>
            <a:chExt cx="2791196" cy="123298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文本框 22">
                  <a:extLst>
                    <a:ext uri="{FF2B5EF4-FFF2-40B4-BE49-F238E27FC236}">
                      <a16:creationId xmlns:a16="http://schemas.microsoft.com/office/drawing/2014/main" id="{710D698A-1A06-FF1C-022C-93849BE0C400}"/>
                    </a:ext>
                  </a:extLst>
                </p:cNvPr>
                <p:cNvSpPr txBox="1"/>
                <p:nvPr/>
              </p:nvSpPr>
              <p:spPr>
                <a:xfrm>
                  <a:off x="9159614" y="2001245"/>
                  <a:ext cx="2791196" cy="9233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dirty="0"/>
                    <a:t>1. The DSZ quantization condition indicates:</a:t>
                  </a:r>
                </a:p>
                <a:p>
                  <a:r>
                    <a:rPr lang="en-US" altLang="zh-CN" dirty="0"/>
                    <a:t>          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≫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𝑒</m:t>
                      </m:r>
                    </m:oMath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23" name="文本框 22">
                  <a:extLst>
                    <a:ext uri="{FF2B5EF4-FFF2-40B4-BE49-F238E27FC236}">
                      <a16:creationId xmlns:a16="http://schemas.microsoft.com/office/drawing/2014/main" id="{710D698A-1A06-FF1C-022C-93849BE0C40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59614" y="2001245"/>
                  <a:ext cx="2791196" cy="923330"/>
                </a:xfrm>
                <a:prstGeom prst="rect">
                  <a:avLst/>
                </a:prstGeom>
                <a:blipFill>
                  <a:blip r:embed="rId7"/>
                  <a:stretch>
                    <a:fillRect l="-1969" t="-3974" b="-1987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文本框 30">
                  <a:extLst>
                    <a:ext uri="{FF2B5EF4-FFF2-40B4-BE49-F238E27FC236}">
                      <a16:creationId xmlns:a16="http://schemas.microsoft.com/office/drawing/2014/main" id="{00C4CBE5-B055-7FFF-36B9-9AC67B259ECE}"/>
                    </a:ext>
                  </a:extLst>
                </p:cNvPr>
                <p:cNvSpPr txBox="1"/>
                <p:nvPr/>
              </p:nvSpPr>
              <p:spPr>
                <a:xfrm>
                  <a:off x="9234632" y="2957232"/>
                  <a:ext cx="2309735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𝑎𝐴𝐴</m:t>
                            </m:r>
                          </m:sub>
                        </m:s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≪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𝑎𝐴𝐵</m:t>
                                </m:r>
                              </m:sub>
                            </m:sSub>
                          </m:e>
                        </m:d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≪</m:t>
                        </m:r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𝑎𝐵𝐵</m:t>
                            </m:r>
                          </m:sub>
                        </m:sSub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31" name="文本框 30">
                  <a:extLst>
                    <a:ext uri="{FF2B5EF4-FFF2-40B4-BE49-F238E27FC236}">
                      <a16:creationId xmlns:a16="http://schemas.microsoft.com/office/drawing/2014/main" id="{00C4CBE5-B055-7FFF-36B9-9AC67B259EC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234632" y="2957232"/>
                  <a:ext cx="2309735" cy="276999"/>
                </a:xfrm>
                <a:prstGeom prst="rect">
                  <a:avLst/>
                </a:prstGeom>
                <a:blipFill>
                  <a:blip r:embed="rId8"/>
                  <a:stretch>
                    <a:fillRect l="-1847" r="-264" b="-23913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0" name="组合 39">
            <a:extLst>
              <a:ext uri="{FF2B5EF4-FFF2-40B4-BE49-F238E27FC236}">
                <a16:creationId xmlns:a16="http://schemas.microsoft.com/office/drawing/2014/main" id="{F6144682-E3F8-905B-81F9-0E6182734B43}"/>
              </a:ext>
            </a:extLst>
          </p:cNvPr>
          <p:cNvGrpSpPr/>
          <p:nvPr/>
        </p:nvGrpSpPr>
        <p:grpSpPr>
          <a:xfrm>
            <a:off x="9089911" y="2960644"/>
            <a:ext cx="2599173" cy="1305267"/>
            <a:chOff x="9116462" y="3370929"/>
            <a:chExt cx="2599173" cy="1305267"/>
          </a:xfrm>
        </p:grpSpPr>
        <p:sp>
          <p:nvSpPr>
            <p:cNvPr id="33" name="文本框 32">
              <a:extLst>
                <a:ext uri="{FF2B5EF4-FFF2-40B4-BE49-F238E27FC236}">
                  <a16:creationId xmlns:a16="http://schemas.microsoft.com/office/drawing/2014/main" id="{69F2FFBC-051B-9FB7-372E-A41382B64BA2}"/>
                </a:ext>
              </a:extLst>
            </p:cNvPr>
            <p:cNvSpPr txBox="1"/>
            <p:nvPr/>
          </p:nvSpPr>
          <p:spPr>
            <a:xfrm>
              <a:off x="9159614" y="3370929"/>
              <a:ext cx="14510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/>
                <a:t>2. Assuming </a:t>
              </a:r>
              <a:endParaRPr lang="zh-CN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文本框 33">
                  <a:extLst>
                    <a:ext uri="{FF2B5EF4-FFF2-40B4-BE49-F238E27FC236}">
                      <a16:creationId xmlns:a16="http://schemas.microsoft.com/office/drawing/2014/main" id="{F0DA5B3B-B14A-9938-C669-E3498BFB5C23}"/>
                    </a:ext>
                  </a:extLst>
                </p:cNvPr>
                <p:cNvSpPr txBox="1"/>
                <p:nvPr/>
              </p:nvSpPr>
              <p:spPr>
                <a:xfrm>
                  <a:off x="9642600" y="3715786"/>
                  <a:ext cx="152054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≃|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|≃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34" name="文本框 33">
                  <a:extLst>
                    <a:ext uri="{FF2B5EF4-FFF2-40B4-BE49-F238E27FC236}">
                      <a16:creationId xmlns:a16="http://schemas.microsoft.com/office/drawing/2014/main" id="{F0DA5B3B-B14A-9938-C669-E3498BFB5C2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42600" y="3715786"/>
                  <a:ext cx="1520544" cy="369332"/>
                </a:xfrm>
                <a:prstGeom prst="rect">
                  <a:avLst/>
                </a:prstGeom>
                <a:blipFill>
                  <a:blip r:embed="rId9"/>
                  <a:stretch>
                    <a:fillRect b="-13115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文本框 35">
                  <a:extLst>
                    <a:ext uri="{FF2B5EF4-FFF2-40B4-BE49-F238E27FC236}">
                      <a16:creationId xmlns:a16="http://schemas.microsoft.com/office/drawing/2014/main" id="{D30A6E5F-93FF-5222-C235-DF5032A27A24}"/>
                    </a:ext>
                  </a:extLst>
                </p:cNvPr>
                <p:cNvSpPr txBox="1"/>
                <p:nvPr/>
              </p:nvSpPr>
              <p:spPr>
                <a:xfrm>
                  <a:off x="9116462" y="4120693"/>
                  <a:ext cx="2599173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𝑎𝐴𝐴</m:t>
                            </m:r>
                          </m:sub>
                        </m:sSub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sSub>
                          <m:sSubPr>
                            <m:ctrlP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𝑎𝐵𝐵</m:t>
                            </m:r>
                          </m:sub>
                        </m:sSub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≃</m:t>
                        </m:r>
                        <m:sSup>
                          <m:sSupPr>
                            <m:ctrlPr>
                              <a:rPr lang="en-US" altLang="zh-CN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altLang="zh-CN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𝑒</m:t>
                                </m:r>
                                <m:r>
                                  <a:rPr lang="en-US" altLang="zh-CN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/</m:t>
                                </m:r>
                                <m:r>
                                  <a:rPr lang="en-US" altLang="zh-CN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  <m:sub>
                                <m:r>
                                  <a:rPr lang="en-US" altLang="zh-CN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≃</m:t>
                        </m:r>
                        <m:sSup>
                          <m:sSupPr>
                            <m:ctrlPr>
                              <a:rPr lang="en-US" altLang="zh-CN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−4</m:t>
                            </m:r>
                          </m:sup>
                        </m:sSup>
                      </m:oMath>
                    </m:oMathPara>
                  </a14:m>
                  <a:endParaRPr lang="zh-CN" altLang="en-US" sz="1600" dirty="0"/>
                </a:p>
              </p:txBody>
            </p:sp>
          </mc:Choice>
          <mc:Fallback xmlns="">
            <p:sp>
              <p:nvSpPr>
                <p:cNvPr id="36" name="文本框 35">
                  <a:extLst>
                    <a:ext uri="{FF2B5EF4-FFF2-40B4-BE49-F238E27FC236}">
                      <a16:creationId xmlns:a16="http://schemas.microsoft.com/office/drawing/2014/main" id="{D30A6E5F-93FF-5222-C235-DF5032A27A2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16462" y="4120693"/>
                  <a:ext cx="2599173" cy="246221"/>
                </a:xfrm>
                <a:prstGeom prst="rect">
                  <a:avLst/>
                </a:prstGeom>
                <a:blipFill>
                  <a:blip r:embed="rId10"/>
                  <a:stretch>
                    <a:fillRect l="-1171" t="-2500" b="-32500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文本框 36">
                  <a:extLst>
                    <a:ext uri="{FF2B5EF4-FFF2-40B4-BE49-F238E27FC236}">
                      <a16:creationId xmlns:a16="http://schemas.microsoft.com/office/drawing/2014/main" id="{9CDD2F98-0B7A-EB31-1F18-5BB9AA0263F1}"/>
                    </a:ext>
                  </a:extLst>
                </p:cNvPr>
                <p:cNvSpPr txBox="1"/>
                <p:nvPr/>
              </p:nvSpPr>
              <p:spPr>
                <a:xfrm>
                  <a:off x="9116462" y="4429975"/>
                  <a:ext cx="2526781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𝑎𝐴𝐵</m:t>
                            </m:r>
                          </m:sub>
                        </m:sSub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|/</m:t>
                        </m:r>
                        <m:sSub>
                          <m:sSubPr>
                            <m:ctrlP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𝑎𝐵𝐵</m:t>
                            </m:r>
                          </m:sub>
                        </m:sSub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≃</m:t>
                        </m:r>
                        <m:sSub>
                          <m:sSubPr>
                            <m:ctrlPr>
                              <a:rPr lang="en-US" altLang="zh-CN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≃</m:t>
                        </m:r>
                        <m:sSup>
                          <m:sSupPr>
                            <m:ctrlPr>
                              <a:rPr lang="en-US" altLang="zh-CN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−2</m:t>
                            </m:r>
                          </m:sup>
                        </m:sSup>
                      </m:oMath>
                    </m:oMathPara>
                  </a14:m>
                  <a:endParaRPr lang="zh-CN" altLang="en-US" sz="1600" dirty="0"/>
                </a:p>
              </p:txBody>
            </p:sp>
          </mc:Choice>
          <mc:Fallback xmlns="">
            <p:sp>
              <p:nvSpPr>
                <p:cNvPr id="37" name="文本框 36">
                  <a:extLst>
                    <a:ext uri="{FF2B5EF4-FFF2-40B4-BE49-F238E27FC236}">
                      <a16:creationId xmlns:a16="http://schemas.microsoft.com/office/drawing/2014/main" id="{9CDD2F98-0B7A-EB31-1F18-5BB9AA0263F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16462" y="4429975"/>
                  <a:ext cx="2526781" cy="246221"/>
                </a:xfrm>
                <a:prstGeom prst="rect">
                  <a:avLst/>
                </a:prstGeom>
                <a:blipFill>
                  <a:blip r:embed="rId11"/>
                  <a:stretch>
                    <a:fillRect l="-2169" b="-31707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文本框 37">
                <a:extLst>
                  <a:ext uri="{FF2B5EF4-FFF2-40B4-BE49-F238E27FC236}">
                    <a16:creationId xmlns:a16="http://schemas.microsoft.com/office/drawing/2014/main" id="{F78A7403-9561-E2AD-66A9-13DE7512397D}"/>
                  </a:ext>
                </a:extLst>
              </p:cNvPr>
              <p:cNvSpPr txBox="1"/>
              <p:nvPr/>
            </p:nvSpPr>
            <p:spPr>
              <a:xfrm>
                <a:off x="9451804" y="5045906"/>
                <a:ext cx="1824089" cy="41248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acc>
                            <m:accPr>
                              <m:chr m:val="⃗"/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zh-CN" altLang="en-US" i="1" smtClean="0">
                                  <a:latin typeface="Cambria Math" panose="02040503050406030204" pitchFamily="18" charset="0"/>
                                </a:rPr>
                                <m:t>∇</m:t>
                              </m:r>
                            </m:e>
                          </m:acc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altLang="zh-CN" b="0" i="0" smtClean="0">
                          <a:latin typeface="Cambria Math" panose="02040503050406030204" pitchFamily="18" charset="0"/>
                        </a:rPr>
                        <m:t>~</m:t>
                      </m:r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−3</m:t>
                          </m:r>
                        </m:sup>
                      </m:sSup>
                      <m:r>
                        <a:rPr lang="zh-CN" altLang="en-US" b="0" i="1" smtClean="0">
                          <a:latin typeface="Cambria Math" panose="02040503050406030204" pitchFamily="18" charset="0"/>
                        </a:rPr>
                        <m:t>𝜕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zh-CN" altLang="en-US" b="0" i="1" smtClean="0">
                          <a:latin typeface="Cambria Math" panose="02040503050406030204" pitchFamily="18" charset="0"/>
                        </a:rPr>
                        <m:t>𝜕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8" name="文本框 37">
                <a:extLst>
                  <a:ext uri="{FF2B5EF4-FFF2-40B4-BE49-F238E27FC236}">
                    <a16:creationId xmlns:a16="http://schemas.microsoft.com/office/drawing/2014/main" id="{F78A7403-9561-E2AD-66A9-13DE751239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51804" y="5045906"/>
                <a:ext cx="1824089" cy="412485"/>
              </a:xfrm>
              <a:prstGeom prst="rect">
                <a:avLst/>
              </a:prstGeom>
              <a:blipFill>
                <a:blip r:embed="rId12"/>
                <a:stretch>
                  <a:fillRect r="-2000" b="-895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文本框 40">
            <a:extLst>
              <a:ext uri="{FF2B5EF4-FFF2-40B4-BE49-F238E27FC236}">
                <a16:creationId xmlns:a16="http://schemas.microsoft.com/office/drawing/2014/main" id="{FFE2EC32-42A7-D6C6-4C4B-8E52BD509A6B}"/>
              </a:ext>
            </a:extLst>
          </p:cNvPr>
          <p:cNvSpPr txBox="1"/>
          <p:nvPr/>
        </p:nvSpPr>
        <p:spPr>
          <a:xfrm>
            <a:off x="9099319" y="4378874"/>
            <a:ext cx="25173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3. The suppression from axion DM velocity</a:t>
            </a:r>
            <a:endParaRPr lang="zh-CN" altLang="en-US" dirty="0"/>
          </a:p>
        </p:txBody>
      </p:sp>
      <p:sp>
        <p:nvSpPr>
          <p:cNvPr id="42" name="矩形: 圆角 41">
            <a:extLst>
              <a:ext uri="{FF2B5EF4-FFF2-40B4-BE49-F238E27FC236}">
                <a16:creationId xmlns:a16="http://schemas.microsoft.com/office/drawing/2014/main" id="{61AB703D-A3FF-7E79-36EF-8A52F4278958}"/>
              </a:ext>
            </a:extLst>
          </p:cNvPr>
          <p:cNvSpPr/>
          <p:nvPr/>
        </p:nvSpPr>
        <p:spPr>
          <a:xfrm>
            <a:off x="2949262" y="1951149"/>
            <a:ext cx="2562896" cy="602962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矩形: 圆角 42">
            <a:extLst>
              <a:ext uri="{FF2B5EF4-FFF2-40B4-BE49-F238E27FC236}">
                <a16:creationId xmlns:a16="http://schemas.microsoft.com/office/drawing/2014/main" id="{66154750-0C3E-23D1-8681-400B93859268}"/>
              </a:ext>
            </a:extLst>
          </p:cNvPr>
          <p:cNvSpPr/>
          <p:nvPr/>
        </p:nvSpPr>
        <p:spPr>
          <a:xfrm>
            <a:off x="2002665" y="3645273"/>
            <a:ext cx="1365160" cy="329784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48382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D98D42DB-1AB3-C08A-01D2-C3D7887E91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671" y="767828"/>
            <a:ext cx="5853982" cy="2031105"/>
          </a:xfrm>
          <a:prstGeom prst="rect">
            <a:avLst/>
          </a:prstGeom>
        </p:spPr>
      </p:pic>
      <p:sp>
        <p:nvSpPr>
          <p:cNvPr id="6" name="内容占位符 2">
            <a:extLst>
              <a:ext uri="{FF2B5EF4-FFF2-40B4-BE49-F238E27FC236}">
                <a16:creationId xmlns:a16="http://schemas.microsoft.com/office/drawing/2014/main" id="{C8CE2CD5-436D-10F5-4EDD-5465B55D15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034" y="219227"/>
            <a:ext cx="8803433" cy="574267"/>
          </a:xfrm>
        </p:spPr>
        <p:txBody>
          <a:bodyPr>
            <a:normAutofit fontScale="85000" lnSpcReduction="10000"/>
          </a:bodyPr>
          <a:lstStyle/>
          <a:p>
            <a:pPr>
              <a:buFont typeface="Wingdings" panose="05000000000000000000" pitchFamily="2" charset="2"/>
              <a:buChar char="l"/>
            </a:pPr>
            <a:r>
              <a:rPr lang="en-US" altLang="zh-CN" dirty="0"/>
              <a:t>Further simplified QEMD-axion modified Maxwell equations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745AFF34-B846-ABF5-6044-0DE7DF0E05E2}"/>
                  </a:ext>
                </a:extLst>
              </p:cNvPr>
              <p:cNvSpPr txBox="1"/>
              <p:nvPr/>
            </p:nvSpPr>
            <p:spPr>
              <a:xfrm>
                <a:off x="150034" y="3059668"/>
                <a:ext cx="741695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b="1" dirty="0"/>
                  <a:t>Case I: </a:t>
                </a:r>
                <a:r>
                  <a:rPr lang="en-US" altLang="zh-CN" dirty="0"/>
                  <a:t>For ordinary </a:t>
                </a:r>
                <a:r>
                  <a:rPr lang="en-US" altLang="zh-CN" dirty="0" err="1"/>
                  <a:t>haloscope</a:t>
                </a:r>
                <a:r>
                  <a:rPr lang="en-US" altLang="zh-CN" dirty="0"/>
                  <a:t> experiments, they adopt a non-zero magnetic field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zh-CN" altLang="en-US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altLang="zh-CN" dirty="0"/>
                  <a:t> but vanishing electric field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altLang="zh-CN" dirty="0"/>
                  <a:t>.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745AFF34-B846-ABF5-6044-0DE7DF0E05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034" y="3059668"/>
                <a:ext cx="7416958" cy="646331"/>
              </a:xfrm>
              <a:prstGeom prst="rect">
                <a:avLst/>
              </a:prstGeom>
              <a:blipFill>
                <a:blip r:embed="rId4"/>
                <a:stretch>
                  <a:fillRect l="-576" t="-5660" b="-1415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图片 8">
            <a:extLst>
              <a:ext uri="{FF2B5EF4-FFF2-40B4-BE49-F238E27FC236}">
                <a16:creationId xmlns:a16="http://schemas.microsoft.com/office/drawing/2014/main" id="{7B339997-5BE2-DA73-885C-6CCEA614233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2650"/>
          <a:stretch/>
        </p:blipFill>
        <p:spPr>
          <a:xfrm>
            <a:off x="3005659" y="2089659"/>
            <a:ext cx="3090341" cy="427554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E01296D3-5D8A-8A0E-7D65-24BE8318E9D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3231" y="3766600"/>
            <a:ext cx="4801623" cy="1235564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F7A23155-51A2-5607-E63A-1F3A5126C60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3231" y="5347060"/>
            <a:ext cx="3242631" cy="127020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89C4C96E-30BD-F7EA-93C2-E1563ABC0DC7}"/>
                  </a:ext>
                </a:extLst>
              </p:cNvPr>
              <p:cNvSpPr txBox="1"/>
              <p:nvPr/>
            </p:nvSpPr>
            <p:spPr>
              <a:xfrm>
                <a:off x="103651" y="5002164"/>
                <a:ext cx="741695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b="1" dirty="0"/>
                  <a:t>Case II: </a:t>
                </a:r>
                <a:r>
                  <a:rPr lang="en-US" altLang="zh-CN" dirty="0"/>
                  <a:t>Electric field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zh-CN" altLang="en-US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altLang="zh-CN" dirty="0"/>
                  <a:t> but vanishing magnetic field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altLang="zh-CN" dirty="0"/>
                  <a:t>.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89C4C96E-30BD-F7EA-93C2-E1563ABC0D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651" y="5002164"/>
                <a:ext cx="7416958" cy="369332"/>
              </a:xfrm>
              <a:prstGeom prst="rect">
                <a:avLst/>
              </a:prstGeom>
              <a:blipFill>
                <a:blip r:embed="rId8"/>
                <a:stretch>
                  <a:fillRect l="-493" t="-10000" b="-2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左大括号 16">
            <a:extLst>
              <a:ext uri="{FF2B5EF4-FFF2-40B4-BE49-F238E27FC236}">
                <a16:creationId xmlns:a16="http://schemas.microsoft.com/office/drawing/2014/main" id="{CC0AC67F-E03D-2CB8-2E11-A9A54026DF2F}"/>
              </a:ext>
            </a:extLst>
          </p:cNvPr>
          <p:cNvSpPr/>
          <p:nvPr/>
        </p:nvSpPr>
        <p:spPr>
          <a:xfrm>
            <a:off x="331304" y="1040296"/>
            <a:ext cx="235367" cy="773605"/>
          </a:xfrm>
          <a:prstGeom prst="lef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D08DD754-AEDC-19CE-E077-A65822AF395E}"/>
              </a:ext>
            </a:extLst>
          </p:cNvPr>
          <p:cNvGrpSpPr/>
          <p:nvPr/>
        </p:nvGrpSpPr>
        <p:grpSpPr>
          <a:xfrm>
            <a:off x="7823957" y="1249690"/>
            <a:ext cx="3502160" cy="1267523"/>
            <a:chOff x="7883592" y="1446218"/>
            <a:chExt cx="3502160" cy="1267523"/>
          </a:xfrm>
        </p:grpSpPr>
        <p:pic>
          <p:nvPicPr>
            <p:cNvPr id="20" name="图片 19">
              <a:extLst>
                <a:ext uri="{FF2B5EF4-FFF2-40B4-BE49-F238E27FC236}">
                  <a16:creationId xmlns:a16="http://schemas.microsoft.com/office/drawing/2014/main" id="{5574C90B-FF1D-1F83-7647-536795A6ADA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107838" y="1883235"/>
              <a:ext cx="3277914" cy="427554"/>
            </a:xfrm>
            <a:prstGeom prst="rect">
              <a:avLst/>
            </a:prstGeom>
          </p:spPr>
        </p:pic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id="{D7D8A416-EE89-68E8-D474-218895116CA4}"/>
                </a:ext>
              </a:extLst>
            </p:cNvPr>
            <p:cNvSpPr txBox="1"/>
            <p:nvPr/>
          </p:nvSpPr>
          <p:spPr>
            <a:xfrm>
              <a:off x="7883592" y="1446218"/>
              <a:ext cx="234711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u"/>
              </a:pPr>
              <a:r>
                <a:rPr lang="en-US" altLang="zh-CN" dirty="0"/>
                <a:t>Some conventions:</a:t>
              </a:r>
              <a:endParaRPr lang="zh-CN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文本框 21">
                  <a:extLst>
                    <a:ext uri="{FF2B5EF4-FFF2-40B4-BE49-F238E27FC236}">
                      <a16:creationId xmlns:a16="http://schemas.microsoft.com/office/drawing/2014/main" id="{70C1D11F-8DBB-E7C2-CE55-79C5349937D4}"/>
                    </a:ext>
                  </a:extLst>
                </p:cNvPr>
                <p:cNvSpPr txBox="1"/>
                <p:nvPr/>
              </p:nvSpPr>
              <p:spPr>
                <a:xfrm>
                  <a:off x="8107838" y="2303436"/>
                  <a:ext cx="3160096" cy="41030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dirty="0"/>
                    <a:t>with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i="1">
                              <a:latin typeface="Cambria Math" panose="02040503050406030204" pitchFamily="18" charset="0"/>
                            </a:rPr>
                            <m:t>ω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</m:oMath>
                  </a14:m>
                  <a:r>
                    <a:rPr lang="zh-CN" altLang="en-US" dirty="0"/>
                    <a:t> </a:t>
                  </a:r>
                  <a:r>
                    <a:rPr lang="en-US" altLang="zh-CN" dirty="0"/>
                    <a:t>and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altLang="zh-CN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acc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</m:oMath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22" name="文本框 21">
                  <a:extLst>
                    <a:ext uri="{FF2B5EF4-FFF2-40B4-BE49-F238E27FC236}">
                      <a16:creationId xmlns:a16="http://schemas.microsoft.com/office/drawing/2014/main" id="{70C1D11F-8DBB-E7C2-CE55-79C5349937D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07838" y="2303436"/>
                  <a:ext cx="3160096" cy="410305"/>
                </a:xfrm>
                <a:prstGeom prst="rect">
                  <a:avLst/>
                </a:prstGeom>
                <a:blipFill>
                  <a:blip r:embed="rId10"/>
                  <a:stretch>
                    <a:fillRect l="-1541" t="-10448" r="-5010" b="-23881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3" name="文本框 22">
            <a:extLst>
              <a:ext uri="{FF2B5EF4-FFF2-40B4-BE49-F238E27FC236}">
                <a16:creationId xmlns:a16="http://schemas.microsoft.com/office/drawing/2014/main" id="{99F7888C-D2A3-1FD9-AA60-5E98A2BCE718}"/>
              </a:ext>
            </a:extLst>
          </p:cNvPr>
          <p:cNvSpPr txBox="1"/>
          <p:nvPr/>
        </p:nvSpPr>
        <p:spPr>
          <a:xfrm>
            <a:off x="8048203" y="2598003"/>
            <a:ext cx="38696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Besides, we parameterize the direction of axion in spherical coordinates with these angles:</a:t>
            </a:r>
            <a:endParaRPr lang="zh-CN" altLang="en-US" dirty="0"/>
          </a:p>
        </p:txBody>
      </p:sp>
      <p:pic>
        <p:nvPicPr>
          <p:cNvPr id="25" name="图片 24">
            <a:extLst>
              <a:ext uri="{FF2B5EF4-FFF2-40B4-BE49-F238E27FC236}">
                <a16:creationId xmlns:a16="http://schemas.microsoft.com/office/drawing/2014/main" id="{EF63993A-4B4E-7A11-07EA-7D4779EDF74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048203" y="3582704"/>
            <a:ext cx="3393799" cy="2838919"/>
          </a:xfrm>
          <a:prstGeom prst="rect">
            <a:avLst/>
          </a:prstGeom>
        </p:spPr>
      </p:pic>
      <p:sp>
        <p:nvSpPr>
          <p:cNvPr id="26" name="矩形: 圆角 25">
            <a:extLst>
              <a:ext uri="{FF2B5EF4-FFF2-40B4-BE49-F238E27FC236}">
                <a16:creationId xmlns:a16="http://schemas.microsoft.com/office/drawing/2014/main" id="{56EA7518-A64F-9789-53E8-D2B2D6BA18EA}"/>
              </a:ext>
            </a:extLst>
          </p:cNvPr>
          <p:cNvSpPr/>
          <p:nvPr/>
        </p:nvSpPr>
        <p:spPr>
          <a:xfrm>
            <a:off x="3005659" y="2153478"/>
            <a:ext cx="3090341" cy="36373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9" name="图片 28">
            <a:extLst>
              <a:ext uri="{FF2B5EF4-FFF2-40B4-BE49-F238E27FC236}">
                <a16:creationId xmlns:a16="http://schemas.microsoft.com/office/drawing/2014/main" id="{04BD9A90-D940-721F-A572-391F1AFC308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069254" y="6343485"/>
            <a:ext cx="4947975" cy="386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4518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1">
            <a:extLst>
              <a:ext uri="{FF2B5EF4-FFF2-40B4-BE49-F238E27FC236}">
                <a16:creationId xmlns:a16="http://schemas.microsoft.com/office/drawing/2014/main" id="{D15CE57B-8F53-D5CC-CCE8-3DCE7C7794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4" y="-20845"/>
            <a:ext cx="10515600" cy="1325563"/>
          </a:xfrm>
        </p:spPr>
        <p:txBody>
          <a:bodyPr/>
          <a:lstStyle/>
          <a:p>
            <a:r>
              <a:rPr lang="en-US" altLang="zh-CN" b="1" u="sng" dirty="0"/>
              <a:t>3.</a:t>
            </a:r>
            <a:r>
              <a:rPr lang="en-US" altLang="zh-CN" sz="4400" b="1" u="sng" dirty="0"/>
              <a:t> Solutions and numerical results</a:t>
            </a:r>
            <a:endParaRPr lang="zh-CN" altLang="en-US" b="1" u="sng" dirty="0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F14F9D9A-3E19-71CC-EB4E-ADEE5F8625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331" y="2858119"/>
            <a:ext cx="5757670" cy="76543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5A1F57A1-0D70-53B1-D8D1-3A00313A704C}"/>
                  </a:ext>
                </a:extLst>
              </p:cNvPr>
              <p:cNvSpPr txBox="1"/>
              <p:nvPr/>
            </p:nvSpPr>
            <p:spPr>
              <a:xfrm>
                <a:off x="302360" y="1733428"/>
                <a:ext cx="30437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b="1" dirty="0"/>
                  <a:t>Case I: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zh-CN" altLang="en-US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altLang="zh-CN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altLang="zh-CN" dirty="0"/>
                  <a:t>.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5A1F57A1-0D70-53B1-D8D1-3A00313A70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360" y="1733428"/>
                <a:ext cx="3043740" cy="369332"/>
              </a:xfrm>
              <a:prstGeom prst="rect">
                <a:avLst/>
              </a:prstGeom>
              <a:blipFill>
                <a:blip r:embed="rId4"/>
                <a:stretch>
                  <a:fillRect l="-1403" t="-8197" b="-245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内容占位符 2">
            <a:extLst>
              <a:ext uri="{FF2B5EF4-FFF2-40B4-BE49-F238E27FC236}">
                <a16:creationId xmlns:a16="http://schemas.microsoft.com/office/drawing/2014/main" id="{98EA867B-2565-1618-05EA-91C7454CE3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671" y="1127537"/>
            <a:ext cx="9110467" cy="54223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l"/>
            </a:pPr>
            <a:r>
              <a:rPr lang="en-US" altLang="zh-CN" sz="2400" dirty="0"/>
              <a:t>Solutions in the static external magnetic/electric field.</a:t>
            </a:r>
            <a:endParaRPr lang="zh-CN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B4595976-FCBE-0E4C-197E-DB868D28CA81}"/>
                  </a:ext>
                </a:extLst>
              </p:cNvPr>
              <p:cNvSpPr txBox="1"/>
              <p:nvPr/>
            </p:nvSpPr>
            <p:spPr>
              <a:xfrm>
                <a:off x="302360" y="2165169"/>
                <a:ext cx="594359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/>
                  <a:t>Assuming a static magnetic field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zh-CN" dirty="0"/>
                  <a:t> along the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altLang="zh-CN" dirty="0"/>
                  <a:t> direction generated by a long solenoid with radius R. 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B4595976-FCBE-0E4C-197E-DB868D28CA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360" y="2165169"/>
                <a:ext cx="5943599" cy="646331"/>
              </a:xfrm>
              <a:prstGeom prst="rect">
                <a:avLst/>
              </a:prstGeom>
              <a:blipFill>
                <a:blip r:embed="rId5"/>
                <a:stretch>
                  <a:fillRect l="-923" t="-4717" b="-1415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组合 15">
            <a:extLst>
              <a:ext uri="{FF2B5EF4-FFF2-40B4-BE49-F238E27FC236}">
                <a16:creationId xmlns:a16="http://schemas.microsoft.com/office/drawing/2014/main" id="{210AFFE9-1F1A-6091-FCFE-379C8B0CC447}"/>
              </a:ext>
            </a:extLst>
          </p:cNvPr>
          <p:cNvGrpSpPr/>
          <p:nvPr/>
        </p:nvGrpSpPr>
        <p:grpSpPr>
          <a:xfrm>
            <a:off x="3259960" y="1725868"/>
            <a:ext cx="1668902" cy="384451"/>
            <a:chOff x="3340420" y="1732806"/>
            <a:chExt cx="1668902" cy="384451"/>
          </a:xfrm>
        </p:grpSpPr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C9A58ADA-EB71-F00D-456D-9707442F4A9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340420" y="1747925"/>
              <a:ext cx="1668902" cy="334493"/>
            </a:xfrm>
            <a:prstGeom prst="rect">
              <a:avLst/>
            </a:prstGeom>
          </p:spPr>
        </p:pic>
        <p:sp>
          <p:nvSpPr>
            <p:cNvPr id="15" name="矩形: 圆角 14">
              <a:extLst>
                <a:ext uri="{FF2B5EF4-FFF2-40B4-BE49-F238E27FC236}">
                  <a16:creationId xmlns:a16="http://schemas.microsoft.com/office/drawing/2014/main" id="{92FD3003-D7DC-462D-3DE5-4189A6254388}"/>
                </a:ext>
              </a:extLst>
            </p:cNvPr>
            <p:cNvSpPr/>
            <p:nvPr/>
          </p:nvSpPr>
          <p:spPr>
            <a:xfrm>
              <a:off x="3340420" y="1732806"/>
              <a:ext cx="1668902" cy="384451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8" name="图片 17">
            <a:extLst>
              <a:ext uri="{FF2B5EF4-FFF2-40B4-BE49-F238E27FC236}">
                <a16:creationId xmlns:a16="http://schemas.microsoft.com/office/drawing/2014/main" id="{7AAE742C-0203-1850-DB89-DB390FD5ADD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9671" y="3818383"/>
            <a:ext cx="8641035" cy="1954082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130BF3BC-539D-E79A-A957-15B8E72440B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33885" y="2914696"/>
            <a:ext cx="4266930" cy="70886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872F0C43-8B7C-504C-C305-472A66AEE3C1}"/>
                  </a:ext>
                </a:extLst>
              </p:cNvPr>
              <p:cNvSpPr txBox="1"/>
              <p:nvPr/>
            </p:nvSpPr>
            <p:spPr>
              <a:xfrm>
                <a:off x="6679096" y="1723997"/>
                <a:ext cx="30437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b="1" dirty="0"/>
                  <a:t>Case II: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zh-CN" altLang="en-US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altLang="zh-CN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altLang="zh-CN" dirty="0"/>
                  <a:t>.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872F0C43-8B7C-504C-C305-472A66AEE3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9096" y="1723997"/>
                <a:ext cx="3043740" cy="369332"/>
              </a:xfrm>
              <a:prstGeom prst="rect">
                <a:avLst/>
              </a:prstGeom>
              <a:blipFill>
                <a:blip r:embed="rId9"/>
                <a:stretch>
                  <a:fillRect l="-1403" t="-10000" b="-2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" name="组合 24">
            <a:extLst>
              <a:ext uri="{FF2B5EF4-FFF2-40B4-BE49-F238E27FC236}">
                <a16:creationId xmlns:a16="http://schemas.microsoft.com/office/drawing/2014/main" id="{69F9316D-9AC0-CAA1-0565-963FAD747128}"/>
              </a:ext>
            </a:extLst>
          </p:cNvPr>
          <p:cNvGrpSpPr/>
          <p:nvPr/>
        </p:nvGrpSpPr>
        <p:grpSpPr>
          <a:xfrm>
            <a:off x="9634840" y="1706379"/>
            <a:ext cx="1743645" cy="334150"/>
            <a:chOff x="9430503" y="1398656"/>
            <a:chExt cx="2006123" cy="384451"/>
          </a:xfrm>
        </p:grpSpPr>
        <p:pic>
          <p:nvPicPr>
            <p:cNvPr id="23" name="图片 22">
              <a:extLst>
                <a:ext uri="{FF2B5EF4-FFF2-40B4-BE49-F238E27FC236}">
                  <a16:creationId xmlns:a16="http://schemas.microsoft.com/office/drawing/2014/main" id="{D9F84507-0E80-E730-0D5D-9A9A9F0298B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9430503" y="1443407"/>
              <a:ext cx="1956662" cy="308947"/>
            </a:xfrm>
            <a:prstGeom prst="rect">
              <a:avLst/>
            </a:prstGeom>
          </p:spPr>
        </p:pic>
        <p:sp>
          <p:nvSpPr>
            <p:cNvPr id="24" name="矩形: 圆角 23">
              <a:extLst>
                <a:ext uri="{FF2B5EF4-FFF2-40B4-BE49-F238E27FC236}">
                  <a16:creationId xmlns:a16="http://schemas.microsoft.com/office/drawing/2014/main" id="{FEA47C8B-0C4E-5FBB-C816-16AB1EA171AB}"/>
                </a:ext>
              </a:extLst>
            </p:cNvPr>
            <p:cNvSpPr/>
            <p:nvPr/>
          </p:nvSpPr>
          <p:spPr>
            <a:xfrm>
              <a:off x="9430503" y="1398656"/>
              <a:ext cx="2006123" cy="384451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995CD089-36FC-CE9C-E728-1A5EA16670D4}"/>
                  </a:ext>
                </a:extLst>
              </p:cNvPr>
              <p:cNvSpPr txBox="1"/>
              <p:nvPr/>
            </p:nvSpPr>
            <p:spPr>
              <a:xfrm>
                <a:off x="6679096" y="2165169"/>
                <a:ext cx="573971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/>
                  <a:t>Similarly, a static electric field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zh-CN" dirty="0"/>
                  <a:t> along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altLang="zh-CN" dirty="0"/>
                  <a:t> direction can be obtained by a pair of parallel plates with radius R. 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995CD089-36FC-CE9C-E728-1A5EA16670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9096" y="2165169"/>
                <a:ext cx="5739716" cy="646331"/>
              </a:xfrm>
              <a:prstGeom prst="rect">
                <a:avLst/>
              </a:prstGeom>
              <a:blipFill>
                <a:blip r:embed="rId11"/>
                <a:stretch>
                  <a:fillRect l="-956" t="-4717" b="-1415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AC5A4B42-712A-8E18-2285-FF82D6C7EBF7}"/>
                  </a:ext>
                </a:extLst>
              </p:cNvPr>
              <p:cNvSpPr txBox="1"/>
              <p:nvPr/>
            </p:nvSpPr>
            <p:spPr>
              <a:xfrm>
                <a:off x="6851561" y="5492806"/>
                <a:ext cx="5327528" cy="94801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dirty="0"/>
                  <a:t>The field solutions of </a:t>
                </a:r>
                <a:r>
                  <a:rPr lang="en-US" altLang="zh-CN" b="1" dirty="0"/>
                  <a:t>case II </a:t>
                </a:r>
                <a:r>
                  <a:rPr lang="en-US" altLang="zh-CN" dirty="0"/>
                  <a:t>are analogous to the results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𝜑</m:t>
                        </m:r>
                      </m:sub>
                    </m:sSub>
                  </m:oMath>
                </a14:m>
                <a:r>
                  <a:rPr lang="en-US" altLang="zh-CN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</m:oMath>
                </a14:m>
                <a:r>
                  <a:rPr lang="en-US" altLang="zh-CN" dirty="0"/>
                  <a:t> in </a:t>
                </a:r>
                <a:r>
                  <a:rPr lang="en-US" altLang="zh-CN" b="1" dirty="0"/>
                  <a:t>case I</a:t>
                </a:r>
                <a:r>
                  <a:rPr lang="en-US" altLang="zh-CN" dirty="0"/>
                  <a:t>, only differing by the substitution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𝑎𝐴𝐵</m:t>
                        </m:r>
                      </m:sub>
                    </m:sSub>
                    <m:sSub>
                      <m:sSubPr>
                        <m:ctrlPr>
                          <a:rPr lang="en-US" altLang="zh-CN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zh-CN" dirty="0"/>
                  <a:t>→ </a:t>
                </a:r>
                <a14:m>
                  <m:oMath xmlns:m="http://schemas.openxmlformats.org/officeDocument/2006/math">
                    <m:r>
                      <a:rPr lang="en-US" altLang="zh-CN" b="0" i="0" dirty="0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altLang="zh-CN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𝑎𝐵𝐵</m:t>
                        </m:r>
                      </m:sub>
                    </m:sSub>
                    <m:sSub>
                      <m:sSubPr>
                        <m:ctrlPr>
                          <a:rPr lang="en-US" altLang="zh-CN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zh-CN" dirty="0"/>
                  <a:t>.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AC5A4B42-712A-8E18-2285-FF82D6C7EB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1561" y="5492806"/>
                <a:ext cx="5327528" cy="948016"/>
              </a:xfrm>
              <a:prstGeom prst="rect">
                <a:avLst/>
              </a:prstGeom>
              <a:blipFill>
                <a:blip r:embed="rId12"/>
                <a:stretch>
                  <a:fillRect l="-1030" t="-3205" b="-897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直接箭头连接符 29">
            <a:extLst>
              <a:ext uri="{FF2B5EF4-FFF2-40B4-BE49-F238E27FC236}">
                <a16:creationId xmlns:a16="http://schemas.microsoft.com/office/drawing/2014/main" id="{4E4DAB54-160E-6A1F-A3A2-9BCC4954473A}"/>
              </a:ext>
            </a:extLst>
          </p:cNvPr>
          <p:cNvCxnSpPr/>
          <p:nvPr/>
        </p:nvCxnSpPr>
        <p:spPr>
          <a:xfrm>
            <a:off x="9916732" y="3837904"/>
            <a:ext cx="0" cy="1249251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文本框 1">
            <a:extLst>
              <a:ext uri="{FF2B5EF4-FFF2-40B4-BE49-F238E27FC236}">
                <a16:creationId xmlns:a16="http://schemas.microsoft.com/office/drawing/2014/main" id="{A6A12C9E-7D80-674A-BB16-DA7F01AE9B9D}"/>
              </a:ext>
            </a:extLst>
          </p:cNvPr>
          <p:cNvSpPr txBox="1"/>
          <p:nvPr/>
        </p:nvSpPr>
        <p:spPr>
          <a:xfrm>
            <a:off x="2074127" y="61760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zh-CN" altLang="en-US" dirty="0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A9B874E6-36D1-2D4D-9726-03FC4D7F5899}"/>
              </a:ext>
            </a:extLst>
          </p:cNvPr>
          <p:cNvSpPr txBox="1"/>
          <p:nvPr/>
        </p:nvSpPr>
        <p:spPr>
          <a:xfrm>
            <a:off x="-691376" y="506265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C95CE317-54FC-0EDB-53F4-F907BB252741}"/>
                  </a:ext>
                </a:extLst>
              </p:cNvPr>
              <p:cNvSpPr txBox="1"/>
              <p:nvPr/>
            </p:nvSpPr>
            <p:spPr>
              <a:xfrm>
                <a:off x="658190" y="5849578"/>
                <a:ext cx="5117951" cy="82041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dirty="0"/>
                  <a:t>Considering the limit of large Compton wavelengths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i="1" dirty="0">
                            <a:latin typeface="Cambria Math" panose="02040503050406030204" pitchFamily="18" charset="0"/>
                          </a:rPr>
                          <m:t>λ</m:t>
                        </m:r>
                      </m:e>
                      <m:sub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altLang="zh-CN" i="1" dirty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b="0" i="0" dirty="0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en-US" altLang="zh-CN" i="1" dirty="0">
                            <a:latin typeface="Cambria Math" panose="02040503050406030204" pitchFamily="18" charset="0"/>
                          </a:rPr>
                          <m:t>π</m:t>
                        </m:r>
                      </m:num>
                      <m:den>
                        <m:sSub>
                          <m:sSubPr>
                            <m:ctrlPr>
                              <a:rPr lang="en-US" altLang="zh-CN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i="1" dirty="0">
                                <a:latin typeface="Cambria Math" panose="02040503050406030204" pitchFamily="18" charset="0"/>
                              </a:rPr>
                              <m:t>ω</m:t>
                            </m:r>
                          </m:e>
                          <m:sub>
                            <m:r>
                              <a:rPr lang="en-US" altLang="zh-CN" b="0" i="1" dirty="0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den>
                    </m:f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≫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and thus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i="1">
                            <a:latin typeface="Cambria Math" panose="02040503050406030204" pitchFamily="18" charset="0"/>
                          </a:rPr>
                          <m:t>ρ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i="1">
                            <a:latin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≪1</m:t>
                    </m:r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C95CE317-54FC-0EDB-53F4-F907BB2527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190" y="5849578"/>
                <a:ext cx="5117951" cy="820417"/>
              </a:xfrm>
              <a:prstGeom prst="rect">
                <a:avLst/>
              </a:prstGeom>
              <a:blipFill>
                <a:blip r:embed="rId13"/>
                <a:stretch>
                  <a:fillRect l="-1071" t="-447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202CE019-EC93-2DBA-1D39-F5B251E4DFE4}"/>
              </a:ext>
            </a:extLst>
          </p:cNvPr>
          <p:cNvCxnSpPr/>
          <p:nvPr/>
        </p:nvCxnSpPr>
        <p:spPr>
          <a:xfrm>
            <a:off x="119671" y="5772465"/>
            <a:ext cx="5879206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7" name="文本框 16">
            <a:extLst>
              <a:ext uri="{FF2B5EF4-FFF2-40B4-BE49-F238E27FC236}">
                <a16:creationId xmlns:a16="http://schemas.microsoft.com/office/drawing/2014/main" id="{33536A15-128E-BEAB-5073-8A08A6B3C29B}"/>
              </a:ext>
            </a:extLst>
          </p:cNvPr>
          <p:cNvSpPr txBox="1"/>
          <p:nvPr/>
        </p:nvSpPr>
        <p:spPr>
          <a:xfrm>
            <a:off x="8136081" y="802318"/>
            <a:ext cx="38057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zh-CN" dirty="0">
                <a:solidFill>
                  <a:schemeClr val="accent1"/>
                </a:solidFill>
              </a:rPr>
              <a:t>(arXiv: 1809.10709 Ouellet, Bogorad)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386640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F0701FB2-C811-3753-EA54-FBCE0AEEDD3A}"/>
                  </a:ext>
                </a:extLst>
              </p:cNvPr>
              <p:cNvSpPr txBox="1"/>
              <p:nvPr/>
            </p:nvSpPr>
            <p:spPr>
              <a:xfrm>
                <a:off x="289107" y="355202"/>
                <a:ext cx="30437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b="1" dirty="0"/>
                  <a:t>Case I: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zh-CN" altLang="en-US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altLang="zh-CN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altLang="zh-CN" dirty="0"/>
                  <a:t>.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F0701FB2-C811-3753-EA54-FBCE0AEEDD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107" y="355202"/>
                <a:ext cx="3043740" cy="369332"/>
              </a:xfrm>
              <a:prstGeom prst="rect">
                <a:avLst/>
              </a:prstGeom>
              <a:blipFill>
                <a:blip r:embed="rId3"/>
                <a:stretch>
                  <a:fillRect l="-1200" t="-8197" b="-245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组合 4">
            <a:extLst>
              <a:ext uri="{FF2B5EF4-FFF2-40B4-BE49-F238E27FC236}">
                <a16:creationId xmlns:a16="http://schemas.microsoft.com/office/drawing/2014/main" id="{BE3D64C2-4189-FDBE-69B9-7065817CF3F8}"/>
              </a:ext>
            </a:extLst>
          </p:cNvPr>
          <p:cNvGrpSpPr/>
          <p:nvPr/>
        </p:nvGrpSpPr>
        <p:grpSpPr>
          <a:xfrm>
            <a:off x="3246707" y="347642"/>
            <a:ext cx="1668902" cy="384451"/>
            <a:chOff x="3340420" y="1732806"/>
            <a:chExt cx="1668902" cy="384451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86D94D7E-C3E8-E6BE-A080-6EFEC27ED6C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340420" y="1747925"/>
              <a:ext cx="1668902" cy="334493"/>
            </a:xfrm>
            <a:prstGeom prst="rect">
              <a:avLst/>
            </a:prstGeom>
          </p:spPr>
        </p:pic>
        <p:sp>
          <p:nvSpPr>
            <p:cNvPr id="7" name="矩形: 圆角 6">
              <a:extLst>
                <a:ext uri="{FF2B5EF4-FFF2-40B4-BE49-F238E27FC236}">
                  <a16:creationId xmlns:a16="http://schemas.microsoft.com/office/drawing/2014/main" id="{EFE7D8BA-34A5-EF14-E838-4D374E640F12}"/>
                </a:ext>
              </a:extLst>
            </p:cNvPr>
            <p:cNvSpPr/>
            <p:nvPr/>
          </p:nvSpPr>
          <p:spPr>
            <a:xfrm>
              <a:off x="3340420" y="1732806"/>
              <a:ext cx="1668902" cy="384451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45E54E84-C580-DAA9-4752-3FF494DF6BEC}"/>
                  </a:ext>
                </a:extLst>
              </p:cNvPr>
              <p:cNvSpPr txBox="1"/>
              <p:nvPr/>
            </p:nvSpPr>
            <p:spPr>
              <a:xfrm>
                <a:off x="6612835" y="362761"/>
                <a:ext cx="30437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b="1" dirty="0"/>
                  <a:t>Case II: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zh-CN" altLang="en-US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altLang="zh-CN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altLang="zh-CN" dirty="0"/>
                  <a:t>.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45E54E84-C580-DAA9-4752-3FF494DF6B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2835" y="362761"/>
                <a:ext cx="3043740" cy="369332"/>
              </a:xfrm>
              <a:prstGeom prst="rect">
                <a:avLst/>
              </a:prstGeom>
              <a:blipFill>
                <a:blip r:embed="rId5"/>
                <a:stretch>
                  <a:fillRect l="-1403" t="-10000" b="-2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组合 8">
            <a:extLst>
              <a:ext uri="{FF2B5EF4-FFF2-40B4-BE49-F238E27FC236}">
                <a16:creationId xmlns:a16="http://schemas.microsoft.com/office/drawing/2014/main" id="{C96B3011-4AD9-CF3B-8939-6E4823878646}"/>
              </a:ext>
            </a:extLst>
          </p:cNvPr>
          <p:cNvGrpSpPr/>
          <p:nvPr/>
        </p:nvGrpSpPr>
        <p:grpSpPr>
          <a:xfrm>
            <a:off x="9568579" y="345143"/>
            <a:ext cx="1743645" cy="334150"/>
            <a:chOff x="9430503" y="1398656"/>
            <a:chExt cx="2006123" cy="384451"/>
          </a:xfrm>
        </p:grpSpPr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6043E88F-09C7-E3A9-DECC-8BAFB875FF3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430503" y="1443407"/>
              <a:ext cx="1956662" cy="308947"/>
            </a:xfrm>
            <a:prstGeom prst="rect">
              <a:avLst/>
            </a:prstGeom>
          </p:spPr>
        </p:pic>
        <p:sp>
          <p:nvSpPr>
            <p:cNvPr id="11" name="矩形: 圆角 10">
              <a:extLst>
                <a:ext uri="{FF2B5EF4-FFF2-40B4-BE49-F238E27FC236}">
                  <a16:creationId xmlns:a16="http://schemas.microsoft.com/office/drawing/2014/main" id="{45A3439C-4874-3C0F-60F4-8A5315D257C6}"/>
                </a:ext>
              </a:extLst>
            </p:cNvPr>
            <p:cNvSpPr/>
            <p:nvPr/>
          </p:nvSpPr>
          <p:spPr>
            <a:xfrm>
              <a:off x="9430503" y="1398656"/>
              <a:ext cx="2006123" cy="384451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5" name="图片 14">
            <a:extLst>
              <a:ext uri="{FF2B5EF4-FFF2-40B4-BE49-F238E27FC236}">
                <a16:creationId xmlns:a16="http://schemas.microsoft.com/office/drawing/2014/main" id="{FEB851E1-54EC-52F9-CF60-A1C9D871650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0087" y="951393"/>
            <a:ext cx="4838140" cy="673187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F057558D-7A82-84DF-FE0C-39286385C6A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00122" y="1007514"/>
            <a:ext cx="2965693" cy="617066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535D5D74-7FB6-037B-A06C-CF3C020EF57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9107" y="1952801"/>
            <a:ext cx="7624004" cy="1920662"/>
          </a:xfrm>
          <a:prstGeom prst="rect">
            <a:avLst/>
          </a:prstGeom>
        </p:spPr>
      </p:pic>
      <p:grpSp>
        <p:nvGrpSpPr>
          <p:cNvPr id="32" name="组合 31">
            <a:extLst>
              <a:ext uri="{FF2B5EF4-FFF2-40B4-BE49-F238E27FC236}">
                <a16:creationId xmlns:a16="http://schemas.microsoft.com/office/drawing/2014/main" id="{ACC6EF02-C612-4E0E-62C2-F43BA64C9B2E}"/>
              </a:ext>
            </a:extLst>
          </p:cNvPr>
          <p:cNvGrpSpPr/>
          <p:nvPr/>
        </p:nvGrpSpPr>
        <p:grpSpPr>
          <a:xfrm rot="16200000" flipH="1">
            <a:off x="8259639" y="1861179"/>
            <a:ext cx="798858" cy="708342"/>
            <a:chOff x="8409537" y="1757966"/>
            <a:chExt cx="798858" cy="708342"/>
          </a:xfrm>
        </p:grpSpPr>
        <p:cxnSp>
          <p:nvCxnSpPr>
            <p:cNvPr id="28" name="直接箭头连接符 27">
              <a:extLst>
                <a:ext uri="{FF2B5EF4-FFF2-40B4-BE49-F238E27FC236}">
                  <a16:creationId xmlns:a16="http://schemas.microsoft.com/office/drawing/2014/main" id="{080138D6-E248-DF06-C88A-EB9F035776E0}"/>
                </a:ext>
              </a:extLst>
            </p:cNvPr>
            <p:cNvCxnSpPr>
              <a:cxnSpLocks/>
            </p:cNvCxnSpPr>
            <p:nvPr/>
          </p:nvCxnSpPr>
          <p:spPr>
            <a:xfrm rot="16200000" flipH="1" flipV="1">
              <a:off x="8808965" y="2066878"/>
              <a:ext cx="2" cy="798858"/>
            </a:xfrm>
            <a:prstGeom prst="straightConnector1">
              <a:avLst/>
            </a:prstGeom>
            <a:ln w="127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直接连接符 30">
              <a:extLst>
                <a:ext uri="{FF2B5EF4-FFF2-40B4-BE49-F238E27FC236}">
                  <a16:creationId xmlns:a16="http://schemas.microsoft.com/office/drawing/2014/main" id="{D32F2DD2-A556-8568-58BF-C35C740D0835}"/>
                </a:ext>
              </a:extLst>
            </p:cNvPr>
            <p:cNvCxnSpPr/>
            <p:nvPr/>
          </p:nvCxnSpPr>
          <p:spPr>
            <a:xfrm flipV="1">
              <a:off x="9208394" y="1757966"/>
              <a:ext cx="0" cy="708339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文本框 33">
                <a:extLst>
                  <a:ext uri="{FF2B5EF4-FFF2-40B4-BE49-F238E27FC236}">
                    <a16:creationId xmlns:a16="http://schemas.microsoft.com/office/drawing/2014/main" id="{3832682C-99FB-64D5-A7FD-3E73F679D223}"/>
                  </a:ext>
                </a:extLst>
              </p:cNvPr>
              <p:cNvSpPr txBox="1"/>
              <p:nvPr/>
            </p:nvSpPr>
            <p:spPr>
              <a:xfrm>
                <a:off x="9116463" y="2072724"/>
                <a:ext cx="2195761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𝑎𝐴𝐵</m:t>
                        </m:r>
                      </m:sub>
                    </m:sSub>
                    <m:sSub>
                      <m:sSubPr>
                        <m:ctrlPr>
                          <a:rPr lang="en-US" altLang="zh-CN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zh-CN" dirty="0"/>
                  <a:t>→ </a:t>
                </a:r>
                <a14:m>
                  <m:oMath xmlns:m="http://schemas.openxmlformats.org/officeDocument/2006/math">
                    <m:r>
                      <a:rPr lang="en-US" altLang="zh-CN" b="0" i="0" dirty="0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altLang="zh-CN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𝑎𝐵𝐵</m:t>
                        </m:r>
                      </m:sub>
                    </m:sSub>
                    <m:sSub>
                      <m:sSubPr>
                        <m:ctrlPr>
                          <a:rPr lang="en-US" altLang="zh-CN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4" name="文本框 33">
                <a:extLst>
                  <a:ext uri="{FF2B5EF4-FFF2-40B4-BE49-F238E27FC236}">
                    <a16:creationId xmlns:a16="http://schemas.microsoft.com/office/drawing/2014/main" id="{3832682C-99FB-64D5-A7FD-3E73F679D2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16463" y="2072724"/>
                <a:ext cx="2195761" cy="369332"/>
              </a:xfrm>
              <a:prstGeom prst="rect">
                <a:avLst/>
              </a:prstGeom>
              <a:blipFill>
                <a:blip r:embed="rId10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C0E448D8-853B-344C-B011-E524E4B9D186}"/>
                  </a:ext>
                </a:extLst>
              </p:cNvPr>
              <p:cNvSpPr txBox="1"/>
              <p:nvPr/>
            </p:nvSpPr>
            <p:spPr>
              <a:xfrm>
                <a:off x="179636" y="4178454"/>
                <a:ext cx="7204146" cy="6710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zh-CN" altLang="en-US" dirty="0"/>
                  <a:t>* </a:t>
                </a:r>
                <a:r>
                  <a:rPr kumimoji="1" lang="en-US" altLang="zh-CN" dirty="0"/>
                  <a:t>The solutions of other components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</m:oMath>
                </a14:m>
                <a:r>
                  <a:rPr kumimoji="1" lang="en-US" altLang="zh-CN" dirty="0"/>
                  <a:t>,</a:t>
                </a:r>
                <a:r>
                  <a:rPr kumimoji="1" lang="zh-CN" alt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kumimoji="1" lang="en-US" altLang="zh-CN" i="1">
                            <a:latin typeface="Cambria Math" panose="02040503050406030204" pitchFamily="18" charset="0"/>
                          </a:rPr>
                          <m:t>φ</m:t>
                        </m:r>
                      </m:sub>
                    </m:sSub>
                  </m:oMath>
                </a14:m>
                <a:r>
                  <a:rPr kumimoji="1" lang="en-US" altLang="zh-CN" dirty="0"/>
                  <a:t>,</a:t>
                </a:r>
                <a:r>
                  <a:rPr kumimoji="1" lang="zh-CN" alt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kumimoji="1" lang="en-US" altLang="zh-CN" i="1">
                            <a:latin typeface="Cambria Math" panose="02040503050406030204" pitchFamily="18" charset="0"/>
                          </a:rPr>
                          <m:t>ρ</m:t>
                        </m:r>
                      </m:sub>
                    </m:sSub>
                    <m:r>
                      <a:rPr kumimoji="1" lang="en-US" altLang="zh-CN" i="1">
                        <a:latin typeface="Cambria Math" panose="02040503050406030204" pitchFamily="18" charset="0"/>
                      </a:rPr>
                      <m:t>~</m:t>
                    </m:r>
                    <m:sSub>
                      <m:sSubPr>
                        <m:ctrlPr>
                          <a:rPr kumimoji="1"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kumimoji="1" lang="en-US" altLang="zh-CN" i="1">
                            <a:latin typeface="Cambria Math" panose="02040503050406030204" pitchFamily="18" charset="0"/>
                          </a:rPr>
                          <m:t>𝑎𝐵𝐵</m:t>
                        </m:r>
                      </m:sub>
                    </m:sSub>
                  </m:oMath>
                </a14:m>
                <a:r>
                  <a:rPr kumimoji="1" lang="en-US" altLang="zh-CN" dirty="0"/>
                  <a:t> are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all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suppressed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by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axion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DM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velocity</a:t>
                </a:r>
                <a:r>
                  <a:rPr kumimoji="1" lang="zh-CN" altLang="en-US" dirty="0"/>
                  <a:t> </a:t>
                </a: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~</m:t>
                    </m:r>
                    <m:sSup>
                      <m:sSup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−3</m:t>
                        </m:r>
                      </m:sup>
                    </m:sSup>
                  </m:oMath>
                </a14:m>
                <a:r>
                  <a:rPr kumimoji="1" lang="en-US" altLang="zh-CN" dirty="0"/>
                  <a:t>,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thus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they are not considered.</a:t>
                </a:r>
                <a:endParaRPr kumimoji="1" lang="zh-CN" altLang="en-US" dirty="0"/>
              </a:p>
            </p:txBody>
          </p:sp>
        </mc:Choice>
        <mc:Fallback xmlns="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C0E448D8-853B-344C-B011-E524E4B9D1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636" y="4178454"/>
                <a:ext cx="7204146" cy="671018"/>
              </a:xfrm>
              <a:prstGeom prst="rect">
                <a:avLst/>
              </a:prstGeom>
              <a:blipFill>
                <a:blip r:embed="rId11"/>
                <a:stretch>
                  <a:fillRect l="-677" t="-3604" r="-1438" b="-1261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969400E1-436E-324E-45B5-215DC3EC56E8}"/>
                  </a:ext>
                </a:extLst>
              </p:cNvPr>
              <p:cNvSpPr txBox="1"/>
              <p:nvPr/>
            </p:nvSpPr>
            <p:spPr>
              <a:xfrm>
                <a:off x="179636" y="5154462"/>
                <a:ext cx="9028758" cy="6960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zh-CN" dirty="0"/>
                  <a:t>The dominant solutions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kumimoji="1" lang="en-US" altLang="zh-CN">
                            <a:latin typeface="Cambria Math" panose="02040503050406030204" pitchFamily="18" charset="0"/>
                          </a:rPr>
                          <m:t>φ</m:t>
                        </m:r>
                      </m:sub>
                    </m:sSub>
                  </m:oMath>
                </a14:m>
                <a:r>
                  <a:rPr kumimoji="1" lang="en-US" altLang="zh-CN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kumimoji="1" lang="en-US" altLang="zh-CN">
                            <a:latin typeface="Cambria Math" panose="02040503050406030204" pitchFamily="18" charset="0"/>
                          </a:rPr>
                          <m:t>z</m:t>
                        </m:r>
                      </m:sub>
                    </m:sSub>
                  </m:oMath>
                </a14:m>
                <a:r>
                  <a:rPr kumimoji="1" lang="en-US" altLang="zh-CN" dirty="0"/>
                  <a:t> are no velocity suppression and equivalent to the solutions of </a:t>
                </a:r>
                <a:r>
                  <a:rPr kumimoji="1" lang="en-US" altLang="zh-CN" dirty="0">
                    <a:solidFill>
                      <a:schemeClr val="accent1"/>
                    </a:solidFill>
                  </a:rPr>
                  <a:t>arXiv: 1809.10709 </a:t>
                </a:r>
                <a:r>
                  <a:rPr kumimoji="1" lang="en-US" altLang="zh-CN" dirty="0"/>
                  <a:t>only by replacing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kumimoji="1" lang="en-US" altLang="zh-CN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kumimoji="1" lang="en-US" altLang="zh-CN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kumimoji="1" lang="en-US" altLang="zh-CN">
                            <a:latin typeface="Cambria Math" panose="02040503050406030204" pitchFamily="18" charset="0"/>
                          </a:rPr>
                          <m:t>φ</m:t>
                        </m:r>
                      </m:sub>
                    </m:sSub>
                    <m:r>
                      <a:rPr kumimoji="1" lang="zh-CN" altLang="en-US" i="1"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kumimoji="1"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kumimoji="1" lang="en-US" altLang="zh-CN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kumimoji="1" lang="en-US" altLang="zh-CN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kumimoji="1" lang="en-US" altLang="zh-CN">
                            <a:latin typeface="Cambria Math" panose="02040503050406030204" pitchFamily="18" charset="0"/>
                          </a:rPr>
                          <m:t>φ</m:t>
                        </m:r>
                      </m:sub>
                    </m:sSub>
                  </m:oMath>
                </a14:m>
                <a:r>
                  <a:rPr kumimoji="1" lang="en-US" altLang="zh-CN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kumimoji="1" lang="en-US" altLang="zh-CN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kumimoji="1" lang="en-US" altLang="zh-CN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kumimoji="1" lang="en-US" altLang="zh-CN" b="0" i="0" smtClean="0">
                            <a:latin typeface="Cambria Math" panose="02040503050406030204" pitchFamily="18" charset="0"/>
                          </a:rPr>
                          <m:t>z</m:t>
                        </m:r>
                      </m:sub>
                    </m:sSub>
                    <m:r>
                      <a:rPr kumimoji="1" lang="zh-CN" altLang="en-US" i="1"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kumimoji="1"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kumimoji="1" lang="en-US" altLang="zh-CN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kumimoji="1" lang="en-US" altLang="zh-CN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kumimoji="1" lang="en-US" altLang="zh-CN" b="0" i="0" smtClean="0">
                            <a:latin typeface="Cambria Math" panose="02040503050406030204" pitchFamily="18" charset="0"/>
                          </a:rPr>
                          <m:t>z</m:t>
                        </m:r>
                      </m:sub>
                    </m:sSub>
                    <m:r>
                      <a:rPr kumimoji="1" lang="en-US" altLang="zh-CN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kumimoji="1" lang="en-US" altLang="zh-CN" dirty="0"/>
                  <a:t>in our results.</a:t>
                </a:r>
                <a:endParaRPr kumimoji="1" lang="zh-CN" altLang="en-US" dirty="0"/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969400E1-436E-324E-45B5-215DC3EC56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636" y="5154462"/>
                <a:ext cx="9028758" cy="696024"/>
              </a:xfrm>
              <a:prstGeom prst="rect">
                <a:avLst/>
              </a:prstGeom>
              <a:blipFill>
                <a:blip r:embed="rId12"/>
                <a:stretch>
                  <a:fillRect l="-540" t="-4386" b="-1052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46BC6E1C-7818-0D1C-6F6D-807A3021EB9B}"/>
                  </a:ext>
                </a:extLst>
              </p:cNvPr>
              <p:cNvSpPr txBox="1"/>
              <p:nvPr/>
            </p:nvSpPr>
            <p:spPr>
              <a:xfrm>
                <a:off x="9164011" y="3577357"/>
                <a:ext cx="250979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zh-CN" altLang="en-US" dirty="0"/>
                  <a:t> → </a:t>
                </a:r>
                <a:r>
                  <a:rPr lang="en-US" altLang="zh-CN" dirty="0"/>
                  <a:t>to measure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kumimoji="1" lang="en-US" altLang="zh-CN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kumimoji="1" lang="en-US" altLang="zh-CN" i="1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altLang="zh-CN" dirty="0"/>
                  <a:t> 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46BC6E1C-7818-0D1C-6F6D-807A3021EB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64011" y="3577357"/>
                <a:ext cx="2509790" cy="369332"/>
              </a:xfrm>
              <a:prstGeom prst="rect">
                <a:avLst/>
              </a:prstGeom>
              <a:blipFill>
                <a:blip r:embed="rId13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8408BFBE-A692-758D-3A58-37F0365D9F47}"/>
                  </a:ext>
                </a:extLst>
              </p:cNvPr>
              <p:cNvSpPr txBox="1"/>
              <p:nvPr/>
            </p:nvSpPr>
            <p:spPr>
              <a:xfrm>
                <a:off x="9164011" y="4144631"/>
                <a:ext cx="250113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zh-CN" altLang="en-US" dirty="0"/>
                  <a:t> → </a:t>
                </a:r>
                <a:r>
                  <a:rPr lang="en-US" altLang="zh-CN" dirty="0"/>
                  <a:t>to measure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kumimoji="1" lang="en-US" altLang="zh-CN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kumimoji="1" lang="en-US" altLang="zh-CN" i="1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altLang="zh-CN" dirty="0"/>
                  <a:t> 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8408BFBE-A692-758D-3A58-37F0365D9F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64011" y="4144631"/>
                <a:ext cx="2501134" cy="369332"/>
              </a:xfrm>
              <a:prstGeom prst="rect">
                <a:avLst/>
              </a:prstGeom>
              <a:blipFill>
                <a:blip r:embed="rId14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左大括号 17">
            <a:extLst>
              <a:ext uri="{FF2B5EF4-FFF2-40B4-BE49-F238E27FC236}">
                <a16:creationId xmlns:a16="http://schemas.microsoft.com/office/drawing/2014/main" id="{D2AF9EA4-5520-72CC-E81C-E59FD02A4123}"/>
              </a:ext>
            </a:extLst>
          </p:cNvPr>
          <p:cNvSpPr/>
          <p:nvPr/>
        </p:nvSpPr>
        <p:spPr>
          <a:xfrm>
            <a:off x="8998560" y="3762025"/>
            <a:ext cx="133254" cy="574961"/>
          </a:xfrm>
          <a:prstGeom prst="leftBrac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81293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5724</TotalTime>
  <Words>1452</Words>
  <Application>Microsoft Office PowerPoint</Application>
  <PresentationFormat>宽屏</PresentationFormat>
  <Paragraphs>168</Paragraphs>
  <Slides>22</Slides>
  <Notes>12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32" baseType="lpstr">
      <vt:lpstr>PingFang SC</vt:lpstr>
      <vt:lpstr>等线</vt:lpstr>
      <vt:lpstr>等线 Light</vt:lpstr>
      <vt:lpstr>Arial</vt:lpstr>
      <vt:lpstr>Arial Black</vt:lpstr>
      <vt:lpstr>Cambria Math</vt:lpstr>
      <vt:lpstr>MV Boli</vt:lpstr>
      <vt:lpstr>Roboto</vt:lpstr>
      <vt:lpstr>Wingdings</vt:lpstr>
      <vt:lpstr>Office 主题​​</vt:lpstr>
      <vt:lpstr>Axions in electromagnetodynamics and their detection</vt:lpstr>
      <vt:lpstr>Outline</vt:lpstr>
      <vt:lpstr>1. Magnetic monopole, axion and their interaction</vt:lpstr>
      <vt:lpstr>PowerPoint 演示文稿</vt:lpstr>
      <vt:lpstr>2. QEMD and QEMD-axion modified Maxwell equations</vt:lpstr>
      <vt:lpstr>PowerPoint 演示文稿</vt:lpstr>
      <vt:lpstr>PowerPoint 演示文稿</vt:lpstr>
      <vt:lpstr>3. Solutions and numerical results</vt:lpstr>
      <vt:lpstr>PowerPoint 演示文稿</vt:lpstr>
      <vt:lpstr>PowerPoint 演示文稿</vt:lpstr>
      <vt:lpstr>4. Two different axion searching strategies  in framework of QEMD</vt:lpstr>
      <vt:lpstr>New strategies to  sub-μeV axion detection</vt:lpstr>
      <vt:lpstr>4. Two different axion searching strategies  in framework of QEMD</vt:lpstr>
      <vt:lpstr>PowerPoint 演示文稿</vt:lpstr>
      <vt:lpstr>PowerPoint 演示文稿</vt:lpstr>
      <vt:lpstr>Strategies to ~μeV axion detection</vt:lpstr>
      <vt:lpstr>5. Summary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Solutions to axion electromagnetodynamics and new search strategies of sub-μeV axion</dc:title>
  <dc:creator>Zhang Reka</dc:creator>
  <cp:lastModifiedBy>Reka Zhang</cp:lastModifiedBy>
  <cp:revision>254</cp:revision>
  <dcterms:created xsi:type="dcterms:W3CDTF">2022-11-17T12:02:30Z</dcterms:created>
  <dcterms:modified xsi:type="dcterms:W3CDTF">2024-04-12T14:44:02Z</dcterms:modified>
</cp:coreProperties>
</file>