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350" r:id="rId2"/>
    <p:sldId id="284" r:id="rId3"/>
    <p:sldId id="294" r:id="rId4"/>
    <p:sldId id="286" r:id="rId5"/>
    <p:sldId id="297" r:id="rId6"/>
    <p:sldId id="289" r:id="rId7"/>
    <p:sldId id="290" r:id="rId8"/>
    <p:sldId id="298" r:id="rId9"/>
    <p:sldId id="299" r:id="rId10"/>
    <p:sldId id="353" r:id="rId11"/>
    <p:sldId id="301" r:id="rId12"/>
    <p:sldId id="293" r:id="rId13"/>
    <p:sldId id="302" r:id="rId14"/>
    <p:sldId id="325" r:id="rId15"/>
    <p:sldId id="295" r:id="rId16"/>
    <p:sldId id="303" r:id="rId17"/>
    <p:sldId id="324" r:id="rId18"/>
    <p:sldId id="333" r:id="rId19"/>
    <p:sldId id="335" r:id="rId20"/>
    <p:sldId id="336" r:id="rId21"/>
    <p:sldId id="338" r:id="rId22"/>
    <p:sldId id="339" r:id="rId23"/>
    <p:sldId id="341" r:id="rId24"/>
    <p:sldId id="326" r:id="rId25"/>
    <p:sldId id="327" r:id="rId26"/>
    <p:sldId id="304" r:id="rId27"/>
    <p:sldId id="305" r:id="rId28"/>
    <p:sldId id="329" r:id="rId29"/>
    <p:sldId id="307" r:id="rId30"/>
    <p:sldId id="308" r:id="rId31"/>
    <p:sldId id="354" r:id="rId32"/>
    <p:sldId id="355" r:id="rId33"/>
    <p:sldId id="356" r:id="rId34"/>
    <p:sldId id="357" r:id="rId35"/>
    <p:sldId id="330" r:id="rId36"/>
    <p:sldId id="318" r:id="rId37"/>
    <p:sldId id="319" r:id="rId38"/>
    <p:sldId id="320" r:id="rId39"/>
    <p:sldId id="321" r:id="rId40"/>
    <p:sldId id="322" r:id="rId41"/>
    <p:sldId id="388" r:id="rId42"/>
    <p:sldId id="389" r:id="rId43"/>
    <p:sldId id="352" r:id="rId44"/>
    <p:sldId id="373" r:id="rId45"/>
    <p:sldId id="331" r:id="rId46"/>
    <p:sldId id="343" r:id="rId47"/>
    <p:sldId id="344" r:id="rId48"/>
    <p:sldId id="346" r:id="rId49"/>
    <p:sldId id="347" r:id="rId50"/>
    <p:sldId id="348" r:id="rId51"/>
    <p:sldId id="349" r:id="rId52"/>
    <p:sldId id="363" r:id="rId53"/>
    <p:sldId id="364" r:id="rId54"/>
    <p:sldId id="359" r:id="rId55"/>
    <p:sldId id="360" r:id="rId56"/>
    <p:sldId id="361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32" r:id="rId65"/>
    <p:sldId id="358" r:id="rId66"/>
    <p:sldId id="263" r:id="rId67"/>
    <p:sldId id="266" r:id="rId68"/>
    <p:sldId id="265" r:id="rId69"/>
    <p:sldId id="267" r:id="rId70"/>
    <p:sldId id="386" r:id="rId71"/>
    <p:sldId id="387" r:id="rId72"/>
    <p:sldId id="376" r:id="rId73"/>
    <p:sldId id="377" r:id="rId74"/>
    <p:sldId id="378" r:id="rId75"/>
    <p:sldId id="379" r:id="rId76"/>
    <p:sldId id="380" r:id="rId77"/>
    <p:sldId id="381" r:id="rId78"/>
    <p:sldId id="382" r:id="rId79"/>
    <p:sldId id="374" r:id="rId80"/>
    <p:sldId id="375" r:id="rId81"/>
    <p:sldId id="383" r:id="rId82"/>
    <p:sldId id="384" r:id="rId83"/>
    <p:sldId id="385" r:id="rId84"/>
    <p:sldId id="351" r:id="rId8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毕 效军" initials="毕" lastIdx="2" clrIdx="0">
    <p:extLst>
      <p:ext uri="{19B8F6BF-5375-455C-9EA6-DF929625EA0E}">
        <p15:presenceInfo xmlns:p15="http://schemas.microsoft.com/office/powerpoint/2012/main" userId="57a53afd954b45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ECFF"/>
    <a:srgbClr val="99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4660"/>
  </p:normalViewPr>
  <p:slideViewPr>
    <p:cSldViewPr snapToGrid="0">
      <p:cViewPr varScale="1">
        <p:scale>
          <a:sx n="84" d="100"/>
          <a:sy n="84" d="100"/>
        </p:scale>
        <p:origin x="45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01T11:15:13.16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  <p:cm authorId="1" dt="2023-07-01T11:15:16.634" idx="2">
    <p:pos x="146" y="146"/>
    <p:text>如何看到gamma</p:text>
    <p:extLst>
      <p:ext uri="{C676402C-5697-4E1C-873F-D02D1690AC5C}">
        <p15:threadingInfo xmlns:p15="http://schemas.microsoft.com/office/powerpoint/2012/main" timeZoneBias="-4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AEA13-EE98-4C0F-BFA5-565F4D593F48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E2E86-883B-4FCC-AEA1-F9ED0F22A9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74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310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2" name="文本占位符 131074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5363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763963" y="9286875"/>
            <a:ext cx="2879725" cy="4889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  <a:t>3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3083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4131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6" name="文本占位符 141314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21507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763963" y="9286875"/>
            <a:ext cx="2879725" cy="4889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  <a:t>5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155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74988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29699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>
              <a:ea typeface="Arial" panose="020B0604020202020204" pitchFamily="34" charset="0"/>
            </a:endParaRPr>
          </a:p>
        </p:txBody>
      </p:sp>
      <p:sp>
        <p:nvSpPr>
          <p:cNvPr id="29700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buClr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33</a:t>
            </a:fld>
            <a:endParaRPr lang="en-US" altLang="zh-CN" sz="1400" dirty="0" err="1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22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31747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>
              <a:ea typeface="Arial" panose="020B0604020202020204" pitchFamily="34" charset="0"/>
            </a:endParaRPr>
          </a:p>
        </p:txBody>
      </p:sp>
      <p:sp>
        <p:nvSpPr>
          <p:cNvPr id="31748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buClr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34</a:t>
            </a:fld>
            <a:endParaRPr lang="en-US" altLang="zh-CN" sz="1400" dirty="0" err="1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94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12A3D-0BCB-43A2-8788-2F8556C5607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99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23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23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720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2349500"/>
            <a:ext cx="7440084" cy="45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7"/>
          <p:cNvSpPr/>
          <p:nvPr/>
        </p:nvSpPr>
        <p:spPr>
          <a:xfrm>
            <a:off x="0" y="6750050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" name="矩形 8"/>
          <p:cNvSpPr/>
          <p:nvPr/>
        </p:nvSpPr>
        <p:spPr>
          <a:xfrm>
            <a:off x="2476501" y="6750050"/>
            <a:ext cx="9715500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7" name="矩形 9"/>
          <p:cNvSpPr/>
          <p:nvPr/>
        </p:nvSpPr>
        <p:spPr>
          <a:xfrm>
            <a:off x="0" y="0"/>
            <a:ext cx="12192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8" name="矩形 10"/>
          <p:cNvSpPr/>
          <p:nvPr/>
        </p:nvSpPr>
        <p:spPr>
          <a:xfrm>
            <a:off x="9239252" y="0"/>
            <a:ext cx="2952749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 lvl="0">
              <a:defRPr lang="zh-CN" sz="6600" b="1" kern="1200">
                <a:solidFill>
                  <a:srgbClr val="3366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lvl="0" indent="0" algn="ctr">
              <a:buNone/>
              <a:defRPr>
                <a:solidFill>
                  <a:schemeClr val="tx1"/>
                </a:solidFill>
              </a:defRPr>
            </a:lvl1pPr>
            <a:lvl2pPr marL="457200" lvl="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649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79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7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824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46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07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76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613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7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1F5E3-1D40-4566-A506-6EC7F351694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7FABF-A351-4CCF-8FBF-B726CCB83B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40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10" Type="http://schemas.openxmlformats.org/officeDocument/2006/relationships/image" Target="../media/image55.png"/><Relationship Id="rId4" Type="http://schemas.openxmlformats.org/officeDocument/2006/relationships/tags" Target="../tags/tag8.xml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12.xml"/><Relationship Id="rId7" Type="http://schemas.openxmlformats.org/officeDocument/2006/relationships/image" Target="../media/image5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7.gif"/><Relationship Id="rId7" Type="http://schemas.openxmlformats.org/officeDocument/2006/relationships/image" Target="NULL"/><Relationship Id="rId12" Type="http://schemas.openxmlformats.org/officeDocument/2006/relationships/comments" Target="../comments/commen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11" Type="http://schemas.openxmlformats.org/officeDocument/2006/relationships/image" Target="NULL"/><Relationship Id="rId10" Type="http://schemas.openxmlformats.org/officeDocument/2006/relationships/oleObject" Target="NULL"/><Relationship Id="rId9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rxiv.org/abs/2403.11832" TargetMode="Externa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92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LHAASO</a:t>
            </a:r>
            <a:r>
              <a:rPr lang="zh-CN" altLang="en-US" dirty="0" smtClean="0"/>
              <a:t>观测和相关新物理研究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毕效军</a:t>
            </a:r>
            <a:endParaRPr lang="en-US" altLang="zh-CN" dirty="0" smtClean="0"/>
          </a:p>
          <a:p>
            <a:r>
              <a:rPr lang="zh-CN" altLang="en-US" dirty="0" smtClean="0"/>
              <a:t>中国科学院高能物理研究所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237316" y="5257800"/>
            <a:ext cx="671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第五届粒子物理前沿研讨会</a:t>
            </a:r>
            <a:endParaRPr lang="en-US" altLang="zh-CN" dirty="0"/>
          </a:p>
          <a:p>
            <a:pPr algn="ctr"/>
            <a:r>
              <a:rPr lang="zh-CN" altLang="en-US" dirty="0"/>
              <a:t>中山大学（深圳），</a:t>
            </a:r>
            <a:r>
              <a:rPr lang="en-US" altLang="zh-CN" dirty="0" smtClean="0"/>
              <a:t>2024.4.12-15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20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0718" y="0"/>
            <a:ext cx="10474037" cy="994172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dirty="0"/>
              <a:t>3 sub-arrays cover 3 regions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564108"/>
            <a:ext cx="7398327" cy="46863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  <a:sym typeface="Wingdings" panose="05000000000000000000" pitchFamily="2" charset="2"/>
              </a:rPr>
              <a:t>WCDA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(100 GeV-30 </a:t>
            </a:r>
            <a:r>
              <a:rPr lang="en-US" altLang="zh-CN" sz="2400" b="1" dirty="0" err="1">
                <a:solidFill>
                  <a:srgbClr val="0000FF"/>
                </a:solidFill>
                <a:latin typeface="+mn-ea"/>
                <a:ea typeface="+mn-ea"/>
              </a:rPr>
              <a:t>TeV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)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+mn-ea"/>
                <a:ea typeface="+mn-ea"/>
              </a:rPr>
              <a:t>VHE gamma-ray astronomy</a:t>
            </a:r>
          </a:p>
          <a:p>
            <a:pPr lvl="1">
              <a:buFont typeface="Wingdings" panose="05000000000000000000" pitchFamily="2" charset="2"/>
              <a:buChar char="l"/>
            </a:pPr>
            <a:endParaRPr lang="en-US" altLang="zh-CN" b="1" dirty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  <a:sym typeface="Wingdings" panose="05000000000000000000" pitchFamily="2" charset="2"/>
              </a:rPr>
              <a:t>KM2A (10 TeV-10 </a:t>
            </a:r>
            <a:r>
              <a:rPr lang="en-US" altLang="zh-CN" sz="2400" b="1" dirty="0" err="1">
                <a:solidFill>
                  <a:srgbClr val="0000FF"/>
                </a:solidFill>
                <a:latin typeface="+mn-ea"/>
                <a:ea typeface="+mn-ea"/>
                <a:sym typeface="Wingdings" panose="05000000000000000000" pitchFamily="2" charset="2"/>
              </a:rPr>
              <a:t>PeV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  <a:sym typeface="Wingdings" panose="05000000000000000000" pitchFamily="2" charset="2"/>
              </a:rPr>
              <a:t>)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+mn-ea"/>
                <a:ea typeface="+mn-ea"/>
              </a:rPr>
              <a:t>UHE gamma-ray astronomy</a:t>
            </a:r>
          </a:p>
          <a:p>
            <a:pPr lvl="1">
              <a:buFont typeface="Wingdings" panose="05000000000000000000" pitchFamily="2" charset="2"/>
              <a:buChar char="l"/>
            </a:pPr>
            <a:endParaRPr lang="en-US" altLang="zh-CN" b="1" dirty="0">
              <a:latin typeface="+mn-ea"/>
              <a:ea typeface="+mn-ea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  <a:sym typeface="Wingdings" panose="05000000000000000000" pitchFamily="2" charset="2"/>
              </a:rPr>
              <a:t>WFCTA (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10TeV to 1 </a:t>
            </a:r>
            <a:r>
              <a:rPr lang="en-US" altLang="zh-CN" sz="2400" b="1" dirty="0" err="1">
                <a:solidFill>
                  <a:srgbClr val="0000FF"/>
                </a:solidFill>
                <a:latin typeface="+mn-ea"/>
                <a:ea typeface="+mn-ea"/>
              </a:rPr>
              <a:t>EeV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)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+mn-ea"/>
                <a:ea typeface="+mn-ea"/>
                <a:sym typeface="Wingdings" panose="05000000000000000000" pitchFamily="2" charset="2"/>
              </a:rPr>
              <a:t>Combined with WCDA, and KM2A </a:t>
            </a:r>
            <a:endParaRPr lang="en-US" altLang="zh-CN" b="1" dirty="0">
              <a:latin typeface="+mn-ea"/>
              <a:ea typeface="+mn-ea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+mn-ea"/>
                <a:ea typeface="+mn-ea"/>
              </a:rPr>
              <a:t>Individual Cosmic ray nuclei spectra </a:t>
            </a:r>
          </a:p>
          <a:p>
            <a:pPr>
              <a:buFont typeface="Wingdings" panose="05000000000000000000" pitchFamily="2" charset="2"/>
              <a:buChar char="l"/>
            </a:pPr>
            <a:endParaRPr lang="zh-CN" altLang="en-US" sz="2400" b="1" dirty="0">
              <a:latin typeface="+mn-ea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831" y="4851031"/>
            <a:ext cx="3083686" cy="1660526"/>
          </a:xfrm>
          <a:prstGeom prst="rect">
            <a:avLst/>
          </a:prstGeom>
        </p:spPr>
      </p:pic>
      <p:pic>
        <p:nvPicPr>
          <p:cNvPr id="9" name="Picture 2" descr="H:\LHAASO\图片\F74809A1DDC94182F4724013DDCB2A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30" y="1295720"/>
            <a:ext cx="3083687" cy="1667765"/>
          </a:xfrm>
          <a:prstGeom prst="rect">
            <a:avLst/>
          </a:prstGeom>
          <a:noFill/>
          <a:ln w="412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831" y="3178990"/>
            <a:ext cx="3083686" cy="14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2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912620"/>
            <a:ext cx="5722620" cy="460502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Gamma-ray/cosmic ray discrimination</a:t>
            </a:r>
            <a:endParaRPr lang="zh-CN" altLang="en-US" sz="40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4564380" y="3661410"/>
            <a:ext cx="384810" cy="1774825"/>
          </a:xfrm>
          <a:prstGeom prst="down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5579961" y="3850650"/>
            <a:ext cx="216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Before cut: CR rate</a:t>
            </a:r>
            <a:endParaRPr lang="zh-CN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00086" y="5648697"/>
            <a:ext cx="309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606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cut: CR rate</a:t>
            </a:r>
            <a:endParaRPr lang="zh-CN" altLang="zh-CN" sz="2400" b="1" dirty="0">
              <a:solidFill>
                <a:srgbClr val="0606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76470" y="4174490"/>
            <a:ext cx="967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10</a:t>
            </a:r>
            <a:r>
              <a:rPr lang="en-US" altLang="zh-CN" sz="3200" b="1" baseline="30000" dirty="0">
                <a:solidFill>
                  <a:srgbClr val="FF0000"/>
                </a:solidFill>
              </a:rPr>
              <a:t>-5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586137" y="4965128"/>
            <a:ext cx="301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Gamma-ray rate</a:t>
            </a:r>
            <a:endParaRPr lang="zh-CN" altLang="zh-CN" sz="2400" b="1" dirty="0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KM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2377" y="1060654"/>
            <a:ext cx="4399617" cy="364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 flipV="1">
            <a:off x="9218295" y="1811655"/>
            <a:ext cx="2271395" cy="222821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847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99357" y="122617"/>
            <a:ext cx="6752557" cy="1325563"/>
          </a:xfrm>
        </p:spPr>
        <p:txBody>
          <a:bodyPr/>
          <a:lstStyle/>
          <a:p>
            <a:r>
              <a:rPr lang="en-US" altLang="zh-CN" b="1" dirty="0" smtClean="0"/>
              <a:t>LHAASO</a:t>
            </a:r>
            <a:r>
              <a:rPr lang="zh-CN" altLang="en-US" b="1" dirty="0" smtClean="0"/>
              <a:t>主要科学目标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15949" y="1448180"/>
            <a:ext cx="5946036" cy="5062029"/>
          </a:xfrm>
        </p:spPr>
        <p:txBody>
          <a:bodyPr>
            <a:normAutofit/>
          </a:bodyPr>
          <a:lstStyle/>
          <a:p>
            <a:r>
              <a:rPr lang="en-US" altLang="zh-CN" sz="2000" b="1" dirty="0" err="1">
                <a:solidFill>
                  <a:srgbClr val="0000FF"/>
                </a:solidFill>
              </a:rPr>
              <a:t>TeV</a:t>
            </a:r>
            <a:r>
              <a:rPr lang="zh-CN" altLang="en-US" sz="2000" b="1" dirty="0">
                <a:solidFill>
                  <a:srgbClr val="0000FF"/>
                </a:solidFill>
              </a:rPr>
              <a:t>伽马巡天</a:t>
            </a:r>
            <a:r>
              <a:rPr lang="en-US" altLang="zh-CN" sz="2000" b="1" dirty="0"/>
              <a:t> </a:t>
            </a:r>
            <a:r>
              <a:rPr lang="en-US" altLang="zh-CN" sz="2000" b="1" dirty="0">
                <a:sym typeface="Wingdings" panose="05000000000000000000" pitchFamily="2" charset="2"/>
              </a:rPr>
              <a:t> </a:t>
            </a:r>
            <a:r>
              <a:rPr lang="en-US" altLang="zh-CN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WCDA </a:t>
            </a:r>
            <a:r>
              <a:rPr lang="en-US" altLang="zh-CN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 </a:t>
            </a:r>
            <a:r>
              <a:rPr lang="en-US" altLang="zh-CN" sz="2000" b="1" dirty="0"/>
              <a:t>(100 GeV-30 </a:t>
            </a:r>
            <a:r>
              <a:rPr lang="en-US" altLang="zh-CN" sz="2000" b="1" dirty="0" err="1"/>
              <a:t>TeV</a:t>
            </a:r>
            <a:r>
              <a:rPr lang="en-US" altLang="zh-CN" sz="2000" b="1" dirty="0"/>
              <a:t>)</a:t>
            </a:r>
          </a:p>
          <a:p>
            <a:pPr lvl="1"/>
            <a:r>
              <a:rPr lang="zh-CN" altLang="en-US" sz="2000" b="1" dirty="0"/>
              <a:t>活动星系核、伽玛暴、双星</a:t>
            </a:r>
            <a:r>
              <a:rPr lang="en-US" altLang="zh-CN" sz="2000" b="1" dirty="0"/>
              <a:t>… </a:t>
            </a:r>
          </a:p>
          <a:p>
            <a:pPr lvl="1"/>
            <a:endParaRPr lang="en-US" altLang="zh-CN" sz="2000" b="1" dirty="0"/>
          </a:p>
          <a:p>
            <a:r>
              <a:rPr lang="en-US" altLang="zh-CN" sz="2000" b="1" dirty="0">
                <a:sym typeface="Wingdings" panose="05000000000000000000" pitchFamily="2" charset="2"/>
              </a:rPr>
              <a:t>&gt;</a:t>
            </a:r>
            <a:r>
              <a:rPr lang="en-US" altLang="zh-CN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20 </a:t>
            </a:r>
            <a:r>
              <a:rPr lang="en-US" altLang="zh-CN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TeV</a:t>
            </a:r>
            <a:r>
              <a:rPr lang="en-US" altLang="zh-CN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zh-CN" alt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伽马巡天</a:t>
            </a:r>
            <a:r>
              <a:rPr lang="en-US" altLang="zh-CN" sz="2000" b="1" dirty="0">
                <a:sym typeface="Wingdings" panose="05000000000000000000" pitchFamily="2" charset="2"/>
              </a:rPr>
              <a:t></a:t>
            </a:r>
            <a:r>
              <a:rPr lang="en-US" altLang="zh-CN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KM2A</a:t>
            </a:r>
            <a:r>
              <a:rPr lang="en-US" altLang="zh-CN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 </a:t>
            </a:r>
            <a:r>
              <a:rPr lang="en-US" altLang="zh-CN" sz="2000" b="1" dirty="0">
                <a:sym typeface="Wingdings" panose="05000000000000000000" pitchFamily="2" charset="2"/>
              </a:rPr>
              <a:t>(10TeV-1PeV)</a:t>
            </a:r>
          </a:p>
          <a:p>
            <a:pPr lvl="1"/>
            <a:r>
              <a:rPr lang="zh-CN" altLang="en-US" sz="2000" b="1" dirty="0">
                <a:sym typeface="Wingdings" panose="05000000000000000000" pitchFamily="2" charset="2"/>
              </a:rPr>
              <a:t>超新星遗迹、脉冲星风云、</a:t>
            </a:r>
            <a:r>
              <a:rPr lang="en-US" altLang="zh-CN" sz="2000" b="1" dirty="0">
                <a:sym typeface="Wingdings" panose="05000000000000000000" pitchFamily="2" charset="2"/>
              </a:rPr>
              <a:t> …</a:t>
            </a:r>
          </a:p>
          <a:p>
            <a:pPr lvl="1"/>
            <a:endParaRPr lang="en-US" altLang="zh-CN" sz="2000" b="1" dirty="0">
              <a:sym typeface="Wingdings" panose="05000000000000000000" pitchFamily="2" charset="2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宇宙线能谱</a:t>
            </a:r>
            <a:r>
              <a:rPr lang="en-US" altLang="zh-CN" sz="2000" b="1" dirty="0">
                <a:sym typeface="Wingdings" panose="05000000000000000000" pitchFamily="2" charset="2"/>
              </a:rPr>
              <a:t></a:t>
            </a:r>
            <a:r>
              <a:rPr lang="en-US" altLang="zh-CN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WFCTA</a:t>
            </a:r>
            <a:r>
              <a:rPr lang="en-US" altLang="zh-CN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 </a:t>
            </a:r>
            <a:r>
              <a:rPr lang="en-US" altLang="zh-CN" sz="2000" b="1" dirty="0">
                <a:sym typeface="Wingdings" panose="05000000000000000000" pitchFamily="2" charset="2"/>
              </a:rPr>
              <a:t>(</a:t>
            </a:r>
            <a:r>
              <a:rPr lang="en-US" altLang="zh-CN" sz="2000" b="1" dirty="0"/>
              <a:t>10TeV to </a:t>
            </a:r>
            <a:r>
              <a:rPr lang="en-US" altLang="zh-CN" sz="2000" b="1" dirty="0" err="1"/>
              <a:t>EeV</a:t>
            </a:r>
            <a:r>
              <a:rPr lang="en-US" altLang="zh-CN" sz="2000" b="1" dirty="0"/>
              <a:t>)</a:t>
            </a:r>
          </a:p>
          <a:p>
            <a:pPr lvl="1"/>
            <a:r>
              <a:rPr lang="zh-CN" altLang="en-US" sz="2100" b="1" dirty="0">
                <a:sym typeface="Wingdings" panose="05000000000000000000" pitchFamily="2" charset="2"/>
              </a:rPr>
              <a:t>联合</a:t>
            </a:r>
            <a:r>
              <a:rPr lang="en-US" altLang="zh-CN" sz="2100" b="1" dirty="0">
                <a:sym typeface="Wingdings" panose="05000000000000000000" pitchFamily="2" charset="2"/>
              </a:rPr>
              <a:t>WCDA</a:t>
            </a:r>
            <a:r>
              <a:rPr lang="zh-CN" altLang="en-US" sz="2100" b="1" dirty="0">
                <a:sym typeface="Wingdings" panose="05000000000000000000" pitchFamily="2" charset="2"/>
              </a:rPr>
              <a:t>和</a:t>
            </a:r>
            <a:r>
              <a:rPr lang="en-US" altLang="zh-CN" sz="2100" b="1" dirty="0">
                <a:sym typeface="Wingdings" panose="05000000000000000000" pitchFamily="2" charset="2"/>
              </a:rPr>
              <a:t>KM2A</a:t>
            </a:r>
            <a:r>
              <a:rPr lang="zh-CN" altLang="en-US" sz="2100" b="1" dirty="0">
                <a:sym typeface="Wingdings" panose="05000000000000000000" pitchFamily="2" charset="2"/>
              </a:rPr>
              <a:t>测量宇宙线成分能谱</a:t>
            </a:r>
            <a:r>
              <a:rPr lang="en-US" altLang="zh-CN" sz="2100" b="1" dirty="0">
                <a:sym typeface="Wingdings" panose="05000000000000000000" pitchFamily="2" charset="2"/>
              </a:rPr>
              <a:t> </a:t>
            </a:r>
          </a:p>
          <a:p>
            <a:pPr lvl="1"/>
            <a:endParaRPr lang="en-US" altLang="zh-CN" sz="2100" b="1" dirty="0"/>
          </a:p>
          <a:p>
            <a:r>
              <a:rPr lang="zh-CN" altLang="en-US" sz="2000" b="1" dirty="0">
                <a:sym typeface="Wingdings" panose="05000000000000000000" pitchFamily="2" charset="2"/>
              </a:rPr>
              <a:t>其它方向</a:t>
            </a:r>
            <a:r>
              <a:rPr lang="en-US" altLang="zh-CN" sz="2000" b="1" dirty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zh-CN" altLang="en-US" sz="2100" b="1" dirty="0">
                <a:solidFill>
                  <a:srgbClr val="0000FF"/>
                </a:solidFill>
                <a:sym typeface="Wingdings" panose="05000000000000000000" pitchFamily="2" charset="2"/>
              </a:rPr>
              <a:t>新物理（暗物质、洛伦兹破缺）、太阳物理、粒子物理 </a:t>
            </a:r>
            <a:r>
              <a:rPr lang="en-US" altLang="zh-CN" sz="2100" b="1" dirty="0">
                <a:solidFill>
                  <a:srgbClr val="0000FF"/>
                </a:solidFill>
                <a:sym typeface="Wingdings" panose="05000000000000000000" pitchFamily="2" charset="2"/>
              </a:rPr>
              <a:t>…</a:t>
            </a:r>
          </a:p>
          <a:p>
            <a:endParaRPr lang="zh-CN" altLang="en-US" sz="20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985" y="4643966"/>
            <a:ext cx="2987204" cy="2214035"/>
          </a:xfrm>
          <a:prstGeom prst="rect">
            <a:avLst/>
          </a:prstGeom>
        </p:spPr>
      </p:pic>
      <p:pic>
        <p:nvPicPr>
          <p:cNvPr id="9" name="Picture 2" descr="H:\LHAASO\图片\F74809A1DDC94182F4724013DDCB2A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334" y="22589"/>
            <a:ext cx="2966195" cy="2223687"/>
          </a:xfrm>
          <a:prstGeom prst="rect">
            <a:avLst/>
          </a:prstGeom>
          <a:noFill/>
          <a:ln w="412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332" y="2462624"/>
            <a:ext cx="3023878" cy="19420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61986" y="22588"/>
            <a:ext cx="3005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水切伦科夫探测器阵列（</a:t>
            </a:r>
            <a:r>
              <a:rPr lang="en-US" altLang="zh-CN" sz="1600" b="1" dirty="0">
                <a:solidFill>
                  <a:srgbClr val="FF0000"/>
                </a:solidFill>
              </a:rPr>
              <a:t>WCDA</a:t>
            </a:r>
            <a:r>
              <a:rPr lang="zh-CN" altLang="en-US" sz="1600" b="1" dirty="0">
                <a:solidFill>
                  <a:srgbClr val="FF0000"/>
                </a:solidFill>
              </a:rPr>
              <a:t>）</a:t>
            </a: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</a:t>
            </a:r>
            <a:r>
              <a:rPr lang="en-US" altLang="zh-CN" sz="1600" b="1" dirty="0">
                <a:solidFill>
                  <a:srgbClr val="FF0000"/>
                </a:solidFill>
              </a:rPr>
              <a:t>78,000</a:t>
            </a:r>
            <a:r>
              <a:rPr lang="zh-CN" altLang="en-US" sz="1600" b="1" dirty="0">
                <a:solidFill>
                  <a:srgbClr val="FF0000"/>
                </a:solidFill>
              </a:rPr>
              <a:t>平方米 </a:t>
            </a:r>
          </a:p>
          <a:p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01333" y="2370352"/>
            <a:ext cx="2966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平方公里阵列（</a:t>
            </a:r>
            <a:r>
              <a:rPr lang="en-US" altLang="zh-CN" b="1" dirty="0">
                <a:solidFill>
                  <a:srgbClr val="FF0000"/>
                </a:solidFill>
              </a:rPr>
              <a:t>KM2A</a:t>
            </a:r>
            <a:r>
              <a:rPr lang="zh-CN" altLang="en-US" b="1" dirty="0">
                <a:solidFill>
                  <a:srgbClr val="FF0000"/>
                </a:solidFill>
              </a:rPr>
              <a:t>）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5195 </a:t>
            </a:r>
            <a:r>
              <a:rPr lang="zh-CN" altLang="en-US" b="1" dirty="0">
                <a:solidFill>
                  <a:srgbClr val="FF0000"/>
                </a:solidFill>
              </a:rPr>
              <a:t>块闪烁体探测器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1171</a:t>
            </a:r>
            <a:r>
              <a:rPr lang="zh-CN" altLang="en-US" b="1" dirty="0">
                <a:solidFill>
                  <a:srgbClr val="FF0000"/>
                </a:solidFill>
              </a:rPr>
              <a:t>地下</a:t>
            </a:r>
            <a:r>
              <a:rPr lang="en-US" altLang="zh-CN" b="1" dirty="0">
                <a:solidFill>
                  <a:srgbClr val="FF0000"/>
                </a:solidFill>
              </a:rPr>
              <a:t>μ</a:t>
            </a:r>
            <a:r>
              <a:rPr lang="zh-CN" altLang="en-US" b="1" dirty="0">
                <a:solidFill>
                  <a:srgbClr val="FF0000"/>
                </a:solidFill>
              </a:rPr>
              <a:t>子探测器</a:t>
            </a:r>
          </a:p>
          <a:p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61986" y="4621022"/>
            <a:ext cx="296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广角大气切伦科夫</a:t>
            </a:r>
            <a:r>
              <a:rPr lang="en-US" altLang="zh-CN" b="1" dirty="0">
                <a:solidFill>
                  <a:srgbClr val="FF0000"/>
                </a:solidFill>
              </a:rPr>
              <a:t>/</a:t>
            </a:r>
            <a:r>
              <a:rPr lang="zh-CN" altLang="en-US" b="1" dirty="0">
                <a:solidFill>
                  <a:srgbClr val="FF0000"/>
                </a:solidFill>
              </a:rPr>
              <a:t>大气荧光望远镜（</a:t>
            </a:r>
            <a:r>
              <a:rPr lang="en-US" altLang="zh-CN" b="1" dirty="0">
                <a:solidFill>
                  <a:srgbClr val="FF0000"/>
                </a:solidFill>
              </a:rPr>
              <a:t>WFCTA</a:t>
            </a:r>
            <a:r>
              <a:rPr lang="zh-CN" altLang="en-US" b="1" dirty="0">
                <a:solidFill>
                  <a:srgbClr val="FF0000"/>
                </a:solidFill>
              </a:rPr>
              <a:t>）</a:t>
            </a:r>
            <a:r>
              <a:rPr lang="en-US" altLang="zh-CN" b="1" dirty="0">
                <a:solidFill>
                  <a:srgbClr val="FF0000"/>
                </a:solidFill>
              </a:rPr>
              <a:t>12</a:t>
            </a:r>
            <a:r>
              <a:rPr lang="zh-CN" altLang="en-US" b="1" dirty="0">
                <a:solidFill>
                  <a:srgbClr val="FF0000"/>
                </a:solidFill>
              </a:rPr>
              <a:t>台</a:t>
            </a:r>
          </a:p>
        </p:txBody>
      </p:sp>
    </p:spTree>
    <p:extLst>
      <p:ext uri="{BB962C8B-B14F-4D97-AF65-F5344CB8AC3E}">
        <p14:creationId xmlns:p14="http://schemas.microsoft.com/office/powerpoint/2010/main" val="8029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Nature</a:t>
            </a:r>
            <a:r>
              <a:rPr lang="zh-CN" altLang="en-US" dirty="0" smtClean="0"/>
              <a:t>文章</a:t>
            </a:r>
            <a:endParaRPr lang="en-US" altLang="zh-CN" dirty="0" smtClean="0"/>
          </a:p>
          <a:p>
            <a:r>
              <a:rPr lang="zh-CN" altLang="en-US" dirty="0"/>
              <a:t>源表的文章</a:t>
            </a:r>
            <a:endParaRPr lang="en-US" altLang="zh-CN" dirty="0"/>
          </a:p>
          <a:p>
            <a:r>
              <a:rPr lang="en-US" altLang="zh-CN" dirty="0" smtClean="0"/>
              <a:t>Crab</a:t>
            </a:r>
            <a:r>
              <a:rPr lang="zh-CN" altLang="en-US" dirty="0" smtClean="0"/>
              <a:t>文章</a:t>
            </a:r>
            <a:endParaRPr lang="en-US" altLang="zh-CN" dirty="0" smtClean="0"/>
          </a:p>
          <a:p>
            <a:r>
              <a:rPr lang="en-US" altLang="zh-CN" dirty="0" smtClean="0"/>
              <a:t>Diffuse gamma</a:t>
            </a:r>
          </a:p>
          <a:p>
            <a:r>
              <a:rPr lang="en-US" altLang="zh-CN" dirty="0" smtClean="0"/>
              <a:t>GRB</a:t>
            </a:r>
            <a:r>
              <a:rPr lang="zh-CN" altLang="en-US" dirty="0" smtClean="0"/>
              <a:t>的工作</a:t>
            </a:r>
            <a:endParaRPr lang="en-US" altLang="zh-CN" dirty="0" smtClean="0"/>
          </a:p>
          <a:p>
            <a:r>
              <a:rPr lang="en-US" altLang="zh-CN" dirty="0" smtClean="0"/>
              <a:t>LIV</a:t>
            </a:r>
          </a:p>
          <a:p>
            <a:r>
              <a:rPr lang="en-US" altLang="zh-CN" dirty="0"/>
              <a:t>DM</a:t>
            </a:r>
            <a:endParaRPr lang="en-US" altLang="zh-CN" dirty="0" smtClean="0"/>
          </a:p>
          <a:p>
            <a:r>
              <a:rPr lang="en-US" altLang="zh-CN" dirty="0" smtClean="0"/>
              <a:t>Halo</a:t>
            </a:r>
            <a:r>
              <a:rPr lang="zh-CN" altLang="en-US" dirty="0" smtClean="0"/>
              <a:t>的工作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851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185195" y="1686450"/>
            <a:ext cx="11452623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400" kern="0" dirty="0" smtClean="0">
                <a:latin typeface="Arial Black" panose="020B0A04020102020204"/>
              </a:rPr>
              <a:t>1 </a:t>
            </a:r>
            <a:r>
              <a:rPr lang="en-US" sz="4400" kern="0" dirty="0">
                <a:latin typeface="Arial Black" panose="020B0A04020102020204"/>
              </a:rPr>
              <a:t>First view of the UHE universe</a:t>
            </a:r>
          </a:p>
        </p:txBody>
      </p:sp>
    </p:spTree>
    <p:extLst>
      <p:ext uri="{BB962C8B-B14F-4D97-AF65-F5344CB8AC3E}">
        <p14:creationId xmlns:p14="http://schemas.microsoft.com/office/powerpoint/2010/main" val="28739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LHAASO</a:t>
            </a:r>
            <a:r>
              <a:rPr lang="zh-CN" altLang="en-US" dirty="0" smtClean="0"/>
              <a:t>最新成果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打开伽马射线探测新的能量窗口</a:t>
            </a:r>
            <a:endParaRPr lang="en-US" altLang="zh-CN" dirty="0" smtClean="0"/>
          </a:p>
          <a:p>
            <a:r>
              <a:rPr lang="zh-CN" altLang="en-US" dirty="0" smtClean="0"/>
              <a:t>首次测量到拍电子伏的伽马射线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51" y="2865541"/>
            <a:ext cx="8820270" cy="37889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386" y="496869"/>
            <a:ext cx="6847588" cy="10620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086390" y="1238132"/>
            <a:ext cx="946584" cy="369332"/>
          </a:xfrm>
          <a:prstGeom prst="rect">
            <a:avLst/>
          </a:prstGeom>
          <a:solidFill>
            <a:srgbClr val="7030A0">
              <a:alpha val="19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453" y="1527478"/>
            <a:ext cx="5700159" cy="13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4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" y="2356182"/>
            <a:ext cx="10529104" cy="3842966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37755" y="0"/>
            <a:ext cx="9930245" cy="91440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 Reveal PeV particle accelerators</a:t>
            </a: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1313701" y="1237069"/>
            <a:ext cx="10295576" cy="796443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rgbClr val="0033CC"/>
                </a:solidFill>
                <a:latin typeface="+mn-ea"/>
                <a:ea typeface="+mn-ea"/>
              </a:rPr>
              <a:t>No clear cut-off for the three brightest UHE source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014258" y="6199148"/>
            <a:ext cx="5493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 LHAASO coll. 2021 (Nature 594:33-36)</a:t>
            </a:r>
          </a:p>
        </p:txBody>
      </p:sp>
    </p:spTree>
    <p:extLst>
      <p:ext uri="{BB962C8B-B14F-4D97-AF65-F5344CB8AC3E}">
        <p14:creationId xmlns:p14="http://schemas.microsoft.com/office/powerpoint/2010/main" val="424743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79" y="45436"/>
            <a:ext cx="12160744" cy="68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4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 smtClean="0">
                <a:latin typeface="Arial Black" panose="020B0A04020102020204"/>
              </a:rPr>
              <a:t>2 LHAASO </a:t>
            </a:r>
            <a:r>
              <a:rPr lang="en-US" altLang="zh-CN" sz="4000" kern="0" dirty="0" smtClean="0">
                <a:latin typeface="Arial Black" panose="020B0A04020102020204"/>
              </a:rPr>
              <a:t>Catalog</a:t>
            </a:r>
            <a:r>
              <a:rPr lang="en-US" sz="4000" kern="0" dirty="0" smtClean="0">
                <a:latin typeface="Arial Black" panose="020B0A04020102020204"/>
              </a:rPr>
              <a:t> </a:t>
            </a:r>
            <a:r>
              <a:rPr lang="en-US" sz="4000" kern="0" dirty="0">
                <a:latin typeface="Arial Black" panose="020B0A04020102020204"/>
              </a:rPr>
              <a:t>of new VHE/UHE sources</a:t>
            </a:r>
          </a:p>
        </p:txBody>
      </p:sp>
    </p:spTree>
    <p:extLst>
      <p:ext uri="{BB962C8B-B14F-4D97-AF65-F5344CB8AC3E}">
        <p14:creationId xmlns:p14="http://schemas.microsoft.com/office/powerpoint/2010/main" val="339899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53" y="85192"/>
            <a:ext cx="12057994" cy="65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Historical review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0385" y="1825625"/>
            <a:ext cx="6468953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Cosmic rays were discovered by V. Hess in 1912 by a balloon experiment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From 1930s to 1950s, cosmic rays observation derives the particle physics development. </a:t>
            </a:r>
          </a:p>
          <a:p>
            <a:r>
              <a:rPr lang="en-US" altLang="zh-CN" dirty="0" smtClean="0"/>
              <a:t>Positron, muon, pion were</a:t>
            </a:r>
          </a:p>
          <a:p>
            <a:pPr marL="0" indent="0">
              <a:buNone/>
            </a:pPr>
            <a:r>
              <a:rPr lang="en-US" altLang="zh-CN" dirty="0"/>
              <a:t>a</a:t>
            </a:r>
            <a:r>
              <a:rPr lang="en-US" altLang="zh-CN" dirty="0" smtClean="0"/>
              <a:t>ll revolutionary progresses on</a:t>
            </a:r>
          </a:p>
          <a:p>
            <a:pPr marL="0" indent="0">
              <a:buNone/>
            </a:pPr>
            <a:r>
              <a:rPr lang="en-US" altLang="zh-CN" dirty="0" smtClean="0"/>
              <a:t>human being understanding </a:t>
            </a:r>
          </a:p>
          <a:p>
            <a:pPr marL="0" indent="0">
              <a:buNone/>
            </a:pPr>
            <a:r>
              <a:rPr lang="en-US" altLang="zh-CN" dirty="0"/>
              <a:t>o</a:t>
            </a:r>
            <a:r>
              <a:rPr lang="en-US" altLang="zh-CN" dirty="0" smtClean="0"/>
              <a:t>f the world.</a:t>
            </a:r>
            <a:endParaRPr lang="zh-CN" altLang="en-US" dirty="0"/>
          </a:p>
        </p:txBody>
      </p:sp>
      <p:pic>
        <p:nvPicPr>
          <p:cNvPr id="4" name="图片 9" descr="图片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9338" y="3280641"/>
            <a:ext cx="5552661" cy="3577359"/>
          </a:xfrm>
          <a:prstGeom prst="rect">
            <a:avLst/>
          </a:prstGeom>
          <a:solidFill>
            <a:srgbClr val="ABF3FB"/>
          </a:solidFill>
          <a:ln w="9525">
            <a:noFill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371995" y="1"/>
            <a:ext cx="4820004" cy="3379304"/>
            <a:chOff x="2018" y="572"/>
            <a:chExt cx="3742" cy="3030"/>
          </a:xfrm>
        </p:grpSpPr>
        <p:pic>
          <p:nvPicPr>
            <p:cNvPr id="6" name="Picture 5" descr="hess_land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24" y="572"/>
              <a:ext cx="2136" cy="3030"/>
            </a:xfrm>
            <a:prstGeom prst="rect">
              <a:avLst/>
            </a:prstGeom>
            <a:noFill/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8" y="709"/>
              <a:ext cx="1517" cy="2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67138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11" y="85191"/>
            <a:ext cx="12018493" cy="64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0871"/>
            <a:ext cx="12155007" cy="669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42" y="53620"/>
            <a:ext cx="11960205" cy="66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4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82" y="224005"/>
            <a:ext cx="11887970" cy="57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35177" y="1130865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400" kern="0" dirty="0" smtClean="0">
                <a:latin typeface="Arial Black" panose="020B0A04020102020204"/>
              </a:rPr>
              <a:t>3 </a:t>
            </a:r>
            <a:r>
              <a:rPr lang="en-US" sz="4400" kern="0" dirty="0">
                <a:latin typeface="Arial Black" panose="020B0A04020102020204"/>
              </a:rPr>
              <a:t>Innovative measurement of the standard candle Crab Nebula</a:t>
            </a:r>
          </a:p>
        </p:txBody>
      </p:sp>
    </p:spTree>
    <p:extLst>
      <p:ext uri="{BB962C8B-B14F-4D97-AF65-F5344CB8AC3E}">
        <p14:creationId xmlns:p14="http://schemas.microsoft.com/office/powerpoint/2010/main" val="383998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54642" y="138896"/>
            <a:ext cx="11937358" cy="729149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+mn-ea"/>
                <a:ea typeface="+mn-ea"/>
              </a:rPr>
              <a:t>Reveal an </a:t>
            </a:r>
            <a:r>
              <a:rPr lang="en-US" altLang="zh-CN" sz="4000" dirty="0">
                <a:solidFill>
                  <a:schemeClr val="tx1"/>
                </a:solidFill>
                <a:latin typeface="+mn-ea"/>
                <a:sym typeface="+mn-ea"/>
              </a:rPr>
              <a:t>extreme e-accelerator</a:t>
            </a:r>
            <a:endParaRPr lang="en-US" altLang="zh-CN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54642" y="1829753"/>
            <a:ext cx="5986372" cy="2047766"/>
          </a:xfrm>
          <a:noFill/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normAutofit fontScale="77500" lnSpcReduction="20000"/>
          </a:bodyPr>
          <a:lstStyle/>
          <a:p>
            <a:pPr indent="0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b="1" kern="0" dirty="0">
                <a:solidFill>
                  <a:srgbClr val="0000FF"/>
                </a:solidFill>
                <a:latin typeface="+mn-ea"/>
              </a:rPr>
              <a:t>0.3-1.1 </a:t>
            </a:r>
            <a:r>
              <a:rPr lang="en-US" altLang="zh-CN" b="1" kern="0" dirty="0" err="1">
                <a:solidFill>
                  <a:srgbClr val="0000FF"/>
                </a:solidFill>
                <a:latin typeface="+mn-ea"/>
              </a:rPr>
              <a:t>PeV</a:t>
            </a:r>
            <a:r>
              <a:rPr lang="en-US" altLang="zh-CN" b="1" kern="0" dirty="0">
                <a:solidFill>
                  <a:srgbClr val="0000FF"/>
                </a:solidFill>
                <a:latin typeface="+mn-ea"/>
              </a:rPr>
              <a:t> measured for the first time. </a:t>
            </a:r>
            <a:endParaRPr lang="pt-BR" altLang="zh-CN" b="1" dirty="0" smtClean="0">
              <a:solidFill>
                <a:srgbClr val="0000FF"/>
              </a:solidFill>
              <a:latin typeface="+mn-ea"/>
            </a:endParaRPr>
          </a:p>
          <a:p>
            <a:pPr indent="0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pt-BR" altLang="zh-CN" b="1" dirty="0" smtClean="0">
                <a:solidFill>
                  <a:srgbClr val="0000FF"/>
                </a:solidFill>
                <a:latin typeface="+mn-ea"/>
              </a:rPr>
              <a:t>Maximum </a:t>
            </a:r>
            <a:r>
              <a:rPr lang="pt-BR" altLang="zh-CN" b="1" dirty="0">
                <a:solidFill>
                  <a:srgbClr val="0000FF"/>
                </a:solidFill>
                <a:latin typeface="+mn-ea"/>
              </a:rPr>
              <a:t>photon energy </a:t>
            </a:r>
            <a:r>
              <a:rPr lang="pt-BR" altLang="zh-CN" b="1" dirty="0">
                <a:solidFill>
                  <a:srgbClr val="FF0000"/>
                </a:solidFill>
                <a:latin typeface="+mn-ea"/>
              </a:rPr>
              <a:t>1.12</a:t>
            </a:r>
            <a:r>
              <a:rPr lang="pt-BR" altLang="zh-CN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±0.09 PeV</a:t>
            </a:r>
            <a:r>
              <a:rPr lang="pt-BR" altLang="zh-CN" b="1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primary electron energy </a:t>
            </a:r>
            <a:r>
              <a:rPr lang="pt-BR" altLang="zh-CN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  <a:sym typeface="Wingdings" panose="05000000000000000000" pitchFamily="2" charset="2"/>
              </a:rPr>
              <a:t>2.3 PeV</a:t>
            </a:r>
            <a:endParaRPr sz="2800" b="1" dirty="0">
              <a:solidFill>
                <a:srgbClr val="FF0000"/>
              </a:solidFill>
              <a:latin typeface="+mn-ea"/>
              <a:ea typeface="+mn-ea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271" y="1899202"/>
            <a:ext cx="5370653" cy="41795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89" y="4401077"/>
            <a:ext cx="5572125" cy="876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694" y="1229678"/>
            <a:ext cx="2676525" cy="6000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11349" y="6208198"/>
            <a:ext cx="599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LHAASO coll. 2021 (Science 373:425-430)</a:t>
            </a:r>
          </a:p>
        </p:txBody>
      </p:sp>
    </p:spTree>
    <p:extLst>
      <p:ext uri="{BB962C8B-B14F-4D97-AF65-F5344CB8AC3E}">
        <p14:creationId xmlns:p14="http://schemas.microsoft.com/office/powerpoint/2010/main" val="170902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24001" y="138896"/>
            <a:ext cx="10154855" cy="729149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+mn-ea"/>
                <a:ea typeface="+mn-ea"/>
              </a:rPr>
              <a:t>New knowledge of  the acceleration rate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66218" y="1310403"/>
            <a:ext cx="5918521" cy="3759307"/>
          </a:xfrm>
          <a:noFill/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normAutofit fontScale="77500" lnSpcReduction="20000"/>
          </a:bodyPr>
          <a:lstStyle/>
          <a:p>
            <a:pPr indent="0">
              <a:lnSpc>
                <a:spcPct val="17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rgbClr val="0033CC"/>
                </a:solidFill>
                <a:latin typeface="+mn-ea"/>
                <a:ea typeface="+mn-ea"/>
                <a:sym typeface="+mn-ea"/>
              </a:rPr>
              <a:t> </a:t>
            </a:r>
            <a:r>
              <a:rPr lang="el-GR" altLang="zh-CN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η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&lt;1 </a:t>
            </a:r>
            <a:r>
              <a:rPr lang="en-US" altLang="zh-CN" b="1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according to </a:t>
            </a:r>
            <a:r>
              <a:rPr lang="en-US" altLang="zh-CN" b="1" dirty="0">
                <a:solidFill>
                  <a:srgbClr val="0033CC"/>
                </a:solidFill>
                <a:latin typeface="+mn-ea"/>
                <a:ea typeface="+mn-ea"/>
                <a:sym typeface="+mn-ea"/>
              </a:rPr>
              <a:t> classical electrodynamics and ideal MHD </a:t>
            </a:r>
          </a:p>
          <a:p>
            <a:pPr indent="0">
              <a:lnSpc>
                <a:spcPct val="17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rgbClr val="0033CC"/>
                </a:solidFill>
                <a:latin typeface="+mn-ea"/>
                <a:ea typeface="+mn-ea"/>
                <a:sym typeface="+mn-ea"/>
              </a:rPr>
              <a:t>Acceleration rate </a:t>
            </a:r>
            <a:r>
              <a:rPr lang="el-GR" altLang="zh-CN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η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≈0.16 </a:t>
            </a:r>
            <a:r>
              <a:rPr lang="en-US" altLang="zh-CN" b="1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balancing </a:t>
            </a:r>
            <a:r>
              <a:rPr lang="en-US" altLang="zh-CN" b="1" dirty="0">
                <a:solidFill>
                  <a:srgbClr val="0033CC"/>
                </a:solidFill>
                <a:latin typeface="+mn-ea"/>
                <a:ea typeface="+mn-ea"/>
                <a:sym typeface="+mn-ea"/>
              </a:rPr>
              <a:t>the synchrotron losses rate for maximum energy.</a:t>
            </a:r>
          </a:p>
          <a:p>
            <a:pPr indent="0">
              <a:lnSpc>
                <a:spcPct val="17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+mn-ea"/>
                <a:sym typeface="+mn-ea"/>
              </a:rPr>
              <a:t>1000×SNR shock acceleration rate</a:t>
            </a:r>
            <a:endParaRPr lang="en-US" altLang="zh-CN" b="1" dirty="0">
              <a:solidFill>
                <a:srgbClr val="0033CC"/>
              </a:solidFill>
              <a:latin typeface="+mn-ea"/>
              <a:ea typeface="+mn-ea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041" y="1484025"/>
            <a:ext cx="5186896" cy="4479169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6094107" y="6027167"/>
            <a:ext cx="5926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LHAASO coll. 2021 (Science 373:425-430)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15" y="5325019"/>
            <a:ext cx="49625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24001" y="138896"/>
            <a:ext cx="9321477" cy="729149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+mn-ea"/>
                <a:ea typeface="+mn-ea"/>
              </a:rPr>
              <a:t>New knowledge of  the accelerator size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01407" y="1310403"/>
            <a:ext cx="6040891" cy="2299839"/>
          </a:xfrm>
          <a:noFill/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indent="0">
              <a:lnSpc>
                <a:spcPct val="17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rgbClr val="0033CC"/>
                </a:solidFill>
                <a:latin typeface="+mn-ea"/>
                <a:ea typeface="+mn-ea"/>
                <a:sym typeface="+mn-ea"/>
              </a:rPr>
              <a:t>Accelerator size l &gt;electron gyro radius </a:t>
            </a:r>
            <a:r>
              <a:rPr lang="en-US" altLang="zh-CN" b="1" dirty="0" err="1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R</a:t>
            </a:r>
            <a:r>
              <a:rPr lang="en-US" altLang="zh-CN" b="1" baseline="-25000" dirty="0" err="1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g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=0.025 pc </a:t>
            </a:r>
            <a:r>
              <a:rPr lang="en-US" altLang="zh-CN" b="1" dirty="0">
                <a:solidFill>
                  <a:srgbClr val="0033CC"/>
                </a:solidFill>
                <a:latin typeface="+mn-ea"/>
                <a:ea typeface="+mn-ea"/>
                <a:sym typeface="+mn-ea"/>
              </a:rPr>
              <a:t>(according to the 1.1 </a:t>
            </a:r>
            <a:r>
              <a:rPr lang="en-US" altLang="zh-CN" b="1" dirty="0" err="1">
                <a:solidFill>
                  <a:srgbClr val="0033CC"/>
                </a:solidFill>
                <a:latin typeface="+mn-ea"/>
                <a:ea typeface="+mn-ea"/>
                <a:sym typeface="+mn-ea"/>
              </a:rPr>
              <a:t>PeV</a:t>
            </a:r>
            <a:r>
              <a:rPr lang="en-US" altLang="zh-CN" b="1" dirty="0">
                <a:solidFill>
                  <a:srgbClr val="0033CC"/>
                </a:solidFill>
                <a:latin typeface="+mn-ea"/>
                <a:ea typeface="+mn-ea"/>
                <a:sym typeface="+mn-ea"/>
              </a:rPr>
              <a:t> photon)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52" y="4187591"/>
            <a:ext cx="2371725" cy="6000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008" y="1174172"/>
            <a:ext cx="5731992" cy="465130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8403220" y="3240911"/>
            <a:ext cx="231494" cy="258911"/>
          </a:xfrm>
          <a:prstGeom prst="straightConnector1">
            <a:avLst/>
          </a:prstGeom>
          <a:ln w="31750">
            <a:solidFill>
              <a:srgbClr val="0606E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7581417" y="3240911"/>
            <a:ext cx="82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0.14pc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326004" y="2311720"/>
            <a:ext cx="142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</a:rPr>
              <a:t>Knot ~0.03pc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H="1">
            <a:off x="8909983" y="2681052"/>
            <a:ext cx="546535" cy="81877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403220" y="6064663"/>
            <a:ext cx="271779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 Martin et al. 2000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95334" y="6063373"/>
            <a:ext cx="588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LHAASO coll. 2021 (Science 373:425-430)</a:t>
            </a:r>
          </a:p>
        </p:txBody>
      </p:sp>
      <p:sp>
        <p:nvSpPr>
          <p:cNvPr id="29" name="矩形 28"/>
          <p:cNvSpPr/>
          <p:nvPr/>
        </p:nvSpPr>
        <p:spPr>
          <a:xfrm>
            <a:off x="7611613" y="5307650"/>
            <a:ext cx="1023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Chandra</a:t>
            </a:r>
          </a:p>
        </p:txBody>
      </p:sp>
    </p:spTree>
    <p:extLst>
      <p:ext uri="{BB962C8B-B14F-4D97-AF65-F5344CB8AC3E}">
        <p14:creationId xmlns:p14="http://schemas.microsoft.com/office/powerpoint/2010/main" val="373666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 smtClean="0">
                <a:latin typeface="Arial Black" panose="020B0A04020102020204"/>
              </a:rPr>
              <a:t>4 </a:t>
            </a:r>
            <a:r>
              <a:rPr lang="en-US" sz="4000" kern="0" dirty="0">
                <a:latin typeface="Arial Black" panose="020B0A04020102020204"/>
              </a:rPr>
              <a:t>D</a:t>
            </a:r>
            <a:r>
              <a:rPr lang="en-US" sz="4000" kern="0" dirty="0" smtClean="0">
                <a:latin typeface="Arial Black" panose="020B0A04020102020204"/>
              </a:rPr>
              <a:t>iffuse gamma rays of the Milky Way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594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5" y="124424"/>
            <a:ext cx="9899629" cy="55891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993" y="3623878"/>
            <a:ext cx="5734404" cy="31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/>
          <p:nvPr/>
        </p:nvSpPr>
        <p:spPr>
          <a:xfrm>
            <a:off x="7465458" y="345421"/>
            <a:ext cx="322035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000" b="1" dirty="0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宇宙线</a:t>
            </a:r>
            <a:r>
              <a:rPr lang="zh-CN" alt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科学</a:t>
            </a:r>
            <a:endParaRPr lang="en-US" altLang="zh-CN" sz="3000" b="1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397201" y="159026"/>
            <a:ext cx="6287574" cy="53046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8" name="矩形 47128"/>
          <p:cNvSpPr/>
          <p:nvPr/>
        </p:nvSpPr>
        <p:spPr>
          <a:xfrm>
            <a:off x="8491061" y="2747487"/>
            <a:ext cx="2091214" cy="1221581"/>
          </a:xfrm>
          <a:prstGeom prst="rect">
            <a:avLst/>
          </a:prstGeom>
          <a:noFill/>
          <a:ln w="12700">
            <a:noFill/>
          </a:ln>
        </p:spPr>
        <p:txBody>
          <a:bodyPr lIns="38100" tIns="38100" bIns="38100" anchor="t" anchorCtr="0"/>
          <a:lstStyle/>
          <a:p>
            <a:pPr marL="382905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zh-CN" altLang="en-US" sz="1500" dirty="0" smtClean="0">
                <a:latin typeface="Trebuchet MS" panose="020B0603020202020204" pitchFamily="34" charset="0"/>
                <a:ea typeface="黑体" panose="02010609060101010101" pitchFamily="49" charset="-122"/>
              </a:rPr>
              <a:t>寻找暗物质</a:t>
            </a:r>
            <a:endParaRPr lang="en-US" altLang="zh-CN" sz="1500" dirty="0" smtClean="0">
              <a:latin typeface="Trebuchet MS" panose="020B0603020202020204" pitchFamily="34" charset="0"/>
              <a:ea typeface="黑体" panose="02010609060101010101" pitchFamily="49" charset="-122"/>
            </a:endParaRPr>
          </a:p>
          <a:p>
            <a:pPr marL="382905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zh-CN" altLang="en-US" sz="1500" dirty="0" smtClean="0">
                <a:latin typeface="Trebuchet MS" panose="020B0603020202020204" pitchFamily="34" charset="0"/>
                <a:ea typeface="黑体" panose="02010609060101010101" pitchFamily="49" charset="-122"/>
              </a:rPr>
              <a:t>把宇宙线加速到极高能的机制</a:t>
            </a:r>
            <a:endParaRPr lang="en-US" altLang="zh-CN" sz="1500" dirty="0" smtClean="0">
              <a:latin typeface="Trebuchet MS" panose="020B0603020202020204" pitchFamily="34" charset="0"/>
              <a:ea typeface="黑体" panose="02010609060101010101" pitchFamily="49" charset="-122"/>
            </a:endParaRPr>
          </a:p>
          <a:p>
            <a:pPr marL="382905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zh-CN" altLang="en-US" sz="1500" dirty="0" smtClean="0">
                <a:latin typeface="Trebuchet MS" panose="020B0603020202020204" pitchFamily="34" charset="0"/>
                <a:ea typeface="黑体" panose="02010609060101010101" pitchFamily="49" charset="-122"/>
              </a:rPr>
              <a:t>发现洛伦兹破坏等</a:t>
            </a:r>
            <a:endParaRPr lang="zh-CN" altLang="en-US" sz="1500" dirty="0">
              <a:latin typeface="Trebuchet MS" panose="020B0603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4579" name="AutoShape 33"/>
          <p:cNvSpPr/>
          <p:nvPr/>
        </p:nvSpPr>
        <p:spPr>
          <a:xfrm>
            <a:off x="7299961" y="3299223"/>
            <a:ext cx="165497" cy="1685925"/>
          </a:xfrm>
          <a:prstGeom prst="leftBrace">
            <a:avLst>
              <a:gd name="adj1" fmla="val 102200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b="1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Text Box 8"/>
          <p:cNvSpPr txBox="1"/>
          <p:nvPr/>
        </p:nvSpPr>
        <p:spPr>
          <a:xfrm>
            <a:off x="7447598" y="3050143"/>
            <a:ext cx="1001316" cy="646331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 dirty="0" smtClean="0">
                <a:latin typeface="Trebuchet MS" panose="020B0603020202020204" pitchFamily="34" charset="0"/>
                <a:ea typeface="黑体" panose="02010609060101010101" pitchFamily="49" charset="-122"/>
              </a:rPr>
              <a:t>发现新物理</a:t>
            </a:r>
            <a:endParaRPr lang="en-US" altLang="zh-CN" dirty="0">
              <a:latin typeface="Trebuchet MS" panose="020B0603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4582" name="Text Box 8"/>
          <p:cNvSpPr txBox="1"/>
          <p:nvPr/>
        </p:nvSpPr>
        <p:spPr>
          <a:xfrm>
            <a:off x="7320440" y="4724400"/>
            <a:ext cx="1229201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dirty="0" smtClean="0">
                <a:latin typeface="Trebuchet MS" panose="020B0603020202020204" pitchFamily="34" charset="0"/>
                <a:ea typeface="黑体" panose="02010609060101010101" pitchFamily="49" charset="-122"/>
              </a:rPr>
              <a:t>天文学</a:t>
            </a:r>
            <a:endParaRPr lang="en-US" altLang="zh-CN" dirty="0">
              <a:latin typeface="Trebuchet MS" panose="020B0603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4584" name="AutoShape 33"/>
          <p:cNvSpPr/>
          <p:nvPr/>
        </p:nvSpPr>
        <p:spPr>
          <a:xfrm>
            <a:off x="8382001" y="2854406"/>
            <a:ext cx="150019" cy="977503"/>
          </a:xfrm>
          <a:prstGeom prst="leftBrace">
            <a:avLst>
              <a:gd name="adj1" fmla="val 102353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b="1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5" name="矩形 47128"/>
          <p:cNvSpPr/>
          <p:nvPr/>
        </p:nvSpPr>
        <p:spPr>
          <a:xfrm>
            <a:off x="8511065" y="4313396"/>
            <a:ext cx="2119789" cy="1287780"/>
          </a:xfrm>
          <a:prstGeom prst="rect">
            <a:avLst/>
          </a:prstGeom>
          <a:noFill/>
          <a:ln w="12700">
            <a:noFill/>
          </a:ln>
        </p:spPr>
        <p:txBody>
          <a:bodyPr lIns="38100" tIns="38100" bIns="38100" anchor="t" anchorCtr="0"/>
          <a:lstStyle/>
          <a:p>
            <a:pPr marL="382905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zh-CN" altLang="en-US" sz="1500" dirty="0">
                <a:latin typeface="Trebuchet MS" panose="020B0603020202020204" pitchFamily="34" charset="0"/>
                <a:ea typeface="黑体" panose="02010609060101010101" pitchFamily="49" charset="-122"/>
              </a:rPr>
              <a:t>寻找</a:t>
            </a:r>
            <a:r>
              <a:rPr lang="zh-CN" altLang="en-US" sz="1500" dirty="0" smtClean="0">
                <a:latin typeface="Trebuchet MS" panose="020B0603020202020204" pitchFamily="34" charset="0"/>
                <a:ea typeface="黑体" panose="02010609060101010101" pitchFamily="49" charset="-122"/>
              </a:rPr>
              <a:t>宇宙线加速源</a:t>
            </a:r>
            <a:endParaRPr lang="en-US" altLang="zh-CN" sz="1500" dirty="0" smtClean="0">
              <a:latin typeface="Trebuchet MS" panose="020B0603020202020204" pitchFamily="34" charset="0"/>
              <a:ea typeface="黑体" panose="02010609060101010101" pitchFamily="49" charset="-122"/>
            </a:endParaRPr>
          </a:p>
          <a:p>
            <a:pPr marL="382905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endParaRPr lang="zh-CN" altLang="en-US" sz="1500" dirty="0">
              <a:latin typeface="Trebuchet MS" panose="020B0603020202020204" pitchFamily="34" charset="0"/>
              <a:ea typeface="黑体" panose="02010609060101010101" pitchFamily="49" charset="-122"/>
            </a:endParaRPr>
          </a:p>
          <a:p>
            <a:pPr marL="382905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zh-CN" altLang="en-US" sz="1500" dirty="0" smtClean="0">
                <a:latin typeface="Trebuchet MS" panose="020B0603020202020204" pitchFamily="34" charset="0"/>
                <a:ea typeface="黑体" panose="02010609060101010101" pitchFamily="49" charset="-122"/>
              </a:rPr>
              <a:t>极端条件下物理（极高能、高密、强引力等）</a:t>
            </a:r>
            <a:endParaRPr lang="en-US" altLang="zh-CN" sz="1500" dirty="0">
              <a:latin typeface="Trebuchet MS" panose="020B0603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4586" name="AutoShape 33"/>
          <p:cNvSpPr/>
          <p:nvPr/>
        </p:nvSpPr>
        <p:spPr>
          <a:xfrm>
            <a:off x="8423911" y="4421745"/>
            <a:ext cx="150019" cy="977503"/>
          </a:xfrm>
          <a:prstGeom prst="leftBrace">
            <a:avLst>
              <a:gd name="adj1" fmla="val 102353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b="1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459194" y="5661184"/>
            <a:ext cx="4794346" cy="571024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/>
            <a:r>
              <a:rPr lang="zh-CN" altLang="en-US" sz="1500" b="1" dirty="0" smtClean="0">
                <a:latin typeface="Trebuchet MS" panose="020B0603020202020204" pitchFamily="34" charset="0"/>
                <a:ea typeface="黑体" panose="02010609060101010101" pitchFamily="49" charset="-122"/>
                <a:cs typeface="Trebuchet MS" panose="020B0603020202020204" pitchFamily="34" charset="0"/>
              </a:rPr>
              <a:t>宇宙线中包含地球上发现的几乎所有元素</a:t>
            </a:r>
            <a:endParaRPr lang="en-US" altLang="zh-CN" sz="1500" b="1" dirty="0">
              <a:latin typeface="Trebuchet MS" panose="020B0603020202020204" pitchFamily="34" charset="0"/>
              <a:ea typeface="黑体" panose="02010609060101010101" pitchFamily="49" charset="-122"/>
              <a:cs typeface="Trebuchet MS" panose="020B0603020202020204" pitchFamily="34" charset="0"/>
            </a:endParaRPr>
          </a:p>
        </p:txBody>
      </p:sp>
      <p:sp>
        <p:nvSpPr>
          <p:cNvPr id="4" name="灯片编号占位符 1"/>
          <p:cNvSpPr txBox="1">
            <a:spLocks noGrp="1"/>
          </p:cNvSpPr>
          <p:nvPr/>
        </p:nvSpPr>
        <p:spPr>
          <a:xfrm>
            <a:off x="10379632" y="5718096"/>
            <a:ext cx="234553" cy="2286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05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fld>
            <a:endParaRPr lang="zh-CN" altLang="en-US" sz="105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2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661" y="218443"/>
            <a:ext cx="11318123" cy="61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9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46860" y="772160"/>
            <a:ext cx="9097645" cy="5349240"/>
          </a:xfrm>
          <a:prstGeom prst="rect">
            <a:avLst/>
          </a:prstGeom>
        </p:spPr>
      </p:pic>
      <p:sp>
        <p:nvSpPr>
          <p:cNvPr id="14348" name="Text Box 8"/>
          <p:cNvSpPr txBox="1"/>
          <p:nvPr/>
        </p:nvSpPr>
        <p:spPr>
          <a:xfrm>
            <a:off x="284163" y="161925"/>
            <a:ext cx="11645900" cy="660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Longitude and latitude profiles</a:t>
            </a:r>
            <a:endParaRPr lang="en-US" altLang="zh-CN" sz="3990" b="1" noProof="1">
              <a:solidFill>
                <a:srgbClr val="FF0000"/>
              </a:solidFill>
              <a:latin typeface="Times New Roman" panose="02020603050405020304" pitchFamily="16" charset="0"/>
              <a:ea typeface="黑体" panose="02010609060101010101" pitchFamily="2" charset="-122"/>
              <a:sym typeface="Symbol" panose="05050102010706020507" charset="0"/>
            </a:endParaRPr>
          </a:p>
        </p:txBody>
      </p:sp>
      <p:sp>
        <p:nvSpPr>
          <p:cNvPr id="24579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31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0" name="文本框 2"/>
          <p:cNvSpPr txBox="1"/>
          <p:nvPr/>
        </p:nvSpPr>
        <p:spPr>
          <a:xfrm>
            <a:off x="155575" y="6173153"/>
            <a:ext cx="11855450" cy="4343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Roughly consistent with gas distributions for </a:t>
            </a:r>
            <a:r>
              <a:rPr lang="en-US" altLang="zh-CN" sz="2400" i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b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, but show </a:t>
            </a:r>
            <a:r>
              <a:rPr lang="en-US" altLang="zh-CN" sz="24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significant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deviation for </a:t>
            </a:r>
            <a:r>
              <a:rPr lang="en-US" altLang="zh-CN" sz="2400" i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l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 </a:t>
            </a:r>
          </a:p>
        </p:txBody>
      </p:sp>
      <p:sp>
        <p:nvSpPr>
          <p:cNvPr id="24581" name="文本框 278531"/>
          <p:cNvSpPr txBox="1"/>
          <p:nvPr/>
        </p:nvSpPr>
        <p:spPr>
          <a:xfrm>
            <a:off x="245745" y="1584008"/>
            <a:ext cx="13287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10-63 TeV</a:t>
            </a:r>
          </a:p>
        </p:txBody>
      </p:sp>
      <p:sp>
        <p:nvSpPr>
          <p:cNvPr id="24582" name="文本框 278531"/>
          <p:cNvSpPr txBox="1"/>
          <p:nvPr/>
        </p:nvSpPr>
        <p:spPr>
          <a:xfrm>
            <a:off x="155575" y="4284345"/>
            <a:ext cx="15875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63-1000 TeV</a:t>
            </a:r>
          </a:p>
        </p:txBody>
      </p:sp>
    </p:spTree>
    <p:extLst>
      <p:ext uri="{BB962C8B-B14F-4D97-AF65-F5344CB8AC3E}">
        <p14:creationId xmlns:p14="http://schemas.microsoft.com/office/powerpoint/2010/main" val="391271633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38" y="774700"/>
            <a:ext cx="8234362" cy="2957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32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Text Box 8"/>
          <p:cNvSpPr txBox="1"/>
          <p:nvPr/>
        </p:nvSpPr>
        <p:spPr>
          <a:xfrm>
            <a:off x="284163" y="161925"/>
            <a:ext cx="11645900" cy="6616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Confront LHAASO data with a toy model</a:t>
            </a:r>
            <a:endParaRPr lang="en-US" altLang="zh-CN" sz="3990" b="1" noProof="1">
              <a:solidFill>
                <a:srgbClr val="FF0000"/>
              </a:solidFill>
              <a:latin typeface="Times New Roman" panose="02020603050405020304" pitchFamily="16" charset="0"/>
              <a:ea typeface="黑体" panose="02010609060101010101" pitchFamily="2" charset="-122"/>
              <a:sym typeface="Symbol" panose="05050102010706020507" charset="0"/>
            </a:endParaRPr>
          </a:p>
        </p:txBody>
      </p:sp>
      <p:sp>
        <p:nvSpPr>
          <p:cNvPr id="27652" name="文本框 2"/>
          <p:cNvSpPr txBox="1"/>
          <p:nvPr/>
        </p:nvSpPr>
        <p:spPr>
          <a:xfrm>
            <a:off x="8436610" y="998855"/>
            <a:ext cx="3506470" cy="54908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2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Toy model prediction: </a:t>
            </a:r>
            <a:r>
              <a:rPr lang="en-US" altLang="zh-CN" sz="22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local CR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× </a:t>
            </a:r>
            <a:r>
              <a:rPr lang="en-US" altLang="zh-CN" sz="22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gas column</a:t>
            </a:r>
            <a:r>
              <a:rPr lang="en-US" altLang="zh-CN" sz="22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 (PLANCK dust opacity)</a:t>
            </a: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endParaRPr lang="en-US" altLang="zh-CN" sz="2200" dirty="0">
              <a:solidFill>
                <a:schemeClr val="tx1"/>
              </a:solidFill>
              <a:latin typeface="Trebuchet MS" panose="020B0603020202020204" pitchFamily="34" charset="0"/>
              <a:ea typeface="黑体" panose="02010609060101010101" pitchFamily="2" charset="-122"/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2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Measured fluxes are higher by a factor of 2~3 than predictions: </a:t>
            </a:r>
            <a:r>
              <a:rPr lang="en-US" altLang="zh-CN" sz="22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unresolved sources </a:t>
            </a:r>
            <a:r>
              <a:rPr lang="en-US" altLang="zh-CN" sz="22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or</a:t>
            </a:r>
            <a:r>
              <a:rPr lang="en-US" altLang="zh-CN" sz="22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 propagation effect?</a:t>
            </a: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endParaRPr lang="en-US" altLang="zh-CN" sz="2200" dirty="0">
              <a:solidFill>
                <a:srgbClr val="FF0000"/>
              </a:solidFill>
              <a:latin typeface="Trebuchet MS" panose="020B0603020202020204" pitchFamily="34" charset="0"/>
              <a:ea typeface="黑体" panose="02010609060101010101" pitchFamily="2" charset="-122"/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2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Spectra are slightly </a:t>
            </a:r>
            <a:r>
              <a:rPr lang="en-US" altLang="zh-CN" sz="22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different </a:t>
            </a:r>
            <a:r>
              <a:rPr lang="en-US" altLang="zh-CN" sz="22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from the prediction: fitting </a:t>
            </a:r>
            <a:r>
              <a:rPr lang="en-US" altLang="zh-CN" sz="2200" i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p</a:t>
            </a:r>
            <a:r>
              <a:rPr lang="en-US" altLang="zh-CN" sz="22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-values of 10</a:t>
            </a:r>
            <a:r>
              <a:rPr lang="en-US" altLang="zh-CN" sz="2200" baseline="30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-4</a:t>
            </a:r>
            <a:r>
              <a:rPr lang="en-US" altLang="zh-CN" sz="22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~10</a:t>
            </a:r>
            <a:r>
              <a:rPr lang="en-US" altLang="zh-CN" sz="2200" baseline="30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-2</a:t>
            </a:r>
            <a:r>
              <a:rPr lang="en-US" altLang="zh-CN" sz="22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 in the inner region</a:t>
            </a:r>
          </a:p>
        </p:txBody>
      </p:sp>
      <p:pic>
        <p:nvPicPr>
          <p:cNvPr id="27653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638" y="3652838"/>
            <a:ext cx="4257675" cy="306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05288" y="3652838"/>
            <a:ext cx="4284662" cy="31067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5318108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33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867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04150" y="954088"/>
            <a:ext cx="3844925" cy="2774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24788" y="3671888"/>
            <a:ext cx="3794125" cy="2757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2275" y="998538"/>
            <a:ext cx="7327900" cy="5402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文本框 278531"/>
          <p:cNvSpPr txBox="1"/>
          <p:nvPr>
            <p:custDataLst>
              <p:tags r:id="rId4"/>
            </p:custDataLst>
          </p:nvPr>
        </p:nvSpPr>
        <p:spPr>
          <a:xfrm>
            <a:off x="373063" y="6380163"/>
            <a:ext cx="437038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R. Zhang et al. (arXiv:2305.06948)</a:t>
            </a:r>
            <a:endParaRPr lang="en-US" altLang="zh-CN" sz="20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" name="Text Box 8"/>
          <p:cNvSpPr txBox="1"/>
          <p:nvPr>
            <p:custDataLst>
              <p:tags r:id="rId5"/>
            </p:custDataLst>
          </p:nvPr>
        </p:nvSpPr>
        <p:spPr>
          <a:xfrm>
            <a:off x="284163" y="161925"/>
            <a:ext cx="11645900" cy="6616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Confront LHAASO data with a GALPROP model</a:t>
            </a:r>
            <a:endParaRPr lang="en-US" altLang="zh-CN" sz="3990" b="1" noProof="1">
              <a:solidFill>
                <a:srgbClr val="FF0000"/>
              </a:solidFill>
              <a:latin typeface="Times New Roman" panose="02020603050405020304" pitchFamily="16" charset="0"/>
              <a:ea typeface="黑体" panose="02010609060101010101" pitchFamily="2" charset="-122"/>
              <a:sym typeface="Symbol" panose="050501020107060205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1540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Text Box 8"/>
          <p:cNvSpPr txBox="1"/>
          <p:nvPr/>
        </p:nvSpPr>
        <p:spPr>
          <a:xfrm>
            <a:off x="284163" y="161925"/>
            <a:ext cx="11645900" cy="6619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Unresolved source population?</a:t>
            </a:r>
            <a:endParaRPr lang="en-US" altLang="zh-CN" sz="3990" b="1" noProof="1">
              <a:solidFill>
                <a:srgbClr val="FF0000"/>
              </a:solidFill>
              <a:latin typeface="Times New Roman" panose="02020603050405020304" pitchFamily="16" charset="0"/>
              <a:ea typeface="黑体" panose="02010609060101010101" pitchFamily="2" charset="-122"/>
              <a:sym typeface="Symbol" panose="05050102010706020507" charset="0"/>
            </a:endParaRPr>
          </a:p>
        </p:txBody>
      </p:sp>
      <p:sp>
        <p:nvSpPr>
          <p:cNvPr id="30722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34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23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0875" y="1022350"/>
            <a:ext cx="11006138" cy="391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75163" y="5326063"/>
            <a:ext cx="3373437" cy="4159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箭头连接符 3"/>
          <p:cNvCxnSpPr/>
          <p:nvPr/>
        </p:nvCxnSpPr>
        <p:spPr>
          <a:xfrm>
            <a:off x="4286250" y="2820988"/>
            <a:ext cx="1584325" cy="249872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>
            <p:custDataLst>
              <p:tags r:id="rId3"/>
            </p:custDataLst>
          </p:nvPr>
        </p:nvCxnSpPr>
        <p:spPr>
          <a:xfrm flipH="1">
            <a:off x="7050088" y="3159125"/>
            <a:ext cx="1655763" cy="215265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7" name="文本框 278531"/>
          <p:cNvSpPr txBox="1"/>
          <p:nvPr>
            <p:custDataLst>
              <p:tags r:id="rId4"/>
            </p:custDataLst>
          </p:nvPr>
        </p:nvSpPr>
        <p:spPr>
          <a:xfrm>
            <a:off x="284163" y="6129338"/>
            <a:ext cx="437038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R. Zhang et al. (arXiv:2305.06948)</a:t>
            </a:r>
            <a:endParaRPr lang="en-US" altLang="zh-CN" sz="20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499962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>
                <a:latin typeface="Arial Black" panose="020B0A04020102020204"/>
              </a:rPr>
              <a:t>5</a:t>
            </a:r>
            <a:r>
              <a:rPr lang="en-US" sz="4000" kern="0" dirty="0" smtClean="0">
                <a:latin typeface="Arial Black" panose="020B0A04020102020204"/>
              </a:rPr>
              <a:t> Brightest GRB 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854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7A4AF7-092F-B198-3EC9-8A6633FDE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81" y="1478279"/>
            <a:ext cx="5388908" cy="34899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77785CB-7E8A-7423-3F2D-C86FB0F11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96137"/>
            <a:ext cx="5417251" cy="3489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2BDD713-0CD0-A967-7B9E-410B6C454F5E}"/>
              </a:ext>
            </a:extLst>
          </p:cNvPr>
          <p:cNvSpPr txBox="1"/>
          <p:nvPr/>
        </p:nvSpPr>
        <p:spPr>
          <a:xfrm>
            <a:off x="1270668" y="5671770"/>
            <a:ext cx="6094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R_GRB≤ 6.1 × 10</a:t>
            </a:r>
            <a:r>
              <a:rPr lang="en-US" altLang="zh-CN" sz="2800" b="1" baseline="30000" dirty="0">
                <a:solidFill>
                  <a:srgbClr val="000000"/>
                </a:solidFill>
                <a:latin typeface="NimbusRomNo9L-Regu"/>
              </a:rPr>
              <a:t>−4</a:t>
            </a:r>
            <a:r>
              <a:rPr lang="en-US" altLang="zh-CN" sz="2000" b="1" dirty="0"/>
              <a:t> Gpc</a:t>
            </a:r>
            <a:r>
              <a:rPr lang="en-US" altLang="zh-CN" sz="2800" b="1" baseline="30000" dirty="0">
                <a:solidFill>
                  <a:srgbClr val="000000"/>
                </a:solidFill>
                <a:latin typeface="NimbusRomNo9L-Regu"/>
              </a:rPr>
              <a:t>−3</a:t>
            </a:r>
            <a:r>
              <a:rPr lang="en-US" altLang="zh-CN" sz="2000" b="1" dirty="0"/>
              <a:t> yr</a:t>
            </a:r>
            <a:r>
              <a:rPr lang="en-US" altLang="zh-CN" sz="2800" b="1" baseline="30000" dirty="0">
                <a:solidFill>
                  <a:srgbClr val="000000"/>
                </a:solidFill>
                <a:latin typeface="NimbusRomNo9L-Regu"/>
              </a:rPr>
              <a:t>−1</a:t>
            </a:r>
            <a:endParaRPr lang="zh-CN" altLang="en-US" sz="3200" b="1" baseline="30000" dirty="0">
              <a:solidFill>
                <a:srgbClr val="000000"/>
              </a:solidFill>
              <a:latin typeface="NimbusRomNo9L-Regu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D048DD-144E-763F-E2EB-FD834D2CE7C1}"/>
              </a:ext>
            </a:extLst>
          </p:cNvPr>
          <p:cNvSpPr txBox="1"/>
          <p:nvPr/>
        </p:nvSpPr>
        <p:spPr>
          <a:xfrm>
            <a:off x="1373879" y="5148550"/>
            <a:ext cx="5077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Fluence: &gt;5 × 10 </a:t>
            </a:r>
            <a:r>
              <a:rPr lang="en-US" altLang="zh-CN" sz="2800" b="1" baseline="30000" dirty="0">
                <a:solidFill>
                  <a:srgbClr val="000000"/>
                </a:solidFill>
                <a:latin typeface="NimbusRomNo9L-Regu"/>
              </a:rPr>
              <a:t>-2</a:t>
            </a:r>
            <a:r>
              <a:rPr lang="en-US" altLang="zh-CN" sz="2000" b="1" i="0" dirty="0">
                <a:solidFill>
                  <a:srgbClr val="000000"/>
                </a:solidFill>
                <a:effectLst/>
                <a:latin typeface="NimbusRomNo9L-Regu"/>
              </a:rPr>
              <a:t> </a:t>
            </a:r>
            <a:r>
              <a:rPr lang="en-US" altLang="zh-CN" sz="2000" b="1" dirty="0"/>
              <a:t>erg/cm</a:t>
            </a:r>
            <a:r>
              <a:rPr lang="en-US" altLang="zh-CN" sz="2800" b="1" baseline="30000" dirty="0">
                <a:solidFill>
                  <a:srgbClr val="000000"/>
                </a:solidFill>
                <a:latin typeface="NimbusRomNo9L-Regu"/>
              </a:rPr>
              <a:t>2</a:t>
            </a:r>
            <a:endParaRPr lang="en-US" altLang="zh-CN" sz="20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DC1547-6A4C-8C25-74F3-CFB46A89FB23}"/>
              </a:ext>
            </a:extLst>
          </p:cNvPr>
          <p:cNvSpPr txBox="1"/>
          <p:nvPr/>
        </p:nvSpPr>
        <p:spPr>
          <a:xfrm>
            <a:off x="1373879" y="61427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z=0.151 volume ~ 1 Gpc^3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816ED77-0BBB-41D7-B700-07AED3FB4636}"/>
              </a:ext>
            </a:extLst>
          </p:cNvPr>
          <p:cNvSpPr txBox="1"/>
          <p:nvPr/>
        </p:nvSpPr>
        <p:spPr>
          <a:xfrm>
            <a:off x="5640905" y="5562265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R&lt;10^-3 </a:t>
            </a:r>
            <a:r>
              <a:rPr lang="en-US" altLang="zh-CN" sz="2400" b="1" dirty="0" err="1">
                <a:solidFill>
                  <a:srgbClr val="C00000"/>
                </a:solidFill>
              </a:rPr>
              <a:t>yr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A000252-E56B-D05B-1A75-8C45CC1B60A0}"/>
              </a:ext>
            </a:extLst>
          </p:cNvPr>
          <p:cNvSpPr txBox="1"/>
          <p:nvPr/>
        </p:nvSpPr>
        <p:spPr>
          <a:xfrm>
            <a:off x="2575921" y="297405"/>
            <a:ext cx="6843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GRB 221009A: A very rate event</a:t>
            </a:r>
            <a:endParaRPr lang="zh-CN" altLang="en-US" sz="36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CCC3668-3278-CC4F-38BA-D71C8552D4CB}"/>
              </a:ext>
            </a:extLst>
          </p:cNvPr>
          <p:cNvSpPr txBox="1"/>
          <p:nvPr/>
        </p:nvSpPr>
        <p:spPr>
          <a:xfrm>
            <a:off x="10058400" y="5562265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Buns et al.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588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77E5AC-3D08-A4BA-5BAA-9E81C207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73" y="159099"/>
            <a:ext cx="10515600" cy="64513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/>
              <a:t>LHAASO</a:t>
            </a:r>
            <a:r>
              <a:rPr lang="zh-CN" altLang="en-US" b="1" dirty="0"/>
              <a:t>对</a:t>
            </a:r>
            <a:r>
              <a:rPr lang="en-US" altLang="zh-CN" b="1" dirty="0"/>
              <a:t>GRB221009A</a:t>
            </a:r>
            <a:r>
              <a:rPr lang="zh-CN" altLang="en-US" b="1" dirty="0"/>
              <a:t>的探测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C72D75-6D34-CAFC-A180-20C18F36E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74" y="1076350"/>
            <a:ext cx="5590255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LHAASO detection of GRB 221009A: first GRB seen by a extensive air shower detector</a:t>
            </a:r>
          </a:p>
          <a:p>
            <a:endParaRPr lang="en-US" altLang="zh-CN" dirty="0"/>
          </a:p>
          <a:p>
            <a:r>
              <a:rPr lang="en-US" altLang="zh-CN" dirty="0"/>
              <a:t>High statistics: &gt;60,000 photons above 0.2TeV (LHAASO-WCDA)</a:t>
            </a:r>
          </a:p>
          <a:p>
            <a:endParaRPr lang="en-US" altLang="zh-CN" dirty="0"/>
          </a:p>
          <a:p>
            <a:r>
              <a:rPr lang="en-US" altLang="zh-CN" dirty="0" err="1"/>
              <a:t>TeV</a:t>
            </a:r>
            <a:r>
              <a:rPr lang="en-US" altLang="zh-CN" dirty="0"/>
              <a:t> count rate light curve: Smooth temporal profile –</a:t>
            </a:r>
            <a:r>
              <a:rPr lang="en-US" altLang="zh-CN" b="1" dirty="0"/>
              <a:t>external shock origin</a:t>
            </a:r>
            <a:endParaRPr lang="zh-CN" altLang="en-US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427E8D-0936-4587-B9C4-A7A6289F19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940" y="945462"/>
            <a:ext cx="4806991" cy="285015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6355A78-F44E-7C53-F9EF-01F049D2644E}"/>
              </a:ext>
            </a:extLst>
          </p:cNvPr>
          <p:cNvSpPr txBox="1"/>
          <p:nvPr/>
        </p:nvSpPr>
        <p:spPr>
          <a:xfrm>
            <a:off x="6506214" y="1165860"/>
            <a:ext cx="3616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高海拔宇宙线观测站（</a:t>
            </a:r>
            <a:r>
              <a:rPr lang="en-US" altLang="zh-CN" b="1" dirty="0">
                <a:solidFill>
                  <a:srgbClr val="FF0000"/>
                </a:solidFill>
              </a:rPr>
              <a:t>LHAASO</a:t>
            </a:r>
            <a:r>
              <a:rPr lang="zh-CN" altLang="en-US" b="1" dirty="0">
                <a:solidFill>
                  <a:srgbClr val="FF0000"/>
                </a:solidFill>
              </a:rPr>
              <a:t>）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0000"/>
                </a:solidFill>
              </a:rPr>
              <a:t>四川稻城   海拔</a:t>
            </a:r>
            <a:r>
              <a:rPr lang="en-US" altLang="zh-CN" b="1" dirty="0">
                <a:solidFill>
                  <a:srgbClr val="FF0000"/>
                </a:solidFill>
              </a:rPr>
              <a:t>4400m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B797B3D-482F-0171-80DE-CE907C0F395A}"/>
              </a:ext>
            </a:extLst>
          </p:cNvPr>
          <p:cNvSpPr txBox="1"/>
          <p:nvPr/>
        </p:nvSpPr>
        <p:spPr>
          <a:xfrm>
            <a:off x="9113520" y="4648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GRB 221009A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8BFE391-02F3-5C1A-2AA9-2CC38B49E8E2}"/>
              </a:ext>
            </a:extLst>
          </p:cNvPr>
          <p:cNvSpPr txBox="1"/>
          <p:nvPr/>
        </p:nvSpPr>
        <p:spPr>
          <a:xfrm>
            <a:off x="200107" y="5520040"/>
            <a:ext cx="579683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First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time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detection of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the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</a:rPr>
              <a:t>TeV</a:t>
            </a:r>
            <a:r>
              <a:rPr lang="en-US" altLang="zh-CN" sz="2800" dirty="0">
                <a:solidFill>
                  <a:srgbClr val="FF0000"/>
                </a:solidFill>
              </a:rPr>
              <a:t> afterglow  onset !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C376B91-F029-D0B4-E9B2-55E183674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34" y="3863340"/>
            <a:ext cx="5386997" cy="292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CCC9F1-3A2E-DD32-F857-019DBB27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/>
          <a:lstStyle/>
          <a:p>
            <a:r>
              <a:rPr lang="en-US" altLang="zh-CN" dirty="0"/>
              <a:t>SED measured by LHAASO-WCDA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B5B5CB-8349-AED4-5C7B-3ACCEF9F8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912" y="2506662"/>
            <a:ext cx="5013960" cy="4351338"/>
          </a:xfrm>
        </p:spPr>
        <p:txBody>
          <a:bodyPr/>
          <a:lstStyle/>
          <a:p>
            <a:r>
              <a:rPr lang="en-US" altLang="zh-CN" dirty="0"/>
              <a:t>.EBL model: A. Saldana-Lopez et al. (2021)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5122298-22E6-280E-F5EE-5F46CED0E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245" y="3304580"/>
            <a:ext cx="5545698" cy="32308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21E6B12-C310-16A9-013D-6B46F2526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01" y="1386840"/>
            <a:ext cx="5899447" cy="547116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F8C786C-D2DB-3A22-CB42-0F9B25695956}"/>
              </a:ext>
            </a:extLst>
          </p:cNvPr>
          <p:cNvSpPr txBox="1"/>
          <p:nvPr/>
        </p:nvSpPr>
        <p:spPr>
          <a:xfrm>
            <a:off x="1242060" y="313944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Intrinsic spectrum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3D7EA60-382B-E39D-FCC3-82C3DD28DF7C}"/>
              </a:ext>
            </a:extLst>
          </p:cNvPr>
          <p:cNvSpPr txBox="1"/>
          <p:nvPr/>
        </p:nvSpPr>
        <p:spPr>
          <a:xfrm>
            <a:off x="3785408" y="4169688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Observed spectrum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50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BA265A2-9C2D-B6BE-03E3-0847D862B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22" y="4316730"/>
            <a:ext cx="4086225" cy="10287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0F3918D-2CC2-4295-A3C6-72F1211EB365}"/>
              </a:ext>
            </a:extLst>
          </p:cNvPr>
          <p:cNvGrpSpPr/>
          <p:nvPr/>
        </p:nvGrpSpPr>
        <p:grpSpPr>
          <a:xfrm>
            <a:off x="4933335" y="1105620"/>
            <a:ext cx="7183006" cy="5387254"/>
            <a:chOff x="4933335" y="1105620"/>
            <a:chExt cx="7183006" cy="5387254"/>
          </a:xfrm>
        </p:grpSpPr>
        <p:pic>
          <p:nvPicPr>
            <p:cNvPr id="4" name="Picture 9" descr="See the source image">
              <a:extLst>
                <a:ext uri="{FF2B5EF4-FFF2-40B4-BE49-F238E27FC236}">
                  <a16:creationId xmlns:a16="http://schemas.microsoft.com/office/drawing/2014/main" id="{442F1BF0-F02E-C934-0188-536F45EAA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335" y="1105620"/>
              <a:ext cx="7183006" cy="5387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FC8BCDB0-00C4-457A-8D91-13CDCBD71976}"/>
                </a:ext>
              </a:extLst>
            </p:cNvPr>
            <p:cNvSpPr/>
            <p:nvPr/>
          </p:nvSpPr>
          <p:spPr>
            <a:xfrm>
              <a:off x="5066352" y="4449453"/>
              <a:ext cx="3600569" cy="1956020"/>
            </a:xfrm>
            <a:prstGeom prst="roundRect">
              <a:avLst/>
            </a:prstGeom>
            <a:solidFill>
              <a:srgbClr val="CCCC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4AA412CE-FAD0-ACAF-99DC-5339F6DE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12" y="262991"/>
            <a:ext cx="11557000" cy="718880"/>
          </a:xfrm>
        </p:spPr>
        <p:txBody>
          <a:bodyPr>
            <a:normAutofit/>
          </a:bodyPr>
          <a:lstStyle/>
          <a:p>
            <a:r>
              <a:rPr lang="en-US" altLang="zh-CN" b="1" dirty="0"/>
              <a:t>A</a:t>
            </a:r>
            <a:r>
              <a:rPr lang="zh-CN" altLang="en-US" b="1" dirty="0"/>
              <a:t> </a:t>
            </a:r>
            <a:r>
              <a:rPr lang="en-US" altLang="zh-CN" b="1" dirty="0"/>
              <a:t>narrow</a:t>
            </a:r>
            <a:r>
              <a:rPr lang="zh-CN" altLang="en-US" b="1" dirty="0"/>
              <a:t> </a:t>
            </a:r>
            <a:r>
              <a:rPr lang="en-US" altLang="zh-CN" b="1" dirty="0"/>
              <a:t>GRB jet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79DA7A-1E58-1B4F-7D91-8E3DA5E5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90" y="1205653"/>
            <a:ext cx="4257090" cy="4351338"/>
          </a:xfrm>
        </p:spPr>
        <p:txBody>
          <a:bodyPr/>
          <a:lstStyle/>
          <a:p>
            <a:r>
              <a:rPr lang="en-US" altLang="zh-CN" dirty="0"/>
              <a:t>Jet breaks have been seen in optical/X-ray bands</a:t>
            </a:r>
          </a:p>
          <a:p>
            <a:r>
              <a:rPr lang="en-US" altLang="zh-CN" dirty="0"/>
              <a:t>First time seeing a jet break at </a:t>
            </a:r>
            <a:r>
              <a:rPr lang="en-US" altLang="zh-CN" dirty="0" err="1"/>
              <a:t>TeV</a:t>
            </a:r>
            <a:r>
              <a:rPr lang="en-US" altLang="zh-CN" dirty="0"/>
              <a:t> band</a:t>
            </a:r>
          </a:p>
          <a:p>
            <a:r>
              <a:rPr lang="en-US" altLang="zh-CN" dirty="0"/>
              <a:t>Helps to understand the total energy of the GRB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ADB6595-0A07-62B5-34AE-9F645CA05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96" y="5643365"/>
            <a:ext cx="7193639" cy="76210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A61DE9F8-438D-486C-88B2-8D2C444D7281}"/>
              </a:ext>
            </a:extLst>
          </p:cNvPr>
          <p:cNvSpPr/>
          <p:nvPr/>
        </p:nvSpPr>
        <p:spPr>
          <a:xfrm>
            <a:off x="1427116" y="4761860"/>
            <a:ext cx="490238" cy="478049"/>
          </a:xfrm>
          <a:prstGeom prst="roundRect">
            <a:avLst/>
          </a:prstGeom>
          <a:solidFill>
            <a:srgbClr val="FF0000">
              <a:alpha val="3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A403A3D-95A8-4E16-831F-8AC6FF48E690}"/>
              </a:ext>
            </a:extLst>
          </p:cNvPr>
          <p:cNvSpPr/>
          <p:nvPr/>
        </p:nvSpPr>
        <p:spPr>
          <a:xfrm>
            <a:off x="3685519" y="5765050"/>
            <a:ext cx="2039419" cy="478049"/>
          </a:xfrm>
          <a:prstGeom prst="roundRect">
            <a:avLst/>
          </a:prstGeom>
          <a:solidFill>
            <a:srgbClr val="FF0000">
              <a:alpha val="3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418246" y="277117"/>
            <a:ext cx="588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LHAASO coll. </a:t>
            </a:r>
            <a:r>
              <a:rPr lang="en-US" altLang="zh-CN" sz="2400" b="1" dirty="0" smtClean="0"/>
              <a:t>2023 </a:t>
            </a:r>
            <a:r>
              <a:rPr lang="en-US" altLang="zh-CN" sz="2400" b="1" dirty="0"/>
              <a:t>(</a:t>
            </a:r>
            <a:r>
              <a:rPr lang="en-US" altLang="zh-CN" sz="2400" b="1" dirty="0" smtClean="0"/>
              <a:t>Science </a:t>
            </a:r>
            <a:r>
              <a:rPr lang="en-US" altLang="zh-CN" sz="2400" b="1" dirty="0"/>
              <a:t>380, 1390)</a:t>
            </a:r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216706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宇宙线实验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6167329" cy="4351338"/>
          </a:xfrm>
        </p:spPr>
        <p:txBody>
          <a:bodyPr/>
          <a:lstStyle/>
          <a:p>
            <a:r>
              <a:rPr lang="zh-CN" altLang="en-US" dirty="0" smtClean="0"/>
              <a:t>宇宙线实验分空间实验和地面实验</a:t>
            </a:r>
            <a:endParaRPr lang="en-US" altLang="zh-CN" dirty="0" smtClean="0"/>
          </a:p>
          <a:p>
            <a:pPr lvl="1"/>
            <a:r>
              <a:rPr lang="zh-CN" altLang="en-US" dirty="0" smtClean="0">
                <a:solidFill>
                  <a:srgbClr val="7030A0"/>
                </a:solidFill>
              </a:rPr>
              <a:t>空间实验探测能量低（流量高）</a:t>
            </a:r>
            <a:endParaRPr lang="en-US" altLang="zh-CN" dirty="0" smtClean="0">
              <a:solidFill>
                <a:srgbClr val="7030A0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B050"/>
                </a:solidFill>
              </a:rPr>
              <a:t>能够区分不同粒子种类</a:t>
            </a:r>
            <a:endParaRPr lang="en-US" altLang="zh-CN" dirty="0" smtClean="0">
              <a:solidFill>
                <a:srgbClr val="00B050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B050"/>
                </a:solidFill>
              </a:rPr>
              <a:t>磁谱仪可以区分正反粒子</a:t>
            </a:r>
            <a:endParaRPr lang="en-US" altLang="zh-CN" dirty="0" smtClean="0">
              <a:solidFill>
                <a:srgbClr val="00B050"/>
              </a:solidFill>
            </a:endParaRPr>
          </a:p>
          <a:p>
            <a:pPr lvl="1"/>
            <a:endParaRPr lang="en-US" altLang="zh-CN" dirty="0" smtClean="0"/>
          </a:p>
          <a:p>
            <a:pPr lvl="1"/>
            <a:r>
              <a:rPr lang="zh-CN" altLang="en-US" dirty="0" smtClean="0">
                <a:solidFill>
                  <a:srgbClr val="00B050"/>
                </a:solidFill>
              </a:rPr>
              <a:t>地面实验探测能量高（面积大）</a:t>
            </a:r>
            <a:endParaRPr lang="en-US" altLang="zh-CN" dirty="0" smtClean="0">
              <a:solidFill>
                <a:srgbClr val="00B050"/>
              </a:solidFill>
            </a:endParaRPr>
          </a:p>
          <a:p>
            <a:pPr lvl="1"/>
            <a:r>
              <a:rPr lang="zh-CN" altLang="en-US" dirty="0">
                <a:solidFill>
                  <a:srgbClr val="7030A0"/>
                </a:solidFill>
              </a:rPr>
              <a:t>难以</a:t>
            </a:r>
            <a:r>
              <a:rPr lang="zh-CN" altLang="en-US" dirty="0" smtClean="0">
                <a:solidFill>
                  <a:srgbClr val="7030A0"/>
                </a:solidFill>
              </a:rPr>
              <a:t>区分不同种类的粒子（大气簇射）</a:t>
            </a:r>
            <a:endParaRPr lang="en-US" altLang="zh-CN" dirty="0" smtClean="0">
              <a:solidFill>
                <a:srgbClr val="7030A0"/>
              </a:solidFill>
            </a:endParaRPr>
          </a:p>
          <a:p>
            <a:pPr lvl="1"/>
            <a:endParaRPr lang="en-US" altLang="zh-CN" dirty="0">
              <a:solidFill>
                <a:srgbClr val="7030A0"/>
              </a:solidFill>
            </a:endParaRPr>
          </a:p>
          <a:p>
            <a:r>
              <a:rPr lang="en-US" altLang="zh-CN" dirty="0" smtClean="0">
                <a:solidFill>
                  <a:srgbClr val="C00000"/>
                </a:solidFill>
              </a:rPr>
              <a:t>LHAASO</a:t>
            </a:r>
            <a:r>
              <a:rPr lang="zh-CN" altLang="en-US" dirty="0" smtClean="0">
                <a:solidFill>
                  <a:srgbClr val="C00000"/>
                </a:solidFill>
              </a:rPr>
              <a:t>面积大、粒子鉴别能力强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6554147" y="1573222"/>
            <a:ext cx="5546981" cy="4891282"/>
            <a:chOff x="4037465" y="1393364"/>
            <a:chExt cx="5020539" cy="438391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78" r="18898" b="1"/>
            <a:stretch/>
          </p:blipFill>
          <p:spPr>
            <a:xfrm>
              <a:off x="4381039" y="1393364"/>
              <a:ext cx="4372790" cy="4224893"/>
            </a:xfrm>
            <a:prstGeom prst="rect">
              <a:avLst/>
            </a:prstGeom>
          </p:spPr>
        </p:pic>
        <p:sp>
          <p:nvSpPr>
            <p:cNvPr id="6" name="文本框 2"/>
            <p:cNvSpPr txBox="1"/>
            <p:nvPr/>
          </p:nvSpPr>
          <p:spPr>
            <a:xfrm>
              <a:off x="7335983" y="2731485"/>
              <a:ext cx="12806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00FF"/>
                  </a:solidFill>
                  <a:latin typeface="Calibri"/>
                </a:rPr>
                <a:t>膝</a:t>
              </a:r>
              <a:endParaRPr lang="en-US" altLang="zh-CN" b="1" dirty="0">
                <a:solidFill>
                  <a:srgbClr val="FF00FF"/>
                </a:solidFill>
                <a:latin typeface="Calibri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FF00FF"/>
                  </a:solidFill>
                  <a:latin typeface="Calibri"/>
                </a:rPr>
                <a:t>(</a:t>
              </a:r>
              <a:r>
                <a:rPr lang="en-US" altLang="zh-CN" b="1" dirty="0" err="1">
                  <a:solidFill>
                    <a:srgbClr val="FF00FF"/>
                  </a:solidFill>
                  <a:latin typeface="Calibri"/>
                </a:rPr>
                <a:t>PeV</a:t>
              </a:r>
              <a:r>
                <a:rPr lang="en-US" altLang="zh-CN" b="1" dirty="0">
                  <a:solidFill>
                    <a:srgbClr val="FF00FF"/>
                  </a:solidFill>
                  <a:latin typeface="Calibri"/>
                </a:rPr>
                <a:t>~</a:t>
              </a:r>
              <a:r>
                <a:rPr lang="zh-CN" altLang="en-US" b="1" dirty="0">
                  <a:solidFill>
                    <a:srgbClr val="FF00FF"/>
                  </a:solidFill>
                  <a:latin typeface="Calibri"/>
                </a:rPr>
                <a:t>光年</a:t>
              </a:r>
              <a:r>
                <a:rPr lang="en-US" altLang="zh-CN" b="1" dirty="0">
                  <a:solidFill>
                    <a:srgbClr val="FF00FF"/>
                  </a:solidFill>
                  <a:latin typeface="Calibri"/>
                </a:rPr>
                <a:t>)</a:t>
              </a:r>
              <a:endParaRPr lang="zh-CN" altLang="en-US" b="1" dirty="0">
                <a:solidFill>
                  <a:srgbClr val="FF00FF"/>
                </a:solidFill>
                <a:latin typeface="Calibri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6636791" y="4371342"/>
              <a:ext cx="1570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00FF"/>
                  </a:solidFill>
                  <a:latin typeface="Calibri"/>
                </a:rPr>
                <a:t>踝</a:t>
              </a:r>
              <a:endParaRPr lang="en-US" altLang="zh-CN" b="1" dirty="0">
                <a:solidFill>
                  <a:srgbClr val="FF00FF"/>
                </a:solidFill>
                <a:latin typeface="Calibri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FF00FF"/>
                  </a:solidFill>
                  <a:latin typeface="Calibri"/>
                </a:rPr>
                <a:t>(</a:t>
              </a:r>
              <a:r>
                <a:rPr lang="en-US" altLang="zh-CN" b="1" dirty="0" err="1">
                  <a:solidFill>
                    <a:srgbClr val="FF00FF"/>
                  </a:solidFill>
                  <a:latin typeface="Calibri"/>
                </a:rPr>
                <a:t>EeV</a:t>
              </a:r>
              <a:r>
                <a:rPr lang="en-US" altLang="zh-CN" b="1" dirty="0">
                  <a:solidFill>
                    <a:srgbClr val="FF00FF"/>
                  </a:solidFill>
                  <a:latin typeface="Calibri"/>
                </a:rPr>
                <a:t>~</a:t>
              </a:r>
              <a:r>
                <a:rPr lang="zh-CN" altLang="en-US" b="1" dirty="0">
                  <a:solidFill>
                    <a:srgbClr val="FF00FF"/>
                  </a:solidFill>
                  <a:latin typeface="Calibri"/>
                </a:rPr>
                <a:t>千光年</a:t>
              </a:r>
              <a:r>
                <a:rPr lang="en-US" altLang="zh-CN" b="1" dirty="0">
                  <a:solidFill>
                    <a:srgbClr val="FF00FF"/>
                  </a:solidFill>
                  <a:latin typeface="Calibri"/>
                </a:rPr>
                <a:t>)</a:t>
              </a:r>
              <a:endParaRPr lang="zh-CN" altLang="en-US" b="1" dirty="0">
                <a:solidFill>
                  <a:srgbClr val="FF00FF"/>
                </a:solidFill>
                <a:latin typeface="Calibri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 bwMode="auto">
            <a:xfrm flipH="1">
              <a:off x="5073081" y="1925630"/>
              <a:ext cx="142767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文本框 9"/>
            <p:cNvSpPr txBox="1"/>
            <p:nvPr/>
          </p:nvSpPr>
          <p:spPr>
            <a:xfrm>
              <a:off x="5314305" y="1628305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prstClr val="black"/>
                  </a:solidFill>
                  <a:latin typeface="Calibri"/>
                </a:rPr>
                <a:t>空间实验</a:t>
              </a:r>
            </a:p>
          </p:txBody>
        </p:sp>
        <p:cxnSp>
          <p:nvCxnSpPr>
            <p:cNvPr id="10" name="直接箭头连接符 9"/>
            <p:cNvCxnSpPr/>
            <p:nvPr/>
          </p:nvCxnSpPr>
          <p:spPr bwMode="auto">
            <a:xfrm>
              <a:off x="6129487" y="2048686"/>
              <a:ext cx="2174658" cy="1643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文本框 12"/>
            <p:cNvSpPr txBox="1"/>
            <p:nvPr/>
          </p:nvSpPr>
          <p:spPr>
            <a:xfrm>
              <a:off x="6246905" y="2135578"/>
              <a:ext cx="1811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prstClr val="black"/>
                  </a:solidFill>
                  <a:latin typeface="Calibri"/>
                </a:rPr>
                <a:t>高海拔地面实验</a:t>
              </a:r>
              <a:endParaRPr lang="zh-CN" altLang="en-US" b="1" dirty="0">
                <a:solidFill>
                  <a:prstClr val="black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3"/>
                <p:cNvSpPr txBox="1"/>
                <p:nvPr/>
              </p:nvSpPr>
              <p:spPr>
                <a:xfrm>
                  <a:off x="4037465" y="1799045"/>
                  <a:ext cx="768864" cy="6135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altLang="zh-CN" sz="2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n-US" altLang="zh-CN" sz="2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𝑑𝑁</m:t>
                            </m:r>
                          </m:num>
                          <m:den>
                            <m:r>
                              <a:rPr lang="en-US" altLang="zh-CN" sz="2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den>
                        </m:f>
                      </m:oMath>
                    </m:oMathPara>
                  </a14:m>
                  <a:endParaRPr lang="zh-CN" altLang="en-US" sz="2100" dirty="0">
                    <a:solidFill>
                      <a:srgbClr val="FF0000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65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7465" y="1799045"/>
                  <a:ext cx="768865" cy="61356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接箭头连接符 12"/>
            <p:cNvCxnSpPr>
              <a:stCxn id="7" idx="0"/>
            </p:cNvCxnSpPr>
            <p:nvPr/>
          </p:nvCxnSpPr>
          <p:spPr>
            <a:xfrm flipV="1">
              <a:off x="7422256" y="4190007"/>
              <a:ext cx="347340" cy="181335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H="1">
              <a:off x="7207678" y="2888012"/>
              <a:ext cx="627680" cy="155402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6459808" y="4589041"/>
              <a:ext cx="0" cy="3856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6"/>
            <p:cNvSpPr txBox="1"/>
            <p:nvPr/>
          </p:nvSpPr>
          <p:spPr>
            <a:xfrm>
              <a:off x="5816696" y="4582234"/>
              <a:ext cx="61106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rgbClr val="FF0000"/>
                  </a:solidFill>
                  <a:latin typeface="Calibri"/>
                </a:rPr>
                <a:t>LHC</a:t>
              </a:r>
              <a:endParaRPr lang="zh-CN" altLang="en-US" sz="21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7" name="文本框 4"/>
            <p:cNvSpPr txBox="1"/>
            <p:nvPr/>
          </p:nvSpPr>
          <p:spPr>
            <a:xfrm>
              <a:off x="8110309" y="3785105"/>
              <a:ext cx="94769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altLang="zh-CN" sz="21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  <a:endParaRPr lang="zh-C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接箭头连接符 17"/>
            <p:cNvCxnSpPr/>
            <p:nvPr/>
          </p:nvCxnSpPr>
          <p:spPr>
            <a:xfrm flipH="1">
              <a:off x="8304145" y="4134786"/>
              <a:ext cx="132500" cy="3304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9" name="对象 1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02918625"/>
                    </p:ext>
                  </p:extLst>
                </p:nvPr>
              </p:nvGraphicFramePr>
              <p:xfrm>
                <a:off x="4416731" y="3189728"/>
                <a:ext cx="85725" cy="1333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131" name="Equation" r:id="rId8" imgW="114120" imgH="177480" progId="Equation.DSMT4">
                        <p:embed/>
                      </p:oleObj>
                    </mc:Choice>
                    <mc:Fallback>
                      <p:oleObj name="Equation" r:id="rId8" imgW="114120" imgH="177480" progId="Equation.DSMT4">
                        <p:embed/>
                        <p:pic>
                          <p:nvPicPr>
                            <p:cNvPr id="76" name="对象 75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16731" y="3189728"/>
                              <a:ext cx="85725" cy="1333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6" name="对象 7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18430642"/>
                    </p:ext>
                  </p:extLst>
                </p:nvPr>
              </p:nvGraphicFramePr>
              <p:xfrm>
                <a:off x="4416731" y="3189728"/>
                <a:ext cx="85725" cy="1333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91" name="Equation" r:id="rId10" imgW="114120" imgH="177480" progId="Equation.DSMT4">
                        <p:embed/>
                      </p:oleObj>
                    </mc:Choice>
                    <mc:Fallback>
                      <p:oleObj name="Equation" r:id="rId10" imgW="114120" imgH="1774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16731" y="3189728"/>
                              <a:ext cx="85725" cy="1333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0" name="文本框 7"/>
            <p:cNvSpPr txBox="1"/>
            <p:nvPr/>
          </p:nvSpPr>
          <p:spPr>
            <a:xfrm>
              <a:off x="8030638" y="5361781"/>
              <a:ext cx="72648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prstClr val="black"/>
                  </a:solidFill>
                  <a:latin typeface="Calibri"/>
                </a:rPr>
                <a:t>能量</a:t>
              </a:r>
            </a:p>
          </p:txBody>
        </p:sp>
        <p:sp>
          <p:nvSpPr>
            <p:cNvPr id="21" name="文本框 15"/>
            <p:cNvSpPr txBox="1"/>
            <p:nvPr/>
          </p:nvSpPr>
          <p:spPr>
            <a:xfrm>
              <a:off x="4122630" y="1428283"/>
              <a:ext cx="72648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prstClr val="black"/>
                  </a:solidFill>
                  <a:latin typeface="Calibri"/>
                </a:rPr>
                <a:t>流强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865534" y="2247430"/>
            <a:ext cx="103951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800" dirty="0"/>
          </a:p>
        </p:txBody>
      </p:sp>
      <p:sp>
        <p:nvSpPr>
          <p:cNvPr id="23" name="文本框 22"/>
          <p:cNvSpPr txBox="1"/>
          <p:nvPr/>
        </p:nvSpPr>
        <p:spPr>
          <a:xfrm>
            <a:off x="9325865" y="1885595"/>
            <a:ext cx="579188" cy="3805267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970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E5945F-CF7D-D20B-4840-1783BD8CC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992"/>
          </a:xfrm>
        </p:spPr>
        <p:txBody>
          <a:bodyPr/>
          <a:lstStyle/>
          <a:p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D2AA46-26DA-CE8B-6F86-DC0E694D7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1241"/>
            <a:ext cx="10842523" cy="551267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First time observing the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 of an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afterglow</a:t>
            </a:r>
          </a:p>
          <a:p>
            <a:pPr marL="514350" indent="-514350"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This enables 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Setting the most strict limit on the prompt emission in the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band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Finding an unusually fast rise phase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Estimating the initial bulk Lorentz factor Γ</a:t>
            </a:r>
            <a:r>
              <a:rPr lang="en-US" altLang="zh-CN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</a:p>
          <a:p>
            <a:pPr marL="514350" indent="-514350"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Finding a jet break in the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light curve in its decay phase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narrowest jet of 0.8°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(the earliest jet break), revealing the “core” of a structured jet </a:t>
            </a:r>
          </a:p>
          <a:p>
            <a:pPr marL="971550" lvl="1" indent="-514350"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reasonable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γ,jet</a:t>
            </a:r>
            <a:r>
              <a:rPr lang="zh-CN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erg with the beam correction</a:t>
            </a:r>
          </a:p>
          <a:p>
            <a:pPr marL="971550" lvl="1" indent="-514350">
              <a:buAutoNum type="arabicPeriod"/>
            </a:pPr>
            <a:r>
              <a:rPr lang="en-US" altLang="zh-CN" b="1" dirty="0"/>
              <a:t>The unprecedently large fluence may be due to </a:t>
            </a:r>
            <a:r>
              <a:rPr lang="en-US" altLang="zh-CN" b="1" dirty="0">
                <a:solidFill>
                  <a:srgbClr val="FF0000"/>
                </a:solidFill>
              </a:rPr>
              <a:t>seeing the brightest core of a nearby GRB jet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AutoNum type="arabicPeriod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6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>
                <a:latin typeface="Arial Black" panose="020B0A04020102020204"/>
              </a:rPr>
              <a:t>6</a:t>
            </a:r>
            <a:r>
              <a:rPr lang="en-US" sz="4000" kern="0" dirty="0" smtClean="0">
                <a:latin typeface="Arial Black" panose="020B0A04020102020204"/>
              </a:rPr>
              <a:t> cosmic ray spectrum and &lt;</a:t>
            </a:r>
            <a:r>
              <a:rPr lang="en-US" sz="4000" kern="0" dirty="0" err="1" smtClean="0">
                <a:latin typeface="Arial Black" panose="020B0A04020102020204"/>
              </a:rPr>
              <a:t>lnA</a:t>
            </a:r>
            <a:r>
              <a:rPr lang="en-US" sz="4000" kern="0" dirty="0" smtClean="0">
                <a:latin typeface="Arial Black" panose="020B0A04020102020204"/>
              </a:rPr>
              <a:t>&gt; 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6977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347" y="329411"/>
            <a:ext cx="67914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 smtClean="0"/>
              <a:t>宇宙线起源：</a:t>
            </a:r>
            <a:r>
              <a:rPr lang="en-US" altLang="zh-CN" sz="2200" b="1" dirty="0" smtClean="0"/>
              <a:t>AMS02-</a:t>
            </a:r>
            <a:r>
              <a:rPr lang="en-US" altLang="zh-CN" dirty="0" smtClean="0"/>
              <a:t>DAMPE-HAWC-LHAASO-TUNKA-Auger energies are calibrated and rescaled to AMS02. very impressively that most rescale less than 5%.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775" y="50643"/>
            <a:ext cx="5410673" cy="6699446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6610942" y="5327374"/>
            <a:ext cx="1181336" cy="39188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566229" y="5784657"/>
            <a:ext cx="1599072" cy="5847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Cutoff of nearby Fe spec</a:t>
            </a:r>
            <a:endParaRPr lang="zh-CN" altLang="en-US" sz="1600" dirty="0"/>
          </a:p>
        </p:txBody>
      </p:sp>
      <p:sp>
        <p:nvSpPr>
          <p:cNvPr id="7" name="文本框 6"/>
          <p:cNvSpPr txBox="1"/>
          <p:nvPr/>
        </p:nvSpPr>
        <p:spPr>
          <a:xfrm>
            <a:off x="9824278" y="3687260"/>
            <a:ext cx="1642008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Cutoff of GA Fe</a:t>
            </a:r>
            <a:endParaRPr lang="zh-CN" altLang="en-US" sz="1600" dirty="0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9824278" y="4025814"/>
            <a:ext cx="299436" cy="11195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464340"/>
            <a:ext cx="5458724" cy="541353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56679" y="3041604"/>
            <a:ext cx="1431235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/>
              <a:t>低能，</a:t>
            </a:r>
            <a:r>
              <a:rPr lang="en-US" altLang="zh-CN" sz="1600" b="1" dirty="0" smtClean="0"/>
              <a:t>SNR?</a:t>
            </a:r>
            <a:endParaRPr lang="zh-CN" altLang="en-US" sz="1600" b="1" dirty="0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2888343" y="2242457"/>
            <a:ext cx="703943" cy="79914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078109" y="1362255"/>
            <a:ext cx="1118546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/>
              <a:t>Geminga</a:t>
            </a:r>
            <a:r>
              <a:rPr lang="en-US" altLang="zh-CN" sz="1600" b="1" dirty="0" smtClean="0"/>
              <a:t>?</a:t>
            </a:r>
            <a:endParaRPr lang="zh-CN" altLang="en-US" sz="1600" b="1" dirty="0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4018091" y="1531532"/>
            <a:ext cx="1060017" cy="5608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4856068" y="2163525"/>
            <a:ext cx="710161" cy="34018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513534" y="2297917"/>
            <a:ext cx="1228035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/>
              <a:t>PaVatrons</a:t>
            </a:r>
            <a:r>
              <a:rPr lang="zh-CN" altLang="en-US" sz="1600" b="1" dirty="0" smtClean="0"/>
              <a:t>，</a:t>
            </a:r>
            <a:r>
              <a:rPr lang="en-US" altLang="zh-CN" sz="1600" b="1" dirty="0" smtClean="0"/>
              <a:t>YMSC? MQ</a:t>
            </a:r>
            <a:r>
              <a:rPr lang="zh-CN" altLang="en-US" sz="1600" b="1" dirty="0" smtClean="0"/>
              <a:t>？</a:t>
            </a:r>
            <a:r>
              <a:rPr lang="en-US" altLang="zh-CN" sz="1600" b="1" dirty="0" smtClean="0"/>
              <a:t>PWN</a:t>
            </a:r>
            <a:r>
              <a:rPr lang="zh-CN" altLang="en-US" sz="1600" b="1" dirty="0" smtClean="0"/>
              <a:t>？</a:t>
            </a:r>
            <a:endParaRPr lang="zh-CN" altLang="en-US" sz="16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9263496" y="364094"/>
            <a:ext cx="671533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SBG?</a:t>
            </a:r>
            <a:endParaRPr lang="zh-CN" altLang="en-US" sz="16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10834914" y="329411"/>
            <a:ext cx="718457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AGN?</a:t>
            </a:r>
            <a:endParaRPr lang="zh-CN" altLang="en-US" sz="1600" b="1" dirty="0"/>
          </a:p>
        </p:txBody>
      </p:sp>
      <p:cxnSp>
        <p:nvCxnSpPr>
          <p:cNvPr id="23" name="直接箭头连接符 22"/>
          <p:cNvCxnSpPr>
            <a:endCxn id="21" idx="2"/>
          </p:cNvCxnSpPr>
          <p:nvPr/>
        </p:nvCxnSpPr>
        <p:spPr>
          <a:xfrm flipH="1" flipV="1">
            <a:off x="9599263" y="702648"/>
            <a:ext cx="474642" cy="9740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11289748" y="702648"/>
            <a:ext cx="76943" cy="7616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0462389" y="1003813"/>
            <a:ext cx="671533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踝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142020" y="329411"/>
            <a:ext cx="334323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/>
              <a:t>膝</a:t>
            </a:r>
            <a:endParaRPr lang="zh-CN" altLang="en-US" sz="1600" b="1" dirty="0"/>
          </a:p>
        </p:txBody>
      </p:sp>
      <p:sp>
        <p:nvSpPr>
          <p:cNvPr id="29" name="文本框 28"/>
          <p:cNvSpPr txBox="1"/>
          <p:nvPr/>
        </p:nvSpPr>
        <p:spPr>
          <a:xfrm>
            <a:off x="9973749" y="652576"/>
            <a:ext cx="861165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2nd</a:t>
            </a:r>
            <a:r>
              <a:rPr lang="zh-CN" altLang="en-US" sz="1600" b="1" dirty="0" smtClean="0"/>
              <a:t>膝</a:t>
            </a:r>
            <a:endParaRPr lang="zh-CN" altLang="en-US" sz="1600" b="1" dirty="0"/>
          </a:p>
        </p:txBody>
      </p:sp>
      <p:sp>
        <p:nvSpPr>
          <p:cNvPr id="30" name="文本框 29"/>
          <p:cNvSpPr txBox="1"/>
          <p:nvPr/>
        </p:nvSpPr>
        <p:spPr>
          <a:xfrm>
            <a:off x="8564691" y="481696"/>
            <a:ext cx="690601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LE</a:t>
            </a:r>
            <a:r>
              <a:rPr lang="zh-CN" altLang="en-US" sz="1600" b="1" dirty="0" smtClean="0"/>
              <a:t>踝</a:t>
            </a:r>
            <a:endParaRPr lang="zh-CN" altLang="en-US" sz="1600" b="1" dirty="0"/>
          </a:p>
        </p:txBody>
      </p:sp>
      <p:sp>
        <p:nvSpPr>
          <p:cNvPr id="25" name="文本框 24"/>
          <p:cNvSpPr txBox="1"/>
          <p:nvPr/>
        </p:nvSpPr>
        <p:spPr>
          <a:xfrm>
            <a:off x="11220920" y="2180305"/>
            <a:ext cx="637882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GZK</a:t>
            </a:r>
            <a:endParaRPr lang="zh-CN" altLang="en-US" sz="1600" b="1" dirty="0"/>
          </a:p>
        </p:txBody>
      </p:sp>
      <p:sp>
        <p:nvSpPr>
          <p:cNvPr id="26" name="文本框 25"/>
          <p:cNvSpPr txBox="1"/>
          <p:nvPr/>
        </p:nvSpPr>
        <p:spPr>
          <a:xfrm>
            <a:off x="7263298" y="3949471"/>
            <a:ext cx="1301394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Old models</a:t>
            </a:r>
            <a:endParaRPr lang="zh-CN" altLang="en-US" sz="1600" dirty="0"/>
          </a:p>
        </p:txBody>
      </p:sp>
      <p:cxnSp>
        <p:nvCxnSpPr>
          <p:cNvPr id="31" name="直接箭头连接符 30"/>
          <p:cNvCxnSpPr/>
          <p:nvPr/>
        </p:nvCxnSpPr>
        <p:spPr>
          <a:xfrm>
            <a:off x="8024191" y="4313584"/>
            <a:ext cx="540500" cy="38682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211917" y="76965"/>
            <a:ext cx="215253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err="1" smtClean="0"/>
              <a:t>arXiv</a:t>
            </a:r>
            <a:r>
              <a:rPr lang="en-US" altLang="zh-CN" sz="1600" dirty="0" smtClean="0"/>
              <a:t>:</a:t>
            </a:r>
            <a:r>
              <a:rPr lang="zh-CN" altLang="en-US" sz="1600" dirty="0"/>
              <a:t> </a:t>
            </a:r>
            <a:r>
              <a:rPr lang="en-US" altLang="zh-CN" sz="1600" dirty="0" smtClean="0">
                <a:hlinkClick r:id="rId5"/>
              </a:rPr>
              <a:t>2403.11832</a:t>
            </a:r>
            <a:endParaRPr lang="zh-CN" altLang="en-US" sz="1600" dirty="0"/>
          </a:p>
        </p:txBody>
      </p:sp>
      <p:sp>
        <p:nvSpPr>
          <p:cNvPr id="32" name="文本框 31"/>
          <p:cNvSpPr txBox="1"/>
          <p:nvPr/>
        </p:nvSpPr>
        <p:spPr>
          <a:xfrm>
            <a:off x="10123714" y="5907684"/>
            <a:ext cx="1642008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rise by second</a:t>
            </a:r>
            <a:endParaRPr lang="zh-CN" altLang="en-US" sz="1600" dirty="0"/>
          </a:p>
        </p:txBody>
      </p:sp>
      <p:cxnSp>
        <p:nvCxnSpPr>
          <p:cNvPr id="33" name="直接箭头连接符 32"/>
          <p:cNvCxnSpPr/>
          <p:nvPr/>
        </p:nvCxnSpPr>
        <p:spPr>
          <a:xfrm>
            <a:off x="10894706" y="5238248"/>
            <a:ext cx="299436" cy="70016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1784798" y="6306567"/>
            <a:ext cx="3852584" cy="62782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9973749" y="2518859"/>
            <a:ext cx="671533" cy="1141735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10894706" y="2330294"/>
            <a:ext cx="149718" cy="2671805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364638" y="25540"/>
            <a:ext cx="215253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/>
              <a:t>Cao, Z. PRL2024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765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LHAASO probe of new physics beyond the standard model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3770" y="1825624"/>
            <a:ext cx="11057994" cy="475124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The SM is an extremely successful model that describes nearly all micro phenomena with a shocking accuracy. However it has many problems ……</a:t>
            </a:r>
          </a:p>
          <a:p>
            <a:r>
              <a:rPr lang="en-US" altLang="zh-CN" dirty="0" smtClean="0"/>
              <a:t>It doesn’t account for the dark matter/dark energy.</a:t>
            </a:r>
          </a:p>
          <a:p>
            <a:r>
              <a:rPr lang="en-US" altLang="zh-CN" dirty="0" smtClean="0"/>
              <a:t>It can not explain why the world consists only normal matter but no antimatter.</a:t>
            </a:r>
          </a:p>
          <a:p>
            <a:r>
              <a:rPr lang="en-US" altLang="zh-CN" dirty="0" smtClean="0"/>
              <a:t>It has the strong CP problem.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An elegant solution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predicts </a:t>
            </a:r>
            <a:r>
              <a:rPr lang="en-US" altLang="zh-CN" i="1" dirty="0" err="1" smtClean="0">
                <a:solidFill>
                  <a:schemeClr val="accent6">
                    <a:lumMod val="75000"/>
                  </a:schemeClr>
                </a:solidFill>
              </a:rPr>
              <a:t>axion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, which is a DM candidate. </a:t>
            </a:r>
          </a:p>
          <a:p>
            <a:r>
              <a:rPr lang="en-US" altLang="zh-CN" dirty="0" smtClean="0"/>
              <a:t>It has the hierarchical problem.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SUSY/</a:t>
            </a:r>
            <a:r>
              <a:rPr lang="en-US" altLang="zh-CN" dirty="0" err="1" smtClean="0">
                <a:solidFill>
                  <a:schemeClr val="accent6">
                    <a:lumMod val="75000"/>
                  </a:schemeClr>
                </a:solidFill>
              </a:rPr>
              <a:t>extraD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generally predicts WIMP as dark matter.</a:t>
            </a:r>
          </a:p>
          <a:p>
            <a:r>
              <a:rPr lang="en-US" altLang="zh-CN" dirty="0" smtClean="0"/>
              <a:t>It does not include gravity.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Quantum gravity theories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which may </a:t>
            </a:r>
            <a:r>
              <a:rPr lang="en-US" altLang="zh-CN" i="1" smtClean="0">
                <a:solidFill>
                  <a:schemeClr val="accent6">
                    <a:lumMod val="75000"/>
                  </a:schemeClr>
                </a:solidFill>
              </a:rPr>
              <a:t>indicate Lorentz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invariance violation.</a:t>
            </a:r>
          </a:p>
          <a:p>
            <a:r>
              <a:rPr lang="en-US" altLang="zh-CN" dirty="0" smtClean="0"/>
              <a:t>……</a:t>
            </a:r>
            <a:endParaRPr lang="zh-CN" alt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03" y="2531757"/>
            <a:ext cx="437322" cy="437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348" y="4157397"/>
            <a:ext cx="407174" cy="4071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80" y="4917504"/>
            <a:ext cx="407174" cy="4071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6" y="5644480"/>
            <a:ext cx="407174" cy="4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Advantages of new physics search at LHAASO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LHAASO </a:t>
            </a:r>
            <a:r>
              <a:rPr lang="zh-CN" altLang="en-US" dirty="0" smtClean="0"/>
              <a:t>的观测提供了独特的数据用于新物理信号的寻找，比如可以提供远远高于对撞机的能量（</a:t>
            </a:r>
            <a:r>
              <a:rPr lang="en-US" altLang="zh-CN" dirty="0" err="1" smtClean="0"/>
              <a:t>PeV</a:t>
            </a:r>
            <a:r>
              <a:rPr lang="en-US" altLang="zh-CN" dirty="0" smtClean="0"/>
              <a:t> gamma</a:t>
            </a:r>
            <a:r>
              <a:rPr lang="zh-CN" altLang="en-US" dirty="0" smtClean="0"/>
              <a:t>，</a:t>
            </a:r>
            <a:r>
              <a:rPr lang="en-US" altLang="zh-CN" dirty="0" smtClean="0"/>
              <a:t>~</a:t>
            </a:r>
            <a:r>
              <a:rPr lang="en-US" altLang="zh-CN" dirty="0" err="1" smtClean="0"/>
              <a:t>EeV</a:t>
            </a:r>
            <a:r>
              <a:rPr lang="en-US" altLang="zh-CN" dirty="0" smtClean="0"/>
              <a:t> P</a:t>
            </a:r>
            <a:r>
              <a:rPr lang="zh-CN" altLang="en-US" dirty="0" smtClean="0"/>
              <a:t>），可以探测宇宙学距离的源以搜寻新物理信号的累积效应。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Heavy dark matter </a:t>
            </a:r>
            <a:r>
              <a:rPr lang="en-US" altLang="zh-CN" dirty="0" err="1" smtClean="0"/>
              <a:t>singals</a:t>
            </a:r>
            <a:r>
              <a:rPr lang="en-US" altLang="zh-CN" dirty="0" smtClean="0"/>
              <a:t> (&gt; </a:t>
            </a:r>
            <a:r>
              <a:rPr lang="en-US" altLang="zh-CN" dirty="0" err="1" smtClean="0"/>
              <a:t>PeV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Lorentz invariant violation (LIV) </a:t>
            </a:r>
            <a:r>
              <a:rPr lang="zh-CN" altLang="en-US" dirty="0" smtClean="0"/>
              <a:t>（高能量）</a:t>
            </a:r>
            <a:endParaRPr lang="en-US" altLang="zh-CN" dirty="0" smtClean="0"/>
          </a:p>
          <a:p>
            <a:r>
              <a:rPr lang="en-US" altLang="zh-CN" dirty="0" smtClean="0"/>
              <a:t>LIV from the light curve  </a:t>
            </a:r>
            <a:r>
              <a:rPr lang="zh-CN" altLang="en-US" dirty="0" smtClean="0"/>
              <a:t>（距离累积）</a:t>
            </a:r>
            <a:endParaRPr lang="en-US" altLang="zh-CN" dirty="0" smtClean="0"/>
          </a:p>
          <a:p>
            <a:r>
              <a:rPr lang="en-US" altLang="zh-CN" dirty="0" err="1"/>
              <a:t>Axion</a:t>
            </a:r>
            <a:r>
              <a:rPr lang="en-US" altLang="zh-CN" dirty="0"/>
              <a:t> scenario </a:t>
            </a:r>
            <a:r>
              <a:rPr lang="zh-CN" altLang="en-US" dirty="0"/>
              <a:t>（距离累积）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4531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>
                <a:latin typeface="Arial Black" panose="020B0A04020102020204"/>
              </a:rPr>
              <a:t>7</a:t>
            </a:r>
            <a:r>
              <a:rPr lang="en-US" sz="4000" kern="0" dirty="0" smtClean="0">
                <a:latin typeface="Arial Black" panose="020B0A04020102020204"/>
              </a:rPr>
              <a:t> </a:t>
            </a:r>
            <a:r>
              <a:rPr lang="en-US" sz="4000" kern="0" dirty="0" smtClean="0">
                <a:latin typeface="Arial Black" panose="020B0A04020102020204"/>
              </a:rPr>
              <a:t>Constraints on Lorentz Invariance violation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90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Lorentz invariance violation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LIV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31031"/>
            <a:ext cx="10515600" cy="4407294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For the case of Lorentz invariance a free particle satisfies the dispersion relation:   E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= 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c</a:t>
            </a:r>
            <a:r>
              <a:rPr lang="en-US" altLang="zh-CN" baseline="30000" dirty="0" smtClean="0"/>
              <a:t>4</a:t>
            </a:r>
            <a:r>
              <a:rPr lang="en-US" altLang="zh-CN" dirty="0" smtClean="0"/>
              <a:t> +p</a:t>
            </a:r>
            <a:r>
              <a:rPr lang="en-US" altLang="zh-CN" baseline="30000" dirty="0" smtClean="0"/>
              <a:t>2 </a:t>
            </a:r>
            <a:r>
              <a:rPr lang="en-US" altLang="zh-CN" dirty="0" smtClean="0"/>
              <a:t>c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	</a:t>
            </a:r>
          </a:p>
          <a:p>
            <a:endParaRPr lang="en-US" altLang="zh-CN" dirty="0"/>
          </a:p>
          <a:p>
            <a:r>
              <a:rPr lang="en-US" altLang="zh-CN" dirty="0" smtClean="0"/>
              <a:t>For some quantum gravity theories, Lorentz invariance may be violated at Planck scale, which leads to modification of the dispersion relation at low energies.</a:t>
            </a:r>
          </a:p>
          <a:p>
            <a:r>
              <a:rPr lang="en-US" altLang="zh-CN" dirty="0" smtClean="0"/>
              <a:t>The dispersion relation at low energies, E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= 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c</a:t>
            </a:r>
            <a:r>
              <a:rPr lang="en-US" altLang="zh-CN" baseline="30000" dirty="0" smtClean="0"/>
              <a:t>4</a:t>
            </a:r>
            <a:r>
              <a:rPr lang="en-US" altLang="zh-CN" dirty="0" smtClean="0"/>
              <a:t> +p</a:t>
            </a:r>
            <a:r>
              <a:rPr lang="en-US" altLang="zh-CN" baseline="30000" dirty="0" smtClean="0"/>
              <a:t>2 </a:t>
            </a:r>
            <a:r>
              <a:rPr lang="en-US" altLang="zh-CN" dirty="0" smtClean="0"/>
              <a:t>c</a:t>
            </a:r>
            <a:r>
              <a:rPr lang="en-US" altLang="zh-CN" baseline="30000" dirty="0" smtClean="0"/>
              <a:t>2 </a:t>
            </a:r>
            <a:r>
              <a:rPr lang="en-US" altLang="zh-CN" dirty="0" smtClean="0"/>
              <a:t>*(1 + </a:t>
            </a:r>
            <a:r>
              <a:rPr lang="en-US" altLang="zh-CN" dirty="0" smtClean="0">
                <a:solidFill>
                  <a:srgbClr val="C00000"/>
                </a:solidFill>
              </a:rPr>
              <a:t>a1(pc/ </a:t>
            </a:r>
            <a:r>
              <a:rPr lang="en-US" altLang="zh-CN" dirty="0" err="1" smtClean="0">
                <a:solidFill>
                  <a:srgbClr val="C00000"/>
                </a:solidFill>
              </a:rPr>
              <a:t>M</a:t>
            </a:r>
            <a:r>
              <a:rPr lang="en-US" altLang="zh-CN" baseline="-25000" dirty="0" err="1" smtClean="0">
                <a:solidFill>
                  <a:srgbClr val="C00000"/>
                </a:solidFill>
              </a:rPr>
              <a:t>pl</a:t>
            </a: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c</a:t>
            </a:r>
            <a:r>
              <a:rPr lang="en-US" altLang="zh-CN" baseline="30000" dirty="0" smtClean="0">
                <a:solidFill>
                  <a:srgbClr val="C00000"/>
                </a:solidFill>
              </a:rPr>
              <a:t>2</a:t>
            </a:r>
            <a:r>
              <a:rPr lang="en-US" altLang="zh-CN" dirty="0" smtClean="0">
                <a:solidFill>
                  <a:srgbClr val="C00000"/>
                </a:solidFill>
              </a:rPr>
              <a:t>)+ a2(pc/ </a:t>
            </a:r>
            <a:r>
              <a:rPr lang="en-US" altLang="zh-CN" dirty="0" err="1" smtClean="0">
                <a:solidFill>
                  <a:srgbClr val="C00000"/>
                </a:solidFill>
              </a:rPr>
              <a:t>M</a:t>
            </a:r>
            <a:r>
              <a:rPr lang="en-US" altLang="zh-CN" baseline="-25000" dirty="0" err="1" smtClean="0">
                <a:solidFill>
                  <a:srgbClr val="C00000"/>
                </a:solidFill>
              </a:rPr>
              <a:t>pl</a:t>
            </a: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c</a:t>
            </a:r>
            <a:r>
              <a:rPr lang="en-US" altLang="zh-CN" baseline="30000" dirty="0" smtClean="0">
                <a:solidFill>
                  <a:srgbClr val="C00000"/>
                </a:solidFill>
              </a:rPr>
              <a:t>2</a:t>
            </a:r>
            <a:r>
              <a:rPr lang="en-US" altLang="zh-CN" dirty="0" smtClean="0">
                <a:solidFill>
                  <a:srgbClr val="C00000"/>
                </a:solidFill>
              </a:rPr>
              <a:t>)</a:t>
            </a:r>
            <a:r>
              <a:rPr lang="en-US" altLang="zh-CN" baseline="30000" dirty="0" smtClean="0">
                <a:solidFill>
                  <a:srgbClr val="C00000"/>
                </a:solidFill>
              </a:rPr>
              <a:t> 2</a:t>
            </a:r>
            <a:r>
              <a:rPr lang="en-US" altLang="zh-CN" dirty="0" smtClean="0">
                <a:solidFill>
                  <a:srgbClr val="C00000"/>
                </a:solidFill>
              </a:rPr>
              <a:t> + …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a1, a2</a:t>
            </a:r>
            <a:r>
              <a:rPr lang="en-US" altLang="zh-CN" dirty="0"/>
              <a:t> </a:t>
            </a:r>
            <a:r>
              <a:rPr lang="en-US" altLang="zh-CN" dirty="0" smtClean="0"/>
              <a:t>… are model parameters of LIV</a:t>
            </a:r>
          </a:p>
          <a:p>
            <a:r>
              <a:rPr lang="en-US" altLang="zh-CN" dirty="0" smtClean="0"/>
              <a:t>LIV effect is suppressed at low energy by </a:t>
            </a:r>
            <a:r>
              <a:rPr lang="en-US" altLang="zh-CN" dirty="0" err="1" smtClean="0"/>
              <a:t>M</a:t>
            </a:r>
            <a:r>
              <a:rPr lang="en-US" altLang="zh-CN" baseline="-25000" dirty="0" err="1" smtClean="0"/>
              <a:t>pl</a:t>
            </a:r>
            <a:r>
              <a:rPr lang="en-US" altLang="zh-CN" dirty="0" smtClean="0"/>
              <a:t> c</a:t>
            </a:r>
            <a:r>
              <a:rPr lang="en-US" altLang="zh-CN" baseline="30000" dirty="0" smtClean="0"/>
              <a:t>2</a:t>
            </a:r>
          </a:p>
          <a:p>
            <a:r>
              <a:rPr lang="en-US" altLang="zh-CN" dirty="0" smtClean="0"/>
              <a:t>Many exotic phenomena may take place in the LIV scenario which are forbidden in LI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94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838200" y="2743199"/>
          <a:ext cx="85153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公式" r:id="rId3" imgW="3784320" imgH="406080" progId="Equation.3">
                  <p:embed/>
                </p:oleObj>
              </mc:Choice>
              <mc:Fallback>
                <p:oleObj name="公式" r:id="rId3" imgW="3784320" imgH="406080" progId="Equation.3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2743199"/>
                        <a:ext cx="851535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Energy dependent speed of light at LIV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From the LIV DR, E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= p</a:t>
            </a:r>
            <a:r>
              <a:rPr lang="en-US" altLang="zh-CN" baseline="30000" dirty="0" smtClean="0"/>
              <a:t>2 </a:t>
            </a:r>
            <a:r>
              <a:rPr lang="en-US" altLang="zh-CN" dirty="0" smtClean="0"/>
              <a:t>c</a:t>
            </a:r>
            <a:r>
              <a:rPr lang="en-US" altLang="zh-CN" baseline="30000" dirty="0" smtClean="0"/>
              <a:t>2 </a:t>
            </a:r>
            <a:r>
              <a:rPr lang="en-US" altLang="zh-CN" dirty="0" smtClean="0"/>
              <a:t>*(1 + </a:t>
            </a:r>
            <a:r>
              <a:rPr lang="en-US" altLang="zh-CN" dirty="0" smtClean="0">
                <a:solidFill>
                  <a:srgbClr val="C00000"/>
                </a:solidFill>
              </a:rPr>
              <a:t>a1(pc/ </a:t>
            </a:r>
            <a:r>
              <a:rPr lang="en-US" altLang="zh-CN" dirty="0" err="1" smtClean="0">
                <a:solidFill>
                  <a:srgbClr val="C00000"/>
                </a:solidFill>
              </a:rPr>
              <a:t>M</a:t>
            </a:r>
            <a:r>
              <a:rPr lang="en-US" altLang="zh-CN" baseline="-25000" dirty="0" err="1" smtClean="0">
                <a:solidFill>
                  <a:srgbClr val="C00000"/>
                </a:solidFill>
              </a:rPr>
              <a:t>pl</a:t>
            </a: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c</a:t>
            </a:r>
            <a:r>
              <a:rPr lang="en-US" altLang="zh-CN" baseline="30000" dirty="0" smtClean="0">
                <a:solidFill>
                  <a:srgbClr val="C00000"/>
                </a:solidFill>
              </a:rPr>
              <a:t>2</a:t>
            </a:r>
            <a:r>
              <a:rPr lang="en-US" altLang="zh-CN" dirty="0" smtClean="0">
                <a:solidFill>
                  <a:srgbClr val="C00000"/>
                </a:solidFill>
              </a:rPr>
              <a:t>)+ a2(pc/ </a:t>
            </a:r>
            <a:r>
              <a:rPr lang="en-US" altLang="zh-CN" dirty="0" err="1" smtClean="0">
                <a:solidFill>
                  <a:srgbClr val="C00000"/>
                </a:solidFill>
              </a:rPr>
              <a:t>M</a:t>
            </a:r>
            <a:r>
              <a:rPr lang="en-US" altLang="zh-CN" baseline="-25000" dirty="0" err="1" smtClean="0">
                <a:solidFill>
                  <a:srgbClr val="C00000"/>
                </a:solidFill>
              </a:rPr>
              <a:t>pl</a:t>
            </a:r>
            <a:r>
              <a:rPr lang="en-US" altLang="zh-CN" dirty="0" smtClean="0">
                <a:solidFill>
                  <a:srgbClr val="C00000"/>
                </a:solidFill>
              </a:rPr>
              <a:t> c</a:t>
            </a:r>
            <a:r>
              <a:rPr lang="en-US" altLang="zh-CN" baseline="30000" dirty="0" smtClean="0">
                <a:solidFill>
                  <a:srgbClr val="C00000"/>
                </a:solidFill>
              </a:rPr>
              <a:t>2</a:t>
            </a:r>
            <a:r>
              <a:rPr lang="en-US" altLang="zh-CN" dirty="0" smtClean="0">
                <a:solidFill>
                  <a:srgbClr val="C00000"/>
                </a:solidFill>
              </a:rPr>
              <a:t>)</a:t>
            </a:r>
            <a:r>
              <a:rPr lang="en-US" altLang="zh-CN" baseline="30000" dirty="0" smtClean="0">
                <a:solidFill>
                  <a:srgbClr val="C00000"/>
                </a:solidFill>
              </a:rPr>
              <a:t> 2</a:t>
            </a:r>
            <a:r>
              <a:rPr lang="en-US" altLang="zh-CN" dirty="0" smtClean="0">
                <a:solidFill>
                  <a:srgbClr val="C00000"/>
                </a:solidFill>
              </a:rPr>
              <a:t> + …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Group velocity</a:t>
            </a:r>
            <a:r>
              <a:rPr lang="zh-CN" altLang="en-US" dirty="0" smtClean="0"/>
              <a:t>  </a:t>
            </a:r>
            <a:r>
              <a:rPr lang="en-US" altLang="zh-CN" dirty="0" smtClean="0"/>
              <a:t>v(E) =</a:t>
            </a:r>
          </a:p>
          <a:p>
            <a:endParaRPr lang="en-US" altLang="zh-CN" dirty="0"/>
          </a:p>
          <a:p>
            <a:r>
              <a:rPr lang="en-US" altLang="zh-CN" dirty="0" smtClean="0"/>
              <a:t>                                                            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v(E)</a:t>
            </a:r>
            <a:r>
              <a:rPr lang="en-US" altLang="zh-CN" dirty="0"/>
              <a:t> </a:t>
            </a:r>
            <a:r>
              <a:rPr lang="en-US" altLang="zh-CN" dirty="0" smtClean="0"/>
              <a:t>is not a constant and can be superluminal or subluminal depending on the sign of a</a:t>
            </a:r>
            <a:r>
              <a:rPr lang="en-US" altLang="zh-CN" baseline="-25000" dirty="0" smtClean="0"/>
              <a:t>n</a:t>
            </a:r>
            <a:r>
              <a:rPr lang="en-US" altLang="zh-CN" dirty="0" smtClean="0"/>
              <a:t>, for n=1,2 the </a:t>
            </a:r>
            <a:r>
              <a:rPr lang="en-US" altLang="zh-CN" dirty="0"/>
              <a:t>first and second order of LIV</a:t>
            </a:r>
            <a:endParaRPr lang="en-US" altLang="zh-CN" baseline="-25000" dirty="0" smtClean="0"/>
          </a:p>
          <a:p>
            <a:r>
              <a:rPr lang="en-US" altLang="zh-CN" dirty="0" smtClean="0"/>
              <a:t>As (E/</a:t>
            </a:r>
            <a:r>
              <a:rPr lang="en-US" altLang="zh-CN" dirty="0" err="1" smtClean="0"/>
              <a:t>E</a:t>
            </a:r>
            <a:r>
              <a:rPr lang="en-US" altLang="zh-CN" baseline="-25000" dirty="0" err="1" smtClean="0"/>
              <a:t>LIV,n</a:t>
            </a:r>
            <a:r>
              <a:rPr lang="en-US" altLang="zh-CN" dirty="0" smtClean="0"/>
              <a:t>) is highly suppressed for E&lt;&lt;</a:t>
            </a:r>
            <a:r>
              <a:rPr lang="en-US" altLang="zh-CN" dirty="0" err="1" smtClean="0"/>
              <a:t>E</a:t>
            </a:r>
            <a:r>
              <a:rPr lang="en-US" altLang="zh-CN" baseline="-25000" dirty="0" err="1" smtClean="0"/>
              <a:t>LIV,n</a:t>
            </a:r>
            <a:r>
              <a:rPr lang="zh-CN" altLang="en-US" dirty="0" smtClean="0"/>
              <a:t> ，</a:t>
            </a:r>
            <a:r>
              <a:rPr lang="en-US" altLang="zh-CN" dirty="0" smtClean="0"/>
              <a:t>it is generally very hard to observe the effect</a:t>
            </a:r>
          </a:p>
          <a:p>
            <a:r>
              <a:rPr lang="en-US" altLang="zh-CN" dirty="0" smtClean="0"/>
              <a:t>It is the great advantages for astrophysical probe: the highest energy possibly achieved in the universe; or long distance propagation from the source may accumulated the tiny effect to be observable. </a:t>
            </a:r>
          </a:p>
          <a:p>
            <a:r>
              <a:rPr lang="en-US" altLang="zh-CN" dirty="0" smtClean="0"/>
              <a:t>Constraints on LIV by time decay of photons from GRBs have been set</a:t>
            </a: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4465817" y="2235200"/>
          <a:ext cx="31686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公式" r:id="rId5" imgW="1269720" imgH="203040" progId="Equation.3">
                  <p:embed/>
                </p:oleObj>
              </mc:Choice>
              <mc:Fallback>
                <p:oleObj name="公式" r:id="rId5" imgW="1269720" imgH="203040" progId="Equation.3">
                  <p:embed/>
                  <p:pic>
                    <p:nvPicPr>
                      <p:cNvPr id="4" name="对象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5817" y="2235200"/>
                        <a:ext cx="31686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999184" y="2822712"/>
            <a:ext cx="3328189" cy="834887"/>
          </a:xfrm>
          <a:prstGeom prst="rect">
            <a:avLst/>
          </a:prstGeom>
          <a:solidFill>
            <a:srgbClr val="7030A0">
              <a:alpha val="27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5187" y="2755210"/>
            <a:ext cx="2498569" cy="82535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85188" y="2755210"/>
            <a:ext cx="2445658" cy="795131"/>
          </a:xfrm>
          <a:prstGeom prst="rect">
            <a:avLst/>
          </a:prstGeom>
          <a:solidFill>
            <a:srgbClr val="7030A0">
              <a:alpha val="27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1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Decay of a free photon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6291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 free photon in vacuum is stable in LI</a:t>
            </a:r>
          </a:p>
          <a:p>
            <a:r>
              <a:rPr lang="en-US" altLang="zh-CN" dirty="0" smtClean="0"/>
              <a:t>For LIV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r>
              <a:rPr lang="en-US" altLang="zh-CN" dirty="0" smtClean="0"/>
              <a:t>When the effective mass &gt; a pair of </a:t>
            </a:r>
            <a:r>
              <a:rPr lang="en-US" altLang="zh-CN" dirty="0" err="1" smtClean="0"/>
              <a:t>e+e</a:t>
            </a:r>
            <a:r>
              <a:rPr lang="en-US" altLang="zh-CN" dirty="0" smtClean="0"/>
              <a:t>-, the photon decay into </a:t>
            </a:r>
            <a:r>
              <a:rPr lang="en-US" altLang="zh-CN" dirty="0" err="1" smtClean="0"/>
              <a:t>e+e</a:t>
            </a:r>
            <a:r>
              <a:rPr lang="en-US" altLang="zh-CN" dirty="0" smtClean="0"/>
              <a:t>- very  fast and leads to a sharp cutoff at the SED</a:t>
            </a:r>
          </a:p>
          <a:p>
            <a:r>
              <a:rPr lang="en-US" altLang="zh-CN" dirty="0" smtClean="0"/>
              <a:t>If no such decay the LIV energy scale is constrained as</a:t>
            </a:r>
          </a:p>
          <a:p>
            <a:r>
              <a:rPr lang="en-US" altLang="zh-CN" dirty="0" smtClean="0"/>
              <a:t>For n=1,2</a:t>
            </a:r>
            <a:r>
              <a:rPr lang="zh-CN" altLang="en-US" dirty="0" smtClean="0"/>
              <a:t>，</a:t>
            </a:r>
            <a:r>
              <a:rPr lang="en-US" altLang="zh-CN" dirty="0" smtClean="0"/>
              <a:t>we have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The constraints are very sensitive to the highest energy of gamma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681" y="617751"/>
            <a:ext cx="4102298" cy="18658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468" y="2208709"/>
            <a:ext cx="2591052" cy="6741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830" y="3625485"/>
            <a:ext cx="2231366" cy="7516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642" y="4232693"/>
            <a:ext cx="3091974" cy="15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4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Photon splitting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111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LIV also leads to a photon splitting to 3 photons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>
                <a:solidFill>
                  <a:srgbClr val="FF0000"/>
                </a:solidFill>
              </a:rPr>
              <a:t>LIV decay or splitting leads to s sharp cutoff the </a:t>
            </a:r>
          </a:p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</a:rPr>
              <a:t>h</a:t>
            </a:r>
            <a:r>
              <a:rPr lang="en-US" altLang="zh-CN" dirty="0" smtClean="0">
                <a:solidFill>
                  <a:srgbClr val="FF0000"/>
                </a:solidFill>
              </a:rPr>
              <a:t>igh energy end of the spectrum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We analyze the LHAASO data of gamma ray SED </a:t>
            </a:r>
          </a:p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</a:rPr>
              <a:t>t</a:t>
            </a:r>
            <a:r>
              <a:rPr lang="en-US" altLang="zh-CN" dirty="0" smtClean="0">
                <a:solidFill>
                  <a:srgbClr val="FF0000"/>
                </a:solidFill>
              </a:rPr>
              <a:t>o look for the LIV cutoff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57" y="2133405"/>
            <a:ext cx="4065917" cy="254356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51" y="4578210"/>
            <a:ext cx="3651849" cy="227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/>
          <p:nvPr/>
        </p:nvSpPr>
        <p:spPr>
          <a:xfrm>
            <a:off x="1803559" y="1001079"/>
            <a:ext cx="8687276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Recent/ongoing experiments</a:t>
            </a:r>
          </a:p>
        </p:txBody>
      </p:sp>
      <p:pic>
        <p:nvPicPr>
          <p:cNvPr id="18441" name="图片 121860" descr="AMS02_Sketch_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105" y="1901666"/>
            <a:ext cx="2416016" cy="16830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图片 121857" descr="cal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035" y="1901667"/>
            <a:ext cx="2484120" cy="1701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7" name="矩形 121864"/>
          <p:cNvSpPr/>
          <p:nvPr/>
        </p:nvSpPr>
        <p:spPr>
          <a:xfrm>
            <a:off x="1850232" y="1642587"/>
            <a:ext cx="8525351" cy="23050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30479" bIns="0" anchor="t" anchorCtr="0">
            <a:spAutoFit/>
          </a:bodyPr>
          <a:lstStyle/>
          <a:p>
            <a:pPr marL="40005"/>
            <a:r>
              <a:rPr lang="en-US" altLang="zh-CN" sz="1500" b="1" dirty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Trebuchet MS" panose="020B0603020202020204" pitchFamily="34" charset="0"/>
              </a:rPr>
              <a:t> </a:t>
            </a:r>
            <a:r>
              <a:rPr lang="en-US" altLang="zh-CN" sz="1500" b="1" dirty="0" smtClean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Trebuchet MS" panose="020B0603020202020204" pitchFamily="34" charset="0"/>
              </a:rPr>
              <a:t>Fermi                      </a:t>
            </a:r>
            <a:r>
              <a:rPr lang="en-US" altLang="zh-CN" sz="1500" b="1" dirty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Trebuchet MS" panose="020B0603020202020204" pitchFamily="34" charset="0"/>
              </a:rPr>
              <a:t>AMS-02                                 CALET                                 </a:t>
            </a:r>
            <a:r>
              <a:rPr lang="en-US" altLang="zh-CN" sz="1500" b="1" dirty="0" smtClean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Trebuchet MS" panose="020B0603020202020204" pitchFamily="34" charset="0"/>
              </a:rPr>
              <a:t>DAMPE</a:t>
            </a:r>
            <a:endParaRPr lang="en-US" altLang="zh-CN" sz="1500" b="1" dirty="0">
              <a:solidFill>
                <a:srgbClr val="0000FF"/>
              </a:solidFill>
              <a:latin typeface="Trebuchet MS" panose="020B0603020202020204" pitchFamily="34" charset="0"/>
              <a:ea typeface="黑体" panose="02010609060101010101" pitchFamily="49" charset="-122"/>
              <a:cs typeface="Trebuchet MS" panose="020B0603020202020204" pitchFamily="34" charset="0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6527959" y="4204811"/>
            <a:ext cx="1772126" cy="16502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6"/>
          <a:stretch>
            <a:fillRect/>
          </a:stretch>
        </p:blipFill>
        <p:spPr>
          <a:xfrm>
            <a:off x="3900488" y="4204811"/>
            <a:ext cx="2449354" cy="1652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121864"/>
          <p:cNvSpPr/>
          <p:nvPr/>
        </p:nvSpPr>
        <p:spPr>
          <a:xfrm>
            <a:off x="1832610" y="3969069"/>
            <a:ext cx="8397240" cy="23050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30479" bIns="0" anchor="t" anchorCtr="0">
            <a:spAutoFit/>
          </a:bodyPr>
          <a:lstStyle/>
          <a:p>
            <a:pPr marL="40005"/>
            <a:r>
              <a:rPr lang="en-US" altLang="zh-CN" sz="1500" b="1" dirty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Trebuchet MS" panose="020B0603020202020204" pitchFamily="34" charset="0"/>
              </a:rPr>
              <a:t>      </a:t>
            </a:r>
            <a:r>
              <a:rPr lang="en-US" altLang="zh-CN" sz="1500" b="1" dirty="0" smtClean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Trebuchet MS" panose="020B0603020202020204" pitchFamily="34" charset="0"/>
              </a:rPr>
              <a:t>HAWC                              </a:t>
            </a:r>
            <a:r>
              <a:rPr lang="zh-CN" altLang="en-US" sz="1500" b="1" dirty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Trebuchet MS" panose="020B0603020202020204" pitchFamily="34" charset="0"/>
              </a:rPr>
              <a:t>羊八井</a:t>
            </a:r>
            <a:r>
              <a:rPr lang="en-US" altLang="zh-CN" sz="1500" b="1" dirty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Trebuchet MS" panose="020B0603020202020204" pitchFamily="34" charset="0"/>
              </a:rPr>
              <a:t>          </a:t>
            </a:r>
            <a:r>
              <a:rPr lang="en-US" altLang="zh-CN" sz="1500" b="1" dirty="0" smtClean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Trebuchet MS" panose="020B0603020202020204" pitchFamily="34" charset="0"/>
              </a:rPr>
              <a:t>                HESS/MAGIC/VERITAS             LHAASO</a:t>
            </a:r>
            <a:endParaRPr lang="en-US" altLang="zh-CN" sz="1500" b="1" dirty="0">
              <a:solidFill>
                <a:srgbClr val="0000FF"/>
              </a:solidFill>
              <a:latin typeface="Trebuchet MS" panose="020B0603020202020204" pitchFamily="34" charset="0"/>
              <a:ea typeface="黑体" panose="02010609060101010101" pitchFamily="49" charset="-122"/>
              <a:cs typeface="Trebuchet MS" panose="020B0603020202020204" pitchFamily="34" charset="0"/>
            </a:endParaRPr>
          </a:p>
        </p:txBody>
      </p:sp>
      <p:sp>
        <p:nvSpPr>
          <p:cNvPr id="2" name="灯片编号占位符 1"/>
          <p:cNvSpPr txBox="1">
            <a:spLocks noGrp="1"/>
          </p:cNvSpPr>
          <p:nvPr/>
        </p:nvSpPr>
        <p:spPr>
          <a:xfrm>
            <a:off x="10379632" y="5718096"/>
            <a:ext cx="234553" cy="2286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05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fld>
            <a:endParaRPr lang="zh-CN" altLang="en-US" sz="105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385" y="2142067"/>
            <a:ext cx="1934806" cy="1239099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8"/>
          <a:stretch>
            <a:fillRect/>
          </a:stretch>
        </p:blipFill>
        <p:spPr>
          <a:xfrm>
            <a:off x="1570553" y="4213383"/>
            <a:ext cx="1961674" cy="16416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8489" y="1892489"/>
            <a:ext cx="3072279" cy="158336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7720" y="4232617"/>
            <a:ext cx="2720480" cy="15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67" y="276045"/>
            <a:ext cx="11671456" cy="636054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10068" y="465826"/>
            <a:ext cx="407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zh-CN" b="1" dirty="0"/>
              <a:t>Z. Cao, et al., Nature 594, 33 (2021</a:t>
            </a:r>
            <a:r>
              <a:rPr lang="da-DK" altLang="zh-CN" b="1" dirty="0" smtClean="0"/>
              <a:t>)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08566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result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461" y="1825625"/>
            <a:ext cx="10135078" cy="43513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6000" y="1045445"/>
            <a:ext cx="5121019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err="1">
                <a:solidFill>
                  <a:srgbClr val="FF0000"/>
                </a:solidFill>
              </a:rPr>
              <a:t>Phys.Rev.Lett</a:t>
            </a:r>
            <a:r>
              <a:rPr lang="en-US" altLang="zh-CN" sz="2400" b="1" i="1" dirty="0">
                <a:solidFill>
                  <a:srgbClr val="FF0000"/>
                </a:solidFill>
              </a:rPr>
              <a:t>.</a:t>
            </a:r>
            <a:r>
              <a:rPr lang="en-US" altLang="zh-CN" sz="2400" b="1" dirty="0">
                <a:solidFill>
                  <a:srgbClr val="FF0000"/>
                </a:solidFill>
              </a:rPr>
              <a:t> 128 (2022) 5, 051102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4683" y="5679503"/>
            <a:ext cx="3856383" cy="7042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61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KM2A, </a:t>
            </a:r>
            <a:r>
              <a:rPr lang="zh-CN" altLang="en-US" dirty="0" smtClean="0"/>
              <a:t>高能伽马有限的宇宙视界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154" y="1415665"/>
            <a:ext cx="6296577" cy="22586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965" y="3674275"/>
            <a:ext cx="3911310" cy="31253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67" y="4077419"/>
            <a:ext cx="8263110" cy="124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730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LHAASO-KM2A</a:t>
            </a:r>
            <a:r>
              <a:rPr lang="zh-CN" altLang="en-US" dirty="0" smtClean="0"/>
              <a:t>观测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4688457" cy="4351338"/>
          </a:xfrm>
        </p:spPr>
        <p:txBody>
          <a:bodyPr/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First observation of the EBL absorption of g-flux</a:t>
            </a:r>
          </a:p>
          <a:p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highest energy photon is about </a:t>
            </a:r>
            <a:r>
              <a:rPr lang="en-US" altLang="zh-CN" dirty="0">
                <a:solidFill>
                  <a:srgbClr val="C00000"/>
                </a:solidFill>
              </a:rPr>
              <a:t>~</a:t>
            </a:r>
            <a:r>
              <a:rPr lang="en-US" altLang="zh-CN" dirty="0" smtClean="0">
                <a:solidFill>
                  <a:srgbClr val="C00000"/>
                </a:solidFill>
              </a:rPr>
              <a:t>13TeV</a:t>
            </a:r>
            <a:r>
              <a:rPr lang="en-US" altLang="zh-CN" dirty="0" smtClean="0"/>
              <a:t>, depending on the spectrum</a:t>
            </a:r>
          </a:p>
          <a:p>
            <a:r>
              <a:rPr lang="en-US" altLang="zh-CN" dirty="0" smtClean="0"/>
              <a:t>Even </a:t>
            </a:r>
            <a:r>
              <a:rPr lang="en-US" altLang="zh-CN" dirty="0" smtClean="0">
                <a:solidFill>
                  <a:srgbClr val="C00000"/>
                </a:solidFill>
              </a:rPr>
              <a:t>13 </a:t>
            </a:r>
            <a:r>
              <a:rPr lang="en-US" altLang="zh-CN" dirty="0" err="1" smtClean="0">
                <a:solidFill>
                  <a:srgbClr val="C00000"/>
                </a:solidFill>
              </a:rPr>
              <a:t>TeV</a:t>
            </a:r>
            <a:r>
              <a:rPr lang="en-US" altLang="zh-CN" dirty="0" smtClean="0">
                <a:solidFill>
                  <a:srgbClr val="C00000"/>
                </a:solidFill>
              </a:rPr>
              <a:t> is out of expectation</a:t>
            </a:r>
            <a:r>
              <a:rPr lang="en-US" altLang="zh-CN" dirty="0" smtClean="0"/>
              <a:t>. Flux is about 1 order of magnitude higher than expectation.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486" y="286307"/>
            <a:ext cx="6121072" cy="1980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486" y="2345795"/>
            <a:ext cx="6045475" cy="24527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774" y="4653851"/>
            <a:ext cx="2611916" cy="220414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442" y="1312353"/>
            <a:ext cx="626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LHAASO coll. </a:t>
            </a:r>
            <a:r>
              <a:rPr lang="en-US" altLang="zh-CN" sz="2400" b="1" dirty="0" smtClean="0"/>
              <a:t>2023 </a:t>
            </a:r>
            <a:r>
              <a:rPr lang="en-US" altLang="zh-CN" sz="2400" b="1" dirty="0"/>
              <a:t>(</a:t>
            </a:r>
            <a:r>
              <a:rPr lang="en-US" altLang="zh-CN" sz="2400" b="1" dirty="0" smtClean="0"/>
              <a:t>Science adv. </a:t>
            </a:r>
            <a:r>
              <a:rPr lang="en-US" altLang="zh-CN" sz="2400" b="1" dirty="0"/>
              <a:t>9</a:t>
            </a:r>
            <a:r>
              <a:rPr lang="en-US" altLang="zh-CN" sz="2400" b="1" dirty="0" smtClean="0"/>
              <a:t>, 2778)</a:t>
            </a:r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592194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LIV by GRB 221009A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7658337" cy="4351338"/>
          </a:xfrm>
        </p:spPr>
        <p:txBody>
          <a:bodyPr/>
          <a:lstStyle/>
          <a:p>
            <a:r>
              <a:rPr lang="en-US" altLang="zh-CN" dirty="0" smtClean="0"/>
              <a:t>The intrinsic gamma spectrum shows a bump at the highest energy. It stimulates a lot of interests. LIV is a possible solution which leads to more transparent EBL.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As the significance is not high. Constraint on LIV is set finally  E</a:t>
            </a:r>
            <a:r>
              <a:rPr lang="en-US" altLang="zh-CN" baseline="-25000" dirty="0" smtClean="0"/>
              <a:t>LIV</a:t>
            </a:r>
            <a:r>
              <a:rPr lang="en-US" altLang="zh-CN" dirty="0" smtClean="0"/>
              <a:t> &gt; 1.5 </a:t>
            </a:r>
            <a:r>
              <a:rPr lang="en-US" altLang="zh-CN" dirty="0" err="1" smtClean="0"/>
              <a:t>M</a:t>
            </a:r>
            <a:r>
              <a:rPr lang="en-US" altLang="zh-CN" baseline="-25000" dirty="0" err="1" smtClean="0"/>
              <a:t>Pl</a:t>
            </a:r>
            <a:r>
              <a:rPr lang="en-US" altLang="zh-CN" dirty="0" smtClean="0"/>
              <a:t>.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841" y="3343545"/>
            <a:ext cx="3475674" cy="2968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677" y="0"/>
            <a:ext cx="3747564" cy="317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1611" y="181784"/>
            <a:ext cx="9708636" cy="1325563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Constraint on LIV by time lag of different energy photons from GRB 221009A 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8899322" cy="4351338"/>
          </a:xfrm>
        </p:spPr>
        <p:txBody>
          <a:bodyPr/>
          <a:lstStyle/>
          <a:p>
            <a:r>
              <a:rPr lang="en-US" altLang="zh-CN" b="1" dirty="0" smtClean="0"/>
              <a:t>Cross correlation function (CCF)</a:t>
            </a:r>
            <a:r>
              <a:rPr lang="en-US" altLang="zh-CN" dirty="0" smtClean="0"/>
              <a:t>. Light curves of different energy bands are given by the WCDA data. CCF method is adopted to derive the time lags of the different light curves. </a:t>
            </a:r>
          </a:p>
          <a:p>
            <a:r>
              <a:rPr lang="en-US" altLang="zh-CN" b="1" dirty="0" smtClean="0"/>
              <a:t>Maximal likelihood method</a:t>
            </a:r>
            <a:r>
              <a:rPr lang="en-US" altLang="zh-CN" dirty="0" smtClean="0"/>
              <a:t>. The probability density function (PDF) of a photon at time </a:t>
            </a:r>
            <a:r>
              <a:rPr lang="en-US" altLang="zh-CN" i="1" dirty="0" smtClean="0"/>
              <a:t>t</a:t>
            </a:r>
            <a:r>
              <a:rPr lang="en-US" altLang="zh-CN" dirty="0" smtClean="0"/>
              <a:t> and </a:t>
            </a:r>
            <a:r>
              <a:rPr lang="en-US" altLang="zh-CN" i="1" dirty="0" err="1" smtClean="0"/>
              <a:t>N</a:t>
            </a:r>
            <a:r>
              <a:rPr lang="en-US" altLang="zh-CN" i="1" baseline="-25000" dirty="0" err="1" smtClean="0"/>
              <a:t>hit</a:t>
            </a:r>
            <a:r>
              <a:rPr lang="en-US" altLang="zh-CN" dirty="0" smtClean="0"/>
              <a:t> is given. </a:t>
            </a:r>
            <a:r>
              <a:rPr lang="el-GR" altLang="zh-CN" dirty="0" smtClean="0"/>
              <a:t>λ</a:t>
            </a:r>
            <a:r>
              <a:rPr lang="en-US" altLang="zh-CN" dirty="0" smtClean="0"/>
              <a:t>(t) is the intrinsic light curve with possible time lag </a:t>
            </a:r>
            <a:r>
              <a:rPr lang="el-GR" altLang="zh-CN" i="1" dirty="0" smtClean="0"/>
              <a:t>Δ</a:t>
            </a:r>
            <a:r>
              <a:rPr lang="en-US" altLang="zh-CN" i="1" dirty="0" err="1" smtClean="0"/>
              <a:t>t</a:t>
            </a:r>
            <a:r>
              <a:rPr lang="en-US" altLang="zh-CN" i="1" baseline="-25000" dirty="0" err="1" smtClean="0"/>
              <a:t>LIV</a:t>
            </a:r>
            <a:r>
              <a:rPr lang="en-US" altLang="zh-CN" i="1" dirty="0" smtClean="0"/>
              <a:t>(E)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089" y="73833"/>
            <a:ext cx="2454478" cy="4554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57" y="4808486"/>
            <a:ext cx="3744262" cy="7524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89" y="5040396"/>
            <a:ext cx="3241707" cy="18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116" y="241161"/>
            <a:ext cx="10515600" cy="854354"/>
          </a:xfrm>
        </p:spPr>
        <p:txBody>
          <a:bodyPr/>
          <a:lstStyle/>
          <a:p>
            <a:r>
              <a:rPr lang="en-US" altLang="zh-CN" dirty="0" smtClean="0"/>
              <a:t>The stringent LIV constraint by time of flight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65107"/>
            <a:ext cx="10515600" cy="4211855"/>
          </a:xfrm>
        </p:spPr>
        <p:txBody>
          <a:bodyPr/>
          <a:lstStyle/>
          <a:p>
            <a:r>
              <a:rPr lang="en-US" altLang="zh-CN" dirty="0" smtClean="0"/>
              <a:t>For the 2</a:t>
            </a:r>
            <a:r>
              <a:rPr lang="en-US" altLang="zh-CN" baseline="30000" dirty="0" smtClean="0"/>
              <a:t>nd</a:t>
            </a:r>
            <a:r>
              <a:rPr lang="en-US" altLang="zh-CN" dirty="0" smtClean="0"/>
              <a:t> LIV the LHAASO constraint is the best one with 6-8 times improvement to Fermi-LAT result.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49" y="3182818"/>
            <a:ext cx="9497901" cy="26476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96944" y="5384169"/>
            <a:ext cx="2669367" cy="369332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096000" y="1045072"/>
            <a:ext cx="3701144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Cao, Z. et al.,  PRL 2024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6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29" y="46379"/>
            <a:ext cx="9822498" cy="67394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8793" y="799381"/>
            <a:ext cx="4209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我们联合</a:t>
            </a:r>
            <a:r>
              <a:rPr lang="en-US" altLang="zh-CN" sz="2000" b="1" dirty="0" smtClean="0"/>
              <a:t>KM2A</a:t>
            </a:r>
            <a:r>
              <a:rPr lang="zh-CN" altLang="en-US" sz="2000" b="1" dirty="0" smtClean="0"/>
              <a:t>的高能事例和</a:t>
            </a:r>
            <a:r>
              <a:rPr lang="en-US" altLang="zh-CN" sz="2000" b="1" dirty="0" smtClean="0"/>
              <a:t>WCDA</a:t>
            </a:r>
            <a:r>
              <a:rPr lang="zh-CN" altLang="en-US" sz="2000" b="1" dirty="0" smtClean="0"/>
              <a:t>的精确测量事例通过到达时间限制</a:t>
            </a:r>
            <a:r>
              <a:rPr lang="en-US" altLang="zh-CN" sz="2000" b="1" dirty="0" smtClean="0"/>
              <a:t>LIV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759353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5" y="127661"/>
            <a:ext cx="10494898" cy="66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489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12" y="92015"/>
            <a:ext cx="11326041" cy="66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17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1774825" y="495301"/>
            <a:ext cx="88440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ea typeface="仿宋_GB2312" pitchFamily="49" charset="-122"/>
              </a:rPr>
              <a:t>正是广延大气簇射提供给我们另一种探测宇宙线的手段</a:t>
            </a:r>
            <a:r>
              <a:rPr lang="en-US" altLang="zh-CN" sz="2400" b="1">
                <a:solidFill>
                  <a:srgbClr val="0000FF"/>
                </a:solidFill>
                <a:ea typeface="仿宋_GB2312" pitchFamily="49" charset="-122"/>
              </a:rPr>
              <a:t>——</a:t>
            </a:r>
            <a:r>
              <a:rPr lang="zh-CN" altLang="en-US" sz="2400" b="1">
                <a:solidFill>
                  <a:srgbClr val="0000FF"/>
                </a:solidFill>
                <a:ea typeface="仿宋_GB2312" pitchFamily="49" charset="-122"/>
              </a:rPr>
              <a:t>测量</a:t>
            </a:r>
          </a:p>
          <a:p>
            <a:r>
              <a:rPr lang="zh-CN" altLang="en-US" sz="2400" b="1">
                <a:solidFill>
                  <a:srgbClr val="0000FF"/>
                </a:solidFill>
                <a:ea typeface="仿宋_GB2312" pitchFamily="49" charset="-122"/>
              </a:rPr>
              <a:t>宇宙线和大气相互作用产生的次级粒子，即所谓</a:t>
            </a:r>
            <a:r>
              <a:rPr lang="zh-CN" altLang="en-US" sz="2400" b="1">
                <a:solidFill>
                  <a:srgbClr val="FF0000"/>
                </a:solidFill>
                <a:ea typeface="仿宋_GB2312" pitchFamily="49" charset="-122"/>
              </a:rPr>
              <a:t>间接探测</a:t>
            </a:r>
            <a:r>
              <a:rPr lang="zh-CN" altLang="en-US" sz="2400" b="1">
                <a:solidFill>
                  <a:srgbClr val="0000FF"/>
                </a:solidFill>
                <a:ea typeface="仿宋_GB2312" pitchFamily="49" charset="-122"/>
              </a:rPr>
              <a:t>。</a:t>
            </a:r>
          </a:p>
        </p:txBody>
      </p:sp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1774826" y="1557339"/>
            <a:ext cx="8893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accent2"/>
                </a:solidFill>
                <a:ea typeface="楷体_GB2312" pitchFamily="49" charset="-122"/>
              </a:rPr>
              <a:t>西藏羊八井宇宙线观测站就是利用广延大气簇射对宇宙线进行探测。</a:t>
            </a:r>
          </a:p>
        </p:txBody>
      </p:sp>
      <p:pic>
        <p:nvPicPr>
          <p:cNvPr id="169988" name="Picture 4" descr="TibetIII-2003-01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60800"/>
            <a:ext cx="9144000" cy="253365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319964" y="2924175"/>
            <a:ext cx="3024187" cy="2089150"/>
            <a:chOff x="3651" y="1842"/>
            <a:chExt cx="1850" cy="1361"/>
          </a:xfrm>
        </p:grpSpPr>
        <p:sp>
          <p:nvSpPr>
            <p:cNvPr id="169990" name="Text Box 6"/>
            <p:cNvSpPr txBox="1">
              <a:spLocks noChangeArrowheads="1"/>
            </p:cNvSpPr>
            <p:nvPr/>
          </p:nvSpPr>
          <p:spPr bwMode="auto">
            <a:xfrm>
              <a:off x="3651" y="1842"/>
              <a:ext cx="1850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chemeClr val="accent2"/>
                  </a:solidFill>
                </a:rPr>
                <a:t>中意</a:t>
              </a:r>
              <a:r>
                <a:rPr lang="en-US" altLang="zh-CN" sz="2400" b="1">
                  <a:solidFill>
                    <a:schemeClr val="accent2"/>
                  </a:solidFill>
                </a:rPr>
                <a:t>ARGO</a:t>
              </a:r>
              <a:r>
                <a:rPr lang="zh-CN" altLang="en-US" sz="2400" b="1">
                  <a:solidFill>
                    <a:schemeClr val="accent2"/>
                  </a:solidFill>
                </a:rPr>
                <a:t>实验大厅</a:t>
              </a:r>
              <a:endParaRPr lang="zh-CN" altLang="en-US" sz="2400" b="1">
                <a:solidFill>
                  <a:schemeClr val="accent2"/>
                </a:solidFill>
                <a:sym typeface="Symbol" pitchFamily="18" charset="2"/>
              </a:endParaRPr>
            </a:p>
          </p:txBody>
        </p:sp>
        <p:sp>
          <p:nvSpPr>
            <p:cNvPr id="169991" name="Line 7"/>
            <p:cNvSpPr>
              <a:spLocks noChangeShapeType="1"/>
            </p:cNvSpPr>
            <p:nvPr/>
          </p:nvSpPr>
          <p:spPr bwMode="auto">
            <a:xfrm>
              <a:off x="4967" y="2115"/>
              <a:ext cx="0" cy="108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654301" y="2924175"/>
            <a:ext cx="2735263" cy="2592388"/>
            <a:chOff x="712" y="1797"/>
            <a:chExt cx="1723" cy="1633"/>
          </a:xfrm>
        </p:grpSpPr>
        <p:sp>
          <p:nvSpPr>
            <p:cNvPr id="169993" name="Text Box 9"/>
            <p:cNvSpPr txBox="1">
              <a:spLocks noChangeArrowheads="1"/>
            </p:cNvSpPr>
            <p:nvPr/>
          </p:nvSpPr>
          <p:spPr bwMode="auto">
            <a:xfrm>
              <a:off x="712" y="1797"/>
              <a:ext cx="17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CC00CC"/>
                  </a:solidFill>
                </a:rPr>
                <a:t>中日</a:t>
              </a:r>
              <a:r>
                <a:rPr lang="en-US" altLang="zh-CN" sz="2400" b="1">
                  <a:solidFill>
                    <a:srgbClr val="CC00CC"/>
                  </a:solidFill>
                </a:rPr>
                <a:t>AS</a:t>
              </a:r>
              <a:r>
                <a:rPr lang="en-US" altLang="zh-CN" sz="2400" b="1">
                  <a:solidFill>
                    <a:srgbClr val="CC00CC"/>
                  </a:solidFill>
                  <a:sym typeface="Symbol" pitchFamily="18" charset="2"/>
                </a:rPr>
                <a:t></a:t>
              </a:r>
              <a:r>
                <a:rPr lang="zh-CN" altLang="en-US" sz="2400" b="1">
                  <a:solidFill>
                    <a:srgbClr val="CC00CC"/>
                  </a:solidFill>
                  <a:sym typeface="Symbol" pitchFamily="18" charset="2"/>
                </a:rPr>
                <a:t>探测阵列</a:t>
              </a:r>
            </a:p>
          </p:txBody>
        </p:sp>
        <p:sp>
          <p:nvSpPr>
            <p:cNvPr id="169994" name="Line 10"/>
            <p:cNvSpPr>
              <a:spLocks noChangeShapeType="1"/>
            </p:cNvSpPr>
            <p:nvPr/>
          </p:nvSpPr>
          <p:spPr bwMode="auto">
            <a:xfrm>
              <a:off x="1610" y="2069"/>
              <a:ext cx="483" cy="1361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4054379"/>
      </p:ext>
    </p:extLst>
  </p:cSld>
  <p:clrMapOvr>
    <a:masterClrMapping/>
  </p:clrMapOvr>
  <p:transition advTm="125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通过模拟得到限制的置信区间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904" y="1825625"/>
            <a:ext cx="77301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623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566"/>
          </a:xfrm>
        </p:spPr>
        <p:txBody>
          <a:bodyPr/>
          <a:lstStyle/>
          <a:p>
            <a:r>
              <a:rPr lang="zh-CN" altLang="en-US" dirty="0" smtClean="0"/>
              <a:t>得到</a:t>
            </a:r>
            <a:r>
              <a:rPr lang="en-US" altLang="zh-CN" dirty="0" smtClean="0"/>
              <a:t>LIV</a:t>
            </a:r>
            <a:r>
              <a:rPr lang="zh-CN" altLang="en-US" dirty="0" smtClean="0"/>
              <a:t>的限制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4151" y="1119006"/>
            <a:ext cx="7209349" cy="569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687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0434" y="221351"/>
            <a:ext cx="10515600" cy="635539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Maximal likelihood </a:t>
            </a:r>
            <a:r>
              <a:rPr lang="zh-CN" altLang="en-US" dirty="0" smtClean="0"/>
              <a:t>方法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629" y="856890"/>
            <a:ext cx="5627715" cy="18958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659" y="2689510"/>
            <a:ext cx="6569586" cy="410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3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694" y="86265"/>
            <a:ext cx="6682596" cy="4482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04" y="2625209"/>
            <a:ext cx="8442385" cy="41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812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>
                <a:latin typeface="Arial Black" panose="020B0A04020102020204"/>
              </a:rPr>
              <a:t>8</a:t>
            </a:r>
            <a:r>
              <a:rPr lang="en-US" sz="4000" kern="0" dirty="0" smtClean="0">
                <a:latin typeface="Arial Black" panose="020B0A04020102020204"/>
              </a:rPr>
              <a:t> </a:t>
            </a:r>
            <a:r>
              <a:rPr lang="en-US" sz="4000" kern="0" dirty="0" smtClean="0">
                <a:latin typeface="Arial Black" panose="020B0A04020102020204"/>
              </a:rPr>
              <a:t>Dark matter searches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2439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34" y="39757"/>
            <a:ext cx="10789161" cy="686617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63071" y="721297"/>
            <a:ext cx="332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LHAASO data</a:t>
            </a:r>
            <a:endParaRPr lang="zh-CN" altLang="en-US" sz="200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34" y="1320835"/>
            <a:ext cx="437322" cy="4373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734" y="3145143"/>
            <a:ext cx="437322" cy="4373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8" y="4683322"/>
            <a:ext cx="437322" cy="4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6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Carefully selected regions for DM decay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74509"/>
            <a:ext cx="10515600" cy="4351338"/>
          </a:xfrm>
        </p:spPr>
        <p:txBody>
          <a:bodyPr/>
          <a:lstStyle/>
          <a:p>
            <a:r>
              <a:rPr lang="en-US" altLang="zh-CN" dirty="0" smtClean="0"/>
              <a:t>The signal region is chosen </a:t>
            </a:r>
          </a:p>
          <a:p>
            <a:pPr lvl="1"/>
            <a:r>
              <a:rPr lang="en-US" altLang="zh-CN" dirty="0" smtClean="0"/>
              <a:t>Away from Galactic plane and Fermi bubble</a:t>
            </a:r>
          </a:p>
          <a:p>
            <a:pPr lvl="1"/>
            <a:r>
              <a:rPr lang="en-US" altLang="zh-CN" dirty="0" smtClean="0"/>
              <a:t>Close to the GC as possible</a:t>
            </a:r>
            <a:endParaRPr lang="en-US" altLang="zh-CN" dirty="0"/>
          </a:p>
          <a:p>
            <a:r>
              <a:rPr lang="en-US" altLang="zh-CN" dirty="0" smtClean="0"/>
              <a:t>4 control regions                    by shifting ROI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 along the RA direction by 90°,</a:t>
            </a:r>
            <a:r>
              <a:rPr lang="en-US" altLang="zh-CN" dirty="0"/>
              <a:t> </a:t>
            </a:r>
            <a:r>
              <a:rPr lang="en-US" altLang="zh-CN" dirty="0" smtClean="0"/>
              <a:t>135°, 240°, 285° respectively</a:t>
            </a:r>
          </a:p>
          <a:p>
            <a:pPr lvl="1"/>
            <a:r>
              <a:rPr lang="en-US" altLang="zh-CN" dirty="0"/>
              <a:t>Same </a:t>
            </a:r>
            <a:r>
              <a:rPr lang="en-US" altLang="zh-CN" dirty="0" smtClean="0"/>
              <a:t>declination </a:t>
            </a:r>
            <a:r>
              <a:rPr lang="en-US" altLang="zh-CN" dirty="0"/>
              <a:t>and same detector performance</a:t>
            </a:r>
          </a:p>
          <a:p>
            <a:pPr lvl="1"/>
            <a:r>
              <a:rPr lang="en-US" altLang="zh-CN" dirty="0" smtClean="0"/>
              <a:t>For accurate estimate the </a:t>
            </a:r>
            <a:r>
              <a:rPr lang="en-US" altLang="zh-CN" dirty="0" err="1" smtClean="0"/>
              <a:t>bkg</a:t>
            </a:r>
            <a:r>
              <a:rPr lang="en-US" altLang="zh-CN" dirty="0" smtClean="0"/>
              <a:t> and </a:t>
            </a:r>
          </a:p>
          <a:p>
            <a:pPr marL="457200" lvl="1" indent="0">
              <a:buNone/>
            </a:pPr>
            <a:r>
              <a:rPr lang="en-US" altLang="zh-CN" dirty="0" smtClean="0"/>
              <a:t>eliminate systematics</a:t>
            </a:r>
          </a:p>
          <a:p>
            <a:pPr lvl="1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008" y="4158573"/>
            <a:ext cx="4474503" cy="25017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989" y="1856595"/>
            <a:ext cx="4525006" cy="4001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995" y="1887384"/>
            <a:ext cx="1857634" cy="390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63" y="3142839"/>
            <a:ext cx="1800476" cy="3905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058" y="5073118"/>
            <a:ext cx="3321367" cy="16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41" y="1262743"/>
            <a:ext cx="11720917" cy="51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Constraints on Heavy Decaying Dark Matter from 570 Days of LHAASO Observations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43" y="2474687"/>
            <a:ext cx="11560373" cy="42261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94378" y="1786550"/>
            <a:ext cx="5459422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</a:rPr>
              <a:t>Phys.Rev.Lett</a:t>
            </a:r>
            <a:r>
              <a:rPr lang="en-US" altLang="zh-CN" sz="2400" b="1" i="1" dirty="0">
                <a:solidFill>
                  <a:srgbClr val="C00000"/>
                </a:solidFill>
              </a:rPr>
              <a:t>.</a:t>
            </a:r>
            <a:r>
              <a:rPr lang="en-US" altLang="zh-CN" sz="2400" b="1" dirty="0">
                <a:solidFill>
                  <a:srgbClr val="C00000"/>
                </a:solidFill>
              </a:rPr>
              <a:t> 129 (2022) 26, 261103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Dark matter annihilation signals from the dwarf galaxies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1165114" cy="4763784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" y="3106735"/>
            <a:ext cx="6039205" cy="28710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720" y="2540882"/>
            <a:ext cx="6799466" cy="41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9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1117" y="152076"/>
            <a:ext cx="8989763" cy="1346221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LHAASO</a:t>
            </a:r>
            <a:r>
              <a:rPr lang="en-US" altLang="zh-CN" sz="3200" b="1" dirty="0"/>
              <a:t>: </a:t>
            </a:r>
            <a:r>
              <a:rPr lang="en-US" altLang="zh-CN" sz="3200" b="1" dirty="0">
                <a:solidFill>
                  <a:srgbClr val="FF0000"/>
                </a:solidFill>
              </a:rPr>
              <a:t>L</a:t>
            </a:r>
            <a:r>
              <a:rPr lang="en-US" altLang="zh-CN" sz="3200" b="1" dirty="0"/>
              <a:t>arge </a:t>
            </a:r>
            <a:r>
              <a:rPr lang="en-US" altLang="zh-CN" sz="3200" b="1" dirty="0">
                <a:solidFill>
                  <a:srgbClr val="FF0000"/>
                </a:solidFill>
              </a:rPr>
              <a:t>H</a:t>
            </a:r>
            <a:r>
              <a:rPr lang="en-US" altLang="zh-CN" sz="3200" b="1" dirty="0"/>
              <a:t>igh </a:t>
            </a:r>
            <a:r>
              <a:rPr lang="en-US" altLang="zh-CN" sz="3200" b="1" dirty="0">
                <a:solidFill>
                  <a:srgbClr val="FF0000"/>
                </a:solidFill>
              </a:rPr>
              <a:t>A</a:t>
            </a:r>
            <a:r>
              <a:rPr lang="en-US" altLang="zh-CN" sz="3200" b="1" dirty="0"/>
              <a:t>ltitude </a:t>
            </a:r>
            <a:r>
              <a:rPr lang="en-US" altLang="zh-CN" sz="3200" b="1" dirty="0">
                <a:solidFill>
                  <a:srgbClr val="FF0000"/>
                </a:solidFill>
              </a:rPr>
              <a:t>A</a:t>
            </a:r>
            <a:r>
              <a:rPr lang="en-US" altLang="zh-CN" sz="3200" b="1" dirty="0"/>
              <a:t>ir </a:t>
            </a:r>
            <a:r>
              <a:rPr lang="en-US" altLang="zh-CN" sz="3200" b="1" dirty="0">
                <a:solidFill>
                  <a:srgbClr val="FF0000"/>
                </a:solidFill>
              </a:rPr>
              <a:t>S</a:t>
            </a:r>
            <a:r>
              <a:rPr lang="en-US" altLang="zh-CN" sz="3200" b="1" dirty="0"/>
              <a:t>hower </a:t>
            </a:r>
            <a:r>
              <a:rPr lang="en-US" altLang="zh-CN" sz="3200" b="1" dirty="0">
                <a:solidFill>
                  <a:srgbClr val="FF0000"/>
                </a:solidFill>
              </a:rPr>
              <a:t>O</a:t>
            </a:r>
            <a:r>
              <a:rPr lang="en-US" altLang="zh-CN" sz="3200" b="1" dirty="0"/>
              <a:t>bservatory</a:t>
            </a:r>
            <a:br>
              <a:rPr lang="en-US" altLang="zh-CN" sz="3200" b="1" dirty="0"/>
            </a:br>
            <a:r>
              <a:rPr lang="zh-CN" altLang="en-US" sz="3200" b="1" dirty="0"/>
              <a:t>高海拔宇宙线观测站</a:t>
            </a:r>
            <a:endParaRPr lang="en-US" sz="3200" b="1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811A1F-1F0B-4A87-852E-8296AAA6FB1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98296"/>
            <a:ext cx="9143999" cy="535970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78236" y="1605314"/>
            <a:ext cx="3227942" cy="21113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2008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月开始</a:t>
            </a: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R&amp;D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2015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月正式立项</a:t>
            </a:r>
            <a:endParaRPr lang="en-US" altLang="zh-CN" sz="1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月开工建设</a:t>
            </a:r>
            <a:endParaRPr lang="en-US" altLang="zh-CN" sz="1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月首批</a:t>
            </a: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33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</a:t>
            </a: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运行</a:t>
            </a:r>
            <a:endParaRPr lang="en-US" altLang="zh-CN" sz="1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月开始</a:t>
            </a: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71ED+10MD</a:t>
            </a:r>
            <a:r>
              <a:rPr lang="zh-CN" altLang="en-US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运行</a:t>
            </a:r>
            <a:endParaRPr lang="en-US" altLang="zh-CN" sz="1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lang="zh-CN" altLang="en-US" sz="1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年建成</a:t>
            </a:r>
            <a:r>
              <a:rPr lang="en-US" altLang="zh-CN" sz="1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1/4</a:t>
            </a:r>
            <a:r>
              <a:rPr lang="zh-CN" altLang="en-US" sz="1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阵列</a:t>
            </a:r>
            <a:endParaRPr lang="en-US" altLang="zh-CN" sz="16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lang="zh-CN" altLang="en-US" sz="1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年完成全阵列建设</a:t>
            </a:r>
            <a:endParaRPr lang="en-US" altLang="zh-CN" sz="16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25174" y="6308081"/>
            <a:ext cx="468542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FF"/>
                </a:solidFill>
              </a:rPr>
              <a:t>四川省稻城县海子山</a:t>
            </a:r>
            <a:r>
              <a:rPr lang="en-US" altLang="zh-CN" sz="2400" b="1" dirty="0">
                <a:solidFill>
                  <a:srgbClr val="FF00FF"/>
                </a:solidFill>
              </a:rPr>
              <a:t>,</a:t>
            </a:r>
            <a:r>
              <a:rPr lang="zh-CN" altLang="en-US" sz="2400" b="1" dirty="0">
                <a:solidFill>
                  <a:srgbClr val="FF00FF"/>
                </a:solidFill>
              </a:rPr>
              <a:t>海拔</a:t>
            </a:r>
            <a:r>
              <a:rPr lang="en-US" altLang="zh-CN" sz="2400" b="1" dirty="0">
                <a:solidFill>
                  <a:srgbClr val="FF00FF"/>
                </a:solidFill>
              </a:rPr>
              <a:t>4410</a:t>
            </a:r>
            <a:r>
              <a:rPr lang="zh-CN" altLang="en-US" sz="2400" b="1" dirty="0">
                <a:solidFill>
                  <a:srgbClr val="FF00FF"/>
                </a:solidFill>
              </a:rPr>
              <a:t>米</a:t>
            </a:r>
          </a:p>
        </p:txBody>
      </p:sp>
    </p:spTree>
    <p:extLst>
      <p:ext uri="{BB962C8B-B14F-4D97-AF65-F5344CB8AC3E}">
        <p14:creationId xmlns:p14="http://schemas.microsoft.com/office/powerpoint/2010/main" val="24162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矮星系模型参数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22" y="1529305"/>
            <a:ext cx="5527729" cy="4351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978" y="1529305"/>
            <a:ext cx="6279425" cy="434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602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对不同矮星系观测的</a:t>
            </a:r>
            <a:r>
              <a:rPr lang="en-US" altLang="zh-CN" dirty="0" smtClean="0"/>
              <a:t>TS</a:t>
            </a:r>
            <a:r>
              <a:rPr lang="zh-CN" altLang="en-US" dirty="0"/>
              <a:t>分布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3253" y="1365584"/>
            <a:ext cx="6566210" cy="54242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23" y="2749772"/>
            <a:ext cx="4735053" cy="173589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3245" y="1635697"/>
            <a:ext cx="492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计算三维似然函数，及不同矮星系的</a:t>
            </a:r>
            <a:r>
              <a:rPr lang="en-US" altLang="zh-CN" dirty="0" smtClean="0"/>
              <a:t>TS</a:t>
            </a:r>
            <a:r>
              <a:rPr lang="zh-CN" altLang="en-US" dirty="0" smtClean="0"/>
              <a:t>值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749" y="4845179"/>
            <a:ext cx="2603603" cy="7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563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Most stringent constraint on heavy DM annihilation by LHAASO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With 756 dates WCDA and 794 dates KM2A data and by combining the 16 dwarfs the most stringent constraint on DM annihilation is derived. 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919" y="2601769"/>
            <a:ext cx="6794355" cy="261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22" y="5212149"/>
            <a:ext cx="6355364" cy="164585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181259" y="1065747"/>
            <a:ext cx="4115273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C00000"/>
                </a:solidFill>
              </a:rPr>
              <a:t>Submitted to </a:t>
            </a:r>
            <a:r>
              <a:rPr lang="en-US" altLang="zh-CN" sz="2400" b="1" i="1" dirty="0" err="1" smtClean="0">
                <a:solidFill>
                  <a:srgbClr val="C00000"/>
                </a:solidFill>
              </a:rPr>
              <a:t>Phys.Rev.Lett</a:t>
            </a:r>
            <a:r>
              <a:rPr lang="en-US" altLang="zh-CN" sz="2400" b="1" i="1" dirty="0">
                <a:solidFill>
                  <a:srgbClr val="C00000"/>
                </a:solidFill>
              </a:rPr>
              <a:t>.</a:t>
            </a:r>
            <a:r>
              <a:rPr lang="en-US" altLang="zh-CN" sz="2400" b="1" dirty="0">
                <a:solidFill>
                  <a:srgbClr val="C00000"/>
                </a:solidFill>
              </a:rPr>
              <a:t> 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8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Axion and axion-like particles</a:t>
            </a:r>
            <a:endParaRPr lang="zh-CN" altLang="en-US" smtClean="0"/>
          </a:p>
        </p:txBody>
      </p:sp>
      <p:sp>
        <p:nvSpPr>
          <p:cNvPr id="10649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Axion </a:t>
            </a:r>
            <a:r>
              <a:rPr lang="zh-CN" altLang="en-US" smtClean="0"/>
              <a:t>为了解决标准模型的强</a:t>
            </a:r>
            <a:r>
              <a:rPr lang="en-US" altLang="zh-CN" smtClean="0"/>
              <a:t>CP</a:t>
            </a:r>
            <a:r>
              <a:rPr lang="zh-CN" altLang="en-US" smtClean="0"/>
              <a:t>问题引入</a:t>
            </a:r>
            <a:endParaRPr lang="en-US" altLang="zh-CN" smtClean="0"/>
          </a:p>
          <a:p>
            <a:r>
              <a:rPr lang="zh-CN" altLang="en-US" smtClean="0"/>
              <a:t>可以作为冷暗物质存在</a:t>
            </a:r>
            <a:endParaRPr lang="en-US" altLang="zh-CN" smtClean="0"/>
          </a:p>
          <a:p>
            <a:r>
              <a:rPr lang="en-US" altLang="zh-CN" smtClean="0"/>
              <a:t>Axion</a:t>
            </a:r>
            <a:r>
              <a:rPr lang="zh-CN" altLang="en-US" smtClean="0"/>
              <a:t>和光子耦合，有独特的探测信号</a:t>
            </a:r>
            <a:endParaRPr lang="en-US" altLang="zh-CN" smtClean="0"/>
          </a:p>
          <a:p>
            <a:r>
              <a:rPr lang="zh-CN" altLang="en-US" smtClean="0"/>
              <a:t>伽马射线在银河系磁场中能够和</a:t>
            </a:r>
            <a:r>
              <a:rPr lang="en-US" altLang="zh-CN" smtClean="0"/>
              <a:t>axion</a:t>
            </a:r>
            <a:r>
              <a:rPr lang="zh-CN" altLang="en-US" smtClean="0"/>
              <a:t>相互转化</a:t>
            </a:r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38600"/>
            <a:ext cx="491013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Box 3"/>
          <p:cNvSpPr txBox="1">
            <a:spLocks noChangeArrowheads="1"/>
          </p:cNvSpPr>
          <p:nvPr/>
        </p:nvSpPr>
        <p:spPr bwMode="auto">
          <a:xfrm>
            <a:off x="6553200" y="4075113"/>
            <a:ext cx="16002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88943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09571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76200"/>
            <a:ext cx="8959850" cy="6705600"/>
          </a:xfrm>
        </p:spPr>
      </p:pic>
    </p:spTree>
    <p:extLst>
      <p:ext uri="{BB962C8B-B14F-4D97-AF65-F5344CB8AC3E}">
        <p14:creationId xmlns:p14="http://schemas.microsoft.com/office/powerpoint/2010/main" val="18679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Best fit of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is not significant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6439" y="1825625"/>
            <a:ext cx="77591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396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 stringent constraint is set on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coupling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Axion</a:t>
            </a:r>
            <a:r>
              <a:rPr lang="en-US" altLang="zh-CN" dirty="0" smtClean="0"/>
              <a:t> significance &lt; 2sigma, we give constraints on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coupling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538" y="2294456"/>
            <a:ext cx="6056206" cy="4438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56" y="2904564"/>
            <a:ext cx="4349223" cy="367023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64538" y="1129544"/>
            <a:ext cx="626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LHAASO coll. </a:t>
            </a:r>
            <a:r>
              <a:rPr lang="en-US" altLang="zh-CN" sz="2400" b="1" dirty="0" smtClean="0"/>
              <a:t>2023 </a:t>
            </a:r>
            <a:r>
              <a:rPr lang="en-US" altLang="zh-CN" sz="2400" b="1" dirty="0"/>
              <a:t>(</a:t>
            </a:r>
            <a:r>
              <a:rPr lang="en-US" altLang="zh-CN" sz="2400" b="1" dirty="0" smtClean="0"/>
              <a:t>Science adv. </a:t>
            </a:r>
            <a:r>
              <a:rPr lang="en-US" altLang="zh-CN" sz="2400" b="1" dirty="0"/>
              <a:t>9</a:t>
            </a:r>
            <a:r>
              <a:rPr lang="en-US" altLang="zh-CN" sz="2400" b="1" dirty="0" smtClean="0"/>
              <a:t>, 2778)</a:t>
            </a:r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26297615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10595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764" y="76200"/>
            <a:ext cx="9094787" cy="6781800"/>
          </a:xfrm>
        </p:spPr>
      </p:pic>
      <p:sp>
        <p:nvSpPr>
          <p:cNvPr id="110596" name="文本框 4"/>
          <p:cNvSpPr txBox="1">
            <a:spLocks noChangeArrowheads="1"/>
          </p:cNvSpPr>
          <p:nvPr/>
        </p:nvSpPr>
        <p:spPr bwMode="auto">
          <a:xfrm>
            <a:off x="1905000" y="5410200"/>
            <a:ext cx="3429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77684" y="5410200"/>
            <a:ext cx="1300607" cy="9735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554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12643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76201"/>
            <a:ext cx="8999538" cy="6735763"/>
          </a:xfrm>
        </p:spPr>
      </p:pic>
    </p:spTree>
    <p:extLst>
      <p:ext uri="{BB962C8B-B14F-4D97-AF65-F5344CB8AC3E}">
        <p14:creationId xmlns:p14="http://schemas.microsoft.com/office/powerpoint/2010/main" val="10953311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AC2571F-D1B5-8607-BFAA-A4B0C36323E9}"/>
              </a:ext>
            </a:extLst>
          </p:cNvPr>
          <p:cNvSpPr txBox="1"/>
          <p:nvPr/>
        </p:nvSpPr>
        <p:spPr>
          <a:xfrm>
            <a:off x="4382679" y="202920"/>
            <a:ext cx="342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/>
              <a:t>NGC1052-DF2</a:t>
            </a:r>
            <a:endParaRPr lang="zh-CN" alt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3A56F82-4183-508E-3934-56575C6B2F7E}"/>
                  </a:ext>
                </a:extLst>
              </p:cNvPr>
              <p:cNvSpPr txBox="1"/>
              <p:nvPr/>
            </p:nvSpPr>
            <p:spPr>
              <a:xfrm>
                <a:off x="2073112" y="1787969"/>
                <a:ext cx="672131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50000"/>
                  <a:buFont typeface="Wingdings" panose="05000000000000000000" pitchFamily="2" charset="2"/>
                  <a:buChar char="u"/>
                </a:pPr>
                <a:r>
                  <a:rPr lang="en-US" altLang="zh-CN" sz="2000" dirty="0"/>
                  <a:t>UDG (Ultra Diffuse Galaxy)</a:t>
                </a:r>
              </a:p>
              <a:p>
                <a:pPr>
                  <a:buSzPct val="50000"/>
                </a:pPr>
                <a:r>
                  <a:rPr lang="en-US" altLang="zh-CN" sz="2000" dirty="0"/>
                  <a:t>        low surface brightness (</a:t>
                </a:r>
                <a14:m>
                  <m:oMath xmlns:m="http://schemas.openxmlformats.org/officeDocument/2006/math">
                    <m:r>
                      <a:rPr lang="el-GR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&gt;24 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mag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arcsec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CN" sz="2000" dirty="0"/>
                  <a:t>);</a:t>
                </a:r>
              </a:p>
              <a:p>
                <a:pPr>
                  <a:buSzPct val="50000"/>
                </a:pPr>
                <a:r>
                  <a:rPr lang="en-US" altLang="zh-CN" sz="2000" dirty="0"/>
                  <a:t>        dispersed spatial distribution of stars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&gt;1.5 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kpc</m:t>
                    </m:r>
                  </m:oMath>
                </a14:m>
                <a:r>
                  <a:rPr lang="en-US" altLang="zh-CN" sz="2000" dirty="0"/>
                  <a:t>)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3A56F82-4183-508E-3934-56575C6B2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112" y="1787969"/>
                <a:ext cx="6721311" cy="1015663"/>
              </a:xfrm>
              <a:prstGeom prst="rect">
                <a:avLst/>
              </a:prstGeom>
              <a:blipFill>
                <a:blip r:embed="rId2"/>
                <a:stretch>
                  <a:fillRect t="-2994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ECFAAB64-49F4-2551-C4A5-912EC34CE8A2}"/>
              </a:ext>
            </a:extLst>
          </p:cNvPr>
          <p:cNvSpPr txBox="1"/>
          <p:nvPr/>
        </p:nvSpPr>
        <p:spPr>
          <a:xfrm>
            <a:off x="2073111" y="880027"/>
            <a:ext cx="817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Wingdings" panose="05000000000000000000" pitchFamily="2" charset="2"/>
              <a:buChar char="u"/>
            </a:pPr>
            <a:r>
              <a:rPr lang="en-US" altLang="zh-CN" sz="2000" dirty="0"/>
              <a:t>Identified by Dragonfly Telephoto Array in deep, wide-field imaging observations of the NGC1052 group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554E226-5300-F2F9-965C-494E3F2F2FA9}"/>
              </a:ext>
            </a:extLst>
          </p:cNvPr>
          <p:cNvSpPr txBox="1"/>
          <p:nvPr/>
        </p:nvSpPr>
        <p:spPr>
          <a:xfrm>
            <a:off x="2073111" y="3003686"/>
            <a:ext cx="817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Wingdings" panose="05000000000000000000" pitchFamily="2" charset="2"/>
              <a:buChar char="u"/>
            </a:pPr>
            <a:r>
              <a:rPr lang="en-US" altLang="zh-CN" sz="2000" dirty="0"/>
              <a:t>Imaging: Dragonfly, SDSS, HST, Gemini…</a:t>
            </a:r>
          </a:p>
          <a:p>
            <a:pPr>
              <a:buSzPct val="50000"/>
            </a:pPr>
            <a:r>
              <a:rPr lang="en-US" altLang="zh-CN" sz="2000" dirty="0"/>
              <a:t>        Spectroscopy of objects in DF2: W. M. Keck Observatory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B896061-5A4F-9F51-DA99-F4A6E98A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987" y="3775081"/>
            <a:ext cx="5538462" cy="2880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1EE5683-F905-2303-5685-CB3163F91BAF}"/>
              </a:ext>
            </a:extLst>
          </p:cNvPr>
          <p:cNvSpPr/>
          <p:nvPr/>
        </p:nvSpPr>
        <p:spPr>
          <a:xfrm>
            <a:off x="2077676" y="6471400"/>
            <a:ext cx="30027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DF2 in the Dragonfly field</a:t>
            </a:r>
            <a:endParaRPr lang="zh-CN" alt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582676D-E586-ACED-B637-56F4506FCAA0}"/>
              </a:ext>
            </a:extLst>
          </p:cNvPr>
          <p:cNvSpPr/>
          <p:nvPr/>
        </p:nvSpPr>
        <p:spPr>
          <a:xfrm>
            <a:off x="7159718" y="6455026"/>
            <a:ext cx="31822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Deep imaging from Gemini</a:t>
            </a:r>
            <a:endParaRPr lang="zh-CN" alt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EA0BEBB-85E6-BFE1-C97A-10598E102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298" y="3777345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7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2435" y="2407535"/>
            <a:ext cx="10897601" cy="43889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607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+mj-ea"/>
                <a:ea typeface="+mj-ea"/>
              </a:rPr>
              <a:t>Where is LHAASO?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3377" y="1087866"/>
            <a:ext cx="10596659" cy="154103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pt-BR" altLang="zh-CN" b="1" dirty="0">
                <a:solidFill>
                  <a:srgbClr val="0033CC"/>
                </a:solidFill>
                <a:latin typeface="+mn-ea"/>
                <a:ea typeface="+mn-ea"/>
              </a:rPr>
              <a:t>Haizi Mountain </a:t>
            </a:r>
            <a:r>
              <a:rPr lang="pt-BR" altLang="zh-CN" b="1" dirty="0">
                <a:solidFill>
                  <a:srgbClr val="FF0000"/>
                </a:solidFill>
                <a:latin typeface="+mn-ea"/>
                <a:ea typeface="+mn-ea"/>
              </a:rPr>
              <a:t>4410 m a.s.l. </a:t>
            </a:r>
            <a:r>
              <a:rPr lang="pt-BR" altLang="zh-CN" b="1" dirty="0">
                <a:solidFill>
                  <a:srgbClr val="0033CC"/>
                </a:solidFill>
                <a:latin typeface="+mn-ea"/>
                <a:ea typeface="+mn-ea"/>
              </a:rPr>
              <a:t>, Sichuan province, </a:t>
            </a:r>
            <a:r>
              <a:rPr lang="pt-BR" altLang="zh-CN" b="1" dirty="0">
                <a:solidFill>
                  <a:srgbClr val="FF0000"/>
                </a:solidFill>
                <a:latin typeface="+mn-ea"/>
                <a:ea typeface="+mn-ea"/>
              </a:rPr>
              <a:t>China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pt-BR" altLang="zh-CN" b="1" dirty="0">
                <a:solidFill>
                  <a:srgbClr val="0033CC"/>
                </a:solidFill>
                <a:latin typeface="+mn-ea"/>
                <a:ea typeface="+mn-ea"/>
              </a:rPr>
              <a:t>Location</a:t>
            </a:r>
            <a:r>
              <a:rPr lang="zh-CN" altLang="pt-BR" b="1" dirty="0">
                <a:solidFill>
                  <a:srgbClr val="0033CC"/>
                </a:solidFill>
                <a:latin typeface="+mn-ea"/>
                <a:ea typeface="+mn-ea"/>
              </a:rPr>
              <a:t>：</a:t>
            </a:r>
            <a:r>
              <a:rPr lang="pt-BR" altLang="zh-CN" b="1" dirty="0">
                <a:solidFill>
                  <a:srgbClr val="FF0000"/>
                </a:solidFill>
                <a:latin typeface="+mn-ea"/>
                <a:ea typeface="+mn-ea"/>
              </a:rPr>
              <a:t>29</a:t>
            </a:r>
            <a:r>
              <a:rPr lang="pt-BR" altLang="zh-CN" b="1" baseline="30000" dirty="0">
                <a:solidFill>
                  <a:srgbClr val="FF0000"/>
                </a:solidFill>
                <a:latin typeface="+mn-ea"/>
                <a:ea typeface="+mn-ea"/>
              </a:rPr>
              <a:t>o</a:t>
            </a:r>
            <a:r>
              <a:rPr lang="pt-BR" altLang="zh-CN" b="1" dirty="0">
                <a:solidFill>
                  <a:srgbClr val="FF0000"/>
                </a:solidFill>
                <a:latin typeface="+mn-ea"/>
                <a:ea typeface="+mn-ea"/>
              </a:rPr>
              <a:t>21’27.6” N</a:t>
            </a:r>
            <a:r>
              <a:rPr lang="pt-BR" altLang="zh-CN" b="1" dirty="0">
                <a:solidFill>
                  <a:srgbClr val="0033CC"/>
                </a:solidFill>
                <a:latin typeface="+mn-ea"/>
                <a:ea typeface="+mn-ea"/>
              </a:rPr>
              <a:t>, 100</a:t>
            </a:r>
            <a:r>
              <a:rPr lang="pt-BR" altLang="zh-CN" b="1" baseline="30000" dirty="0">
                <a:solidFill>
                  <a:srgbClr val="0033CC"/>
                </a:solidFill>
                <a:latin typeface="+mn-ea"/>
                <a:ea typeface="+mn-ea"/>
              </a:rPr>
              <a:t>o</a:t>
            </a:r>
            <a:r>
              <a:rPr lang="pt-BR" altLang="zh-CN" b="1" dirty="0">
                <a:solidFill>
                  <a:srgbClr val="0033CC"/>
                </a:solidFill>
                <a:latin typeface="+mn-ea"/>
                <a:ea typeface="+mn-ea"/>
              </a:rPr>
              <a:t>08’19.6” E.  </a:t>
            </a:r>
          </a:p>
        </p:txBody>
      </p:sp>
      <p:sp>
        <p:nvSpPr>
          <p:cNvPr id="6" name="AutoShape 30"/>
          <p:cNvSpPr>
            <a:spLocks noChangeArrowheads="1"/>
          </p:cNvSpPr>
          <p:nvPr/>
        </p:nvSpPr>
        <p:spPr bwMode="auto">
          <a:xfrm>
            <a:off x="5096749" y="4025129"/>
            <a:ext cx="1903249" cy="364348"/>
          </a:xfrm>
          <a:prstGeom prst="wedgeEllipseCallout">
            <a:avLst>
              <a:gd name="adj1" fmla="val -63782"/>
              <a:gd name="adj2" fmla="val -59030"/>
            </a:avLst>
          </a:prstGeom>
          <a:solidFill>
            <a:srgbClr val="FF5050"/>
          </a:solidFill>
          <a:ln w="9525" algn="ctr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 b="1" dirty="0"/>
              <a:t>LHAASO</a:t>
            </a:r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4634575" y="3909581"/>
            <a:ext cx="133261" cy="115548"/>
          </a:xfrm>
          <a:prstGeom prst="sun">
            <a:avLst>
              <a:gd name="adj" fmla="val 21528"/>
            </a:avLst>
          </a:prstGeom>
          <a:solidFill>
            <a:srgbClr val="FF0000"/>
          </a:solidFill>
          <a:ln w="12700">
            <a:noFill/>
            <a:miter lim="800000"/>
          </a:ln>
          <a:effectLst>
            <a:outerShdw blurRad="50800" dist="50800" dir="5400000" sx="109000" sy="109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0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C3E3EEB-0635-5956-EC22-D8F95F995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653" y="1814644"/>
            <a:ext cx="6750000" cy="324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AC2571F-D1B5-8607-BFAA-A4B0C36323E9}"/>
              </a:ext>
            </a:extLst>
          </p:cNvPr>
          <p:cNvSpPr txBox="1"/>
          <p:nvPr/>
        </p:nvSpPr>
        <p:spPr>
          <a:xfrm>
            <a:off x="4382679" y="202920"/>
            <a:ext cx="342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00"/>
                </a:solidFill>
                <a:highlight>
                  <a:srgbClr val="FFFFFF"/>
                </a:highlight>
                <a:ea typeface="Microsoft YaHei" panose="020B0503020204020204" pitchFamily="34" charset="-122"/>
              </a:rPr>
              <a:t>Anomaly</a:t>
            </a:r>
            <a:r>
              <a:rPr lang="en-US" altLang="zh-CN" sz="3200" b="1" dirty="0">
                <a:solidFill>
                  <a:srgbClr val="000000"/>
                </a:solidFill>
                <a:highlight>
                  <a:srgbClr val="FF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highlight>
                  <a:srgbClr val="FFFFFF"/>
                </a:highlight>
                <a:ea typeface="Microsoft YaHei" panose="020B0503020204020204" pitchFamily="34" charset="-122"/>
              </a:rPr>
              <a:t>of </a:t>
            </a:r>
            <a:r>
              <a:rPr lang="en-US" altLang="zh-CN" sz="3200" b="1" dirty="0"/>
              <a:t>DF2</a:t>
            </a:r>
            <a:endParaRPr lang="zh-CN" alt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3A56F82-4183-508E-3934-56575C6B2F7E}"/>
                  </a:ext>
                </a:extLst>
              </p:cNvPr>
              <p:cNvSpPr txBox="1"/>
              <p:nvPr/>
            </p:nvSpPr>
            <p:spPr>
              <a:xfrm>
                <a:off x="1619445" y="4886898"/>
                <a:ext cx="77559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50000"/>
                  <a:buFont typeface="Wingdings" panose="05000000000000000000" pitchFamily="2" charset="2"/>
                  <a:buChar char="u"/>
                </a:pPr>
                <a:r>
                  <a:rPr lang="en-US" altLang="zh-CN" sz="2000" b="1" dirty="0"/>
                  <a:t>Dispersed spatial distribution of stars </a:t>
                </a:r>
              </a:p>
              <a:p>
                <a:pPr>
                  <a:buSzPct val="50000"/>
                </a:pPr>
                <a:r>
                  <a:rPr lang="en-US" altLang="zh-CN" sz="2000" dirty="0"/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22.6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or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2.2 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kpc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assuming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distance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20 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Mpc</m:t>
                    </m:r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3A56F82-4183-508E-3934-56575C6B2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45" y="4886898"/>
                <a:ext cx="7755903" cy="707886"/>
              </a:xfrm>
              <a:prstGeom prst="rect">
                <a:avLst/>
              </a:prstGeom>
              <a:blipFill>
                <a:blip r:embed="rId3"/>
                <a:stretch>
                  <a:fillRect t="-5172" b="-77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FAAB64-49F4-2551-C4A5-912EC34CE8A2}"/>
                  </a:ext>
                </a:extLst>
              </p:cNvPr>
              <p:cNvSpPr txBox="1"/>
              <p:nvPr/>
            </p:nvSpPr>
            <p:spPr>
              <a:xfrm>
                <a:off x="1619444" y="787695"/>
                <a:ext cx="89531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50000"/>
                  <a:buFont typeface="Wingdings" panose="05000000000000000000" pitchFamily="2" charset="2"/>
                  <a:buChar char="u"/>
                </a:pPr>
                <a:r>
                  <a:rPr lang="en-US" altLang="zh-CN" sz="2000" b="1" dirty="0"/>
                  <a:t>Extremely dark matter deficit</a:t>
                </a:r>
              </a:p>
              <a:p>
                <a:pPr>
                  <a:buSzPct val="50000"/>
                </a:pPr>
                <a:r>
                  <a:rPr lang="en-US" altLang="zh-CN" sz="2000" b="1" dirty="0"/>
                  <a:t>        </a:t>
                </a:r>
                <a:r>
                  <a:rPr lang="en-US" altLang="zh-CN" sz="2000" dirty="0"/>
                  <a:t>dynamical mass estimate based on velocity dispersion of GCs,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ʘ</m:t>
                        </m:r>
                      </m:sub>
                    </m:sSub>
                  </m:oMath>
                </a14:m>
                <a:r>
                  <a:rPr lang="en-US" altLang="zh-CN" sz="2000" dirty="0"/>
                  <a:t>;</a:t>
                </a:r>
              </a:p>
              <a:p>
                <a:pPr>
                  <a:buSzPct val="50000"/>
                </a:pPr>
                <a:r>
                  <a:rPr lang="en-US" altLang="zh-CN" sz="2000" dirty="0"/>
                  <a:t>        star mass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2×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ʘ</m:t>
                        </m:r>
                      </m:sub>
                    </m:sSub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FAAB64-49F4-2551-C4A5-912EC34CE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44" y="787695"/>
                <a:ext cx="8953108" cy="1015663"/>
              </a:xfrm>
              <a:prstGeom prst="rect">
                <a:avLst/>
              </a:prstGeom>
              <a:blipFill>
                <a:blip r:embed="rId4"/>
                <a:stretch>
                  <a:fillRect t="-2994" r="-1362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54E226-5300-F2F9-965C-494E3F2F2FA9}"/>
                  </a:ext>
                </a:extLst>
              </p:cNvPr>
              <p:cNvSpPr txBox="1"/>
              <p:nvPr/>
            </p:nvSpPr>
            <p:spPr>
              <a:xfrm>
                <a:off x="1619445" y="5639419"/>
                <a:ext cx="895310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50000"/>
                  <a:buFont typeface="Wingdings" panose="05000000000000000000" pitchFamily="2" charset="2"/>
                  <a:buChar char="u"/>
                </a:pPr>
                <a:r>
                  <a:rPr lang="en-US" altLang="zh-CN" sz="2000" b="1" dirty="0"/>
                  <a:t>10 confirmed GCs (Globular Clusters) with high luminosity</a:t>
                </a:r>
              </a:p>
              <a:p>
                <a:pPr>
                  <a:buSzPct val="50000"/>
                </a:pPr>
                <a:r>
                  <a:rPr lang="en-US" altLang="zh-CN" sz="2000" dirty="0"/>
                  <a:t>        comparable in size and luminosity to </a:t>
                </a:r>
                <a:r>
                  <a:rPr lang="zh-CN" altLang="en-US" sz="2000" dirty="0"/>
                  <a:t>𝜔</a:t>
                </a:r>
                <a:r>
                  <a:rPr lang="en-US" altLang="zh-CN" sz="2000" dirty="0"/>
                  <a:t>-Cen, the biggest and brightest GC in MW</a:t>
                </a:r>
                <a:r>
                  <a:rPr lang="en-US" altLang="zh-CN" sz="2000" dirty="0" smtClean="0"/>
                  <a:t>;      </a:t>
                </a:r>
                <a:r>
                  <a:rPr lang="en-US" altLang="zh-CN" sz="20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GC</m:t>
                        </m:r>
                      </m:sub>
                    </m:sSub>
                  </m:oMath>
                </a14:m>
                <a:r>
                  <a:rPr lang="en-US" altLang="zh-CN" sz="2000" dirty="0"/>
                  <a:t> relation predicts a halo mass of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ʘ</m:t>
                        </m:r>
                      </m:sub>
                    </m:sSub>
                  </m:oMath>
                </a14:m>
                <a:endParaRPr lang="en-US" altLang="zh-CN" sz="2000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54E226-5300-F2F9-965C-494E3F2F2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45" y="5639419"/>
                <a:ext cx="8953109" cy="1015663"/>
              </a:xfrm>
              <a:prstGeom prst="rect">
                <a:avLst/>
              </a:prstGeom>
              <a:blipFill>
                <a:blip r:embed="rId5"/>
                <a:stretch>
                  <a:fillRect l="-749" t="-2994" r="-68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575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7815" y="1398795"/>
            <a:ext cx="10515600" cy="1325563"/>
          </a:xfrm>
        </p:spPr>
        <p:txBody>
          <a:bodyPr/>
          <a:lstStyle/>
          <a:p>
            <a:r>
              <a:rPr lang="zh-CN" altLang="en-US" dirty="0" smtClean="0"/>
              <a:t>轨道参数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045" y="2343712"/>
            <a:ext cx="10459910" cy="33151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15" y="314799"/>
            <a:ext cx="10039956" cy="97390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44000" y="1398795"/>
            <a:ext cx="271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Zhang et al., 2403.11403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51541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Mass loss by tidal effect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Mass loss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819" y="2738676"/>
            <a:ext cx="8135700" cy="40880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0" y="3896105"/>
            <a:ext cx="3742644" cy="268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784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Evolution of star distribution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4294" y="1624775"/>
            <a:ext cx="3497440" cy="50119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795" y="241380"/>
            <a:ext cx="3197943" cy="6616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08" y="1588549"/>
            <a:ext cx="3330344" cy="505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735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由于</a:t>
            </a:r>
            <a:r>
              <a:rPr lang="en-US" altLang="zh-CN" dirty="0" smtClean="0"/>
              <a:t>LHAASO</a:t>
            </a:r>
            <a:r>
              <a:rPr lang="zh-CN" altLang="en-US" dirty="0" smtClean="0"/>
              <a:t>大</a:t>
            </a:r>
            <a:r>
              <a:rPr lang="zh-CN" altLang="en-US" dirty="0"/>
              <a:t>面积</a:t>
            </a:r>
            <a:r>
              <a:rPr lang="zh-CN" altLang="en-US" dirty="0" smtClean="0"/>
              <a:t>阵列</a:t>
            </a:r>
            <a:r>
              <a:rPr lang="zh-CN" altLang="en-US" dirty="0" smtClean="0"/>
              <a:t>、高鉴别能力的优势，取得了一些重要的观测进展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首次观测到大量超高能伽马源、精确测量高能弥散伽马辐射、伽玛暴的高能精确测量等，极大促进伽马天文的研究。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新物理</a:t>
            </a:r>
            <a:r>
              <a:rPr lang="zh-CN" altLang="en-US" dirty="0" smtClean="0"/>
              <a:t>研究方面：在洛伦兹对称性破坏、轴子暗物质、超重暗物质搜寻方面取得了初步成果，以及在某些方面设置了最强限制。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5023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506" y="3039963"/>
            <a:ext cx="4978398" cy="326991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931342" y="6280772"/>
            <a:ext cx="16957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1" b="1" dirty="0">
                <a:solidFill>
                  <a:srgbClr val="0000FF"/>
                </a:solidFill>
              </a:rPr>
              <a:t>1.3 km</a:t>
            </a:r>
            <a:r>
              <a:rPr lang="en-US" altLang="zh-CN" sz="2801" b="1" baseline="30000" dirty="0">
                <a:solidFill>
                  <a:srgbClr val="0000FF"/>
                </a:solidFill>
              </a:rPr>
              <a:t>2</a:t>
            </a:r>
            <a:endParaRPr lang="zh-CN" altLang="en-US" sz="2801" b="1" baseline="30000" dirty="0">
              <a:solidFill>
                <a:srgbClr val="0000FF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650EE15-4DE6-4C54-B6AA-D691DF6686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l="-602"/>
          <a:stretch>
            <a:fillRect/>
          </a:stretch>
        </p:blipFill>
        <p:spPr>
          <a:xfrm>
            <a:off x="105030" y="1609182"/>
            <a:ext cx="3346843" cy="2058299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8FF1FB5-8A39-40D8-A863-1452EAA4C7FC}"/>
              </a:ext>
            </a:extLst>
          </p:cNvPr>
          <p:cNvCxnSpPr>
            <a:cxnSpLocks/>
          </p:cNvCxnSpPr>
          <p:nvPr/>
        </p:nvCxnSpPr>
        <p:spPr>
          <a:xfrm>
            <a:off x="124160" y="2378010"/>
            <a:ext cx="3327713" cy="0"/>
          </a:xfrm>
          <a:prstGeom prst="straightConnector1">
            <a:avLst/>
          </a:prstGeom>
          <a:ln w="31750">
            <a:solidFill>
              <a:srgbClr val="FF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8E2D24C8-FD67-4D80-9FAD-CE7874DF76BF}"/>
              </a:ext>
            </a:extLst>
          </p:cNvPr>
          <p:cNvSpPr txBox="1"/>
          <p:nvPr/>
        </p:nvSpPr>
        <p:spPr>
          <a:xfrm>
            <a:off x="753199" y="3684155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MD: 1188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36m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8FD2924-322E-4AEE-8C2E-A632F8CF0027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4160" y="4226311"/>
            <a:ext cx="3327713" cy="2054461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6CD995CC-B757-49B7-8441-DB15148974EF}"/>
              </a:ext>
            </a:extLst>
          </p:cNvPr>
          <p:cNvSpPr txBox="1"/>
          <p:nvPr/>
        </p:nvSpPr>
        <p:spPr>
          <a:xfrm>
            <a:off x="1400537" y="4998566"/>
            <a:ext cx="153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FF"/>
                </a:solidFill>
                <a:latin typeface="+mn-ea"/>
              </a:rPr>
              <a:t>1.2m</a:t>
            </a:r>
            <a:endParaRPr lang="zh-CN" altLang="en-US" sz="2400" b="1" dirty="0">
              <a:solidFill>
                <a:srgbClr val="FF00FF"/>
              </a:solidFill>
              <a:latin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321EF7A-66CE-41B1-894D-C676D6907788}"/>
              </a:ext>
            </a:extLst>
          </p:cNvPr>
          <p:cNvSpPr txBox="1"/>
          <p:nvPr/>
        </p:nvSpPr>
        <p:spPr>
          <a:xfrm>
            <a:off x="1123118" y="6381063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ED: 5216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1m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DC3FDD79-E464-4D87-9195-5A8287FCEB8C}"/>
              </a:ext>
            </a:extLst>
          </p:cNvPr>
          <p:cNvSpPr txBox="1"/>
          <p:nvPr/>
        </p:nvSpPr>
        <p:spPr>
          <a:xfrm>
            <a:off x="2127987" y="2514214"/>
            <a:ext cx="98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FF"/>
                </a:solidFill>
                <a:latin typeface="+mn-ea"/>
              </a:rPr>
              <a:t>7m</a:t>
            </a:r>
            <a:endParaRPr lang="zh-CN" altLang="en-US" sz="2400" b="1" dirty="0">
              <a:solidFill>
                <a:srgbClr val="FF00FF"/>
              </a:solidFill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824AFED-C6B9-47F8-914B-0EDBBA96791D}"/>
              </a:ext>
            </a:extLst>
          </p:cNvPr>
          <p:cNvSpPr txBox="1"/>
          <p:nvPr/>
        </p:nvSpPr>
        <p:spPr>
          <a:xfrm>
            <a:off x="9574807" y="3151509"/>
            <a:ext cx="10267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WFCTA</a:t>
            </a:r>
            <a:endParaRPr lang="zh-CN" altLang="en-US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27" name="内容占位符 3">
            <a:extLst>
              <a:ext uri="{FF2B5EF4-FFF2-40B4-BE49-F238E27FC236}">
                <a16:creationId xmlns:a16="http://schemas.microsoft.com/office/drawing/2014/main" id="{35366FD0-5298-4D47-B621-6E759911D9EB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429225" y="3812045"/>
            <a:ext cx="3601430" cy="2099474"/>
          </a:xfrm>
          <a:prstGeom prst="rect">
            <a:avLst/>
          </a:prstGeom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B6AC26B3-CD44-4B88-9A48-FB17399FF470}"/>
              </a:ext>
            </a:extLst>
          </p:cNvPr>
          <p:cNvCxnSpPr>
            <a:cxnSpLocks/>
          </p:cNvCxnSpPr>
          <p:nvPr/>
        </p:nvCxnSpPr>
        <p:spPr>
          <a:xfrm>
            <a:off x="9784165" y="4755472"/>
            <a:ext cx="1525315" cy="173882"/>
          </a:xfrm>
          <a:prstGeom prst="straightConnector1">
            <a:avLst/>
          </a:prstGeom>
          <a:ln w="31750">
            <a:solidFill>
              <a:srgbClr val="FF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94DF531C-0740-4AD0-BC45-E48CD46BBB38}"/>
              </a:ext>
            </a:extLst>
          </p:cNvPr>
          <p:cNvSpPr txBox="1"/>
          <p:nvPr/>
        </p:nvSpPr>
        <p:spPr>
          <a:xfrm>
            <a:off x="9450029" y="5991421"/>
            <a:ext cx="10570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WCDA </a:t>
            </a: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17C4B782-601C-4EF2-9E1B-26ACD3FD798B}"/>
              </a:ext>
            </a:extLst>
          </p:cNvPr>
          <p:cNvSpPr txBox="1"/>
          <p:nvPr/>
        </p:nvSpPr>
        <p:spPr>
          <a:xfrm>
            <a:off x="9951788" y="5000101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FF"/>
                </a:solidFill>
                <a:latin typeface="+mn-ea"/>
              </a:rPr>
              <a:t>5m</a:t>
            </a:r>
            <a:endParaRPr lang="zh-CN" altLang="en-US" sz="2000" b="1" dirty="0">
              <a:solidFill>
                <a:srgbClr val="FF00FF"/>
              </a:solidFill>
              <a:latin typeface="+mn-ea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8FF1FB5-8A39-40D8-A863-1452EAA4C7FC}"/>
              </a:ext>
            </a:extLst>
          </p:cNvPr>
          <p:cNvCxnSpPr>
            <a:cxnSpLocks/>
          </p:cNvCxnSpPr>
          <p:nvPr/>
        </p:nvCxnSpPr>
        <p:spPr>
          <a:xfrm flipV="1">
            <a:off x="126400" y="4998566"/>
            <a:ext cx="3325473" cy="1"/>
          </a:xfrm>
          <a:prstGeom prst="straightConnector1">
            <a:avLst/>
          </a:prstGeom>
          <a:ln w="31750">
            <a:solidFill>
              <a:srgbClr val="FF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/>
          <p:cNvSpPr txBox="1">
            <a:spLocks/>
          </p:cNvSpPr>
          <p:nvPr/>
        </p:nvSpPr>
        <p:spPr bwMode="white">
          <a:xfrm>
            <a:off x="1788016" y="205700"/>
            <a:ext cx="7341080" cy="68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detectors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77287" y="1122738"/>
            <a:ext cx="9882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  <a:latin typeface="+mn-ea"/>
              </a:defRPr>
            </a:lvl1pPr>
          </a:lstStyle>
          <a:p>
            <a:r>
              <a:rPr lang="en-US" altLang="zh-CN" dirty="0"/>
              <a:t>KM2A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4DF531C-0740-4AD0-BC45-E48CD46BBB38}"/>
              </a:ext>
            </a:extLst>
          </p:cNvPr>
          <p:cNvSpPr txBox="1"/>
          <p:nvPr/>
        </p:nvSpPr>
        <p:spPr>
          <a:xfrm>
            <a:off x="9490991" y="6364182"/>
            <a:ext cx="149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3120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25m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867500" y="1283568"/>
            <a:ext cx="3663521" cy="1968397"/>
            <a:chOff x="4013561" y="1047094"/>
            <a:chExt cx="4029722" cy="2800024"/>
          </a:xfrm>
        </p:grpSpPr>
        <p:sp>
          <p:nvSpPr>
            <p:cNvPr id="9" name="矩形 8"/>
            <p:cNvSpPr/>
            <p:nvPr/>
          </p:nvSpPr>
          <p:spPr>
            <a:xfrm>
              <a:off x="4013561" y="1047094"/>
              <a:ext cx="4029722" cy="2800024"/>
            </a:xfrm>
            <a:prstGeom prst="rect">
              <a:avLst/>
            </a:prstGeom>
            <a:blipFill dpi="0" rotWithShape="1">
              <a:blip r:embed="rId7">
                <a:alphaModFix amt="77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547596" y="1086270"/>
              <a:ext cx="1792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+mn-ea"/>
                  <a:ea typeface="+mn-ea"/>
                </a:rPr>
                <a:t>Cosmic-ray/</a:t>
              </a:r>
              <a:r>
                <a:rPr lang="el-GR" altLang="zh-CN" b="1" dirty="0">
                  <a:solidFill>
                    <a:srgbClr val="0000FF"/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γ</a:t>
              </a:r>
              <a:endParaRPr lang="zh-CN" altLang="en-US" b="1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94DF531C-0740-4AD0-BC45-E48CD46BBB38}"/>
              </a:ext>
            </a:extLst>
          </p:cNvPr>
          <p:cNvSpPr txBox="1"/>
          <p:nvPr/>
        </p:nvSpPr>
        <p:spPr>
          <a:xfrm>
            <a:off x="9450029" y="349474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18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4.7m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429226" y="1151678"/>
            <a:ext cx="3601430" cy="19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9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22.5543307086614,&quot;width&quot;:6613.16535433070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11869</TotalTime>
  <Words>2411</Words>
  <Application>Microsoft Office PowerPoint</Application>
  <PresentationFormat>宽屏</PresentationFormat>
  <Paragraphs>366</Paragraphs>
  <Slides>84</Slides>
  <Notes>6</Notes>
  <HiddenSlides>5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84</vt:i4>
      </vt:variant>
    </vt:vector>
  </HeadingPairs>
  <TitlesOfParts>
    <vt:vector size="106" baseType="lpstr">
      <vt:lpstr>DejaVu Sans</vt:lpstr>
      <vt:lpstr>MS PGothic</vt:lpstr>
      <vt:lpstr>NimbusRomNo9L-Regu</vt:lpstr>
      <vt:lpstr>等线</vt:lpstr>
      <vt:lpstr>等线 Light</vt:lpstr>
      <vt:lpstr>仿宋_GB2312</vt:lpstr>
      <vt:lpstr>黑体</vt:lpstr>
      <vt:lpstr>楷体_GB2312</vt:lpstr>
      <vt:lpstr>宋体</vt:lpstr>
      <vt:lpstr>微软雅黑</vt:lpstr>
      <vt:lpstr>微软雅黑</vt:lpstr>
      <vt:lpstr>Arial</vt:lpstr>
      <vt:lpstr>Arial Black</vt:lpstr>
      <vt:lpstr>Calibri</vt:lpstr>
      <vt:lpstr>Cambria Math</vt:lpstr>
      <vt:lpstr>Symbol</vt:lpstr>
      <vt:lpstr>Times New Roman</vt:lpstr>
      <vt:lpstr>Trebuchet MS</vt:lpstr>
      <vt:lpstr>Wingdings</vt:lpstr>
      <vt:lpstr>Office 主题​​</vt:lpstr>
      <vt:lpstr>Equation</vt:lpstr>
      <vt:lpstr>公式</vt:lpstr>
      <vt:lpstr>LHAASO观测和相关新物理研究</vt:lpstr>
      <vt:lpstr>Historical review</vt:lpstr>
      <vt:lpstr>PowerPoint 演示文稿</vt:lpstr>
      <vt:lpstr>宇宙线实验</vt:lpstr>
      <vt:lpstr>PowerPoint 演示文稿</vt:lpstr>
      <vt:lpstr>PowerPoint 演示文稿</vt:lpstr>
      <vt:lpstr>LHAASO: Large High Altitude Air Shower Observatory 高海拔宇宙线观测站</vt:lpstr>
      <vt:lpstr>Where is LHAASO?</vt:lpstr>
      <vt:lpstr>PowerPoint 演示文稿</vt:lpstr>
      <vt:lpstr>3 sub-arrays cover 3 regions</vt:lpstr>
      <vt:lpstr>Gamma-ray/cosmic ray discrimination</vt:lpstr>
      <vt:lpstr>LHAASO主要科学目标</vt:lpstr>
      <vt:lpstr>PowerPoint 演示文稿</vt:lpstr>
      <vt:lpstr>1 First view of the UHE universe</vt:lpstr>
      <vt:lpstr>LHAASO最新成果</vt:lpstr>
      <vt:lpstr> Reveal PeV particle accelerators</vt:lpstr>
      <vt:lpstr>PowerPoint 演示文稿</vt:lpstr>
      <vt:lpstr>2 LHAASO Catalog of new VHE/UHE sources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 Innovative measurement of the standard candle Crab Nebula</vt:lpstr>
      <vt:lpstr>Reveal an extreme e-accelerator</vt:lpstr>
      <vt:lpstr>New knowledge of  the acceleration rate</vt:lpstr>
      <vt:lpstr>New knowledge of  the accelerator size</vt:lpstr>
      <vt:lpstr>4 Diffuse gamma rays of the Milky Way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 Brightest GRB </vt:lpstr>
      <vt:lpstr>PowerPoint 演示文稿</vt:lpstr>
      <vt:lpstr>LHAASO对GRB221009A的探测</vt:lpstr>
      <vt:lpstr>SED measured by LHAASO-WCDA</vt:lpstr>
      <vt:lpstr>A narrow GRB jet</vt:lpstr>
      <vt:lpstr>PowerPoint 演示文稿</vt:lpstr>
      <vt:lpstr>6 cosmic ray spectrum and &lt;lnA&gt; </vt:lpstr>
      <vt:lpstr>PowerPoint 演示文稿</vt:lpstr>
      <vt:lpstr>LHAASO probe of new physics beyond the standard model</vt:lpstr>
      <vt:lpstr>Advantages of new physics search at LHAASO</vt:lpstr>
      <vt:lpstr>7 Constraints on Lorentz Invariance violation</vt:lpstr>
      <vt:lpstr>Lorentz invariance violation （LIV）</vt:lpstr>
      <vt:lpstr>Energy dependent speed of light at LIV</vt:lpstr>
      <vt:lpstr>Decay of a free photon</vt:lpstr>
      <vt:lpstr>Photon splitting </vt:lpstr>
      <vt:lpstr> </vt:lpstr>
      <vt:lpstr>The result</vt:lpstr>
      <vt:lpstr>KM2A, 高能伽马有限的宇宙视界</vt:lpstr>
      <vt:lpstr>LHAASO-KM2A观测</vt:lpstr>
      <vt:lpstr>LIV by GRB 221009A</vt:lpstr>
      <vt:lpstr>Constraint on LIV by time lag of different energy photons from GRB 221009A </vt:lpstr>
      <vt:lpstr>The stringent LIV constraint by time of flight</vt:lpstr>
      <vt:lpstr>PowerPoint 演示文稿</vt:lpstr>
      <vt:lpstr>PowerPoint 演示文稿</vt:lpstr>
      <vt:lpstr>PowerPoint 演示文稿</vt:lpstr>
      <vt:lpstr>通过模拟得到限制的置信区间</vt:lpstr>
      <vt:lpstr>得到LIV的限制</vt:lpstr>
      <vt:lpstr>Maximal likelihood 方法</vt:lpstr>
      <vt:lpstr>PowerPoint 演示文稿</vt:lpstr>
      <vt:lpstr>8 Dark matter searches</vt:lpstr>
      <vt:lpstr>PowerPoint 演示文稿</vt:lpstr>
      <vt:lpstr>Carefully selected regions for DM decay</vt:lpstr>
      <vt:lpstr>PowerPoint 演示文稿</vt:lpstr>
      <vt:lpstr>Constraints on Heavy Decaying Dark Matter from 570 Days of LHAASO Observations</vt:lpstr>
      <vt:lpstr>Dark matter annihilation signals from the dwarf galaxies</vt:lpstr>
      <vt:lpstr>矮星系模型参数</vt:lpstr>
      <vt:lpstr>对不同矮星系观测的TS分布</vt:lpstr>
      <vt:lpstr>Most stringent constraint on heavy DM annihilation by LHAASO</vt:lpstr>
      <vt:lpstr>Axion and axion-like particles</vt:lpstr>
      <vt:lpstr>PowerPoint 演示文稿</vt:lpstr>
      <vt:lpstr>Best fit of axion is not significant</vt:lpstr>
      <vt:lpstr>A stringent constraint is set on axion coupling</vt:lpstr>
      <vt:lpstr>PowerPoint 演示文稿</vt:lpstr>
      <vt:lpstr>PowerPoint 演示文稿</vt:lpstr>
      <vt:lpstr>PowerPoint 演示文稿</vt:lpstr>
      <vt:lpstr>PowerPoint 演示文稿</vt:lpstr>
      <vt:lpstr>轨道参数</vt:lpstr>
      <vt:lpstr>Mass loss by tidal effect</vt:lpstr>
      <vt:lpstr>Evolution of star distribution</vt:lpstr>
      <vt:lpstr>总结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physics research at LHAASO</dc:title>
  <dc:creator>毕 效军</dc:creator>
  <cp:lastModifiedBy>毕 效军</cp:lastModifiedBy>
  <cp:revision>182</cp:revision>
  <dcterms:created xsi:type="dcterms:W3CDTF">2023-05-27T02:26:26Z</dcterms:created>
  <dcterms:modified xsi:type="dcterms:W3CDTF">2024-04-12T11:37:05Z</dcterms:modified>
</cp:coreProperties>
</file>