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7"/>
    <p:restoredTop sz="94629"/>
  </p:normalViewPr>
  <p:slideViewPr>
    <p:cSldViewPr snapToGrid="0">
      <p:cViewPr>
        <p:scale>
          <a:sx n="150" d="100"/>
          <a:sy n="150" d="100"/>
        </p:scale>
        <p:origin x="144" y="-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689D13-D322-4A99-A89F-A6B3C7C85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A2132B-AA97-4FA4-AAF6-40737D533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36CF63-B06B-4700-B4B2-5705904A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8420E6-63FE-45D7-89FD-BC14F8C59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94F044-2A5D-48F2-A4C3-C1A3C0DFF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47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4152B8-6CF5-464A-957B-B429A9B62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EB888DF-9A48-427A-B6F2-81E04E779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95CFA5-104A-4AD6-BA6F-489087FBA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89932C-5467-43B0-B487-B510E6D5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1D8DFF-99E4-4FBA-A7A1-CDE3A92A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65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A6EAE39-92DB-471F-A94C-CB96E6980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3F198B-2EF9-4BE9-9FE1-B7A06A9EF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8DF610-9977-4A03-8A39-F77B45602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78FE21-173A-4D8C-A622-B35FACE5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89177A-4285-4F03-9F4D-7E5BEDD53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66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3CFCF9-F965-4FF3-9AD0-5C6C8886F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78ACDD-6603-44E8-837D-6FE860A2F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B87FAA-11E6-4A22-B938-9AA4BDB8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D1E95C-0686-4590-9ECD-D48835A0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4A084F-7707-412C-9166-9160CFC8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24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F9B41F-4318-4799-A875-3BC5BEDC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5FFF02-81FC-46D7-966C-68423BD8E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2893C1-02BC-41F6-9B5C-DCE05A70A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1D00DC-B188-42BF-BA8E-21E13A48F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CBB5EA-731B-4AC8-8E56-0143DF826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193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83B1F-C775-4BD7-A6D0-8E76D410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F2F6B3-0174-4270-A093-4916B8508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4BB690B-85D1-45A0-B359-B8BDA7C32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0C96DC0-CC20-4670-919A-58DB25608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395B526-083D-4243-9617-29C6C2F15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C773CDE-6F9F-44D3-959C-66DCD38F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42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F6E483-3C25-42A8-B668-68B9DB374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7E8ED3-30A1-4FB4-A805-510D9E85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AC996D6-93FD-4DA4-9090-10F00891C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88ADD29-3357-40A7-A6EC-F6B5DCC6C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BB7CD75-DE1C-4415-A318-E15AEAE42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01168E8-F6CF-41A2-98E8-FFCC3197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E5B066F-B5DF-43EF-AF87-45F8C218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03FF6D7-5E3F-47F7-B7C1-C6F3D645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28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7F747C-7F49-490B-910C-AB725EA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5906BAF-5788-4EA0-8CCB-ECBD08BDA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BFD0839-33E2-4E32-99F2-9475DB46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EE0BAB6-F832-4EC1-8D30-4B28D63F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66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884922A-45A0-4982-AA0A-D1754CC5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044830A-C222-4C6C-8027-8B3F301E8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CFA8E0-E721-4F8C-8B06-84116EA3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45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FCCAEC-7704-43F4-8FD3-B8179FD18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8EB648-D9E5-4BF4-B1EA-00815A29E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B1F641-691F-499A-B567-0110D5AF1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FD5CB3-8815-4372-85EF-899C09DD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DB7B1D-4C49-4B10-AF3F-2FC02AB3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E45EB4-A353-4F00-85BC-C8459F32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11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F64D4D-4044-4595-8A04-111C3BD2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020DBB6-703F-4404-B666-287961AD8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DE7F1B-E799-4D25-AF80-365906E72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3463EE-6F53-48F1-9C67-F8908321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46F7564-3721-4575-8E68-E10F6778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D6DB07-8E55-49B1-B377-7AD7844D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504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A6AF39F-1A50-4B40-AA81-B7B71B20F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D367FE-0132-48C3-A13C-2DDEA7FBE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EDB7D9-299C-4C11-BCD7-9A537097A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4D55E-CD23-4C67-BDF0-1E8A5284F06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A6E12B-E331-47F0-9DF2-E98F215AF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A34E19-F181-49B1-BA46-7952EB92B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258C7-CCDB-4942-A9A1-DBC7D7DE49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81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B6FCEA44-5A12-6B60-E847-25C56C637A2F}"/>
              </a:ext>
            </a:extLst>
          </p:cNvPr>
          <p:cNvSpPr txBox="1"/>
          <p:nvPr/>
        </p:nvSpPr>
        <p:spPr>
          <a:xfrm>
            <a:off x="351312" y="335845"/>
            <a:ext cx="1129343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Physics interest related to higher twist effects</a:t>
            </a:r>
          </a:p>
          <a:p>
            <a:r>
              <a:rPr kumimoji="1" lang="en-US" altLang="zh-CN" dirty="0"/>
              <a:t>- higher twist physical quantities to describe nucleon structures</a:t>
            </a:r>
          </a:p>
          <a:p>
            <a:r>
              <a:rPr kumimoji="1" lang="en-US" altLang="zh-CN" dirty="0"/>
              <a:t>- experimental observables sensitive to (or dominated by) higher twist effects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Study higher twist effects at </a:t>
            </a:r>
            <a:r>
              <a:rPr kumimoji="1" lang="en-US" altLang="zh-CN" dirty="0" err="1"/>
              <a:t>EicC</a:t>
            </a:r>
            <a:r>
              <a:rPr kumimoji="1" lang="en-US" altLang="zh-CN" dirty="0"/>
              <a:t>, uniqueness and advantages</a:t>
            </a:r>
          </a:p>
          <a:p>
            <a:r>
              <a:rPr kumimoji="1" lang="en-US" altLang="zh-CN" dirty="0"/>
              <a:t>- compared to EIC</a:t>
            </a:r>
          </a:p>
          <a:p>
            <a:r>
              <a:rPr kumimoji="1" lang="en-US" altLang="zh-CN" dirty="0"/>
              <a:t>- compared to </a:t>
            </a:r>
            <a:r>
              <a:rPr kumimoji="1" lang="en-US" altLang="zh-CN" dirty="0" err="1"/>
              <a:t>JLab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Flagship measurements at </a:t>
            </a:r>
            <a:r>
              <a:rPr kumimoji="1" lang="en-US" altLang="zh-CN" dirty="0" err="1"/>
              <a:t>EicC</a:t>
            </a:r>
            <a:endParaRPr kumimoji="1" lang="en-US" altLang="zh-CN" dirty="0"/>
          </a:p>
          <a:p>
            <a:r>
              <a:rPr kumimoji="1" lang="en-US" altLang="zh-CN" dirty="0"/>
              <a:t>- quantitative theoretical/model prediction for experimental observables</a:t>
            </a:r>
          </a:p>
          <a:p>
            <a:r>
              <a:rPr kumimoji="1" lang="en-US" altLang="zh-CN" dirty="0"/>
              <a:t>- requirements on the </a:t>
            </a:r>
            <a:r>
              <a:rPr kumimoji="1" lang="en-US" altLang="zh-CN" dirty="0" err="1"/>
              <a:t>EicC</a:t>
            </a:r>
            <a:r>
              <a:rPr kumimoji="1" lang="en-US" altLang="zh-CN" dirty="0"/>
              <a:t> detector (tracking, PID, </a:t>
            </a:r>
            <a:r>
              <a:rPr kumimoji="1" lang="en-US" altLang="zh-CN" dirty="0" err="1"/>
              <a:t>Ecal</a:t>
            </a:r>
            <a:r>
              <a:rPr kumimoji="1" lang="en-US" altLang="zh-CN" dirty="0"/>
              <a:t>, </a:t>
            </a:r>
            <a:r>
              <a:rPr kumimoji="1" lang="en-US" altLang="zh-CN" dirty="0" err="1"/>
              <a:t>Hcal</a:t>
            </a:r>
            <a:r>
              <a:rPr kumimoji="1" lang="en-US" altLang="zh-CN" dirty="0"/>
              <a:t>, small angle detector, …)</a:t>
            </a:r>
          </a:p>
          <a:p>
            <a:r>
              <a:rPr kumimoji="1" lang="en-US" altLang="zh-CN" dirty="0"/>
              <a:t>- quantitative estimation of the </a:t>
            </a:r>
            <a:r>
              <a:rPr kumimoji="1" lang="en-US" altLang="zh-CN" dirty="0" err="1"/>
              <a:t>EicC</a:t>
            </a:r>
            <a:r>
              <a:rPr kumimoji="1" lang="en-US" altLang="zh-CN" dirty="0"/>
              <a:t> impact on physical quantities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Assignments and mid/long term plan</a:t>
            </a:r>
          </a:p>
          <a:p>
            <a:r>
              <a:rPr kumimoji="1" lang="en-US" altLang="zh-CN" dirty="0"/>
              <a:t>- </a:t>
            </a:r>
            <a:r>
              <a:rPr kumimoji="1" lang="en-US" altLang="zh-CN" dirty="0" err="1"/>
              <a:t>EicC</a:t>
            </a:r>
            <a:r>
              <a:rPr kumimoji="1" lang="en-US" altLang="zh-CN" dirty="0"/>
              <a:t> CDR writeup</a:t>
            </a:r>
          </a:p>
          <a:p>
            <a:r>
              <a:rPr kumimoji="1" lang="en-US" altLang="zh-CN" dirty="0"/>
              <a:t>next CDR meeting 12/19-12/22, first draft from working groups </a:t>
            </a:r>
          </a:p>
          <a:p>
            <a:r>
              <a:rPr kumimoji="1" lang="en-US" altLang="zh-CN" dirty="0"/>
              <a:t>(introduction [</a:t>
            </a:r>
            <a:r>
              <a:rPr kumimoji="1" lang="en-US" altLang="zh-CN" dirty="0" err="1"/>
              <a:t>Tianbo</a:t>
            </a:r>
            <a:r>
              <a:rPr kumimoji="1" lang="en-US" altLang="zh-CN" dirty="0"/>
              <a:t> Liu, </a:t>
            </a:r>
            <a:r>
              <a:rPr kumimoji="1" lang="en-US" altLang="zh-CN" dirty="0" err="1"/>
              <a:t>Yuxiang</a:t>
            </a:r>
            <a:r>
              <a:rPr kumimoji="1" lang="en-US" altLang="zh-CN" dirty="0"/>
              <a:t> Zhao]</a:t>
            </a:r>
          </a:p>
          <a:p>
            <a:r>
              <a:rPr kumimoji="1" lang="en-US" altLang="zh-CN" dirty="0"/>
              <a:t>inclusive [</a:t>
            </a:r>
            <a:r>
              <a:rPr kumimoji="1" lang="en-US" altLang="zh-CN" dirty="0" err="1"/>
              <a:t>Xingbo</a:t>
            </a:r>
            <a:r>
              <a:rPr kumimoji="1" lang="en-US" altLang="zh-CN" dirty="0"/>
              <a:t> Zhao, Jian-</a:t>
            </a:r>
            <a:r>
              <a:rPr kumimoji="1" lang="en-US" altLang="zh-CN" dirty="0" err="1"/>
              <a:t>hong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Ruan</a:t>
            </a:r>
            <a:r>
              <a:rPr kumimoji="1" lang="en-US" altLang="zh-CN" dirty="0"/>
              <a:t>]</a:t>
            </a:r>
          </a:p>
          <a:p>
            <a:r>
              <a:rPr kumimoji="1" lang="en-US" altLang="zh-CN" dirty="0"/>
              <a:t>semi-inclusive [</a:t>
            </a:r>
            <a:r>
              <a:rPr kumimoji="1" lang="en-US" altLang="zh-CN" dirty="0" err="1"/>
              <a:t>Xingbo</a:t>
            </a:r>
            <a:r>
              <a:rPr kumimoji="1" lang="en-US" altLang="zh-CN" dirty="0"/>
              <a:t> Zhao, Kai-bao Chen, </a:t>
            </a:r>
            <a:r>
              <a:rPr kumimoji="1" lang="en-US" altLang="zh-CN" dirty="0" err="1"/>
              <a:t>Xiaoyu</a:t>
            </a:r>
            <a:r>
              <a:rPr kumimoji="1" lang="en-US" altLang="zh-CN" dirty="0"/>
              <a:t> Wang]</a:t>
            </a:r>
          </a:p>
          <a:p>
            <a:r>
              <a:rPr kumimoji="1" lang="en-US" altLang="zh-CN" dirty="0"/>
              <a:t>heavy flavor [</a:t>
            </a:r>
            <a:r>
              <a:rPr kumimoji="1" lang="en-US" altLang="zh-CN" dirty="0" err="1"/>
              <a:t>Aiqiang</a:t>
            </a:r>
            <a:r>
              <a:rPr kumimoji="1" lang="en-US" altLang="zh-CN" dirty="0"/>
              <a:t> Guo, </a:t>
            </a:r>
            <a:r>
              <a:rPr kumimoji="1" lang="en-US" altLang="zh-CN" dirty="0" err="1"/>
              <a:t>Guangpeng</a:t>
            </a:r>
            <a:r>
              <a:rPr kumimoji="1" lang="en-US" altLang="zh-CN" dirty="0"/>
              <a:t> Zhang]</a:t>
            </a:r>
          </a:p>
          <a:p>
            <a:r>
              <a:rPr kumimoji="1" lang="en-US" altLang="zh-CN" dirty="0"/>
              <a:t>Exclusive [Qin-Tao Song, </a:t>
            </a:r>
            <a:r>
              <a:rPr kumimoji="1" lang="en-US" altLang="zh-CN" dirty="0" err="1"/>
              <a:t>Xingbo</a:t>
            </a:r>
            <a:r>
              <a:rPr kumimoji="1" lang="en-US" altLang="zh-CN" dirty="0"/>
              <a:t> Zhao]</a:t>
            </a:r>
          </a:p>
          <a:p>
            <a:r>
              <a:rPr kumimoji="1" lang="en-US" altLang="zh-CN" dirty="0"/>
              <a:t>) no later than 12/12</a:t>
            </a:r>
          </a:p>
          <a:p>
            <a:r>
              <a:rPr kumimoji="1" lang="en-US" altLang="zh-CN" dirty="0"/>
              <a:t>- </a:t>
            </a:r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156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162</Words>
  <Application>Microsoft Macintosh PowerPoint</Application>
  <PresentationFormat>宽屏</PresentationFormat>
  <Paragraphs>23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赵 宇翔</dc:creator>
  <cp:lastModifiedBy>Microsoft Office User</cp:lastModifiedBy>
  <cp:revision>11</cp:revision>
  <dcterms:created xsi:type="dcterms:W3CDTF">2023-11-18T03:17:07Z</dcterms:created>
  <dcterms:modified xsi:type="dcterms:W3CDTF">2023-11-18T14:17:00Z</dcterms:modified>
</cp:coreProperties>
</file>