
<file path=[Content_Types].xml><?xml version="1.0" encoding="utf-8"?>
<Types xmlns="http://schemas.openxmlformats.org/package/2006/content-types">
  <Default Extension="png" ContentType="image/png"/>
  <Default Extension="bin" ContentType="application/vnd.openxmlformats-officedocument.oleObject"/>
  <Default Extension="wmf" ContentType="image/x-wmf"/>
  <Default Extension="emf" ContentType="image/x-emf"/>
  <Default Extension="jpeg" ContentType="image/jpeg"/>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9"/>
  </p:notesMasterIdLst>
  <p:sldIdLst>
    <p:sldId id="256" r:id="rId2"/>
    <p:sldId id="262" r:id="rId3"/>
    <p:sldId id="355" r:id="rId4"/>
    <p:sldId id="358" r:id="rId5"/>
    <p:sldId id="395" r:id="rId6"/>
    <p:sldId id="379" r:id="rId7"/>
    <p:sldId id="380" r:id="rId8"/>
    <p:sldId id="396" r:id="rId9"/>
    <p:sldId id="381" r:id="rId10"/>
    <p:sldId id="398" r:id="rId11"/>
    <p:sldId id="399" r:id="rId12"/>
    <p:sldId id="403" r:id="rId13"/>
    <p:sldId id="382" r:id="rId14"/>
    <p:sldId id="383" r:id="rId15"/>
    <p:sldId id="336" r:id="rId16"/>
    <p:sldId id="410" r:id="rId17"/>
    <p:sldId id="338" r:id="rId18"/>
    <p:sldId id="411" r:id="rId19"/>
    <p:sldId id="378" r:id="rId20"/>
    <p:sldId id="353" r:id="rId21"/>
    <p:sldId id="414" r:id="rId22"/>
    <p:sldId id="412" r:id="rId23"/>
    <p:sldId id="413" r:id="rId24"/>
    <p:sldId id="370" r:id="rId25"/>
    <p:sldId id="368" r:id="rId26"/>
    <p:sldId id="362" r:id="rId27"/>
    <p:sldId id="373" r:id="rId28"/>
    <p:sldId id="287" r:id="rId29"/>
    <p:sldId id="288" r:id="rId30"/>
    <p:sldId id="289" r:id="rId31"/>
    <p:sldId id="407" r:id="rId32"/>
    <p:sldId id="420" r:id="rId33"/>
    <p:sldId id="421" r:id="rId34"/>
    <p:sldId id="422" r:id="rId35"/>
    <p:sldId id="423" r:id="rId36"/>
    <p:sldId id="291" r:id="rId37"/>
    <p:sldId id="300" r:id="rId38"/>
  </p:sldIdLst>
  <p:sldSz cx="12192000" cy="6858000"/>
  <p:notesSz cx="6858000" cy="914400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3333FF"/>
    <a:srgbClr val="0000FF"/>
    <a:srgbClr val="FFFFFF"/>
    <a:srgbClr val="3399FF"/>
    <a:srgbClr val="0066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86" d="100"/>
          <a:sy n="86" d="100"/>
        </p:scale>
        <p:origin x="562" y="67"/>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notesMaster" Target="notesMasters/notesMaster1.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ableStyles" Target="tableStyle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8.w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81CE63E-660B-456C-B419-728AD621B13A}" type="datetimeFigureOut">
              <a:rPr lang="zh-CN" altLang="en-US" smtClean="0"/>
              <a:t>2023/11/17</a:t>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77FB078-1789-4882-A4A8-BAA94A886FAA}" type="slidenum">
              <a:rPr lang="zh-CN" altLang="en-US" smtClean="0"/>
              <a:t>‹#›</a:t>
            </a:fld>
            <a:endParaRPr lang="zh-CN" altLang="en-US"/>
          </a:p>
        </p:txBody>
      </p:sp>
    </p:spTree>
    <p:extLst>
      <p:ext uri="{BB962C8B-B14F-4D97-AF65-F5344CB8AC3E}">
        <p14:creationId xmlns:p14="http://schemas.microsoft.com/office/powerpoint/2010/main" val="250218854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7">
            <a:extLst>
              <a:ext uri="{FF2B5EF4-FFF2-40B4-BE49-F238E27FC236}">
                <a16:creationId xmlns:a16="http://schemas.microsoft.com/office/drawing/2014/main" id="{3976746E-31C4-43A4-8C16-F09185BCE244}"/>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kumimoji="1" sz="1200">
                <a:solidFill>
                  <a:schemeClr val="tx1"/>
                </a:solidFill>
                <a:latin typeface="Times New Roman" panose="02020603050405020304" pitchFamily="18" charset="0"/>
                <a:ea typeface="宋体" panose="02010600030101010101" pitchFamily="2" charset="-122"/>
              </a:defRPr>
            </a:lvl1pPr>
            <a:lvl2pPr marL="742950" indent="-285750">
              <a:spcBef>
                <a:spcPct val="30000"/>
              </a:spcBef>
              <a:defRPr kumimoji="1" sz="1200">
                <a:solidFill>
                  <a:schemeClr val="tx1"/>
                </a:solidFill>
                <a:latin typeface="Times New Roman" panose="02020603050405020304" pitchFamily="18" charset="0"/>
                <a:ea typeface="宋体" panose="02010600030101010101" pitchFamily="2" charset="-122"/>
              </a:defRPr>
            </a:lvl2pPr>
            <a:lvl3pPr marL="1143000" indent="-228600">
              <a:spcBef>
                <a:spcPct val="30000"/>
              </a:spcBef>
              <a:defRPr kumimoji="1" sz="1200">
                <a:solidFill>
                  <a:schemeClr val="tx1"/>
                </a:solidFill>
                <a:latin typeface="Times New Roman" panose="02020603050405020304" pitchFamily="18" charset="0"/>
                <a:ea typeface="宋体" panose="02010600030101010101" pitchFamily="2" charset="-122"/>
              </a:defRPr>
            </a:lvl3pPr>
            <a:lvl4pPr marL="1600200" indent="-228600">
              <a:spcBef>
                <a:spcPct val="30000"/>
              </a:spcBef>
              <a:defRPr kumimoji="1" sz="1200">
                <a:solidFill>
                  <a:schemeClr val="tx1"/>
                </a:solidFill>
                <a:latin typeface="Times New Roman" panose="02020603050405020304" pitchFamily="18" charset="0"/>
                <a:ea typeface="宋体" panose="02010600030101010101" pitchFamily="2" charset="-122"/>
              </a:defRPr>
            </a:lvl4pPr>
            <a:lvl5pPr marL="2057400" indent="-228600">
              <a:spcBef>
                <a:spcPct val="30000"/>
              </a:spcBef>
              <a:defRPr kumimoji="1" sz="12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30000"/>
              </a:spcBef>
              <a:spcAft>
                <a:spcPct val="0"/>
              </a:spcAft>
              <a:defRPr kumimoji="1" sz="12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30000"/>
              </a:spcBef>
              <a:spcAft>
                <a:spcPct val="0"/>
              </a:spcAft>
              <a:defRPr kumimoji="1" sz="12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30000"/>
              </a:spcBef>
              <a:spcAft>
                <a:spcPct val="0"/>
              </a:spcAft>
              <a:defRPr kumimoji="1" sz="12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30000"/>
              </a:spcBef>
              <a:spcAft>
                <a:spcPct val="0"/>
              </a:spcAft>
              <a:defRPr kumimoji="1" sz="1200">
                <a:solidFill>
                  <a:schemeClr val="tx1"/>
                </a:solidFill>
                <a:latin typeface="Times New Roman" panose="02020603050405020304" pitchFamily="18" charset="0"/>
                <a:ea typeface="宋体" panose="02010600030101010101" pitchFamily="2" charset="-122"/>
              </a:defRPr>
            </a:lvl9pPr>
          </a:lstStyle>
          <a:p>
            <a:pPr>
              <a:spcBef>
                <a:spcPct val="50000"/>
              </a:spcBef>
            </a:pPr>
            <a:fld id="{66546E3A-D233-438C-967B-AD4062B32818}" type="slidenum">
              <a:rPr lang="zh-CN" altLang="en-US">
                <a:latin typeface="Tahoma" panose="020B0604030504040204" pitchFamily="34" charset="0"/>
              </a:rPr>
              <a:pPr>
                <a:spcBef>
                  <a:spcPct val="50000"/>
                </a:spcBef>
              </a:pPr>
              <a:t>3</a:t>
            </a:fld>
            <a:endParaRPr lang="en-US" altLang="zh-CN">
              <a:latin typeface="Tahoma" panose="020B0604030504040204" pitchFamily="34" charset="0"/>
            </a:endParaRPr>
          </a:p>
        </p:txBody>
      </p:sp>
      <p:sp>
        <p:nvSpPr>
          <p:cNvPr id="6147" name="Rectangle 2">
            <a:extLst>
              <a:ext uri="{FF2B5EF4-FFF2-40B4-BE49-F238E27FC236}">
                <a16:creationId xmlns:a16="http://schemas.microsoft.com/office/drawing/2014/main" id="{A5D25319-36A1-4A16-90AF-C5A8F0904974}"/>
              </a:ext>
            </a:extLst>
          </p:cNvPr>
          <p:cNvSpPr>
            <a:spLocks noGrp="1" noRot="1" noChangeAspect="1" noChangeArrowheads="1" noTextEdit="1"/>
          </p:cNvSpPr>
          <p:nvPr>
            <p:ph type="sldImg"/>
          </p:nvPr>
        </p:nvSpPr>
        <p:spPr>
          <a:ln/>
        </p:spPr>
      </p:sp>
      <p:sp>
        <p:nvSpPr>
          <p:cNvPr id="6148" name="Rectangle 3">
            <a:extLst>
              <a:ext uri="{FF2B5EF4-FFF2-40B4-BE49-F238E27FC236}">
                <a16:creationId xmlns:a16="http://schemas.microsoft.com/office/drawing/2014/main" id="{6DB284F9-63A5-45D6-B7BA-15B74FDF69C6}"/>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zh-CN"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7">
            <a:extLst>
              <a:ext uri="{FF2B5EF4-FFF2-40B4-BE49-F238E27FC236}">
                <a16:creationId xmlns:a16="http://schemas.microsoft.com/office/drawing/2014/main" id="{1FF1B106-43D6-4EDB-8DC5-764F9B63B2F9}"/>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kumimoji="1" sz="1200">
                <a:solidFill>
                  <a:schemeClr val="tx1"/>
                </a:solidFill>
                <a:latin typeface="Times New Roman" panose="02020603050405020304" pitchFamily="18" charset="0"/>
                <a:ea typeface="宋体" panose="02010600030101010101" pitchFamily="2" charset="-122"/>
              </a:defRPr>
            </a:lvl1pPr>
            <a:lvl2pPr marL="742950" indent="-285750">
              <a:spcBef>
                <a:spcPct val="30000"/>
              </a:spcBef>
              <a:defRPr kumimoji="1" sz="1200">
                <a:solidFill>
                  <a:schemeClr val="tx1"/>
                </a:solidFill>
                <a:latin typeface="Times New Roman" panose="02020603050405020304" pitchFamily="18" charset="0"/>
                <a:ea typeface="宋体" panose="02010600030101010101" pitchFamily="2" charset="-122"/>
              </a:defRPr>
            </a:lvl2pPr>
            <a:lvl3pPr marL="1143000" indent="-228600">
              <a:spcBef>
                <a:spcPct val="30000"/>
              </a:spcBef>
              <a:defRPr kumimoji="1" sz="1200">
                <a:solidFill>
                  <a:schemeClr val="tx1"/>
                </a:solidFill>
                <a:latin typeface="Times New Roman" panose="02020603050405020304" pitchFamily="18" charset="0"/>
                <a:ea typeface="宋体" panose="02010600030101010101" pitchFamily="2" charset="-122"/>
              </a:defRPr>
            </a:lvl3pPr>
            <a:lvl4pPr marL="1600200" indent="-228600">
              <a:spcBef>
                <a:spcPct val="30000"/>
              </a:spcBef>
              <a:defRPr kumimoji="1" sz="1200">
                <a:solidFill>
                  <a:schemeClr val="tx1"/>
                </a:solidFill>
                <a:latin typeface="Times New Roman" panose="02020603050405020304" pitchFamily="18" charset="0"/>
                <a:ea typeface="宋体" panose="02010600030101010101" pitchFamily="2" charset="-122"/>
              </a:defRPr>
            </a:lvl4pPr>
            <a:lvl5pPr marL="2057400" indent="-228600">
              <a:spcBef>
                <a:spcPct val="30000"/>
              </a:spcBef>
              <a:defRPr kumimoji="1" sz="12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30000"/>
              </a:spcBef>
              <a:spcAft>
                <a:spcPct val="0"/>
              </a:spcAft>
              <a:defRPr kumimoji="1" sz="12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30000"/>
              </a:spcBef>
              <a:spcAft>
                <a:spcPct val="0"/>
              </a:spcAft>
              <a:defRPr kumimoji="1" sz="12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30000"/>
              </a:spcBef>
              <a:spcAft>
                <a:spcPct val="0"/>
              </a:spcAft>
              <a:defRPr kumimoji="1" sz="12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30000"/>
              </a:spcBef>
              <a:spcAft>
                <a:spcPct val="0"/>
              </a:spcAft>
              <a:defRPr kumimoji="1" sz="1200">
                <a:solidFill>
                  <a:schemeClr val="tx1"/>
                </a:solidFill>
                <a:latin typeface="Times New Roman" panose="02020603050405020304" pitchFamily="18" charset="0"/>
                <a:ea typeface="宋体" panose="02010600030101010101" pitchFamily="2" charset="-122"/>
              </a:defRPr>
            </a:lvl9pPr>
          </a:lstStyle>
          <a:p>
            <a:pPr>
              <a:spcBef>
                <a:spcPct val="50000"/>
              </a:spcBef>
            </a:pPr>
            <a:fld id="{B9E9238D-8B93-43C9-9E3B-14A2D76079D5}" type="slidenum">
              <a:rPr lang="zh-CN" altLang="en-US">
                <a:latin typeface="Tahoma" panose="020B0604030504040204" pitchFamily="34" charset="0"/>
              </a:rPr>
              <a:pPr>
                <a:spcBef>
                  <a:spcPct val="50000"/>
                </a:spcBef>
              </a:pPr>
              <a:t>4</a:t>
            </a:fld>
            <a:endParaRPr lang="en-US" altLang="zh-CN">
              <a:latin typeface="Tahoma" panose="020B0604030504040204" pitchFamily="34" charset="0"/>
            </a:endParaRPr>
          </a:p>
        </p:txBody>
      </p:sp>
      <p:sp>
        <p:nvSpPr>
          <p:cNvPr id="8195" name="Rectangle 2">
            <a:extLst>
              <a:ext uri="{FF2B5EF4-FFF2-40B4-BE49-F238E27FC236}">
                <a16:creationId xmlns:a16="http://schemas.microsoft.com/office/drawing/2014/main" id="{B3FCC667-1EA6-4C16-B24D-D2092DB556E6}"/>
              </a:ext>
            </a:extLst>
          </p:cNvPr>
          <p:cNvSpPr>
            <a:spLocks noGrp="1" noRot="1" noChangeAspect="1" noChangeArrowheads="1" noTextEdit="1"/>
          </p:cNvSpPr>
          <p:nvPr>
            <p:ph type="sldImg"/>
          </p:nvPr>
        </p:nvSpPr>
        <p:spPr>
          <a:ln/>
        </p:spPr>
      </p:sp>
      <p:sp>
        <p:nvSpPr>
          <p:cNvPr id="8196" name="Rectangle 3">
            <a:extLst>
              <a:ext uri="{FF2B5EF4-FFF2-40B4-BE49-F238E27FC236}">
                <a16:creationId xmlns:a16="http://schemas.microsoft.com/office/drawing/2014/main" id="{D8E5371B-F030-4D66-BABE-437AC68F3994}"/>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zh-CN" alt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734ECCCC-276A-40EC-803A-3DBE90568A8E}" type="slidenum">
              <a:rPr lang="zh-CN" altLang="en-US" smtClean="0"/>
              <a:t>6</a:t>
            </a:fld>
            <a:endParaRPr lang="zh-CN" altLang="en-US"/>
          </a:p>
        </p:txBody>
      </p:sp>
    </p:spTree>
    <p:extLst>
      <p:ext uri="{BB962C8B-B14F-4D97-AF65-F5344CB8AC3E}">
        <p14:creationId xmlns:p14="http://schemas.microsoft.com/office/powerpoint/2010/main" val="402897690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6A900FB2-4E77-4551-85A5-4D2D7E91525D}"/>
              </a:ext>
            </a:extLst>
          </p:cNvPr>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p>
        </p:txBody>
      </p:sp>
      <p:sp>
        <p:nvSpPr>
          <p:cNvPr id="3" name="副标题 2">
            <a:extLst>
              <a:ext uri="{FF2B5EF4-FFF2-40B4-BE49-F238E27FC236}">
                <a16:creationId xmlns:a16="http://schemas.microsoft.com/office/drawing/2014/main" id="{54201C70-01EC-4174-82F0-F95F6FB7D4F4}"/>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4" name="日期占位符 3">
            <a:extLst>
              <a:ext uri="{FF2B5EF4-FFF2-40B4-BE49-F238E27FC236}">
                <a16:creationId xmlns:a16="http://schemas.microsoft.com/office/drawing/2014/main" id="{B0379F9C-9979-4E75-9416-88160205DF5E}"/>
              </a:ext>
            </a:extLst>
          </p:cNvPr>
          <p:cNvSpPr>
            <a:spLocks noGrp="1"/>
          </p:cNvSpPr>
          <p:nvPr>
            <p:ph type="dt" sz="half" idx="10"/>
          </p:nvPr>
        </p:nvSpPr>
        <p:spPr/>
        <p:txBody>
          <a:bodyPr/>
          <a:lstStyle/>
          <a:p>
            <a:fld id="{C7583B3D-BE7C-45DA-9CEA-74260EC1CBC2}" type="datetimeFigureOut">
              <a:rPr lang="zh-CN" altLang="en-US" smtClean="0"/>
              <a:t>2023/11/17</a:t>
            </a:fld>
            <a:endParaRPr lang="zh-CN" altLang="en-US"/>
          </a:p>
        </p:txBody>
      </p:sp>
      <p:sp>
        <p:nvSpPr>
          <p:cNvPr id="5" name="页脚占位符 4">
            <a:extLst>
              <a:ext uri="{FF2B5EF4-FFF2-40B4-BE49-F238E27FC236}">
                <a16:creationId xmlns:a16="http://schemas.microsoft.com/office/drawing/2014/main" id="{F5A5B454-EF7D-4715-AACB-A7B58473155B}"/>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C6005C05-0C13-4E44-89AF-6963AD2BA5BE}"/>
              </a:ext>
            </a:extLst>
          </p:cNvPr>
          <p:cNvSpPr>
            <a:spLocks noGrp="1"/>
          </p:cNvSpPr>
          <p:nvPr>
            <p:ph type="sldNum" sz="quarter" idx="12"/>
          </p:nvPr>
        </p:nvSpPr>
        <p:spPr/>
        <p:txBody>
          <a:bodyPr/>
          <a:lstStyle/>
          <a:p>
            <a:fld id="{6B848B33-23D7-4C64-B9DC-3D61E1525196}" type="slidenum">
              <a:rPr lang="zh-CN" altLang="en-US" smtClean="0"/>
              <a:t>‹#›</a:t>
            </a:fld>
            <a:endParaRPr lang="zh-CN" altLang="en-US"/>
          </a:p>
        </p:txBody>
      </p:sp>
    </p:spTree>
    <p:extLst>
      <p:ext uri="{BB962C8B-B14F-4D97-AF65-F5344CB8AC3E}">
        <p14:creationId xmlns:p14="http://schemas.microsoft.com/office/powerpoint/2010/main" val="335576315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8F1E454F-A248-4BD7-AE31-75918368B3BE}"/>
              </a:ext>
            </a:extLst>
          </p:cNvPr>
          <p:cNvSpPr>
            <a:spLocks noGrp="1"/>
          </p:cNvSpPr>
          <p:nvPr>
            <p:ph type="title"/>
          </p:nvPr>
        </p:nvSpPr>
        <p:spPr/>
        <p:txBody>
          <a:bodyPr/>
          <a:lstStyle/>
          <a:p>
            <a:r>
              <a:rPr lang="zh-CN" altLang="en-US"/>
              <a:t>单击此处编辑母版标题样式</a:t>
            </a:r>
          </a:p>
        </p:txBody>
      </p:sp>
      <p:sp>
        <p:nvSpPr>
          <p:cNvPr id="3" name="竖排文字占位符 2">
            <a:extLst>
              <a:ext uri="{FF2B5EF4-FFF2-40B4-BE49-F238E27FC236}">
                <a16:creationId xmlns:a16="http://schemas.microsoft.com/office/drawing/2014/main" id="{CA3C992E-8402-4260-BCB6-A6A8936383A4}"/>
              </a:ext>
            </a:extLst>
          </p:cNvPr>
          <p:cNvSpPr>
            <a:spLocks noGrp="1"/>
          </p:cNvSpPr>
          <p:nvPr>
            <p:ph type="body" orient="vert" idx="1"/>
          </p:nvPr>
        </p:nvSpPr>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a:extLst>
              <a:ext uri="{FF2B5EF4-FFF2-40B4-BE49-F238E27FC236}">
                <a16:creationId xmlns:a16="http://schemas.microsoft.com/office/drawing/2014/main" id="{B9379810-B0AD-45BC-AE91-EE044049C56E}"/>
              </a:ext>
            </a:extLst>
          </p:cNvPr>
          <p:cNvSpPr>
            <a:spLocks noGrp="1"/>
          </p:cNvSpPr>
          <p:nvPr>
            <p:ph type="dt" sz="half" idx="10"/>
          </p:nvPr>
        </p:nvSpPr>
        <p:spPr/>
        <p:txBody>
          <a:bodyPr/>
          <a:lstStyle/>
          <a:p>
            <a:fld id="{C7583B3D-BE7C-45DA-9CEA-74260EC1CBC2}" type="datetimeFigureOut">
              <a:rPr lang="zh-CN" altLang="en-US" smtClean="0"/>
              <a:t>2023/11/17</a:t>
            </a:fld>
            <a:endParaRPr lang="zh-CN" altLang="en-US"/>
          </a:p>
        </p:txBody>
      </p:sp>
      <p:sp>
        <p:nvSpPr>
          <p:cNvPr id="5" name="页脚占位符 4">
            <a:extLst>
              <a:ext uri="{FF2B5EF4-FFF2-40B4-BE49-F238E27FC236}">
                <a16:creationId xmlns:a16="http://schemas.microsoft.com/office/drawing/2014/main" id="{B8C11993-23FE-44E8-AE3A-7F6DFF434D71}"/>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5114E001-00BB-4A05-9824-1F74CAA49424}"/>
              </a:ext>
            </a:extLst>
          </p:cNvPr>
          <p:cNvSpPr>
            <a:spLocks noGrp="1"/>
          </p:cNvSpPr>
          <p:nvPr>
            <p:ph type="sldNum" sz="quarter" idx="12"/>
          </p:nvPr>
        </p:nvSpPr>
        <p:spPr/>
        <p:txBody>
          <a:bodyPr/>
          <a:lstStyle/>
          <a:p>
            <a:fld id="{6B848B33-23D7-4C64-B9DC-3D61E1525196}" type="slidenum">
              <a:rPr lang="zh-CN" altLang="en-US" smtClean="0"/>
              <a:t>‹#›</a:t>
            </a:fld>
            <a:endParaRPr lang="zh-CN" altLang="en-US"/>
          </a:p>
        </p:txBody>
      </p:sp>
    </p:spTree>
    <p:extLst>
      <p:ext uri="{BB962C8B-B14F-4D97-AF65-F5344CB8AC3E}">
        <p14:creationId xmlns:p14="http://schemas.microsoft.com/office/powerpoint/2010/main" val="174213317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a:extLst>
              <a:ext uri="{FF2B5EF4-FFF2-40B4-BE49-F238E27FC236}">
                <a16:creationId xmlns:a16="http://schemas.microsoft.com/office/drawing/2014/main" id="{5B1C178E-0237-4512-8F62-19075898413E}"/>
              </a:ext>
            </a:extLst>
          </p:cNvPr>
          <p:cNvSpPr>
            <a:spLocks noGrp="1"/>
          </p:cNvSpPr>
          <p:nvPr>
            <p:ph type="title" orient="vert"/>
          </p:nvPr>
        </p:nvSpPr>
        <p:spPr>
          <a:xfrm>
            <a:off x="8724900" y="365125"/>
            <a:ext cx="2628900" cy="5811838"/>
          </a:xfrm>
        </p:spPr>
        <p:txBody>
          <a:bodyPr vert="eaVert"/>
          <a:lstStyle/>
          <a:p>
            <a:r>
              <a:rPr lang="zh-CN" altLang="en-US"/>
              <a:t>单击此处编辑母版标题样式</a:t>
            </a:r>
          </a:p>
        </p:txBody>
      </p:sp>
      <p:sp>
        <p:nvSpPr>
          <p:cNvPr id="3" name="竖排文字占位符 2">
            <a:extLst>
              <a:ext uri="{FF2B5EF4-FFF2-40B4-BE49-F238E27FC236}">
                <a16:creationId xmlns:a16="http://schemas.microsoft.com/office/drawing/2014/main" id="{0262BB92-B7FD-46D1-BE97-7AA7F9C1CC4C}"/>
              </a:ext>
            </a:extLst>
          </p:cNvPr>
          <p:cNvSpPr>
            <a:spLocks noGrp="1"/>
          </p:cNvSpPr>
          <p:nvPr>
            <p:ph type="body" orient="vert" idx="1"/>
          </p:nvPr>
        </p:nvSpPr>
        <p:spPr>
          <a:xfrm>
            <a:off x="838200" y="365125"/>
            <a:ext cx="7734300" cy="5811838"/>
          </a:xfrm>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a:extLst>
              <a:ext uri="{FF2B5EF4-FFF2-40B4-BE49-F238E27FC236}">
                <a16:creationId xmlns:a16="http://schemas.microsoft.com/office/drawing/2014/main" id="{023DF226-B40F-4003-A73A-07CE6633A5FC}"/>
              </a:ext>
            </a:extLst>
          </p:cNvPr>
          <p:cNvSpPr>
            <a:spLocks noGrp="1"/>
          </p:cNvSpPr>
          <p:nvPr>
            <p:ph type="dt" sz="half" idx="10"/>
          </p:nvPr>
        </p:nvSpPr>
        <p:spPr/>
        <p:txBody>
          <a:bodyPr/>
          <a:lstStyle/>
          <a:p>
            <a:fld id="{C7583B3D-BE7C-45DA-9CEA-74260EC1CBC2}" type="datetimeFigureOut">
              <a:rPr lang="zh-CN" altLang="en-US" smtClean="0"/>
              <a:t>2023/11/17</a:t>
            </a:fld>
            <a:endParaRPr lang="zh-CN" altLang="en-US"/>
          </a:p>
        </p:txBody>
      </p:sp>
      <p:sp>
        <p:nvSpPr>
          <p:cNvPr id="5" name="页脚占位符 4">
            <a:extLst>
              <a:ext uri="{FF2B5EF4-FFF2-40B4-BE49-F238E27FC236}">
                <a16:creationId xmlns:a16="http://schemas.microsoft.com/office/drawing/2014/main" id="{D6755DA4-4CFC-4FE0-84A5-46A002F73322}"/>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84D3B7C3-B38E-48EF-B45B-032AD499714F}"/>
              </a:ext>
            </a:extLst>
          </p:cNvPr>
          <p:cNvSpPr>
            <a:spLocks noGrp="1"/>
          </p:cNvSpPr>
          <p:nvPr>
            <p:ph type="sldNum" sz="quarter" idx="12"/>
          </p:nvPr>
        </p:nvSpPr>
        <p:spPr/>
        <p:txBody>
          <a:bodyPr/>
          <a:lstStyle/>
          <a:p>
            <a:fld id="{6B848B33-23D7-4C64-B9DC-3D61E1525196}" type="slidenum">
              <a:rPr lang="zh-CN" altLang="en-US" smtClean="0"/>
              <a:t>‹#›</a:t>
            </a:fld>
            <a:endParaRPr lang="zh-CN" altLang="en-US"/>
          </a:p>
        </p:txBody>
      </p:sp>
    </p:spTree>
    <p:extLst>
      <p:ext uri="{BB962C8B-B14F-4D97-AF65-F5344CB8AC3E}">
        <p14:creationId xmlns:p14="http://schemas.microsoft.com/office/powerpoint/2010/main" val="261288943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B853FA11-10EA-4716-847B-4B9E0D760EFC}"/>
              </a:ext>
            </a:extLst>
          </p:cNvPr>
          <p:cNvSpPr>
            <a:spLocks noGrp="1"/>
          </p:cNvSpPr>
          <p:nvPr>
            <p:ph type="title"/>
          </p:nvPr>
        </p:nvSpPr>
        <p:spPr/>
        <p:txBody>
          <a:bodyPr/>
          <a:lstStyle/>
          <a:p>
            <a:r>
              <a:rPr lang="zh-CN" altLang="en-US"/>
              <a:t>单击此处编辑母版标题样式</a:t>
            </a:r>
          </a:p>
        </p:txBody>
      </p:sp>
      <p:sp>
        <p:nvSpPr>
          <p:cNvPr id="3" name="内容占位符 2">
            <a:extLst>
              <a:ext uri="{FF2B5EF4-FFF2-40B4-BE49-F238E27FC236}">
                <a16:creationId xmlns:a16="http://schemas.microsoft.com/office/drawing/2014/main" id="{951CFA8C-8F6B-419D-950A-A9C468189162}"/>
              </a:ext>
            </a:extLst>
          </p:cNvPr>
          <p:cNvSpPr>
            <a:spLocks noGrp="1"/>
          </p:cNvSpPr>
          <p:nvPr>
            <p:ph idx="1"/>
          </p:nvPr>
        </p:nvSpPr>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a:extLst>
              <a:ext uri="{FF2B5EF4-FFF2-40B4-BE49-F238E27FC236}">
                <a16:creationId xmlns:a16="http://schemas.microsoft.com/office/drawing/2014/main" id="{35E41505-1EDF-428C-A6C4-8A967E1B03F9}"/>
              </a:ext>
            </a:extLst>
          </p:cNvPr>
          <p:cNvSpPr>
            <a:spLocks noGrp="1"/>
          </p:cNvSpPr>
          <p:nvPr>
            <p:ph type="dt" sz="half" idx="10"/>
          </p:nvPr>
        </p:nvSpPr>
        <p:spPr/>
        <p:txBody>
          <a:bodyPr/>
          <a:lstStyle/>
          <a:p>
            <a:fld id="{C7583B3D-BE7C-45DA-9CEA-74260EC1CBC2}" type="datetimeFigureOut">
              <a:rPr lang="zh-CN" altLang="en-US" smtClean="0"/>
              <a:t>2023/11/17</a:t>
            </a:fld>
            <a:endParaRPr lang="zh-CN" altLang="en-US"/>
          </a:p>
        </p:txBody>
      </p:sp>
      <p:sp>
        <p:nvSpPr>
          <p:cNvPr id="5" name="页脚占位符 4">
            <a:extLst>
              <a:ext uri="{FF2B5EF4-FFF2-40B4-BE49-F238E27FC236}">
                <a16:creationId xmlns:a16="http://schemas.microsoft.com/office/drawing/2014/main" id="{9BE95E12-EC5B-43B3-8D88-0631CCC600AE}"/>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F7411F11-B4F4-49BD-9296-E083D7B4D0E9}"/>
              </a:ext>
            </a:extLst>
          </p:cNvPr>
          <p:cNvSpPr>
            <a:spLocks noGrp="1"/>
          </p:cNvSpPr>
          <p:nvPr>
            <p:ph type="sldNum" sz="quarter" idx="12"/>
          </p:nvPr>
        </p:nvSpPr>
        <p:spPr/>
        <p:txBody>
          <a:bodyPr/>
          <a:lstStyle/>
          <a:p>
            <a:fld id="{6B848B33-23D7-4C64-B9DC-3D61E1525196}" type="slidenum">
              <a:rPr lang="zh-CN" altLang="en-US" smtClean="0"/>
              <a:t>‹#›</a:t>
            </a:fld>
            <a:endParaRPr lang="zh-CN" altLang="en-US"/>
          </a:p>
        </p:txBody>
      </p:sp>
    </p:spTree>
    <p:extLst>
      <p:ext uri="{BB962C8B-B14F-4D97-AF65-F5344CB8AC3E}">
        <p14:creationId xmlns:p14="http://schemas.microsoft.com/office/powerpoint/2010/main" val="198836287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7BD0E2D3-7841-46DA-A4FE-0CAB06B44E07}"/>
              </a:ext>
            </a:extLst>
          </p:cNvPr>
          <p:cNvSpPr>
            <a:spLocks noGrp="1"/>
          </p:cNvSpPr>
          <p:nvPr>
            <p:ph type="title"/>
          </p:nvPr>
        </p:nvSpPr>
        <p:spPr>
          <a:xfrm>
            <a:off x="831850" y="1709738"/>
            <a:ext cx="10515600" cy="2852737"/>
          </a:xfrm>
        </p:spPr>
        <p:txBody>
          <a:bodyPr anchor="b"/>
          <a:lstStyle>
            <a:lvl1pPr>
              <a:defRPr sz="6000"/>
            </a:lvl1pPr>
          </a:lstStyle>
          <a:p>
            <a:r>
              <a:rPr lang="zh-CN" altLang="en-US"/>
              <a:t>单击此处编辑母版标题样式</a:t>
            </a:r>
          </a:p>
        </p:txBody>
      </p:sp>
      <p:sp>
        <p:nvSpPr>
          <p:cNvPr id="3" name="文本占位符 2">
            <a:extLst>
              <a:ext uri="{FF2B5EF4-FFF2-40B4-BE49-F238E27FC236}">
                <a16:creationId xmlns:a16="http://schemas.microsoft.com/office/drawing/2014/main" id="{1391C80D-A245-406A-8F51-8B563AE00189}"/>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编辑母版文本样式</a:t>
            </a:r>
          </a:p>
        </p:txBody>
      </p:sp>
      <p:sp>
        <p:nvSpPr>
          <p:cNvPr id="4" name="日期占位符 3">
            <a:extLst>
              <a:ext uri="{FF2B5EF4-FFF2-40B4-BE49-F238E27FC236}">
                <a16:creationId xmlns:a16="http://schemas.microsoft.com/office/drawing/2014/main" id="{379A95F7-82FF-4288-AC12-4B330BE597E1}"/>
              </a:ext>
            </a:extLst>
          </p:cNvPr>
          <p:cNvSpPr>
            <a:spLocks noGrp="1"/>
          </p:cNvSpPr>
          <p:nvPr>
            <p:ph type="dt" sz="half" idx="10"/>
          </p:nvPr>
        </p:nvSpPr>
        <p:spPr/>
        <p:txBody>
          <a:bodyPr/>
          <a:lstStyle/>
          <a:p>
            <a:fld id="{C7583B3D-BE7C-45DA-9CEA-74260EC1CBC2}" type="datetimeFigureOut">
              <a:rPr lang="zh-CN" altLang="en-US" smtClean="0"/>
              <a:t>2023/11/17</a:t>
            </a:fld>
            <a:endParaRPr lang="zh-CN" altLang="en-US"/>
          </a:p>
        </p:txBody>
      </p:sp>
      <p:sp>
        <p:nvSpPr>
          <p:cNvPr id="5" name="页脚占位符 4">
            <a:extLst>
              <a:ext uri="{FF2B5EF4-FFF2-40B4-BE49-F238E27FC236}">
                <a16:creationId xmlns:a16="http://schemas.microsoft.com/office/drawing/2014/main" id="{47CFEAB5-2AE3-4197-85F0-29E6E6C1FC0A}"/>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4FD8EE61-73C7-46EB-A3FB-C23119683C53}"/>
              </a:ext>
            </a:extLst>
          </p:cNvPr>
          <p:cNvSpPr>
            <a:spLocks noGrp="1"/>
          </p:cNvSpPr>
          <p:nvPr>
            <p:ph type="sldNum" sz="quarter" idx="12"/>
          </p:nvPr>
        </p:nvSpPr>
        <p:spPr/>
        <p:txBody>
          <a:bodyPr/>
          <a:lstStyle/>
          <a:p>
            <a:fld id="{6B848B33-23D7-4C64-B9DC-3D61E1525196}" type="slidenum">
              <a:rPr lang="zh-CN" altLang="en-US" smtClean="0"/>
              <a:t>‹#›</a:t>
            </a:fld>
            <a:endParaRPr lang="zh-CN" altLang="en-US"/>
          </a:p>
        </p:txBody>
      </p:sp>
    </p:spTree>
    <p:extLst>
      <p:ext uri="{BB962C8B-B14F-4D97-AF65-F5344CB8AC3E}">
        <p14:creationId xmlns:p14="http://schemas.microsoft.com/office/powerpoint/2010/main" val="30426779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02120504-6557-432D-9A98-1F03C4246628}"/>
              </a:ext>
            </a:extLst>
          </p:cNvPr>
          <p:cNvSpPr>
            <a:spLocks noGrp="1"/>
          </p:cNvSpPr>
          <p:nvPr>
            <p:ph type="title"/>
          </p:nvPr>
        </p:nvSpPr>
        <p:spPr/>
        <p:txBody>
          <a:bodyPr/>
          <a:lstStyle/>
          <a:p>
            <a:r>
              <a:rPr lang="zh-CN" altLang="en-US"/>
              <a:t>单击此处编辑母版标题样式</a:t>
            </a:r>
          </a:p>
        </p:txBody>
      </p:sp>
      <p:sp>
        <p:nvSpPr>
          <p:cNvPr id="3" name="内容占位符 2">
            <a:extLst>
              <a:ext uri="{FF2B5EF4-FFF2-40B4-BE49-F238E27FC236}">
                <a16:creationId xmlns:a16="http://schemas.microsoft.com/office/drawing/2014/main" id="{A93698D0-E550-4D5F-B1CE-07CA7A23A5DE}"/>
              </a:ext>
            </a:extLst>
          </p:cNvPr>
          <p:cNvSpPr>
            <a:spLocks noGrp="1"/>
          </p:cNvSpPr>
          <p:nvPr>
            <p:ph sz="half" idx="1"/>
          </p:nvPr>
        </p:nvSpPr>
        <p:spPr>
          <a:xfrm>
            <a:off x="838200" y="1825625"/>
            <a:ext cx="5181600" cy="435133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a:extLst>
              <a:ext uri="{FF2B5EF4-FFF2-40B4-BE49-F238E27FC236}">
                <a16:creationId xmlns:a16="http://schemas.microsoft.com/office/drawing/2014/main" id="{9D0D180A-E868-4BC5-A7F6-E0D6EEBFCBBC}"/>
              </a:ext>
            </a:extLst>
          </p:cNvPr>
          <p:cNvSpPr>
            <a:spLocks noGrp="1"/>
          </p:cNvSpPr>
          <p:nvPr>
            <p:ph sz="half" idx="2"/>
          </p:nvPr>
        </p:nvSpPr>
        <p:spPr>
          <a:xfrm>
            <a:off x="6172200" y="1825625"/>
            <a:ext cx="5181600" cy="435133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4">
            <a:extLst>
              <a:ext uri="{FF2B5EF4-FFF2-40B4-BE49-F238E27FC236}">
                <a16:creationId xmlns:a16="http://schemas.microsoft.com/office/drawing/2014/main" id="{9B74C78B-EB04-402A-BB95-10A5CCB535D1}"/>
              </a:ext>
            </a:extLst>
          </p:cNvPr>
          <p:cNvSpPr>
            <a:spLocks noGrp="1"/>
          </p:cNvSpPr>
          <p:nvPr>
            <p:ph type="dt" sz="half" idx="10"/>
          </p:nvPr>
        </p:nvSpPr>
        <p:spPr/>
        <p:txBody>
          <a:bodyPr/>
          <a:lstStyle/>
          <a:p>
            <a:fld id="{C7583B3D-BE7C-45DA-9CEA-74260EC1CBC2}" type="datetimeFigureOut">
              <a:rPr lang="zh-CN" altLang="en-US" smtClean="0"/>
              <a:t>2023/11/17</a:t>
            </a:fld>
            <a:endParaRPr lang="zh-CN" altLang="en-US"/>
          </a:p>
        </p:txBody>
      </p:sp>
      <p:sp>
        <p:nvSpPr>
          <p:cNvPr id="6" name="页脚占位符 5">
            <a:extLst>
              <a:ext uri="{FF2B5EF4-FFF2-40B4-BE49-F238E27FC236}">
                <a16:creationId xmlns:a16="http://schemas.microsoft.com/office/drawing/2014/main" id="{C836C57E-607A-4E09-A83D-C73A05E8C3DC}"/>
              </a:ext>
            </a:extLst>
          </p:cNvPr>
          <p:cNvSpPr>
            <a:spLocks noGrp="1"/>
          </p:cNvSpPr>
          <p:nvPr>
            <p:ph type="ftr" sz="quarter" idx="11"/>
          </p:nvPr>
        </p:nvSpPr>
        <p:spPr/>
        <p:txBody>
          <a:bodyPr/>
          <a:lstStyle/>
          <a:p>
            <a:endParaRPr lang="zh-CN" altLang="en-US"/>
          </a:p>
        </p:txBody>
      </p:sp>
      <p:sp>
        <p:nvSpPr>
          <p:cNvPr id="7" name="灯片编号占位符 6">
            <a:extLst>
              <a:ext uri="{FF2B5EF4-FFF2-40B4-BE49-F238E27FC236}">
                <a16:creationId xmlns:a16="http://schemas.microsoft.com/office/drawing/2014/main" id="{6B180E05-DD95-46C1-9010-B5181F6B4874}"/>
              </a:ext>
            </a:extLst>
          </p:cNvPr>
          <p:cNvSpPr>
            <a:spLocks noGrp="1"/>
          </p:cNvSpPr>
          <p:nvPr>
            <p:ph type="sldNum" sz="quarter" idx="12"/>
          </p:nvPr>
        </p:nvSpPr>
        <p:spPr/>
        <p:txBody>
          <a:bodyPr/>
          <a:lstStyle/>
          <a:p>
            <a:fld id="{6B848B33-23D7-4C64-B9DC-3D61E1525196}" type="slidenum">
              <a:rPr lang="zh-CN" altLang="en-US" smtClean="0"/>
              <a:t>‹#›</a:t>
            </a:fld>
            <a:endParaRPr lang="zh-CN" altLang="en-US"/>
          </a:p>
        </p:txBody>
      </p:sp>
    </p:spTree>
    <p:extLst>
      <p:ext uri="{BB962C8B-B14F-4D97-AF65-F5344CB8AC3E}">
        <p14:creationId xmlns:p14="http://schemas.microsoft.com/office/powerpoint/2010/main" val="85633804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F24DCC7F-BE71-4043-B20F-49C85DA734E8}"/>
              </a:ext>
            </a:extLst>
          </p:cNvPr>
          <p:cNvSpPr>
            <a:spLocks noGrp="1"/>
          </p:cNvSpPr>
          <p:nvPr>
            <p:ph type="title"/>
          </p:nvPr>
        </p:nvSpPr>
        <p:spPr>
          <a:xfrm>
            <a:off x="839788" y="365125"/>
            <a:ext cx="10515600" cy="1325563"/>
          </a:xfrm>
        </p:spPr>
        <p:txBody>
          <a:bodyPr/>
          <a:lstStyle/>
          <a:p>
            <a:r>
              <a:rPr lang="zh-CN" altLang="en-US"/>
              <a:t>单击此处编辑母版标题样式</a:t>
            </a:r>
          </a:p>
        </p:txBody>
      </p:sp>
      <p:sp>
        <p:nvSpPr>
          <p:cNvPr id="3" name="文本占位符 2">
            <a:extLst>
              <a:ext uri="{FF2B5EF4-FFF2-40B4-BE49-F238E27FC236}">
                <a16:creationId xmlns:a16="http://schemas.microsoft.com/office/drawing/2014/main" id="{2E22E0DF-C033-4CC1-9339-6CB75CE5717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编辑母版文本样式</a:t>
            </a:r>
          </a:p>
        </p:txBody>
      </p:sp>
      <p:sp>
        <p:nvSpPr>
          <p:cNvPr id="4" name="内容占位符 3">
            <a:extLst>
              <a:ext uri="{FF2B5EF4-FFF2-40B4-BE49-F238E27FC236}">
                <a16:creationId xmlns:a16="http://schemas.microsoft.com/office/drawing/2014/main" id="{6C303BAA-2AD8-4E4E-9E44-AE8BA7297AFF}"/>
              </a:ext>
            </a:extLst>
          </p:cNvPr>
          <p:cNvSpPr>
            <a:spLocks noGrp="1"/>
          </p:cNvSpPr>
          <p:nvPr>
            <p:ph sz="half" idx="2"/>
          </p:nvPr>
        </p:nvSpPr>
        <p:spPr>
          <a:xfrm>
            <a:off x="839788" y="2505075"/>
            <a:ext cx="5157787" cy="368458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a:extLst>
              <a:ext uri="{FF2B5EF4-FFF2-40B4-BE49-F238E27FC236}">
                <a16:creationId xmlns:a16="http://schemas.microsoft.com/office/drawing/2014/main" id="{0E87146E-3AC4-4707-AE2F-E1056D25705B}"/>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编辑母版文本样式</a:t>
            </a:r>
          </a:p>
        </p:txBody>
      </p:sp>
      <p:sp>
        <p:nvSpPr>
          <p:cNvPr id="6" name="内容占位符 5">
            <a:extLst>
              <a:ext uri="{FF2B5EF4-FFF2-40B4-BE49-F238E27FC236}">
                <a16:creationId xmlns:a16="http://schemas.microsoft.com/office/drawing/2014/main" id="{531624A6-19A9-494A-9AB3-3D9D6EBCC612}"/>
              </a:ext>
            </a:extLst>
          </p:cNvPr>
          <p:cNvSpPr>
            <a:spLocks noGrp="1"/>
          </p:cNvSpPr>
          <p:nvPr>
            <p:ph sz="quarter" idx="4"/>
          </p:nvPr>
        </p:nvSpPr>
        <p:spPr>
          <a:xfrm>
            <a:off x="6172200" y="2505075"/>
            <a:ext cx="5183188" cy="368458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a:extLst>
              <a:ext uri="{FF2B5EF4-FFF2-40B4-BE49-F238E27FC236}">
                <a16:creationId xmlns:a16="http://schemas.microsoft.com/office/drawing/2014/main" id="{E2478FA7-B7A1-487C-8FF4-32DD1FF8F9BB}"/>
              </a:ext>
            </a:extLst>
          </p:cNvPr>
          <p:cNvSpPr>
            <a:spLocks noGrp="1"/>
          </p:cNvSpPr>
          <p:nvPr>
            <p:ph type="dt" sz="half" idx="10"/>
          </p:nvPr>
        </p:nvSpPr>
        <p:spPr/>
        <p:txBody>
          <a:bodyPr/>
          <a:lstStyle/>
          <a:p>
            <a:fld id="{C7583B3D-BE7C-45DA-9CEA-74260EC1CBC2}" type="datetimeFigureOut">
              <a:rPr lang="zh-CN" altLang="en-US" smtClean="0"/>
              <a:t>2023/11/17</a:t>
            </a:fld>
            <a:endParaRPr lang="zh-CN" altLang="en-US"/>
          </a:p>
        </p:txBody>
      </p:sp>
      <p:sp>
        <p:nvSpPr>
          <p:cNvPr id="8" name="页脚占位符 7">
            <a:extLst>
              <a:ext uri="{FF2B5EF4-FFF2-40B4-BE49-F238E27FC236}">
                <a16:creationId xmlns:a16="http://schemas.microsoft.com/office/drawing/2014/main" id="{C45228A2-C06F-4ADC-A5C7-58836F4F8750}"/>
              </a:ext>
            </a:extLst>
          </p:cNvPr>
          <p:cNvSpPr>
            <a:spLocks noGrp="1"/>
          </p:cNvSpPr>
          <p:nvPr>
            <p:ph type="ftr" sz="quarter" idx="11"/>
          </p:nvPr>
        </p:nvSpPr>
        <p:spPr/>
        <p:txBody>
          <a:bodyPr/>
          <a:lstStyle/>
          <a:p>
            <a:endParaRPr lang="zh-CN" altLang="en-US"/>
          </a:p>
        </p:txBody>
      </p:sp>
      <p:sp>
        <p:nvSpPr>
          <p:cNvPr id="9" name="灯片编号占位符 8">
            <a:extLst>
              <a:ext uri="{FF2B5EF4-FFF2-40B4-BE49-F238E27FC236}">
                <a16:creationId xmlns:a16="http://schemas.microsoft.com/office/drawing/2014/main" id="{12F2C9AF-D2E9-4942-AD2A-1D8BAF8623AB}"/>
              </a:ext>
            </a:extLst>
          </p:cNvPr>
          <p:cNvSpPr>
            <a:spLocks noGrp="1"/>
          </p:cNvSpPr>
          <p:nvPr>
            <p:ph type="sldNum" sz="quarter" idx="12"/>
          </p:nvPr>
        </p:nvSpPr>
        <p:spPr/>
        <p:txBody>
          <a:bodyPr/>
          <a:lstStyle/>
          <a:p>
            <a:fld id="{6B848B33-23D7-4C64-B9DC-3D61E1525196}" type="slidenum">
              <a:rPr lang="zh-CN" altLang="en-US" smtClean="0"/>
              <a:t>‹#›</a:t>
            </a:fld>
            <a:endParaRPr lang="zh-CN" altLang="en-US"/>
          </a:p>
        </p:txBody>
      </p:sp>
    </p:spTree>
    <p:extLst>
      <p:ext uri="{BB962C8B-B14F-4D97-AF65-F5344CB8AC3E}">
        <p14:creationId xmlns:p14="http://schemas.microsoft.com/office/powerpoint/2010/main" val="143272909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5C297FB9-E762-470C-B3FA-7BE18D134216}"/>
              </a:ext>
            </a:extLst>
          </p:cNvPr>
          <p:cNvSpPr>
            <a:spLocks noGrp="1"/>
          </p:cNvSpPr>
          <p:nvPr>
            <p:ph type="title"/>
          </p:nvPr>
        </p:nvSpPr>
        <p:spPr/>
        <p:txBody>
          <a:bodyPr/>
          <a:lstStyle/>
          <a:p>
            <a:r>
              <a:rPr lang="zh-CN" altLang="en-US"/>
              <a:t>单击此处编辑母版标题样式</a:t>
            </a:r>
          </a:p>
        </p:txBody>
      </p:sp>
      <p:sp>
        <p:nvSpPr>
          <p:cNvPr id="3" name="日期占位符 2">
            <a:extLst>
              <a:ext uri="{FF2B5EF4-FFF2-40B4-BE49-F238E27FC236}">
                <a16:creationId xmlns:a16="http://schemas.microsoft.com/office/drawing/2014/main" id="{1BBE2666-64CB-49D9-A171-A9B8A7F6F481}"/>
              </a:ext>
            </a:extLst>
          </p:cNvPr>
          <p:cNvSpPr>
            <a:spLocks noGrp="1"/>
          </p:cNvSpPr>
          <p:nvPr>
            <p:ph type="dt" sz="half" idx="10"/>
          </p:nvPr>
        </p:nvSpPr>
        <p:spPr/>
        <p:txBody>
          <a:bodyPr/>
          <a:lstStyle/>
          <a:p>
            <a:fld id="{C7583B3D-BE7C-45DA-9CEA-74260EC1CBC2}" type="datetimeFigureOut">
              <a:rPr lang="zh-CN" altLang="en-US" smtClean="0"/>
              <a:t>2023/11/17</a:t>
            </a:fld>
            <a:endParaRPr lang="zh-CN" altLang="en-US"/>
          </a:p>
        </p:txBody>
      </p:sp>
      <p:sp>
        <p:nvSpPr>
          <p:cNvPr id="4" name="页脚占位符 3">
            <a:extLst>
              <a:ext uri="{FF2B5EF4-FFF2-40B4-BE49-F238E27FC236}">
                <a16:creationId xmlns:a16="http://schemas.microsoft.com/office/drawing/2014/main" id="{07561477-EF07-48A1-9470-1F9BEDCA1302}"/>
              </a:ext>
            </a:extLst>
          </p:cNvPr>
          <p:cNvSpPr>
            <a:spLocks noGrp="1"/>
          </p:cNvSpPr>
          <p:nvPr>
            <p:ph type="ftr" sz="quarter" idx="11"/>
          </p:nvPr>
        </p:nvSpPr>
        <p:spPr/>
        <p:txBody>
          <a:bodyPr/>
          <a:lstStyle/>
          <a:p>
            <a:endParaRPr lang="zh-CN" altLang="en-US"/>
          </a:p>
        </p:txBody>
      </p:sp>
      <p:sp>
        <p:nvSpPr>
          <p:cNvPr id="5" name="灯片编号占位符 4">
            <a:extLst>
              <a:ext uri="{FF2B5EF4-FFF2-40B4-BE49-F238E27FC236}">
                <a16:creationId xmlns:a16="http://schemas.microsoft.com/office/drawing/2014/main" id="{16447E1E-C7A4-4D40-8DBB-CB8079A5924C}"/>
              </a:ext>
            </a:extLst>
          </p:cNvPr>
          <p:cNvSpPr>
            <a:spLocks noGrp="1"/>
          </p:cNvSpPr>
          <p:nvPr>
            <p:ph type="sldNum" sz="quarter" idx="12"/>
          </p:nvPr>
        </p:nvSpPr>
        <p:spPr/>
        <p:txBody>
          <a:bodyPr/>
          <a:lstStyle/>
          <a:p>
            <a:fld id="{6B848B33-23D7-4C64-B9DC-3D61E1525196}" type="slidenum">
              <a:rPr lang="zh-CN" altLang="en-US" smtClean="0"/>
              <a:t>‹#›</a:t>
            </a:fld>
            <a:endParaRPr lang="zh-CN" altLang="en-US"/>
          </a:p>
        </p:txBody>
      </p:sp>
    </p:spTree>
    <p:extLst>
      <p:ext uri="{BB962C8B-B14F-4D97-AF65-F5344CB8AC3E}">
        <p14:creationId xmlns:p14="http://schemas.microsoft.com/office/powerpoint/2010/main" val="359073996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a:extLst>
              <a:ext uri="{FF2B5EF4-FFF2-40B4-BE49-F238E27FC236}">
                <a16:creationId xmlns:a16="http://schemas.microsoft.com/office/drawing/2014/main" id="{25F6F6DA-ABCE-4F84-B2DF-F657810DD362}"/>
              </a:ext>
            </a:extLst>
          </p:cNvPr>
          <p:cNvSpPr>
            <a:spLocks noGrp="1"/>
          </p:cNvSpPr>
          <p:nvPr>
            <p:ph type="dt" sz="half" idx="10"/>
          </p:nvPr>
        </p:nvSpPr>
        <p:spPr/>
        <p:txBody>
          <a:bodyPr/>
          <a:lstStyle/>
          <a:p>
            <a:fld id="{C7583B3D-BE7C-45DA-9CEA-74260EC1CBC2}" type="datetimeFigureOut">
              <a:rPr lang="zh-CN" altLang="en-US" smtClean="0"/>
              <a:t>2023/11/17</a:t>
            </a:fld>
            <a:endParaRPr lang="zh-CN" altLang="en-US"/>
          </a:p>
        </p:txBody>
      </p:sp>
      <p:sp>
        <p:nvSpPr>
          <p:cNvPr id="3" name="页脚占位符 2">
            <a:extLst>
              <a:ext uri="{FF2B5EF4-FFF2-40B4-BE49-F238E27FC236}">
                <a16:creationId xmlns:a16="http://schemas.microsoft.com/office/drawing/2014/main" id="{FEAA6A7C-1530-4FBB-BE77-C71A505CAF7A}"/>
              </a:ext>
            </a:extLst>
          </p:cNvPr>
          <p:cNvSpPr>
            <a:spLocks noGrp="1"/>
          </p:cNvSpPr>
          <p:nvPr>
            <p:ph type="ftr" sz="quarter" idx="11"/>
          </p:nvPr>
        </p:nvSpPr>
        <p:spPr/>
        <p:txBody>
          <a:bodyPr/>
          <a:lstStyle/>
          <a:p>
            <a:endParaRPr lang="zh-CN" altLang="en-US"/>
          </a:p>
        </p:txBody>
      </p:sp>
      <p:sp>
        <p:nvSpPr>
          <p:cNvPr id="4" name="灯片编号占位符 3">
            <a:extLst>
              <a:ext uri="{FF2B5EF4-FFF2-40B4-BE49-F238E27FC236}">
                <a16:creationId xmlns:a16="http://schemas.microsoft.com/office/drawing/2014/main" id="{39A990C9-2BCB-4141-A412-0D9FBB00E9E9}"/>
              </a:ext>
            </a:extLst>
          </p:cNvPr>
          <p:cNvSpPr>
            <a:spLocks noGrp="1"/>
          </p:cNvSpPr>
          <p:nvPr>
            <p:ph type="sldNum" sz="quarter" idx="12"/>
          </p:nvPr>
        </p:nvSpPr>
        <p:spPr/>
        <p:txBody>
          <a:bodyPr/>
          <a:lstStyle/>
          <a:p>
            <a:fld id="{6B848B33-23D7-4C64-B9DC-3D61E1525196}" type="slidenum">
              <a:rPr lang="zh-CN" altLang="en-US" smtClean="0"/>
              <a:t>‹#›</a:t>
            </a:fld>
            <a:endParaRPr lang="zh-CN" altLang="en-US"/>
          </a:p>
        </p:txBody>
      </p:sp>
    </p:spTree>
    <p:extLst>
      <p:ext uri="{BB962C8B-B14F-4D97-AF65-F5344CB8AC3E}">
        <p14:creationId xmlns:p14="http://schemas.microsoft.com/office/powerpoint/2010/main" val="37887966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5C9CBC7B-FC5F-448F-A4F1-041E56B8E6F2}"/>
              </a:ext>
            </a:extLst>
          </p:cNvPr>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内容占位符 2">
            <a:extLst>
              <a:ext uri="{FF2B5EF4-FFF2-40B4-BE49-F238E27FC236}">
                <a16:creationId xmlns:a16="http://schemas.microsoft.com/office/drawing/2014/main" id="{63D8DD30-01F5-4AC8-A953-97E1F5AE0091}"/>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a:extLst>
              <a:ext uri="{FF2B5EF4-FFF2-40B4-BE49-F238E27FC236}">
                <a16:creationId xmlns:a16="http://schemas.microsoft.com/office/drawing/2014/main" id="{E6DA8DBF-537E-430B-B9A6-A7C562EFE55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编辑母版文本样式</a:t>
            </a:r>
          </a:p>
        </p:txBody>
      </p:sp>
      <p:sp>
        <p:nvSpPr>
          <p:cNvPr id="5" name="日期占位符 4">
            <a:extLst>
              <a:ext uri="{FF2B5EF4-FFF2-40B4-BE49-F238E27FC236}">
                <a16:creationId xmlns:a16="http://schemas.microsoft.com/office/drawing/2014/main" id="{06D1F30A-CA41-42C4-ACD4-C380ACE66173}"/>
              </a:ext>
            </a:extLst>
          </p:cNvPr>
          <p:cNvSpPr>
            <a:spLocks noGrp="1"/>
          </p:cNvSpPr>
          <p:nvPr>
            <p:ph type="dt" sz="half" idx="10"/>
          </p:nvPr>
        </p:nvSpPr>
        <p:spPr/>
        <p:txBody>
          <a:bodyPr/>
          <a:lstStyle/>
          <a:p>
            <a:fld id="{C7583B3D-BE7C-45DA-9CEA-74260EC1CBC2}" type="datetimeFigureOut">
              <a:rPr lang="zh-CN" altLang="en-US" smtClean="0"/>
              <a:t>2023/11/17</a:t>
            </a:fld>
            <a:endParaRPr lang="zh-CN" altLang="en-US"/>
          </a:p>
        </p:txBody>
      </p:sp>
      <p:sp>
        <p:nvSpPr>
          <p:cNvPr id="6" name="页脚占位符 5">
            <a:extLst>
              <a:ext uri="{FF2B5EF4-FFF2-40B4-BE49-F238E27FC236}">
                <a16:creationId xmlns:a16="http://schemas.microsoft.com/office/drawing/2014/main" id="{C53C169A-0908-4724-B84C-6E8516752A1F}"/>
              </a:ext>
            </a:extLst>
          </p:cNvPr>
          <p:cNvSpPr>
            <a:spLocks noGrp="1"/>
          </p:cNvSpPr>
          <p:nvPr>
            <p:ph type="ftr" sz="quarter" idx="11"/>
          </p:nvPr>
        </p:nvSpPr>
        <p:spPr/>
        <p:txBody>
          <a:bodyPr/>
          <a:lstStyle/>
          <a:p>
            <a:endParaRPr lang="zh-CN" altLang="en-US"/>
          </a:p>
        </p:txBody>
      </p:sp>
      <p:sp>
        <p:nvSpPr>
          <p:cNvPr id="7" name="灯片编号占位符 6">
            <a:extLst>
              <a:ext uri="{FF2B5EF4-FFF2-40B4-BE49-F238E27FC236}">
                <a16:creationId xmlns:a16="http://schemas.microsoft.com/office/drawing/2014/main" id="{46274F3D-9AFB-434A-8C82-47DA6DC6CDE3}"/>
              </a:ext>
            </a:extLst>
          </p:cNvPr>
          <p:cNvSpPr>
            <a:spLocks noGrp="1"/>
          </p:cNvSpPr>
          <p:nvPr>
            <p:ph type="sldNum" sz="quarter" idx="12"/>
          </p:nvPr>
        </p:nvSpPr>
        <p:spPr/>
        <p:txBody>
          <a:bodyPr/>
          <a:lstStyle/>
          <a:p>
            <a:fld id="{6B848B33-23D7-4C64-B9DC-3D61E1525196}" type="slidenum">
              <a:rPr lang="zh-CN" altLang="en-US" smtClean="0"/>
              <a:t>‹#›</a:t>
            </a:fld>
            <a:endParaRPr lang="zh-CN" altLang="en-US"/>
          </a:p>
        </p:txBody>
      </p:sp>
    </p:spTree>
    <p:extLst>
      <p:ext uri="{BB962C8B-B14F-4D97-AF65-F5344CB8AC3E}">
        <p14:creationId xmlns:p14="http://schemas.microsoft.com/office/powerpoint/2010/main" val="424987410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6E0214CB-CCE5-4B16-95A2-8D1868966FFE}"/>
              </a:ext>
            </a:extLst>
          </p:cNvPr>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图片占位符 2">
            <a:extLst>
              <a:ext uri="{FF2B5EF4-FFF2-40B4-BE49-F238E27FC236}">
                <a16:creationId xmlns:a16="http://schemas.microsoft.com/office/drawing/2014/main" id="{A62C448F-5C1A-41AC-A8E4-10142181B292}"/>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a:extLst>
              <a:ext uri="{FF2B5EF4-FFF2-40B4-BE49-F238E27FC236}">
                <a16:creationId xmlns:a16="http://schemas.microsoft.com/office/drawing/2014/main" id="{F85EDBC8-4415-4E14-B5FE-584303C74DB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编辑母版文本样式</a:t>
            </a:r>
          </a:p>
        </p:txBody>
      </p:sp>
      <p:sp>
        <p:nvSpPr>
          <p:cNvPr id="5" name="日期占位符 4">
            <a:extLst>
              <a:ext uri="{FF2B5EF4-FFF2-40B4-BE49-F238E27FC236}">
                <a16:creationId xmlns:a16="http://schemas.microsoft.com/office/drawing/2014/main" id="{99C2B68A-0E0F-4531-B467-EC374A982005}"/>
              </a:ext>
            </a:extLst>
          </p:cNvPr>
          <p:cNvSpPr>
            <a:spLocks noGrp="1"/>
          </p:cNvSpPr>
          <p:nvPr>
            <p:ph type="dt" sz="half" idx="10"/>
          </p:nvPr>
        </p:nvSpPr>
        <p:spPr/>
        <p:txBody>
          <a:bodyPr/>
          <a:lstStyle/>
          <a:p>
            <a:fld id="{C7583B3D-BE7C-45DA-9CEA-74260EC1CBC2}" type="datetimeFigureOut">
              <a:rPr lang="zh-CN" altLang="en-US" smtClean="0"/>
              <a:t>2023/11/17</a:t>
            </a:fld>
            <a:endParaRPr lang="zh-CN" altLang="en-US"/>
          </a:p>
        </p:txBody>
      </p:sp>
      <p:sp>
        <p:nvSpPr>
          <p:cNvPr id="6" name="页脚占位符 5">
            <a:extLst>
              <a:ext uri="{FF2B5EF4-FFF2-40B4-BE49-F238E27FC236}">
                <a16:creationId xmlns:a16="http://schemas.microsoft.com/office/drawing/2014/main" id="{A7A1351D-15F9-440B-BF55-B65113A382F4}"/>
              </a:ext>
            </a:extLst>
          </p:cNvPr>
          <p:cNvSpPr>
            <a:spLocks noGrp="1"/>
          </p:cNvSpPr>
          <p:nvPr>
            <p:ph type="ftr" sz="quarter" idx="11"/>
          </p:nvPr>
        </p:nvSpPr>
        <p:spPr/>
        <p:txBody>
          <a:bodyPr/>
          <a:lstStyle/>
          <a:p>
            <a:endParaRPr lang="zh-CN" altLang="en-US"/>
          </a:p>
        </p:txBody>
      </p:sp>
      <p:sp>
        <p:nvSpPr>
          <p:cNvPr id="7" name="灯片编号占位符 6">
            <a:extLst>
              <a:ext uri="{FF2B5EF4-FFF2-40B4-BE49-F238E27FC236}">
                <a16:creationId xmlns:a16="http://schemas.microsoft.com/office/drawing/2014/main" id="{B5A99AE2-1B59-4512-9C36-F45FAFE535D0}"/>
              </a:ext>
            </a:extLst>
          </p:cNvPr>
          <p:cNvSpPr>
            <a:spLocks noGrp="1"/>
          </p:cNvSpPr>
          <p:nvPr>
            <p:ph type="sldNum" sz="quarter" idx="12"/>
          </p:nvPr>
        </p:nvSpPr>
        <p:spPr/>
        <p:txBody>
          <a:bodyPr/>
          <a:lstStyle/>
          <a:p>
            <a:fld id="{6B848B33-23D7-4C64-B9DC-3D61E1525196}" type="slidenum">
              <a:rPr lang="zh-CN" altLang="en-US" smtClean="0"/>
              <a:t>‹#›</a:t>
            </a:fld>
            <a:endParaRPr lang="zh-CN" altLang="en-US"/>
          </a:p>
        </p:txBody>
      </p:sp>
    </p:spTree>
    <p:extLst>
      <p:ext uri="{BB962C8B-B14F-4D97-AF65-F5344CB8AC3E}">
        <p14:creationId xmlns:p14="http://schemas.microsoft.com/office/powerpoint/2010/main" val="334272950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a:extLst>
              <a:ext uri="{FF2B5EF4-FFF2-40B4-BE49-F238E27FC236}">
                <a16:creationId xmlns:a16="http://schemas.microsoft.com/office/drawing/2014/main" id="{27CCB48B-C4CD-486B-B186-0D49A1ADD01F}"/>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p>
        </p:txBody>
      </p:sp>
      <p:sp>
        <p:nvSpPr>
          <p:cNvPr id="3" name="文本占位符 2">
            <a:extLst>
              <a:ext uri="{FF2B5EF4-FFF2-40B4-BE49-F238E27FC236}">
                <a16:creationId xmlns:a16="http://schemas.microsoft.com/office/drawing/2014/main" id="{EC1D9B57-7920-455B-8B3A-22380EC2FDB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a:extLst>
              <a:ext uri="{FF2B5EF4-FFF2-40B4-BE49-F238E27FC236}">
                <a16:creationId xmlns:a16="http://schemas.microsoft.com/office/drawing/2014/main" id="{7F61A948-9D5D-4742-9FAD-BCCBEBD099CB}"/>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7583B3D-BE7C-45DA-9CEA-74260EC1CBC2}" type="datetimeFigureOut">
              <a:rPr lang="zh-CN" altLang="en-US" smtClean="0"/>
              <a:t>2023/11/17</a:t>
            </a:fld>
            <a:endParaRPr lang="zh-CN" altLang="en-US"/>
          </a:p>
        </p:txBody>
      </p:sp>
      <p:sp>
        <p:nvSpPr>
          <p:cNvPr id="5" name="页脚占位符 4">
            <a:extLst>
              <a:ext uri="{FF2B5EF4-FFF2-40B4-BE49-F238E27FC236}">
                <a16:creationId xmlns:a16="http://schemas.microsoft.com/office/drawing/2014/main" id="{ED9DE66E-4A09-4346-AEA4-8635E7121F4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a:extLst>
              <a:ext uri="{FF2B5EF4-FFF2-40B4-BE49-F238E27FC236}">
                <a16:creationId xmlns:a16="http://schemas.microsoft.com/office/drawing/2014/main" id="{2F594844-88E0-4D9F-9DEB-15E28E645E9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B848B33-23D7-4C64-B9DC-3D61E1525196}" type="slidenum">
              <a:rPr lang="zh-CN" altLang="en-US" smtClean="0"/>
              <a:t>‹#›</a:t>
            </a:fld>
            <a:endParaRPr lang="zh-CN" altLang="en-US"/>
          </a:p>
        </p:txBody>
      </p:sp>
    </p:spTree>
    <p:extLst>
      <p:ext uri="{BB962C8B-B14F-4D97-AF65-F5344CB8AC3E}">
        <p14:creationId xmlns:p14="http://schemas.microsoft.com/office/powerpoint/2010/main" val="223290203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png"/><Relationship Id="rId1" Type="http://schemas.openxmlformats.org/officeDocument/2006/relationships/slideLayout" Target="../slideLayouts/slideLayout7.xml"/><Relationship Id="rId4" Type="http://schemas.openxmlformats.org/officeDocument/2006/relationships/image" Target="../media/image35.png"/></Relationships>
</file>

<file path=ppt/slides/_rels/slide11.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36.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image" Target="../media/image38.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image" Target="../media/image39.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40.png"/><Relationship Id="rId1" Type="http://schemas.openxmlformats.org/officeDocument/2006/relationships/slideLayout" Target="../slideLayouts/slideLayout7.xml"/><Relationship Id="rId5" Type="http://schemas.openxmlformats.org/officeDocument/2006/relationships/image" Target="../media/image43.png"/><Relationship Id="rId4" Type="http://schemas.openxmlformats.org/officeDocument/2006/relationships/image" Target="../media/image42.png"/></Relationships>
</file>

<file path=ppt/slides/_rels/slide16.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image" Target="../media/image44.png"/><Relationship Id="rId1" Type="http://schemas.openxmlformats.org/officeDocument/2006/relationships/slideLayout" Target="../slideLayouts/slideLayout7.xml"/><Relationship Id="rId5" Type="http://schemas.openxmlformats.org/officeDocument/2006/relationships/image" Target="../media/image48.png"/><Relationship Id="rId4" Type="http://schemas.openxmlformats.org/officeDocument/2006/relationships/image" Target="../media/image46.png"/></Relationships>
</file>

<file path=ppt/slides/_rels/slide17.xml.rels><?xml version="1.0" encoding="UTF-8" standalone="yes"?>
<Relationships xmlns="http://schemas.openxmlformats.org/package/2006/relationships"><Relationship Id="rId2" Type="http://schemas.openxmlformats.org/officeDocument/2006/relationships/image" Target="../media/image49.emf"/><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image" Target="../media/image50.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image" Target="../media/image52.emf"/><Relationship Id="rId1" Type="http://schemas.openxmlformats.org/officeDocument/2006/relationships/slideLayout" Target="../slideLayouts/slideLayout7.xml"/><Relationship Id="rId4" Type="http://schemas.openxmlformats.org/officeDocument/2006/relationships/image" Target="../media/image54.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image" Target="../media/image55.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56.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image" Target="../media/image57.png"/><Relationship Id="rId1" Type="http://schemas.openxmlformats.org/officeDocument/2006/relationships/slideLayout" Target="../slideLayouts/slideLayout7.xml"/><Relationship Id="rId5" Type="http://schemas.openxmlformats.org/officeDocument/2006/relationships/image" Target="../media/image60.png"/><Relationship Id="rId4" Type="http://schemas.openxmlformats.org/officeDocument/2006/relationships/image" Target="../media/image59.png"/></Relationships>
</file>

<file path=ppt/slides/_rels/slide23.xml.rels><?xml version="1.0" encoding="UTF-8" standalone="yes"?>
<Relationships xmlns="http://schemas.openxmlformats.org/package/2006/relationships"><Relationship Id="rId3" Type="http://schemas.openxmlformats.org/officeDocument/2006/relationships/image" Target="../media/image62.png"/><Relationship Id="rId7" Type="http://schemas.openxmlformats.org/officeDocument/2006/relationships/image" Target="../media/image66.png"/><Relationship Id="rId2" Type="http://schemas.openxmlformats.org/officeDocument/2006/relationships/image" Target="../media/image61.png"/><Relationship Id="rId1" Type="http://schemas.openxmlformats.org/officeDocument/2006/relationships/slideLayout" Target="../slideLayouts/slideLayout7.xml"/><Relationship Id="rId6" Type="http://schemas.openxmlformats.org/officeDocument/2006/relationships/image" Target="../media/image65.png"/><Relationship Id="rId5" Type="http://schemas.openxmlformats.org/officeDocument/2006/relationships/image" Target="../media/image64.png"/><Relationship Id="rId4" Type="http://schemas.openxmlformats.org/officeDocument/2006/relationships/image" Target="../media/image63.png"/></Relationships>
</file>

<file path=ppt/slides/_rels/slide24.xml.rels><?xml version="1.0" encoding="UTF-8" standalone="yes"?>
<Relationships xmlns="http://schemas.openxmlformats.org/package/2006/relationships"><Relationship Id="rId8" Type="http://schemas.openxmlformats.org/officeDocument/2006/relationships/image" Target="../media/image73.emf"/><Relationship Id="rId3" Type="http://schemas.openxmlformats.org/officeDocument/2006/relationships/image" Target="../media/image68.png"/><Relationship Id="rId7" Type="http://schemas.openxmlformats.org/officeDocument/2006/relationships/image" Target="../media/image72.png"/><Relationship Id="rId2" Type="http://schemas.openxmlformats.org/officeDocument/2006/relationships/image" Target="../media/image67.png"/><Relationship Id="rId1" Type="http://schemas.openxmlformats.org/officeDocument/2006/relationships/slideLayout" Target="../slideLayouts/slideLayout7.xml"/><Relationship Id="rId6" Type="http://schemas.openxmlformats.org/officeDocument/2006/relationships/image" Target="../media/image71.png"/><Relationship Id="rId5" Type="http://schemas.openxmlformats.org/officeDocument/2006/relationships/image" Target="../media/image70.png"/><Relationship Id="rId4" Type="http://schemas.openxmlformats.org/officeDocument/2006/relationships/image" Target="../media/image69.png"/></Relationships>
</file>

<file path=ppt/slides/_rels/slide25.xml.rels><?xml version="1.0" encoding="UTF-8" standalone="yes"?>
<Relationships xmlns="http://schemas.openxmlformats.org/package/2006/relationships"><Relationship Id="rId3" Type="http://schemas.openxmlformats.org/officeDocument/2006/relationships/image" Target="../media/image75.wmf"/><Relationship Id="rId2" Type="http://schemas.openxmlformats.org/officeDocument/2006/relationships/image" Target="../media/image74.emf"/><Relationship Id="rId1" Type="http://schemas.openxmlformats.org/officeDocument/2006/relationships/slideLayout" Target="../slideLayouts/slideLayout7.xml"/><Relationship Id="rId5" Type="http://schemas.openxmlformats.org/officeDocument/2006/relationships/image" Target="../media/image77.png"/><Relationship Id="rId4" Type="http://schemas.openxmlformats.org/officeDocument/2006/relationships/image" Target="../media/image76.png"/></Relationships>
</file>

<file path=ppt/slides/_rels/slide26.xml.rels><?xml version="1.0" encoding="UTF-8" standalone="yes"?>
<Relationships xmlns="http://schemas.openxmlformats.org/package/2006/relationships"><Relationship Id="rId3" Type="http://schemas.openxmlformats.org/officeDocument/2006/relationships/image" Target="../media/image79.wmf"/><Relationship Id="rId2" Type="http://schemas.openxmlformats.org/officeDocument/2006/relationships/image" Target="../media/image78.png"/><Relationship Id="rId1" Type="http://schemas.openxmlformats.org/officeDocument/2006/relationships/slideLayout" Target="../slideLayouts/slideLayout7.xml"/><Relationship Id="rId5" Type="http://schemas.openxmlformats.org/officeDocument/2006/relationships/image" Target="../media/image81.wmf"/><Relationship Id="rId4" Type="http://schemas.openxmlformats.org/officeDocument/2006/relationships/image" Target="../media/image80.wmf"/></Relationships>
</file>

<file path=ppt/slides/_rels/slide27.xml.rels><?xml version="1.0" encoding="UTF-8" standalone="yes"?>
<Relationships xmlns="http://schemas.openxmlformats.org/package/2006/relationships"><Relationship Id="rId8" Type="http://schemas.openxmlformats.org/officeDocument/2006/relationships/image" Target="../media/image88.png"/><Relationship Id="rId13" Type="http://schemas.openxmlformats.org/officeDocument/2006/relationships/image" Target="../media/image93.png"/><Relationship Id="rId3" Type="http://schemas.openxmlformats.org/officeDocument/2006/relationships/image" Target="../media/image83.png"/><Relationship Id="rId7" Type="http://schemas.openxmlformats.org/officeDocument/2006/relationships/image" Target="../media/image87.png"/><Relationship Id="rId12" Type="http://schemas.openxmlformats.org/officeDocument/2006/relationships/image" Target="../media/image92.png"/><Relationship Id="rId2" Type="http://schemas.openxmlformats.org/officeDocument/2006/relationships/image" Target="../media/image82.png"/><Relationship Id="rId1" Type="http://schemas.openxmlformats.org/officeDocument/2006/relationships/slideLayout" Target="../slideLayouts/slideLayout7.xml"/><Relationship Id="rId6" Type="http://schemas.openxmlformats.org/officeDocument/2006/relationships/image" Target="../media/image86.png"/><Relationship Id="rId11" Type="http://schemas.openxmlformats.org/officeDocument/2006/relationships/image" Target="../media/image91.png"/><Relationship Id="rId5" Type="http://schemas.openxmlformats.org/officeDocument/2006/relationships/image" Target="../media/image85.png"/><Relationship Id="rId10" Type="http://schemas.openxmlformats.org/officeDocument/2006/relationships/image" Target="../media/image90.png"/><Relationship Id="rId4" Type="http://schemas.openxmlformats.org/officeDocument/2006/relationships/image" Target="../media/image84.png"/><Relationship Id="rId9" Type="http://schemas.openxmlformats.org/officeDocument/2006/relationships/image" Target="../media/image89.png"/></Relationships>
</file>

<file path=ppt/slides/_rels/slide28.xml.rels><?xml version="1.0" encoding="UTF-8" standalone="yes"?>
<Relationships xmlns="http://schemas.openxmlformats.org/package/2006/relationships"><Relationship Id="rId3" Type="http://schemas.openxmlformats.org/officeDocument/2006/relationships/image" Target="../media/image95.png"/><Relationship Id="rId2" Type="http://schemas.openxmlformats.org/officeDocument/2006/relationships/image" Target="../media/image94.png"/><Relationship Id="rId1" Type="http://schemas.openxmlformats.org/officeDocument/2006/relationships/slideLayout" Target="../slideLayouts/slideLayout7.xml"/><Relationship Id="rId4" Type="http://schemas.openxmlformats.org/officeDocument/2006/relationships/image" Target="../media/image96.png"/></Relationships>
</file>

<file path=ppt/slides/_rels/slide29.xml.rels><?xml version="1.0" encoding="UTF-8" standalone="yes"?>
<Relationships xmlns="http://schemas.openxmlformats.org/package/2006/relationships"><Relationship Id="rId3" Type="http://schemas.openxmlformats.org/officeDocument/2006/relationships/image" Target="../media/image97.png"/><Relationship Id="rId7" Type="http://schemas.openxmlformats.org/officeDocument/2006/relationships/image" Target="../media/image101.png"/><Relationship Id="rId2" Type="http://schemas.openxmlformats.org/officeDocument/2006/relationships/image" Target="../media/image960.png"/><Relationship Id="rId1" Type="http://schemas.openxmlformats.org/officeDocument/2006/relationships/slideLayout" Target="../slideLayouts/slideLayout7.xml"/><Relationship Id="rId6" Type="http://schemas.openxmlformats.org/officeDocument/2006/relationships/image" Target="../media/image100.png"/><Relationship Id="rId5" Type="http://schemas.openxmlformats.org/officeDocument/2006/relationships/image" Target="../media/image99.png"/><Relationship Id="rId4" Type="http://schemas.openxmlformats.org/officeDocument/2006/relationships/image" Target="../media/image98.png"/></Relationships>
</file>

<file path=ppt/slides/_rels/slide3.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1.png"/><Relationship Id="rId7"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 Id="rId9" Type="http://schemas.openxmlformats.org/officeDocument/2006/relationships/image" Target="../media/image7.png"/></Relationships>
</file>

<file path=ppt/slides/_rels/slide30.xml.rels><?xml version="1.0" encoding="UTF-8" standalone="yes"?>
<Relationships xmlns="http://schemas.openxmlformats.org/package/2006/relationships"><Relationship Id="rId3" Type="http://schemas.openxmlformats.org/officeDocument/2006/relationships/image" Target="../media/image103.png"/><Relationship Id="rId2" Type="http://schemas.openxmlformats.org/officeDocument/2006/relationships/image" Target="../media/image102.png"/><Relationship Id="rId1" Type="http://schemas.openxmlformats.org/officeDocument/2006/relationships/slideLayout" Target="../slideLayouts/slideLayout7.xml"/><Relationship Id="rId5" Type="http://schemas.openxmlformats.org/officeDocument/2006/relationships/image" Target="../media/image105.png"/><Relationship Id="rId4" Type="http://schemas.openxmlformats.org/officeDocument/2006/relationships/image" Target="../media/image104.png"/></Relationships>
</file>

<file path=ppt/slides/_rels/slide31.xml.rels><?xml version="1.0" encoding="UTF-8" standalone="yes"?>
<Relationships xmlns="http://schemas.openxmlformats.org/package/2006/relationships"><Relationship Id="rId8" Type="http://schemas.openxmlformats.org/officeDocument/2006/relationships/image" Target="../media/image110.png"/><Relationship Id="rId3" Type="http://schemas.openxmlformats.org/officeDocument/2006/relationships/image" Target="../media/image103.emf"/><Relationship Id="rId7" Type="http://schemas.openxmlformats.org/officeDocument/2006/relationships/image" Target="../media/image109.png"/><Relationship Id="rId12" Type="http://schemas.openxmlformats.org/officeDocument/2006/relationships/image" Target="../media/image114.png"/><Relationship Id="rId2" Type="http://schemas.openxmlformats.org/officeDocument/2006/relationships/image" Target="../media/image106.png"/><Relationship Id="rId1" Type="http://schemas.openxmlformats.org/officeDocument/2006/relationships/slideLayout" Target="../slideLayouts/slideLayout7.xml"/><Relationship Id="rId6" Type="http://schemas.openxmlformats.org/officeDocument/2006/relationships/image" Target="../media/image108.png"/><Relationship Id="rId11" Type="http://schemas.openxmlformats.org/officeDocument/2006/relationships/image" Target="../media/image113.png"/><Relationship Id="rId5" Type="http://schemas.openxmlformats.org/officeDocument/2006/relationships/image" Target="../media/image107.png"/><Relationship Id="rId10" Type="http://schemas.openxmlformats.org/officeDocument/2006/relationships/image" Target="../media/image112.png"/><Relationship Id="rId4" Type="http://schemas.openxmlformats.org/officeDocument/2006/relationships/image" Target="../media/image73.emf"/><Relationship Id="rId9" Type="http://schemas.openxmlformats.org/officeDocument/2006/relationships/image" Target="../media/image111.png"/></Relationships>
</file>

<file path=ppt/slides/_rels/slide32.xml.rels><?xml version="1.0" encoding="UTF-8" standalone="yes"?>
<Relationships xmlns="http://schemas.openxmlformats.org/package/2006/relationships"><Relationship Id="rId3" Type="http://schemas.openxmlformats.org/officeDocument/2006/relationships/image" Target="../media/image116.png"/><Relationship Id="rId2" Type="http://schemas.openxmlformats.org/officeDocument/2006/relationships/image" Target="../media/image115.png"/><Relationship Id="rId1" Type="http://schemas.openxmlformats.org/officeDocument/2006/relationships/slideLayout" Target="../slideLayouts/slideLayout7.xml"/><Relationship Id="rId5" Type="http://schemas.openxmlformats.org/officeDocument/2006/relationships/image" Target="../media/image118.png"/><Relationship Id="rId4" Type="http://schemas.openxmlformats.org/officeDocument/2006/relationships/image" Target="../media/image117.png"/></Relationships>
</file>

<file path=ppt/slides/_rels/slide33.xml.rels><?xml version="1.0" encoding="UTF-8" standalone="yes"?>
<Relationships xmlns="http://schemas.openxmlformats.org/package/2006/relationships"><Relationship Id="rId3" Type="http://schemas.openxmlformats.org/officeDocument/2006/relationships/image" Target="../media/image122.png"/><Relationship Id="rId2" Type="http://schemas.openxmlformats.org/officeDocument/2006/relationships/image" Target="../media/image119.png"/><Relationship Id="rId1" Type="http://schemas.openxmlformats.org/officeDocument/2006/relationships/slideLayout" Target="../slideLayouts/slideLayout7.xml"/><Relationship Id="rId6" Type="http://schemas.openxmlformats.org/officeDocument/2006/relationships/image" Target="../media/image125.png"/><Relationship Id="rId5" Type="http://schemas.openxmlformats.org/officeDocument/2006/relationships/image" Target="../media/image124.png"/><Relationship Id="rId4" Type="http://schemas.openxmlformats.org/officeDocument/2006/relationships/image" Target="../media/image123.png"/></Relationships>
</file>

<file path=ppt/slides/_rels/slide34.xml.rels><?xml version="1.0" encoding="UTF-8" standalone="yes"?>
<Relationships xmlns="http://schemas.openxmlformats.org/package/2006/relationships"><Relationship Id="rId3" Type="http://schemas.openxmlformats.org/officeDocument/2006/relationships/image" Target="../media/image127.png"/><Relationship Id="rId2" Type="http://schemas.openxmlformats.org/officeDocument/2006/relationships/image" Target="../media/image120.png"/><Relationship Id="rId1" Type="http://schemas.openxmlformats.org/officeDocument/2006/relationships/slideLayout" Target="../slideLayouts/slideLayout7.xml"/><Relationship Id="rId6" Type="http://schemas.openxmlformats.org/officeDocument/2006/relationships/image" Target="../media/image130.png"/><Relationship Id="rId5" Type="http://schemas.openxmlformats.org/officeDocument/2006/relationships/image" Target="../media/image129.png"/><Relationship Id="rId4" Type="http://schemas.openxmlformats.org/officeDocument/2006/relationships/image" Target="../media/image128.png"/></Relationships>
</file>

<file path=ppt/slides/_rels/slide35.xml.rels><?xml version="1.0" encoding="UTF-8" standalone="yes"?>
<Relationships xmlns="http://schemas.openxmlformats.org/package/2006/relationships"><Relationship Id="rId2" Type="http://schemas.openxmlformats.org/officeDocument/2006/relationships/image" Target="../media/image121.png"/><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7.xml"/><Relationship Id="rId1" Type="http://schemas.openxmlformats.org/officeDocument/2006/relationships/vmlDrawing" Target="../drawings/vmlDrawing1.vml"/><Relationship Id="rId6" Type="http://schemas.openxmlformats.org/officeDocument/2006/relationships/image" Target="../media/image8.wmf"/><Relationship Id="rId5" Type="http://schemas.openxmlformats.org/officeDocument/2006/relationships/oleObject" Target="../embeddings/oleObject1.bin"/><Relationship Id="rId4" Type="http://schemas.openxmlformats.org/officeDocument/2006/relationships/image" Target="../media/image9.png"/></Relationships>
</file>

<file path=ppt/slides/_rels/slide5.xml.rels><?xml version="1.0" encoding="UTF-8" standalone="yes"?>
<Relationships xmlns="http://schemas.openxmlformats.org/package/2006/relationships"><Relationship Id="rId8" Type="http://schemas.openxmlformats.org/officeDocument/2006/relationships/image" Target="../media/image16.png"/><Relationship Id="rId3" Type="http://schemas.openxmlformats.org/officeDocument/2006/relationships/image" Target="../media/image11.png"/><Relationship Id="rId7" Type="http://schemas.openxmlformats.org/officeDocument/2006/relationships/image" Target="../media/image15.png"/><Relationship Id="rId2" Type="http://schemas.openxmlformats.org/officeDocument/2006/relationships/image" Target="../media/image10.png"/><Relationship Id="rId1" Type="http://schemas.openxmlformats.org/officeDocument/2006/relationships/slideLayout" Target="../slideLayouts/slideLayout7.xml"/><Relationship Id="rId6" Type="http://schemas.openxmlformats.org/officeDocument/2006/relationships/image" Target="../media/image14.png"/><Relationship Id="rId5" Type="http://schemas.openxmlformats.org/officeDocument/2006/relationships/image" Target="../media/image13.png"/><Relationship Id="rId4" Type="http://schemas.openxmlformats.org/officeDocument/2006/relationships/image" Target="../media/image12.png"/></Relationships>
</file>

<file path=ppt/slides/_rels/slide6.xml.rels><?xml version="1.0" encoding="UTF-8" standalone="yes"?>
<Relationships xmlns="http://schemas.openxmlformats.org/package/2006/relationships"><Relationship Id="rId8" Type="http://schemas.openxmlformats.org/officeDocument/2006/relationships/image" Target="../media/image171.png"/><Relationship Id="rId3" Type="http://schemas.openxmlformats.org/officeDocument/2006/relationships/image" Target="../media/image17.png"/><Relationship Id="rId7" Type="http://schemas.openxmlformats.org/officeDocument/2006/relationships/image" Target="../media/image161.png"/><Relationship Id="rId2" Type="http://schemas.openxmlformats.org/officeDocument/2006/relationships/notesSlide" Target="../notesSlides/notesSlide3.xml"/><Relationship Id="rId1" Type="http://schemas.openxmlformats.org/officeDocument/2006/relationships/slideLayout" Target="../slideLayouts/slideLayout7.xml"/><Relationship Id="rId6" Type="http://schemas.openxmlformats.org/officeDocument/2006/relationships/image" Target="../media/image18.png"/><Relationship Id="rId5" Type="http://schemas.openxmlformats.org/officeDocument/2006/relationships/image" Target="../media/image1410.png"/><Relationship Id="rId4" Type="http://schemas.openxmlformats.org/officeDocument/2006/relationships/image" Target="../media/image1310.png"/></Relationships>
</file>

<file path=ppt/slides/_rels/slide7.xml.rels><?xml version="1.0" encoding="UTF-8" standalone="yes"?>
<Relationships xmlns="http://schemas.openxmlformats.org/package/2006/relationships"><Relationship Id="rId3" Type="http://schemas.openxmlformats.org/officeDocument/2006/relationships/image" Target="../media/image160.png"/><Relationship Id="rId7" Type="http://schemas.openxmlformats.org/officeDocument/2006/relationships/image" Target="../media/image200.png"/><Relationship Id="rId2" Type="http://schemas.openxmlformats.org/officeDocument/2006/relationships/image" Target="../media/image19.png"/><Relationship Id="rId1" Type="http://schemas.openxmlformats.org/officeDocument/2006/relationships/slideLayout" Target="../slideLayouts/slideLayout7.xml"/><Relationship Id="rId6" Type="http://schemas.openxmlformats.org/officeDocument/2006/relationships/image" Target="../media/image20.png"/><Relationship Id="rId5" Type="http://schemas.openxmlformats.org/officeDocument/2006/relationships/image" Target="../media/image180.png"/><Relationship Id="rId4" Type="http://schemas.openxmlformats.org/officeDocument/2006/relationships/image" Target="../media/image170.png"/></Relationships>
</file>

<file path=ppt/slides/_rels/slide8.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7.xml"/><Relationship Id="rId4" Type="http://schemas.openxmlformats.org/officeDocument/2006/relationships/image" Target="../media/image23.png"/></Relationships>
</file>

<file path=ppt/slides/_rels/slide9.xml.rels><?xml version="1.0" encoding="UTF-8" standalone="yes"?>
<Relationships xmlns="http://schemas.openxmlformats.org/package/2006/relationships"><Relationship Id="rId8" Type="http://schemas.openxmlformats.org/officeDocument/2006/relationships/image" Target="../media/image30.png"/><Relationship Id="rId3" Type="http://schemas.openxmlformats.org/officeDocument/2006/relationships/image" Target="../media/image25.png"/><Relationship Id="rId7" Type="http://schemas.openxmlformats.org/officeDocument/2006/relationships/image" Target="../media/image29.png"/><Relationship Id="rId2" Type="http://schemas.openxmlformats.org/officeDocument/2006/relationships/image" Target="../media/image24.png"/><Relationship Id="rId1" Type="http://schemas.openxmlformats.org/officeDocument/2006/relationships/slideLayout" Target="../slideLayouts/slideLayout7.xml"/><Relationship Id="rId6" Type="http://schemas.openxmlformats.org/officeDocument/2006/relationships/image" Target="../media/image28.png"/><Relationship Id="rId5" Type="http://schemas.openxmlformats.org/officeDocument/2006/relationships/image" Target="../media/image27.png"/><Relationship Id="rId10" Type="http://schemas.openxmlformats.org/officeDocument/2006/relationships/image" Target="../media/image32.png"/><Relationship Id="rId4" Type="http://schemas.openxmlformats.org/officeDocument/2006/relationships/image" Target="../media/image26.png"/><Relationship Id="rId9" Type="http://schemas.openxmlformats.org/officeDocument/2006/relationships/image" Target="../media/image3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文本框 3">
            <a:extLst>
              <a:ext uri="{FF2B5EF4-FFF2-40B4-BE49-F238E27FC236}">
                <a16:creationId xmlns:a16="http://schemas.microsoft.com/office/drawing/2014/main" id="{78D3C849-52B9-413C-9C12-AAEC9C818342}"/>
              </a:ext>
            </a:extLst>
          </p:cNvPr>
          <p:cNvSpPr txBox="1"/>
          <p:nvPr/>
        </p:nvSpPr>
        <p:spPr>
          <a:xfrm>
            <a:off x="1837677" y="1864309"/>
            <a:ext cx="9068445" cy="707886"/>
          </a:xfrm>
          <a:prstGeom prst="rect">
            <a:avLst/>
          </a:prstGeom>
          <a:noFill/>
        </p:spPr>
        <p:txBody>
          <a:bodyPr wrap="none" rtlCol="0">
            <a:spAutoFit/>
          </a:bodyPr>
          <a:lstStyle/>
          <a:p>
            <a:r>
              <a:rPr lang="en-US" altLang="zh-CN" sz="4000" b="1" dirty="0">
                <a:solidFill>
                  <a:srgbClr val="0000FF"/>
                </a:solidFill>
                <a:latin typeface="微软雅黑" panose="020B0503020204020204" pitchFamily="34" charset="-122"/>
                <a:ea typeface="微软雅黑" panose="020B0503020204020204" pitchFamily="34" charset="-122"/>
                <a:cs typeface="Times New Roman" panose="02020603050405020304" pitchFamily="18" charset="0"/>
              </a:rPr>
              <a:t>DGLAP</a:t>
            </a:r>
            <a:r>
              <a:rPr lang="zh-CN" altLang="en-US" sz="4000" b="1" dirty="0">
                <a:solidFill>
                  <a:srgbClr val="0000FF"/>
                </a:solidFill>
                <a:latin typeface="微软雅黑" panose="020B0503020204020204" pitchFamily="34" charset="-122"/>
                <a:ea typeface="微软雅黑" panose="020B0503020204020204" pitchFamily="34" charset="-122"/>
                <a:cs typeface="Times New Roman" panose="02020603050405020304" pitchFamily="18" charset="0"/>
              </a:rPr>
              <a:t>方程和</a:t>
            </a:r>
            <a:r>
              <a:rPr lang="en-US" altLang="zh-CN" sz="4000" b="1" dirty="0">
                <a:solidFill>
                  <a:srgbClr val="0000FF"/>
                </a:solidFill>
                <a:latin typeface="微软雅黑" panose="020B0503020204020204" pitchFamily="34" charset="-122"/>
                <a:ea typeface="微软雅黑" panose="020B0503020204020204" pitchFamily="34" charset="-122"/>
                <a:cs typeface="Times New Roman" panose="02020603050405020304" pitchFamily="18" charset="0"/>
              </a:rPr>
              <a:t>BFKL</a:t>
            </a:r>
            <a:r>
              <a:rPr lang="zh-CN" altLang="en-US" sz="4000" b="1" dirty="0">
                <a:solidFill>
                  <a:srgbClr val="0000FF"/>
                </a:solidFill>
                <a:latin typeface="微软雅黑" panose="020B0503020204020204" pitchFamily="34" charset="-122"/>
                <a:ea typeface="微软雅黑" panose="020B0503020204020204" pitchFamily="34" charset="-122"/>
                <a:cs typeface="Times New Roman" panose="02020603050405020304" pitchFamily="18" charset="0"/>
              </a:rPr>
              <a:t>方程的高扭度修正</a:t>
            </a:r>
            <a:r>
              <a:rPr lang="en-US" altLang="zh-CN" sz="4000" b="1" dirty="0">
                <a:solidFill>
                  <a:srgbClr val="0000FF"/>
                </a:solidFill>
                <a:latin typeface="微软雅黑" panose="020B0503020204020204" pitchFamily="34" charset="-122"/>
                <a:ea typeface="微软雅黑" panose="020B0503020204020204" pitchFamily="34" charset="-122"/>
                <a:cs typeface="Times New Roman" panose="02020603050405020304" pitchFamily="18" charset="0"/>
              </a:rPr>
              <a:t> </a:t>
            </a:r>
            <a:endParaRPr lang="zh-CN" altLang="en-US" sz="4000" b="1" dirty="0">
              <a:solidFill>
                <a:srgbClr val="0000FF"/>
              </a:solidFill>
              <a:latin typeface="微软雅黑" panose="020B0503020204020204" pitchFamily="34" charset="-122"/>
              <a:ea typeface="微软雅黑" panose="020B0503020204020204" pitchFamily="34" charset="-122"/>
              <a:cs typeface="Times New Roman" panose="02020603050405020304" pitchFamily="18" charset="0"/>
            </a:endParaRPr>
          </a:p>
        </p:txBody>
      </p:sp>
      <p:sp>
        <p:nvSpPr>
          <p:cNvPr id="3" name="文本框 2">
            <a:extLst>
              <a:ext uri="{FF2B5EF4-FFF2-40B4-BE49-F238E27FC236}">
                <a16:creationId xmlns:a16="http://schemas.microsoft.com/office/drawing/2014/main" id="{DAAA3698-BA6D-41DA-8089-A4399E8A89AB}"/>
              </a:ext>
            </a:extLst>
          </p:cNvPr>
          <p:cNvSpPr txBox="1"/>
          <p:nvPr/>
        </p:nvSpPr>
        <p:spPr>
          <a:xfrm>
            <a:off x="5291091" y="4474346"/>
            <a:ext cx="1261884" cy="523220"/>
          </a:xfrm>
          <a:prstGeom prst="rect">
            <a:avLst/>
          </a:prstGeom>
          <a:noFill/>
        </p:spPr>
        <p:txBody>
          <a:bodyPr wrap="none" rtlCol="0">
            <a:spAutoFit/>
          </a:bodyPr>
          <a:lstStyle/>
          <a:p>
            <a:r>
              <a:rPr lang="zh-CN" altLang="en-US" sz="2800" dirty="0">
                <a:latin typeface="微软雅黑" panose="020B0503020204020204" pitchFamily="34" charset="-122"/>
                <a:ea typeface="微软雅黑" panose="020B0503020204020204" pitchFamily="34" charset="-122"/>
              </a:rPr>
              <a:t>阮建红</a:t>
            </a:r>
          </a:p>
        </p:txBody>
      </p:sp>
      <p:sp>
        <p:nvSpPr>
          <p:cNvPr id="6" name="文本框 5">
            <a:extLst>
              <a:ext uri="{FF2B5EF4-FFF2-40B4-BE49-F238E27FC236}">
                <a16:creationId xmlns:a16="http://schemas.microsoft.com/office/drawing/2014/main" id="{D33E7EE9-F562-4E50-BF96-7FA10B76526C}"/>
              </a:ext>
            </a:extLst>
          </p:cNvPr>
          <p:cNvSpPr txBox="1"/>
          <p:nvPr/>
        </p:nvSpPr>
        <p:spPr>
          <a:xfrm>
            <a:off x="3657600" y="5539667"/>
            <a:ext cx="4733988" cy="461665"/>
          </a:xfrm>
          <a:prstGeom prst="rect">
            <a:avLst/>
          </a:prstGeom>
          <a:noFill/>
        </p:spPr>
        <p:txBody>
          <a:bodyPr wrap="none" rtlCol="0">
            <a:spAutoFit/>
          </a:bodyPr>
          <a:lstStyle/>
          <a:p>
            <a:r>
              <a:rPr lang="zh-CN" altLang="en-US" sz="2400" dirty="0">
                <a:latin typeface="微软雅黑" panose="020B0503020204020204" pitchFamily="34" charset="-122"/>
                <a:ea typeface="微软雅黑" panose="020B0503020204020204" pitchFamily="34" charset="-122"/>
              </a:rPr>
              <a:t>近代物理研究所 惠州 </a:t>
            </a:r>
            <a:r>
              <a:rPr lang="en-US" altLang="zh-CN" sz="2400" dirty="0">
                <a:latin typeface="微软雅黑" panose="020B0503020204020204" pitchFamily="34" charset="-122"/>
                <a:ea typeface="微软雅黑" panose="020B0503020204020204" pitchFamily="34" charset="-122"/>
              </a:rPr>
              <a:t>2023.11.17</a:t>
            </a:r>
            <a:endParaRPr lang="zh-CN" altLang="en-US" sz="2400" dirty="0">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312704587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a:extLst>
              <a:ext uri="{FF2B5EF4-FFF2-40B4-BE49-F238E27FC236}">
                <a16:creationId xmlns:a16="http://schemas.microsoft.com/office/drawing/2014/main" id="{F962E351-0244-4A3F-8468-B2D9AD943126}"/>
              </a:ext>
            </a:extLst>
          </p:cNvPr>
          <p:cNvPicPr>
            <a:picLocks noChangeAspect="1"/>
          </p:cNvPicPr>
          <p:nvPr/>
        </p:nvPicPr>
        <p:blipFill>
          <a:blip r:embed="rId2"/>
          <a:stretch>
            <a:fillRect/>
          </a:stretch>
        </p:blipFill>
        <p:spPr>
          <a:xfrm>
            <a:off x="271046" y="113196"/>
            <a:ext cx="5258534" cy="3143689"/>
          </a:xfrm>
          <a:prstGeom prst="rect">
            <a:avLst/>
          </a:prstGeom>
        </p:spPr>
      </p:pic>
      <p:pic>
        <p:nvPicPr>
          <p:cNvPr id="4" name="图片 3">
            <a:extLst>
              <a:ext uri="{FF2B5EF4-FFF2-40B4-BE49-F238E27FC236}">
                <a16:creationId xmlns:a16="http://schemas.microsoft.com/office/drawing/2014/main" id="{A64AFF0A-38E7-4636-9214-99BF840CAFDA}"/>
              </a:ext>
            </a:extLst>
          </p:cNvPr>
          <p:cNvPicPr>
            <a:picLocks noChangeAspect="1"/>
          </p:cNvPicPr>
          <p:nvPr/>
        </p:nvPicPr>
        <p:blipFill>
          <a:blip r:embed="rId3"/>
          <a:stretch>
            <a:fillRect/>
          </a:stretch>
        </p:blipFill>
        <p:spPr>
          <a:xfrm>
            <a:off x="318180" y="3331903"/>
            <a:ext cx="5258534" cy="3248478"/>
          </a:xfrm>
          <a:prstGeom prst="rect">
            <a:avLst/>
          </a:prstGeom>
        </p:spPr>
      </p:pic>
      <p:sp>
        <p:nvSpPr>
          <p:cNvPr id="5" name="矩形 4">
            <a:extLst>
              <a:ext uri="{FF2B5EF4-FFF2-40B4-BE49-F238E27FC236}">
                <a16:creationId xmlns:a16="http://schemas.microsoft.com/office/drawing/2014/main" id="{D08CC35A-3B88-4477-8F82-6AA66A8457DB}"/>
              </a:ext>
            </a:extLst>
          </p:cNvPr>
          <p:cNvSpPr/>
          <p:nvPr/>
        </p:nvSpPr>
        <p:spPr>
          <a:xfrm>
            <a:off x="6366415" y="3865456"/>
            <a:ext cx="3773790" cy="400110"/>
          </a:xfrm>
          <a:prstGeom prst="rect">
            <a:avLst/>
          </a:prstGeom>
        </p:spPr>
        <p:txBody>
          <a:bodyPr wrap="none">
            <a:spAutoFit/>
          </a:bodyPr>
          <a:lstStyle/>
          <a:p>
            <a:r>
              <a:rPr lang="pt-PT" altLang="zh-CN" sz="2000" dirty="0">
                <a:latin typeface="Times New Roman" panose="02020603050405020304" pitchFamily="18" charset="0"/>
                <a:cs typeface="Times New Roman" panose="02020603050405020304" pitchFamily="18" charset="0"/>
              </a:rPr>
              <a:t>In the leading-order approximation</a:t>
            </a:r>
            <a:endParaRPr lang="zh-CN" altLang="en-US" sz="2000" dirty="0">
              <a:latin typeface="Times New Roman" panose="02020603050405020304" pitchFamily="18" charset="0"/>
              <a:cs typeface="Times New Roman" panose="02020603050405020304" pitchFamily="18" charset="0"/>
            </a:endParaRPr>
          </a:p>
        </p:txBody>
      </p:sp>
      <p:pic>
        <p:nvPicPr>
          <p:cNvPr id="6" name="图片 5">
            <a:extLst>
              <a:ext uri="{FF2B5EF4-FFF2-40B4-BE49-F238E27FC236}">
                <a16:creationId xmlns:a16="http://schemas.microsoft.com/office/drawing/2014/main" id="{4D368548-863F-405F-8373-B0AEB90541FB}"/>
              </a:ext>
            </a:extLst>
          </p:cNvPr>
          <p:cNvPicPr>
            <a:picLocks noChangeAspect="1"/>
          </p:cNvPicPr>
          <p:nvPr/>
        </p:nvPicPr>
        <p:blipFill>
          <a:blip r:embed="rId4"/>
          <a:stretch>
            <a:fillRect/>
          </a:stretch>
        </p:blipFill>
        <p:spPr>
          <a:xfrm>
            <a:off x="6430715" y="4295502"/>
            <a:ext cx="5079414" cy="797297"/>
          </a:xfrm>
          <a:prstGeom prst="rect">
            <a:avLst/>
          </a:prstGeom>
        </p:spPr>
      </p:pic>
      <p:sp>
        <p:nvSpPr>
          <p:cNvPr id="8" name="矩形 7">
            <a:extLst>
              <a:ext uri="{FF2B5EF4-FFF2-40B4-BE49-F238E27FC236}">
                <a16:creationId xmlns:a16="http://schemas.microsoft.com/office/drawing/2014/main" id="{30298549-80A3-4B60-8C2F-13418CBFBD59}"/>
              </a:ext>
            </a:extLst>
          </p:cNvPr>
          <p:cNvSpPr/>
          <p:nvPr/>
        </p:nvSpPr>
        <p:spPr>
          <a:xfrm>
            <a:off x="6215406" y="2236352"/>
            <a:ext cx="5568100" cy="1015663"/>
          </a:xfrm>
          <a:prstGeom prst="rect">
            <a:avLst/>
          </a:prstGeom>
        </p:spPr>
        <p:txBody>
          <a:bodyPr wrap="square">
            <a:spAutoFit/>
          </a:bodyPr>
          <a:lstStyle/>
          <a:p>
            <a:pPr algn="just"/>
            <a:r>
              <a:rPr lang="en-US" altLang="zh-CN" sz="2000" dirty="0">
                <a:latin typeface="Times New Roman" panose="02020603050405020304" pitchFamily="18" charset="0"/>
                <a:cs typeface="Times New Roman" panose="02020603050405020304" pitchFamily="18" charset="0"/>
              </a:rPr>
              <a:t>The solid lines are obtained via the evolution of the ZRS equation The higher-twist correction played an important role in the small </a:t>
            </a:r>
            <a:r>
              <a:rPr lang="en-US" altLang="zh-CN" sz="2000" i="1" dirty="0">
                <a:latin typeface="Times New Roman" panose="02020603050405020304" pitchFamily="18" charset="0"/>
                <a:cs typeface="Times New Roman" panose="02020603050405020304" pitchFamily="18" charset="0"/>
              </a:rPr>
              <a:t>x </a:t>
            </a:r>
            <a:r>
              <a:rPr lang="en-US" altLang="zh-CN" sz="2000" dirty="0">
                <a:latin typeface="Times New Roman" panose="02020603050405020304" pitchFamily="18" charset="0"/>
                <a:cs typeface="Times New Roman" panose="02020603050405020304" pitchFamily="18" charset="0"/>
              </a:rPr>
              <a:t>region.</a:t>
            </a:r>
            <a:endParaRPr lang="zh-CN" altLang="en-US" sz="2000" dirty="0">
              <a:latin typeface="Times New Roman" panose="02020603050405020304" pitchFamily="18" charset="0"/>
              <a:cs typeface="Times New Roman" panose="02020603050405020304" pitchFamily="18" charset="0"/>
            </a:endParaRPr>
          </a:p>
        </p:txBody>
      </p:sp>
      <p:sp>
        <p:nvSpPr>
          <p:cNvPr id="9" name="矩形 8">
            <a:extLst>
              <a:ext uri="{FF2B5EF4-FFF2-40B4-BE49-F238E27FC236}">
                <a16:creationId xmlns:a16="http://schemas.microsoft.com/office/drawing/2014/main" id="{A6E5B726-3F7A-42FE-B5D8-19A2988690FE}"/>
              </a:ext>
            </a:extLst>
          </p:cNvPr>
          <p:cNvSpPr/>
          <p:nvPr/>
        </p:nvSpPr>
        <p:spPr>
          <a:xfrm>
            <a:off x="6234259" y="1077574"/>
            <a:ext cx="5539819" cy="1015663"/>
          </a:xfrm>
          <a:prstGeom prst="rect">
            <a:avLst/>
          </a:prstGeom>
        </p:spPr>
        <p:txBody>
          <a:bodyPr wrap="square">
            <a:spAutoFit/>
          </a:bodyPr>
          <a:lstStyle/>
          <a:p>
            <a:pPr algn="just"/>
            <a:r>
              <a:rPr lang="en-US" altLang="zh-CN" sz="2000" dirty="0">
                <a:latin typeface="Times New Roman" panose="02020603050405020304" pitchFamily="18" charset="0"/>
                <a:cs typeface="Times New Roman" panose="02020603050405020304" pitchFamily="18" charset="0"/>
              </a:rPr>
              <a:t>The dashed lines obtained via the evolution of the DGLAP equation  are clearly higher than those for the experimental data.</a:t>
            </a:r>
          </a:p>
        </p:txBody>
      </p:sp>
      <p:sp>
        <p:nvSpPr>
          <p:cNvPr id="10" name="矩形 9">
            <a:extLst>
              <a:ext uri="{FF2B5EF4-FFF2-40B4-BE49-F238E27FC236}">
                <a16:creationId xmlns:a16="http://schemas.microsoft.com/office/drawing/2014/main" id="{C9EE508A-D592-479C-BB61-7EB015C2F650}"/>
              </a:ext>
            </a:extLst>
          </p:cNvPr>
          <p:cNvSpPr/>
          <p:nvPr/>
        </p:nvSpPr>
        <p:spPr>
          <a:xfrm>
            <a:off x="6120947" y="421320"/>
            <a:ext cx="3233578" cy="461665"/>
          </a:xfrm>
          <a:prstGeom prst="rect">
            <a:avLst/>
          </a:prstGeom>
        </p:spPr>
        <p:txBody>
          <a:bodyPr wrap="none">
            <a:spAutoFit/>
          </a:bodyPr>
          <a:lstStyle/>
          <a:p>
            <a:r>
              <a:rPr lang="en-US" altLang="zh-CN" sz="2400" dirty="0">
                <a:solidFill>
                  <a:srgbClr val="0000FF"/>
                </a:solidFill>
                <a:latin typeface="Times New Roman" panose="02020603050405020304" pitchFamily="18" charset="0"/>
                <a:cs typeface="Times New Roman" panose="02020603050405020304" pitchFamily="18" charset="0"/>
              </a:rPr>
              <a:t>Comparing with H1 data</a:t>
            </a:r>
            <a:endParaRPr lang="zh-CN" altLang="en-US" sz="2400" dirty="0">
              <a:solidFill>
                <a:srgbClr val="0000FF"/>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64126047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a:extLst>
              <a:ext uri="{FF2B5EF4-FFF2-40B4-BE49-F238E27FC236}">
                <a16:creationId xmlns:a16="http://schemas.microsoft.com/office/drawing/2014/main" id="{84897722-0531-486A-ABA0-4C9E4BC405BE}"/>
              </a:ext>
            </a:extLst>
          </p:cNvPr>
          <p:cNvPicPr>
            <a:picLocks noChangeAspect="1"/>
          </p:cNvPicPr>
          <p:nvPr/>
        </p:nvPicPr>
        <p:blipFill>
          <a:blip r:embed="rId2"/>
          <a:stretch>
            <a:fillRect/>
          </a:stretch>
        </p:blipFill>
        <p:spPr>
          <a:xfrm>
            <a:off x="327805" y="0"/>
            <a:ext cx="5220429" cy="3195687"/>
          </a:xfrm>
          <a:prstGeom prst="rect">
            <a:avLst/>
          </a:prstGeom>
        </p:spPr>
      </p:pic>
      <p:pic>
        <p:nvPicPr>
          <p:cNvPr id="4" name="图片 3">
            <a:extLst>
              <a:ext uri="{FF2B5EF4-FFF2-40B4-BE49-F238E27FC236}">
                <a16:creationId xmlns:a16="http://schemas.microsoft.com/office/drawing/2014/main" id="{6C92E55A-4BB0-41E6-8DEF-13EB32FF5513}"/>
              </a:ext>
            </a:extLst>
          </p:cNvPr>
          <p:cNvPicPr>
            <a:picLocks noChangeAspect="1"/>
          </p:cNvPicPr>
          <p:nvPr/>
        </p:nvPicPr>
        <p:blipFill>
          <a:blip r:embed="rId3"/>
          <a:stretch>
            <a:fillRect/>
          </a:stretch>
        </p:blipFill>
        <p:spPr>
          <a:xfrm>
            <a:off x="147302" y="3260253"/>
            <a:ext cx="5487166" cy="3461057"/>
          </a:xfrm>
          <a:prstGeom prst="rect">
            <a:avLst/>
          </a:prstGeom>
        </p:spPr>
      </p:pic>
      <p:sp>
        <p:nvSpPr>
          <p:cNvPr id="5" name="矩形 4">
            <a:extLst>
              <a:ext uri="{FF2B5EF4-FFF2-40B4-BE49-F238E27FC236}">
                <a16:creationId xmlns:a16="http://schemas.microsoft.com/office/drawing/2014/main" id="{65A36789-3D5D-4559-98A2-A7F540027AF1}"/>
              </a:ext>
            </a:extLst>
          </p:cNvPr>
          <p:cNvSpPr/>
          <p:nvPr/>
        </p:nvSpPr>
        <p:spPr>
          <a:xfrm>
            <a:off x="6275109" y="4188479"/>
            <a:ext cx="5564956" cy="1015663"/>
          </a:xfrm>
          <a:prstGeom prst="rect">
            <a:avLst/>
          </a:prstGeom>
        </p:spPr>
        <p:txBody>
          <a:bodyPr wrap="square">
            <a:spAutoFit/>
          </a:bodyPr>
          <a:lstStyle/>
          <a:p>
            <a:pPr algn="just"/>
            <a:r>
              <a:rPr lang="en-US" altLang="zh-CN" sz="2000" dirty="0">
                <a:latin typeface="Times New Roman" panose="02020603050405020304" pitchFamily="18" charset="0"/>
                <a:cs typeface="Times New Roman" panose="02020603050405020304" pitchFamily="18" charset="0"/>
              </a:rPr>
              <a:t>It seems that higher-twist corrections cannot be neglected, even in comparison with the additive quark model.</a:t>
            </a:r>
            <a:endParaRPr lang="zh-CN" altLang="en-US" sz="2000" dirty="0">
              <a:latin typeface="Times New Roman" panose="02020603050405020304" pitchFamily="18" charset="0"/>
              <a:cs typeface="Times New Roman" panose="02020603050405020304" pitchFamily="18" charset="0"/>
            </a:endParaRPr>
          </a:p>
        </p:txBody>
      </p:sp>
      <p:sp>
        <p:nvSpPr>
          <p:cNvPr id="2" name="矩形 1">
            <a:extLst>
              <a:ext uri="{FF2B5EF4-FFF2-40B4-BE49-F238E27FC236}">
                <a16:creationId xmlns:a16="http://schemas.microsoft.com/office/drawing/2014/main" id="{F3EE5D31-B518-4553-8001-9498DAC77A84}"/>
              </a:ext>
            </a:extLst>
          </p:cNvPr>
          <p:cNvSpPr/>
          <p:nvPr/>
        </p:nvSpPr>
        <p:spPr>
          <a:xfrm>
            <a:off x="5970118" y="557695"/>
            <a:ext cx="3626314" cy="461665"/>
          </a:xfrm>
          <a:prstGeom prst="rect">
            <a:avLst/>
          </a:prstGeom>
        </p:spPr>
        <p:txBody>
          <a:bodyPr wrap="none">
            <a:spAutoFit/>
          </a:bodyPr>
          <a:lstStyle/>
          <a:p>
            <a:r>
              <a:rPr lang="en-US" altLang="zh-CN" sz="2400" dirty="0">
                <a:solidFill>
                  <a:srgbClr val="0000FF"/>
                </a:solidFill>
                <a:latin typeface="Times New Roman" panose="02020603050405020304" pitchFamily="18" charset="0"/>
                <a:cs typeface="Times New Roman" panose="02020603050405020304" pitchFamily="18" charset="0"/>
              </a:rPr>
              <a:t>Comparing with ZEUS data</a:t>
            </a:r>
            <a:endParaRPr lang="zh-CN" altLang="en-US" sz="2400" dirty="0">
              <a:solidFill>
                <a:srgbClr val="0000FF"/>
              </a:solidFill>
              <a:latin typeface="Times New Roman" panose="02020603050405020304" pitchFamily="18" charset="0"/>
              <a:cs typeface="Times New Roman" panose="02020603050405020304" pitchFamily="18" charset="0"/>
            </a:endParaRPr>
          </a:p>
        </p:txBody>
      </p:sp>
      <p:sp>
        <p:nvSpPr>
          <p:cNvPr id="7" name="文本框 6">
            <a:extLst>
              <a:ext uri="{FF2B5EF4-FFF2-40B4-BE49-F238E27FC236}">
                <a16:creationId xmlns:a16="http://schemas.microsoft.com/office/drawing/2014/main" id="{5825060B-F6AA-40F4-A641-450672D4099B}"/>
              </a:ext>
            </a:extLst>
          </p:cNvPr>
          <p:cNvSpPr txBox="1"/>
          <p:nvPr/>
        </p:nvSpPr>
        <p:spPr>
          <a:xfrm>
            <a:off x="6231119" y="1357460"/>
            <a:ext cx="5590094" cy="1015663"/>
          </a:xfrm>
          <a:prstGeom prst="rect">
            <a:avLst/>
          </a:prstGeom>
          <a:noFill/>
        </p:spPr>
        <p:txBody>
          <a:bodyPr wrap="square" rtlCol="0">
            <a:spAutoFit/>
          </a:bodyPr>
          <a:lstStyle/>
          <a:p>
            <a:r>
              <a:rPr lang="en-US" altLang="zh-CN" sz="2000" dirty="0">
                <a:latin typeface="Times New Roman" panose="02020603050405020304" pitchFamily="18" charset="0"/>
                <a:cs typeface="Times New Roman" panose="02020603050405020304" pitchFamily="18" charset="0"/>
              </a:rPr>
              <a:t>There are two groups of data of ZEUS</a:t>
            </a:r>
            <a:r>
              <a:rPr lang="zh-CN" altLang="en-US" sz="2000" dirty="0">
                <a:latin typeface="Times New Roman" panose="02020603050405020304" pitchFamily="18" charset="0"/>
                <a:cs typeface="Times New Roman" panose="02020603050405020304" pitchFamily="18" charset="0"/>
              </a:rPr>
              <a:t>，</a:t>
            </a:r>
            <a:r>
              <a:rPr lang="en-US" altLang="zh-CN" sz="2000" dirty="0">
                <a:latin typeface="Times New Roman" panose="02020603050405020304" pitchFamily="18" charset="0"/>
                <a:cs typeface="Times New Roman" panose="02020603050405020304" pitchFamily="18" charset="0"/>
              </a:rPr>
              <a:t>o</a:t>
            </a:r>
            <a:r>
              <a:rPr lang="pt-PT" altLang="zh-CN" sz="2000" dirty="0">
                <a:latin typeface="Times New Roman" panose="02020603050405020304" pitchFamily="18" charset="0"/>
                <a:cs typeface="Times New Roman" panose="02020603050405020304" pitchFamily="18" charset="0"/>
              </a:rPr>
              <a:t>ur </a:t>
            </a:r>
            <a:r>
              <a:rPr lang="en-US" altLang="zh-CN" sz="2000" dirty="0">
                <a:latin typeface="Times New Roman" panose="02020603050405020304" pitchFamily="18" charset="0"/>
                <a:cs typeface="Times New Roman" panose="02020603050405020304" pitchFamily="18" charset="0"/>
              </a:rPr>
              <a:t>lines are in-between the two sets of data</a:t>
            </a:r>
            <a:r>
              <a:rPr lang="zh-CN" altLang="en-US" sz="2000" dirty="0">
                <a:latin typeface="Times New Roman" panose="02020603050405020304" pitchFamily="18" charset="0"/>
                <a:cs typeface="Times New Roman" panose="02020603050405020304" pitchFamily="18" charset="0"/>
              </a:rPr>
              <a:t>。</a:t>
            </a:r>
          </a:p>
          <a:p>
            <a:endParaRPr lang="zh-CN" altLang="en-US" sz="2000" dirty="0">
              <a:latin typeface="Times New Roman" panose="02020603050405020304" pitchFamily="18" charset="0"/>
              <a:cs typeface="Times New Roman" panose="02020603050405020304" pitchFamily="18" charset="0"/>
            </a:endParaRPr>
          </a:p>
        </p:txBody>
      </p:sp>
      <p:sp>
        <p:nvSpPr>
          <p:cNvPr id="8" name="矩形 7">
            <a:extLst>
              <a:ext uri="{FF2B5EF4-FFF2-40B4-BE49-F238E27FC236}">
                <a16:creationId xmlns:a16="http://schemas.microsoft.com/office/drawing/2014/main" id="{708FB917-9103-4836-B627-F4728DA77EB4}"/>
              </a:ext>
            </a:extLst>
          </p:cNvPr>
          <p:cNvSpPr/>
          <p:nvPr/>
        </p:nvSpPr>
        <p:spPr>
          <a:xfrm>
            <a:off x="6205980" y="2533702"/>
            <a:ext cx="5681221" cy="1323439"/>
          </a:xfrm>
          <a:prstGeom prst="rect">
            <a:avLst/>
          </a:prstGeom>
        </p:spPr>
        <p:txBody>
          <a:bodyPr wrap="square">
            <a:spAutoFit/>
          </a:bodyPr>
          <a:lstStyle/>
          <a:p>
            <a:pPr algn="just"/>
            <a:r>
              <a:rPr lang="en-US" altLang="zh-CN" sz="2000" dirty="0">
                <a:latin typeface="Times New Roman" panose="02020603050405020304" pitchFamily="18" charset="0"/>
                <a:cs typeface="Times New Roman" panose="02020603050405020304" pitchFamily="18" charset="0"/>
              </a:rPr>
              <a:t>The results of BLFQ are much closer to the data of the additive quark model, their line slope is obviously larger than that of the data, particularly in the small </a:t>
            </a:r>
            <a:r>
              <a:rPr lang="en-US" altLang="zh-CN" sz="2000" i="1" dirty="0">
                <a:latin typeface="Times New Roman" panose="02020603050405020304" pitchFamily="18" charset="0"/>
                <a:cs typeface="Times New Roman" panose="02020603050405020304" pitchFamily="18" charset="0"/>
              </a:rPr>
              <a:t>x </a:t>
            </a:r>
            <a:r>
              <a:rPr lang="en-US" altLang="zh-CN" sz="2000" dirty="0">
                <a:latin typeface="Times New Roman" panose="02020603050405020304" pitchFamily="18" charset="0"/>
                <a:cs typeface="Times New Roman" panose="02020603050405020304" pitchFamily="18" charset="0"/>
              </a:rPr>
              <a:t>region. </a:t>
            </a:r>
            <a:endParaRPr lang="zh-CN" altLang="en-US" sz="2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67761201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a:extLst>
              <a:ext uri="{FF2B5EF4-FFF2-40B4-BE49-F238E27FC236}">
                <a16:creationId xmlns:a16="http://schemas.microsoft.com/office/drawing/2014/main" id="{5C5896AB-1A65-4079-8F26-072C87BD5131}"/>
              </a:ext>
            </a:extLst>
          </p:cNvPr>
          <p:cNvPicPr>
            <a:picLocks noChangeAspect="1"/>
          </p:cNvPicPr>
          <p:nvPr/>
        </p:nvPicPr>
        <p:blipFill>
          <a:blip r:embed="rId2"/>
          <a:stretch>
            <a:fillRect/>
          </a:stretch>
        </p:blipFill>
        <p:spPr>
          <a:xfrm>
            <a:off x="471240" y="226244"/>
            <a:ext cx="4184284" cy="6485641"/>
          </a:xfrm>
          <a:prstGeom prst="rect">
            <a:avLst/>
          </a:prstGeom>
        </p:spPr>
      </p:pic>
      <p:sp>
        <p:nvSpPr>
          <p:cNvPr id="4" name="文本框 3">
            <a:extLst>
              <a:ext uri="{FF2B5EF4-FFF2-40B4-BE49-F238E27FC236}">
                <a16:creationId xmlns:a16="http://schemas.microsoft.com/office/drawing/2014/main" id="{B8C5BE7E-7FB5-44F0-A72B-DC71B745C6F1}"/>
              </a:ext>
            </a:extLst>
          </p:cNvPr>
          <p:cNvSpPr txBox="1"/>
          <p:nvPr/>
        </p:nvSpPr>
        <p:spPr>
          <a:xfrm>
            <a:off x="4653070" y="253058"/>
            <a:ext cx="7547259" cy="461665"/>
          </a:xfrm>
          <a:prstGeom prst="rect">
            <a:avLst/>
          </a:prstGeom>
          <a:noFill/>
        </p:spPr>
        <p:txBody>
          <a:bodyPr wrap="none" rtlCol="0">
            <a:spAutoFit/>
          </a:bodyPr>
          <a:lstStyle/>
          <a:p>
            <a:r>
              <a:rPr lang="en-US" altLang="zh-CN" sz="2400" b="1" dirty="0" err="1">
                <a:solidFill>
                  <a:srgbClr val="0000FF"/>
                </a:solidFill>
              </a:rPr>
              <a:t>Comparision</a:t>
            </a:r>
            <a:r>
              <a:rPr lang="en-US" altLang="zh-CN" sz="2400" b="1" dirty="0">
                <a:solidFill>
                  <a:srgbClr val="0000FF"/>
                </a:solidFill>
              </a:rPr>
              <a:t> of BLFQ</a:t>
            </a:r>
            <a:r>
              <a:rPr lang="zh-CN" altLang="en-US" sz="2400" b="1" dirty="0">
                <a:solidFill>
                  <a:srgbClr val="0000FF"/>
                </a:solidFill>
              </a:rPr>
              <a:t>、</a:t>
            </a:r>
            <a:r>
              <a:rPr lang="en-US" altLang="zh-CN" sz="2400" b="1" dirty="0">
                <a:solidFill>
                  <a:srgbClr val="0000FF"/>
                </a:solidFill>
              </a:rPr>
              <a:t>Ding et al., and Novikov at al.</a:t>
            </a:r>
            <a:endParaRPr lang="zh-CN" altLang="en-US" sz="2400" b="1" dirty="0">
              <a:solidFill>
                <a:srgbClr val="0000FF"/>
              </a:solidFill>
            </a:endParaRPr>
          </a:p>
        </p:txBody>
      </p:sp>
      <mc:AlternateContent xmlns:mc="http://schemas.openxmlformats.org/markup-compatibility/2006" xmlns:a14="http://schemas.microsoft.com/office/drawing/2010/main">
        <mc:Choice Requires="a14">
          <p:sp>
            <p:nvSpPr>
              <p:cNvPr id="6" name="文本框 5">
                <a:extLst>
                  <a:ext uri="{FF2B5EF4-FFF2-40B4-BE49-F238E27FC236}">
                    <a16:creationId xmlns:a16="http://schemas.microsoft.com/office/drawing/2014/main" id="{0F1A5A11-9E90-47B0-9942-10F41A3F36A6}"/>
                  </a:ext>
                </a:extLst>
              </p:cNvPr>
              <p:cNvSpPr txBox="1"/>
              <p:nvPr/>
            </p:nvSpPr>
            <p:spPr>
              <a:xfrm>
                <a:off x="6656685" y="980803"/>
                <a:ext cx="1928670" cy="369332"/>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p>
                        <m:sSupPr>
                          <m:ctrlPr>
                            <a:rPr lang="en-US" altLang="zh-CN" sz="2400" i="1" smtClean="0">
                              <a:latin typeface="Cambria Math" panose="02040503050406030204" pitchFamily="18" charset="0"/>
                            </a:rPr>
                          </m:ctrlPr>
                        </m:sSupPr>
                        <m:e>
                          <m:r>
                            <m:rPr>
                              <m:sty m:val="p"/>
                            </m:rPr>
                            <a:rPr lang="en-US" altLang="zh-CN" sz="2400" i="1">
                              <a:latin typeface="Cambria Math" panose="02040503050406030204" pitchFamily="18" charset="0"/>
                            </a:rPr>
                            <m:t>Q</m:t>
                          </m:r>
                        </m:e>
                        <m:sup>
                          <m:r>
                            <a:rPr lang="en-US" altLang="zh-CN" sz="2400" b="0" i="1" smtClean="0">
                              <a:latin typeface="Cambria Math" panose="02040503050406030204" pitchFamily="18" charset="0"/>
                            </a:rPr>
                            <m:t>2</m:t>
                          </m:r>
                        </m:sup>
                      </m:sSup>
                      <m:r>
                        <a:rPr lang="en-US" altLang="zh-CN" sz="2400" b="0" i="1" smtClean="0">
                          <a:latin typeface="Cambria Math" panose="02040503050406030204" pitchFamily="18" charset="0"/>
                        </a:rPr>
                        <m:t>=1.9</m:t>
                      </m:r>
                      <m:sSup>
                        <m:sSupPr>
                          <m:ctrlPr>
                            <a:rPr lang="en-US" altLang="zh-CN" sz="2400" b="0" i="1" smtClean="0">
                              <a:latin typeface="Cambria Math" panose="02040503050406030204" pitchFamily="18" charset="0"/>
                            </a:rPr>
                          </m:ctrlPr>
                        </m:sSupPr>
                        <m:e>
                          <m:r>
                            <a:rPr lang="en-US" altLang="zh-CN" sz="2400" b="0" i="1" smtClean="0">
                              <a:latin typeface="Cambria Math" panose="02040503050406030204" pitchFamily="18" charset="0"/>
                            </a:rPr>
                            <m:t>𝐺𝑒𝑉</m:t>
                          </m:r>
                        </m:e>
                        <m:sup>
                          <m:r>
                            <a:rPr lang="en-US" altLang="zh-CN" sz="2400" b="0" i="1" smtClean="0">
                              <a:latin typeface="Cambria Math" panose="02040503050406030204" pitchFamily="18" charset="0"/>
                            </a:rPr>
                            <m:t>2</m:t>
                          </m:r>
                        </m:sup>
                      </m:sSup>
                    </m:oMath>
                  </m:oMathPara>
                </a14:m>
                <a:endParaRPr lang="zh-CN" altLang="en-US" sz="2400" dirty="0">
                  <a:latin typeface="Times New Roman" panose="02020603050405020304" pitchFamily="18" charset="0"/>
                  <a:cs typeface="Times New Roman" panose="02020603050405020304" pitchFamily="18" charset="0"/>
                </a:endParaRPr>
              </a:p>
            </p:txBody>
          </p:sp>
        </mc:Choice>
        <mc:Fallback xmlns="">
          <p:sp>
            <p:nvSpPr>
              <p:cNvPr id="6" name="文本框 5">
                <a:extLst>
                  <a:ext uri="{FF2B5EF4-FFF2-40B4-BE49-F238E27FC236}">
                    <a16:creationId xmlns:a16="http://schemas.microsoft.com/office/drawing/2014/main" id="{0F1A5A11-9E90-47B0-9942-10F41A3F36A6}"/>
                  </a:ext>
                </a:extLst>
              </p:cNvPr>
              <p:cNvSpPr txBox="1">
                <a:spLocks noRot="1" noChangeAspect="1" noMove="1" noResize="1" noEditPoints="1" noAdjustHandles="1" noChangeArrowheads="1" noChangeShapeType="1" noTextEdit="1"/>
              </p:cNvSpPr>
              <p:nvPr/>
            </p:nvSpPr>
            <p:spPr>
              <a:xfrm>
                <a:off x="6656685" y="980803"/>
                <a:ext cx="1928670" cy="369332"/>
              </a:xfrm>
              <a:prstGeom prst="rect">
                <a:avLst/>
              </a:prstGeom>
              <a:blipFill>
                <a:blip r:embed="rId3"/>
                <a:stretch>
                  <a:fillRect l="-4430" r="-633" b="-31667"/>
                </a:stretch>
              </a:blipFill>
            </p:spPr>
            <p:txBody>
              <a:bodyPr/>
              <a:lstStyle/>
              <a:p>
                <a:r>
                  <a:rPr lang="zh-CN" altLang="en-US">
                    <a:noFill/>
                  </a:rPr>
                  <a:t> </a:t>
                </a:r>
              </a:p>
            </p:txBody>
          </p:sp>
        </mc:Fallback>
      </mc:AlternateContent>
      <p:sp>
        <p:nvSpPr>
          <p:cNvPr id="7" name="文本框 6">
            <a:extLst>
              <a:ext uri="{FF2B5EF4-FFF2-40B4-BE49-F238E27FC236}">
                <a16:creationId xmlns:a16="http://schemas.microsoft.com/office/drawing/2014/main" id="{04DC0622-330B-40E7-94CF-DFDDB5C1B9D2}"/>
              </a:ext>
            </a:extLst>
          </p:cNvPr>
          <p:cNvSpPr txBox="1"/>
          <p:nvPr/>
        </p:nvSpPr>
        <p:spPr>
          <a:xfrm>
            <a:off x="4742311" y="1713688"/>
            <a:ext cx="1963999" cy="400110"/>
          </a:xfrm>
          <a:prstGeom prst="rect">
            <a:avLst/>
          </a:prstGeom>
          <a:noFill/>
        </p:spPr>
        <p:txBody>
          <a:bodyPr wrap="none" rtlCol="0">
            <a:spAutoFit/>
          </a:bodyPr>
          <a:lstStyle/>
          <a:p>
            <a:r>
              <a:rPr lang="en-US" altLang="zh-CN" sz="2000" b="1" dirty="0">
                <a:solidFill>
                  <a:srgbClr val="0000FF"/>
                </a:solidFill>
              </a:rPr>
              <a:t>Valence quark: </a:t>
            </a:r>
            <a:endParaRPr lang="zh-CN" altLang="en-US" sz="2000" b="1" dirty="0">
              <a:solidFill>
                <a:srgbClr val="0000FF"/>
              </a:solidFill>
            </a:endParaRPr>
          </a:p>
        </p:txBody>
      </p:sp>
      <p:sp>
        <p:nvSpPr>
          <p:cNvPr id="8" name="矩形 7">
            <a:extLst>
              <a:ext uri="{FF2B5EF4-FFF2-40B4-BE49-F238E27FC236}">
                <a16:creationId xmlns:a16="http://schemas.microsoft.com/office/drawing/2014/main" id="{51B8551F-693E-441E-9D1F-9622C3438848}"/>
              </a:ext>
            </a:extLst>
          </p:cNvPr>
          <p:cNvSpPr/>
          <p:nvPr/>
        </p:nvSpPr>
        <p:spPr>
          <a:xfrm>
            <a:off x="6586030" y="1694882"/>
            <a:ext cx="3248005" cy="461665"/>
          </a:xfrm>
          <a:prstGeom prst="rect">
            <a:avLst/>
          </a:prstGeom>
        </p:spPr>
        <p:txBody>
          <a:bodyPr wrap="none">
            <a:spAutoFit/>
          </a:bodyPr>
          <a:lstStyle/>
          <a:p>
            <a:r>
              <a:rPr lang="en-US" altLang="zh-CN" sz="2400" dirty="0">
                <a:latin typeface="Times New Roman" panose="02020603050405020304" pitchFamily="18" charset="0"/>
                <a:cs typeface="Times New Roman" panose="02020603050405020304" pitchFamily="18" charset="0"/>
              </a:rPr>
              <a:t>BLFQ is similar to Ding </a:t>
            </a:r>
            <a:endParaRPr lang="zh-CN" altLang="en-US" sz="2400" dirty="0">
              <a:latin typeface="Times New Roman" panose="02020603050405020304" pitchFamily="18" charset="0"/>
              <a:cs typeface="Times New Roman" panose="02020603050405020304" pitchFamily="18" charset="0"/>
            </a:endParaRPr>
          </a:p>
        </p:txBody>
      </p:sp>
      <p:sp>
        <p:nvSpPr>
          <p:cNvPr id="9" name="矩形 8">
            <a:extLst>
              <a:ext uri="{FF2B5EF4-FFF2-40B4-BE49-F238E27FC236}">
                <a16:creationId xmlns:a16="http://schemas.microsoft.com/office/drawing/2014/main" id="{E6E88AB8-CC45-4784-81B2-0AB587DE25AB}"/>
              </a:ext>
            </a:extLst>
          </p:cNvPr>
          <p:cNvSpPr/>
          <p:nvPr/>
        </p:nvSpPr>
        <p:spPr>
          <a:xfrm>
            <a:off x="6569869" y="2137941"/>
            <a:ext cx="5670976" cy="461665"/>
          </a:xfrm>
          <a:prstGeom prst="rect">
            <a:avLst/>
          </a:prstGeom>
        </p:spPr>
        <p:txBody>
          <a:bodyPr wrap="none">
            <a:spAutoFit/>
          </a:bodyPr>
          <a:lstStyle/>
          <a:p>
            <a:r>
              <a:rPr lang="en-US" altLang="zh-CN" sz="2400" dirty="0">
                <a:latin typeface="Times New Roman" panose="02020603050405020304" pitchFamily="18" charset="0"/>
                <a:cs typeface="Times New Roman" panose="02020603050405020304" pitchFamily="18" charset="0"/>
              </a:rPr>
              <a:t>Novikov: obviously higher in large x region </a:t>
            </a:r>
            <a:endParaRPr lang="zh-CN" altLang="en-US" sz="2400" dirty="0">
              <a:latin typeface="Times New Roman" panose="02020603050405020304" pitchFamily="18" charset="0"/>
              <a:cs typeface="Times New Roman" panose="02020603050405020304" pitchFamily="18" charset="0"/>
            </a:endParaRPr>
          </a:p>
        </p:txBody>
      </p:sp>
      <p:sp>
        <p:nvSpPr>
          <p:cNvPr id="10" name="文本框 9">
            <a:extLst>
              <a:ext uri="{FF2B5EF4-FFF2-40B4-BE49-F238E27FC236}">
                <a16:creationId xmlns:a16="http://schemas.microsoft.com/office/drawing/2014/main" id="{9012A0A0-0DAD-4138-B690-14CBFE3B4D49}"/>
              </a:ext>
            </a:extLst>
          </p:cNvPr>
          <p:cNvSpPr txBox="1"/>
          <p:nvPr/>
        </p:nvSpPr>
        <p:spPr>
          <a:xfrm>
            <a:off x="5011394" y="2776822"/>
            <a:ext cx="1784463" cy="461665"/>
          </a:xfrm>
          <a:prstGeom prst="rect">
            <a:avLst/>
          </a:prstGeom>
          <a:noFill/>
        </p:spPr>
        <p:txBody>
          <a:bodyPr wrap="none" rtlCol="0">
            <a:spAutoFit/>
          </a:bodyPr>
          <a:lstStyle/>
          <a:p>
            <a:r>
              <a:rPr lang="en-US" altLang="zh-CN" sz="2400" b="1" dirty="0">
                <a:solidFill>
                  <a:srgbClr val="0000FF"/>
                </a:solidFill>
                <a:latin typeface="Times New Roman" panose="02020603050405020304" pitchFamily="18" charset="0"/>
                <a:cs typeface="Times New Roman" panose="02020603050405020304" pitchFamily="18" charset="0"/>
              </a:rPr>
              <a:t>Sea  quark: </a:t>
            </a:r>
            <a:endParaRPr lang="zh-CN" altLang="en-US" sz="2400" b="1" dirty="0">
              <a:solidFill>
                <a:srgbClr val="0000FF"/>
              </a:solidFill>
              <a:latin typeface="Times New Roman" panose="02020603050405020304" pitchFamily="18" charset="0"/>
              <a:cs typeface="Times New Roman" panose="02020603050405020304" pitchFamily="18" charset="0"/>
            </a:endParaRPr>
          </a:p>
        </p:txBody>
      </p:sp>
      <p:sp>
        <p:nvSpPr>
          <p:cNvPr id="11" name="矩形 10">
            <a:extLst>
              <a:ext uri="{FF2B5EF4-FFF2-40B4-BE49-F238E27FC236}">
                <a16:creationId xmlns:a16="http://schemas.microsoft.com/office/drawing/2014/main" id="{FF114DF1-A2A7-407F-BCF1-6A12F83728F6}"/>
              </a:ext>
            </a:extLst>
          </p:cNvPr>
          <p:cNvSpPr/>
          <p:nvPr/>
        </p:nvSpPr>
        <p:spPr>
          <a:xfrm>
            <a:off x="6679774" y="2838562"/>
            <a:ext cx="4323506" cy="461665"/>
          </a:xfrm>
          <a:prstGeom prst="rect">
            <a:avLst/>
          </a:prstGeom>
        </p:spPr>
        <p:txBody>
          <a:bodyPr wrap="square">
            <a:spAutoFit/>
          </a:bodyPr>
          <a:lstStyle/>
          <a:p>
            <a:r>
              <a:rPr lang="en-US" altLang="zh-CN" sz="2400" dirty="0">
                <a:latin typeface="Times New Roman" panose="02020603050405020304" pitchFamily="18" charset="0"/>
                <a:cs typeface="Times New Roman" panose="02020603050405020304" pitchFamily="18" charset="0"/>
              </a:rPr>
              <a:t>BLFQ </a:t>
            </a:r>
            <a:r>
              <a:rPr lang="zh-CN" altLang="en-US" sz="2400" dirty="0">
                <a:latin typeface="Times New Roman" panose="02020603050405020304" pitchFamily="18" charset="0"/>
                <a:cs typeface="Times New Roman" panose="02020603050405020304" pitchFamily="18" charset="0"/>
              </a:rPr>
              <a:t>、</a:t>
            </a:r>
            <a:r>
              <a:rPr lang="en-US" altLang="zh-CN" sz="2400" dirty="0">
                <a:latin typeface="Times New Roman" panose="02020603050405020304" pitchFamily="18" charset="0"/>
                <a:cs typeface="Times New Roman" panose="02020603050405020304" pitchFamily="18" charset="0"/>
              </a:rPr>
              <a:t>Ding  almost the same</a:t>
            </a:r>
            <a:endParaRPr lang="zh-CN" altLang="en-US" sz="2400" dirty="0">
              <a:latin typeface="Times New Roman" panose="02020603050405020304" pitchFamily="18" charset="0"/>
              <a:cs typeface="Times New Roman" panose="02020603050405020304" pitchFamily="18" charset="0"/>
            </a:endParaRPr>
          </a:p>
        </p:txBody>
      </p:sp>
      <p:sp>
        <p:nvSpPr>
          <p:cNvPr id="12" name="矩形 11">
            <a:extLst>
              <a:ext uri="{FF2B5EF4-FFF2-40B4-BE49-F238E27FC236}">
                <a16:creationId xmlns:a16="http://schemas.microsoft.com/office/drawing/2014/main" id="{04643C6C-DE40-4E98-94A4-ECED73BA74C1}"/>
              </a:ext>
            </a:extLst>
          </p:cNvPr>
          <p:cNvSpPr/>
          <p:nvPr/>
        </p:nvSpPr>
        <p:spPr>
          <a:xfrm>
            <a:off x="6599721" y="3346143"/>
            <a:ext cx="5190075" cy="461665"/>
          </a:xfrm>
          <a:prstGeom prst="rect">
            <a:avLst/>
          </a:prstGeom>
        </p:spPr>
        <p:txBody>
          <a:bodyPr wrap="none">
            <a:spAutoFit/>
          </a:bodyPr>
          <a:lstStyle/>
          <a:p>
            <a:r>
              <a:rPr lang="en-US" altLang="zh-CN" sz="2400" dirty="0">
                <a:latin typeface="Times New Roman" panose="02020603050405020304" pitchFamily="18" charset="0"/>
                <a:cs typeface="Times New Roman" panose="02020603050405020304" pitchFamily="18" charset="0"/>
              </a:rPr>
              <a:t>Novikov: a very large uncertainty region</a:t>
            </a:r>
            <a:endParaRPr lang="zh-CN" altLang="en-US" sz="2400" dirty="0">
              <a:latin typeface="Times New Roman" panose="02020603050405020304" pitchFamily="18" charset="0"/>
              <a:cs typeface="Times New Roman" panose="02020603050405020304" pitchFamily="18" charset="0"/>
            </a:endParaRPr>
          </a:p>
        </p:txBody>
      </p:sp>
      <p:sp>
        <p:nvSpPr>
          <p:cNvPr id="13" name="矩形 12">
            <a:extLst>
              <a:ext uri="{FF2B5EF4-FFF2-40B4-BE49-F238E27FC236}">
                <a16:creationId xmlns:a16="http://schemas.microsoft.com/office/drawing/2014/main" id="{09D40CC1-7152-4481-90F4-D9C5C7E8F75E}"/>
              </a:ext>
            </a:extLst>
          </p:cNvPr>
          <p:cNvSpPr/>
          <p:nvPr/>
        </p:nvSpPr>
        <p:spPr>
          <a:xfrm>
            <a:off x="7498148" y="3731071"/>
            <a:ext cx="4431854" cy="461665"/>
          </a:xfrm>
          <a:prstGeom prst="rect">
            <a:avLst/>
          </a:prstGeom>
        </p:spPr>
        <p:txBody>
          <a:bodyPr wrap="none">
            <a:spAutoFit/>
          </a:bodyPr>
          <a:lstStyle/>
          <a:p>
            <a:r>
              <a:rPr lang="en-US" altLang="zh-CN" sz="2400" dirty="0">
                <a:latin typeface="Times New Roman" panose="02020603050405020304" pitchFamily="18" charset="0"/>
                <a:cs typeface="Times New Roman" panose="02020603050405020304" pitchFamily="18" charset="0"/>
              </a:rPr>
              <a:t>obviously higher in large x region </a:t>
            </a:r>
            <a:endParaRPr lang="zh-CN" altLang="en-US" sz="2400" dirty="0">
              <a:latin typeface="Times New Roman" panose="02020603050405020304" pitchFamily="18" charset="0"/>
              <a:cs typeface="Times New Roman" panose="02020603050405020304" pitchFamily="18" charset="0"/>
            </a:endParaRPr>
          </a:p>
        </p:txBody>
      </p:sp>
      <p:sp>
        <p:nvSpPr>
          <p:cNvPr id="14" name="文本框 13">
            <a:extLst>
              <a:ext uri="{FF2B5EF4-FFF2-40B4-BE49-F238E27FC236}">
                <a16:creationId xmlns:a16="http://schemas.microsoft.com/office/drawing/2014/main" id="{9F9CA951-9EF3-4B3C-9C63-C954BF744763}"/>
              </a:ext>
            </a:extLst>
          </p:cNvPr>
          <p:cNvSpPr txBox="1"/>
          <p:nvPr/>
        </p:nvSpPr>
        <p:spPr>
          <a:xfrm>
            <a:off x="5612825" y="4400638"/>
            <a:ext cx="1099981" cy="461665"/>
          </a:xfrm>
          <a:prstGeom prst="rect">
            <a:avLst/>
          </a:prstGeom>
          <a:noFill/>
        </p:spPr>
        <p:txBody>
          <a:bodyPr wrap="none" rtlCol="0">
            <a:spAutoFit/>
          </a:bodyPr>
          <a:lstStyle/>
          <a:p>
            <a:r>
              <a:rPr lang="en-US" altLang="zh-CN" sz="2400" b="1" dirty="0">
                <a:solidFill>
                  <a:srgbClr val="0000FF"/>
                </a:solidFill>
                <a:latin typeface="Times New Roman" panose="02020603050405020304" pitchFamily="18" charset="0"/>
                <a:cs typeface="Times New Roman" panose="02020603050405020304" pitchFamily="18" charset="0"/>
              </a:rPr>
              <a:t>gluon: </a:t>
            </a:r>
            <a:endParaRPr lang="zh-CN" altLang="en-US" sz="2400" b="1" dirty="0">
              <a:solidFill>
                <a:srgbClr val="0000FF"/>
              </a:solidFill>
              <a:latin typeface="Times New Roman" panose="02020603050405020304" pitchFamily="18" charset="0"/>
              <a:cs typeface="Times New Roman" panose="02020603050405020304" pitchFamily="18" charset="0"/>
            </a:endParaRPr>
          </a:p>
        </p:txBody>
      </p:sp>
      <p:sp>
        <p:nvSpPr>
          <p:cNvPr id="15" name="矩形 14">
            <a:extLst>
              <a:ext uri="{FF2B5EF4-FFF2-40B4-BE49-F238E27FC236}">
                <a16:creationId xmlns:a16="http://schemas.microsoft.com/office/drawing/2014/main" id="{52BBEAE1-3E78-497D-B8E5-9CC5B75F4272}"/>
              </a:ext>
            </a:extLst>
          </p:cNvPr>
          <p:cNvSpPr/>
          <p:nvPr/>
        </p:nvSpPr>
        <p:spPr>
          <a:xfrm>
            <a:off x="6627612" y="4443528"/>
            <a:ext cx="4274068" cy="461665"/>
          </a:xfrm>
          <a:prstGeom prst="rect">
            <a:avLst/>
          </a:prstGeom>
        </p:spPr>
        <p:txBody>
          <a:bodyPr wrap="square">
            <a:spAutoFit/>
          </a:bodyPr>
          <a:lstStyle/>
          <a:p>
            <a:r>
              <a:rPr lang="en-US" altLang="zh-CN" sz="2400" dirty="0">
                <a:latin typeface="Times New Roman" panose="02020603050405020304" pitchFamily="18" charset="0"/>
                <a:cs typeface="Times New Roman" panose="02020603050405020304" pitchFamily="18" charset="0"/>
              </a:rPr>
              <a:t>BLFQ </a:t>
            </a:r>
            <a:r>
              <a:rPr lang="zh-CN" altLang="en-US" sz="2400" dirty="0">
                <a:latin typeface="Times New Roman" panose="02020603050405020304" pitchFamily="18" charset="0"/>
                <a:cs typeface="Times New Roman" panose="02020603050405020304" pitchFamily="18" charset="0"/>
              </a:rPr>
              <a:t>、</a:t>
            </a:r>
            <a:r>
              <a:rPr lang="en-US" altLang="zh-CN" sz="2400" dirty="0">
                <a:latin typeface="Times New Roman" panose="02020603050405020304" pitchFamily="18" charset="0"/>
                <a:cs typeface="Times New Roman" panose="02020603050405020304" pitchFamily="18" charset="0"/>
              </a:rPr>
              <a:t>Ding  almost the same</a:t>
            </a:r>
            <a:endParaRPr lang="zh-CN" altLang="en-US" sz="2400" dirty="0">
              <a:latin typeface="Times New Roman" panose="02020603050405020304" pitchFamily="18" charset="0"/>
              <a:cs typeface="Times New Roman" panose="02020603050405020304" pitchFamily="18" charset="0"/>
            </a:endParaRPr>
          </a:p>
        </p:txBody>
      </p:sp>
      <p:sp>
        <p:nvSpPr>
          <p:cNvPr id="16" name="矩形 15">
            <a:extLst>
              <a:ext uri="{FF2B5EF4-FFF2-40B4-BE49-F238E27FC236}">
                <a16:creationId xmlns:a16="http://schemas.microsoft.com/office/drawing/2014/main" id="{45939BC3-5043-42D8-B2D0-453C2E19D4EF}"/>
              </a:ext>
            </a:extLst>
          </p:cNvPr>
          <p:cNvSpPr/>
          <p:nvPr/>
        </p:nvSpPr>
        <p:spPr>
          <a:xfrm>
            <a:off x="6620145" y="4987978"/>
            <a:ext cx="5354351" cy="461665"/>
          </a:xfrm>
          <a:prstGeom prst="rect">
            <a:avLst/>
          </a:prstGeom>
        </p:spPr>
        <p:txBody>
          <a:bodyPr wrap="none">
            <a:spAutoFit/>
          </a:bodyPr>
          <a:lstStyle/>
          <a:p>
            <a:r>
              <a:rPr lang="en-US" altLang="zh-CN" sz="2400" dirty="0">
                <a:latin typeface="Times New Roman" panose="02020603050405020304" pitchFamily="18" charset="0"/>
                <a:cs typeface="Times New Roman" panose="02020603050405020304" pitchFamily="18" charset="0"/>
              </a:rPr>
              <a:t>Novikov much smaller in small x region</a:t>
            </a:r>
            <a:endParaRPr lang="zh-CN" altLang="en-US" sz="2400" dirty="0">
              <a:latin typeface="Times New Roman" panose="02020603050405020304" pitchFamily="18" charset="0"/>
              <a:cs typeface="Times New Roman" panose="02020603050405020304" pitchFamily="18" charset="0"/>
            </a:endParaRPr>
          </a:p>
        </p:txBody>
      </p:sp>
      <p:sp>
        <p:nvSpPr>
          <p:cNvPr id="3" name="矩形 2">
            <a:extLst>
              <a:ext uri="{FF2B5EF4-FFF2-40B4-BE49-F238E27FC236}">
                <a16:creationId xmlns:a16="http://schemas.microsoft.com/office/drawing/2014/main" id="{2A66B41B-FDCA-4040-BF2D-64D175AAC85B}"/>
              </a:ext>
            </a:extLst>
          </p:cNvPr>
          <p:cNvSpPr/>
          <p:nvPr/>
        </p:nvSpPr>
        <p:spPr>
          <a:xfrm>
            <a:off x="6754361" y="5945296"/>
            <a:ext cx="4121706" cy="338554"/>
          </a:xfrm>
          <a:prstGeom prst="rect">
            <a:avLst/>
          </a:prstGeom>
        </p:spPr>
        <p:txBody>
          <a:bodyPr wrap="none">
            <a:spAutoFit/>
          </a:bodyPr>
          <a:lstStyle/>
          <a:p>
            <a:r>
              <a:rPr lang="en-US" altLang="zh-CN" sz="1600" b="1" dirty="0">
                <a:solidFill>
                  <a:srgbClr val="00B050"/>
                </a:solidFill>
              </a:rPr>
              <a:t>Novikov at al: </a:t>
            </a:r>
            <a:r>
              <a:rPr lang="pt-BR" altLang="zh-CN" sz="1600" dirty="0">
                <a:solidFill>
                  <a:srgbClr val="00B050"/>
                </a:solidFill>
                <a:latin typeface="SFRM0800"/>
              </a:rPr>
              <a:t> </a:t>
            </a:r>
            <a:r>
              <a:rPr lang="pt-BR" altLang="zh-CN" sz="1600" dirty="0">
                <a:solidFill>
                  <a:srgbClr val="00B050"/>
                </a:solidFill>
                <a:latin typeface="SFTI0800"/>
              </a:rPr>
              <a:t>Phys. Rev. D </a:t>
            </a:r>
            <a:r>
              <a:rPr lang="pt-BR" altLang="zh-CN" sz="1600" dirty="0">
                <a:solidFill>
                  <a:srgbClr val="00B050"/>
                </a:solidFill>
                <a:latin typeface="SFBX0800"/>
              </a:rPr>
              <a:t>102(2020) </a:t>
            </a:r>
            <a:r>
              <a:rPr lang="pt-BR" altLang="zh-CN" sz="1600" dirty="0">
                <a:solidFill>
                  <a:srgbClr val="00B050"/>
                </a:solidFill>
                <a:latin typeface="SFRM0800"/>
              </a:rPr>
              <a:t>014040</a:t>
            </a:r>
            <a:endParaRPr lang="zh-CN" altLang="en-US" sz="1600" dirty="0">
              <a:solidFill>
                <a:srgbClr val="00B050"/>
              </a:solidFill>
            </a:endParaRPr>
          </a:p>
        </p:txBody>
      </p:sp>
    </p:spTree>
    <p:extLst>
      <p:ext uri="{BB962C8B-B14F-4D97-AF65-F5344CB8AC3E}">
        <p14:creationId xmlns:p14="http://schemas.microsoft.com/office/powerpoint/2010/main" val="97602299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a:extLst>
              <a:ext uri="{FF2B5EF4-FFF2-40B4-BE49-F238E27FC236}">
                <a16:creationId xmlns:a16="http://schemas.microsoft.com/office/drawing/2014/main" id="{79699489-830F-47B9-8916-4B8200F65425}"/>
              </a:ext>
            </a:extLst>
          </p:cNvPr>
          <p:cNvSpPr txBox="1"/>
          <p:nvPr/>
        </p:nvSpPr>
        <p:spPr>
          <a:xfrm>
            <a:off x="294536" y="212732"/>
            <a:ext cx="4698722" cy="523220"/>
          </a:xfrm>
          <a:prstGeom prst="rect">
            <a:avLst/>
          </a:prstGeom>
          <a:noFill/>
        </p:spPr>
        <p:txBody>
          <a:bodyPr wrap="none" rtlCol="0">
            <a:spAutoFit/>
          </a:bodyPr>
          <a:lstStyle/>
          <a:p>
            <a:r>
              <a:rPr lang="en-US" altLang="zh-CN" sz="2800" b="1" dirty="0">
                <a:solidFill>
                  <a:srgbClr val="FF0000"/>
                </a:solidFill>
              </a:rPr>
              <a:t>(D) momentum comparison</a:t>
            </a:r>
            <a:endParaRPr lang="zh-CN" altLang="en-US" sz="2800" b="1" dirty="0">
              <a:solidFill>
                <a:srgbClr val="FF0000"/>
              </a:solidFill>
            </a:endParaRPr>
          </a:p>
        </p:txBody>
      </p:sp>
      <p:sp>
        <p:nvSpPr>
          <p:cNvPr id="6" name="文本框 5">
            <a:extLst>
              <a:ext uri="{FF2B5EF4-FFF2-40B4-BE49-F238E27FC236}">
                <a16:creationId xmlns:a16="http://schemas.microsoft.com/office/drawing/2014/main" id="{E390D9C6-AD82-41D9-93CE-FEC30C44EFCB}"/>
              </a:ext>
            </a:extLst>
          </p:cNvPr>
          <p:cNvSpPr txBox="1"/>
          <p:nvPr/>
        </p:nvSpPr>
        <p:spPr>
          <a:xfrm>
            <a:off x="6645897" y="1234911"/>
            <a:ext cx="5288437" cy="707886"/>
          </a:xfrm>
          <a:prstGeom prst="rect">
            <a:avLst/>
          </a:prstGeom>
          <a:noFill/>
        </p:spPr>
        <p:txBody>
          <a:bodyPr wrap="square" rtlCol="0">
            <a:spAutoFit/>
          </a:bodyPr>
          <a:lstStyle/>
          <a:p>
            <a:pPr marL="285750" indent="-285750" algn="just">
              <a:buFont typeface="Wingdings" panose="05000000000000000000" pitchFamily="2" charset="2"/>
              <a:buChar char="u"/>
            </a:pPr>
            <a:r>
              <a:rPr lang="en-US" altLang="zh-CN" sz="2000" dirty="0">
                <a:latin typeface="Times New Roman" panose="02020603050405020304" pitchFamily="18" charset="0"/>
                <a:cs typeface="Times New Roman" panose="02020603050405020304" pitchFamily="18" charset="0"/>
              </a:rPr>
              <a:t>The momentum fraction of BLFQ and Ding are almost the same </a:t>
            </a:r>
            <a:endParaRPr lang="zh-CN" altLang="en-US" sz="2000" dirty="0">
              <a:latin typeface="Times New Roman" panose="02020603050405020304" pitchFamily="18" charset="0"/>
              <a:cs typeface="Times New Roman" panose="02020603050405020304" pitchFamily="18" charset="0"/>
            </a:endParaRPr>
          </a:p>
        </p:txBody>
      </p:sp>
      <p:sp>
        <p:nvSpPr>
          <p:cNvPr id="7" name="文本框 6">
            <a:extLst>
              <a:ext uri="{FF2B5EF4-FFF2-40B4-BE49-F238E27FC236}">
                <a16:creationId xmlns:a16="http://schemas.microsoft.com/office/drawing/2014/main" id="{7B2E0014-E65E-4942-94E2-73E13895670B}"/>
              </a:ext>
            </a:extLst>
          </p:cNvPr>
          <p:cNvSpPr txBox="1"/>
          <p:nvPr/>
        </p:nvSpPr>
        <p:spPr>
          <a:xfrm>
            <a:off x="6655323" y="2290713"/>
            <a:ext cx="5401559" cy="1015663"/>
          </a:xfrm>
          <a:prstGeom prst="rect">
            <a:avLst/>
          </a:prstGeom>
          <a:noFill/>
        </p:spPr>
        <p:txBody>
          <a:bodyPr wrap="square" rtlCol="0">
            <a:spAutoFit/>
          </a:bodyPr>
          <a:lstStyle/>
          <a:p>
            <a:pPr marL="285750" indent="-285750" algn="just">
              <a:buFont typeface="Wingdings" panose="05000000000000000000" pitchFamily="2" charset="2"/>
              <a:buChar char="u"/>
            </a:pPr>
            <a:r>
              <a:rPr lang="en-US" altLang="zh-CN" sz="2000" dirty="0">
                <a:latin typeface="Times New Roman" panose="02020603050405020304" pitchFamily="18" charset="0"/>
                <a:cs typeface="Times New Roman" panose="02020603050405020304" pitchFamily="18" charset="0"/>
              </a:rPr>
              <a:t>The sea quark momentum of Novikov is much larger than the other two models, and the gluon momentum is much smaller.  </a:t>
            </a:r>
            <a:endParaRPr lang="zh-CN" altLang="en-US" sz="2000" dirty="0">
              <a:latin typeface="Times New Roman" panose="02020603050405020304" pitchFamily="18" charset="0"/>
              <a:cs typeface="Times New Roman" panose="02020603050405020304" pitchFamily="18" charset="0"/>
            </a:endParaRPr>
          </a:p>
        </p:txBody>
      </p:sp>
      <p:sp>
        <p:nvSpPr>
          <p:cNvPr id="8" name="文本框 7">
            <a:extLst>
              <a:ext uri="{FF2B5EF4-FFF2-40B4-BE49-F238E27FC236}">
                <a16:creationId xmlns:a16="http://schemas.microsoft.com/office/drawing/2014/main" id="{70E3DD1B-61AE-4E23-AAD1-F31C5F34AB42}"/>
              </a:ext>
            </a:extLst>
          </p:cNvPr>
          <p:cNvSpPr txBox="1"/>
          <p:nvPr/>
        </p:nvSpPr>
        <p:spPr>
          <a:xfrm>
            <a:off x="6655323" y="3695307"/>
            <a:ext cx="5420413" cy="1323439"/>
          </a:xfrm>
          <a:prstGeom prst="rect">
            <a:avLst/>
          </a:prstGeom>
          <a:noFill/>
        </p:spPr>
        <p:txBody>
          <a:bodyPr wrap="square" rtlCol="0">
            <a:spAutoFit/>
          </a:bodyPr>
          <a:lstStyle/>
          <a:p>
            <a:pPr marL="285750" indent="-285750" algn="just">
              <a:buFont typeface="Wingdings" panose="05000000000000000000" pitchFamily="2" charset="2"/>
              <a:buChar char="u"/>
            </a:pPr>
            <a:r>
              <a:rPr lang="en-US" altLang="zh-CN" sz="2000" dirty="0">
                <a:solidFill>
                  <a:srgbClr val="3333FF"/>
                </a:solidFill>
                <a:latin typeface="Times New Roman" panose="02020603050405020304" pitchFamily="18" charset="0"/>
                <a:cs typeface="Times New Roman" panose="02020603050405020304" pitchFamily="18" charset="0"/>
              </a:rPr>
              <a:t>The evolution of ZRS equation does not influence the momentum fraction, since it is momentum conservation, it will only change the shape of sea quark and gluon distributions</a:t>
            </a:r>
            <a:endParaRPr lang="zh-CN" altLang="en-US" sz="2000" dirty="0">
              <a:solidFill>
                <a:srgbClr val="3333FF"/>
              </a:solidFill>
              <a:latin typeface="Times New Roman" panose="02020603050405020304" pitchFamily="18" charset="0"/>
              <a:cs typeface="Times New Roman" panose="02020603050405020304" pitchFamily="18" charset="0"/>
            </a:endParaRPr>
          </a:p>
        </p:txBody>
      </p:sp>
      <p:pic>
        <p:nvPicPr>
          <p:cNvPr id="9" name="图片 8">
            <a:extLst>
              <a:ext uri="{FF2B5EF4-FFF2-40B4-BE49-F238E27FC236}">
                <a16:creationId xmlns:a16="http://schemas.microsoft.com/office/drawing/2014/main" id="{4A475E35-0905-4288-AADA-82042FF8B0D7}"/>
              </a:ext>
            </a:extLst>
          </p:cNvPr>
          <p:cNvPicPr>
            <a:picLocks noChangeAspect="1"/>
          </p:cNvPicPr>
          <p:nvPr/>
        </p:nvPicPr>
        <p:blipFill>
          <a:blip r:embed="rId2"/>
          <a:stretch>
            <a:fillRect/>
          </a:stretch>
        </p:blipFill>
        <p:spPr>
          <a:xfrm>
            <a:off x="353811" y="2457812"/>
            <a:ext cx="5753253" cy="2236736"/>
          </a:xfrm>
          <a:prstGeom prst="rect">
            <a:avLst/>
          </a:prstGeom>
        </p:spPr>
      </p:pic>
      <mc:AlternateContent xmlns:mc="http://schemas.openxmlformats.org/markup-compatibility/2006" xmlns:a14="http://schemas.microsoft.com/office/drawing/2010/main">
        <mc:Choice Requires="a14">
          <p:sp>
            <p:nvSpPr>
              <p:cNvPr id="10" name="文本框 9">
                <a:extLst>
                  <a:ext uri="{FF2B5EF4-FFF2-40B4-BE49-F238E27FC236}">
                    <a16:creationId xmlns:a16="http://schemas.microsoft.com/office/drawing/2014/main" id="{79E1EE2C-AB83-48EE-B117-A208DB05BEA7}"/>
                  </a:ext>
                </a:extLst>
              </p:cNvPr>
              <p:cNvSpPr txBox="1"/>
              <p:nvPr/>
            </p:nvSpPr>
            <p:spPr>
              <a:xfrm>
                <a:off x="603315" y="1461154"/>
                <a:ext cx="5590096" cy="714876"/>
              </a:xfrm>
              <a:prstGeom prst="rect">
                <a:avLst/>
              </a:prstGeom>
              <a:noFill/>
            </p:spPr>
            <p:txBody>
              <a:bodyPr wrap="square" rtlCol="0">
                <a:spAutoFit/>
              </a:bodyPr>
              <a:lstStyle/>
              <a:p>
                <a:r>
                  <a:rPr lang="en-US" altLang="zh-CN" sz="2000" dirty="0">
                    <a:solidFill>
                      <a:schemeClr val="tx1"/>
                    </a:solidFill>
                    <a:latin typeface="Times New Roman" panose="02020603050405020304" pitchFamily="18" charset="0"/>
                    <a:cs typeface="Times New Roman" panose="02020603050405020304" pitchFamily="18" charset="0"/>
                  </a:rPr>
                  <a:t>Momentum fractions of pion, carried by valence quark, sea quark and gluon at </a:t>
                </a:r>
                <a14:m>
                  <m:oMath xmlns:m="http://schemas.openxmlformats.org/officeDocument/2006/math">
                    <m:sSup>
                      <m:sSupPr>
                        <m:ctrlPr>
                          <a:rPr lang="en-US" altLang="zh-CN" sz="2000" i="1" smtClean="0">
                            <a:solidFill>
                              <a:schemeClr val="tx1"/>
                            </a:solidFill>
                            <a:latin typeface="Cambria Math" panose="02040503050406030204" pitchFamily="18" charset="0"/>
                          </a:rPr>
                        </m:ctrlPr>
                      </m:sSupPr>
                      <m:e>
                        <m:r>
                          <a:rPr lang="en-US" altLang="zh-CN" sz="2000" b="0" i="1" smtClean="0">
                            <a:solidFill>
                              <a:schemeClr val="tx1"/>
                            </a:solidFill>
                            <a:latin typeface="Cambria Math" panose="02040503050406030204" pitchFamily="18" charset="0"/>
                          </a:rPr>
                          <m:t>𝑄</m:t>
                        </m:r>
                      </m:e>
                      <m:sup>
                        <m:r>
                          <a:rPr lang="en-US" altLang="zh-CN" sz="2000" b="0" i="1" smtClean="0">
                            <a:solidFill>
                              <a:schemeClr val="tx1"/>
                            </a:solidFill>
                            <a:latin typeface="Cambria Math" panose="02040503050406030204" pitchFamily="18" charset="0"/>
                          </a:rPr>
                          <m:t>2</m:t>
                        </m:r>
                      </m:sup>
                    </m:sSup>
                    <m:r>
                      <a:rPr lang="en-US" altLang="zh-CN" sz="2000" b="0" i="1" smtClean="0">
                        <a:solidFill>
                          <a:schemeClr val="tx1"/>
                        </a:solidFill>
                        <a:latin typeface="Cambria Math" panose="02040503050406030204" pitchFamily="18" charset="0"/>
                      </a:rPr>
                      <m:t>=1.9 </m:t>
                    </m:r>
                    <m:sSup>
                      <m:sSupPr>
                        <m:ctrlPr>
                          <a:rPr lang="en-US" altLang="zh-CN" sz="2000" i="1" smtClean="0">
                            <a:solidFill>
                              <a:schemeClr val="tx1"/>
                            </a:solidFill>
                            <a:latin typeface="Cambria Math" panose="02040503050406030204" pitchFamily="18" charset="0"/>
                          </a:rPr>
                        </m:ctrlPr>
                      </m:sSupPr>
                      <m:e>
                        <m:r>
                          <a:rPr lang="en-US" altLang="zh-CN" sz="2000" b="0" i="1" smtClean="0">
                            <a:solidFill>
                              <a:schemeClr val="tx1"/>
                            </a:solidFill>
                            <a:latin typeface="Cambria Math" panose="02040503050406030204" pitchFamily="18" charset="0"/>
                          </a:rPr>
                          <m:t>𝐺𝑒𝑉</m:t>
                        </m:r>
                      </m:e>
                      <m:sup>
                        <m:r>
                          <a:rPr lang="en-US" altLang="zh-CN" sz="2000" b="0" i="1" smtClean="0">
                            <a:solidFill>
                              <a:schemeClr val="tx1"/>
                            </a:solidFill>
                            <a:latin typeface="Cambria Math" panose="02040503050406030204" pitchFamily="18" charset="0"/>
                          </a:rPr>
                          <m:t>2</m:t>
                        </m:r>
                      </m:sup>
                    </m:sSup>
                  </m:oMath>
                </a14:m>
                <a:r>
                  <a:rPr lang="en-US" altLang="zh-CN" sz="2000" dirty="0">
                    <a:solidFill>
                      <a:schemeClr val="tx1"/>
                    </a:solidFill>
                    <a:latin typeface="Times New Roman" panose="02020603050405020304" pitchFamily="18" charset="0"/>
                    <a:cs typeface="Times New Roman" panose="02020603050405020304" pitchFamily="18" charset="0"/>
                  </a:rPr>
                  <a:t> </a:t>
                </a:r>
                <a:endParaRPr lang="zh-CN" altLang="en-US" sz="2000" dirty="0">
                  <a:solidFill>
                    <a:schemeClr val="tx1"/>
                  </a:solidFill>
                  <a:latin typeface="Times New Roman" panose="02020603050405020304" pitchFamily="18" charset="0"/>
                  <a:cs typeface="Times New Roman" panose="02020603050405020304" pitchFamily="18" charset="0"/>
                </a:endParaRPr>
              </a:p>
            </p:txBody>
          </p:sp>
        </mc:Choice>
        <mc:Fallback xmlns="">
          <p:sp>
            <p:nvSpPr>
              <p:cNvPr id="10" name="文本框 9">
                <a:extLst>
                  <a:ext uri="{FF2B5EF4-FFF2-40B4-BE49-F238E27FC236}">
                    <a16:creationId xmlns:a16="http://schemas.microsoft.com/office/drawing/2014/main" id="{79E1EE2C-AB83-48EE-B117-A208DB05BEA7}"/>
                  </a:ext>
                </a:extLst>
              </p:cNvPr>
              <p:cNvSpPr txBox="1">
                <a:spLocks noRot="1" noChangeAspect="1" noMove="1" noResize="1" noEditPoints="1" noAdjustHandles="1" noChangeArrowheads="1" noChangeShapeType="1" noTextEdit="1"/>
              </p:cNvSpPr>
              <p:nvPr/>
            </p:nvSpPr>
            <p:spPr>
              <a:xfrm>
                <a:off x="603315" y="1461154"/>
                <a:ext cx="5590096" cy="714876"/>
              </a:xfrm>
              <a:prstGeom prst="rect">
                <a:avLst/>
              </a:prstGeom>
              <a:blipFill>
                <a:blip r:embed="rId3"/>
                <a:stretch>
                  <a:fillRect l="-1200" t="-5128" b="-13675"/>
                </a:stretch>
              </a:blipFill>
            </p:spPr>
            <p:txBody>
              <a:bodyPr/>
              <a:lstStyle/>
              <a:p>
                <a:r>
                  <a:rPr lang="zh-CN" altLang="en-US">
                    <a:noFill/>
                  </a:rPr>
                  <a:t> </a:t>
                </a:r>
              </a:p>
            </p:txBody>
          </p:sp>
        </mc:Fallback>
      </mc:AlternateContent>
    </p:spTree>
    <p:extLst>
      <p:ext uri="{BB962C8B-B14F-4D97-AF65-F5344CB8AC3E}">
        <p14:creationId xmlns:p14="http://schemas.microsoft.com/office/powerpoint/2010/main" val="341692584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文本框 2">
            <a:extLst>
              <a:ext uri="{FF2B5EF4-FFF2-40B4-BE49-F238E27FC236}">
                <a16:creationId xmlns:a16="http://schemas.microsoft.com/office/drawing/2014/main" id="{B3A4A980-72DD-41F1-BDEC-3059018167F7}"/>
              </a:ext>
            </a:extLst>
          </p:cNvPr>
          <p:cNvSpPr txBox="1"/>
          <p:nvPr/>
        </p:nvSpPr>
        <p:spPr>
          <a:xfrm>
            <a:off x="497106" y="255886"/>
            <a:ext cx="2887329" cy="523220"/>
          </a:xfrm>
          <a:prstGeom prst="rect">
            <a:avLst/>
          </a:prstGeom>
          <a:noFill/>
        </p:spPr>
        <p:txBody>
          <a:bodyPr wrap="none" rtlCol="0">
            <a:spAutoFit/>
          </a:bodyPr>
          <a:lstStyle/>
          <a:p>
            <a:r>
              <a:rPr lang="en-US" altLang="zh-CN" sz="2800" b="1" dirty="0">
                <a:solidFill>
                  <a:srgbClr val="FF0000"/>
                </a:solidFill>
              </a:rPr>
              <a:t>(E) Conclusion 1:</a:t>
            </a:r>
            <a:endParaRPr lang="zh-CN" altLang="en-US" sz="2800" b="1" dirty="0">
              <a:solidFill>
                <a:srgbClr val="FF0000"/>
              </a:solidFill>
            </a:endParaRPr>
          </a:p>
        </p:txBody>
      </p:sp>
      <p:sp>
        <p:nvSpPr>
          <p:cNvPr id="5" name="文本框 4">
            <a:extLst>
              <a:ext uri="{FF2B5EF4-FFF2-40B4-BE49-F238E27FC236}">
                <a16:creationId xmlns:a16="http://schemas.microsoft.com/office/drawing/2014/main" id="{3B7E7A8D-C1FE-4880-B44D-ECD29C6D5417}"/>
              </a:ext>
            </a:extLst>
          </p:cNvPr>
          <p:cNvSpPr txBox="1"/>
          <p:nvPr/>
        </p:nvSpPr>
        <p:spPr>
          <a:xfrm>
            <a:off x="885497" y="3101858"/>
            <a:ext cx="10646595" cy="940066"/>
          </a:xfrm>
          <a:prstGeom prst="rect">
            <a:avLst/>
          </a:prstGeom>
          <a:noFill/>
        </p:spPr>
        <p:txBody>
          <a:bodyPr wrap="square" rtlCol="0">
            <a:spAutoFit/>
          </a:bodyPr>
          <a:lstStyle/>
          <a:p>
            <a:pPr marL="342900" indent="-342900" algn="just">
              <a:lnSpc>
                <a:spcPct val="120000"/>
              </a:lnSpc>
              <a:buFont typeface="Wingdings" panose="05000000000000000000" pitchFamily="2" charset="2"/>
              <a:buChar char="u"/>
            </a:pPr>
            <a:r>
              <a:rPr lang="en-US" altLang="zh-CN" sz="2400" dirty="0">
                <a:latin typeface="Times New Roman" panose="02020603050405020304" pitchFamily="18" charset="0"/>
                <a:cs typeface="Times New Roman" panose="02020603050405020304" pitchFamily="18" charset="0"/>
              </a:rPr>
              <a:t>The experimental data of structure function show that the higher-twist effect should not be neglected in small x region.</a:t>
            </a:r>
            <a:endParaRPr lang="zh-CN" altLang="en-US" sz="2400" dirty="0">
              <a:latin typeface="Times New Roman" panose="02020603050405020304" pitchFamily="18" charset="0"/>
              <a:cs typeface="Times New Roman" panose="02020603050405020304" pitchFamily="18" charset="0"/>
            </a:endParaRPr>
          </a:p>
        </p:txBody>
      </p:sp>
      <p:sp>
        <p:nvSpPr>
          <p:cNvPr id="7" name="文本框 6">
            <a:extLst>
              <a:ext uri="{FF2B5EF4-FFF2-40B4-BE49-F238E27FC236}">
                <a16:creationId xmlns:a16="http://schemas.microsoft.com/office/drawing/2014/main" id="{4045D981-D59C-4030-9D6E-6FC39A06E209}"/>
              </a:ext>
            </a:extLst>
          </p:cNvPr>
          <p:cNvSpPr txBox="1"/>
          <p:nvPr/>
        </p:nvSpPr>
        <p:spPr>
          <a:xfrm>
            <a:off x="799186" y="1014619"/>
            <a:ext cx="10803929" cy="1826462"/>
          </a:xfrm>
          <a:prstGeom prst="rect">
            <a:avLst/>
          </a:prstGeom>
          <a:noFill/>
        </p:spPr>
        <p:txBody>
          <a:bodyPr wrap="square" rtlCol="0">
            <a:spAutoFit/>
          </a:bodyPr>
          <a:lstStyle/>
          <a:p>
            <a:pPr marL="342900" indent="-342900" algn="just">
              <a:lnSpc>
                <a:spcPct val="120000"/>
              </a:lnSpc>
              <a:buFont typeface="Wingdings" panose="05000000000000000000" pitchFamily="2" charset="2"/>
              <a:buChar char="u"/>
            </a:pPr>
            <a:r>
              <a:rPr lang="en-US" altLang="zh-CN" sz="2400" dirty="0">
                <a:latin typeface="Times New Roman" panose="02020603050405020304" pitchFamily="18" charset="0"/>
                <a:cs typeface="Times New Roman" panose="02020603050405020304" pitchFamily="18" charset="0"/>
              </a:rPr>
              <a:t>ZRS equation is an evolution equation considering twist-4 corrections,  which satisfies the conservation of momentum.  Using the input distribution function of BLFQ and the evolution of ZRS equation, the experimental data of valence quarks distribution and structure functions can be well explained.</a:t>
            </a:r>
            <a:endParaRPr lang="zh-CN" altLang="en-US" sz="2400" dirty="0">
              <a:latin typeface="Times New Roman" panose="02020603050405020304" pitchFamily="18" charset="0"/>
              <a:cs typeface="Times New Roman" panose="02020603050405020304" pitchFamily="18" charset="0"/>
            </a:endParaRPr>
          </a:p>
        </p:txBody>
      </p:sp>
      <p:sp>
        <p:nvSpPr>
          <p:cNvPr id="8" name="矩形 7">
            <a:extLst>
              <a:ext uri="{FF2B5EF4-FFF2-40B4-BE49-F238E27FC236}">
                <a16:creationId xmlns:a16="http://schemas.microsoft.com/office/drawing/2014/main" id="{BBAF51C5-3B37-4A98-86FC-26F5F8487471}"/>
              </a:ext>
            </a:extLst>
          </p:cNvPr>
          <p:cNvSpPr/>
          <p:nvPr/>
        </p:nvSpPr>
        <p:spPr>
          <a:xfrm>
            <a:off x="999527" y="4442008"/>
            <a:ext cx="10550322" cy="940066"/>
          </a:xfrm>
          <a:prstGeom prst="rect">
            <a:avLst/>
          </a:prstGeom>
        </p:spPr>
        <p:txBody>
          <a:bodyPr wrap="square">
            <a:spAutoFit/>
          </a:bodyPr>
          <a:lstStyle/>
          <a:p>
            <a:pPr marL="342900" indent="-342900" algn="just">
              <a:lnSpc>
                <a:spcPct val="120000"/>
              </a:lnSpc>
              <a:buFont typeface="Wingdings" panose="05000000000000000000" pitchFamily="2" charset="2"/>
              <a:buChar char="u"/>
            </a:pPr>
            <a:r>
              <a:rPr lang="en-US" altLang="zh-CN" sz="2400" dirty="0">
                <a:latin typeface="Times New Roman" panose="02020603050405020304" pitchFamily="18" charset="0"/>
                <a:cs typeface="Times New Roman" panose="02020603050405020304" pitchFamily="18" charset="0"/>
              </a:rPr>
              <a:t>Through comparison, it is found that </a:t>
            </a:r>
            <a:r>
              <a:rPr lang="en-US" altLang="zh-CN" sz="2400" dirty="0">
                <a:solidFill>
                  <a:srgbClr val="0000FF"/>
                </a:solidFill>
                <a:latin typeface="Times New Roman" panose="02020603050405020304" pitchFamily="18" charset="0"/>
                <a:cs typeface="Times New Roman" panose="02020603050405020304" pitchFamily="18" charset="0"/>
              </a:rPr>
              <a:t>BLFQ</a:t>
            </a:r>
            <a:r>
              <a:rPr lang="en-US" altLang="zh-CN" sz="2400" dirty="0">
                <a:latin typeface="Times New Roman" panose="02020603050405020304" pitchFamily="18" charset="0"/>
                <a:cs typeface="Times New Roman" panose="02020603050405020304" pitchFamily="18" charset="0"/>
              </a:rPr>
              <a:t> model is very close to </a:t>
            </a:r>
            <a:r>
              <a:rPr lang="en-US" altLang="zh-CN" sz="2400" dirty="0">
                <a:solidFill>
                  <a:srgbClr val="0000FF"/>
                </a:solidFill>
                <a:latin typeface="Times New Roman" panose="02020603050405020304" pitchFamily="18" charset="0"/>
                <a:cs typeface="Times New Roman" panose="02020603050405020304" pitchFamily="18" charset="0"/>
              </a:rPr>
              <a:t>Ding's </a:t>
            </a:r>
            <a:r>
              <a:rPr lang="en-US" altLang="zh-CN" sz="2400" dirty="0">
                <a:latin typeface="Times New Roman" panose="02020603050405020304" pitchFamily="18" charset="0"/>
                <a:cs typeface="Times New Roman" panose="02020603050405020304" pitchFamily="18" charset="0"/>
              </a:rPr>
              <a:t>model, but they are quite different from </a:t>
            </a:r>
            <a:r>
              <a:rPr lang="en-US" altLang="zh-CN" sz="2400" dirty="0">
                <a:solidFill>
                  <a:srgbClr val="0000FF"/>
                </a:solidFill>
                <a:latin typeface="Times New Roman" panose="02020603050405020304" pitchFamily="18" charset="0"/>
                <a:cs typeface="Times New Roman" panose="02020603050405020304" pitchFamily="18" charset="0"/>
              </a:rPr>
              <a:t>Novikov</a:t>
            </a:r>
            <a:r>
              <a:rPr lang="en-US" altLang="zh-CN" sz="2400" dirty="0">
                <a:latin typeface="Times New Roman" panose="02020603050405020304" pitchFamily="18" charset="0"/>
                <a:cs typeface="Times New Roman" panose="02020603050405020304" pitchFamily="18" charset="0"/>
              </a:rPr>
              <a:t> model. </a:t>
            </a:r>
            <a:endParaRPr lang="zh-CN" altLang="en-US"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75587469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6" name="文本框 2"/>
          <p:cNvSpPr txBox="1">
            <a:spLocks noChangeArrowheads="1"/>
          </p:cNvSpPr>
          <p:nvPr/>
        </p:nvSpPr>
        <p:spPr bwMode="auto">
          <a:xfrm>
            <a:off x="973584" y="3433934"/>
            <a:ext cx="2097088"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r>
              <a:rPr lang="en-US" altLang="zh-CN" sz="2400" b="1" dirty="0">
                <a:solidFill>
                  <a:srgbClr val="0000FF"/>
                </a:solidFill>
                <a:ea typeface="楷体" panose="02010609060101010101" pitchFamily="49" charset="-122"/>
              </a:rPr>
              <a:t>Our equation</a:t>
            </a:r>
            <a:endParaRPr lang="zh-CN" altLang="en-US" sz="2400" b="1" dirty="0">
              <a:solidFill>
                <a:srgbClr val="0000FF"/>
              </a:solidFill>
              <a:ea typeface="楷体" panose="02010609060101010101" pitchFamily="49" charset="-122"/>
            </a:endParaRPr>
          </a:p>
        </p:txBody>
      </p:sp>
      <p:sp>
        <p:nvSpPr>
          <p:cNvPr id="8197" name="文本框 3"/>
          <p:cNvSpPr txBox="1">
            <a:spLocks noChangeArrowheads="1"/>
          </p:cNvSpPr>
          <p:nvPr/>
        </p:nvSpPr>
        <p:spPr bwMode="auto">
          <a:xfrm>
            <a:off x="939047" y="1162230"/>
            <a:ext cx="2365584"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r>
              <a:rPr lang="en-US" altLang="zh-CN" sz="2400" b="1" dirty="0">
                <a:solidFill>
                  <a:srgbClr val="0000FF"/>
                </a:solidFill>
                <a:ea typeface="楷体" panose="02010609060101010101" pitchFamily="49" charset="-122"/>
              </a:rPr>
              <a:t>BFKL equation</a:t>
            </a:r>
            <a:endParaRPr lang="zh-CN" altLang="en-US" sz="2400" b="1" dirty="0">
              <a:solidFill>
                <a:srgbClr val="0000FF"/>
              </a:solidFill>
              <a:ea typeface="楷体" panose="02010609060101010101" pitchFamily="49" charset="-122"/>
            </a:endParaRPr>
          </a:p>
        </p:txBody>
      </p:sp>
      <p:pic>
        <p:nvPicPr>
          <p:cNvPr id="2" name="图片 1">
            <a:extLst>
              <a:ext uri="{FF2B5EF4-FFF2-40B4-BE49-F238E27FC236}">
                <a16:creationId xmlns:a16="http://schemas.microsoft.com/office/drawing/2014/main" id="{E93437AB-B077-4DD9-8D1B-0A8E944145F4}"/>
              </a:ext>
            </a:extLst>
          </p:cNvPr>
          <p:cNvPicPr>
            <a:picLocks noChangeAspect="1"/>
          </p:cNvPicPr>
          <p:nvPr/>
        </p:nvPicPr>
        <p:blipFill>
          <a:blip r:embed="rId2"/>
          <a:stretch>
            <a:fillRect/>
          </a:stretch>
        </p:blipFill>
        <p:spPr>
          <a:xfrm>
            <a:off x="843554" y="1955568"/>
            <a:ext cx="2124371" cy="905001"/>
          </a:xfrm>
          <a:prstGeom prst="rect">
            <a:avLst/>
          </a:prstGeom>
        </p:spPr>
      </p:pic>
      <p:pic>
        <p:nvPicPr>
          <p:cNvPr id="3" name="图片 2">
            <a:extLst>
              <a:ext uri="{FF2B5EF4-FFF2-40B4-BE49-F238E27FC236}">
                <a16:creationId xmlns:a16="http://schemas.microsoft.com/office/drawing/2014/main" id="{8315D18D-D8D5-4F3E-9AA0-F926EE5648E3}"/>
              </a:ext>
            </a:extLst>
          </p:cNvPr>
          <p:cNvPicPr>
            <a:picLocks noChangeAspect="1"/>
          </p:cNvPicPr>
          <p:nvPr/>
        </p:nvPicPr>
        <p:blipFill>
          <a:blip r:embed="rId3"/>
          <a:stretch>
            <a:fillRect/>
          </a:stretch>
        </p:blipFill>
        <p:spPr>
          <a:xfrm>
            <a:off x="2966434" y="1917259"/>
            <a:ext cx="7306695" cy="1247949"/>
          </a:xfrm>
          <a:prstGeom prst="rect">
            <a:avLst/>
          </a:prstGeom>
        </p:spPr>
      </p:pic>
      <p:pic>
        <p:nvPicPr>
          <p:cNvPr id="4" name="图片 3">
            <a:extLst>
              <a:ext uri="{FF2B5EF4-FFF2-40B4-BE49-F238E27FC236}">
                <a16:creationId xmlns:a16="http://schemas.microsoft.com/office/drawing/2014/main" id="{FCBBB6FF-EFDB-40D7-9C7A-6751C84C3849}"/>
              </a:ext>
            </a:extLst>
          </p:cNvPr>
          <p:cNvPicPr>
            <a:picLocks noChangeAspect="1"/>
          </p:cNvPicPr>
          <p:nvPr/>
        </p:nvPicPr>
        <p:blipFill>
          <a:blip r:embed="rId4"/>
          <a:stretch>
            <a:fillRect/>
          </a:stretch>
        </p:blipFill>
        <p:spPr>
          <a:xfrm>
            <a:off x="2884647" y="4223138"/>
            <a:ext cx="8078673" cy="2479504"/>
          </a:xfrm>
          <a:prstGeom prst="rect">
            <a:avLst/>
          </a:prstGeom>
        </p:spPr>
      </p:pic>
      <p:pic>
        <p:nvPicPr>
          <p:cNvPr id="12" name="图片 11">
            <a:extLst>
              <a:ext uri="{FF2B5EF4-FFF2-40B4-BE49-F238E27FC236}">
                <a16:creationId xmlns:a16="http://schemas.microsoft.com/office/drawing/2014/main" id="{F4CD9B16-A200-404D-955C-CDB90D628026}"/>
              </a:ext>
            </a:extLst>
          </p:cNvPr>
          <p:cNvPicPr>
            <a:picLocks noChangeAspect="1"/>
          </p:cNvPicPr>
          <p:nvPr/>
        </p:nvPicPr>
        <p:blipFill>
          <a:blip r:embed="rId2"/>
          <a:stretch>
            <a:fillRect/>
          </a:stretch>
        </p:blipFill>
        <p:spPr>
          <a:xfrm>
            <a:off x="862790" y="4220853"/>
            <a:ext cx="2124371" cy="905001"/>
          </a:xfrm>
          <a:prstGeom prst="rect">
            <a:avLst/>
          </a:prstGeom>
        </p:spPr>
      </p:pic>
      <p:sp>
        <p:nvSpPr>
          <p:cNvPr id="10" name="Text Box 4">
            <a:extLst>
              <a:ext uri="{FF2B5EF4-FFF2-40B4-BE49-F238E27FC236}">
                <a16:creationId xmlns:a16="http://schemas.microsoft.com/office/drawing/2014/main" id="{21B9B3EF-D553-4472-83AE-F5FECAC7CF58}"/>
              </a:ext>
            </a:extLst>
          </p:cNvPr>
          <p:cNvSpPr txBox="1">
            <a:spLocks noChangeArrowheads="1"/>
          </p:cNvSpPr>
          <p:nvPr/>
        </p:nvSpPr>
        <p:spPr bwMode="auto">
          <a:xfrm>
            <a:off x="0" y="0"/>
            <a:ext cx="5681363" cy="662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kumimoji="1" sz="3200">
                <a:solidFill>
                  <a:schemeClr val="tx1"/>
                </a:solidFill>
                <a:latin typeface="Times New Roman" panose="02020603050405020304" pitchFamily="18" charset="0"/>
                <a:ea typeface="宋体" panose="02010600030101010101" pitchFamily="2" charset="-122"/>
              </a:defRPr>
            </a:lvl1pPr>
            <a:lvl2pPr marL="742950" indent="-285750">
              <a:spcBef>
                <a:spcPct val="20000"/>
              </a:spcBef>
              <a:buChar char="–"/>
              <a:defRPr kumimoji="1" sz="2800">
                <a:solidFill>
                  <a:schemeClr val="tx1"/>
                </a:solidFill>
                <a:latin typeface="Times New Roman" panose="02020603050405020304" pitchFamily="18" charset="0"/>
                <a:ea typeface="宋体" panose="02010600030101010101" pitchFamily="2" charset="-122"/>
              </a:defRPr>
            </a:lvl2pPr>
            <a:lvl3pPr marL="1143000" indent="-228600">
              <a:spcBef>
                <a:spcPct val="20000"/>
              </a:spcBef>
              <a:buChar char="•"/>
              <a:defRPr kumimoji="1" sz="2400">
                <a:solidFill>
                  <a:schemeClr val="tx1"/>
                </a:solidFill>
                <a:latin typeface="Times New Roman" panose="02020603050405020304" pitchFamily="18" charset="0"/>
                <a:ea typeface="宋体" panose="02010600030101010101" pitchFamily="2" charset="-122"/>
              </a:defRPr>
            </a:lvl3pPr>
            <a:lvl4pPr marL="1600200" indent="-228600">
              <a:spcBef>
                <a:spcPct val="20000"/>
              </a:spcBef>
              <a:buChar char="–"/>
              <a:defRPr kumimoji="1" sz="2000">
                <a:solidFill>
                  <a:schemeClr val="tx1"/>
                </a:solidFill>
                <a:latin typeface="Times New Roman" panose="02020603050405020304" pitchFamily="18" charset="0"/>
                <a:ea typeface="宋体" panose="02010600030101010101" pitchFamily="2" charset="-122"/>
              </a:defRPr>
            </a:lvl4pPr>
            <a:lvl5pPr marL="2057400" indent="-228600">
              <a:spcBef>
                <a:spcPct val="20000"/>
              </a:spcBef>
              <a:buChar char="»"/>
              <a:defRPr kumimoji="1" sz="20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9pPr>
          </a:lstStyle>
          <a:p>
            <a:pPr>
              <a:lnSpc>
                <a:spcPct val="150000"/>
              </a:lnSpc>
              <a:buNone/>
            </a:pPr>
            <a:r>
              <a:rPr lang="zh-CN" altLang="en-US" sz="2800" dirty="0">
                <a:solidFill>
                  <a:srgbClr val="FF0000"/>
                </a:solidFill>
                <a:latin typeface="微软雅黑" panose="020B0503020204020204" pitchFamily="34" charset="-122"/>
                <a:ea typeface="微软雅黑" panose="020B0503020204020204" pitchFamily="34" charset="-122"/>
                <a:cs typeface="Times New Roman" panose="02020603050405020304" pitchFamily="18" charset="0"/>
              </a:rPr>
              <a:t>三、对</a:t>
            </a:r>
            <a:r>
              <a:rPr lang="en-US" altLang="zh-CN" sz="2800" dirty="0">
                <a:solidFill>
                  <a:srgbClr val="FF0000"/>
                </a:solidFill>
                <a:latin typeface="微软雅黑" panose="020B0503020204020204" pitchFamily="34" charset="-122"/>
                <a:ea typeface="微软雅黑" panose="020B0503020204020204" pitchFamily="34" charset="-122"/>
                <a:cs typeface="Times New Roman" panose="02020603050405020304" pitchFamily="18" charset="0"/>
              </a:rPr>
              <a:t>BFKL</a:t>
            </a:r>
            <a:r>
              <a:rPr lang="zh-CN" altLang="en-US" sz="2800" dirty="0">
                <a:solidFill>
                  <a:srgbClr val="FF0000"/>
                </a:solidFill>
                <a:latin typeface="微软雅黑" panose="020B0503020204020204" pitchFamily="34" charset="-122"/>
                <a:ea typeface="微软雅黑" panose="020B0503020204020204" pitchFamily="34" charset="-122"/>
                <a:cs typeface="Times New Roman" panose="02020603050405020304" pitchFamily="18" charset="0"/>
              </a:rPr>
              <a:t>演化方程的高扭度修正</a:t>
            </a:r>
            <a:endParaRPr lang="en-US" altLang="zh-CN" sz="2800" dirty="0">
              <a:solidFill>
                <a:srgbClr val="FF0000"/>
              </a:solidFill>
              <a:latin typeface="微软雅黑" panose="020B0503020204020204" pitchFamily="34" charset="-122"/>
              <a:ea typeface="微软雅黑" panose="020B0503020204020204" pitchFamily="34" charset="-122"/>
              <a:cs typeface="Times New Roman" panose="02020603050405020304" pitchFamily="18" charset="0"/>
            </a:endParaRPr>
          </a:p>
        </p:txBody>
      </p:sp>
      <p:pic>
        <p:nvPicPr>
          <p:cNvPr id="5" name="图片 4">
            <a:extLst>
              <a:ext uri="{FF2B5EF4-FFF2-40B4-BE49-F238E27FC236}">
                <a16:creationId xmlns:a16="http://schemas.microsoft.com/office/drawing/2014/main" id="{7B9C3B28-74C1-4029-938F-F5DF94444681}"/>
              </a:ext>
            </a:extLst>
          </p:cNvPr>
          <p:cNvPicPr>
            <a:picLocks noChangeAspect="1"/>
          </p:cNvPicPr>
          <p:nvPr/>
        </p:nvPicPr>
        <p:blipFill>
          <a:blip r:embed="rId5"/>
          <a:stretch>
            <a:fillRect/>
          </a:stretch>
        </p:blipFill>
        <p:spPr>
          <a:xfrm>
            <a:off x="3410968" y="3319466"/>
            <a:ext cx="7287642" cy="609685"/>
          </a:xfrm>
          <a:prstGeom prst="rect">
            <a:avLst/>
          </a:prstGeom>
        </p:spPr>
      </p:pic>
    </p:spTree>
    <p:extLst>
      <p:ext uri="{BB962C8B-B14F-4D97-AF65-F5344CB8AC3E}">
        <p14:creationId xmlns:p14="http://schemas.microsoft.com/office/powerpoint/2010/main" val="404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19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8196"/>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5"/>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12"/>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196" grpId="0"/>
      <p:bldP spid="8197" grpId="0"/>
      <p:bldP spid="10"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a:extLst>
              <a:ext uri="{FF2B5EF4-FFF2-40B4-BE49-F238E27FC236}">
                <a16:creationId xmlns:a16="http://schemas.microsoft.com/office/drawing/2014/main" id="{35363CA8-3A1E-4C8D-97E4-88FE3AC421F0}"/>
              </a:ext>
            </a:extLst>
          </p:cNvPr>
          <p:cNvSpPr txBox="1"/>
          <p:nvPr/>
        </p:nvSpPr>
        <p:spPr>
          <a:xfrm>
            <a:off x="147462" y="114486"/>
            <a:ext cx="3102131" cy="523220"/>
          </a:xfrm>
          <a:prstGeom prst="rect">
            <a:avLst/>
          </a:prstGeom>
          <a:noFill/>
        </p:spPr>
        <p:txBody>
          <a:bodyPr wrap="none" rtlCol="0">
            <a:spAutoFit/>
          </a:bodyPr>
          <a:lstStyle/>
          <a:p>
            <a:r>
              <a:rPr lang="en-US" altLang="zh-CN" sz="2800" b="1" dirty="0">
                <a:solidFill>
                  <a:srgbClr val="FF0000"/>
                </a:solidFill>
                <a:latin typeface="微软雅黑" panose="020B0503020204020204" pitchFamily="34" charset="-122"/>
                <a:ea typeface="微软雅黑" panose="020B0503020204020204" pitchFamily="34" charset="-122"/>
                <a:cs typeface="Times New Roman" panose="02020603050405020304" pitchFamily="18" charset="0"/>
              </a:rPr>
              <a:t>(A)  </a:t>
            </a:r>
            <a:r>
              <a:rPr lang="zh-CN" altLang="en-US" sz="2800" b="1" dirty="0">
                <a:solidFill>
                  <a:srgbClr val="FF0000"/>
                </a:solidFill>
                <a:latin typeface="微软雅黑" panose="020B0503020204020204" pitchFamily="34" charset="-122"/>
                <a:ea typeface="微软雅黑" panose="020B0503020204020204" pitchFamily="34" charset="-122"/>
                <a:cs typeface="Times New Roman" panose="02020603050405020304" pitchFamily="18" charset="0"/>
              </a:rPr>
              <a:t>输入分布函数</a:t>
            </a:r>
            <a:endParaRPr lang="zh-CN" altLang="en-US" sz="2800" b="1" dirty="0">
              <a:latin typeface="微软雅黑" panose="020B0503020204020204" pitchFamily="34" charset="-122"/>
              <a:ea typeface="微软雅黑" panose="020B0503020204020204" pitchFamily="34" charset="-122"/>
              <a:cs typeface="Times New Roman" panose="02020603050405020304" pitchFamily="18" charset="0"/>
            </a:endParaRPr>
          </a:p>
        </p:txBody>
      </p:sp>
      <p:sp>
        <p:nvSpPr>
          <p:cNvPr id="3" name="矩形 2">
            <a:extLst>
              <a:ext uri="{FF2B5EF4-FFF2-40B4-BE49-F238E27FC236}">
                <a16:creationId xmlns:a16="http://schemas.microsoft.com/office/drawing/2014/main" id="{DCB0EEE8-99CB-4A3A-BA3D-96EA8C31760A}"/>
              </a:ext>
            </a:extLst>
          </p:cNvPr>
          <p:cNvSpPr/>
          <p:nvPr/>
        </p:nvSpPr>
        <p:spPr>
          <a:xfrm>
            <a:off x="827066" y="962773"/>
            <a:ext cx="6454011" cy="461665"/>
          </a:xfrm>
          <a:prstGeom prst="rect">
            <a:avLst/>
          </a:prstGeom>
        </p:spPr>
        <p:txBody>
          <a:bodyPr wrap="none">
            <a:spAutoFit/>
          </a:bodyPr>
          <a:lstStyle/>
          <a:p>
            <a:r>
              <a:rPr lang="pt-PT" altLang="zh-CN" sz="2400" b="1" dirty="0">
                <a:solidFill>
                  <a:srgbClr val="0000FF"/>
                </a:solidFill>
                <a:latin typeface="华文楷体" panose="02010600040101010101" pitchFamily="2" charset="-122"/>
                <a:ea typeface="华文楷体" panose="02010600040101010101" pitchFamily="2" charset="-122"/>
              </a:rPr>
              <a:t>① </a:t>
            </a:r>
            <a:r>
              <a:rPr lang="pt-PT" altLang="zh-CN" sz="2400" b="1" dirty="0">
                <a:solidFill>
                  <a:srgbClr val="0000FF"/>
                </a:solidFill>
              </a:rPr>
              <a:t>Golec-Biernat and Wusthoff (GBW) model</a:t>
            </a:r>
            <a:endParaRPr lang="zh-CN" altLang="en-US" sz="2400" b="1" dirty="0">
              <a:solidFill>
                <a:srgbClr val="0000FF"/>
              </a:solidFill>
            </a:endParaRPr>
          </a:p>
        </p:txBody>
      </p:sp>
      <p:pic>
        <p:nvPicPr>
          <p:cNvPr id="4" name="图片 3">
            <a:extLst>
              <a:ext uri="{FF2B5EF4-FFF2-40B4-BE49-F238E27FC236}">
                <a16:creationId xmlns:a16="http://schemas.microsoft.com/office/drawing/2014/main" id="{CF05B290-54E6-4E87-B1F0-1DBC8E11A996}"/>
              </a:ext>
            </a:extLst>
          </p:cNvPr>
          <p:cNvPicPr>
            <a:picLocks noChangeAspect="1"/>
          </p:cNvPicPr>
          <p:nvPr/>
        </p:nvPicPr>
        <p:blipFill>
          <a:blip r:embed="rId2"/>
          <a:stretch>
            <a:fillRect/>
          </a:stretch>
        </p:blipFill>
        <p:spPr>
          <a:xfrm>
            <a:off x="889450" y="1580536"/>
            <a:ext cx="4943180" cy="649253"/>
          </a:xfrm>
          <a:prstGeom prst="rect">
            <a:avLst/>
          </a:prstGeom>
        </p:spPr>
      </p:pic>
      <p:sp>
        <p:nvSpPr>
          <p:cNvPr id="5" name="矩形 4">
            <a:extLst>
              <a:ext uri="{FF2B5EF4-FFF2-40B4-BE49-F238E27FC236}">
                <a16:creationId xmlns:a16="http://schemas.microsoft.com/office/drawing/2014/main" id="{13189C95-B0C5-47DB-9CCA-F320F0B80E09}"/>
              </a:ext>
            </a:extLst>
          </p:cNvPr>
          <p:cNvSpPr/>
          <p:nvPr/>
        </p:nvSpPr>
        <p:spPr>
          <a:xfrm>
            <a:off x="754054" y="2578509"/>
            <a:ext cx="4318811" cy="461665"/>
          </a:xfrm>
          <a:prstGeom prst="rect">
            <a:avLst/>
          </a:prstGeom>
        </p:spPr>
        <p:txBody>
          <a:bodyPr wrap="none">
            <a:spAutoFit/>
          </a:bodyPr>
          <a:lstStyle/>
          <a:p>
            <a:r>
              <a:rPr lang="pt-PT" altLang="zh-CN" sz="2400" b="1" dirty="0">
                <a:solidFill>
                  <a:srgbClr val="0000FF"/>
                </a:solidFill>
                <a:latin typeface="华文楷体" panose="02010600040101010101" pitchFamily="2" charset="-122"/>
                <a:ea typeface="华文楷体" panose="02010600040101010101" pitchFamily="2" charset="-122"/>
              </a:rPr>
              <a:t>② </a:t>
            </a:r>
            <a:r>
              <a:rPr lang="pt-PT" altLang="zh-CN" sz="2400" b="1" dirty="0">
                <a:solidFill>
                  <a:srgbClr val="0000FF"/>
                </a:solidFill>
              </a:rPr>
              <a:t>Kharzeev-Levin (KL) model</a:t>
            </a:r>
            <a:endParaRPr lang="zh-CN" altLang="en-US" sz="2400" b="1" dirty="0">
              <a:solidFill>
                <a:srgbClr val="0000FF"/>
              </a:solidFill>
            </a:endParaRPr>
          </a:p>
        </p:txBody>
      </p:sp>
      <p:pic>
        <p:nvPicPr>
          <p:cNvPr id="6" name="图片 5">
            <a:extLst>
              <a:ext uri="{FF2B5EF4-FFF2-40B4-BE49-F238E27FC236}">
                <a16:creationId xmlns:a16="http://schemas.microsoft.com/office/drawing/2014/main" id="{D670819B-5ED7-426A-ACE3-3528BA0099B3}"/>
              </a:ext>
            </a:extLst>
          </p:cNvPr>
          <p:cNvPicPr>
            <a:picLocks noChangeAspect="1"/>
          </p:cNvPicPr>
          <p:nvPr/>
        </p:nvPicPr>
        <p:blipFill>
          <a:blip r:embed="rId3"/>
          <a:stretch>
            <a:fillRect/>
          </a:stretch>
        </p:blipFill>
        <p:spPr>
          <a:xfrm>
            <a:off x="927478" y="3125696"/>
            <a:ext cx="3955240" cy="905417"/>
          </a:xfrm>
          <a:prstGeom prst="rect">
            <a:avLst/>
          </a:prstGeom>
        </p:spPr>
      </p:pic>
      <p:pic>
        <p:nvPicPr>
          <p:cNvPr id="8" name="图片 7">
            <a:extLst>
              <a:ext uri="{FF2B5EF4-FFF2-40B4-BE49-F238E27FC236}">
                <a16:creationId xmlns:a16="http://schemas.microsoft.com/office/drawing/2014/main" id="{F89872C1-3E18-4B05-B81F-87C8B6035726}"/>
              </a:ext>
            </a:extLst>
          </p:cNvPr>
          <p:cNvPicPr>
            <a:picLocks noChangeAspect="1"/>
          </p:cNvPicPr>
          <p:nvPr/>
        </p:nvPicPr>
        <p:blipFill>
          <a:blip r:embed="rId4"/>
          <a:stretch>
            <a:fillRect/>
          </a:stretch>
        </p:blipFill>
        <p:spPr>
          <a:xfrm>
            <a:off x="952928" y="5011655"/>
            <a:ext cx="5465628" cy="745313"/>
          </a:xfrm>
          <a:prstGeom prst="rect">
            <a:avLst/>
          </a:prstGeom>
        </p:spPr>
      </p:pic>
      <p:sp>
        <p:nvSpPr>
          <p:cNvPr id="9" name="矩形 8">
            <a:extLst>
              <a:ext uri="{FF2B5EF4-FFF2-40B4-BE49-F238E27FC236}">
                <a16:creationId xmlns:a16="http://schemas.microsoft.com/office/drawing/2014/main" id="{7D0826B7-C5B5-4C10-8558-3CA90C4E2295}"/>
              </a:ext>
            </a:extLst>
          </p:cNvPr>
          <p:cNvSpPr/>
          <p:nvPr/>
        </p:nvSpPr>
        <p:spPr>
          <a:xfrm>
            <a:off x="722073" y="4389553"/>
            <a:ext cx="3457998" cy="461665"/>
          </a:xfrm>
          <a:prstGeom prst="rect">
            <a:avLst/>
          </a:prstGeom>
        </p:spPr>
        <p:txBody>
          <a:bodyPr wrap="none">
            <a:spAutoFit/>
          </a:bodyPr>
          <a:lstStyle/>
          <a:p>
            <a:r>
              <a:rPr lang="pt-PT" altLang="zh-CN" sz="2400" b="1" dirty="0">
                <a:solidFill>
                  <a:srgbClr val="0000FF"/>
                </a:solidFill>
                <a:latin typeface="华文楷体" panose="02010600040101010101" pitchFamily="2" charset="-122"/>
                <a:ea typeface="华文楷体" panose="02010600040101010101" pitchFamily="2" charset="-122"/>
              </a:rPr>
              <a:t>③ </a:t>
            </a:r>
            <a:r>
              <a:rPr lang="pt-PT" altLang="zh-CN" sz="2400" b="1" dirty="0">
                <a:solidFill>
                  <a:srgbClr val="0000FF"/>
                </a:solidFill>
              </a:rPr>
              <a:t>a normal BFKL-input</a:t>
            </a:r>
            <a:endParaRPr lang="zh-CN" altLang="en-US" sz="2400" b="1" dirty="0">
              <a:solidFill>
                <a:srgbClr val="0000FF"/>
              </a:solidFill>
            </a:endParaRPr>
          </a:p>
        </p:txBody>
      </p:sp>
      <p:pic>
        <p:nvPicPr>
          <p:cNvPr id="10" name="图片 9">
            <a:extLst>
              <a:ext uri="{FF2B5EF4-FFF2-40B4-BE49-F238E27FC236}">
                <a16:creationId xmlns:a16="http://schemas.microsoft.com/office/drawing/2014/main" id="{3D865653-2DF5-4707-931D-4D273159AB9F}"/>
              </a:ext>
            </a:extLst>
          </p:cNvPr>
          <p:cNvPicPr>
            <a:picLocks noChangeAspect="1"/>
          </p:cNvPicPr>
          <p:nvPr/>
        </p:nvPicPr>
        <p:blipFill>
          <a:blip r:embed="rId5"/>
          <a:stretch>
            <a:fillRect/>
          </a:stretch>
        </p:blipFill>
        <p:spPr>
          <a:xfrm>
            <a:off x="7204975" y="1009128"/>
            <a:ext cx="4375866" cy="3536239"/>
          </a:xfrm>
          <a:prstGeom prst="rect">
            <a:avLst/>
          </a:prstGeom>
        </p:spPr>
      </p:pic>
      <p:sp>
        <p:nvSpPr>
          <p:cNvPr id="11" name="矩形 10">
            <a:extLst>
              <a:ext uri="{FF2B5EF4-FFF2-40B4-BE49-F238E27FC236}">
                <a16:creationId xmlns:a16="http://schemas.microsoft.com/office/drawing/2014/main" id="{B9BEAA76-AF66-43E3-9A0E-D4E1C25B41E3}"/>
              </a:ext>
            </a:extLst>
          </p:cNvPr>
          <p:cNvSpPr/>
          <p:nvPr/>
        </p:nvSpPr>
        <p:spPr>
          <a:xfrm>
            <a:off x="7768525" y="4735781"/>
            <a:ext cx="3558988" cy="369332"/>
          </a:xfrm>
          <a:prstGeom prst="rect">
            <a:avLst/>
          </a:prstGeom>
        </p:spPr>
        <p:txBody>
          <a:bodyPr wrap="none">
            <a:spAutoFit/>
          </a:bodyPr>
          <a:lstStyle/>
          <a:p>
            <a:r>
              <a:rPr lang="en-US" altLang="zh-CN" b="1" dirty="0">
                <a:solidFill>
                  <a:srgbClr val="0000FF"/>
                </a:solidFill>
              </a:rPr>
              <a:t>The GBW-, KL- and BFKL-inputs</a:t>
            </a:r>
            <a:endParaRPr lang="zh-CN" altLang="en-US" b="1" dirty="0">
              <a:solidFill>
                <a:srgbClr val="0000FF"/>
              </a:solidFill>
            </a:endParaRPr>
          </a:p>
        </p:txBody>
      </p:sp>
    </p:spTree>
    <p:extLst>
      <p:ext uri="{BB962C8B-B14F-4D97-AF65-F5344CB8AC3E}">
        <p14:creationId xmlns:p14="http://schemas.microsoft.com/office/powerpoint/2010/main" val="45677096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3" name="文本框 4"/>
          <p:cNvSpPr txBox="1">
            <a:spLocks noChangeArrowheads="1"/>
          </p:cNvSpPr>
          <p:nvPr/>
        </p:nvSpPr>
        <p:spPr bwMode="auto">
          <a:xfrm>
            <a:off x="2939488" y="279391"/>
            <a:ext cx="5904656"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r>
              <a:rPr lang="zh-CN" altLang="en-US" sz="2800" dirty="0">
                <a:solidFill>
                  <a:srgbClr val="FF0000"/>
                </a:solidFill>
                <a:latin typeface="微软雅黑" panose="020B0503020204020204" pitchFamily="34" charset="-122"/>
                <a:ea typeface="微软雅黑" panose="020B0503020204020204" pitchFamily="34" charset="-122"/>
              </a:rPr>
              <a:t>演化过程</a:t>
            </a:r>
            <a:r>
              <a:rPr lang="en-US" altLang="zh-CN" sz="2800" dirty="0">
                <a:solidFill>
                  <a:srgbClr val="FF0000"/>
                </a:solidFill>
                <a:latin typeface="微软雅黑" panose="020B0503020204020204" pitchFamily="34" charset="-122"/>
                <a:ea typeface="微软雅黑" panose="020B0503020204020204" pitchFamily="34" charset="-122"/>
              </a:rPr>
              <a:t>with GBW input</a:t>
            </a:r>
            <a:endParaRPr lang="zh-CN" altLang="en-US" sz="2800" dirty="0">
              <a:solidFill>
                <a:srgbClr val="FF0000"/>
              </a:solidFill>
              <a:latin typeface="微软雅黑" panose="020B0503020204020204" pitchFamily="34" charset="-122"/>
              <a:ea typeface="微软雅黑" panose="020B0503020204020204" pitchFamily="34" charset="-122"/>
            </a:endParaRPr>
          </a:p>
        </p:txBody>
      </p:sp>
      <p:pic>
        <p:nvPicPr>
          <p:cNvPr id="10244" name="图片 1"/>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253710" y="827838"/>
            <a:ext cx="8227641" cy="5405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文本框 1">
            <a:extLst>
              <a:ext uri="{FF2B5EF4-FFF2-40B4-BE49-F238E27FC236}">
                <a16:creationId xmlns:a16="http://schemas.microsoft.com/office/drawing/2014/main" id="{F5C6C17F-6DB4-43A8-91CD-547EA56B08EB}"/>
              </a:ext>
            </a:extLst>
          </p:cNvPr>
          <p:cNvSpPr txBox="1"/>
          <p:nvPr/>
        </p:nvSpPr>
        <p:spPr>
          <a:xfrm>
            <a:off x="4483224" y="6276512"/>
            <a:ext cx="2031325" cy="461665"/>
          </a:xfrm>
          <a:prstGeom prst="rect">
            <a:avLst/>
          </a:prstGeom>
          <a:noFill/>
        </p:spPr>
        <p:txBody>
          <a:bodyPr wrap="none" rtlCol="0">
            <a:spAutoFit/>
          </a:bodyPr>
          <a:lstStyle/>
          <a:p>
            <a:r>
              <a:rPr lang="zh-CN" altLang="en-US" sz="2400" dirty="0">
                <a:latin typeface="微软雅黑" panose="020B0503020204020204" pitchFamily="34" charset="-122"/>
                <a:ea typeface="微软雅黑" panose="020B0503020204020204" pitchFamily="34" charset="-122"/>
              </a:rPr>
              <a:t>胶子凝聚现象</a:t>
            </a:r>
          </a:p>
        </p:txBody>
      </p:sp>
    </p:spTree>
    <p:extLst>
      <p:ext uri="{BB962C8B-B14F-4D97-AF65-F5344CB8AC3E}">
        <p14:creationId xmlns:p14="http://schemas.microsoft.com/office/powerpoint/2010/main" val="144120459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a:extLst>
              <a:ext uri="{FF2B5EF4-FFF2-40B4-BE49-F238E27FC236}">
                <a16:creationId xmlns:a16="http://schemas.microsoft.com/office/drawing/2014/main" id="{1B7D147D-B849-494B-BEAE-915C93BAB982}"/>
              </a:ext>
            </a:extLst>
          </p:cNvPr>
          <p:cNvPicPr>
            <a:picLocks noChangeAspect="1"/>
          </p:cNvPicPr>
          <p:nvPr/>
        </p:nvPicPr>
        <p:blipFill>
          <a:blip r:embed="rId2"/>
          <a:stretch>
            <a:fillRect/>
          </a:stretch>
        </p:blipFill>
        <p:spPr>
          <a:xfrm>
            <a:off x="1087147" y="935977"/>
            <a:ext cx="4402247" cy="4159805"/>
          </a:xfrm>
          <a:prstGeom prst="rect">
            <a:avLst/>
          </a:prstGeom>
        </p:spPr>
      </p:pic>
      <p:pic>
        <p:nvPicPr>
          <p:cNvPr id="5" name="图片 4">
            <a:extLst>
              <a:ext uri="{FF2B5EF4-FFF2-40B4-BE49-F238E27FC236}">
                <a16:creationId xmlns:a16="http://schemas.microsoft.com/office/drawing/2014/main" id="{6FC56E78-E691-47C3-8FF3-AE148CC169E7}"/>
              </a:ext>
            </a:extLst>
          </p:cNvPr>
          <p:cNvPicPr>
            <a:picLocks noChangeAspect="1"/>
          </p:cNvPicPr>
          <p:nvPr/>
        </p:nvPicPr>
        <p:blipFill>
          <a:blip r:embed="rId3"/>
          <a:stretch>
            <a:fillRect/>
          </a:stretch>
        </p:blipFill>
        <p:spPr>
          <a:xfrm>
            <a:off x="6006898" y="871238"/>
            <a:ext cx="4548652" cy="4294864"/>
          </a:xfrm>
          <a:prstGeom prst="rect">
            <a:avLst/>
          </a:prstGeom>
        </p:spPr>
      </p:pic>
      <p:sp>
        <p:nvSpPr>
          <p:cNvPr id="3" name="文本框 2">
            <a:extLst>
              <a:ext uri="{FF2B5EF4-FFF2-40B4-BE49-F238E27FC236}">
                <a16:creationId xmlns:a16="http://schemas.microsoft.com/office/drawing/2014/main" id="{8939F8F9-7DB9-4ECF-9022-53D79B41438C}"/>
              </a:ext>
            </a:extLst>
          </p:cNvPr>
          <p:cNvSpPr txBox="1"/>
          <p:nvPr/>
        </p:nvSpPr>
        <p:spPr>
          <a:xfrm>
            <a:off x="2228296" y="6081204"/>
            <a:ext cx="5974713" cy="461665"/>
          </a:xfrm>
          <a:prstGeom prst="rect">
            <a:avLst/>
          </a:prstGeom>
          <a:noFill/>
        </p:spPr>
        <p:txBody>
          <a:bodyPr wrap="none" rtlCol="0">
            <a:spAutoFit/>
          </a:bodyPr>
          <a:lstStyle/>
          <a:p>
            <a:r>
              <a:rPr lang="en-US" altLang="zh-CN" sz="2400" dirty="0" err="1">
                <a:solidFill>
                  <a:srgbClr val="0000FF"/>
                </a:solidFill>
                <a:latin typeface="Times New Roman" panose="02020603050405020304" pitchFamily="18" charset="0"/>
                <a:cs typeface="Times New Roman" panose="02020603050405020304" pitchFamily="18" charset="0"/>
              </a:rPr>
              <a:t>W.Zhu</a:t>
            </a:r>
            <a:r>
              <a:rPr lang="en-US" altLang="zh-CN" sz="2400" dirty="0">
                <a:solidFill>
                  <a:srgbClr val="0000FF"/>
                </a:solidFill>
                <a:latin typeface="Times New Roman" panose="02020603050405020304" pitchFamily="18" charset="0"/>
                <a:cs typeface="Times New Roman" panose="02020603050405020304" pitchFamily="18" charset="0"/>
              </a:rPr>
              <a:t> et al., </a:t>
            </a:r>
            <a:r>
              <a:rPr lang="en-US" altLang="zh-CN" sz="2400" dirty="0" err="1">
                <a:solidFill>
                  <a:srgbClr val="0000FF"/>
                </a:solidFill>
                <a:latin typeface="Times New Roman" panose="02020603050405020304" pitchFamily="18" charset="0"/>
                <a:cs typeface="Times New Roman" panose="02020603050405020304" pitchFamily="18" charset="0"/>
              </a:rPr>
              <a:t>Nucl.Phys.B</a:t>
            </a:r>
            <a:r>
              <a:rPr lang="en-US" altLang="zh-CN" sz="2400" dirty="0">
                <a:solidFill>
                  <a:srgbClr val="0000FF"/>
                </a:solidFill>
                <a:latin typeface="Times New Roman" panose="02020603050405020304" pitchFamily="18" charset="0"/>
                <a:cs typeface="Times New Roman" panose="02020603050405020304" pitchFamily="18" charset="0"/>
              </a:rPr>
              <a:t> 984 (2022) 115961</a:t>
            </a:r>
            <a:endParaRPr lang="zh-CN" altLang="en-US" sz="2400" dirty="0">
              <a:solidFill>
                <a:srgbClr val="0000FF"/>
              </a:solidFill>
              <a:latin typeface="Times New Roman" panose="02020603050405020304" pitchFamily="18" charset="0"/>
              <a:cs typeface="Times New Roman" panose="02020603050405020304" pitchFamily="18" charset="0"/>
            </a:endParaRPr>
          </a:p>
        </p:txBody>
      </p:sp>
      <p:sp>
        <p:nvSpPr>
          <p:cNvPr id="7" name="文本框 6">
            <a:extLst>
              <a:ext uri="{FF2B5EF4-FFF2-40B4-BE49-F238E27FC236}">
                <a16:creationId xmlns:a16="http://schemas.microsoft.com/office/drawing/2014/main" id="{7E2B43FE-D3B6-41EC-A9C0-3ED2F22C7387}"/>
              </a:ext>
            </a:extLst>
          </p:cNvPr>
          <p:cNvSpPr txBox="1"/>
          <p:nvPr/>
        </p:nvSpPr>
        <p:spPr>
          <a:xfrm>
            <a:off x="2203143" y="5629922"/>
            <a:ext cx="5377370" cy="461665"/>
          </a:xfrm>
          <a:prstGeom prst="rect">
            <a:avLst/>
          </a:prstGeom>
          <a:noFill/>
        </p:spPr>
        <p:txBody>
          <a:bodyPr wrap="none" rtlCol="0">
            <a:spAutoFit/>
          </a:bodyPr>
          <a:lstStyle/>
          <a:p>
            <a:r>
              <a:rPr lang="en-US" altLang="zh-CN" sz="2400" dirty="0" err="1">
                <a:solidFill>
                  <a:srgbClr val="0000FF"/>
                </a:solidFill>
                <a:latin typeface="Times New Roman" panose="02020603050405020304" pitchFamily="18" charset="0"/>
                <a:cs typeface="Times New Roman" panose="02020603050405020304" pitchFamily="18" charset="0"/>
              </a:rPr>
              <a:t>W.Zhu</a:t>
            </a:r>
            <a:r>
              <a:rPr lang="en-US" altLang="zh-CN" sz="2400" dirty="0">
                <a:solidFill>
                  <a:srgbClr val="0000FF"/>
                </a:solidFill>
                <a:latin typeface="Times New Roman" panose="02020603050405020304" pitchFamily="18" charset="0"/>
                <a:cs typeface="Times New Roman" panose="02020603050405020304" pitchFamily="18" charset="0"/>
              </a:rPr>
              <a:t> et al., </a:t>
            </a:r>
            <a:r>
              <a:rPr lang="en-US" altLang="zh-CN" sz="2400" dirty="0" err="1">
                <a:solidFill>
                  <a:srgbClr val="0000FF"/>
                </a:solidFill>
                <a:latin typeface="Times New Roman" panose="02020603050405020304" pitchFamily="18" charset="0"/>
                <a:cs typeface="Times New Roman" panose="02020603050405020304" pitchFamily="18" charset="0"/>
              </a:rPr>
              <a:t>Nucl.Phys.B</a:t>
            </a:r>
            <a:r>
              <a:rPr lang="en-US" altLang="zh-CN" sz="2400" dirty="0">
                <a:solidFill>
                  <a:srgbClr val="0000FF"/>
                </a:solidFill>
                <a:latin typeface="Times New Roman" panose="02020603050405020304" pitchFamily="18" charset="0"/>
                <a:cs typeface="Times New Roman" panose="02020603050405020304" pitchFamily="18" charset="0"/>
              </a:rPr>
              <a:t> 916 (2017) 647</a:t>
            </a:r>
            <a:endParaRPr lang="zh-CN" altLang="en-US" sz="2400" dirty="0">
              <a:solidFill>
                <a:srgbClr val="0000FF"/>
              </a:solidFill>
              <a:latin typeface="Times New Roman" panose="02020603050405020304" pitchFamily="18" charset="0"/>
              <a:cs typeface="Times New Roman" panose="02020603050405020304" pitchFamily="18" charset="0"/>
            </a:endParaRPr>
          </a:p>
        </p:txBody>
      </p:sp>
      <p:sp>
        <p:nvSpPr>
          <p:cNvPr id="8" name="文本框 7">
            <a:extLst>
              <a:ext uri="{FF2B5EF4-FFF2-40B4-BE49-F238E27FC236}">
                <a16:creationId xmlns:a16="http://schemas.microsoft.com/office/drawing/2014/main" id="{9DBDFEFD-B40D-4397-8BFD-FE78075D7CB5}"/>
              </a:ext>
            </a:extLst>
          </p:cNvPr>
          <p:cNvSpPr txBox="1"/>
          <p:nvPr/>
        </p:nvSpPr>
        <p:spPr>
          <a:xfrm>
            <a:off x="147462" y="114486"/>
            <a:ext cx="2970685" cy="523220"/>
          </a:xfrm>
          <a:prstGeom prst="rect">
            <a:avLst/>
          </a:prstGeom>
          <a:noFill/>
        </p:spPr>
        <p:txBody>
          <a:bodyPr wrap="none" rtlCol="0">
            <a:spAutoFit/>
          </a:bodyPr>
          <a:lstStyle/>
          <a:p>
            <a:r>
              <a:rPr lang="en-US" altLang="zh-CN" sz="2800" b="1" dirty="0">
                <a:solidFill>
                  <a:srgbClr val="FF0000"/>
                </a:solidFill>
                <a:latin typeface="微软雅黑" panose="020B0503020204020204" pitchFamily="34" charset="-122"/>
                <a:ea typeface="微软雅黑" panose="020B0503020204020204" pitchFamily="34" charset="-122"/>
                <a:cs typeface="Times New Roman" panose="02020603050405020304" pitchFamily="18" charset="0"/>
              </a:rPr>
              <a:t>(B) </a:t>
            </a:r>
            <a:r>
              <a:rPr lang="zh-CN" altLang="en-US" sz="2800" b="1" dirty="0">
                <a:solidFill>
                  <a:srgbClr val="FF0000"/>
                </a:solidFill>
                <a:latin typeface="微软雅黑" panose="020B0503020204020204" pitchFamily="34" charset="-122"/>
                <a:ea typeface="微软雅黑" panose="020B0503020204020204" pitchFamily="34" charset="-122"/>
                <a:cs typeface="Times New Roman" panose="02020603050405020304" pitchFamily="18" charset="0"/>
              </a:rPr>
              <a:t>胶子凝聚现象</a:t>
            </a:r>
            <a:endParaRPr lang="zh-CN" altLang="en-US" sz="2800" b="1" dirty="0">
              <a:latin typeface="微软雅黑" panose="020B0503020204020204" pitchFamily="34" charset="-122"/>
              <a:ea typeface="微软雅黑" panose="020B0503020204020204" pitchFamily="34" charset="-122"/>
              <a:cs typeface="Times New Roman" panose="02020603050405020304" pitchFamily="18" charset="0"/>
            </a:endParaRPr>
          </a:p>
        </p:txBody>
      </p:sp>
    </p:spTree>
    <p:extLst>
      <p:ext uri="{BB962C8B-B14F-4D97-AF65-F5344CB8AC3E}">
        <p14:creationId xmlns:p14="http://schemas.microsoft.com/office/powerpoint/2010/main" val="280804101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p:cNvPicPr>
            <a:picLocks noChangeAspect="1"/>
          </p:cNvPicPr>
          <p:nvPr/>
        </p:nvPicPr>
        <p:blipFill>
          <a:blip r:embed="rId2"/>
          <a:stretch>
            <a:fillRect/>
          </a:stretch>
        </p:blipFill>
        <p:spPr>
          <a:xfrm>
            <a:off x="6054712" y="1212453"/>
            <a:ext cx="4305948" cy="2906785"/>
          </a:xfrm>
          <a:prstGeom prst="rect">
            <a:avLst/>
          </a:prstGeom>
        </p:spPr>
      </p:pic>
      <p:sp>
        <p:nvSpPr>
          <p:cNvPr id="5" name="文本框 4"/>
          <p:cNvSpPr txBox="1"/>
          <p:nvPr/>
        </p:nvSpPr>
        <p:spPr>
          <a:xfrm>
            <a:off x="5676769" y="4333545"/>
            <a:ext cx="6041756" cy="523220"/>
          </a:xfrm>
          <a:prstGeom prst="rect">
            <a:avLst/>
          </a:prstGeom>
          <a:noFill/>
        </p:spPr>
        <p:txBody>
          <a:bodyPr wrap="square" rtlCol="0">
            <a:spAutoFit/>
          </a:bodyPr>
          <a:lstStyle/>
          <a:p>
            <a:r>
              <a:rPr lang="en-US" altLang="zh-CN" sz="2800" b="1" dirty="0">
                <a:solidFill>
                  <a:srgbClr val="0000FF"/>
                </a:solidFill>
              </a:rPr>
              <a:t>chaos</a:t>
            </a:r>
            <a:r>
              <a:rPr lang="zh-CN" altLang="en-US" sz="2800" b="1" dirty="0">
                <a:solidFill>
                  <a:srgbClr val="0000FF"/>
                </a:solidFill>
                <a:latin typeface="+mn-ea"/>
              </a:rPr>
              <a:t>：</a:t>
            </a:r>
            <a:r>
              <a:rPr lang="en-US" altLang="zh-CN" sz="2800" b="1" dirty="0">
                <a:solidFill>
                  <a:srgbClr val="0000FF"/>
                </a:solidFill>
                <a:latin typeface="+mn-ea"/>
              </a:rPr>
              <a:t>the Lyapunov exponent &gt; 0</a:t>
            </a:r>
            <a:endParaRPr lang="zh-CN" altLang="en-US" sz="2800" b="1" dirty="0">
              <a:solidFill>
                <a:srgbClr val="0000FF"/>
              </a:solidFill>
              <a:latin typeface="+mn-ea"/>
            </a:endParaRPr>
          </a:p>
        </p:txBody>
      </p:sp>
      <p:sp>
        <p:nvSpPr>
          <p:cNvPr id="3" name="文本框 2">
            <a:extLst>
              <a:ext uri="{FF2B5EF4-FFF2-40B4-BE49-F238E27FC236}">
                <a16:creationId xmlns:a16="http://schemas.microsoft.com/office/drawing/2014/main" id="{EC320B90-702A-43DE-A591-7729EB1B760B}"/>
              </a:ext>
            </a:extLst>
          </p:cNvPr>
          <p:cNvSpPr txBox="1"/>
          <p:nvPr/>
        </p:nvSpPr>
        <p:spPr>
          <a:xfrm>
            <a:off x="97654" y="204187"/>
            <a:ext cx="4733988" cy="523220"/>
          </a:xfrm>
          <a:prstGeom prst="rect">
            <a:avLst/>
          </a:prstGeom>
          <a:noFill/>
        </p:spPr>
        <p:txBody>
          <a:bodyPr wrap="none" rtlCol="0">
            <a:spAutoFit/>
          </a:bodyPr>
          <a:lstStyle/>
          <a:p>
            <a:r>
              <a:rPr lang="zh-CN" altLang="en-US" sz="2800" b="1" dirty="0">
                <a:solidFill>
                  <a:srgbClr val="FF0000"/>
                </a:solidFill>
                <a:latin typeface="微软雅黑" panose="020B0503020204020204" pitchFamily="34" charset="-122"/>
                <a:ea typeface="微软雅黑" panose="020B0503020204020204" pitchFamily="34" charset="-122"/>
              </a:rPr>
              <a:t>（</a:t>
            </a:r>
            <a:r>
              <a:rPr lang="en-US" altLang="zh-CN" sz="2800" b="1" dirty="0">
                <a:solidFill>
                  <a:srgbClr val="FF0000"/>
                </a:solidFill>
                <a:latin typeface="微软雅黑" panose="020B0503020204020204" pitchFamily="34" charset="-122"/>
                <a:ea typeface="微软雅黑" panose="020B0503020204020204" pitchFamily="34" charset="-122"/>
              </a:rPr>
              <a:t>C</a:t>
            </a:r>
            <a:r>
              <a:rPr lang="zh-CN" altLang="en-US" sz="2800" b="1" dirty="0">
                <a:solidFill>
                  <a:srgbClr val="FF0000"/>
                </a:solidFill>
                <a:latin typeface="微软雅黑" panose="020B0503020204020204" pitchFamily="34" charset="-122"/>
                <a:ea typeface="微软雅黑" panose="020B0503020204020204" pitchFamily="34" charset="-122"/>
              </a:rPr>
              <a:t>）非线性方程的混沌效应</a:t>
            </a:r>
          </a:p>
        </p:txBody>
      </p:sp>
      <p:sp>
        <p:nvSpPr>
          <p:cNvPr id="6" name="矩形 5">
            <a:extLst>
              <a:ext uri="{FF2B5EF4-FFF2-40B4-BE49-F238E27FC236}">
                <a16:creationId xmlns:a16="http://schemas.microsoft.com/office/drawing/2014/main" id="{EC6B90CD-0FC5-42A3-9228-E6A892A2EAF2}"/>
              </a:ext>
            </a:extLst>
          </p:cNvPr>
          <p:cNvSpPr/>
          <p:nvPr/>
        </p:nvSpPr>
        <p:spPr>
          <a:xfrm>
            <a:off x="926237" y="5200965"/>
            <a:ext cx="10499324" cy="1070421"/>
          </a:xfrm>
          <a:prstGeom prst="rect">
            <a:avLst/>
          </a:prstGeom>
        </p:spPr>
        <p:txBody>
          <a:bodyPr wrap="square">
            <a:spAutoFit/>
          </a:bodyPr>
          <a:lstStyle/>
          <a:p>
            <a:pPr>
              <a:lnSpc>
                <a:spcPct val="140000"/>
              </a:lnSpc>
            </a:pPr>
            <a:r>
              <a:rPr lang="zh-CN" altLang="en-US" sz="2400" dirty="0">
                <a:latin typeface="微软雅黑" panose="020B0503020204020204" pitchFamily="34" charset="-122"/>
                <a:ea typeface="微软雅黑" panose="020B0503020204020204" pitchFamily="34" charset="-122"/>
              </a:rPr>
              <a:t>混沌的一个判断依据是系统具有正的李雅普诺夫指数，表明系统对初始条件的微小变化具有很强的敏感性</a:t>
            </a:r>
          </a:p>
        </p:txBody>
      </p:sp>
      <p:pic>
        <p:nvPicPr>
          <p:cNvPr id="4" name="图片 3">
            <a:extLst>
              <a:ext uri="{FF2B5EF4-FFF2-40B4-BE49-F238E27FC236}">
                <a16:creationId xmlns:a16="http://schemas.microsoft.com/office/drawing/2014/main" id="{C89D1BEC-B9E4-4727-912B-3B53B5B23848}"/>
              </a:ext>
            </a:extLst>
          </p:cNvPr>
          <p:cNvPicPr>
            <a:picLocks noChangeAspect="1"/>
          </p:cNvPicPr>
          <p:nvPr/>
        </p:nvPicPr>
        <p:blipFill>
          <a:blip r:embed="rId3"/>
          <a:stretch>
            <a:fillRect/>
          </a:stretch>
        </p:blipFill>
        <p:spPr>
          <a:xfrm>
            <a:off x="1428848" y="4048304"/>
            <a:ext cx="3053839" cy="861045"/>
          </a:xfrm>
          <a:prstGeom prst="rect">
            <a:avLst/>
          </a:prstGeom>
        </p:spPr>
      </p:pic>
      <p:pic>
        <p:nvPicPr>
          <p:cNvPr id="7" name="图片 6">
            <a:extLst>
              <a:ext uri="{FF2B5EF4-FFF2-40B4-BE49-F238E27FC236}">
                <a16:creationId xmlns:a16="http://schemas.microsoft.com/office/drawing/2014/main" id="{84697E3A-46CB-4460-9BC4-5CE4B8C74804}"/>
              </a:ext>
            </a:extLst>
          </p:cNvPr>
          <p:cNvPicPr>
            <a:picLocks noChangeAspect="1"/>
          </p:cNvPicPr>
          <p:nvPr/>
        </p:nvPicPr>
        <p:blipFill>
          <a:blip r:embed="rId4"/>
          <a:stretch>
            <a:fillRect/>
          </a:stretch>
        </p:blipFill>
        <p:spPr>
          <a:xfrm>
            <a:off x="861404" y="1311910"/>
            <a:ext cx="4077269" cy="2600688"/>
          </a:xfrm>
          <a:prstGeom prst="rect">
            <a:avLst/>
          </a:prstGeom>
        </p:spPr>
      </p:pic>
    </p:spTree>
    <p:extLst>
      <p:ext uri="{BB962C8B-B14F-4D97-AF65-F5344CB8AC3E}">
        <p14:creationId xmlns:p14="http://schemas.microsoft.com/office/powerpoint/2010/main" val="140636432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a:extLst>
              <a:ext uri="{FF2B5EF4-FFF2-40B4-BE49-F238E27FC236}">
                <a16:creationId xmlns:a16="http://schemas.microsoft.com/office/drawing/2014/main" id="{B1A1C035-4010-46C3-96CA-E5CFBFACA05D}"/>
              </a:ext>
            </a:extLst>
          </p:cNvPr>
          <p:cNvSpPr txBox="1"/>
          <p:nvPr/>
        </p:nvSpPr>
        <p:spPr>
          <a:xfrm>
            <a:off x="2941162" y="2007908"/>
            <a:ext cx="6051657" cy="2609432"/>
          </a:xfrm>
          <a:prstGeom prst="rect">
            <a:avLst/>
          </a:prstGeom>
          <a:noFill/>
        </p:spPr>
        <p:txBody>
          <a:bodyPr wrap="none" rtlCol="0">
            <a:spAutoFit/>
          </a:bodyPr>
          <a:lstStyle/>
          <a:p>
            <a:pPr>
              <a:lnSpc>
                <a:spcPct val="150000"/>
              </a:lnSpc>
            </a:pPr>
            <a:r>
              <a:rPr lang="zh-CN" altLang="en-US" sz="2800" dirty="0">
                <a:solidFill>
                  <a:srgbClr val="0000FF"/>
                </a:solidFill>
                <a:latin typeface="微软雅黑" panose="020B0503020204020204" pitchFamily="34" charset="-122"/>
                <a:ea typeface="微软雅黑" panose="020B0503020204020204" pitchFamily="34" charset="-122"/>
                <a:cs typeface="Times New Roman" panose="02020603050405020304" pitchFamily="18" charset="0"/>
              </a:rPr>
              <a:t>一、</a:t>
            </a:r>
            <a:r>
              <a:rPr lang="en-US" altLang="zh-CN" sz="2800" dirty="0">
                <a:solidFill>
                  <a:srgbClr val="0000FF"/>
                </a:solidFill>
                <a:latin typeface="微软雅黑" panose="020B0503020204020204" pitchFamily="34" charset="-122"/>
                <a:ea typeface="微软雅黑" panose="020B0503020204020204" pitchFamily="34" charset="-122"/>
                <a:cs typeface="Times New Roman" panose="02020603050405020304" pitchFamily="18" charset="0"/>
              </a:rPr>
              <a:t>QCD</a:t>
            </a:r>
            <a:r>
              <a:rPr lang="zh-CN" altLang="en-US" sz="2800" dirty="0">
                <a:solidFill>
                  <a:srgbClr val="0000FF"/>
                </a:solidFill>
                <a:latin typeface="微软雅黑" panose="020B0503020204020204" pitchFamily="34" charset="-122"/>
                <a:ea typeface="微软雅黑" panose="020B0503020204020204" pitchFamily="34" charset="-122"/>
                <a:cs typeface="Times New Roman" panose="02020603050405020304" pitchFamily="18" charset="0"/>
              </a:rPr>
              <a:t>动力学演化方程简介</a:t>
            </a:r>
            <a:endParaRPr lang="en-US" altLang="zh-CN" sz="2800" dirty="0">
              <a:solidFill>
                <a:srgbClr val="0000FF"/>
              </a:solidFill>
              <a:latin typeface="微软雅黑" panose="020B0503020204020204" pitchFamily="34" charset="-122"/>
              <a:ea typeface="微软雅黑" panose="020B0503020204020204" pitchFamily="34" charset="-122"/>
              <a:cs typeface="Times New Roman" panose="02020603050405020304" pitchFamily="18" charset="0"/>
            </a:endParaRPr>
          </a:p>
          <a:p>
            <a:pPr>
              <a:lnSpc>
                <a:spcPct val="150000"/>
              </a:lnSpc>
            </a:pPr>
            <a:r>
              <a:rPr lang="zh-CN" altLang="en-US" sz="2800" dirty="0">
                <a:solidFill>
                  <a:srgbClr val="0000FF"/>
                </a:solidFill>
                <a:latin typeface="微软雅黑" panose="020B0503020204020204" pitchFamily="34" charset="-122"/>
                <a:ea typeface="微软雅黑" panose="020B0503020204020204" pitchFamily="34" charset="-122"/>
                <a:cs typeface="Times New Roman" panose="02020603050405020304" pitchFamily="18" charset="0"/>
              </a:rPr>
              <a:t>二、对</a:t>
            </a:r>
            <a:r>
              <a:rPr lang="en-US" altLang="zh-CN" sz="2800" dirty="0">
                <a:solidFill>
                  <a:srgbClr val="0000FF"/>
                </a:solidFill>
                <a:latin typeface="微软雅黑" panose="020B0503020204020204" pitchFamily="34" charset="-122"/>
                <a:ea typeface="微软雅黑" panose="020B0503020204020204" pitchFamily="34" charset="-122"/>
                <a:cs typeface="Times New Roman" panose="02020603050405020304" pitchFamily="18" charset="0"/>
              </a:rPr>
              <a:t>DGLAP</a:t>
            </a:r>
            <a:r>
              <a:rPr lang="zh-CN" altLang="en-US" sz="2800" dirty="0">
                <a:solidFill>
                  <a:srgbClr val="0000FF"/>
                </a:solidFill>
                <a:latin typeface="微软雅黑" panose="020B0503020204020204" pitchFamily="34" charset="-122"/>
                <a:ea typeface="微软雅黑" panose="020B0503020204020204" pitchFamily="34" charset="-122"/>
                <a:cs typeface="Times New Roman" panose="02020603050405020304" pitchFamily="18" charset="0"/>
              </a:rPr>
              <a:t>演化方程的高扭度修正</a:t>
            </a:r>
            <a:endParaRPr lang="en-US" altLang="zh-CN" sz="2800" dirty="0">
              <a:solidFill>
                <a:srgbClr val="0000FF"/>
              </a:solidFill>
              <a:latin typeface="微软雅黑" panose="020B0503020204020204" pitchFamily="34" charset="-122"/>
              <a:ea typeface="微软雅黑" panose="020B0503020204020204" pitchFamily="34" charset="-122"/>
              <a:cs typeface="Times New Roman" panose="02020603050405020304" pitchFamily="18" charset="0"/>
            </a:endParaRPr>
          </a:p>
          <a:p>
            <a:pPr>
              <a:lnSpc>
                <a:spcPct val="150000"/>
              </a:lnSpc>
            </a:pPr>
            <a:r>
              <a:rPr lang="zh-CN" altLang="en-US" sz="2800" dirty="0">
                <a:solidFill>
                  <a:srgbClr val="0000FF"/>
                </a:solidFill>
                <a:latin typeface="微软雅黑" panose="020B0503020204020204" pitchFamily="34" charset="-122"/>
                <a:ea typeface="微软雅黑" panose="020B0503020204020204" pitchFamily="34" charset="-122"/>
                <a:cs typeface="Times New Roman" panose="02020603050405020304" pitchFamily="18" charset="0"/>
              </a:rPr>
              <a:t>三、对</a:t>
            </a:r>
            <a:r>
              <a:rPr lang="en-US" altLang="zh-CN" sz="2800" dirty="0">
                <a:solidFill>
                  <a:srgbClr val="0000FF"/>
                </a:solidFill>
                <a:latin typeface="微软雅黑" panose="020B0503020204020204" pitchFamily="34" charset="-122"/>
                <a:ea typeface="微软雅黑" panose="020B0503020204020204" pitchFamily="34" charset="-122"/>
                <a:cs typeface="Times New Roman" panose="02020603050405020304" pitchFamily="18" charset="0"/>
              </a:rPr>
              <a:t>BFKL</a:t>
            </a:r>
            <a:r>
              <a:rPr lang="zh-CN" altLang="en-US" sz="2800" dirty="0">
                <a:solidFill>
                  <a:srgbClr val="0000FF"/>
                </a:solidFill>
                <a:latin typeface="微软雅黑" panose="020B0503020204020204" pitchFamily="34" charset="-122"/>
                <a:ea typeface="微软雅黑" panose="020B0503020204020204" pitchFamily="34" charset="-122"/>
                <a:cs typeface="Times New Roman" panose="02020603050405020304" pitchFamily="18" charset="0"/>
              </a:rPr>
              <a:t>演化方程的高扭度修正</a:t>
            </a:r>
            <a:endParaRPr lang="en-US" altLang="zh-CN" sz="2800" dirty="0">
              <a:solidFill>
                <a:srgbClr val="0000FF"/>
              </a:solidFill>
              <a:latin typeface="微软雅黑" panose="020B0503020204020204" pitchFamily="34" charset="-122"/>
              <a:ea typeface="微软雅黑" panose="020B0503020204020204" pitchFamily="34" charset="-122"/>
              <a:cs typeface="Times New Roman" panose="02020603050405020304" pitchFamily="18" charset="0"/>
            </a:endParaRPr>
          </a:p>
          <a:p>
            <a:pPr>
              <a:lnSpc>
                <a:spcPct val="150000"/>
              </a:lnSpc>
            </a:pPr>
            <a:r>
              <a:rPr lang="zh-CN" altLang="en-US" sz="2800" dirty="0">
                <a:solidFill>
                  <a:srgbClr val="0000FF"/>
                </a:solidFill>
                <a:latin typeface="微软雅黑" panose="020B0503020204020204" pitchFamily="34" charset="-122"/>
                <a:ea typeface="微软雅黑" panose="020B0503020204020204" pitchFamily="34" charset="-122"/>
                <a:cs typeface="Times New Roman" panose="02020603050405020304" pitchFamily="18" charset="0"/>
              </a:rPr>
              <a:t>四、小结</a:t>
            </a:r>
          </a:p>
        </p:txBody>
      </p:sp>
      <p:sp>
        <p:nvSpPr>
          <p:cNvPr id="3" name="文本框 2">
            <a:extLst>
              <a:ext uri="{FF2B5EF4-FFF2-40B4-BE49-F238E27FC236}">
                <a16:creationId xmlns:a16="http://schemas.microsoft.com/office/drawing/2014/main" id="{7AAA1779-4147-409E-9B6C-50AFD6FB99C7}"/>
              </a:ext>
            </a:extLst>
          </p:cNvPr>
          <p:cNvSpPr txBox="1"/>
          <p:nvPr/>
        </p:nvSpPr>
        <p:spPr>
          <a:xfrm>
            <a:off x="4176072" y="810705"/>
            <a:ext cx="2031325" cy="646331"/>
          </a:xfrm>
          <a:prstGeom prst="rect">
            <a:avLst/>
          </a:prstGeom>
          <a:noFill/>
        </p:spPr>
        <p:txBody>
          <a:bodyPr wrap="none" rtlCol="0">
            <a:spAutoFit/>
          </a:bodyPr>
          <a:lstStyle/>
          <a:p>
            <a:r>
              <a:rPr lang="zh-CN" altLang="en-US" sz="3600" b="1" dirty="0">
                <a:solidFill>
                  <a:srgbClr val="FF0000"/>
                </a:solidFill>
                <a:latin typeface="微软雅黑" panose="020B0503020204020204" pitchFamily="34" charset="-122"/>
                <a:ea typeface="微软雅黑" panose="020B0503020204020204" pitchFamily="34" charset="-122"/>
                <a:cs typeface="Times New Roman" panose="02020603050405020304" pitchFamily="18" charset="0"/>
              </a:rPr>
              <a:t>主要内容</a:t>
            </a:r>
          </a:p>
        </p:txBody>
      </p:sp>
    </p:spTree>
    <p:extLst>
      <p:ext uri="{BB962C8B-B14F-4D97-AF65-F5344CB8AC3E}">
        <p14:creationId xmlns:p14="http://schemas.microsoft.com/office/powerpoint/2010/main" val="351503881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249392" y="363044"/>
            <a:ext cx="5570756" cy="523220"/>
          </a:xfrm>
          <a:prstGeom prst="rect">
            <a:avLst/>
          </a:prstGeom>
        </p:spPr>
        <p:txBody>
          <a:bodyPr wrap="none">
            <a:spAutoFit/>
          </a:bodyPr>
          <a:lstStyle/>
          <a:p>
            <a:pPr eaLnBrk="1" hangingPunct="1"/>
            <a:r>
              <a:rPr lang="zh-CN" altLang="en-US" sz="2800" dirty="0">
                <a:solidFill>
                  <a:srgbClr val="FF0000"/>
                </a:solidFill>
                <a:latin typeface="微软雅黑" panose="020B0503020204020204" pitchFamily="34" charset="-122"/>
                <a:ea typeface="微软雅黑" panose="020B0503020204020204" pitchFamily="34" charset="-122"/>
              </a:rPr>
              <a:t>高能宇宙线能谱中的胶子凝聚效应</a:t>
            </a:r>
          </a:p>
        </p:txBody>
      </p:sp>
      <mc:AlternateContent xmlns:mc="http://schemas.openxmlformats.org/markup-compatibility/2006" xmlns:a14="http://schemas.microsoft.com/office/drawing/2010/main">
        <mc:Choice Requires="a14">
          <p:sp>
            <p:nvSpPr>
              <p:cNvPr id="3" name="文本框 2">
                <a:extLst>
                  <a:ext uri="{FF2B5EF4-FFF2-40B4-BE49-F238E27FC236}">
                    <a16:creationId xmlns:a16="http://schemas.microsoft.com/office/drawing/2014/main" id="{2174ECFF-AF64-45E2-B794-306C5CA48F4D}"/>
                  </a:ext>
                </a:extLst>
              </p:cNvPr>
              <p:cNvSpPr txBox="1"/>
              <p:nvPr/>
            </p:nvSpPr>
            <p:spPr>
              <a:xfrm>
                <a:off x="408371" y="3630967"/>
                <a:ext cx="11265765" cy="1587486"/>
              </a:xfrm>
              <a:prstGeom prst="rect">
                <a:avLst/>
              </a:prstGeom>
              <a:noFill/>
            </p:spPr>
            <p:txBody>
              <a:bodyPr wrap="square" rtlCol="0">
                <a:spAutoFit/>
              </a:bodyPr>
              <a:lstStyle/>
              <a:p>
                <a:pPr>
                  <a:lnSpc>
                    <a:spcPct val="140000"/>
                  </a:lnSpc>
                </a:pPr>
                <a:r>
                  <a:rPr lang="zh-CN" altLang="en-US" sz="2400" dirty="0">
                    <a:latin typeface="微软雅黑" panose="020B0503020204020204" pitchFamily="34" charset="-122"/>
                    <a:ea typeface="微软雅黑" panose="020B0503020204020204" pitchFamily="34" charset="-122"/>
                  </a:rPr>
                  <a:t>极高能宇宙线目前达到的能量范围超过</a:t>
                </a:r>
                <a14:m>
                  <m:oMath xmlns:m="http://schemas.openxmlformats.org/officeDocument/2006/math">
                    <m:sSup>
                      <m:sSupPr>
                        <m:ctrlPr>
                          <a:rPr lang="en-US" altLang="zh-CN" sz="2400" i="1" smtClean="0">
                            <a:latin typeface="Cambria Math" panose="02040503050406030204" pitchFamily="18" charset="0"/>
                          </a:rPr>
                        </m:ctrlPr>
                      </m:sSupPr>
                      <m:e>
                        <m:r>
                          <a:rPr lang="en-US" altLang="zh-CN" sz="2400" b="0" i="1" smtClean="0">
                            <a:latin typeface="Cambria Math" panose="02040503050406030204" pitchFamily="18" charset="0"/>
                          </a:rPr>
                          <m:t>10</m:t>
                        </m:r>
                      </m:e>
                      <m:sup>
                        <m:r>
                          <a:rPr lang="en-US" altLang="zh-CN" sz="2400" b="0" i="1" smtClean="0">
                            <a:latin typeface="Cambria Math" panose="02040503050406030204" pitchFamily="18" charset="0"/>
                          </a:rPr>
                          <m:t>20</m:t>
                        </m:r>
                      </m:sup>
                    </m:sSup>
                    <m:r>
                      <m:rPr>
                        <m:sty m:val="p"/>
                      </m:rPr>
                      <a:rPr lang="en-US" altLang="zh-CN" sz="2400" i="1">
                        <a:latin typeface="Cambria Math" panose="02040503050406030204" pitchFamily="18" charset="0"/>
                      </a:rPr>
                      <m:t>GeV</m:t>
                    </m:r>
                  </m:oMath>
                </a14:m>
                <a:r>
                  <a:rPr lang="zh-CN" altLang="en-US" sz="2400" dirty="0">
                    <a:latin typeface="微软雅黑" panose="020B0503020204020204" pitchFamily="34" charset="-122"/>
                    <a:ea typeface="微软雅黑" panose="020B0503020204020204" pitchFamily="34" charset="-122"/>
                  </a:rPr>
                  <a:t>，宇宙线与大气原子核碰撞的质心能量远超过</a:t>
                </a:r>
                <a:r>
                  <a:rPr lang="en-US" altLang="zh-CN" sz="2400" dirty="0">
                    <a:latin typeface="微软雅黑" panose="020B0503020204020204" pitchFamily="34" charset="-122"/>
                    <a:ea typeface="微软雅黑" panose="020B0503020204020204" pitchFamily="34" charset="-122"/>
                  </a:rPr>
                  <a:t>LHC</a:t>
                </a:r>
                <a:r>
                  <a:rPr lang="zh-CN" altLang="en-US" sz="2400" dirty="0">
                    <a:latin typeface="微软雅黑" panose="020B0503020204020204" pitchFamily="34" charset="-122"/>
                    <a:ea typeface="微软雅黑" panose="020B0503020204020204" pitchFamily="34" charset="-122"/>
                  </a:rPr>
                  <a:t>的能量，因此，我们试图在极高能宇宙线能谱中寻找胶子凝聚效应。由于胶子凝聚效应，可能会出现特殊形状的宇宙线能谱曲线。</a:t>
                </a:r>
              </a:p>
            </p:txBody>
          </p:sp>
        </mc:Choice>
        <mc:Fallback xmlns="">
          <p:sp>
            <p:nvSpPr>
              <p:cNvPr id="3" name="文本框 2">
                <a:extLst>
                  <a:ext uri="{FF2B5EF4-FFF2-40B4-BE49-F238E27FC236}">
                    <a16:creationId xmlns:a16="http://schemas.microsoft.com/office/drawing/2014/main" id="{2174ECFF-AF64-45E2-B794-306C5CA48F4D}"/>
                  </a:ext>
                </a:extLst>
              </p:cNvPr>
              <p:cNvSpPr txBox="1">
                <a:spLocks noRot="1" noChangeAspect="1" noMove="1" noResize="1" noEditPoints="1" noAdjustHandles="1" noChangeArrowheads="1" noChangeShapeType="1" noTextEdit="1"/>
              </p:cNvSpPr>
              <p:nvPr/>
            </p:nvSpPr>
            <p:spPr>
              <a:xfrm>
                <a:off x="408371" y="3630967"/>
                <a:ext cx="11265765" cy="1587486"/>
              </a:xfrm>
              <a:prstGeom prst="rect">
                <a:avLst/>
              </a:prstGeom>
              <a:blipFill>
                <a:blip r:embed="rId2"/>
                <a:stretch>
                  <a:fillRect l="-866" r="-2435" b="-8077"/>
                </a:stretch>
              </a:blipFill>
            </p:spPr>
            <p:txBody>
              <a:bodyPr/>
              <a:lstStyle/>
              <a:p>
                <a:r>
                  <a:rPr lang="zh-CN" altLang="en-US">
                    <a:noFill/>
                  </a:rPr>
                  <a:t> </a:t>
                </a:r>
              </a:p>
            </p:txBody>
          </p:sp>
        </mc:Fallback>
      </mc:AlternateContent>
      <p:sp>
        <p:nvSpPr>
          <p:cNvPr id="4" name="文本框 3">
            <a:extLst>
              <a:ext uri="{FF2B5EF4-FFF2-40B4-BE49-F238E27FC236}">
                <a16:creationId xmlns:a16="http://schemas.microsoft.com/office/drawing/2014/main" id="{4626CAD9-E1B2-41B9-BF1D-57FDF479DD76}"/>
              </a:ext>
            </a:extLst>
          </p:cNvPr>
          <p:cNvSpPr txBox="1"/>
          <p:nvPr/>
        </p:nvSpPr>
        <p:spPr>
          <a:xfrm>
            <a:off x="701336" y="1225118"/>
            <a:ext cx="4344459" cy="1955215"/>
          </a:xfrm>
          <a:prstGeom prst="rect">
            <a:avLst/>
          </a:prstGeom>
          <a:noFill/>
        </p:spPr>
        <p:txBody>
          <a:bodyPr wrap="none" rtlCol="0">
            <a:spAutoFit/>
          </a:bodyPr>
          <a:lstStyle/>
          <a:p>
            <a:pPr>
              <a:lnSpc>
                <a:spcPct val="150000"/>
              </a:lnSpc>
            </a:pPr>
            <a:r>
              <a:rPr lang="en-US" altLang="zh-CN" sz="2800" dirty="0">
                <a:latin typeface="微软雅黑" panose="020B0503020204020204" pitchFamily="34" charset="-122"/>
                <a:ea typeface="微软雅黑" panose="020B0503020204020204" pitchFamily="34" charset="-122"/>
              </a:rPr>
              <a:t>1</a:t>
            </a:r>
            <a:r>
              <a:rPr lang="zh-CN" altLang="en-US" sz="2800" dirty="0">
                <a:latin typeface="微软雅黑" panose="020B0503020204020204" pitchFamily="34" charset="-122"/>
                <a:ea typeface="微软雅黑" panose="020B0503020204020204" pitchFamily="34" charset="-122"/>
              </a:rPr>
              <a:t>、</a:t>
            </a:r>
            <a:r>
              <a:rPr lang="en-US" altLang="zh-CN" sz="2800" dirty="0">
                <a:latin typeface="微软雅黑" panose="020B0503020204020204" pitchFamily="34" charset="-122"/>
                <a:ea typeface="微软雅黑" panose="020B0503020204020204" pitchFamily="34" charset="-122"/>
              </a:rPr>
              <a:t>gamma</a:t>
            </a:r>
            <a:r>
              <a:rPr lang="zh-CN" altLang="en-US" sz="2800" dirty="0">
                <a:latin typeface="微软雅黑" panose="020B0503020204020204" pitchFamily="34" charset="-122"/>
                <a:ea typeface="微软雅黑" panose="020B0503020204020204" pitchFamily="34" charset="-122"/>
              </a:rPr>
              <a:t>光谱</a:t>
            </a:r>
            <a:endParaRPr lang="en-US" altLang="zh-CN" sz="2800" dirty="0">
              <a:latin typeface="微软雅黑" panose="020B0503020204020204" pitchFamily="34" charset="-122"/>
              <a:ea typeface="微软雅黑" panose="020B0503020204020204" pitchFamily="34" charset="-122"/>
            </a:endParaRPr>
          </a:p>
          <a:p>
            <a:pPr>
              <a:lnSpc>
                <a:spcPct val="150000"/>
              </a:lnSpc>
            </a:pPr>
            <a:r>
              <a:rPr lang="en-US" altLang="zh-CN" sz="2800" dirty="0">
                <a:latin typeface="微软雅黑" panose="020B0503020204020204" pitchFamily="34" charset="-122"/>
                <a:ea typeface="微软雅黑" panose="020B0503020204020204" pitchFamily="34" charset="-122"/>
              </a:rPr>
              <a:t>2</a:t>
            </a:r>
            <a:r>
              <a:rPr lang="zh-CN" altLang="en-US" sz="2800" dirty="0">
                <a:latin typeface="微软雅黑" panose="020B0503020204020204" pitchFamily="34" charset="-122"/>
                <a:ea typeface="微软雅黑" panose="020B0503020204020204" pitchFamily="34" charset="-122"/>
              </a:rPr>
              <a:t>、电子谱</a:t>
            </a:r>
            <a:endParaRPr lang="en-US" altLang="zh-CN" sz="2800" dirty="0">
              <a:latin typeface="微软雅黑" panose="020B0503020204020204" pitchFamily="34" charset="-122"/>
              <a:ea typeface="微软雅黑" panose="020B0503020204020204" pitchFamily="34" charset="-122"/>
            </a:endParaRPr>
          </a:p>
          <a:p>
            <a:pPr>
              <a:lnSpc>
                <a:spcPct val="150000"/>
              </a:lnSpc>
            </a:pPr>
            <a:r>
              <a:rPr lang="en-US" altLang="zh-CN" sz="2800" dirty="0">
                <a:latin typeface="微软雅黑" panose="020B0503020204020204" pitchFamily="34" charset="-122"/>
                <a:ea typeface="微软雅黑" panose="020B0503020204020204" pitchFamily="34" charset="-122"/>
              </a:rPr>
              <a:t>3</a:t>
            </a:r>
            <a:r>
              <a:rPr lang="zh-CN" altLang="en-US" sz="2800" dirty="0">
                <a:latin typeface="微软雅黑" panose="020B0503020204020204" pitchFamily="34" charset="-122"/>
                <a:ea typeface="微软雅黑" panose="020B0503020204020204" pitchFamily="34" charset="-122"/>
              </a:rPr>
              <a:t>、电子谱与质子谱的关联</a:t>
            </a:r>
          </a:p>
        </p:txBody>
      </p:sp>
    </p:spTree>
    <p:extLst>
      <p:ext uri="{BB962C8B-B14F-4D97-AF65-F5344CB8AC3E}">
        <p14:creationId xmlns:p14="http://schemas.microsoft.com/office/powerpoint/2010/main" val="186928021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a:extLst>
              <a:ext uri="{FF2B5EF4-FFF2-40B4-BE49-F238E27FC236}">
                <a16:creationId xmlns:a16="http://schemas.microsoft.com/office/drawing/2014/main" id="{4029F754-A7F7-43A5-AA67-4B137C3CA6B1}"/>
              </a:ext>
            </a:extLst>
          </p:cNvPr>
          <p:cNvPicPr>
            <a:picLocks noChangeAspect="1"/>
          </p:cNvPicPr>
          <p:nvPr/>
        </p:nvPicPr>
        <p:blipFill>
          <a:blip r:embed="rId2"/>
          <a:stretch>
            <a:fillRect/>
          </a:stretch>
        </p:blipFill>
        <p:spPr>
          <a:xfrm>
            <a:off x="1921909" y="432728"/>
            <a:ext cx="7478169" cy="5477639"/>
          </a:xfrm>
          <a:prstGeom prst="rect">
            <a:avLst/>
          </a:prstGeom>
        </p:spPr>
      </p:pic>
      <p:sp>
        <p:nvSpPr>
          <p:cNvPr id="3" name="矩形 2">
            <a:extLst>
              <a:ext uri="{FF2B5EF4-FFF2-40B4-BE49-F238E27FC236}">
                <a16:creationId xmlns:a16="http://schemas.microsoft.com/office/drawing/2014/main" id="{46154E18-C776-4E65-A739-FDFDE909DEF6}"/>
              </a:ext>
            </a:extLst>
          </p:cNvPr>
          <p:cNvSpPr/>
          <p:nvPr/>
        </p:nvSpPr>
        <p:spPr>
          <a:xfrm>
            <a:off x="1470733" y="6017711"/>
            <a:ext cx="10721267" cy="400110"/>
          </a:xfrm>
          <a:prstGeom prst="rect">
            <a:avLst/>
          </a:prstGeom>
        </p:spPr>
        <p:txBody>
          <a:bodyPr wrap="square">
            <a:spAutoFit/>
          </a:bodyPr>
          <a:lstStyle/>
          <a:p>
            <a:r>
              <a:rPr lang="en-US" altLang="zh-CN" sz="2000" b="1" dirty="0">
                <a:solidFill>
                  <a:srgbClr val="0000FF"/>
                </a:solidFill>
              </a:rPr>
              <a:t>Energy spectrum of high-energy cosmic rays measured by several experiments</a:t>
            </a:r>
            <a:endParaRPr lang="zh-CN" altLang="en-US" sz="2000" b="1" dirty="0">
              <a:solidFill>
                <a:srgbClr val="0000FF"/>
              </a:solidFill>
            </a:endParaRPr>
          </a:p>
        </p:txBody>
      </p:sp>
    </p:spTree>
    <p:extLst>
      <p:ext uri="{BB962C8B-B14F-4D97-AF65-F5344CB8AC3E}">
        <p14:creationId xmlns:p14="http://schemas.microsoft.com/office/powerpoint/2010/main" val="228372302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a:extLst>
              <a:ext uri="{FF2B5EF4-FFF2-40B4-BE49-F238E27FC236}">
                <a16:creationId xmlns:a16="http://schemas.microsoft.com/office/drawing/2014/main" id="{5DBF8B8D-E8F0-417D-B25A-9F0FAA97496A}"/>
              </a:ext>
            </a:extLst>
          </p:cNvPr>
          <p:cNvPicPr>
            <a:picLocks noChangeAspect="1"/>
          </p:cNvPicPr>
          <p:nvPr/>
        </p:nvPicPr>
        <p:blipFill>
          <a:blip r:embed="rId2"/>
          <a:stretch>
            <a:fillRect/>
          </a:stretch>
        </p:blipFill>
        <p:spPr>
          <a:xfrm>
            <a:off x="1071357" y="1396721"/>
            <a:ext cx="4610352" cy="769452"/>
          </a:xfrm>
          <a:prstGeom prst="rect">
            <a:avLst/>
          </a:prstGeom>
        </p:spPr>
      </p:pic>
      <p:pic>
        <p:nvPicPr>
          <p:cNvPr id="5" name="图片 4">
            <a:extLst>
              <a:ext uri="{FF2B5EF4-FFF2-40B4-BE49-F238E27FC236}">
                <a16:creationId xmlns:a16="http://schemas.microsoft.com/office/drawing/2014/main" id="{55547FEE-04F6-4293-9384-2DAB59E8C159}"/>
              </a:ext>
            </a:extLst>
          </p:cNvPr>
          <p:cNvPicPr>
            <a:picLocks noChangeAspect="1"/>
          </p:cNvPicPr>
          <p:nvPr/>
        </p:nvPicPr>
        <p:blipFill>
          <a:blip r:embed="rId3"/>
          <a:stretch>
            <a:fillRect/>
          </a:stretch>
        </p:blipFill>
        <p:spPr>
          <a:xfrm>
            <a:off x="5658036" y="1278511"/>
            <a:ext cx="3250871" cy="816619"/>
          </a:xfrm>
          <a:prstGeom prst="rect">
            <a:avLst/>
          </a:prstGeom>
        </p:spPr>
      </p:pic>
      <p:sp>
        <p:nvSpPr>
          <p:cNvPr id="7" name="矩形 6">
            <a:extLst>
              <a:ext uri="{FF2B5EF4-FFF2-40B4-BE49-F238E27FC236}">
                <a16:creationId xmlns:a16="http://schemas.microsoft.com/office/drawing/2014/main" id="{01C049D5-944E-4CF8-B103-4D74D3D5D7E8}"/>
              </a:ext>
            </a:extLst>
          </p:cNvPr>
          <p:cNvSpPr/>
          <p:nvPr/>
        </p:nvSpPr>
        <p:spPr>
          <a:xfrm>
            <a:off x="828582" y="2372532"/>
            <a:ext cx="10818921" cy="707886"/>
          </a:xfrm>
          <a:prstGeom prst="rect">
            <a:avLst/>
          </a:prstGeom>
        </p:spPr>
        <p:txBody>
          <a:bodyPr wrap="square">
            <a:spAutoFit/>
          </a:bodyPr>
          <a:lstStyle/>
          <a:p>
            <a:r>
              <a:rPr lang="en-US" altLang="zh-CN" sz="2000" dirty="0"/>
              <a:t>the number of secondary particles is proportional it if we neglect the mechanism of fragmentation of gluons into secondary particles.</a:t>
            </a:r>
            <a:endParaRPr lang="zh-CN" altLang="en-US" sz="2000" dirty="0"/>
          </a:p>
        </p:txBody>
      </p:sp>
      <mc:AlternateContent xmlns:mc="http://schemas.openxmlformats.org/markup-compatibility/2006" xmlns:a14="http://schemas.microsoft.com/office/drawing/2010/main">
        <mc:Choice Requires="a14">
          <p:sp>
            <p:nvSpPr>
              <p:cNvPr id="8" name="矩形 7">
                <a:extLst>
                  <a:ext uri="{FF2B5EF4-FFF2-40B4-BE49-F238E27FC236}">
                    <a16:creationId xmlns:a16="http://schemas.microsoft.com/office/drawing/2014/main" id="{C57DC855-55F4-47FD-9FD0-70E185DCAD86}"/>
                  </a:ext>
                </a:extLst>
              </p:cNvPr>
              <p:cNvSpPr/>
              <p:nvPr/>
            </p:nvSpPr>
            <p:spPr>
              <a:xfrm>
                <a:off x="393575" y="3352579"/>
                <a:ext cx="11191784" cy="1326773"/>
              </a:xfrm>
              <a:prstGeom prst="rect">
                <a:avLst/>
              </a:prstGeom>
            </p:spPr>
            <p:txBody>
              <a:bodyPr wrap="square">
                <a:spAutoFit/>
              </a:bodyPr>
              <a:lstStyle/>
              <a:p>
                <a:pPr algn="just"/>
                <a:r>
                  <a:rPr lang="zh-CN" altLang="en-US" sz="2000" dirty="0">
                    <a:latin typeface="Times New Roman" panose="02020603050405020304" pitchFamily="18" charset="0"/>
                    <a:cs typeface="Times New Roman" panose="02020603050405020304" pitchFamily="18" charset="0"/>
                  </a:rPr>
                  <a:t>（</a:t>
                </a:r>
                <a:r>
                  <a:rPr lang="en-US" altLang="zh-CN" sz="2000" dirty="0">
                    <a:latin typeface="Times New Roman" panose="02020603050405020304" pitchFamily="18" charset="0"/>
                    <a:cs typeface="Times New Roman" panose="02020603050405020304" pitchFamily="18" charset="0"/>
                  </a:rPr>
                  <a:t>2</a:t>
                </a:r>
                <a:r>
                  <a:rPr lang="zh-CN" altLang="en-US" sz="2000" dirty="0">
                    <a:latin typeface="Times New Roman" panose="02020603050405020304" pitchFamily="18" charset="0"/>
                    <a:cs typeface="Times New Roman" panose="02020603050405020304" pitchFamily="18" charset="0"/>
                  </a:rPr>
                  <a:t>）</a:t>
                </a:r>
                <a:r>
                  <a:rPr lang="en-US" altLang="zh-CN" sz="2000" dirty="0">
                    <a:latin typeface="Times New Roman" panose="02020603050405020304" pitchFamily="18" charset="0"/>
                    <a:cs typeface="Times New Roman" panose="02020603050405020304" pitchFamily="18" charset="0"/>
                  </a:rPr>
                  <a:t>The maximum number of </a:t>
                </a:r>
                <a:r>
                  <a:rPr lang="en-US" altLang="zh-CN" sz="2000" dirty="0" err="1">
                    <a:latin typeface="Times New Roman" panose="02020603050405020304" pitchFamily="18" charset="0"/>
                    <a:cs typeface="Times New Roman" panose="02020603050405020304" pitchFamily="18" charset="0"/>
                  </a:rPr>
                  <a:t>pions</a:t>
                </a:r>
                <a:r>
                  <a:rPr lang="en-US" altLang="zh-CN" sz="2000" dirty="0">
                    <a:latin typeface="Times New Roman" panose="02020603050405020304" pitchFamily="18" charset="0"/>
                    <a:cs typeface="Times New Roman" panose="02020603050405020304" pitchFamily="18" charset="0"/>
                  </a:rPr>
                  <a:t> </a:t>
                </a:r>
                <a14:m>
                  <m:oMath xmlns:m="http://schemas.openxmlformats.org/officeDocument/2006/math">
                    <m:sSub>
                      <m:sSubPr>
                        <m:ctrlPr>
                          <a:rPr lang="en-US" altLang="zh-CN" sz="2000" i="1" smtClean="0">
                            <a:latin typeface="Cambria Math" panose="02040503050406030204" pitchFamily="18" charset="0"/>
                          </a:rPr>
                        </m:ctrlPr>
                      </m:sSubPr>
                      <m:e>
                        <m:r>
                          <a:rPr lang="en-US" altLang="zh-CN" sz="2000" b="0" i="1" smtClean="0">
                            <a:latin typeface="Cambria Math" panose="02040503050406030204" pitchFamily="18" charset="0"/>
                          </a:rPr>
                          <m:t>𝑁</m:t>
                        </m:r>
                      </m:e>
                      <m:sub>
                        <m:r>
                          <a:rPr lang="zh-CN" altLang="en-US" sz="2000" i="1" smtClean="0">
                            <a:latin typeface="Cambria Math" panose="02040503050406030204" pitchFamily="18" charset="0"/>
                          </a:rPr>
                          <m:t>𝜋</m:t>
                        </m:r>
                      </m:sub>
                    </m:sSub>
                    <m:r>
                      <a:rPr lang="en-US" altLang="zh-CN" sz="2000" i="1">
                        <a:latin typeface="Cambria Math" panose="02040503050406030204" pitchFamily="18" charset="0"/>
                        <a:ea typeface="Cambria Math" panose="02040503050406030204" pitchFamily="18" charset="0"/>
                      </a:rPr>
                      <m:t>~</m:t>
                    </m:r>
                    <m:rad>
                      <m:radPr>
                        <m:degHide m:val="on"/>
                        <m:ctrlPr>
                          <a:rPr lang="en-US" altLang="zh-CN" sz="2000" i="1" smtClean="0">
                            <a:latin typeface="Cambria Math" panose="02040503050406030204" pitchFamily="18" charset="0"/>
                            <a:ea typeface="Cambria Math" panose="02040503050406030204" pitchFamily="18" charset="0"/>
                          </a:rPr>
                        </m:ctrlPr>
                      </m:radPr>
                      <m:deg/>
                      <m:e>
                        <m:r>
                          <a:rPr lang="en-US" altLang="zh-CN" sz="2000" b="0" i="1" smtClean="0">
                            <a:latin typeface="Cambria Math" panose="02040503050406030204" pitchFamily="18" charset="0"/>
                            <a:ea typeface="Cambria Math" panose="02040503050406030204" pitchFamily="18" charset="0"/>
                          </a:rPr>
                          <m:t>𝑠</m:t>
                        </m:r>
                      </m:e>
                    </m:rad>
                  </m:oMath>
                </a14:m>
                <a:r>
                  <a:rPr lang="en-US" altLang="zh-CN" sz="2000" dirty="0">
                    <a:latin typeface="Times New Roman" panose="02020603050405020304" pitchFamily="18" charset="0"/>
                    <a:cs typeface="Times New Roman" panose="02020603050405020304" pitchFamily="18" charset="0"/>
                  </a:rPr>
                  <a:t> at a given interaction energy correspond to a case that all available kinetic energies of </a:t>
                </a:r>
                <a:r>
                  <a:rPr lang="en-US" altLang="zh-CN" sz="2000" dirty="0" err="1">
                    <a:latin typeface="Times New Roman" panose="02020603050405020304" pitchFamily="18" charset="0"/>
                    <a:cs typeface="Times New Roman" panose="02020603050405020304" pitchFamily="18" charset="0"/>
                  </a:rPr>
                  <a:t>pions</a:t>
                </a:r>
                <a:r>
                  <a:rPr lang="en-US" altLang="zh-CN" sz="2000" dirty="0">
                    <a:latin typeface="Times New Roman" panose="02020603050405020304" pitchFamily="18" charset="0"/>
                    <a:cs typeface="Times New Roman" panose="02020603050405020304" pitchFamily="18" charset="0"/>
                  </a:rPr>
                  <a:t> at the C. M. system are almost used to creating </a:t>
                </a:r>
                <a:r>
                  <a:rPr lang="en-US" altLang="zh-CN" sz="2000" dirty="0" err="1">
                    <a:latin typeface="Times New Roman" panose="02020603050405020304" pitchFamily="18" charset="0"/>
                    <a:cs typeface="Times New Roman" panose="02020603050405020304" pitchFamily="18" charset="0"/>
                  </a:rPr>
                  <a:t>pions</a:t>
                </a:r>
                <a:r>
                  <a:rPr lang="en-US" altLang="zh-CN" sz="2000" dirty="0">
                    <a:latin typeface="Times New Roman" panose="02020603050405020304" pitchFamily="18" charset="0"/>
                    <a:cs typeface="Times New Roman" panose="02020603050405020304" pitchFamily="18" charset="0"/>
                  </a:rPr>
                  <a:t>. However, the data show that </a:t>
                </a:r>
                <a14:m>
                  <m:oMath xmlns:m="http://schemas.openxmlformats.org/officeDocument/2006/math">
                    <m:sSub>
                      <m:sSubPr>
                        <m:ctrlPr>
                          <a:rPr lang="en-US" altLang="zh-CN" sz="2000" i="1" smtClean="0">
                            <a:latin typeface="Cambria Math" panose="02040503050406030204" pitchFamily="18" charset="0"/>
                          </a:rPr>
                        </m:ctrlPr>
                      </m:sSubPr>
                      <m:e>
                        <m:r>
                          <a:rPr lang="en-US" altLang="zh-CN" sz="2000" b="0" i="1" smtClean="0">
                            <a:latin typeface="Cambria Math" panose="02040503050406030204" pitchFamily="18" charset="0"/>
                          </a:rPr>
                          <m:t>𝑁</m:t>
                        </m:r>
                      </m:e>
                      <m:sub>
                        <m:r>
                          <a:rPr lang="zh-CN" altLang="en-US" sz="2000" i="1" smtClean="0">
                            <a:latin typeface="Cambria Math" panose="02040503050406030204" pitchFamily="18" charset="0"/>
                          </a:rPr>
                          <m:t>𝜋</m:t>
                        </m:r>
                      </m:sub>
                    </m:sSub>
                    <m:r>
                      <a:rPr lang="en-US" altLang="zh-CN" sz="2000" i="1" smtClean="0">
                        <a:latin typeface="Cambria Math" panose="02040503050406030204" pitchFamily="18" charset="0"/>
                        <a:ea typeface="Cambria Math" panose="02040503050406030204" pitchFamily="18" charset="0"/>
                      </a:rPr>
                      <m:t>~</m:t>
                    </m:r>
                    <m:r>
                      <a:rPr lang="en-US" altLang="zh-CN" sz="2000" b="0" i="1" smtClean="0">
                        <a:latin typeface="Cambria Math" panose="02040503050406030204" pitchFamily="18" charset="0"/>
                        <a:ea typeface="Cambria Math" panose="02040503050406030204" pitchFamily="18" charset="0"/>
                      </a:rPr>
                      <m:t>𝑙𝑛𝑠</m:t>
                    </m:r>
                    <m:r>
                      <a:rPr lang="en-US" altLang="zh-CN" sz="2000" b="0" i="1" smtClean="0">
                        <a:latin typeface="Cambria Math" panose="02040503050406030204" pitchFamily="18" charset="0"/>
                        <a:ea typeface="Cambria Math" panose="02040503050406030204" pitchFamily="18" charset="0"/>
                      </a:rPr>
                      <m:t> </m:t>
                    </m:r>
                  </m:oMath>
                </a14:m>
                <a:r>
                  <a:rPr lang="en-US" altLang="zh-CN" sz="2000" dirty="0">
                    <a:latin typeface="Times New Roman" panose="02020603050405020304" pitchFamily="18" charset="0"/>
                    <a:cs typeface="Times New Roman" panose="02020603050405020304" pitchFamily="18" charset="0"/>
                  </a:rPr>
                  <a:t> or </a:t>
                </a:r>
                <a14:m>
                  <m:oMath xmlns:m="http://schemas.openxmlformats.org/officeDocument/2006/math">
                    <m:sSub>
                      <m:sSubPr>
                        <m:ctrlPr>
                          <a:rPr lang="en-US" altLang="zh-CN" sz="2000" i="1">
                            <a:latin typeface="Cambria Math" panose="02040503050406030204" pitchFamily="18" charset="0"/>
                          </a:rPr>
                        </m:ctrlPr>
                      </m:sSubPr>
                      <m:e>
                        <m:r>
                          <a:rPr lang="en-US" altLang="zh-CN" sz="2000" i="1">
                            <a:latin typeface="Cambria Math" panose="02040503050406030204" pitchFamily="18" charset="0"/>
                          </a:rPr>
                          <m:t>𝑁</m:t>
                        </m:r>
                      </m:e>
                      <m:sub>
                        <m:r>
                          <a:rPr lang="zh-CN" altLang="en-US" sz="2000" i="1">
                            <a:latin typeface="Cambria Math" panose="02040503050406030204" pitchFamily="18" charset="0"/>
                          </a:rPr>
                          <m:t>𝜋</m:t>
                        </m:r>
                      </m:sub>
                    </m:sSub>
                    <m:r>
                      <a:rPr lang="en-US" altLang="zh-CN" sz="2000" i="1">
                        <a:latin typeface="Cambria Math" panose="02040503050406030204" pitchFamily="18" charset="0"/>
                        <a:ea typeface="Cambria Math" panose="02040503050406030204" pitchFamily="18" charset="0"/>
                      </a:rPr>
                      <m:t>~ </m:t>
                    </m:r>
                    <m:sSup>
                      <m:sSupPr>
                        <m:ctrlPr>
                          <a:rPr lang="en-US" altLang="zh-CN" sz="2000" i="1" smtClean="0">
                            <a:latin typeface="Cambria Math" panose="02040503050406030204" pitchFamily="18" charset="0"/>
                            <a:ea typeface="Cambria Math" panose="02040503050406030204" pitchFamily="18" charset="0"/>
                          </a:rPr>
                        </m:ctrlPr>
                      </m:sSupPr>
                      <m:e>
                        <m:r>
                          <a:rPr lang="en-US" altLang="zh-CN" sz="2000" i="1">
                            <a:latin typeface="Cambria Math" panose="02040503050406030204" pitchFamily="18" charset="0"/>
                            <a:ea typeface="Cambria Math" panose="02040503050406030204" pitchFamily="18" charset="0"/>
                          </a:rPr>
                          <m:t>𝑙𝑛𝑠</m:t>
                        </m:r>
                      </m:e>
                      <m:sup>
                        <m:r>
                          <a:rPr lang="en-US" altLang="zh-CN" sz="2000" b="0" i="1" smtClean="0">
                            <a:latin typeface="Cambria Math" panose="02040503050406030204" pitchFamily="18" charset="0"/>
                            <a:ea typeface="Cambria Math" panose="02040503050406030204" pitchFamily="18" charset="0"/>
                          </a:rPr>
                          <m:t>2</m:t>
                        </m:r>
                      </m:sup>
                    </m:sSup>
                  </m:oMath>
                </a14:m>
                <a:r>
                  <a:rPr lang="en-US" altLang="zh-CN" sz="2000" dirty="0">
                    <a:latin typeface="Times New Roman" panose="02020603050405020304" pitchFamily="18" charset="0"/>
                    <a:cs typeface="Times New Roman" panose="02020603050405020304" pitchFamily="18" charset="0"/>
                  </a:rPr>
                  <a:t>, A possible reason is that the limited available number of gluons restricts the increase of secondaries. </a:t>
                </a:r>
                <a:endParaRPr lang="zh-CN" altLang="en-US" sz="2000" dirty="0">
                  <a:latin typeface="Times New Roman" panose="02020603050405020304" pitchFamily="18" charset="0"/>
                  <a:cs typeface="Times New Roman" panose="02020603050405020304" pitchFamily="18" charset="0"/>
                </a:endParaRPr>
              </a:p>
            </p:txBody>
          </p:sp>
        </mc:Choice>
        <mc:Fallback xmlns="">
          <p:sp>
            <p:nvSpPr>
              <p:cNvPr id="8" name="矩形 7">
                <a:extLst>
                  <a:ext uri="{FF2B5EF4-FFF2-40B4-BE49-F238E27FC236}">
                    <a16:creationId xmlns:a16="http://schemas.microsoft.com/office/drawing/2014/main" id="{C57DC855-55F4-47FD-9FD0-70E185DCAD86}"/>
                  </a:ext>
                </a:extLst>
              </p:cNvPr>
              <p:cNvSpPr>
                <a:spLocks noRot="1" noChangeAspect="1" noMove="1" noResize="1" noEditPoints="1" noAdjustHandles="1" noChangeArrowheads="1" noChangeShapeType="1" noTextEdit="1"/>
              </p:cNvSpPr>
              <p:nvPr/>
            </p:nvSpPr>
            <p:spPr>
              <a:xfrm>
                <a:off x="393575" y="3352579"/>
                <a:ext cx="11191784" cy="1326773"/>
              </a:xfrm>
              <a:prstGeom prst="rect">
                <a:avLst/>
              </a:prstGeom>
              <a:blipFill>
                <a:blip r:embed="rId4"/>
                <a:stretch>
                  <a:fillRect l="-599" t="-2752" r="-599" b="-7339"/>
                </a:stretch>
              </a:blipFill>
            </p:spPr>
            <p:txBody>
              <a:bodyPr/>
              <a:lstStyle/>
              <a:p>
                <a:r>
                  <a:rPr lang="zh-CN" altLang="en-US">
                    <a:noFill/>
                  </a:rPr>
                  <a:t> </a:t>
                </a:r>
              </a:p>
            </p:txBody>
          </p:sp>
        </mc:Fallback>
      </mc:AlternateContent>
      <p:sp>
        <p:nvSpPr>
          <p:cNvPr id="9" name="矩形 8">
            <a:extLst>
              <a:ext uri="{FF2B5EF4-FFF2-40B4-BE49-F238E27FC236}">
                <a16:creationId xmlns:a16="http://schemas.microsoft.com/office/drawing/2014/main" id="{CA0B9304-4FBF-4B26-B9B1-AB940F3A0766}"/>
              </a:ext>
            </a:extLst>
          </p:cNvPr>
          <p:cNvSpPr/>
          <p:nvPr/>
        </p:nvSpPr>
        <p:spPr>
          <a:xfrm>
            <a:off x="267997" y="847362"/>
            <a:ext cx="10142713" cy="400110"/>
          </a:xfrm>
          <a:prstGeom prst="rect">
            <a:avLst/>
          </a:prstGeom>
        </p:spPr>
        <p:txBody>
          <a:bodyPr wrap="none">
            <a:spAutoFit/>
          </a:bodyPr>
          <a:lstStyle/>
          <a:p>
            <a:r>
              <a:rPr lang="zh-CN" altLang="en-US" sz="2000" dirty="0">
                <a:latin typeface="Times New Roman" panose="02020603050405020304" pitchFamily="18" charset="0"/>
                <a:cs typeface="Times New Roman" panose="02020603050405020304" pitchFamily="18" charset="0"/>
              </a:rPr>
              <a:t>（</a:t>
            </a:r>
            <a:r>
              <a:rPr lang="en-US" altLang="zh-CN" sz="2000" dirty="0">
                <a:latin typeface="Times New Roman" panose="02020603050405020304" pitchFamily="18" charset="0"/>
                <a:cs typeface="Times New Roman" panose="02020603050405020304" pitchFamily="18" charset="0"/>
              </a:rPr>
              <a:t>1</a:t>
            </a:r>
            <a:r>
              <a:rPr lang="zh-CN" altLang="en-US" sz="2000" dirty="0">
                <a:latin typeface="Times New Roman" panose="02020603050405020304" pitchFamily="18" charset="0"/>
                <a:cs typeface="Times New Roman" panose="02020603050405020304" pitchFamily="18" charset="0"/>
              </a:rPr>
              <a:t>）</a:t>
            </a:r>
            <a:r>
              <a:rPr lang="en-US" altLang="zh-CN" sz="2000" dirty="0">
                <a:latin typeface="Times New Roman" panose="02020603050405020304" pitchFamily="18" charset="0"/>
                <a:cs typeface="Times New Roman" panose="02020603050405020304" pitchFamily="18" charset="0"/>
              </a:rPr>
              <a:t>The cross-section of inclusive gluon mini-jet production in high energy p − p collisions, </a:t>
            </a:r>
            <a:endParaRPr lang="zh-CN" altLang="en-US" sz="2000" dirty="0">
              <a:latin typeface="Times New Roman" panose="02020603050405020304" pitchFamily="18" charset="0"/>
              <a:cs typeface="Times New Roman" panose="02020603050405020304" pitchFamily="18" charset="0"/>
            </a:endParaRPr>
          </a:p>
        </p:txBody>
      </p:sp>
      <p:sp>
        <p:nvSpPr>
          <p:cNvPr id="4" name="文本框 3">
            <a:extLst>
              <a:ext uri="{FF2B5EF4-FFF2-40B4-BE49-F238E27FC236}">
                <a16:creationId xmlns:a16="http://schemas.microsoft.com/office/drawing/2014/main" id="{6DD936FE-8815-4E1A-B41F-597A6BDF2C95}"/>
              </a:ext>
            </a:extLst>
          </p:cNvPr>
          <p:cNvSpPr txBox="1"/>
          <p:nvPr/>
        </p:nvSpPr>
        <p:spPr>
          <a:xfrm>
            <a:off x="168676" y="150920"/>
            <a:ext cx="4880310" cy="461665"/>
          </a:xfrm>
          <a:prstGeom prst="rect">
            <a:avLst/>
          </a:prstGeom>
          <a:noFill/>
        </p:spPr>
        <p:txBody>
          <a:bodyPr wrap="none" rtlCol="0">
            <a:spAutoFit/>
          </a:bodyPr>
          <a:lstStyle/>
          <a:p>
            <a:r>
              <a:rPr lang="zh-CN" altLang="en-US" sz="2400" b="1" dirty="0">
                <a:solidFill>
                  <a:srgbClr val="0000FF"/>
                </a:solidFill>
                <a:latin typeface="微软雅黑" panose="020B0503020204020204" pitchFamily="34" charset="-122"/>
                <a:ea typeface="微软雅黑" panose="020B0503020204020204" pitchFamily="34" charset="-122"/>
              </a:rPr>
              <a:t>胶子凝聚下次级粒子产生的模型：</a:t>
            </a:r>
          </a:p>
        </p:txBody>
      </p:sp>
      <mc:AlternateContent xmlns:mc="http://schemas.openxmlformats.org/markup-compatibility/2006" xmlns:a14="http://schemas.microsoft.com/office/drawing/2010/main">
        <mc:Choice Requires="a14">
          <p:sp>
            <p:nvSpPr>
              <p:cNvPr id="10" name="矩形 9">
                <a:extLst>
                  <a:ext uri="{FF2B5EF4-FFF2-40B4-BE49-F238E27FC236}">
                    <a16:creationId xmlns:a16="http://schemas.microsoft.com/office/drawing/2014/main" id="{5AEF2410-E2B1-4F5B-A8E6-C963D7141153}"/>
                  </a:ext>
                </a:extLst>
              </p:cNvPr>
              <p:cNvSpPr/>
              <p:nvPr/>
            </p:nvSpPr>
            <p:spPr>
              <a:xfrm>
                <a:off x="455720" y="5055780"/>
                <a:ext cx="11218415" cy="707886"/>
              </a:xfrm>
              <a:prstGeom prst="rect">
                <a:avLst/>
              </a:prstGeom>
            </p:spPr>
            <p:txBody>
              <a:bodyPr wrap="square">
                <a:spAutoFit/>
              </a:bodyPr>
              <a:lstStyle/>
              <a:p>
                <a:r>
                  <a:rPr lang="zh-CN" altLang="en-US" sz="2000" dirty="0">
                    <a:latin typeface="Times New Roman" panose="02020603050405020304" pitchFamily="18" charset="0"/>
                    <a:cs typeface="Times New Roman" panose="02020603050405020304" pitchFamily="18" charset="0"/>
                  </a:rPr>
                  <a:t>（</a:t>
                </a:r>
                <a:r>
                  <a:rPr lang="en-US" altLang="zh-CN" sz="2000" dirty="0">
                    <a:latin typeface="Times New Roman" panose="02020603050405020304" pitchFamily="18" charset="0"/>
                    <a:cs typeface="Times New Roman" panose="02020603050405020304" pitchFamily="18" charset="0"/>
                  </a:rPr>
                  <a:t>3</a:t>
                </a:r>
                <a:r>
                  <a:rPr lang="zh-CN" altLang="en-US" sz="2000" dirty="0">
                    <a:latin typeface="Times New Roman" panose="02020603050405020304" pitchFamily="18" charset="0"/>
                    <a:cs typeface="Times New Roman" panose="02020603050405020304" pitchFamily="18" charset="0"/>
                  </a:rPr>
                  <a:t>）</a:t>
                </a:r>
                <a:r>
                  <a:rPr lang="en-US" altLang="zh-CN" sz="2000" dirty="0">
                    <a:latin typeface="Times New Roman" panose="02020603050405020304" pitchFamily="18" charset="0"/>
                    <a:cs typeface="Times New Roman" panose="02020603050405020304" pitchFamily="18" charset="0"/>
                  </a:rPr>
                  <a:t>We assume that a large number of gluons at the central region due to the GC-effects create the maximum number </a:t>
                </a:r>
                <a14:m>
                  <m:oMath xmlns:m="http://schemas.openxmlformats.org/officeDocument/2006/math">
                    <m:sSub>
                      <m:sSubPr>
                        <m:ctrlPr>
                          <a:rPr lang="en-US" altLang="zh-CN" sz="2000" i="1">
                            <a:latin typeface="Cambria Math" panose="02040503050406030204" pitchFamily="18" charset="0"/>
                          </a:rPr>
                        </m:ctrlPr>
                      </m:sSubPr>
                      <m:e>
                        <m:r>
                          <a:rPr lang="en-US" altLang="zh-CN" sz="2000" i="1">
                            <a:latin typeface="Cambria Math" panose="02040503050406030204" pitchFamily="18" charset="0"/>
                          </a:rPr>
                          <m:t>𝑁</m:t>
                        </m:r>
                      </m:e>
                      <m:sub>
                        <m:r>
                          <a:rPr lang="zh-CN" altLang="en-US" sz="2000" i="1">
                            <a:latin typeface="Cambria Math" panose="02040503050406030204" pitchFamily="18" charset="0"/>
                          </a:rPr>
                          <m:t>𝜋</m:t>
                        </m:r>
                      </m:sub>
                    </m:sSub>
                  </m:oMath>
                </a14:m>
                <a:r>
                  <a:rPr lang="en-US" altLang="zh-CN" sz="2000" dirty="0">
                    <a:latin typeface="Times New Roman" panose="02020603050405020304" pitchFamily="18" charset="0"/>
                    <a:cs typeface="Times New Roman" panose="02020603050405020304" pitchFamily="18" charset="0"/>
                  </a:rPr>
                  <a:t> of </a:t>
                </a:r>
                <a:r>
                  <a:rPr lang="en-US" altLang="zh-CN" sz="2000" dirty="0" err="1">
                    <a:latin typeface="Times New Roman" panose="02020603050405020304" pitchFamily="18" charset="0"/>
                    <a:cs typeface="Times New Roman" panose="02020603050405020304" pitchFamily="18" charset="0"/>
                  </a:rPr>
                  <a:t>pions</a:t>
                </a:r>
                <a:r>
                  <a:rPr lang="en-US" altLang="zh-CN" sz="2000" dirty="0">
                    <a:latin typeface="Times New Roman" panose="02020603050405020304" pitchFamily="18" charset="0"/>
                    <a:cs typeface="Times New Roman" panose="02020603050405020304" pitchFamily="18" charset="0"/>
                  </a:rPr>
                  <a:t>.</a:t>
                </a:r>
                <a:endParaRPr lang="zh-CN" altLang="en-US" sz="2000" dirty="0">
                  <a:latin typeface="Times New Roman" panose="02020603050405020304" pitchFamily="18" charset="0"/>
                  <a:cs typeface="Times New Roman" panose="02020603050405020304" pitchFamily="18" charset="0"/>
                </a:endParaRPr>
              </a:p>
            </p:txBody>
          </p:sp>
        </mc:Choice>
        <mc:Fallback xmlns="">
          <p:sp>
            <p:nvSpPr>
              <p:cNvPr id="10" name="矩形 9">
                <a:extLst>
                  <a:ext uri="{FF2B5EF4-FFF2-40B4-BE49-F238E27FC236}">
                    <a16:creationId xmlns:a16="http://schemas.microsoft.com/office/drawing/2014/main" id="{5AEF2410-E2B1-4F5B-A8E6-C963D7141153}"/>
                  </a:ext>
                </a:extLst>
              </p:cNvPr>
              <p:cNvSpPr>
                <a:spLocks noRot="1" noChangeAspect="1" noMove="1" noResize="1" noEditPoints="1" noAdjustHandles="1" noChangeArrowheads="1" noChangeShapeType="1" noTextEdit="1"/>
              </p:cNvSpPr>
              <p:nvPr/>
            </p:nvSpPr>
            <p:spPr>
              <a:xfrm>
                <a:off x="455720" y="5055780"/>
                <a:ext cx="11218415" cy="707886"/>
              </a:xfrm>
              <a:prstGeom prst="rect">
                <a:avLst/>
              </a:prstGeom>
              <a:blipFill>
                <a:blip r:embed="rId5"/>
                <a:stretch>
                  <a:fillRect l="-598" t="-5172" b="-14655"/>
                </a:stretch>
              </a:blipFill>
            </p:spPr>
            <p:txBody>
              <a:bodyPr/>
              <a:lstStyle/>
              <a:p>
                <a:r>
                  <a:rPr lang="zh-CN" altLang="en-US">
                    <a:noFill/>
                  </a:rPr>
                  <a:t> </a:t>
                </a:r>
              </a:p>
            </p:txBody>
          </p:sp>
        </mc:Fallback>
      </mc:AlternateContent>
    </p:spTree>
    <p:extLst>
      <p:ext uri="{BB962C8B-B14F-4D97-AF65-F5344CB8AC3E}">
        <p14:creationId xmlns:p14="http://schemas.microsoft.com/office/powerpoint/2010/main" val="8385674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5"/>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7"/>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8"/>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P spid="9" grpId="0"/>
      <p:bldP spid="10"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a:extLst>
              <a:ext uri="{FF2B5EF4-FFF2-40B4-BE49-F238E27FC236}">
                <a16:creationId xmlns:a16="http://schemas.microsoft.com/office/drawing/2014/main" id="{C7535E97-BF67-48DA-8FBE-9BDDFA537CDC}"/>
              </a:ext>
            </a:extLst>
          </p:cNvPr>
          <p:cNvSpPr/>
          <p:nvPr/>
        </p:nvSpPr>
        <p:spPr>
          <a:xfrm>
            <a:off x="375821" y="188625"/>
            <a:ext cx="10774532" cy="830997"/>
          </a:xfrm>
          <a:prstGeom prst="rect">
            <a:avLst/>
          </a:prstGeom>
        </p:spPr>
        <p:txBody>
          <a:bodyPr wrap="square">
            <a:spAutoFit/>
          </a:bodyPr>
          <a:lstStyle/>
          <a:p>
            <a:r>
              <a:rPr lang="zh-CN" altLang="en-US" sz="2400" dirty="0">
                <a:latin typeface="Times New Roman" panose="02020603050405020304" pitchFamily="18" charset="0"/>
                <a:cs typeface="Times New Roman" panose="02020603050405020304" pitchFamily="18" charset="0"/>
              </a:rPr>
              <a:t>（</a:t>
            </a:r>
            <a:r>
              <a:rPr lang="en-US" altLang="zh-CN" sz="2400" dirty="0">
                <a:latin typeface="Times New Roman" panose="02020603050405020304" pitchFamily="18" charset="0"/>
                <a:cs typeface="Times New Roman" panose="02020603050405020304" pitchFamily="18" charset="0"/>
              </a:rPr>
              <a:t>4</a:t>
            </a:r>
            <a:r>
              <a:rPr lang="zh-CN" altLang="en-US" sz="2400" dirty="0">
                <a:latin typeface="Times New Roman" panose="02020603050405020304" pitchFamily="18" charset="0"/>
                <a:cs typeface="Times New Roman" panose="02020603050405020304" pitchFamily="18" charset="0"/>
              </a:rPr>
              <a:t>）</a:t>
            </a:r>
            <a:r>
              <a:rPr lang="en-US" altLang="zh-CN" sz="2400" dirty="0">
                <a:latin typeface="Times New Roman" panose="02020603050405020304" pitchFamily="18" charset="0"/>
                <a:cs typeface="Times New Roman" panose="02020603050405020304" pitchFamily="18" charset="0"/>
              </a:rPr>
              <a:t>Focus on the central rapidity region, where the multi-hadrons (mainly </a:t>
            </a:r>
            <a:r>
              <a:rPr lang="en-US" altLang="zh-CN" sz="2400" dirty="0" err="1">
                <a:latin typeface="Times New Roman" panose="02020603050405020304" pitchFamily="18" charset="0"/>
                <a:cs typeface="Times New Roman" panose="02020603050405020304" pitchFamily="18" charset="0"/>
              </a:rPr>
              <a:t>pions</a:t>
            </a:r>
            <a:r>
              <a:rPr lang="en-US" altLang="zh-CN" sz="2400" dirty="0">
                <a:latin typeface="Times New Roman" panose="02020603050405020304" pitchFamily="18" charset="0"/>
                <a:cs typeface="Times New Roman" panose="02020603050405020304" pitchFamily="18" charset="0"/>
              </a:rPr>
              <a:t>) are produced due to the excited gluons. This process contains two steps</a:t>
            </a:r>
            <a:endParaRPr lang="zh-CN" altLang="en-US" sz="2400" dirty="0">
              <a:latin typeface="Times New Roman" panose="02020603050405020304" pitchFamily="18" charset="0"/>
              <a:cs typeface="Times New Roman" panose="02020603050405020304" pitchFamily="18" charset="0"/>
            </a:endParaRPr>
          </a:p>
        </p:txBody>
      </p:sp>
      <p:sp>
        <p:nvSpPr>
          <p:cNvPr id="4" name="矩形 3">
            <a:extLst>
              <a:ext uri="{FF2B5EF4-FFF2-40B4-BE49-F238E27FC236}">
                <a16:creationId xmlns:a16="http://schemas.microsoft.com/office/drawing/2014/main" id="{2BB6F487-28DA-43F6-B216-B2CF0712A1E2}"/>
              </a:ext>
            </a:extLst>
          </p:cNvPr>
          <p:cNvSpPr/>
          <p:nvPr/>
        </p:nvSpPr>
        <p:spPr>
          <a:xfrm>
            <a:off x="366945" y="1969496"/>
            <a:ext cx="11342702" cy="830997"/>
          </a:xfrm>
          <a:prstGeom prst="rect">
            <a:avLst/>
          </a:prstGeom>
        </p:spPr>
        <p:txBody>
          <a:bodyPr wrap="square">
            <a:spAutoFit/>
          </a:bodyPr>
          <a:lstStyle/>
          <a:p>
            <a:r>
              <a:rPr lang="zh-CN" altLang="en-US" sz="2400" dirty="0">
                <a:latin typeface="Times New Roman" panose="02020603050405020304" pitchFamily="18" charset="0"/>
                <a:cs typeface="Times New Roman" panose="02020603050405020304" pitchFamily="18" charset="0"/>
              </a:rPr>
              <a:t>（</a:t>
            </a:r>
            <a:r>
              <a:rPr lang="en-US" altLang="zh-CN" sz="2400" dirty="0">
                <a:latin typeface="Times New Roman" panose="02020603050405020304" pitchFamily="18" charset="0"/>
                <a:cs typeface="Times New Roman" panose="02020603050405020304" pitchFamily="18" charset="0"/>
              </a:rPr>
              <a:t>5</a:t>
            </a:r>
            <a:r>
              <a:rPr lang="zh-CN" altLang="en-US" sz="2400" dirty="0">
                <a:latin typeface="Times New Roman" panose="02020603050405020304" pitchFamily="18" charset="0"/>
                <a:cs typeface="Times New Roman" panose="02020603050405020304" pitchFamily="18" charset="0"/>
              </a:rPr>
              <a:t>）</a:t>
            </a:r>
            <a:r>
              <a:rPr lang="en-US" altLang="zh-CN" sz="2400" dirty="0">
                <a:latin typeface="Times New Roman" panose="02020603050405020304" pitchFamily="18" charset="0"/>
                <a:cs typeface="Times New Roman" panose="02020603050405020304" pitchFamily="18" charset="0"/>
              </a:rPr>
              <a:t>Image that almost all available energy of the collision at the center-of-mass system is used to create </a:t>
            </a:r>
            <a:r>
              <a:rPr lang="en-US" altLang="zh-CN" sz="2400" dirty="0" err="1">
                <a:latin typeface="Times New Roman" panose="02020603050405020304" pitchFamily="18" charset="0"/>
                <a:cs typeface="Times New Roman" panose="02020603050405020304" pitchFamily="18" charset="0"/>
              </a:rPr>
              <a:t>pions</a:t>
            </a:r>
            <a:r>
              <a:rPr lang="en-US" altLang="zh-CN" sz="2400" dirty="0">
                <a:latin typeface="Times New Roman" panose="02020603050405020304" pitchFamily="18" charset="0"/>
                <a:cs typeface="Times New Roman" panose="02020603050405020304" pitchFamily="18" charset="0"/>
              </a:rPr>
              <a:t>.</a:t>
            </a:r>
            <a:endParaRPr lang="zh-CN" altLang="en-US" sz="2400" dirty="0">
              <a:latin typeface="Times New Roman" panose="02020603050405020304" pitchFamily="18" charset="0"/>
              <a:cs typeface="Times New Roman" panose="02020603050405020304" pitchFamily="18" charset="0"/>
            </a:endParaRPr>
          </a:p>
        </p:txBody>
      </p:sp>
      <p:pic>
        <p:nvPicPr>
          <p:cNvPr id="5" name="图片 4">
            <a:extLst>
              <a:ext uri="{FF2B5EF4-FFF2-40B4-BE49-F238E27FC236}">
                <a16:creationId xmlns:a16="http://schemas.microsoft.com/office/drawing/2014/main" id="{3C3C77CF-6115-425C-8DE3-8946C715B068}"/>
              </a:ext>
            </a:extLst>
          </p:cNvPr>
          <p:cNvPicPr>
            <a:picLocks noChangeAspect="1"/>
          </p:cNvPicPr>
          <p:nvPr/>
        </p:nvPicPr>
        <p:blipFill>
          <a:blip r:embed="rId2"/>
          <a:stretch>
            <a:fillRect/>
          </a:stretch>
        </p:blipFill>
        <p:spPr>
          <a:xfrm>
            <a:off x="1416881" y="2806085"/>
            <a:ext cx="5753903" cy="695422"/>
          </a:xfrm>
          <a:prstGeom prst="rect">
            <a:avLst/>
          </a:prstGeom>
        </p:spPr>
      </p:pic>
      <p:pic>
        <p:nvPicPr>
          <p:cNvPr id="6" name="图片 5">
            <a:extLst>
              <a:ext uri="{FF2B5EF4-FFF2-40B4-BE49-F238E27FC236}">
                <a16:creationId xmlns:a16="http://schemas.microsoft.com/office/drawing/2014/main" id="{A888E93A-C60C-4494-97FE-AAB4F3EBF96F}"/>
              </a:ext>
            </a:extLst>
          </p:cNvPr>
          <p:cNvPicPr>
            <a:picLocks noChangeAspect="1"/>
          </p:cNvPicPr>
          <p:nvPr/>
        </p:nvPicPr>
        <p:blipFill>
          <a:blip r:embed="rId3"/>
          <a:stretch>
            <a:fillRect/>
          </a:stretch>
        </p:blipFill>
        <p:spPr>
          <a:xfrm>
            <a:off x="1700059" y="3566527"/>
            <a:ext cx="4867954" cy="523948"/>
          </a:xfrm>
          <a:prstGeom prst="rect">
            <a:avLst/>
          </a:prstGeom>
        </p:spPr>
      </p:pic>
      <p:pic>
        <p:nvPicPr>
          <p:cNvPr id="8" name="图片 7">
            <a:extLst>
              <a:ext uri="{FF2B5EF4-FFF2-40B4-BE49-F238E27FC236}">
                <a16:creationId xmlns:a16="http://schemas.microsoft.com/office/drawing/2014/main" id="{5437610B-46F2-40CC-8344-1AFE295A5EF3}"/>
              </a:ext>
            </a:extLst>
          </p:cNvPr>
          <p:cNvPicPr>
            <a:picLocks noChangeAspect="1"/>
          </p:cNvPicPr>
          <p:nvPr/>
        </p:nvPicPr>
        <p:blipFill>
          <a:blip r:embed="rId4"/>
          <a:stretch>
            <a:fillRect/>
          </a:stretch>
        </p:blipFill>
        <p:spPr>
          <a:xfrm>
            <a:off x="1664362" y="4161329"/>
            <a:ext cx="5525271" cy="523948"/>
          </a:xfrm>
          <a:prstGeom prst="rect">
            <a:avLst/>
          </a:prstGeom>
        </p:spPr>
      </p:pic>
      <p:pic>
        <p:nvPicPr>
          <p:cNvPr id="9" name="图片 8">
            <a:extLst>
              <a:ext uri="{FF2B5EF4-FFF2-40B4-BE49-F238E27FC236}">
                <a16:creationId xmlns:a16="http://schemas.microsoft.com/office/drawing/2014/main" id="{22C2597E-CAE8-4649-A7A4-124E78E0DB99}"/>
              </a:ext>
            </a:extLst>
          </p:cNvPr>
          <p:cNvPicPr>
            <a:picLocks noChangeAspect="1"/>
          </p:cNvPicPr>
          <p:nvPr/>
        </p:nvPicPr>
        <p:blipFill>
          <a:blip r:embed="rId5"/>
          <a:stretch>
            <a:fillRect/>
          </a:stretch>
        </p:blipFill>
        <p:spPr>
          <a:xfrm>
            <a:off x="1663656" y="4829748"/>
            <a:ext cx="4372585" cy="447737"/>
          </a:xfrm>
          <a:prstGeom prst="rect">
            <a:avLst/>
          </a:prstGeom>
        </p:spPr>
      </p:pic>
      <p:pic>
        <p:nvPicPr>
          <p:cNvPr id="10" name="图片 9">
            <a:extLst>
              <a:ext uri="{FF2B5EF4-FFF2-40B4-BE49-F238E27FC236}">
                <a16:creationId xmlns:a16="http://schemas.microsoft.com/office/drawing/2014/main" id="{C6E4477F-E86E-46A9-8F3D-A425B590D32B}"/>
              </a:ext>
            </a:extLst>
          </p:cNvPr>
          <p:cNvPicPr>
            <a:picLocks noChangeAspect="1"/>
          </p:cNvPicPr>
          <p:nvPr/>
        </p:nvPicPr>
        <p:blipFill>
          <a:blip r:embed="rId6"/>
          <a:stretch>
            <a:fillRect/>
          </a:stretch>
        </p:blipFill>
        <p:spPr>
          <a:xfrm>
            <a:off x="1663862" y="5412432"/>
            <a:ext cx="4105848" cy="543001"/>
          </a:xfrm>
          <a:prstGeom prst="rect">
            <a:avLst/>
          </a:prstGeom>
        </p:spPr>
      </p:pic>
      <mc:AlternateContent xmlns:mc="http://schemas.openxmlformats.org/markup-compatibility/2006" xmlns:a14="http://schemas.microsoft.com/office/drawing/2010/main">
        <mc:Choice Requires="a14">
          <p:sp>
            <p:nvSpPr>
              <p:cNvPr id="14" name="文本框 13">
                <a:extLst>
                  <a:ext uri="{FF2B5EF4-FFF2-40B4-BE49-F238E27FC236}">
                    <a16:creationId xmlns:a16="http://schemas.microsoft.com/office/drawing/2014/main" id="{0D72C002-2490-4A84-8E07-887DB6B2078F}"/>
                  </a:ext>
                </a:extLst>
              </p:cNvPr>
              <p:cNvSpPr txBox="1"/>
              <p:nvPr/>
            </p:nvSpPr>
            <p:spPr>
              <a:xfrm>
                <a:off x="1186650" y="1173330"/>
                <a:ext cx="10764165" cy="377667"/>
              </a:xfrm>
              <a:prstGeom prst="rect">
                <a:avLst/>
              </a:prstGeom>
              <a:noFill/>
            </p:spPr>
            <p:txBody>
              <a:bodyPr wrap="none" lIns="0" tIns="0" rIns="0" bIns="0" rtlCol="0">
                <a:spAutoFit/>
              </a:bodyPr>
              <a:lstStyle/>
              <a:p>
                <a14:m>
                  <m:oMath xmlns:m="http://schemas.openxmlformats.org/officeDocument/2006/math">
                    <m:r>
                      <a:rPr lang="en-US" altLang="zh-CN" sz="2400" b="1" i="1" smtClean="0">
                        <a:solidFill>
                          <a:srgbClr val="0000FF"/>
                        </a:solidFill>
                        <a:latin typeface="Cambria Math" panose="02040503050406030204" pitchFamily="18" charset="0"/>
                      </a:rPr>
                      <m:t>𝒑</m:t>
                    </m:r>
                    <m:r>
                      <a:rPr lang="en-US" altLang="zh-CN" sz="2400" b="1" i="1" smtClean="0">
                        <a:solidFill>
                          <a:srgbClr val="0000FF"/>
                        </a:solidFill>
                        <a:latin typeface="Cambria Math" panose="02040503050406030204" pitchFamily="18" charset="0"/>
                      </a:rPr>
                      <m:t>+</m:t>
                    </m:r>
                    <m:r>
                      <a:rPr lang="en-US" altLang="zh-CN" sz="2400" b="1" i="1" smtClean="0">
                        <a:solidFill>
                          <a:srgbClr val="0000FF"/>
                        </a:solidFill>
                        <a:latin typeface="Cambria Math" panose="02040503050406030204" pitchFamily="18" charset="0"/>
                      </a:rPr>
                      <m:t>𝒑</m:t>
                    </m:r>
                    <m:r>
                      <a:rPr lang="en-US" altLang="zh-CN" sz="2400" b="1" i="1" smtClean="0">
                        <a:solidFill>
                          <a:srgbClr val="0000FF"/>
                        </a:solidFill>
                        <a:latin typeface="Cambria Math" panose="02040503050406030204" pitchFamily="18" charset="0"/>
                        <a:ea typeface="Cambria Math" panose="02040503050406030204" pitchFamily="18" charset="0"/>
                      </a:rPr>
                      <m:t>→</m:t>
                    </m:r>
                  </m:oMath>
                </a14:m>
                <a:r>
                  <a:rPr lang="en-US" altLang="zh-CN" sz="2400" b="1" dirty="0">
                    <a:solidFill>
                      <a:srgbClr val="0000FF"/>
                    </a:solidFill>
                    <a:ea typeface="Cambria Math" panose="02040503050406030204" pitchFamily="18" charset="0"/>
                  </a:rPr>
                  <a:t> </a:t>
                </a:r>
                <a14:m>
                  <m:oMath xmlns:m="http://schemas.openxmlformats.org/officeDocument/2006/math">
                    <m:r>
                      <a:rPr lang="en-US" altLang="zh-CN" sz="2400" b="1" i="1">
                        <a:solidFill>
                          <a:srgbClr val="0000FF"/>
                        </a:solidFill>
                        <a:latin typeface="Cambria Math" panose="02040503050406030204" pitchFamily="18" charset="0"/>
                        <a:ea typeface="Cambria Math" panose="02040503050406030204" pitchFamily="18" charset="0"/>
                      </a:rPr>
                      <m:t>𝒈𝒍𝒖𝒐𝒏𝒔</m:t>
                    </m:r>
                    <m:r>
                      <a:rPr lang="en-US" altLang="zh-CN" sz="2400" b="1" i="1">
                        <a:solidFill>
                          <a:srgbClr val="0000FF"/>
                        </a:solidFill>
                        <a:latin typeface="Cambria Math" panose="02040503050406030204" pitchFamily="18" charset="0"/>
                        <a:ea typeface="Cambria Math" panose="02040503050406030204" pitchFamily="18" charset="0"/>
                      </a:rPr>
                      <m:t>(</m:t>
                    </m:r>
                    <m:r>
                      <a:rPr lang="en-US" altLang="zh-CN" sz="2400" b="1" i="1">
                        <a:solidFill>
                          <a:srgbClr val="0000FF"/>
                        </a:solidFill>
                        <a:latin typeface="Cambria Math" panose="02040503050406030204" pitchFamily="18" charset="0"/>
                        <a:ea typeface="Cambria Math" panose="02040503050406030204" pitchFamily="18" charset="0"/>
                      </a:rPr>
                      <m:t>𝒐𝒓</m:t>
                    </m:r>
                    <m:r>
                      <a:rPr lang="en-US" altLang="zh-CN" sz="2400" b="1" i="1">
                        <a:solidFill>
                          <a:srgbClr val="0000FF"/>
                        </a:solidFill>
                        <a:latin typeface="Cambria Math" panose="02040503050406030204" pitchFamily="18" charset="0"/>
                        <a:ea typeface="Cambria Math" panose="02040503050406030204" pitchFamily="18" charset="0"/>
                      </a:rPr>
                      <m:t> </m:t>
                    </m:r>
                    <m:r>
                      <a:rPr lang="en-US" altLang="zh-CN" sz="2400" b="1" i="1">
                        <a:solidFill>
                          <a:srgbClr val="0000FF"/>
                        </a:solidFill>
                        <a:latin typeface="Cambria Math" panose="02040503050406030204" pitchFamily="18" charset="0"/>
                        <a:ea typeface="Cambria Math" panose="02040503050406030204" pitchFamily="18" charset="0"/>
                      </a:rPr>
                      <m:t>𝒈𝒍𝒖𝒐𝒏𝒔</m:t>
                    </m:r>
                    <m:r>
                      <a:rPr lang="en-US" altLang="zh-CN" sz="2400" b="1" i="1">
                        <a:solidFill>
                          <a:srgbClr val="0000FF"/>
                        </a:solidFill>
                        <a:latin typeface="Cambria Math" panose="02040503050406030204" pitchFamily="18" charset="0"/>
                        <a:ea typeface="Cambria Math" panose="02040503050406030204" pitchFamily="18" charset="0"/>
                      </a:rPr>
                      <m:t> </m:t>
                    </m:r>
                    <m:r>
                      <a:rPr lang="en-US" altLang="zh-CN" sz="2400" b="1" i="1">
                        <a:solidFill>
                          <a:srgbClr val="0000FF"/>
                        </a:solidFill>
                        <a:latin typeface="Cambria Math" panose="02040503050406030204" pitchFamily="18" charset="0"/>
                        <a:ea typeface="Cambria Math" panose="02040503050406030204" pitchFamily="18" charset="0"/>
                      </a:rPr>
                      <m:t>𝒂𝒏𝒅</m:t>
                    </m:r>
                    <m:r>
                      <a:rPr lang="en-US" altLang="zh-CN" sz="2400" b="1" i="1">
                        <a:solidFill>
                          <a:srgbClr val="0000FF"/>
                        </a:solidFill>
                        <a:latin typeface="Cambria Math" panose="02040503050406030204" pitchFamily="18" charset="0"/>
                        <a:ea typeface="Cambria Math" panose="02040503050406030204" pitchFamily="18" charset="0"/>
                      </a:rPr>
                      <m:t> </m:t>
                    </m:r>
                    <m:r>
                      <a:rPr lang="en-US" altLang="zh-CN" sz="2400" b="1" i="1">
                        <a:solidFill>
                          <a:srgbClr val="0000FF"/>
                        </a:solidFill>
                        <a:latin typeface="Cambria Math" panose="02040503050406030204" pitchFamily="18" charset="0"/>
                        <a:ea typeface="Cambria Math" panose="02040503050406030204" pitchFamily="18" charset="0"/>
                      </a:rPr>
                      <m:t>𝒒𝒖𝒂𝒓𝒌</m:t>
                    </m:r>
                    <m:r>
                      <a:rPr lang="en-US" altLang="zh-CN" sz="2400" b="1" i="1">
                        <a:solidFill>
                          <a:srgbClr val="0000FF"/>
                        </a:solidFill>
                        <a:latin typeface="Cambria Math" panose="02040503050406030204" pitchFamily="18" charset="0"/>
                        <a:ea typeface="Cambria Math" panose="02040503050406030204" pitchFamily="18" charset="0"/>
                      </a:rPr>
                      <m:t>−</m:t>
                    </m:r>
                    <m:r>
                      <a:rPr lang="en-US" altLang="zh-CN" sz="2400" b="1" i="1">
                        <a:solidFill>
                          <a:srgbClr val="0000FF"/>
                        </a:solidFill>
                        <a:latin typeface="Cambria Math" panose="02040503050406030204" pitchFamily="18" charset="0"/>
                        <a:ea typeface="Cambria Math" panose="02040503050406030204" pitchFamily="18" charset="0"/>
                      </a:rPr>
                      <m:t>𝒂𝒏𝒕𝒊𝒒𝒖𝒂𝒓𝒌</m:t>
                    </m:r>
                    <m:r>
                      <a:rPr lang="en-US" altLang="zh-CN" sz="2400" b="1" i="1">
                        <a:solidFill>
                          <a:srgbClr val="0000FF"/>
                        </a:solidFill>
                        <a:latin typeface="Cambria Math" panose="02040503050406030204" pitchFamily="18" charset="0"/>
                        <a:ea typeface="Cambria Math" panose="02040503050406030204" pitchFamily="18" charset="0"/>
                      </a:rPr>
                      <m:t> </m:t>
                    </m:r>
                    <m:r>
                      <a:rPr lang="en-US" altLang="zh-CN" sz="2400" b="1" i="1">
                        <a:solidFill>
                          <a:srgbClr val="0000FF"/>
                        </a:solidFill>
                        <a:latin typeface="Cambria Math" panose="02040503050406030204" pitchFamily="18" charset="0"/>
                        <a:ea typeface="Cambria Math" panose="02040503050406030204" pitchFamily="18" charset="0"/>
                      </a:rPr>
                      <m:t>𝒑𝒂𝒊𝒓𝒔</m:t>
                    </m:r>
                    <m:r>
                      <a:rPr lang="en-US" altLang="zh-CN" sz="2400" b="1" i="1">
                        <a:solidFill>
                          <a:srgbClr val="0000FF"/>
                        </a:solidFill>
                        <a:latin typeface="Cambria Math" panose="02040503050406030204" pitchFamily="18" charset="0"/>
                        <a:ea typeface="Cambria Math" panose="02040503050406030204" pitchFamily="18" charset="0"/>
                      </a:rPr>
                      <m:t>)→</m:t>
                    </m:r>
                    <m:sSup>
                      <m:sSupPr>
                        <m:ctrlPr>
                          <a:rPr lang="en-US" altLang="zh-CN" sz="2400" b="1" i="1">
                            <a:solidFill>
                              <a:srgbClr val="0000FF"/>
                            </a:solidFill>
                            <a:latin typeface="Cambria Math" panose="02040503050406030204" pitchFamily="18" charset="0"/>
                            <a:ea typeface="Cambria Math" panose="02040503050406030204" pitchFamily="18" charset="0"/>
                          </a:rPr>
                        </m:ctrlPr>
                      </m:sSupPr>
                      <m:e>
                        <m:r>
                          <a:rPr lang="zh-CN" altLang="en-US" sz="2400" b="1" i="1">
                            <a:solidFill>
                              <a:srgbClr val="0000FF"/>
                            </a:solidFill>
                            <a:latin typeface="Cambria Math" panose="02040503050406030204" pitchFamily="18" charset="0"/>
                            <a:ea typeface="Cambria Math" panose="02040503050406030204" pitchFamily="18" charset="0"/>
                          </a:rPr>
                          <m:t>𝝅</m:t>
                        </m:r>
                      </m:e>
                      <m:sup>
                        <m:r>
                          <a:rPr lang="en-US" altLang="zh-CN" sz="2400" b="1" i="1">
                            <a:solidFill>
                              <a:srgbClr val="0000FF"/>
                            </a:solidFill>
                            <a:latin typeface="Cambria Math" panose="02040503050406030204" pitchFamily="18" charset="0"/>
                            <a:ea typeface="Cambria Math" panose="02040503050406030204" pitchFamily="18" charset="0"/>
                          </a:rPr>
                          <m:t>±,</m:t>
                        </m:r>
                        <m:r>
                          <a:rPr lang="en-US" altLang="zh-CN" sz="2400" b="1" i="1">
                            <a:solidFill>
                              <a:srgbClr val="0000FF"/>
                            </a:solidFill>
                            <a:latin typeface="Cambria Math" panose="02040503050406030204" pitchFamily="18" charset="0"/>
                            <a:ea typeface="Cambria Math" panose="02040503050406030204" pitchFamily="18" charset="0"/>
                          </a:rPr>
                          <m:t>𝟎</m:t>
                        </m:r>
                      </m:sup>
                    </m:sSup>
                    <m:r>
                      <a:rPr lang="en-US" altLang="zh-CN" sz="2400" b="1" i="1">
                        <a:solidFill>
                          <a:srgbClr val="0000FF"/>
                        </a:solidFill>
                        <a:latin typeface="Cambria Math" panose="02040503050406030204" pitchFamily="18" charset="0"/>
                        <a:ea typeface="Cambria Math" panose="02040503050406030204" pitchFamily="18" charset="0"/>
                      </a:rPr>
                      <m:t>+</m:t>
                    </m:r>
                    <m:r>
                      <a:rPr lang="en-US" altLang="zh-CN" sz="2400" b="1" i="1">
                        <a:solidFill>
                          <a:srgbClr val="0000FF"/>
                        </a:solidFill>
                        <a:latin typeface="Cambria Math" panose="02040503050406030204" pitchFamily="18" charset="0"/>
                        <a:ea typeface="Cambria Math" panose="02040503050406030204" pitchFamily="18" charset="0"/>
                      </a:rPr>
                      <m:t>𝒐𝒕𝒉𝒆𝒓𝒔</m:t>
                    </m:r>
                  </m:oMath>
                </a14:m>
                <a:endParaRPr lang="zh-CN" altLang="en-US" sz="2400" b="1" dirty="0">
                  <a:solidFill>
                    <a:srgbClr val="0000FF"/>
                  </a:solidFill>
                </a:endParaRPr>
              </a:p>
            </p:txBody>
          </p:sp>
        </mc:Choice>
        <mc:Fallback xmlns="">
          <p:sp>
            <p:nvSpPr>
              <p:cNvPr id="14" name="文本框 13">
                <a:extLst>
                  <a:ext uri="{FF2B5EF4-FFF2-40B4-BE49-F238E27FC236}">
                    <a16:creationId xmlns:a16="http://schemas.microsoft.com/office/drawing/2014/main" id="{0D72C002-2490-4A84-8E07-887DB6B2078F}"/>
                  </a:ext>
                </a:extLst>
              </p:cNvPr>
              <p:cNvSpPr txBox="1">
                <a:spLocks noRot="1" noChangeAspect="1" noMove="1" noResize="1" noEditPoints="1" noAdjustHandles="1" noChangeArrowheads="1" noChangeShapeType="1" noTextEdit="1"/>
              </p:cNvSpPr>
              <p:nvPr/>
            </p:nvSpPr>
            <p:spPr>
              <a:xfrm>
                <a:off x="1186650" y="1173330"/>
                <a:ext cx="10764165" cy="377667"/>
              </a:xfrm>
              <a:prstGeom prst="rect">
                <a:avLst/>
              </a:prstGeom>
              <a:blipFill>
                <a:blip r:embed="rId7"/>
                <a:stretch>
                  <a:fillRect l="-1076" t="-1613" r="-113" b="-33871"/>
                </a:stretch>
              </a:blipFill>
            </p:spPr>
            <p:txBody>
              <a:bodyPr/>
              <a:lstStyle/>
              <a:p>
                <a:r>
                  <a:rPr lang="zh-CN" altLang="en-US">
                    <a:noFill/>
                  </a:rPr>
                  <a:t> </a:t>
                </a:r>
              </a:p>
            </p:txBody>
          </p:sp>
        </mc:Fallback>
      </mc:AlternateContent>
    </p:spTree>
    <p:extLst>
      <p:ext uri="{BB962C8B-B14F-4D97-AF65-F5344CB8AC3E}">
        <p14:creationId xmlns:p14="http://schemas.microsoft.com/office/powerpoint/2010/main" val="5411022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4">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5"/>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6"/>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8"/>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9"/>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0" y="168995"/>
            <a:ext cx="2983509" cy="523220"/>
          </a:xfrm>
          <a:prstGeom prst="rect">
            <a:avLst/>
          </a:prstGeom>
        </p:spPr>
        <p:txBody>
          <a:bodyPr wrap="none">
            <a:spAutoFit/>
          </a:bodyPr>
          <a:lstStyle/>
          <a:p>
            <a:r>
              <a:rPr lang="en-US" altLang="zh-CN" sz="2800" b="1" dirty="0">
                <a:solidFill>
                  <a:srgbClr val="0000FF"/>
                </a:solidFill>
                <a:latin typeface="微软雅黑" panose="020B0503020204020204" pitchFamily="34" charset="-122"/>
                <a:ea typeface="微软雅黑" panose="020B0503020204020204" pitchFamily="34" charset="-122"/>
              </a:rPr>
              <a:t> 1</a:t>
            </a:r>
            <a:r>
              <a:rPr lang="zh-CN" altLang="en-US" sz="2800" b="1" dirty="0">
                <a:solidFill>
                  <a:srgbClr val="0000FF"/>
                </a:solidFill>
                <a:latin typeface="微软雅黑" panose="020B0503020204020204" pitchFamily="34" charset="-122"/>
                <a:ea typeface="微软雅黑" panose="020B0503020204020204" pitchFamily="34" charset="-122"/>
              </a:rPr>
              <a:t>、</a:t>
            </a:r>
            <a:r>
              <a:rPr lang="en-US" altLang="zh-CN" sz="2800" b="1" dirty="0">
                <a:solidFill>
                  <a:srgbClr val="0000FF"/>
                </a:solidFill>
                <a:latin typeface="微软雅黑" panose="020B0503020204020204" pitchFamily="34" charset="-122"/>
                <a:ea typeface="微软雅黑" panose="020B0503020204020204" pitchFamily="34" charset="-122"/>
              </a:rPr>
              <a:t>Gamma</a:t>
            </a:r>
            <a:r>
              <a:rPr lang="zh-CN" altLang="en-US" sz="2800" b="1" dirty="0">
                <a:solidFill>
                  <a:srgbClr val="0000FF"/>
                </a:solidFill>
                <a:latin typeface="微软雅黑" panose="020B0503020204020204" pitchFamily="34" charset="-122"/>
                <a:ea typeface="微软雅黑" panose="020B0503020204020204" pitchFamily="34" charset="-122"/>
              </a:rPr>
              <a:t>光谱</a:t>
            </a:r>
          </a:p>
        </p:txBody>
      </p:sp>
      <p:sp>
        <p:nvSpPr>
          <p:cNvPr id="11" name="矩形 10"/>
          <p:cNvSpPr/>
          <p:nvPr/>
        </p:nvSpPr>
        <p:spPr>
          <a:xfrm>
            <a:off x="1171841" y="952124"/>
            <a:ext cx="5328592" cy="1152128"/>
          </a:xfrm>
          <a:prstGeom prst="rect">
            <a:avLst/>
          </a:prstGeom>
          <a:noFill/>
          <a:ln w="317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10" name="图片 9">
            <a:extLst>
              <a:ext uri="{FF2B5EF4-FFF2-40B4-BE49-F238E27FC236}">
                <a16:creationId xmlns:a16="http://schemas.microsoft.com/office/drawing/2014/main" id="{EF7BD384-EA5D-4325-A109-6DB5DEB6A2D7}"/>
              </a:ext>
            </a:extLst>
          </p:cNvPr>
          <p:cNvPicPr>
            <a:picLocks noChangeAspect="1"/>
          </p:cNvPicPr>
          <p:nvPr/>
        </p:nvPicPr>
        <p:blipFill>
          <a:blip r:embed="rId2"/>
          <a:stretch>
            <a:fillRect/>
          </a:stretch>
        </p:blipFill>
        <p:spPr>
          <a:xfrm>
            <a:off x="1234921" y="3708380"/>
            <a:ext cx="6691788" cy="916886"/>
          </a:xfrm>
          <a:prstGeom prst="rect">
            <a:avLst/>
          </a:prstGeom>
        </p:spPr>
      </p:pic>
      <p:pic>
        <p:nvPicPr>
          <p:cNvPr id="17" name="图片 16">
            <a:extLst>
              <a:ext uri="{FF2B5EF4-FFF2-40B4-BE49-F238E27FC236}">
                <a16:creationId xmlns:a16="http://schemas.microsoft.com/office/drawing/2014/main" id="{D32B998B-1352-48A4-B94A-6CECEE0DC69A}"/>
              </a:ext>
            </a:extLst>
          </p:cNvPr>
          <p:cNvPicPr>
            <a:picLocks noChangeAspect="1"/>
          </p:cNvPicPr>
          <p:nvPr/>
        </p:nvPicPr>
        <p:blipFill>
          <a:blip r:embed="rId3"/>
          <a:stretch>
            <a:fillRect/>
          </a:stretch>
        </p:blipFill>
        <p:spPr>
          <a:xfrm>
            <a:off x="1393793" y="4899081"/>
            <a:ext cx="6287667" cy="1093508"/>
          </a:xfrm>
          <a:prstGeom prst="rect">
            <a:avLst/>
          </a:prstGeom>
        </p:spPr>
      </p:pic>
      <mc:AlternateContent xmlns:mc="http://schemas.openxmlformats.org/markup-compatibility/2006" xmlns:a14="http://schemas.microsoft.com/office/drawing/2010/main">
        <mc:Choice Requires="a14">
          <p:sp>
            <p:nvSpPr>
              <p:cNvPr id="20" name="文本框 19">
                <a:extLst>
                  <a:ext uri="{FF2B5EF4-FFF2-40B4-BE49-F238E27FC236}">
                    <a16:creationId xmlns:a16="http://schemas.microsoft.com/office/drawing/2014/main" id="{02B82FCB-333D-4D40-BCE8-8404B58912D3}"/>
                  </a:ext>
                </a:extLst>
              </p:cNvPr>
              <p:cNvSpPr txBox="1"/>
              <p:nvPr/>
            </p:nvSpPr>
            <p:spPr>
              <a:xfrm>
                <a:off x="1602420" y="1003177"/>
                <a:ext cx="3565528" cy="436273"/>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US" altLang="zh-CN" sz="2800" b="0" i="1" smtClean="0">
                          <a:latin typeface="Cambria Math" panose="02040503050406030204" pitchFamily="18" charset="0"/>
                        </a:rPr>
                        <m:t>𝑝</m:t>
                      </m:r>
                      <m:r>
                        <a:rPr lang="en-US" altLang="zh-CN" sz="2800" b="0" i="1" smtClean="0">
                          <a:latin typeface="Cambria Math" panose="02040503050406030204" pitchFamily="18" charset="0"/>
                        </a:rPr>
                        <m:t>+</m:t>
                      </m:r>
                      <m:r>
                        <a:rPr lang="en-US" altLang="zh-CN" sz="2800" b="0" i="1" smtClean="0">
                          <a:latin typeface="Cambria Math" panose="02040503050406030204" pitchFamily="18" charset="0"/>
                        </a:rPr>
                        <m:t>𝑝</m:t>
                      </m:r>
                      <m:r>
                        <a:rPr lang="en-US" altLang="zh-CN" sz="2800" b="0" i="1" smtClean="0">
                          <a:latin typeface="Cambria Math" panose="02040503050406030204" pitchFamily="18" charset="0"/>
                          <a:ea typeface="Cambria Math" panose="02040503050406030204" pitchFamily="18" charset="0"/>
                        </a:rPr>
                        <m:t>→</m:t>
                      </m:r>
                      <m:sSup>
                        <m:sSupPr>
                          <m:ctrlPr>
                            <a:rPr lang="en-US" altLang="zh-CN" sz="2800" i="1" smtClean="0">
                              <a:latin typeface="Cambria Math" panose="02040503050406030204" pitchFamily="18" charset="0"/>
                              <a:ea typeface="Cambria Math" panose="02040503050406030204" pitchFamily="18" charset="0"/>
                            </a:rPr>
                          </m:ctrlPr>
                        </m:sSupPr>
                        <m:e>
                          <m:r>
                            <a:rPr lang="zh-CN" altLang="en-US" sz="2800" b="0" i="1" smtClean="0">
                              <a:latin typeface="Cambria Math" panose="02040503050406030204" pitchFamily="18" charset="0"/>
                              <a:ea typeface="Cambria Math" panose="02040503050406030204" pitchFamily="18" charset="0"/>
                            </a:rPr>
                            <m:t>𝜋</m:t>
                          </m:r>
                        </m:e>
                        <m:sup>
                          <m:r>
                            <a:rPr lang="en-US" altLang="zh-CN" sz="2800" b="0" i="1" smtClean="0">
                              <a:latin typeface="Cambria Math" panose="02040503050406030204" pitchFamily="18" charset="0"/>
                              <a:ea typeface="Cambria Math" panose="02040503050406030204" pitchFamily="18" charset="0"/>
                            </a:rPr>
                            <m:t>±,0</m:t>
                          </m:r>
                        </m:sup>
                      </m:sSup>
                      <m:r>
                        <a:rPr lang="en-US" altLang="zh-CN" sz="2800" b="0" i="1" smtClean="0">
                          <a:latin typeface="Cambria Math" panose="02040503050406030204" pitchFamily="18" charset="0"/>
                          <a:ea typeface="Cambria Math" panose="02040503050406030204" pitchFamily="18" charset="0"/>
                        </a:rPr>
                        <m:t>+</m:t>
                      </m:r>
                      <m:r>
                        <a:rPr lang="en-US" altLang="zh-CN" sz="2800" b="0" i="1" smtClean="0">
                          <a:latin typeface="Cambria Math" panose="02040503050406030204" pitchFamily="18" charset="0"/>
                          <a:ea typeface="Cambria Math" panose="02040503050406030204" pitchFamily="18" charset="0"/>
                        </a:rPr>
                        <m:t>𝑜𝑡h𝑒𝑟𝑠</m:t>
                      </m:r>
                    </m:oMath>
                  </m:oMathPara>
                </a14:m>
                <a:endParaRPr lang="zh-CN" altLang="en-US" sz="2800" dirty="0"/>
              </a:p>
            </p:txBody>
          </p:sp>
        </mc:Choice>
        <mc:Fallback xmlns="">
          <p:sp>
            <p:nvSpPr>
              <p:cNvPr id="20" name="文本框 19">
                <a:extLst>
                  <a:ext uri="{FF2B5EF4-FFF2-40B4-BE49-F238E27FC236}">
                    <a16:creationId xmlns:a16="http://schemas.microsoft.com/office/drawing/2014/main" id="{02B82FCB-333D-4D40-BCE8-8404B58912D3}"/>
                  </a:ext>
                </a:extLst>
              </p:cNvPr>
              <p:cNvSpPr txBox="1">
                <a:spLocks noRot="1" noChangeAspect="1" noMove="1" noResize="1" noEditPoints="1" noAdjustHandles="1" noChangeArrowheads="1" noChangeShapeType="1" noTextEdit="1"/>
              </p:cNvSpPr>
              <p:nvPr/>
            </p:nvSpPr>
            <p:spPr>
              <a:xfrm>
                <a:off x="1602420" y="1003177"/>
                <a:ext cx="3565528" cy="436273"/>
              </a:xfrm>
              <a:prstGeom prst="rect">
                <a:avLst/>
              </a:prstGeom>
              <a:blipFill>
                <a:blip r:embed="rId4"/>
                <a:stretch>
                  <a:fillRect/>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21" name="文本框 20">
                <a:extLst>
                  <a:ext uri="{FF2B5EF4-FFF2-40B4-BE49-F238E27FC236}">
                    <a16:creationId xmlns:a16="http://schemas.microsoft.com/office/drawing/2014/main" id="{832A0C8B-C52B-49BE-80F9-228E4F399EB8}"/>
                  </a:ext>
                </a:extLst>
              </p:cNvPr>
              <p:cNvSpPr txBox="1"/>
              <p:nvPr/>
            </p:nvSpPr>
            <p:spPr>
              <a:xfrm>
                <a:off x="4203577" y="1669001"/>
                <a:ext cx="1196545" cy="369332"/>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p>
                        <m:sSupPr>
                          <m:ctrlPr>
                            <a:rPr lang="en-US" altLang="zh-CN" sz="2400" i="1" smtClean="0">
                              <a:latin typeface="Cambria Math" panose="02040503050406030204" pitchFamily="18" charset="0"/>
                            </a:rPr>
                          </m:ctrlPr>
                        </m:sSupPr>
                        <m:e>
                          <m:r>
                            <a:rPr lang="zh-CN" altLang="en-US" sz="2400" i="1" smtClean="0">
                              <a:latin typeface="Cambria Math" panose="02040503050406030204" pitchFamily="18" charset="0"/>
                            </a:rPr>
                            <m:t>𝜋</m:t>
                          </m:r>
                        </m:e>
                        <m:sup>
                          <m:r>
                            <a:rPr lang="en-US" altLang="zh-CN" sz="2400" b="0" i="1" smtClean="0">
                              <a:latin typeface="Cambria Math" panose="02040503050406030204" pitchFamily="18" charset="0"/>
                            </a:rPr>
                            <m:t>0</m:t>
                          </m:r>
                        </m:sup>
                      </m:sSup>
                      <m:r>
                        <a:rPr lang="en-US" altLang="zh-CN" sz="2400" i="1" smtClean="0">
                          <a:latin typeface="Cambria Math" panose="02040503050406030204" pitchFamily="18" charset="0"/>
                          <a:ea typeface="Cambria Math" panose="02040503050406030204" pitchFamily="18" charset="0"/>
                        </a:rPr>
                        <m:t>→</m:t>
                      </m:r>
                      <m:r>
                        <a:rPr lang="en-US" altLang="zh-CN" sz="2400" b="0" i="1" smtClean="0">
                          <a:latin typeface="Cambria Math" panose="02040503050406030204" pitchFamily="18" charset="0"/>
                          <a:ea typeface="Cambria Math" panose="02040503050406030204" pitchFamily="18" charset="0"/>
                        </a:rPr>
                        <m:t>2</m:t>
                      </m:r>
                      <m:r>
                        <a:rPr lang="zh-CN" altLang="en-US" sz="2400" b="0" i="1" smtClean="0">
                          <a:latin typeface="Cambria Math" panose="02040503050406030204" pitchFamily="18" charset="0"/>
                          <a:ea typeface="Cambria Math" panose="02040503050406030204" pitchFamily="18" charset="0"/>
                        </a:rPr>
                        <m:t>𝛾</m:t>
                      </m:r>
                    </m:oMath>
                  </m:oMathPara>
                </a14:m>
                <a:endParaRPr lang="zh-CN" altLang="en-US" sz="2400" dirty="0"/>
              </a:p>
            </p:txBody>
          </p:sp>
        </mc:Choice>
        <mc:Fallback xmlns="">
          <p:sp>
            <p:nvSpPr>
              <p:cNvPr id="21" name="文本框 20">
                <a:extLst>
                  <a:ext uri="{FF2B5EF4-FFF2-40B4-BE49-F238E27FC236}">
                    <a16:creationId xmlns:a16="http://schemas.microsoft.com/office/drawing/2014/main" id="{832A0C8B-C52B-49BE-80F9-228E4F399EB8}"/>
                  </a:ext>
                </a:extLst>
              </p:cNvPr>
              <p:cNvSpPr txBox="1">
                <a:spLocks noRot="1" noChangeAspect="1" noMove="1" noResize="1" noEditPoints="1" noAdjustHandles="1" noChangeArrowheads="1" noChangeShapeType="1" noTextEdit="1"/>
              </p:cNvSpPr>
              <p:nvPr/>
            </p:nvSpPr>
            <p:spPr>
              <a:xfrm>
                <a:off x="4203577" y="1669001"/>
                <a:ext cx="1196545" cy="369332"/>
              </a:xfrm>
              <a:prstGeom prst="rect">
                <a:avLst/>
              </a:prstGeom>
              <a:blipFill>
                <a:blip r:embed="rId5"/>
                <a:stretch>
                  <a:fillRect l="-2551" r="-4082" b="-23333"/>
                </a:stretch>
              </a:blipFill>
            </p:spPr>
            <p:txBody>
              <a:bodyPr/>
              <a:lstStyle/>
              <a:p>
                <a:r>
                  <a:rPr lang="zh-CN" altLang="en-US">
                    <a:noFill/>
                  </a:rPr>
                  <a:t> </a:t>
                </a:r>
              </a:p>
            </p:txBody>
          </p:sp>
        </mc:Fallback>
      </mc:AlternateContent>
      <p:pic>
        <p:nvPicPr>
          <p:cNvPr id="26" name="图片 25">
            <a:extLst>
              <a:ext uri="{FF2B5EF4-FFF2-40B4-BE49-F238E27FC236}">
                <a16:creationId xmlns:a16="http://schemas.microsoft.com/office/drawing/2014/main" id="{03436E2E-405B-424D-83BB-C503BFC8C2EC}"/>
              </a:ext>
            </a:extLst>
          </p:cNvPr>
          <p:cNvPicPr>
            <a:picLocks noChangeAspect="1"/>
          </p:cNvPicPr>
          <p:nvPr/>
        </p:nvPicPr>
        <p:blipFill>
          <a:blip r:embed="rId6"/>
          <a:stretch>
            <a:fillRect/>
          </a:stretch>
        </p:blipFill>
        <p:spPr>
          <a:xfrm>
            <a:off x="7007104" y="2721419"/>
            <a:ext cx="3486637" cy="704948"/>
          </a:xfrm>
          <a:prstGeom prst="rect">
            <a:avLst/>
          </a:prstGeom>
        </p:spPr>
      </p:pic>
      <p:pic>
        <p:nvPicPr>
          <p:cNvPr id="27" name="图片 26">
            <a:extLst>
              <a:ext uri="{FF2B5EF4-FFF2-40B4-BE49-F238E27FC236}">
                <a16:creationId xmlns:a16="http://schemas.microsoft.com/office/drawing/2014/main" id="{CEC367AB-3C60-4259-88D9-E237D9450A81}"/>
              </a:ext>
            </a:extLst>
          </p:cNvPr>
          <p:cNvPicPr>
            <a:picLocks noChangeAspect="1"/>
          </p:cNvPicPr>
          <p:nvPr/>
        </p:nvPicPr>
        <p:blipFill>
          <a:blip r:embed="rId7"/>
          <a:stretch>
            <a:fillRect/>
          </a:stretch>
        </p:blipFill>
        <p:spPr>
          <a:xfrm>
            <a:off x="1149921" y="2568127"/>
            <a:ext cx="5801295" cy="851813"/>
          </a:xfrm>
          <a:prstGeom prst="rect">
            <a:avLst/>
          </a:prstGeom>
        </p:spPr>
      </p:pic>
      <p:pic>
        <p:nvPicPr>
          <p:cNvPr id="12" name="图片 11">
            <a:extLst>
              <a:ext uri="{FF2B5EF4-FFF2-40B4-BE49-F238E27FC236}">
                <a16:creationId xmlns:a16="http://schemas.microsoft.com/office/drawing/2014/main" id="{7803171E-5495-4A74-B5D7-E7337C67F4ED}"/>
              </a:ext>
            </a:extLst>
          </p:cNvPr>
          <p:cNvPicPr>
            <a:picLocks noChangeAspect="1"/>
          </p:cNvPicPr>
          <p:nvPr/>
        </p:nvPicPr>
        <p:blipFill>
          <a:blip r:embed="rId8"/>
          <a:stretch>
            <a:fillRect/>
          </a:stretch>
        </p:blipFill>
        <p:spPr>
          <a:xfrm>
            <a:off x="1605864" y="1636696"/>
            <a:ext cx="2255923" cy="365825"/>
          </a:xfrm>
          <a:prstGeom prst="rect">
            <a:avLst/>
          </a:prstGeom>
        </p:spPr>
      </p:pic>
    </p:spTree>
    <p:extLst>
      <p:ext uri="{BB962C8B-B14F-4D97-AF65-F5344CB8AC3E}">
        <p14:creationId xmlns:p14="http://schemas.microsoft.com/office/powerpoint/2010/main" val="371616742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矩形 3"/>
          <p:cNvSpPr>
            <a:spLocks noChangeArrowheads="1"/>
          </p:cNvSpPr>
          <p:nvPr/>
        </p:nvSpPr>
        <p:spPr bwMode="auto">
          <a:xfrm>
            <a:off x="1558925" y="1341439"/>
            <a:ext cx="8172450" cy="5400675"/>
          </a:xfrm>
          <a:prstGeom prst="rect">
            <a:avLst/>
          </a:prstGeom>
          <a:solidFill>
            <a:schemeClr val="bg1"/>
          </a:solidFill>
          <a:ln w="9525" algn="ctr">
            <a:solidFill>
              <a:schemeClr val="bg1"/>
            </a:solidFill>
            <a:round/>
            <a:headEnd/>
            <a:tailEnd/>
          </a:ln>
        </p:spPr>
        <p:txBody>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sz="2400" b="1">
              <a:solidFill>
                <a:srgbClr val="CC00CC"/>
              </a:solidFill>
              <a:ea typeface="楷体" panose="02010609060101010101" pitchFamily="49" charset="-122"/>
            </a:endParaRPr>
          </a:p>
        </p:txBody>
      </p:sp>
      <p:pic>
        <p:nvPicPr>
          <p:cNvPr id="2" name="图片 1"/>
          <p:cNvPicPr>
            <a:picLocks noChangeAspect="1"/>
          </p:cNvPicPr>
          <p:nvPr/>
        </p:nvPicPr>
        <p:blipFill>
          <a:blip r:embed="rId2"/>
          <a:stretch>
            <a:fillRect/>
          </a:stretch>
        </p:blipFill>
        <p:spPr>
          <a:xfrm>
            <a:off x="947926" y="149187"/>
            <a:ext cx="6617208" cy="1656184"/>
          </a:xfrm>
          <a:prstGeom prst="rect">
            <a:avLst/>
          </a:prstGeom>
        </p:spPr>
      </p:pic>
      <p:pic>
        <p:nvPicPr>
          <p:cNvPr id="5"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166660" y="4057985"/>
            <a:ext cx="3179762" cy="21605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 name="Picture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58166" y="4099506"/>
            <a:ext cx="3438525" cy="2144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8" name="图片 7">
            <a:extLst>
              <a:ext uri="{FF2B5EF4-FFF2-40B4-BE49-F238E27FC236}">
                <a16:creationId xmlns:a16="http://schemas.microsoft.com/office/drawing/2014/main" id="{8065F2D5-81EC-4783-A464-C57CF8BED42E}"/>
              </a:ext>
            </a:extLst>
          </p:cNvPr>
          <p:cNvPicPr>
            <a:picLocks noChangeAspect="1"/>
          </p:cNvPicPr>
          <p:nvPr/>
        </p:nvPicPr>
        <p:blipFill>
          <a:blip r:embed="rId5"/>
          <a:stretch>
            <a:fillRect/>
          </a:stretch>
        </p:blipFill>
        <p:spPr>
          <a:xfrm>
            <a:off x="1101202" y="2022261"/>
            <a:ext cx="7767590" cy="1746310"/>
          </a:xfrm>
          <a:prstGeom prst="rect">
            <a:avLst/>
          </a:prstGeom>
        </p:spPr>
      </p:pic>
    </p:spTree>
    <p:extLst>
      <p:ext uri="{BB962C8B-B14F-4D97-AF65-F5344CB8AC3E}">
        <p14:creationId xmlns:p14="http://schemas.microsoft.com/office/powerpoint/2010/main" val="386294482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矩形 3"/>
          <p:cNvSpPr>
            <a:spLocks noChangeArrowheads="1"/>
          </p:cNvSpPr>
          <p:nvPr/>
        </p:nvSpPr>
        <p:spPr bwMode="auto">
          <a:xfrm>
            <a:off x="1558925" y="1341439"/>
            <a:ext cx="8172450" cy="5400675"/>
          </a:xfrm>
          <a:prstGeom prst="rect">
            <a:avLst/>
          </a:prstGeom>
          <a:solidFill>
            <a:schemeClr val="bg1"/>
          </a:solidFill>
          <a:ln w="9525" algn="ctr">
            <a:solidFill>
              <a:schemeClr val="bg1"/>
            </a:solidFill>
            <a:round/>
            <a:headEnd/>
            <a:tailEnd/>
          </a:ln>
        </p:spPr>
        <p:txBody>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sz="2400" b="1">
              <a:solidFill>
                <a:srgbClr val="CC00CC"/>
              </a:solidFill>
              <a:ea typeface="楷体" panose="02010609060101010101" pitchFamily="49" charset="-122"/>
            </a:endParaRPr>
          </a:p>
        </p:txBody>
      </p:sp>
      <p:pic>
        <p:nvPicPr>
          <p:cNvPr id="18435"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16133" y="97654"/>
            <a:ext cx="4519613" cy="3417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843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216696" y="133165"/>
            <a:ext cx="4520213" cy="333800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8437"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27355" y="3487737"/>
            <a:ext cx="4775200" cy="33702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8438"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397085" y="3517778"/>
            <a:ext cx="4427537" cy="35290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9" name="矩形 8">
            <a:extLst>
              <a:ext uri="{FF2B5EF4-FFF2-40B4-BE49-F238E27FC236}">
                <a16:creationId xmlns:a16="http://schemas.microsoft.com/office/drawing/2014/main" id="{B68A321C-06B2-48B2-8E78-63B1EAE3CC09}"/>
              </a:ext>
            </a:extLst>
          </p:cNvPr>
          <p:cNvSpPr/>
          <p:nvPr/>
        </p:nvSpPr>
        <p:spPr>
          <a:xfrm>
            <a:off x="9676959" y="5454875"/>
            <a:ext cx="2016899" cy="369332"/>
          </a:xfrm>
          <a:prstGeom prst="rect">
            <a:avLst/>
          </a:prstGeom>
        </p:spPr>
        <p:txBody>
          <a:bodyPr wrap="none">
            <a:spAutoFit/>
          </a:bodyPr>
          <a:lstStyle/>
          <a:p>
            <a:r>
              <a:rPr lang="pt-PT" altLang="zh-CN" b="1" dirty="0"/>
              <a:t>JCAP01(2021)038</a:t>
            </a:r>
            <a:endParaRPr lang="zh-CN" altLang="en-US" b="1" dirty="0"/>
          </a:p>
        </p:txBody>
      </p:sp>
      <p:sp>
        <p:nvSpPr>
          <p:cNvPr id="10" name="矩形 9">
            <a:extLst>
              <a:ext uri="{FF2B5EF4-FFF2-40B4-BE49-F238E27FC236}">
                <a16:creationId xmlns:a16="http://schemas.microsoft.com/office/drawing/2014/main" id="{7F930649-29FA-4453-8A57-BB27AC2E0F3C}"/>
              </a:ext>
            </a:extLst>
          </p:cNvPr>
          <p:cNvSpPr/>
          <p:nvPr/>
        </p:nvSpPr>
        <p:spPr>
          <a:xfrm>
            <a:off x="9676960" y="5019868"/>
            <a:ext cx="2016899" cy="369332"/>
          </a:xfrm>
          <a:prstGeom prst="rect">
            <a:avLst/>
          </a:prstGeom>
        </p:spPr>
        <p:txBody>
          <a:bodyPr wrap="none">
            <a:spAutoFit/>
          </a:bodyPr>
          <a:lstStyle/>
          <a:p>
            <a:r>
              <a:rPr lang="pt-PT" altLang="zh-CN" b="1" dirty="0"/>
              <a:t>JCAP08(2021)065</a:t>
            </a:r>
            <a:endParaRPr lang="zh-CN" altLang="en-US" b="1" dirty="0"/>
          </a:p>
        </p:txBody>
      </p:sp>
      <p:sp>
        <p:nvSpPr>
          <p:cNvPr id="11" name="文本框 10">
            <a:extLst>
              <a:ext uri="{FF2B5EF4-FFF2-40B4-BE49-F238E27FC236}">
                <a16:creationId xmlns:a16="http://schemas.microsoft.com/office/drawing/2014/main" id="{C0847409-E892-473E-9C43-D594DEAEC595}"/>
              </a:ext>
            </a:extLst>
          </p:cNvPr>
          <p:cNvSpPr txBox="1"/>
          <p:nvPr/>
        </p:nvSpPr>
        <p:spPr>
          <a:xfrm>
            <a:off x="9639840" y="4268829"/>
            <a:ext cx="1785743" cy="369332"/>
          </a:xfrm>
          <a:prstGeom prst="rect">
            <a:avLst/>
          </a:prstGeom>
          <a:noFill/>
        </p:spPr>
        <p:txBody>
          <a:bodyPr wrap="square" rtlCol="0">
            <a:spAutoFit/>
          </a:bodyPr>
          <a:lstStyle/>
          <a:p>
            <a:r>
              <a:rPr lang="en-US" altLang="zh-CN" b="1" dirty="0"/>
              <a:t>APJ868(2018)2</a:t>
            </a:r>
            <a:endParaRPr lang="zh-CN" altLang="en-US" b="1" dirty="0"/>
          </a:p>
        </p:txBody>
      </p:sp>
      <p:sp>
        <p:nvSpPr>
          <p:cNvPr id="12" name="文本框 11">
            <a:extLst>
              <a:ext uri="{FF2B5EF4-FFF2-40B4-BE49-F238E27FC236}">
                <a16:creationId xmlns:a16="http://schemas.microsoft.com/office/drawing/2014/main" id="{CFC8DCDE-26BD-489D-9503-FC8AC1FCC761}"/>
              </a:ext>
            </a:extLst>
          </p:cNvPr>
          <p:cNvSpPr txBox="1"/>
          <p:nvPr/>
        </p:nvSpPr>
        <p:spPr>
          <a:xfrm>
            <a:off x="9650195" y="4634292"/>
            <a:ext cx="2148249" cy="369332"/>
          </a:xfrm>
          <a:prstGeom prst="rect">
            <a:avLst/>
          </a:prstGeom>
          <a:noFill/>
        </p:spPr>
        <p:txBody>
          <a:bodyPr wrap="square" rtlCol="0">
            <a:spAutoFit/>
          </a:bodyPr>
          <a:lstStyle/>
          <a:p>
            <a:r>
              <a:rPr lang="en-US" altLang="zh-CN" b="1" dirty="0"/>
              <a:t>APJ889(2020)127</a:t>
            </a:r>
            <a:endParaRPr lang="zh-CN" altLang="en-US" b="1" dirty="0"/>
          </a:p>
        </p:txBody>
      </p:sp>
      <p:sp>
        <p:nvSpPr>
          <p:cNvPr id="13" name="文本框 12">
            <a:extLst>
              <a:ext uri="{FF2B5EF4-FFF2-40B4-BE49-F238E27FC236}">
                <a16:creationId xmlns:a16="http://schemas.microsoft.com/office/drawing/2014/main" id="{782120AA-0B15-4C27-B91E-10746A0905CD}"/>
              </a:ext>
            </a:extLst>
          </p:cNvPr>
          <p:cNvSpPr txBox="1"/>
          <p:nvPr/>
        </p:nvSpPr>
        <p:spPr>
          <a:xfrm>
            <a:off x="9639209" y="5885895"/>
            <a:ext cx="2632452" cy="369332"/>
          </a:xfrm>
          <a:prstGeom prst="rect">
            <a:avLst/>
          </a:prstGeom>
          <a:noFill/>
        </p:spPr>
        <p:txBody>
          <a:bodyPr wrap="none" rtlCol="0">
            <a:spAutoFit/>
          </a:bodyPr>
          <a:lstStyle/>
          <a:p>
            <a:r>
              <a:rPr lang="en-US" altLang="zh-CN" b="1" dirty="0"/>
              <a:t>IJMPE27(2018)1850073</a:t>
            </a:r>
            <a:endParaRPr lang="zh-CN" altLang="en-US" b="1" dirty="0"/>
          </a:p>
        </p:txBody>
      </p:sp>
    </p:spTree>
    <p:extLst>
      <p:ext uri="{BB962C8B-B14F-4D97-AF65-F5344CB8AC3E}">
        <p14:creationId xmlns:p14="http://schemas.microsoft.com/office/powerpoint/2010/main" val="405075940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1" name="Text Box 5"/>
          <p:cNvSpPr txBox="1">
            <a:spLocks noChangeArrowheads="1"/>
          </p:cNvSpPr>
          <p:nvPr/>
        </p:nvSpPr>
        <p:spPr bwMode="auto">
          <a:xfrm>
            <a:off x="106522" y="0"/>
            <a:ext cx="6984776" cy="584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Arial" panose="020B0604020202020204" pitchFamily="34" charset="0"/>
                <a:ea typeface="宋体" panose="02010600030101010101" pitchFamily="2" charset="-122"/>
              </a:defRPr>
            </a:lvl1pPr>
            <a:lvl2pPr marL="742950" indent="-285750">
              <a:spcBef>
                <a:spcPct val="20000"/>
              </a:spcBef>
              <a:buChar char="–"/>
              <a:defRPr sz="2800">
                <a:solidFill>
                  <a:schemeClr val="tx1"/>
                </a:solidFill>
                <a:latin typeface="Arial" panose="020B0604020202020204" pitchFamily="34" charset="0"/>
                <a:ea typeface="宋体" panose="02010600030101010101" pitchFamily="2" charset="-122"/>
              </a:defRPr>
            </a:lvl2pPr>
            <a:lvl3pPr marL="1143000" indent="-228600">
              <a:spcBef>
                <a:spcPct val="20000"/>
              </a:spcBef>
              <a:buChar char="•"/>
              <a:defRPr sz="2400">
                <a:solidFill>
                  <a:schemeClr val="tx1"/>
                </a:solidFill>
                <a:latin typeface="Arial" panose="020B0604020202020204" pitchFamily="34" charset="0"/>
                <a:ea typeface="宋体" panose="02010600030101010101" pitchFamily="2" charset="-122"/>
              </a:defRPr>
            </a:lvl3pPr>
            <a:lvl4pPr marL="1600200" indent="-228600">
              <a:spcBef>
                <a:spcPct val="20000"/>
              </a:spcBef>
              <a:buChar char="–"/>
              <a:defRPr sz="2000">
                <a:solidFill>
                  <a:schemeClr val="tx1"/>
                </a:solidFill>
                <a:latin typeface="Arial" panose="020B0604020202020204" pitchFamily="34" charset="0"/>
                <a:ea typeface="宋体" panose="02010600030101010101" pitchFamily="2" charset="-122"/>
              </a:defRPr>
            </a:lvl4pPr>
            <a:lvl5pPr marL="2057400" indent="-228600">
              <a:spcBef>
                <a:spcPct val="20000"/>
              </a:spcBef>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9pPr>
          </a:lstStyle>
          <a:p>
            <a:pPr>
              <a:spcBef>
                <a:spcPct val="0"/>
              </a:spcBef>
              <a:buFontTx/>
              <a:buNone/>
            </a:pPr>
            <a:r>
              <a:rPr lang="en-US" altLang="zh-CN" b="1" dirty="0">
                <a:solidFill>
                  <a:srgbClr val="3333FF"/>
                </a:solidFill>
                <a:latin typeface="微软雅黑" panose="020B0503020204020204" pitchFamily="34" charset="-122"/>
                <a:ea typeface="微软雅黑" panose="020B0503020204020204" pitchFamily="34" charset="-122"/>
              </a:rPr>
              <a:t>2</a:t>
            </a:r>
            <a:r>
              <a:rPr lang="zh-CN" altLang="en-US" b="1" dirty="0">
                <a:solidFill>
                  <a:srgbClr val="3333FF"/>
                </a:solidFill>
                <a:latin typeface="微软雅黑" panose="020B0503020204020204" pitchFamily="34" charset="-122"/>
                <a:ea typeface="微软雅黑" panose="020B0503020204020204" pitchFamily="34" charset="-122"/>
              </a:rPr>
              <a:t>、正负电子谱</a:t>
            </a:r>
            <a:endParaRPr lang="en-US" altLang="zh-CN" b="1" dirty="0">
              <a:solidFill>
                <a:srgbClr val="3333FF"/>
              </a:solidFill>
              <a:latin typeface="微软雅黑" panose="020B0503020204020204" pitchFamily="34" charset="-122"/>
              <a:ea typeface="微软雅黑" panose="020B0503020204020204" pitchFamily="34" charset="-122"/>
            </a:endParaRPr>
          </a:p>
        </p:txBody>
      </p:sp>
      <mc:AlternateContent xmlns:mc="http://schemas.openxmlformats.org/markup-compatibility/2006" xmlns:a14="http://schemas.microsoft.com/office/drawing/2010/main">
        <mc:Choice Requires="a14">
          <p:sp>
            <p:nvSpPr>
              <p:cNvPr id="2" name="文本框 1">
                <a:extLst>
                  <a:ext uri="{FF2B5EF4-FFF2-40B4-BE49-F238E27FC236}">
                    <a16:creationId xmlns:a16="http://schemas.microsoft.com/office/drawing/2014/main" id="{B9F99963-6318-461E-9700-3AE5198A907A}"/>
                  </a:ext>
                </a:extLst>
              </p:cNvPr>
              <p:cNvSpPr txBox="1"/>
              <p:nvPr/>
            </p:nvSpPr>
            <p:spPr>
              <a:xfrm>
                <a:off x="998738" y="958788"/>
                <a:ext cx="3057953" cy="373949"/>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US" altLang="zh-CN" sz="2400" b="0" i="1" smtClean="0">
                          <a:latin typeface="Cambria Math" panose="02040503050406030204" pitchFamily="18" charset="0"/>
                        </a:rPr>
                        <m:t>𝑝</m:t>
                      </m:r>
                      <m:r>
                        <a:rPr lang="en-US" altLang="zh-CN" sz="2400" b="0" i="1" smtClean="0">
                          <a:latin typeface="Cambria Math" panose="02040503050406030204" pitchFamily="18" charset="0"/>
                        </a:rPr>
                        <m:t>+</m:t>
                      </m:r>
                      <m:r>
                        <a:rPr lang="en-US" altLang="zh-CN" sz="2400" b="0" i="1" smtClean="0">
                          <a:latin typeface="Cambria Math" panose="02040503050406030204" pitchFamily="18" charset="0"/>
                        </a:rPr>
                        <m:t>𝑝</m:t>
                      </m:r>
                      <m:r>
                        <a:rPr lang="en-US" altLang="zh-CN" sz="2400" b="0" i="1" smtClean="0">
                          <a:latin typeface="Cambria Math" panose="02040503050406030204" pitchFamily="18" charset="0"/>
                          <a:ea typeface="Cambria Math" panose="02040503050406030204" pitchFamily="18" charset="0"/>
                        </a:rPr>
                        <m:t>→</m:t>
                      </m:r>
                      <m:sSup>
                        <m:sSupPr>
                          <m:ctrlPr>
                            <a:rPr lang="en-US" altLang="zh-CN" sz="2400" i="1" smtClean="0">
                              <a:latin typeface="Cambria Math" panose="02040503050406030204" pitchFamily="18" charset="0"/>
                              <a:ea typeface="Cambria Math" panose="02040503050406030204" pitchFamily="18" charset="0"/>
                            </a:rPr>
                          </m:ctrlPr>
                        </m:sSupPr>
                        <m:e>
                          <m:r>
                            <a:rPr lang="zh-CN" altLang="en-US" sz="2400" b="0" i="1" smtClean="0">
                              <a:latin typeface="Cambria Math" panose="02040503050406030204" pitchFamily="18" charset="0"/>
                              <a:ea typeface="Cambria Math" panose="02040503050406030204" pitchFamily="18" charset="0"/>
                            </a:rPr>
                            <m:t>𝜋</m:t>
                          </m:r>
                        </m:e>
                        <m:sup>
                          <m:r>
                            <a:rPr lang="en-US" altLang="zh-CN" sz="2400" b="0" i="1" smtClean="0">
                              <a:latin typeface="Cambria Math" panose="02040503050406030204" pitchFamily="18" charset="0"/>
                              <a:ea typeface="Cambria Math" panose="02040503050406030204" pitchFamily="18" charset="0"/>
                            </a:rPr>
                            <m:t>±,0</m:t>
                          </m:r>
                        </m:sup>
                      </m:sSup>
                      <m:r>
                        <a:rPr lang="en-US" altLang="zh-CN" sz="2400" b="0" i="1" smtClean="0">
                          <a:latin typeface="Cambria Math" panose="02040503050406030204" pitchFamily="18" charset="0"/>
                          <a:ea typeface="Cambria Math" panose="02040503050406030204" pitchFamily="18" charset="0"/>
                        </a:rPr>
                        <m:t>+</m:t>
                      </m:r>
                      <m:r>
                        <a:rPr lang="en-US" altLang="zh-CN" sz="2400" b="0" i="1" smtClean="0">
                          <a:latin typeface="Cambria Math" panose="02040503050406030204" pitchFamily="18" charset="0"/>
                          <a:ea typeface="Cambria Math" panose="02040503050406030204" pitchFamily="18" charset="0"/>
                        </a:rPr>
                        <m:t>𝑜𝑡h𝑒𝑟𝑠</m:t>
                      </m:r>
                    </m:oMath>
                  </m:oMathPara>
                </a14:m>
                <a:endParaRPr lang="zh-CN" altLang="en-US" sz="2400" dirty="0"/>
              </a:p>
            </p:txBody>
          </p:sp>
        </mc:Choice>
        <mc:Fallback xmlns="">
          <p:sp>
            <p:nvSpPr>
              <p:cNvPr id="2" name="文本框 1">
                <a:extLst>
                  <a:ext uri="{FF2B5EF4-FFF2-40B4-BE49-F238E27FC236}">
                    <a16:creationId xmlns:a16="http://schemas.microsoft.com/office/drawing/2014/main" id="{B9F99963-6318-461E-9700-3AE5198A907A}"/>
                  </a:ext>
                </a:extLst>
              </p:cNvPr>
              <p:cNvSpPr txBox="1">
                <a:spLocks noRot="1" noChangeAspect="1" noMove="1" noResize="1" noEditPoints="1" noAdjustHandles="1" noChangeArrowheads="1" noChangeShapeType="1" noTextEdit="1"/>
              </p:cNvSpPr>
              <p:nvPr/>
            </p:nvSpPr>
            <p:spPr>
              <a:xfrm>
                <a:off x="998738" y="958788"/>
                <a:ext cx="3057953" cy="373949"/>
              </a:xfrm>
              <a:prstGeom prst="rect">
                <a:avLst/>
              </a:prstGeom>
              <a:blipFill>
                <a:blip r:embed="rId2"/>
                <a:stretch>
                  <a:fillRect l="-1796" t="-1613" r="-1796" b="-24194"/>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5" name="文本框 4">
                <a:extLst>
                  <a:ext uri="{FF2B5EF4-FFF2-40B4-BE49-F238E27FC236}">
                    <a16:creationId xmlns:a16="http://schemas.microsoft.com/office/drawing/2014/main" id="{F116646F-415C-439E-B633-0E73AD93B8E2}"/>
                  </a:ext>
                </a:extLst>
              </p:cNvPr>
              <p:cNvSpPr txBox="1"/>
              <p:nvPr/>
            </p:nvSpPr>
            <p:spPr>
              <a:xfrm>
                <a:off x="4594195" y="967665"/>
                <a:ext cx="1196545" cy="369332"/>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p>
                        <m:sSupPr>
                          <m:ctrlPr>
                            <a:rPr lang="en-US" altLang="zh-CN" sz="2400" i="1" smtClean="0">
                              <a:latin typeface="Cambria Math" panose="02040503050406030204" pitchFamily="18" charset="0"/>
                            </a:rPr>
                          </m:ctrlPr>
                        </m:sSupPr>
                        <m:e>
                          <m:r>
                            <a:rPr lang="zh-CN" altLang="en-US" sz="2400" i="1" smtClean="0">
                              <a:latin typeface="Cambria Math" panose="02040503050406030204" pitchFamily="18" charset="0"/>
                            </a:rPr>
                            <m:t>𝜋</m:t>
                          </m:r>
                        </m:e>
                        <m:sup>
                          <m:r>
                            <a:rPr lang="en-US" altLang="zh-CN" sz="2400" b="0" i="1" smtClean="0">
                              <a:latin typeface="Cambria Math" panose="02040503050406030204" pitchFamily="18" charset="0"/>
                            </a:rPr>
                            <m:t>0</m:t>
                          </m:r>
                        </m:sup>
                      </m:sSup>
                      <m:r>
                        <a:rPr lang="en-US" altLang="zh-CN" sz="2400" i="1" smtClean="0">
                          <a:latin typeface="Cambria Math" panose="02040503050406030204" pitchFamily="18" charset="0"/>
                          <a:ea typeface="Cambria Math" panose="02040503050406030204" pitchFamily="18" charset="0"/>
                        </a:rPr>
                        <m:t>→</m:t>
                      </m:r>
                      <m:r>
                        <a:rPr lang="en-US" altLang="zh-CN" sz="2400" b="0" i="1" smtClean="0">
                          <a:latin typeface="Cambria Math" panose="02040503050406030204" pitchFamily="18" charset="0"/>
                          <a:ea typeface="Cambria Math" panose="02040503050406030204" pitchFamily="18" charset="0"/>
                        </a:rPr>
                        <m:t>2</m:t>
                      </m:r>
                      <m:r>
                        <a:rPr lang="zh-CN" altLang="en-US" sz="2400" b="0" i="1" smtClean="0">
                          <a:latin typeface="Cambria Math" panose="02040503050406030204" pitchFamily="18" charset="0"/>
                          <a:ea typeface="Cambria Math" panose="02040503050406030204" pitchFamily="18" charset="0"/>
                        </a:rPr>
                        <m:t>𝛾</m:t>
                      </m:r>
                    </m:oMath>
                  </m:oMathPara>
                </a14:m>
                <a:endParaRPr lang="zh-CN" altLang="en-US" sz="2400" dirty="0"/>
              </a:p>
            </p:txBody>
          </p:sp>
        </mc:Choice>
        <mc:Fallback xmlns="">
          <p:sp>
            <p:nvSpPr>
              <p:cNvPr id="5" name="文本框 4">
                <a:extLst>
                  <a:ext uri="{FF2B5EF4-FFF2-40B4-BE49-F238E27FC236}">
                    <a16:creationId xmlns:a16="http://schemas.microsoft.com/office/drawing/2014/main" id="{F116646F-415C-439E-B633-0E73AD93B8E2}"/>
                  </a:ext>
                </a:extLst>
              </p:cNvPr>
              <p:cNvSpPr txBox="1">
                <a:spLocks noRot="1" noChangeAspect="1" noMove="1" noResize="1" noEditPoints="1" noAdjustHandles="1" noChangeArrowheads="1" noChangeShapeType="1" noTextEdit="1"/>
              </p:cNvSpPr>
              <p:nvPr/>
            </p:nvSpPr>
            <p:spPr>
              <a:xfrm>
                <a:off x="4594195" y="967665"/>
                <a:ext cx="1196545" cy="369332"/>
              </a:xfrm>
              <a:prstGeom prst="rect">
                <a:avLst/>
              </a:prstGeom>
              <a:blipFill>
                <a:blip r:embed="rId3"/>
                <a:stretch>
                  <a:fillRect l="-2551" t="-1667" r="-4082" b="-23333"/>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11" name="文本框 10">
                <a:extLst>
                  <a:ext uri="{FF2B5EF4-FFF2-40B4-BE49-F238E27FC236}">
                    <a16:creationId xmlns:a16="http://schemas.microsoft.com/office/drawing/2014/main" id="{F9977AE3-12DF-4746-8921-8C657C0E6885}"/>
                  </a:ext>
                </a:extLst>
              </p:cNvPr>
              <p:cNvSpPr txBox="1"/>
              <p:nvPr/>
            </p:nvSpPr>
            <p:spPr>
              <a:xfrm>
                <a:off x="1016493" y="1411548"/>
                <a:ext cx="2276521" cy="369332"/>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zh-CN" altLang="en-US" sz="2400" i="1" smtClean="0">
                          <a:latin typeface="Cambria Math" panose="02040503050406030204" pitchFamily="18" charset="0"/>
                        </a:rPr>
                        <m:t>𝛾</m:t>
                      </m:r>
                      <m:r>
                        <a:rPr lang="en-US" altLang="zh-CN" sz="2400" b="0" i="1" smtClean="0">
                          <a:latin typeface="Cambria Math" panose="02040503050406030204" pitchFamily="18" charset="0"/>
                        </a:rPr>
                        <m:t>+</m:t>
                      </m:r>
                      <m:r>
                        <a:rPr lang="zh-CN" altLang="en-US" sz="2400" b="0" i="1" smtClean="0">
                          <a:latin typeface="Cambria Math" panose="02040503050406030204" pitchFamily="18" charset="0"/>
                        </a:rPr>
                        <m:t>𝛾</m:t>
                      </m:r>
                      <m:r>
                        <a:rPr lang="zh-CN" altLang="en-US" sz="2400" b="0" i="1" smtClean="0">
                          <a:latin typeface="Cambria Math" panose="02040503050406030204" pitchFamily="18" charset="0"/>
                        </a:rPr>
                        <m:t>→</m:t>
                      </m:r>
                      <m:sSup>
                        <m:sSupPr>
                          <m:ctrlPr>
                            <a:rPr lang="en-US" altLang="zh-CN" sz="2400" b="0" i="1" smtClean="0">
                              <a:latin typeface="Cambria Math" panose="02040503050406030204" pitchFamily="18" charset="0"/>
                            </a:rPr>
                          </m:ctrlPr>
                        </m:sSupPr>
                        <m:e>
                          <m:r>
                            <a:rPr lang="en-US" altLang="zh-CN" sz="2400" b="0" i="1" smtClean="0">
                              <a:latin typeface="Cambria Math" panose="02040503050406030204" pitchFamily="18" charset="0"/>
                            </a:rPr>
                            <m:t>𝑒</m:t>
                          </m:r>
                        </m:e>
                        <m:sup>
                          <m:r>
                            <a:rPr lang="en-US" altLang="zh-CN" sz="2400" b="0" i="1" smtClean="0">
                              <a:latin typeface="Cambria Math" panose="02040503050406030204" pitchFamily="18" charset="0"/>
                            </a:rPr>
                            <m:t>−</m:t>
                          </m:r>
                        </m:sup>
                      </m:sSup>
                      <m:r>
                        <a:rPr lang="en-US" altLang="zh-CN" sz="2400" b="0" i="1" smtClean="0">
                          <a:latin typeface="Cambria Math" panose="02040503050406030204" pitchFamily="18" charset="0"/>
                        </a:rPr>
                        <m:t>+</m:t>
                      </m:r>
                      <m:sSup>
                        <m:sSupPr>
                          <m:ctrlPr>
                            <a:rPr lang="en-US" altLang="zh-CN" sz="2400" b="0" i="1" smtClean="0">
                              <a:latin typeface="Cambria Math" panose="02040503050406030204" pitchFamily="18" charset="0"/>
                            </a:rPr>
                          </m:ctrlPr>
                        </m:sSupPr>
                        <m:e>
                          <m:r>
                            <a:rPr lang="en-US" altLang="zh-CN" sz="2400" b="0" i="1" smtClean="0">
                              <a:latin typeface="Cambria Math" panose="02040503050406030204" pitchFamily="18" charset="0"/>
                            </a:rPr>
                            <m:t>𝑒</m:t>
                          </m:r>
                        </m:e>
                        <m:sup>
                          <m:r>
                            <a:rPr lang="en-US" altLang="zh-CN" sz="2400" b="0" i="1" smtClean="0">
                              <a:latin typeface="Cambria Math" panose="02040503050406030204" pitchFamily="18" charset="0"/>
                            </a:rPr>
                            <m:t>+</m:t>
                          </m:r>
                        </m:sup>
                      </m:sSup>
                    </m:oMath>
                  </m:oMathPara>
                </a14:m>
                <a:endParaRPr lang="zh-CN" altLang="en-US" sz="2400" dirty="0"/>
              </a:p>
            </p:txBody>
          </p:sp>
        </mc:Choice>
        <mc:Fallback xmlns="">
          <p:sp>
            <p:nvSpPr>
              <p:cNvPr id="11" name="文本框 10">
                <a:extLst>
                  <a:ext uri="{FF2B5EF4-FFF2-40B4-BE49-F238E27FC236}">
                    <a16:creationId xmlns:a16="http://schemas.microsoft.com/office/drawing/2014/main" id="{F9977AE3-12DF-4746-8921-8C657C0E6885}"/>
                  </a:ext>
                </a:extLst>
              </p:cNvPr>
              <p:cNvSpPr txBox="1">
                <a:spLocks noRot="1" noChangeAspect="1" noMove="1" noResize="1" noEditPoints="1" noAdjustHandles="1" noChangeArrowheads="1" noChangeShapeType="1" noTextEdit="1"/>
              </p:cNvSpPr>
              <p:nvPr/>
            </p:nvSpPr>
            <p:spPr>
              <a:xfrm>
                <a:off x="1016493" y="1411548"/>
                <a:ext cx="2276521" cy="369332"/>
              </a:xfrm>
              <a:prstGeom prst="rect">
                <a:avLst/>
              </a:prstGeom>
              <a:blipFill>
                <a:blip r:embed="rId4"/>
                <a:stretch>
                  <a:fillRect l="-2413" r="-804" b="-23333"/>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12" name="文本框 11">
                <a:extLst>
                  <a:ext uri="{FF2B5EF4-FFF2-40B4-BE49-F238E27FC236}">
                    <a16:creationId xmlns:a16="http://schemas.microsoft.com/office/drawing/2014/main" id="{3D3B798D-5663-406E-A9B0-293543F0341A}"/>
                  </a:ext>
                </a:extLst>
              </p:cNvPr>
              <p:cNvSpPr txBox="1"/>
              <p:nvPr/>
            </p:nvSpPr>
            <p:spPr>
              <a:xfrm>
                <a:off x="980983" y="1873188"/>
                <a:ext cx="2491451" cy="412229"/>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p>
                        <m:sSupPr>
                          <m:ctrlPr>
                            <a:rPr lang="en-US" altLang="zh-CN" sz="2400" i="1" smtClean="0">
                              <a:latin typeface="Cambria Math" panose="02040503050406030204" pitchFamily="18" charset="0"/>
                            </a:rPr>
                          </m:ctrlPr>
                        </m:sSupPr>
                        <m:e>
                          <m:r>
                            <a:rPr lang="zh-CN" altLang="en-US" sz="2400" i="1" smtClean="0">
                              <a:latin typeface="Cambria Math" panose="02040503050406030204" pitchFamily="18" charset="0"/>
                            </a:rPr>
                            <m:t>𝜋</m:t>
                          </m:r>
                        </m:e>
                        <m:sup>
                          <m:r>
                            <a:rPr lang="en-US" altLang="zh-CN" sz="2400" i="1" smtClean="0">
                              <a:latin typeface="Cambria Math" panose="02040503050406030204" pitchFamily="18" charset="0"/>
                              <a:ea typeface="Cambria Math" panose="02040503050406030204" pitchFamily="18" charset="0"/>
                            </a:rPr>
                            <m:t>±</m:t>
                          </m:r>
                        </m:sup>
                      </m:sSup>
                      <m:r>
                        <a:rPr lang="en-US" altLang="zh-CN" sz="2400" i="1" smtClean="0">
                          <a:latin typeface="Cambria Math" panose="02040503050406030204" pitchFamily="18" charset="0"/>
                          <a:ea typeface="Cambria Math" panose="02040503050406030204" pitchFamily="18" charset="0"/>
                        </a:rPr>
                        <m:t>→</m:t>
                      </m:r>
                      <m:sSup>
                        <m:sSupPr>
                          <m:ctrlPr>
                            <a:rPr lang="en-US" altLang="zh-CN" sz="2400" i="1" smtClean="0">
                              <a:latin typeface="Cambria Math" panose="02040503050406030204" pitchFamily="18" charset="0"/>
                              <a:ea typeface="Cambria Math" panose="02040503050406030204" pitchFamily="18" charset="0"/>
                            </a:rPr>
                          </m:ctrlPr>
                        </m:sSupPr>
                        <m:e>
                          <m:r>
                            <a:rPr lang="zh-CN" altLang="en-US" sz="2400" i="1" smtClean="0">
                              <a:latin typeface="Cambria Math" panose="02040503050406030204" pitchFamily="18" charset="0"/>
                              <a:ea typeface="Cambria Math" panose="02040503050406030204" pitchFamily="18" charset="0"/>
                            </a:rPr>
                            <m:t>𝜇</m:t>
                          </m:r>
                        </m:e>
                        <m:sup>
                          <m:r>
                            <a:rPr lang="en-US" altLang="zh-CN" sz="2400" i="1" smtClean="0">
                              <a:latin typeface="Cambria Math" panose="02040503050406030204" pitchFamily="18" charset="0"/>
                              <a:ea typeface="Cambria Math" panose="02040503050406030204" pitchFamily="18" charset="0"/>
                            </a:rPr>
                            <m:t>±</m:t>
                          </m:r>
                        </m:sup>
                      </m:sSup>
                      <m:r>
                        <a:rPr lang="en-US" altLang="zh-CN" sz="2400" b="0" i="1" smtClean="0">
                          <a:latin typeface="Cambria Math" panose="02040503050406030204" pitchFamily="18" charset="0"/>
                          <a:ea typeface="Cambria Math" panose="02040503050406030204" pitchFamily="18" charset="0"/>
                        </a:rPr>
                        <m:t>+</m:t>
                      </m:r>
                      <m:sSub>
                        <m:sSubPr>
                          <m:ctrlPr>
                            <a:rPr lang="en-US" altLang="zh-CN" sz="2400" b="0" i="1" smtClean="0">
                              <a:latin typeface="Cambria Math" panose="02040503050406030204" pitchFamily="18" charset="0"/>
                              <a:ea typeface="Cambria Math" panose="02040503050406030204" pitchFamily="18" charset="0"/>
                            </a:rPr>
                          </m:ctrlPr>
                        </m:sSubPr>
                        <m:e>
                          <m:r>
                            <m:rPr>
                              <m:sty m:val="p"/>
                            </m:rPr>
                            <a:rPr lang="el-GR" altLang="zh-CN" sz="2400" b="0" i="1" smtClean="0">
                              <a:latin typeface="Cambria Math" panose="02040503050406030204" pitchFamily="18" charset="0"/>
                              <a:ea typeface="Cambria Math" panose="02040503050406030204" pitchFamily="18" charset="0"/>
                            </a:rPr>
                            <m:t>ν</m:t>
                          </m:r>
                        </m:e>
                        <m:sub>
                          <m:r>
                            <a:rPr lang="zh-CN" altLang="en-US" sz="2400" b="0" i="1" smtClean="0">
                              <a:latin typeface="Cambria Math" panose="02040503050406030204" pitchFamily="18" charset="0"/>
                              <a:ea typeface="Cambria Math" panose="02040503050406030204" pitchFamily="18" charset="0"/>
                            </a:rPr>
                            <m:t>𝜇</m:t>
                          </m:r>
                        </m:sub>
                      </m:sSub>
                      <m:r>
                        <a:rPr lang="en-US" altLang="zh-CN" sz="2400" b="0" i="1" smtClean="0">
                          <a:latin typeface="Cambria Math" panose="02040503050406030204" pitchFamily="18" charset="0"/>
                          <a:ea typeface="Cambria Math" panose="02040503050406030204" pitchFamily="18" charset="0"/>
                        </a:rPr>
                        <m:t>(</m:t>
                      </m:r>
                      <m:sSub>
                        <m:sSubPr>
                          <m:ctrlPr>
                            <a:rPr lang="en-US" altLang="zh-CN" sz="2400" b="0" i="1" smtClean="0">
                              <a:latin typeface="Cambria Math" panose="02040503050406030204" pitchFamily="18" charset="0"/>
                              <a:ea typeface="Cambria Math" panose="02040503050406030204" pitchFamily="18" charset="0"/>
                            </a:rPr>
                          </m:ctrlPr>
                        </m:sSubPr>
                        <m:e>
                          <m:acc>
                            <m:accPr>
                              <m:chr m:val="̅"/>
                              <m:ctrlPr>
                                <a:rPr lang="en-US" altLang="zh-CN" sz="2400" b="0" i="1" smtClean="0">
                                  <a:latin typeface="Cambria Math" panose="02040503050406030204" pitchFamily="18" charset="0"/>
                                  <a:ea typeface="Cambria Math" panose="02040503050406030204" pitchFamily="18" charset="0"/>
                                </a:rPr>
                              </m:ctrlPr>
                            </m:accPr>
                            <m:e>
                              <m:r>
                                <m:rPr>
                                  <m:sty m:val="p"/>
                                </m:rPr>
                                <a:rPr lang="el-GR" altLang="zh-CN" sz="2400" i="1">
                                  <a:latin typeface="Cambria Math" panose="02040503050406030204" pitchFamily="18" charset="0"/>
                                  <a:ea typeface="Cambria Math" panose="02040503050406030204" pitchFamily="18" charset="0"/>
                                </a:rPr>
                                <m:t>ν</m:t>
                              </m:r>
                            </m:e>
                          </m:acc>
                        </m:e>
                        <m:sub>
                          <m:r>
                            <a:rPr lang="zh-CN" altLang="en-US" sz="2400" b="0" i="1" smtClean="0">
                              <a:latin typeface="Cambria Math" panose="02040503050406030204" pitchFamily="18" charset="0"/>
                              <a:ea typeface="Cambria Math" panose="02040503050406030204" pitchFamily="18" charset="0"/>
                            </a:rPr>
                            <m:t>𝜇</m:t>
                          </m:r>
                        </m:sub>
                      </m:sSub>
                      <m:r>
                        <a:rPr lang="en-US" altLang="zh-CN" sz="2400" b="0" i="1" smtClean="0">
                          <a:latin typeface="Cambria Math" panose="02040503050406030204" pitchFamily="18" charset="0"/>
                          <a:ea typeface="Cambria Math" panose="02040503050406030204" pitchFamily="18" charset="0"/>
                        </a:rPr>
                        <m:t>)</m:t>
                      </m:r>
                    </m:oMath>
                  </m:oMathPara>
                </a14:m>
                <a:endParaRPr lang="zh-CN" altLang="en-US" sz="2400" dirty="0"/>
              </a:p>
            </p:txBody>
          </p:sp>
        </mc:Choice>
        <mc:Fallback xmlns="">
          <p:sp>
            <p:nvSpPr>
              <p:cNvPr id="12" name="文本框 11">
                <a:extLst>
                  <a:ext uri="{FF2B5EF4-FFF2-40B4-BE49-F238E27FC236}">
                    <a16:creationId xmlns:a16="http://schemas.microsoft.com/office/drawing/2014/main" id="{3D3B798D-5663-406E-A9B0-293543F0341A}"/>
                  </a:ext>
                </a:extLst>
              </p:cNvPr>
              <p:cNvSpPr txBox="1">
                <a:spLocks noRot="1" noChangeAspect="1" noMove="1" noResize="1" noEditPoints="1" noAdjustHandles="1" noChangeArrowheads="1" noChangeShapeType="1" noTextEdit="1"/>
              </p:cNvSpPr>
              <p:nvPr/>
            </p:nvSpPr>
            <p:spPr>
              <a:xfrm>
                <a:off x="980983" y="1873188"/>
                <a:ext cx="2491451" cy="412229"/>
              </a:xfrm>
              <a:prstGeom prst="rect">
                <a:avLst/>
              </a:prstGeom>
              <a:blipFill>
                <a:blip r:embed="rId5"/>
                <a:stretch>
                  <a:fillRect l="-978" r="-3912" b="-25000"/>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13" name="文本框 12">
                <a:extLst>
                  <a:ext uri="{FF2B5EF4-FFF2-40B4-BE49-F238E27FC236}">
                    <a16:creationId xmlns:a16="http://schemas.microsoft.com/office/drawing/2014/main" id="{18193042-02B3-408B-AB9C-1DD12E1F396B}"/>
                  </a:ext>
                </a:extLst>
              </p:cNvPr>
              <p:cNvSpPr txBox="1"/>
              <p:nvPr/>
            </p:nvSpPr>
            <p:spPr>
              <a:xfrm>
                <a:off x="3812960" y="1882064"/>
                <a:ext cx="3662798" cy="412229"/>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p>
                        <m:sSupPr>
                          <m:ctrlPr>
                            <a:rPr lang="en-US" altLang="zh-CN" sz="2400" i="1" smtClean="0">
                              <a:latin typeface="Cambria Math" panose="02040503050406030204" pitchFamily="18" charset="0"/>
                            </a:rPr>
                          </m:ctrlPr>
                        </m:sSupPr>
                        <m:e>
                          <m:r>
                            <a:rPr lang="zh-CN" altLang="en-US" sz="2400" i="1" smtClean="0">
                              <a:latin typeface="Cambria Math" panose="02040503050406030204" pitchFamily="18" charset="0"/>
                            </a:rPr>
                            <m:t>𝜇</m:t>
                          </m:r>
                        </m:e>
                        <m:sup>
                          <m:r>
                            <a:rPr lang="en-US" altLang="zh-CN" sz="2400" i="1" smtClean="0">
                              <a:latin typeface="Cambria Math" panose="02040503050406030204" pitchFamily="18" charset="0"/>
                              <a:ea typeface="Cambria Math" panose="02040503050406030204" pitchFamily="18" charset="0"/>
                            </a:rPr>
                            <m:t>±</m:t>
                          </m:r>
                        </m:sup>
                      </m:sSup>
                      <m:r>
                        <a:rPr lang="en-US" altLang="zh-CN" sz="2400" i="1" smtClean="0">
                          <a:latin typeface="Cambria Math" panose="02040503050406030204" pitchFamily="18" charset="0"/>
                          <a:ea typeface="Cambria Math" panose="02040503050406030204" pitchFamily="18" charset="0"/>
                        </a:rPr>
                        <m:t>→</m:t>
                      </m:r>
                      <m:sSup>
                        <m:sSupPr>
                          <m:ctrlPr>
                            <a:rPr lang="en-US" altLang="zh-CN" sz="2400" i="1" smtClean="0">
                              <a:latin typeface="Cambria Math" panose="02040503050406030204" pitchFamily="18" charset="0"/>
                              <a:ea typeface="Cambria Math" panose="02040503050406030204" pitchFamily="18" charset="0"/>
                            </a:rPr>
                          </m:ctrlPr>
                        </m:sSupPr>
                        <m:e>
                          <m:r>
                            <a:rPr lang="en-US" altLang="zh-CN" sz="2400" b="0" i="1" smtClean="0">
                              <a:latin typeface="Cambria Math" panose="02040503050406030204" pitchFamily="18" charset="0"/>
                              <a:ea typeface="Cambria Math" panose="02040503050406030204" pitchFamily="18" charset="0"/>
                            </a:rPr>
                            <m:t>𝑒</m:t>
                          </m:r>
                        </m:e>
                        <m:sup>
                          <m:r>
                            <a:rPr lang="en-US" altLang="zh-CN" sz="2400" i="1" smtClean="0">
                              <a:latin typeface="Cambria Math" panose="02040503050406030204" pitchFamily="18" charset="0"/>
                              <a:ea typeface="Cambria Math" panose="02040503050406030204" pitchFamily="18" charset="0"/>
                            </a:rPr>
                            <m:t>±</m:t>
                          </m:r>
                        </m:sup>
                      </m:sSup>
                      <m:r>
                        <a:rPr lang="en-US" altLang="zh-CN" sz="2400" b="0" i="1" smtClean="0">
                          <a:latin typeface="Cambria Math" panose="02040503050406030204" pitchFamily="18" charset="0"/>
                          <a:ea typeface="Cambria Math" panose="02040503050406030204" pitchFamily="18" charset="0"/>
                        </a:rPr>
                        <m:t>+</m:t>
                      </m:r>
                      <m:sSub>
                        <m:sSubPr>
                          <m:ctrlPr>
                            <a:rPr lang="en-US" altLang="zh-CN" sz="2400" i="1">
                              <a:latin typeface="Cambria Math" panose="02040503050406030204" pitchFamily="18" charset="0"/>
                              <a:ea typeface="Cambria Math" panose="02040503050406030204" pitchFamily="18" charset="0"/>
                            </a:rPr>
                          </m:ctrlPr>
                        </m:sSubPr>
                        <m:e>
                          <m:r>
                            <m:rPr>
                              <m:sty m:val="p"/>
                            </m:rPr>
                            <a:rPr lang="el-GR" altLang="zh-CN" sz="2400" i="1">
                              <a:latin typeface="Cambria Math" panose="02040503050406030204" pitchFamily="18" charset="0"/>
                              <a:ea typeface="Cambria Math" panose="02040503050406030204" pitchFamily="18" charset="0"/>
                            </a:rPr>
                            <m:t>ν</m:t>
                          </m:r>
                        </m:e>
                        <m:sub>
                          <m:r>
                            <a:rPr lang="en-US" altLang="zh-CN" sz="2400" b="0" i="1" smtClean="0">
                              <a:latin typeface="Cambria Math" panose="02040503050406030204" pitchFamily="18" charset="0"/>
                              <a:ea typeface="Cambria Math" panose="02040503050406030204" pitchFamily="18" charset="0"/>
                            </a:rPr>
                            <m:t>𝑒</m:t>
                          </m:r>
                        </m:sub>
                      </m:sSub>
                      <m:d>
                        <m:dPr>
                          <m:ctrlPr>
                            <a:rPr lang="en-US" altLang="zh-CN" sz="2400" i="1">
                              <a:latin typeface="Cambria Math" panose="02040503050406030204" pitchFamily="18" charset="0"/>
                              <a:ea typeface="Cambria Math" panose="02040503050406030204" pitchFamily="18" charset="0"/>
                            </a:rPr>
                          </m:ctrlPr>
                        </m:dPr>
                        <m:e>
                          <m:sSub>
                            <m:sSubPr>
                              <m:ctrlPr>
                                <a:rPr lang="en-US" altLang="zh-CN" sz="2400" i="1">
                                  <a:latin typeface="Cambria Math" panose="02040503050406030204" pitchFamily="18" charset="0"/>
                                  <a:ea typeface="Cambria Math" panose="02040503050406030204" pitchFamily="18" charset="0"/>
                                </a:rPr>
                              </m:ctrlPr>
                            </m:sSubPr>
                            <m:e>
                              <m:acc>
                                <m:accPr>
                                  <m:chr m:val="̅"/>
                                  <m:ctrlPr>
                                    <a:rPr lang="en-US" altLang="zh-CN" sz="2400" i="1">
                                      <a:latin typeface="Cambria Math" panose="02040503050406030204" pitchFamily="18" charset="0"/>
                                      <a:ea typeface="Cambria Math" panose="02040503050406030204" pitchFamily="18" charset="0"/>
                                    </a:rPr>
                                  </m:ctrlPr>
                                </m:accPr>
                                <m:e>
                                  <m:r>
                                    <m:rPr>
                                      <m:sty m:val="p"/>
                                    </m:rPr>
                                    <a:rPr lang="el-GR" altLang="zh-CN" sz="2400" i="1">
                                      <a:latin typeface="Cambria Math" panose="02040503050406030204" pitchFamily="18" charset="0"/>
                                      <a:ea typeface="Cambria Math" panose="02040503050406030204" pitchFamily="18" charset="0"/>
                                    </a:rPr>
                                    <m:t>ν</m:t>
                                  </m:r>
                                </m:e>
                              </m:acc>
                            </m:e>
                            <m:sub>
                              <m:r>
                                <a:rPr lang="en-US" altLang="zh-CN" sz="2400" b="0" i="1" smtClean="0">
                                  <a:latin typeface="Cambria Math" panose="02040503050406030204" pitchFamily="18" charset="0"/>
                                  <a:ea typeface="Cambria Math" panose="02040503050406030204" pitchFamily="18" charset="0"/>
                                </a:rPr>
                                <m:t>𝑒</m:t>
                              </m:r>
                            </m:sub>
                          </m:sSub>
                        </m:e>
                      </m:d>
                      <m:r>
                        <a:rPr lang="en-US" altLang="zh-CN" sz="2400" b="0" i="1" smtClean="0">
                          <a:latin typeface="Cambria Math" panose="02040503050406030204" pitchFamily="18" charset="0"/>
                          <a:ea typeface="Cambria Math" panose="02040503050406030204" pitchFamily="18" charset="0"/>
                        </a:rPr>
                        <m:t>+</m:t>
                      </m:r>
                      <m:sSub>
                        <m:sSubPr>
                          <m:ctrlPr>
                            <a:rPr lang="en-US" altLang="zh-CN" sz="2400" i="1">
                              <a:latin typeface="Cambria Math" panose="02040503050406030204" pitchFamily="18" charset="0"/>
                              <a:ea typeface="Cambria Math" panose="02040503050406030204" pitchFamily="18" charset="0"/>
                            </a:rPr>
                          </m:ctrlPr>
                        </m:sSubPr>
                        <m:e>
                          <m:acc>
                            <m:accPr>
                              <m:chr m:val="̅"/>
                              <m:ctrlPr>
                                <a:rPr lang="en-US" altLang="zh-CN" sz="2400" i="1">
                                  <a:latin typeface="Cambria Math" panose="02040503050406030204" pitchFamily="18" charset="0"/>
                                  <a:ea typeface="Cambria Math" panose="02040503050406030204" pitchFamily="18" charset="0"/>
                                </a:rPr>
                              </m:ctrlPr>
                            </m:accPr>
                            <m:e>
                              <m:r>
                                <m:rPr>
                                  <m:sty m:val="p"/>
                                </m:rPr>
                                <a:rPr lang="el-GR" altLang="zh-CN" sz="2400" i="1">
                                  <a:latin typeface="Cambria Math" panose="02040503050406030204" pitchFamily="18" charset="0"/>
                                  <a:ea typeface="Cambria Math" panose="02040503050406030204" pitchFamily="18" charset="0"/>
                                </a:rPr>
                                <m:t>ν</m:t>
                              </m:r>
                            </m:e>
                          </m:acc>
                        </m:e>
                        <m:sub>
                          <m:r>
                            <a:rPr lang="zh-CN" altLang="en-US" sz="2400" i="1">
                              <a:latin typeface="Cambria Math" panose="02040503050406030204" pitchFamily="18" charset="0"/>
                              <a:ea typeface="Cambria Math" panose="02040503050406030204" pitchFamily="18" charset="0"/>
                            </a:rPr>
                            <m:t>𝜇</m:t>
                          </m:r>
                        </m:sub>
                      </m:sSub>
                      <m:r>
                        <a:rPr lang="en-US" altLang="zh-CN" sz="2400" b="0" i="1" smtClean="0">
                          <a:latin typeface="Cambria Math" panose="02040503050406030204" pitchFamily="18" charset="0"/>
                          <a:ea typeface="Cambria Math" panose="02040503050406030204" pitchFamily="18" charset="0"/>
                        </a:rPr>
                        <m:t>(</m:t>
                      </m:r>
                      <m:sSub>
                        <m:sSubPr>
                          <m:ctrlPr>
                            <a:rPr lang="en-US" altLang="zh-CN" sz="2400" i="1">
                              <a:latin typeface="Cambria Math" panose="02040503050406030204" pitchFamily="18" charset="0"/>
                              <a:ea typeface="Cambria Math" panose="02040503050406030204" pitchFamily="18" charset="0"/>
                            </a:rPr>
                          </m:ctrlPr>
                        </m:sSubPr>
                        <m:e>
                          <m:r>
                            <m:rPr>
                              <m:sty m:val="p"/>
                            </m:rPr>
                            <a:rPr lang="el-GR" altLang="zh-CN" sz="2400" i="1">
                              <a:latin typeface="Cambria Math" panose="02040503050406030204" pitchFamily="18" charset="0"/>
                              <a:ea typeface="Cambria Math" panose="02040503050406030204" pitchFamily="18" charset="0"/>
                            </a:rPr>
                            <m:t>ν</m:t>
                          </m:r>
                        </m:e>
                        <m:sub>
                          <m:r>
                            <a:rPr lang="zh-CN" altLang="en-US" sz="2400" i="1">
                              <a:latin typeface="Cambria Math" panose="02040503050406030204" pitchFamily="18" charset="0"/>
                              <a:ea typeface="Cambria Math" panose="02040503050406030204" pitchFamily="18" charset="0"/>
                            </a:rPr>
                            <m:t>𝜇</m:t>
                          </m:r>
                        </m:sub>
                      </m:sSub>
                      <m:r>
                        <a:rPr lang="en-US" altLang="zh-CN" sz="2400" b="0" i="1" smtClean="0">
                          <a:latin typeface="Cambria Math" panose="02040503050406030204" pitchFamily="18" charset="0"/>
                          <a:ea typeface="Cambria Math" panose="02040503050406030204" pitchFamily="18" charset="0"/>
                        </a:rPr>
                        <m:t>)</m:t>
                      </m:r>
                    </m:oMath>
                  </m:oMathPara>
                </a14:m>
                <a:endParaRPr lang="zh-CN" altLang="en-US" sz="2400" dirty="0"/>
              </a:p>
            </p:txBody>
          </p:sp>
        </mc:Choice>
        <mc:Fallback xmlns="">
          <p:sp>
            <p:nvSpPr>
              <p:cNvPr id="13" name="文本框 12">
                <a:extLst>
                  <a:ext uri="{FF2B5EF4-FFF2-40B4-BE49-F238E27FC236}">
                    <a16:creationId xmlns:a16="http://schemas.microsoft.com/office/drawing/2014/main" id="{18193042-02B3-408B-AB9C-1DD12E1F396B}"/>
                  </a:ext>
                </a:extLst>
              </p:cNvPr>
              <p:cNvSpPr txBox="1">
                <a:spLocks noRot="1" noChangeAspect="1" noMove="1" noResize="1" noEditPoints="1" noAdjustHandles="1" noChangeArrowheads="1" noChangeShapeType="1" noTextEdit="1"/>
              </p:cNvSpPr>
              <p:nvPr/>
            </p:nvSpPr>
            <p:spPr>
              <a:xfrm>
                <a:off x="3812960" y="1882064"/>
                <a:ext cx="3662798" cy="412229"/>
              </a:xfrm>
              <a:prstGeom prst="rect">
                <a:avLst/>
              </a:prstGeom>
              <a:blipFill>
                <a:blip r:embed="rId6"/>
                <a:stretch>
                  <a:fillRect l="-1165" r="-2496" b="-25373"/>
                </a:stretch>
              </a:blipFill>
            </p:spPr>
            <p:txBody>
              <a:bodyPr/>
              <a:lstStyle/>
              <a:p>
                <a:r>
                  <a:rPr lang="zh-CN" altLang="en-US">
                    <a:noFill/>
                  </a:rPr>
                  <a:t> </a:t>
                </a:r>
              </a:p>
            </p:txBody>
          </p:sp>
        </mc:Fallback>
      </mc:AlternateContent>
      <p:pic>
        <p:nvPicPr>
          <p:cNvPr id="15" name="图片 14">
            <a:extLst>
              <a:ext uri="{FF2B5EF4-FFF2-40B4-BE49-F238E27FC236}">
                <a16:creationId xmlns:a16="http://schemas.microsoft.com/office/drawing/2014/main" id="{88BF6B6F-ACC9-473F-BB4C-19F68F514F9D}"/>
              </a:ext>
            </a:extLst>
          </p:cNvPr>
          <p:cNvPicPr>
            <a:picLocks noChangeAspect="1"/>
          </p:cNvPicPr>
          <p:nvPr/>
        </p:nvPicPr>
        <p:blipFill>
          <a:blip r:embed="rId7"/>
          <a:stretch>
            <a:fillRect/>
          </a:stretch>
        </p:blipFill>
        <p:spPr>
          <a:xfrm>
            <a:off x="924662" y="2659923"/>
            <a:ext cx="3736115" cy="545640"/>
          </a:xfrm>
          <a:prstGeom prst="rect">
            <a:avLst/>
          </a:prstGeom>
        </p:spPr>
      </p:pic>
      <p:pic>
        <p:nvPicPr>
          <p:cNvPr id="16" name="图片 15">
            <a:extLst>
              <a:ext uri="{FF2B5EF4-FFF2-40B4-BE49-F238E27FC236}">
                <a16:creationId xmlns:a16="http://schemas.microsoft.com/office/drawing/2014/main" id="{ECAB028B-209F-4D67-81CC-63969DBCDBDD}"/>
              </a:ext>
            </a:extLst>
          </p:cNvPr>
          <p:cNvPicPr>
            <a:picLocks noChangeAspect="1"/>
          </p:cNvPicPr>
          <p:nvPr/>
        </p:nvPicPr>
        <p:blipFill>
          <a:blip r:embed="rId8"/>
          <a:stretch>
            <a:fillRect/>
          </a:stretch>
        </p:blipFill>
        <p:spPr>
          <a:xfrm>
            <a:off x="847902" y="3319338"/>
            <a:ext cx="7380690" cy="1581135"/>
          </a:xfrm>
          <a:prstGeom prst="rect">
            <a:avLst/>
          </a:prstGeom>
        </p:spPr>
      </p:pic>
      <p:sp>
        <p:nvSpPr>
          <p:cNvPr id="21" name="矩形 20">
            <a:extLst>
              <a:ext uri="{FF2B5EF4-FFF2-40B4-BE49-F238E27FC236}">
                <a16:creationId xmlns:a16="http://schemas.microsoft.com/office/drawing/2014/main" id="{0FA63803-DE0F-480A-8C72-0B99283C28C4}"/>
              </a:ext>
            </a:extLst>
          </p:cNvPr>
          <p:cNvSpPr/>
          <p:nvPr/>
        </p:nvSpPr>
        <p:spPr>
          <a:xfrm>
            <a:off x="861122" y="907734"/>
            <a:ext cx="7253068" cy="1453725"/>
          </a:xfrm>
          <a:prstGeom prst="rect">
            <a:avLst/>
          </a:prstGeom>
          <a:noFill/>
          <a:ln w="317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17" name="图片 16">
            <a:extLst>
              <a:ext uri="{FF2B5EF4-FFF2-40B4-BE49-F238E27FC236}">
                <a16:creationId xmlns:a16="http://schemas.microsoft.com/office/drawing/2014/main" id="{1CEC870F-0C43-4774-B77F-B61FAF6F81A4}"/>
              </a:ext>
            </a:extLst>
          </p:cNvPr>
          <p:cNvPicPr>
            <a:picLocks noChangeAspect="1"/>
          </p:cNvPicPr>
          <p:nvPr/>
        </p:nvPicPr>
        <p:blipFill>
          <a:blip r:embed="rId9"/>
          <a:stretch>
            <a:fillRect/>
          </a:stretch>
        </p:blipFill>
        <p:spPr>
          <a:xfrm>
            <a:off x="2305838" y="5158238"/>
            <a:ext cx="6039171" cy="637992"/>
          </a:xfrm>
          <a:prstGeom prst="rect">
            <a:avLst/>
          </a:prstGeom>
        </p:spPr>
      </p:pic>
      <p:pic>
        <p:nvPicPr>
          <p:cNvPr id="18" name="图片 17">
            <a:extLst>
              <a:ext uri="{FF2B5EF4-FFF2-40B4-BE49-F238E27FC236}">
                <a16:creationId xmlns:a16="http://schemas.microsoft.com/office/drawing/2014/main" id="{70C66353-C0C9-410C-8CF0-D2FCF0A524C1}"/>
              </a:ext>
            </a:extLst>
          </p:cNvPr>
          <p:cNvPicPr>
            <a:picLocks noChangeAspect="1"/>
          </p:cNvPicPr>
          <p:nvPr/>
        </p:nvPicPr>
        <p:blipFill>
          <a:blip r:embed="rId10"/>
          <a:stretch>
            <a:fillRect/>
          </a:stretch>
        </p:blipFill>
        <p:spPr>
          <a:xfrm>
            <a:off x="2377431" y="5915657"/>
            <a:ext cx="4991035" cy="695902"/>
          </a:xfrm>
          <a:prstGeom prst="rect">
            <a:avLst/>
          </a:prstGeom>
        </p:spPr>
      </p:pic>
      <p:pic>
        <p:nvPicPr>
          <p:cNvPr id="19" name="图片 18">
            <a:extLst>
              <a:ext uri="{FF2B5EF4-FFF2-40B4-BE49-F238E27FC236}">
                <a16:creationId xmlns:a16="http://schemas.microsoft.com/office/drawing/2014/main" id="{10D7D8E5-977D-4620-A0E3-2BE7B1588AE6}"/>
              </a:ext>
            </a:extLst>
          </p:cNvPr>
          <p:cNvPicPr>
            <a:picLocks noChangeAspect="1"/>
          </p:cNvPicPr>
          <p:nvPr/>
        </p:nvPicPr>
        <p:blipFill>
          <a:blip r:embed="rId11"/>
          <a:stretch>
            <a:fillRect/>
          </a:stretch>
        </p:blipFill>
        <p:spPr>
          <a:xfrm>
            <a:off x="1427033" y="5096411"/>
            <a:ext cx="765751" cy="1672589"/>
          </a:xfrm>
          <a:prstGeom prst="rect">
            <a:avLst/>
          </a:prstGeom>
        </p:spPr>
      </p:pic>
      <p:pic>
        <p:nvPicPr>
          <p:cNvPr id="20" name="图片 19">
            <a:extLst>
              <a:ext uri="{FF2B5EF4-FFF2-40B4-BE49-F238E27FC236}">
                <a16:creationId xmlns:a16="http://schemas.microsoft.com/office/drawing/2014/main" id="{B175B9EE-5BD0-4914-94A2-5285B5DC5858}"/>
              </a:ext>
            </a:extLst>
          </p:cNvPr>
          <p:cNvPicPr>
            <a:picLocks noChangeAspect="1"/>
          </p:cNvPicPr>
          <p:nvPr/>
        </p:nvPicPr>
        <p:blipFill>
          <a:blip r:embed="rId12"/>
          <a:stretch>
            <a:fillRect/>
          </a:stretch>
        </p:blipFill>
        <p:spPr>
          <a:xfrm>
            <a:off x="8511025" y="5169265"/>
            <a:ext cx="1600641" cy="488331"/>
          </a:xfrm>
          <a:prstGeom prst="rect">
            <a:avLst/>
          </a:prstGeom>
        </p:spPr>
      </p:pic>
      <p:pic>
        <p:nvPicPr>
          <p:cNvPr id="23" name="图片 22">
            <a:extLst>
              <a:ext uri="{FF2B5EF4-FFF2-40B4-BE49-F238E27FC236}">
                <a16:creationId xmlns:a16="http://schemas.microsoft.com/office/drawing/2014/main" id="{CB03FBDE-331A-41F4-A4B6-75AE9436272E}"/>
              </a:ext>
            </a:extLst>
          </p:cNvPr>
          <p:cNvPicPr>
            <a:picLocks noChangeAspect="1"/>
          </p:cNvPicPr>
          <p:nvPr/>
        </p:nvPicPr>
        <p:blipFill>
          <a:blip r:embed="rId13"/>
          <a:stretch>
            <a:fillRect/>
          </a:stretch>
        </p:blipFill>
        <p:spPr>
          <a:xfrm>
            <a:off x="8486987" y="5954613"/>
            <a:ext cx="1507404" cy="490575"/>
          </a:xfrm>
          <a:prstGeom prst="rect">
            <a:avLst/>
          </a:prstGeom>
        </p:spPr>
      </p:pic>
    </p:spTree>
    <p:extLst>
      <p:ext uri="{BB962C8B-B14F-4D97-AF65-F5344CB8AC3E}">
        <p14:creationId xmlns:p14="http://schemas.microsoft.com/office/powerpoint/2010/main" val="113454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5"/>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1"/>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2"/>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3"/>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21"/>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15"/>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16"/>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17"/>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18"/>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19"/>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20"/>
                                        </p:tgtEl>
                                        <p:attrNameLst>
                                          <p:attrName>style.visibility</p:attrName>
                                        </p:attrNameLst>
                                      </p:cBhvr>
                                      <p:to>
                                        <p:strVal val="visible"/>
                                      </p:to>
                                    </p:set>
                                  </p:childTnLst>
                                </p:cTn>
                              </p:par>
                              <p:par>
                                <p:cTn id="35" presetID="1" presetClass="entr" presetSubtype="0" fill="hold" nodeType="withEffect">
                                  <p:stCondLst>
                                    <p:cond delay="0"/>
                                  </p:stCondLst>
                                  <p:childTnLst>
                                    <p:set>
                                      <p:cBhvr>
                                        <p:cTn id="36" dur="1" fill="hold">
                                          <p:stCondLst>
                                            <p:cond delay="0"/>
                                          </p:stCondLst>
                                        </p:cTn>
                                        <p:tgtEl>
                                          <p:spTgt spid="2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5" grpId="0"/>
      <p:bldP spid="11" grpId="0"/>
      <p:bldP spid="12" grpId="0"/>
      <p:bldP spid="13" grpId="0"/>
      <p:bldP spid="21"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a:extLst>
              <a:ext uri="{FF2B5EF4-FFF2-40B4-BE49-F238E27FC236}">
                <a16:creationId xmlns:a16="http://schemas.microsoft.com/office/drawing/2014/main" id="{00F15D7B-1AD1-415E-AB57-B8CCEBADB6A3}"/>
              </a:ext>
            </a:extLst>
          </p:cNvPr>
          <p:cNvPicPr>
            <a:picLocks noChangeAspect="1"/>
          </p:cNvPicPr>
          <p:nvPr/>
        </p:nvPicPr>
        <p:blipFill>
          <a:blip r:embed="rId2"/>
          <a:stretch>
            <a:fillRect/>
          </a:stretch>
        </p:blipFill>
        <p:spPr>
          <a:xfrm>
            <a:off x="2140087" y="717831"/>
            <a:ext cx="6681537" cy="4804080"/>
          </a:xfrm>
          <a:prstGeom prst="rect">
            <a:avLst/>
          </a:prstGeom>
        </p:spPr>
      </p:pic>
      <mc:AlternateContent xmlns:mc="http://schemas.openxmlformats.org/markup-compatibility/2006" xmlns:a14="http://schemas.microsoft.com/office/drawing/2010/main">
        <mc:Choice Requires="a14">
          <p:sp>
            <p:nvSpPr>
              <p:cNvPr id="4" name="矩形 3">
                <a:extLst>
                  <a:ext uri="{FF2B5EF4-FFF2-40B4-BE49-F238E27FC236}">
                    <a16:creationId xmlns:a16="http://schemas.microsoft.com/office/drawing/2014/main" id="{7E0D73CB-1482-4988-827F-89FBB6597C88}"/>
                  </a:ext>
                </a:extLst>
              </p:cNvPr>
              <p:cNvSpPr/>
              <p:nvPr/>
            </p:nvSpPr>
            <p:spPr>
              <a:xfrm>
                <a:off x="1849514" y="5742503"/>
                <a:ext cx="9620436" cy="407099"/>
              </a:xfrm>
              <a:prstGeom prst="rect">
                <a:avLst/>
              </a:prstGeom>
            </p:spPr>
            <p:txBody>
              <a:bodyPr wrap="square">
                <a:spAutoFit/>
              </a:bodyPr>
              <a:lstStyle/>
              <a:p>
                <a:r>
                  <a:rPr lang="en-US" altLang="zh-CN" sz="2000" b="1" dirty="0">
                    <a:solidFill>
                      <a:srgbClr val="0000FF"/>
                    </a:solidFill>
                  </a:rPr>
                  <a:t>Predicted cosmic electron spectrum multiplied by </a:t>
                </a:r>
                <a14:m>
                  <m:oMath xmlns:m="http://schemas.openxmlformats.org/officeDocument/2006/math">
                    <m:sSup>
                      <m:sSupPr>
                        <m:ctrlPr>
                          <a:rPr lang="en-US" altLang="zh-CN" sz="2000" b="1" i="1" smtClean="0">
                            <a:solidFill>
                              <a:srgbClr val="0000FF"/>
                            </a:solidFill>
                            <a:latin typeface="Cambria Math" panose="02040503050406030204" pitchFamily="18" charset="0"/>
                          </a:rPr>
                        </m:ctrlPr>
                      </m:sSupPr>
                      <m:e>
                        <m:r>
                          <a:rPr lang="en-US" altLang="zh-CN" sz="2000" b="1" i="1" smtClean="0">
                            <a:solidFill>
                              <a:srgbClr val="0000FF"/>
                            </a:solidFill>
                            <a:latin typeface="Cambria Math" panose="02040503050406030204" pitchFamily="18" charset="0"/>
                          </a:rPr>
                          <m:t>𝑬</m:t>
                        </m:r>
                      </m:e>
                      <m:sup>
                        <m:r>
                          <a:rPr lang="en-US" altLang="zh-CN" sz="2000" b="1" i="1" smtClean="0">
                            <a:solidFill>
                              <a:srgbClr val="0000FF"/>
                            </a:solidFill>
                            <a:latin typeface="Cambria Math" panose="02040503050406030204" pitchFamily="18" charset="0"/>
                          </a:rPr>
                          <m:t>𝟑</m:t>
                        </m:r>
                      </m:sup>
                    </m:sSup>
                  </m:oMath>
                </a14:m>
                <a:r>
                  <a:rPr lang="en-US" altLang="zh-CN" sz="2000" b="1" dirty="0">
                    <a:solidFill>
                      <a:srgbClr val="0000FF"/>
                    </a:solidFill>
                  </a:rPr>
                  <a:t> as a function of energy</a:t>
                </a:r>
                <a:endParaRPr lang="zh-CN" altLang="en-US" sz="2000" b="1" dirty="0">
                  <a:solidFill>
                    <a:srgbClr val="0000FF"/>
                  </a:solidFill>
                </a:endParaRPr>
              </a:p>
            </p:txBody>
          </p:sp>
        </mc:Choice>
        <mc:Fallback xmlns="">
          <p:sp>
            <p:nvSpPr>
              <p:cNvPr id="4" name="矩形 3">
                <a:extLst>
                  <a:ext uri="{FF2B5EF4-FFF2-40B4-BE49-F238E27FC236}">
                    <a16:creationId xmlns:a16="http://schemas.microsoft.com/office/drawing/2014/main" id="{7E0D73CB-1482-4988-827F-89FBB6597C88}"/>
                  </a:ext>
                </a:extLst>
              </p:cNvPr>
              <p:cNvSpPr>
                <a:spLocks noRot="1" noChangeAspect="1" noMove="1" noResize="1" noEditPoints="1" noAdjustHandles="1" noChangeArrowheads="1" noChangeShapeType="1" noTextEdit="1"/>
              </p:cNvSpPr>
              <p:nvPr/>
            </p:nvSpPr>
            <p:spPr>
              <a:xfrm>
                <a:off x="1849514" y="5742503"/>
                <a:ext cx="9620436" cy="407099"/>
              </a:xfrm>
              <a:prstGeom prst="rect">
                <a:avLst/>
              </a:prstGeom>
              <a:blipFill>
                <a:blip r:embed="rId3"/>
                <a:stretch>
                  <a:fillRect l="-633" t="-5970" b="-25373"/>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5" name="文本框 4">
                <a:extLst>
                  <a:ext uri="{FF2B5EF4-FFF2-40B4-BE49-F238E27FC236}">
                    <a16:creationId xmlns:a16="http://schemas.microsoft.com/office/drawing/2014/main" id="{8AC77D09-43B5-43B6-8225-44EA14891D13}"/>
                  </a:ext>
                </a:extLst>
              </p:cNvPr>
              <p:cNvSpPr txBox="1"/>
              <p:nvPr/>
            </p:nvSpPr>
            <p:spPr>
              <a:xfrm>
                <a:off x="3120502" y="159797"/>
                <a:ext cx="2276521" cy="369332"/>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zh-CN" altLang="en-US" sz="2400" i="1" smtClean="0">
                          <a:latin typeface="Cambria Math" panose="02040503050406030204" pitchFamily="18" charset="0"/>
                        </a:rPr>
                        <m:t>𝛾</m:t>
                      </m:r>
                      <m:r>
                        <a:rPr lang="en-US" altLang="zh-CN" sz="2400" b="0" i="1" smtClean="0">
                          <a:latin typeface="Cambria Math" panose="02040503050406030204" pitchFamily="18" charset="0"/>
                        </a:rPr>
                        <m:t>+</m:t>
                      </m:r>
                      <m:r>
                        <a:rPr lang="zh-CN" altLang="en-US" sz="2400" b="0" i="1" smtClean="0">
                          <a:latin typeface="Cambria Math" panose="02040503050406030204" pitchFamily="18" charset="0"/>
                        </a:rPr>
                        <m:t>𝛾</m:t>
                      </m:r>
                      <m:r>
                        <a:rPr lang="zh-CN" altLang="en-US" sz="2400" b="0" i="1" smtClean="0">
                          <a:latin typeface="Cambria Math" panose="02040503050406030204" pitchFamily="18" charset="0"/>
                        </a:rPr>
                        <m:t>→</m:t>
                      </m:r>
                      <m:sSup>
                        <m:sSupPr>
                          <m:ctrlPr>
                            <a:rPr lang="en-US" altLang="zh-CN" sz="2400" b="0" i="1" smtClean="0">
                              <a:latin typeface="Cambria Math" panose="02040503050406030204" pitchFamily="18" charset="0"/>
                            </a:rPr>
                          </m:ctrlPr>
                        </m:sSupPr>
                        <m:e>
                          <m:r>
                            <a:rPr lang="en-US" altLang="zh-CN" sz="2400" b="0" i="1" smtClean="0">
                              <a:latin typeface="Cambria Math" panose="02040503050406030204" pitchFamily="18" charset="0"/>
                            </a:rPr>
                            <m:t>𝑒</m:t>
                          </m:r>
                        </m:e>
                        <m:sup>
                          <m:r>
                            <a:rPr lang="en-US" altLang="zh-CN" sz="2400" b="0" i="1" smtClean="0">
                              <a:latin typeface="Cambria Math" panose="02040503050406030204" pitchFamily="18" charset="0"/>
                            </a:rPr>
                            <m:t>−</m:t>
                          </m:r>
                        </m:sup>
                      </m:sSup>
                      <m:r>
                        <a:rPr lang="en-US" altLang="zh-CN" sz="2400" b="0" i="1" smtClean="0">
                          <a:latin typeface="Cambria Math" panose="02040503050406030204" pitchFamily="18" charset="0"/>
                        </a:rPr>
                        <m:t>+</m:t>
                      </m:r>
                      <m:sSup>
                        <m:sSupPr>
                          <m:ctrlPr>
                            <a:rPr lang="en-US" altLang="zh-CN" sz="2400" b="0" i="1" smtClean="0">
                              <a:latin typeface="Cambria Math" panose="02040503050406030204" pitchFamily="18" charset="0"/>
                            </a:rPr>
                          </m:ctrlPr>
                        </m:sSupPr>
                        <m:e>
                          <m:r>
                            <a:rPr lang="en-US" altLang="zh-CN" sz="2400" b="0" i="1" smtClean="0">
                              <a:latin typeface="Cambria Math" panose="02040503050406030204" pitchFamily="18" charset="0"/>
                            </a:rPr>
                            <m:t>𝑒</m:t>
                          </m:r>
                        </m:e>
                        <m:sup>
                          <m:r>
                            <a:rPr lang="en-US" altLang="zh-CN" sz="2400" b="0" i="1" smtClean="0">
                              <a:latin typeface="Cambria Math" panose="02040503050406030204" pitchFamily="18" charset="0"/>
                            </a:rPr>
                            <m:t>+</m:t>
                          </m:r>
                        </m:sup>
                      </m:sSup>
                    </m:oMath>
                  </m:oMathPara>
                </a14:m>
                <a:endParaRPr lang="zh-CN" altLang="en-US" sz="2400" dirty="0"/>
              </a:p>
            </p:txBody>
          </p:sp>
        </mc:Choice>
        <mc:Fallback xmlns="">
          <p:sp>
            <p:nvSpPr>
              <p:cNvPr id="5" name="文本框 4">
                <a:extLst>
                  <a:ext uri="{FF2B5EF4-FFF2-40B4-BE49-F238E27FC236}">
                    <a16:creationId xmlns:a16="http://schemas.microsoft.com/office/drawing/2014/main" id="{8AC77D09-43B5-43B6-8225-44EA14891D13}"/>
                  </a:ext>
                </a:extLst>
              </p:cNvPr>
              <p:cNvSpPr txBox="1">
                <a:spLocks noRot="1" noChangeAspect="1" noMove="1" noResize="1" noEditPoints="1" noAdjustHandles="1" noChangeArrowheads="1" noChangeShapeType="1" noTextEdit="1"/>
              </p:cNvSpPr>
              <p:nvPr/>
            </p:nvSpPr>
            <p:spPr>
              <a:xfrm>
                <a:off x="3120502" y="159797"/>
                <a:ext cx="2276521" cy="369332"/>
              </a:xfrm>
              <a:prstGeom prst="rect">
                <a:avLst/>
              </a:prstGeom>
              <a:blipFill>
                <a:blip r:embed="rId4"/>
                <a:stretch>
                  <a:fillRect l="-2413" r="-804" b="-22951"/>
                </a:stretch>
              </a:blipFill>
            </p:spPr>
            <p:txBody>
              <a:bodyPr/>
              <a:lstStyle/>
              <a:p>
                <a:r>
                  <a:rPr lang="zh-CN" altLang="en-US">
                    <a:noFill/>
                  </a:rPr>
                  <a:t> </a:t>
                </a:r>
              </a:p>
            </p:txBody>
          </p:sp>
        </mc:Fallback>
      </mc:AlternateContent>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8" name="文本框 7">
                <a:extLst>
                  <a:ext uri="{FF2B5EF4-FFF2-40B4-BE49-F238E27FC236}">
                    <a16:creationId xmlns:a16="http://schemas.microsoft.com/office/drawing/2014/main" id="{2C8D78D9-3120-4F79-B22A-4F3F2D65052D}"/>
                  </a:ext>
                </a:extLst>
              </p:cNvPr>
              <p:cNvSpPr txBox="1"/>
              <p:nvPr/>
            </p:nvSpPr>
            <p:spPr>
              <a:xfrm>
                <a:off x="803430" y="292962"/>
                <a:ext cx="2491451" cy="412229"/>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p>
                        <m:sSupPr>
                          <m:ctrlPr>
                            <a:rPr lang="en-US" altLang="zh-CN" sz="2400" i="1" smtClean="0">
                              <a:latin typeface="Cambria Math" panose="02040503050406030204" pitchFamily="18" charset="0"/>
                            </a:rPr>
                          </m:ctrlPr>
                        </m:sSupPr>
                        <m:e>
                          <m:r>
                            <a:rPr lang="zh-CN" altLang="en-US" sz="2400" i="1" smtClean="0">
                              <a:latin typeface="Cambria Math" panose="02040503050406030204" pitchFamily="18" charset="0"/>
                            </a:rPr>
                            <m:t>𝜋</m:t>
                          </m:r>
                        </m:e>
                        <m:sup>
                          <m:r>
                            <a:rPr lang="en-US" altLang="zh-CN" sz="2400" i="1" smtClean="0">
                              <a:latin typeface="Cambria Math" panose="02040503050406030204" pitchFamily="18" charset="0"/>
                              <a:ea typeface="Cambria Math" panose="02040503050406030204" pitchFamily="18" charset="0"/>
                            </a:rPr>
                            <m:t>±</m:t>
                          </m:r>
                        </m:sup>
                      </m:sSup>
                      <m:r>
                        <a:rPr lang="en-US" altLang="zh-CN" sz="2400" i="1" smtClean="0">
                          <a:latin typeface="Cambria Math" panose="02040503050406030204" pitchFamily="18" charset="0"/>
                          <a:ea typeface="Cambria Math" panose="02040503050406030204" pitchFamily="18" charset="0"/>
                        </a:rPr>
                        <m:t>→</m:t>
                      </m:r>
                      <m:sSup>
                        <m:sSupPr>
                          <m:ctrlPr>
                            <a:rPr lang="en-US" altLang="zh-CN" sz="2400" i="1" smtClean="0">
                              <a:latin typeface="Cambria Math" panose="02040503050406030204" pitchFamily="18" charset="0"/>
                              <a:ea typeface="Cambria Math" panose="02040503050406030204" pitchFamily="18" charset="0"/>
                            </a:rPr>
                          </m:ctrlPr>
                        </m:sSupPr>
                        <m:e>
                          <m:r>
                            <a:rPr lang="zh-CN" altLang="en-US" sz="2400" i="1" smtClean="0">
                              <a:latin typeface="Cambria Math" panose="02040503050406030204" pitchFamily="18" charset="0"/>
                              <a:ea typeface="Cambria Math" panose="02040503050406030204" pitchFamily="18" charset="0"/>
                            </a:rPr>
                            <m:t>𝜇</m:t>
                          </m:r>
                        </m:e>
                        <m:sup>
                          <m:r>
                            <a:rPr lang="en-US" altLang="zh-CN" sz="2400" i="1" smtClean="0">
                              <a:latin typeface="Cambria Math" panose="02040503050406030204" pitchFamily="18" charset="0"/>
                              <a:ea typeface="Cambria Math" panose="02040503050406030204" pitchFamily="18" charset="0"/>
                            </a:rPr>
                            <m:t>±</m:t>
                          </m:r>
                        </m:sup>
                      </m:sSup>
                      <m:r>
                        <a:rPr lang="en-US" altLang="zh-CN" sz="2400" b="0" i="1" smtClean="0">
                          <a:latin typeface="Cambria Math" panose="02040503050406030204" pitchFamily="18" charset="0"/>
                          <a:ea typeface="Cambria Math" panose="02040503050406030204" pitchFamily="18" charset="0"/>
                        </a:rPr>
                        <m:t>+</m:t>
                      </m:r>
                      <m:sSub>
                        <m:sSubPr>
                          <m:ctrlPr>
                            <a:rPr lang="en-US" altLang="zh-CN" sz="2400" b="0" i="1" smtClean="0">
                              <a:latin typeface="Cambria Math" panose="02040503050406030204" pitchFamily="18" charset="0"/>
                              <a:ea typeface="Cambria Math" panose="02040503050406030204" pitchFamily="18" charset="0"/>
                            </a:rPr>
                          </m:ctrlPr>
                        </m:sSubPr>
                        <m:e>
                          <m:r>
                            <m:rPr>
                              <m:sty m:val="p"/>
                            </m:rPr>
                            <a:rPr lang="el-GR" altLang="zh-CN" sz="2400" b="0" i="1" smtClean="0">
                              <a:latin typeface="Cambria Math" panose="02040503050406030204" pitchFamily="18" charset="0"/>
                              <a:ea typeface="Cambria Math" panose="02040503050406030204" pitchFamily="18" charset="0"/>
                            </a:rPr>
                            <m:t>ν</m:t>
                          </m:r>
                        </m:e>
                        <m:sub>
                          <m:r>
                            <a:rPr lang="zh-CN" altLang="en-US" sz="2400" b="0" i="1" smtClean="0">
                              <a:latin typeface="Cambria Math" panose="02040503050406030204" pitchFamily="18" charset="0"/>
                              <a:ea typeface="Cambria Math" panose="02040503050406030204" pitchFamily="18" charset="0"/>
                            </a:rPr>
                            <m:t>𝜇</m:t>
                          </m:r>
                        </m:sub>
                      </m:sSub>
                      <m:r>
                        <a:rPr lang="en-US" altLang="zh-CN" sz="2400" b="0" i="1" smtClean="0">
                          <a:latin typeface="Cambria Math" panose="02040503050406030204" pitchFamily="18" charset="0"/>
                          <a:ea typeface="Cambria Math" panose="02040503050406030204" pitchFamily="18" charset="0"/>
                        </a:rPr>
                        <m:t>(</m:t>
                      </m:r>
                      <m:sSub>
                        <m:sSubPr>
                          <m:ctrlPr>
                            <a:rPr lang="en-US" altLang="zh-CN" sz="2400" b="0" i="1" smtClean="0">
                              <a:latin typeface="Cambria Math" panose="02040503050406030204" pitchFamily="18" charset="0"/>
                              <a:ea typeface="Cambria Math" panose="02040503050406030204" pitchFamily="18" charset="0"/>
                            </a:rPr>
                          </m:ctrlPr>
                        </m:sSubPr>
                        <m:e>
                          <m:acc>
                            <m:accPr>
                              <m:chr m:val="̅"/>
                              <m:ctrlPr>
                                <a:rPr lang="en-US" altLang="zh-CN" sz="2400" b="0" i="1" smtClean="0">
                                  <a:latin typeface="Cambria Math" panose="02040503050406030204" pitchFamily="18" charset="0"/>
                                  <a:ea typeface="Cambria Math" panose="02040503050406030204" pitchFamily="18" charset="0"/>
                                </a:rPr>
                              </m:ctrlPr>
                            </m:accPr>
                            <m:e>
                              <m:r>
                                <m:rPr>
                                  <m:sty m:val="p"/>
                                </m:rPr>
                                <a:rPr lang="el-GR" altLang="zh-CN" sz="2400" i="1">
                                  <a:latin typeface="Cambria Math" panose="02040503050406030204" pitchFamily="18" charset="0"/>
                                  <a:ea typeface="Cambria Math" panose="02040503050406030204" pitchFamily="18" charset="0"/>
                                </a:rPr>
                                <m:t>ν</m:t>
                              </m:r>
                            </m:e>
                          </m:acc>
                        </m:e>
                        <m:sub>
                          <m:r>
                            <a:rPr lang="zh-CN" altLang="en-US" sz="2400" b="0" i="1" smtClean="0">
                              <a:latin typeface="Cambria Math" panose="02040503050406030204" pitchFamily="18" charset="0"/>
                              <a:ea typeface="Cambria Math" panose="02040503050406030204" pitchFamily="18" charset="0"/>
                            </a:rPr>
                            <m:t>𝜇</m:t>
                          </m:r>
                        </m:sub>
                      </m:sSub>
                      <m:r>
                        <a:rPr lang="en-US" altLang="zh-CN" sz="2400" b="0" i="1" smtClean="0">
                          <a:latin typeface="Cambria Math" panose="02040503050406030204" pitchFamily="18" charset="0"/>
                          <a:ea typeface="Cambria Math" panose="02040503050406030204" pitchFamily="18" charset="0"/>
                        </a:rPr>
                        <m:t>)</m:t>
                      </m:r>
                    </m:oMath>
                  </m:oMathPara>
                </a14:m>
                <a:endParaRPr lang="zh-CN" altLang="en-US" sz="2400" dirty="0"/>
              </a:p>
            </p:txBody>
          </p:sp>
        </mc:Choice>
        <mc:Fallback xmlns="">
          <p:sp>
            <p:nvSpPr>
              <p:cNvPr id="8" name="文本框 7">
                <a:extLst>
                  <a:ext uri="{FF2B5EF4-FFF2-40B4-BE49-F238E27FC236}">
                    <a16:creationId xmlns:a16="http://schemas.microsoft.com/office/drawing/2014/main" id="{2C8D78D9-3120-4F79-B22A-4F3F2D65052D}"/>
                  </a:ext>
                </a:extLst>
              </p:cNvPr>
              <p:cNvSpPr txBox="1">
                <a:spLocks noRot="1" noChangeAspect="1" noMove="1" noResize="1" noEditPoints="1" noAdjustHandles="1" noChangeArrowheads="1" noChangeShapeType="1" noTextEdit="1"/>
              </p:cNvSpPr>
              <p:nvPr/>
            </p:nvSpPr>
            <p:spPr>
              <a:xfrm>
                <a:off x="803430" y="292962"/>
                <a:ext cx="2491451" cy="412229"/>
              </a:xfrm>
              <a:prstGeom prst="rect">
                <a:avLst/>
              </a:prstGeom>
              <a:blipFill>
                <a:blip r:embed="rId2"/>
                <a:stretch>
                  <a:fillRect l="-980" r="-4167" b="-25000"/>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9" name="文本框 8">
                <a:extLst>
                  <a:ext uri="{FF2B5EF4-FFF2-40B4-BE49-F238E27FC236}">
                    <a16:creationId xmlns:a16="http://schemas.microsoft.com/office/drawing/2014/main" id="{DC512D03-712A-417B-9F48-31E50B306D7F}"/>
                  </a:ext>
                </a:extLst>
              </p:cNvPr>
              <p:cNvSpPr txBox="1"/>
              <p:nvPr/>
            </p:nvSpPr>
            <p:spPr>
              <a:xfrm>
                <a:off x="3733060" y="292961"/>
                <a:ext cx="3662798" cy="412229"/>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p>
                        <m:sSupPr>
                          <m:ctrlPr>
                            <a:rPr lang="en-US" altLang="zh-CN" sz="2400" i="1" smtClean="0">
                              <a:latin typeface="Cambria Math" panose="02040503050406030204" pitchFamily="18" charset="0"/>
                            </a:rPr>
                          </m:ctrlPr>
                        </m:sSupPr>
                        <m:e>
                          <m:r>
                            <a:rPr lang="zh-CN" altLang="en-US" sz="2400" i="1" smtClean="0">
                              <a:latin typeface="Cambria Math" panose="02040503050406030204" pitchFamily="18" charset="0"/>
                            </a:rPr>
                            <m:t>𝜇</m:t>
                          </m:r>
                        </m:e>
                        <m:sup>
                          <m:r>
                            <a:rPr lang="en-US" altLang="zh-CN" sz="2400" i="1" smtClean="0">
                              <a:latin typeface="Cambria Math" panose="02040503050406030204" pitchFamily="18" charset="0"/>
                              <a:ea typeface="Cambria Math" panose="02040503050406030204" pitchFamily="18" charset="0"/>
                            </a:rPr>
                            <m:t>±</m:t>
                          </m:r>
                        </m:sup>
                      </m:sSup>
                      <m:r>
                        <a:rPr lang="en-US" altLang="zh-CN" sz="2400" i="1" smtClean="0">
                          <a:latin typeface="Cambria Math" panose="02040503050406030204" pitchFamily="18" charset="0"/>
                          <a:ea typeface="Cambria Math" panose="02040503050406030204" pitchFamily="18" charset="0"/>
                        </a:rPr>
                        <m:t>→</m:t>
                      </m:r>
                      <m:sSup>
                        <m:sSupPr>
                          <m:ctrlPr>
                            <a:rPr lang="en-US" altLang="zh-CN" sz="2400" i="1" smtClean="0">
                              <a:latin typeface="Cambria Math" panose="02040503050406030204" pitchFamily="18" charset="0"/>
                              <a:ea typeface="Cambria Math" panose="02040503050406030204" pitchFamily="18" charset="0"/>
                            </a:rPr>
                          </m:ctrlPr>
                        </m:sSupPr>
                        <m:e>
                          <m:r>
                            <a:rPr lang="en-US" altLang="zh-CN" sz="2400" b="0" i="1" smtClean="0">
                              <a:latin typeface="Cambria Math" panose="02040503050406030204" pitchFamily="18" charset="0"/>
                              <a:ea typeface="Cambria Math" panose="02040503050406030204" pitchFamily="18" charset="0"/>
                            </a:rPr>
                            <m:t>𝑒</m:t>
                          </m:r>
                        </m:e>
                        <m:sup>
                          <m:r>
                            <a:rPr lang="en-US" altLang="zh-CN" sz="2400" i="1" smtClean="0">
                              <a:latin typeface="Cambria Math" panose="02040503050406030204" pitchFamily="18" charset="0"/>
                              <a:ea typeface="Cambria Math" panose="02040503050406030204" pitchFamily="18" charset="0"/>
                            </a:rPr>
                            <m:t>±</m:t>
                          </m:r>
                        </m:sup>
                      </m:sSup>
                      <m:r>
                        <a:rPr lang="en-US" altLang="zh-CN" sz="2400" b="0" i="1" smtClean="0">
                          <a:latin typeface="Cambria Math" panose="02040503050406030204" pitchFamily="18" charset="0"/>
                          <a:ea typeface="Cambria Math" panose="02040503050406030204" pitchFamily="18" charset="0"/>
                        </a:rPr>
                        <m:t>+</m:t>
                      </m:r>
                      <m:sSub>
                        <m:sSubPr>
                          <m:ctrlPr>
                            <a:rPr lang="en-US" altLang="zh-CN" sz="2400" i="1">
                              <a:latin typeface="Cambria Math" panose="02040503050406030204" pitchFamily="18" charset="0"/>
                              <a:ea typeface="Cambria Math" panose="02040503050406030204" pitchFamily="18" charset="0"/>
                            </a:rPr>
                          </m:ctrlPr>
                        </m:sSubPr>
                        <m:e>
                          <m:r>
                            <m:rPr>
                              <m:sty m:val="p"/>
                            </m:rPr>
                            <a:rPr lang="el-GR" altLang="zh-CN" sz="2400" i="1">
                              <a:latin typeface="Cambria Math" panose="02040503050406030204" pitchFamily="18" charset="0"/>
                              <a:ea typeface="Cambria Math" panose="02040503050406030204" pitchFamily="18" charset="0"/>
                            </a:rPr>
                            <m:t>ν</m:t>
                          </m:r>
                        </m:e>
                        <m:sub>
                          <m:r>
                            <a:rPr lang="en-US" altLang="zh-CN" sz="2400" b="0" i="1" smtClean="0">
                              <a:latin typeface="Cambria Math" panose="02040503050406030204" pitchFamily="18" charset="0"/>
                              <a:ea typeface="Cambria Math" panose="02040503050406030204" pitchFamily="18" charset="0"/>
                            </a:rPr>
                            <m:t>𝑒</m:t>
                          </m:r>
                        </m:sub>
                      </m:sSub>
                      <m:d>
                        <m:dPr>
                          <m:ctrlPr>
                            <a:rPr lang="en-US" altLang="zh-CN" sz="2400" i="1">
                              <a:latin typeface="Cambria Math" panose="02040503050406030204" pitchFamily="18" charset="0"/>
                              <a:ea typeface="Cambria Math" panose="02040503050406030204" pitchFamily="18" charset="0"/>
                            </a:rPr>
                          </m:ctrlPr>
                        </m:dPr>
                        <m:e>
                          <m:sSub>
                            <m:sSubPr>
                              <m:ctrlPr>
                                <a:rPr lang="en-US" altLang="zh-CN" sz="2400" i="1">
                                  <a:latin typeface="Cambria Math" panose="02040503050406030204" pitchFamily="18" charset="0"/>
                                  <a:ea typeface="Cambria Math" panose="02040503050406030204" pitchFamily="18" charset="0"/>
                                </a:rPr>
                              </m:ctrlPr>
                            </m:sSubPr>
                            <m:e>
                              <m:acc>
                                <m:accPr>
                                  <m:chr m:val="̅"/>
                                  <m:ctrlPr>
                                    <a:rPr lang="en-US" altLang="zh-CN" sz="2400" i="1">
                                      <a:latin typeface="Cambria Math" panose="02040503050406030204" pitchFamily="18" charset="0"/>
                                      <a:ea typeface="Cambria Math" panose="02040503050406030204" pitchFamily="18" charset="0"/>
                                    </a:rPr>
                                  </m:ctrlPr>
                                </m:accPr>
                                <m:e>
                                  <m:r>
                                    <m:rPr>
                                      <m:sty m:val="p"/>
                                    </m:rPr>
                                    <a:rPr lang="el-GR" altLang="zh-CN" sz="2400" i="1">
                                      <a:latin typeface="Cambria Math" panose="02040503050406030204" pitchFamily="18" charset="0"/>
                                      <a:ea typeface="Cambria Math" panose="02040503050406030204" pitchFamily="18" charset="0"/>
                                    </a:rPr>
                                    <m:t>ν</m:t>
                                  </m:r>
                                </m:e>
                              </m:acc>
                            </m:e>
                            <m:sub>
                              <m:r>
                                <a:rPr lang="en-US" altLang="zh-CN" sz="2400" b="0" i="1" smtClean="0">
                                  <a:latin typeface="Cambria Math" panose="02040503050406030204" pitchFamily="18" charset="0"/>
                                  <a:ea typeface="Cambria Math" panose="02040503050406030204" pitchFamily="18" charset="0"/>
                                </a:rPr>
                                <m:t>𝑒</m:t>
                              </m:r>
                            </m:sub>
                          </m:sSub>
                        </m:e>
                      </m:d>
                      <m:r>
                        <a:rPr lang="en-US" altLang="zh-CN" sz="2400" b="0" i="1" smtClean="0">
                          <a:latin typeface="Cambria Math" panose="02040503050406030204" pitchFamily="18" charset="0"/>
                          <a:ea typeface="Cambria Math" panose="02040503050406030204" pitchFamily="18" charset="0"/>
                        </a:rPr>
                        <m:t>+</m:t>
                      </m:r>
                      <m:sSub>
                        <m:sSubPr>
                          <m:ctrlPr>
                            <a:rPr lang="en-US" altLang="zh-CN" sz="2400" i="1">
                              <a:latin typeface="Cambria Math" panose="02040503050406030204" pitchFamily="18" charset="0"/>
                              <a:ea typeface="Cambria Math" panose="02040503050406030204" pitchFamily="18" charset="0"/>
                            </a:rPr>
                          </m:ctrlPr>
                        </m:sSubPr>
                        <m:e>
                          <m:acc>
                            <m:accPr>
                              <m:chr m:val="̅"/>
                              <m:ctrlPr>
                                <a:rPr lang="en-US" altLang="zh-CN" sz="2400" i="1">
                                  <a:latin typeface="Cambria Math" panose="02040503050406030204" pitchFamily="18" charset="0"/>
                                  <a:ea typeface="Cambria Math" panose="02040503050406030204" pitchFamily="18" charset="0"/>
                                </a:rPr>
                              </m:ctrlPr>
                            </m:accPr>
                            <m:e>
                              <m:r>
                                <m:rPr>
                                  <m:sty m:val="p"/>
                                </m:rPr>
                                <a:rPr lang="el-GR" altLang="zh-CN" sz="2400" i="1">
                                  <a:latin typeface="Cambria Math" panose="02040503050406030204" pitchFamily="18" charset="0"/>
                                  <a:ea typeface="Cambria Math" panose="02040503050406030204" pitchFamily="18" charset="0"/>
                                </a:rPr>
                                <m:t>ν</m:t>
                              </m:r>
                            </m:e>
                          </m:acc>
                        </m:e>
                        <m:sub>
                          <m:r>
                            <a:rPr lang="zh-CN" altLang="en-US" sz="2400" i="1">
                              <a:latin typeface="Cambria Math" panose="02040503050406030204" pitchFamily="18" charset="0"/>
                              <a:ea typeface="Cambria Math" panose="02040503050406030204" pitchFamily="18" charset="0"/>
                            </a:rPr>
                            <m:t>𝜇</m:t>
                          </m:r>
                        </m:sub>
                      </m:sSub>
                      <m:r>
                        <a:rPr lang="en-US" altLang="zh-CN" sz="2400" b="0" i="1" smtClean="0">
                          <a:latin typeface="Cambria Math" panose="02040503050406030204" pitchFamily="18" charset="0"/>
                          <a:ea typeface="Cambria Math" panose="02040503050406030204" pitchFamily="18" charset="0"/>
                        </a:rPr>
                        <m:t>(</m:t>
                      </m:r>
                      <m:sSub>
                        <m:sSubPr>
                          <m:ctrlPr>
                            <a:rPr lang="en-US" altLang="zh-CN" sz="2400" i="1">
                              <a:latin typeface="Cambria Math" panose="02040503050406030204" pitchFamily="18" charset="0"/>
                              <a:ea typeface="Cambria Math" panose="02040503050406030204" pitchFamily="18" charset="0"/>
                            </a:rPr>
                          </m:ctrlPr>
                        </m:sSubPr>
                        <m:e>
                          <m:r>
                            <m:rPr>
                              <m:sty m:val="p"/>
                            </m:rPr>
                            <a:rPr lang="el-GR" altLang="zh-CN" sz="2400" i="1">
                              <a:latin typeface="Cambria Math" panose="02040503050406030204" pitchFamily="18" charset="0"/>
                              <a:ea typeface="Cambria Math" panose="02040503050406030204" pitchFamily="18" charset="0"/>
                            </a:rPr>
                            <m:t>ν</m:t>
                          </m:r>
                        </m:e>
                        <m:sub>
                          <m:r>
                            <a:rPr lang="zh-CN" altLang="en-US" sz="2400" i="1">
                              <a:latin typeface="Cambria Math" panose="02040503050406030204" pitchFamily="18" charset="0"/>
                              <a:ea typeface="Cambria Math" panose="02040503050406030204" pitchFamily="18" charset="0"/>
                            </a:rPr>
                            <m:t>𝜇</m:t>
                          </m:r>
                        </m:sub>
                      </m:sSub>
                      <m:r>
                        <a:rPr lang="en-US" altLang="zh-CN" sz="2400" b="0" i="1" smtClean="0">
                          <a:latin typeface="Cambria Math" panose="02040503050406030204" pitchFamily="18" charset="0"/>
                          <a:ea typeface="Cambria Math" panose="02040503050406030204" pitchFamily="18" charset="0"/>
                        </a:rPr>
                        <m:t>)</m:t>
                      </m:r>
                    </m:oMath>
                  </m:oMathPara>
                </a14:m>
                <a:endParaRPr lang="zh-CN" altLang="en-US" sz="2400" dirty="0"/>
              </a:p>
            </p:txBody>
          </p:sp>
        </mc:Choice>
        <mc:Fallback xmlns="">
          <p:sp>
            <p:nvSpPr>
              <p:cNvPr id="9" name="文本框 8">
                <a:extLst>
                  <a:ext uri="{FF2B5EF4-FFF2-40B4-BE49-F238E27FC236}">
                    <a16:creationId xmlns:a16="http://schemas.microsoft.com/office/drawing/2014/main" id="{DC512D03-712A-417B-9F48-31E50B306D7F}"/>
                  </a:ext>
                </a:extLst>
              </p:cNvPr>
              <p:cNvSpPr txBox="1">
                <a:spLocks noRot="1" noChangeAspect="1" noMove="1" noResize="1" noEditPoints="1" noAdjustHandles="1" noChangeArrowheads="1" noChangeShapeType="1" noTextEdit="1"/>
              </p:cNvSpPr>
              <p:nvPr/>
            </p:nvSpPr>
            <p:spPr>
              <a:xfrm>
                <a:off x="3733060" y="292961"/>
                <a:ext cx="3662798" cy="412229"/>
              </a:xfrm>
              <a:prstGeom prst="rect">
                <a:avLst/>
              </a:prstGeom>
              <a:blipFill>
                <a:blip r:embed="rId3"/>
                <a:stretch>
                  <a:fillRect l="-1165" r="-2496" b="-25000"/>
                </a:stretch>
              </a:blipFill>
            </p:spPr>
            <p:txBody>
              <a:bodyPr/>
              <a:lstStyle/>
              <a:p>
                <a:r>
                  <a:rPr lang="zh-CN" altLang="en-US">
                    <a:noFill/>
                  </a:rPr>
                  <a:t> </a:t>
                </a:r>
              </a:p>
            </p:txBody>
          </p:sp>
        </mc:Fallback>
      </mc:AlternateContent>
      <p:pic>
        <p:nvPicPr>
          <p:cNvPr id="2" name="图片 1">
            <a:extLst>
              <a:ext uri="{FF2B5EF4-FFF2-40B4-BE49-F238E27FC236}">
                <a16:creationId xmlns:a16="http://schemas.microsoft.com/office/drawing/2014/main" id="{CCF069AA-962C-40E7-B7F5-B250026C54C0}"/>
              </a:ext>
            </a:extLst>
          </p:cNvPr>
          <p:cNvPicPr>
            <a:picLocks noChangeAspect="1"/>
          </p:cNvPicPr>
          <p:nvPr/>
        </p:nvPicPr>
        <p:blipFill>
          <a:blip r:embed="rId4"/>
          <a:stretch>
            <a:fillRect/>
          </a:stretch>
        </p:blipFill>
        <p:spPr>
          <a:xfrm>
            <a:off x="429909" y="1361932"/>
            <a:ext cx="7568874" cy="2159265"/>
          </a:xfrm>
          <a:prstGeom prst="rect">
            <a:avLst/>
          </a:prstGeom>
        </p:spPr>
      </p:pic>
      <p:pic>
        <p:nvPicPr>
          <p:cNvPr id="4" name="图片 3">
            <a:extLst>
              <a:ext uri="{FF2B5EF4-FFF2-40B4-BE49-F238E27FC236}">
                <a16:creationId xmlns:a16="http://schemas.microsoft.com/office/drawing/2014/main" id="{CD5FD2A1-08CA-4E71-A343-620F6A41EA3A}"/>
              </a:ext>
            </a:extLst>
          </p:cNvPr>
          <p:cNvPicPr>
            <a:picLocks noChangeAspect="1"/>
          </p:cNvPicPr>
          <p:nvPr/>
        </p:nvPicPr>
        <p:blipFill>
          <a:blip r:embed="rId5"/>
          <a:stretch>
            <a:fillRect/>
          </a:stretch>
        </p:blipFill>
        <p:spPr>
          <a:xfrm>
            <a:off x="1252396" y="3934047"/>
            <a:ext cx="6036171" cy="1742562"/>
          </a:xfrm>
          <a:prstGeom prst="rect">
            <a:avLst/>
          </a:prstGeom>
        </p:spPr>
      </p:pic>
      <p:pic>
        <p:nvPicPr>
          <p:cNvPr id="5" name="图片 4">
            <a:extLst>
              <a:ext uri="{FF2B5EF4-FFF2-40B4-BE49-F238E27FC236}">
                <a16:creationId xmlns:a16="http://schemas.microsoft.com/office/drawing/2014/main" id="{2288FEB2-3A67-494E-8D56-DECC26C9C490}"/>
              </a:ext>
            </a:extLst>
          </p:cNvPr>
          <p:cNvPicPr>
            <a:picLocks noChangeAspect="1"/>
          </p:cNvPicPr>
          <p:nvPr/>
        </p:nvPicPr>
        <p:blipFill>
          <a:blip r:embed="rId6"/>
          <a:stretch>
            <a:fillRect/>
          </a:stretch>
        </p:blipFill>
        <p:spPr>
          <a:xfrm>
            <a:off x="8104670" y="1540911"/>
            <a:ext cx="3874266" cy="700751"/>
          </a:xfrm>
          <a:prstGeom prst="rect">
            <a:avLst/>
          </a:prstGeom>
        </p:spPr>
      </p:pic>
      <p:sp>
        <p:nvSpPr>
          <p:cNvPr id="14" name="矩形 13">
            <a:extLst>
              <a:ext uri="{FF2B5EF4-FFF2-40B4-BE49-F238E27FC236}">
                <a16:creationId xmlns:a16="http://schemas.microsoft.com/office/drawing/2014/main" id="{CB088481-E487-4F3E-9315-CF22700AE77D}"/>
              </a:ext>
            </a:extLst>
          </p:cNvPr>
          <p:cNvSpPr/>
          <p:nvPr/>
        </p:nvSpPr>
        <p:spPr>
          <a:xfrm>
            <a:off x="710202" y="197520"/>
            <a:ext cx="7137658" cy="681369"/>
          </a:xfrm>
          <a:prstGeom prst="rect">
            <a:avLst/>
          </a:prstGeom>
          <a:noFill/>
          <a:ln w="317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7" name="图片 6">
            <a:extLst>
              <a:ext uri="{FF2B5EF4-FFF2-40B4-BE49-F238E27FC236}">
                <a16:creationId xmlns:a16="http://schemas.microsoft.com/office/drawing/2014/main" id="{D9A3F216-1DCB-4275-B2F1-D42B998A3A85}"/>
              </a:ext>
            </a:extLst>
          </p:cNvPr>
          <p:cNvPicPr>
            <a:picLocks noChangeAspect="1"/>
          </p:cNvPicPr>
          <p:nvPr/>
        </p:nvPicPr>
        <p:blipFill>
          <a:blip r:embed="rId7"/>
          <a:stretch>
            <a:fillRect/>
          </a:stretch>
        </p:blipFill>
        <p:spPr>
          <a:xfrm>
            <a:off x="8173376" y="2482391"/>
            <a:ext cx="4169545" cy="753854"/>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灯片编号占位符 3">
            <a:extLst>
              <a:ext uri="{FF2B5EF4-FFF2-40B4-BE49-F238E27FC236}">
                <a16:creationId xmlns:a16="http://schemas.microsoft.com/office/drawing/2014/main" id="{C33183D6-8A71-4600-854C-CD53FF56FD50}"/>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kumimoji="1" sz="3200">
                <a:solidFill>
                  <a:schemeClr val="tx1"/>
                </a:solidFill>
                <a:latin typeface="Times New Roman" panose="02020603050405020304" pitchFamily="18" charset="0"/>
                <a:ea typeface="宋体" panose="02010600030101010101" pitchFamily="2" charset="-122"/>
              </a:defRPr>
            </a:lvl1pPr>
            <a:lvl2pPr marL="742950" indent="-285750">
              <a:spcBef>
                <a:spcPct val="20000"/>
              </a:spcBef>
              <a:buChar char="–"/>
              <a:defRPr kumimoji="1" sz="2800">
                <a:solidFill>
                  <a:schemeClr val="tx1"/>
                </a:solidFill>
                <a:latin typeface="Times New Roman" panose="02020603050405020304" pitchFamily="18" charset="0"/>
                <a:ea typeface="宋体" panose="02010600030101010101" pitchFamily="2" charset="-122"/>
              </a:defRPr>
            </a:lvl2pPr>
            <a:lvl3pPr marL="1143000" indent="-228600">
              <a:spcBef>
                <a:spcPct val="20000"/>
              </a:spcBef>
              <a:buChar char="•"/>
              <a:defRPr kumimoji="1" sz="2400">
                <a:solidFill>
                  <a:schemeClr val="tx1"/>
                </a:solidFill>
                <a:latin typeface="Times New Roman" panose="02020603050405020304" pitchFamily="18" charset="0"/>
                <a:ea typeface="宋体" panose="02010600030101010101" pitchFamily="2" charset="-122"/>
              </a:defRPr>
            </a:lvl3pPr>
            <a:lvl4pPr marL="1600200" indent="-228600">
              <a:spcBef>
                <a:spcPct val="20000"/>
              </a:spcBef>
              <a:buChar char="–"/>
              <a:defRPr kumimoji="1" sz="2000">
                <a:solidFill>
                  <a:schemeClr val="tx1"/>
                </a:solidFill>
                <a:latin typeface="Times New Roman" panose="02020603050405020304" pitchFamily="18" charset="0"/>
                <a:ea typeface="宋体" panose="02010600030101010101" pitchFamily="2" charset="-122"/>
              </a:defRPr>
            </a:lvl4pPr>
            <a:lvl5pPr marL="2057400" indent="-228600">
              <a:spcBef>
                <a:spcPct val="20000"/>
              </a:spcBef>
              <a:buChar char="»"/>
              <a:defRPr kumimoji="1" sz="20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9pPr>
          </a:lstStyle>
          <a:p>
            <a:pPr>
              <a:spcBef>
                <a:spcPct val="0"/>
              </a:spcBef>
              <a:buFontTx/>
              <a:buNone/>
            </a:pPr>
            <a:fld id="{477D7B42-EDDF-4185-8BE5-A292FDF8FCC5}" type="slidenum">
              <a:rPr kumimoji="0" lang="zh-CN" altLang="en-US" sz="1400"/>
              <a:pPr>
                <a:spcBef>
                  <a:spcPct val="0"/>
                </a:spcBef>
                <a:buFontTx/>
                <a:buNone/>
              </a:pPr>
              <a:t>3</a:t>
            </a:fld>
            <a:endParaRPr kumimoji="0" lang="en-US" altLang="zh-CN" sz="1400"/>
          </a:p>
        </p:txBody>
      </p:sp>
      <p:sp>
        <p:nvSpPr>
          <p:cNvPr id="5123" name="Text Box 4">
            <a:extLst>
              <a:ext uri="{FF2B5EF4-FFF2-40B4-BE49-F238E27FC236}">
                <a16:creationId xmlns:a16="http://schemas.microsoft.com/office/drawing/2014/main" id="{D54308CD-9686-4B79-830E-F7AE059FE6F0}"/>
              </a:ext>
            </a:extLst>
          </p:cNvPr>
          <p:cNvSpPr txBox="1">
            <a:spLocks noChangeArrowheads="1"/>
          </p:cNvSpPr>
          <p:nvPr/>
        </p:nvSpPr>
        <p:spPr bwMode="auto">
          <a:xfrm>
            <a:off x="98029" y="221942"/>
            <a:ext cx="4942379"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kumimoji="1" sz="3200">
                <a:solidFill>
                  <a:schemeClr val="tx1"/>
                </a:solidFill>
                <a:latin typeface="Times New Roman" panose="02020603050405020304" pitchFamily="18" charset="0"/>
                <a:ea typeface="宋体" panose="02010600030101010101" pitchFamily="2" charset="-122"/>
              </a:defRPr>
            </a:lvl1pPr>
            <a:lvl2pPr marL="742950" indent="-285750">
              <a:spcBef>
                <a:spcPct val="20000"/>
              </a:spcBef>
              <a:buChar char="–"/>
              <a:defRPr kumimoji="1" sz="2800">
                <a:solidFill>
                  <a:schemeClr val="tx1"/>
                </a:solidFill>
                <a:latin typeface="Times New Roman" panose="02020603050405020304" pitchFamily="18" charset="0"/>
                <a:ea typeface="宋体" panose="02010600030101010101" pitchFamily="2" charset="-122"/>
              </a:defRPr>
            </a:lvl2pPr>
            <a:lvl3pPr marL="1143000" indent="-228600">
              <a:spcBef>
                <a:spcPct val="20000"/>
              </a:spcBef>
              <a:buChar char="•"/>
              <a:defRPr kumimoji="1" sz="2400">
                <a:solidFill>
                  <a:schemeClr val="tx1"/>
                </a:solidFill>
                <a:latin typeface="Times New Roman" panose="02020603050405020304" pitchFamily="18" charset="0"/>
                <a:ea typeface="宋体" panose="02010600030101010101" pitchFamily="2" charset="-122"/>
              </a:defRPr>
            </a:lvl3pPr>
            <a:lvl4pPr marL="1600200" indent="-228600">
              <a:spcBef>
                <a:spcPct val="20000"/>
              </a:spcBef>
              <a:buChar char="–"/>
              <a:defRPr kumimoji="1" sz="2000">
                <a:solidFill>
                  <a:schemeClr val="tx1"/>
                </a:solidFill>
                <a:latin typeface="Times New Roman" panose="02020603050405020304" pitchFamily="18" charset="0"/>
                <a:ea typeface="宋体" panose="02010600030101010101" pitchFamily="2" charset="-122"/>
              </a:defRPr>
            </a:lvl4pPr>
            <a:lvl5pPr marL="2057400" indent="-228600">
              <a:spcBef>
                <a:spcPct val="20000"/>
              </a:spcBef>
              <a:buChar char="»"/>
              <a:defRPr kumimoji="1" sz="20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9pPr>
          </a:lstStyle>
          <a:p>
            <a:pPr algn="ctr" eaLnBrk="1" hangingPunct="1">
              <a:spcBef>
                <a:spcPct val="50000"/>
              </a:spcBef>
              <a:buFontTx/>
              <a:buNone/>
            </a:pPr>
            <a:r>
              <a:rPr lang="zh-CN" altLang="en-US" sz="2800" dirty="0">
                <a:solidFill>
                  <a:srgbClr val="FF0000"/>
                </a:solidFill>
                <a:latin typeface="微软雅黑" panose="020B0503020204020204" pitchFamily="34" charset="-122"/>
                <a:ea typeface="微软雅黑" panose="020B0503020204020204" pitchFamily="34" charset="-122"/>
              </a:rPr>
              <a:t>一、</a:t>
            </a:r>
            <a:r>
              <a:rPr lang="en-US" altLang="zh-CN" sz="2800" dirty="0">
                <a:solidFill>
                  <a:srgbClr val="FF0000"/>
                </a:solidFill>
                <a:latin typeface="微软雅黑" panose="020B0503020204020204" pitchFamily="34" charset="-122"/>
                <a:ea typeface="微软雅黑" panose="020B0503020204020204" pitchFamily="34" charset="-122"/>
              </a:rPr>
              <a:t>QCD</a:t>
            </a:r>
            <a:r>
              <a:rPr lang="zh-CN" altLang="en-US" sz="2800" dirty="0">
                <a:solidFill>
                  <a:srgbClr val="FF0000"/>
                </a:solidFill>
                <a:latin typeface="微软雅黑" panose="020B0503020204020204" pitchFamily="34" charset="-122"/>
                <a:ea typeface="微软雅黑" panose="020B0503020204020204" pitchFamily="34" charset="-122"/>
              </a:rPr>
              <a:t>动力学演化方程简介</a:t>
            </a:r>
            <a:endParaRPr lang="en-US" altLang="zh-CN" sz="2800" dirty="0">
              <a:solidFill>
                <a:srgbClr val="FF0000"/>
              </a:solidFill>
              <a:latin typeface="微软雅黑" panose="020B0503020204020204" pitchFamily="34" charset="-122"/>
              <a:ea typeface="微软雅黑" panose="020B0503020204020204" pitchFamily="34" charset="-122"/>
            </a:endParaRPr>
          </a:p>
        </p:txBody>
      </p:sp>
      <p:sp>
        <p:nvSpPr>
          <p:cNvPr id="5124" name="Text Box 5">
            <a:extLst>
              <a:ext uri="{FF2B5EF4-FFF2-40B4-BE49-F238E27FC236}">
                <a16:creationId xmlns:a16="http://schemas.microsoft.com/office/drawing/2014/main" id="{B499A895-FD5E-4D01-8797-7BF50EDF193A}"/>
              </a:ext>
            </a:extLst>
          </p:cNvPr>
          <p:cNvSpPr txBox="1">
            <a:spLocks noChangeArrowheads="1"/>
          </p:cNvSpPr>
          <p:nvPr/>
        </p:nvSpPr>
        <p:spPr bwMode="auto">
          <a:xfrm>
            <a:off x="2332038" y="1398588"/>
            <a:ext cx="18415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kumimoji="1" sz="3200">
                <a:solidFill>
                  <a:schemeClr val="tx1"/>
                </a:solidFill>
                <a:latin typeface="Times New Roman" panose="02020603050405020304" pitchFamily="18" charset="0"/>
                <a:ea typeface="宋体" panose="02010600030101010101" pitchFamily="2" charset="-122"/>
              </a:defRPr>
            </a:lvl1pPr>
            <a:lvl2pPr marL="742950" indent="-285750">
              <a:spcBef>
                <a:spcPct val="20000"/>
              </a:spcBef>
              <a:buChar char="–"/>
              <a:defRPr kumimoji="1" sz="2800">
                <a:solidFill>
                  <a:schemeClr val="tx1"/>
                </a:solidFill>
                <a:latin typeface="Times New Roman" panose="02020603050405020304" pitchFamily="18" charset="0"/>
                <a:ea typeface="宋体" panose="02010600030101010101" pitchFamily="2" charset="-122"/>
              </a:defRPr>
            </a:lvl2pPr>
            <a:lvl3pPr marL="1143000" indent="-228600">
              <a:spcBef>
                <a:spcPct val="20000"/>
              </a:spcBef>
              <a:buChar char="•"/>
              <a:defRPr kumimoji="1" sz="2400">
                <a:solidFill>
                  <a:schemeClr val="tx1"/>
                </a:solidFill>
                <a:latin typeface="Times New Roman" panose="02020603050405020304" pitchFamily="18" charset="0"/>
                <a:ea typeface="宋体" panose="02010600030101010101" pitchFamily="2" charset="-122"/>
              </a:defRPr>
            </a:lvl3pPr>
            <a:lvl4pPr marL="1600200" indent="-228600">
              <a:spcBef>
                <a:spcPct val="20000"/>
              </a:spcBef>
              <a:buChar char="–"/>
              <a:defRPr kumimoji="1" sz="2000">
                <a:solidFill>
                  <a:schemeClr val="tx1"/>
                </a:solidFill>
                <a:latin typeface="Times New Roman" panose="02020603050405020304" pitchFamily="18" charset="0"/>
                <a:ea typeface="宋体" panose="02010600030101010101" pitchFamily="2" charset="-122"/>
              </a:defRPr>
            </a:lvl4pPr>
            <a:lvl5pPr marL="2057400" indent="-228600">
              <a:spcBef>
                <a:spcPct val="20000"/>
              </a:spcBef>
              <a:buChar char="»"/>
              <a:defRPr kumimoji="1" sz="20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9pPr>
          </a:lstStyle>
          <a:p>
            <a:pPr algn="ctr" eaLnBrk="1" hangingPunct="1">
              <a:spcBef>
                <a:spcPct val="50000"/>
              </a:spcBef>
              <a:buFontTx/>
              <a:buNone/>
            </a:pPr>
            <a:endParaRPr lang="zh-CN" altLang="en-US" sz="3600">
              <a:latin typeface="Tahoma" panose="020B0604030504040204" pitchFamily="34" charset="0"/>
            </a:endParaRPr>
          </a:p>
        </p:txBody>
      </p:sp>
      <p:sp>
        <p:nvSpPr>
          <p:cNvPr id="5125" name="Rectangle 6">
            <a:extLst>
              <a:ext uri="{FF2B5EF4-FFF2-40B4-BE49-F238E27FC236}">
                <a16:creationId xmlns:a16="http://schemas.microsoft.com/office/drawing/2014/main" id="{C799FE4F-3DA2-4586-926C-7B19433E7CEB}"/>
              </a:ext>
            </a:extLst>
          </p:cNvPr>
          <p:cNvSpPr>
            <a:spLocks noChangeArrowheads="1"/>
          </p:cNvSpPr>
          <p:nvPr/>
        </p:nvSpPr>
        <p:spPr bwMode="auto">
          <a:xfrm>
            <a:off x="532752" y="2027994"/>
            <a:ext cx="3384550"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kumimoji="1" sz="3200">
                <a:solidFill>
                  <a:schemeClr val="tx1"/>
                </a:solidFill>
                <a:latin typeface="Times New Roman" panose="02020603050405020304" pitchFamily="18" charset="0"/>
                <a:ea typeface="宋体" panose="02010600030101010101" pitchFamily="2" charset="-122"/>
              </a:defRPr>
            </a:lvl1pPr>
            <a:lvl2pPr marL="742950" indent="-285750">
              <a:spcBef>
                <a:spcPct val="20000"/>
              </a:spcBef>
              <a:buChar char="–"/>
              <a:defRPr kumimoji="1" sz="2800">
                <a:solidFill>
                  <a:schemeClr val="tx1"/>
                </a:solidFill>
                <a:latin typeface="Times New Roman" panose="02020603050405020304" pitchFamily="18" charset="0"/>
                <a:ea typeface="宋体" panose="02010600030101010101" pitchFamily="2" charset="-122"/>
              </a:defRPr>
            </a:lvl2pPr>
            <a:lvl3pPr marL="1143000" indent="-228600">
              <a:spcBef>
                <a:spcPct val="20000"/>
              </a:spcBef>
              <a:buChar char="•"/>
              <a:defRPr kumimoji="1" sz="2400">
                <a:solidFill>
                  <a:schemeClr val="tx1"/>
                </a:solidFill>
                <a:latin typeface="Times New Roman" panose="02020603050405020304" pitchFamily="18" charset="0"/>
                <a:ea typeface="宋体" panose="02010600030101010101" pitchFamily="2" charset="-122"/>
              </a:defRPr>
            </a:lvl3pPr>
            <a:lvl4pPr marL="1600200" indent="-228600">
              <a:spcBef>
                <a:spcPct val="20000"/>
              </a:spcBef>
              <a:buChar char="–"/>
              <a:defRPr kumimoji="1" sz="2000">
                <a:solidFill>
                  <a:schemeClr val="tx1"/>
                </a:solidFill>
                <a:latin typeface="Times New Roman" panose="02020603050405020304" pitchFamily="18" charset="0"/>
                <a:ea typeface="宋体" panose="02010600030101010101" pitchFamily="2" charset="-122"/>
              </a:defRPr>
            </a:lvl4pPr>
            <a:lvl5pPr marL="2057400" indent="-228600">
              <a:spcBef>
                <a:spcPct val="20000"/>
              </a:spcBef>
              <a:buChar char="»"/>
              <a:defRPr kumimoji="1" sz="20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9pPr>
          </a:lstStyle>
          <a:p>
            <a:pPr algn="ctr" eaLnBrk="1" hangingPunct="1">
              <a:spcBef>
                <a:spcPct val="50000"/>
              </a:spcBef>
              <a:buFontTx/>
              <a:buNone/>
            </a:pPr>
            <a:r>
              <a:rPr lang="en-US" altLang="zh-CN" sz="2800" b="1" dirty="0">
                <a:solidFill>
                  <a:srgbClr val="0000FF"/>
                </a:solidFill>
              </a:rPr>
              <a:t>DGLAP  equation</a:t>
            </a:r>
          </a:p>
        </p:txBody>
      </p:sp>
      <p:sp>
        <p:nvSpPr>
          <p:cNvPr id="5126" name="Rectangle 7">
            <a:extLst>
              <a:ext uri="{FF2B5EF4-FFF2-40B4-BE49-F238E27FC236}">
                <a16:creationId xmlns:a16="http://schemas.microsoft.com/office/drawing/2014/main" id="{2E733544-4AC4-4CED-BD62-90E944EB729D}"/>
              </a:ext>
            </a:extLst>
          </p:cNvPr>
          <p:cNvSpPr>
            <a:spLocks noChangeArrowheads="1"/>
          </p:cNvSpPr>
          <p:nvPr/>
        </p:nvSpPr>
        <p:spPr bwMode="auto">
          <a:xfrm>
            <a:off x="557473" y="4449748"/>
            <a:ext cx="2916238"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kumimoji="1" sz="3200">
                <a:solidFill>
                  <a:schemeClr val="tx1"/>
                </a:solidFill>
                <a:latin typeface="Times New Roman" panose="02020603050405020304" pitchFamily="18" charset="0"/>
                <a:ea typeface="宋体" panose="02010600030101010101" pitchFamily="2" charset="-122"/>
              </a:defRPr>
            </a:lvl1pPr>
            <a:lvl2pPr marL="742950" indent="-285750">
              <a:spcBef>
                <a:spcPct val="20000"/>
              </a:spcBef>
              <a:buChar char="–"/>
              <a:defRPr kumimoji="1" sz="2800">
                <a:solidFill>
                  <a:schemeClr val="tx1"/>
                </a:solidFill>
                <a:latin typeface="Times New Roman" panose="02020603050405020304" pitchFamily="18" charset="0"/>
                <a:ea typeface="宋体" panose="02010600030101010101" pitchFamily="2" charset="-122"/>
              </a:defRPr>
            </a:lvl2pPr>
            <a:lvl3pPr marL="1143000" indent="-228600">
              <a:spcBef>
                <a:spcPct val="20000"/>
              </a:spcBef>
              <a:buChar char="•"/>
              <a:defRPr kumimoji="1" sz="2400">
                <a:solidFill>
                  <a:schemeClr val="tx1"/>
                </a:solidFill>
                <a:latin typeface="Times New Roman" panose="02020603050405020304" pitchFamily="18" charset="0"/>
                <a:ea typeface="宋体" panose="02010600030101010101" pitchFamily="2" charset="-122"/>
              </a:defRPr>
            </a:lvl3pPr>
            <a:lvl4pPr marL="1600200" indent="-228600">
              <a:spcBef>
                <a:spcPct val="20000"/>
              </a:spcBef>
              <a:buChar char="–"/>
              <a:defRPr kumimoji="1" sz="2000">
                <a:solidFill>
                  <a:schemeClr val="tx1"/>
                </a:solidFill>
                <a:latin typeface="Times New Roman" panose="02020603050405020304" pitchFamily="18" charset="0"/>
                <a:ea typeface="宋体" panose="02010600030101010101" pitchFamily="2" charset="-122"/>
              </a:defRPr>
            </a:lvl4pPr>
            <a:lvl5pPr marL="2057400" indent="-228600">
              <a:spcBef>
                <a:spcPct val="20000"/>
              </a:spcBef>
              <a:buChar char="»"/>
              <a:defRPr kumimoji="1" sz="20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9pPr>
          </a:lstStyle>
          <a:p>
            <a:pPr algn="ctr" eaLnBrk="1" hangingPunct="1">
              <a:spcBef>
                <a:spcPct val="50000"/>
              </a:spcBef>
              <a:buFontTx/>
              <a:buNone/>
            </a:pPr>
            <a:r>
              <a:rPr lang="en-US" altLang="zh-CN" sz="2800" b="1" dirty="0">
                <a:solidFill>
                  <a:srgbClr val="0000FF"/>
                </a:solidFill>
              </a:rPr>
              <a:t>BFKL equation</a:t>
            </a:r>
            <a:endParaRPr lang="en-US" altLang="zh-CN" sz="2000" b="1" dirty="0">
              <a:solidFill>
                <a:srgbClr val="0000FF"/>
              </a:solidFill>
            </a:endParaRPr>
          </a:p>
        </p:txBody>
      </p:sp>
      <p:sp>
        <p:nvSpPr>
          <p:cNvPr id="5132" name="Line 14">
            <a:extLst>
              <a:ext uri="{FF2B5EF4-FFF2-40B4-BE49-F238E27FC236}">
                <a16:creationId xmlns:a16="http://schemas.microsoft.com/office/drawing/2014/main" id="{672907F8-B36E-49DE-BB9F-EA240977F4D2}"/>
              </a:ext>
            </a:extLst>
          </p:cNvPr>
          <p:cNvSpPr>
            <a:spLocks noChangeShapeType="1"/>
          </p:cNvSpPr>
          <p:nvPr/>
        </p:nvSpPr>
        <p:spPr bwMode="auto">
          <a:xfrm>
            <a:off x="3787776" y="2328862"/>
            <a:ext cx="1050924" cy="4762"/>
          </a:xfrm>
          <a:prstGeom prst="line">
            <a:avLst/>
          </a:prstGeom>
          <a:noFill/>
          <a:ln w="25400">
            <a:solidFill>
              <a:srgbClr val="0000FF"/>
            </a:solidFill>
            <a:round/>
            <a:headEnd/>
            <a:tailEnd type="triangle" w="med" len="med"/>
          </a:ln>
          <a:extLst>
            <a:ext uri="{909E8E84-426E-40DD-AFC4-6F175D3DCCD1}">
              <a14:hiddenFill xmlns:a14="http://schemas.microsoft.com/office/drawing/2010/main">
                <a:noFill/>
              </a14:hiddenFill>
            </a:ext>
          </a:extLst>
        </p:spPr>
        <p:txBody>
          <a:bodyPr wrap="square">
            <a:spAutoFit/>
          </a:bodyPr>
          <a:lstStyle/>
          <a:p>
            <a:endParaRPr lang="zh-CN" altLang="en-US"/>
          </a:p>
        </p:txBody>
      </p:sp>
      <p:sp>
        <p:nvSpPr>
          <p:cNvPr id="5134" name="Line 16">
            <a:extLst>
              <a:ext uri="{FF2B5EF4-FFF2-40B4-BE49-F238E27FC236}">
                <a16:creationId xmlns:a16="http://schemas.microsoft.com/office/drawing/2014/main" id="{BAF9A708-2E40-4D3A-9830-FB1E5D5AEC3C}"/>
              </a:ext>
            </a:extLst>
          </p:cNvPr>
          <p:cNvSpPr>
            <a:spLocks noChangeShapeType="1"/>
          </p:cNvSpPr>
          <p:nvPr/>
        </p:nvSpPr>
        <p:spPr bwMode="auto">
          <a:xfrm>
            <a:off x="3592513" y="4932362"/>
            <a:ext cx="1141412" cy="1587"/>
          </a:xfrm>
          <a:prstGeom prst="line">
            <a:avLst/>
          </a:prstGeom>
          <a:noFill/>
          <a:ln w="25400">
            <a:solidFill>
              <a:srgbClr val="0000FF"/>
            </a:solidFill>
            <a:round/>
            <a:headEnd/>
            <a:tailEnd type="triangle" w="med" len="med"/>
          </a:ln>
          <a:extLst>
            <a:ext uri="{909E8E84-426E-40DD-AFC4-6F175D3DCCD1}">
              <a14:hiddenFill xmlns:a14="http://schemas.microsoft.com/office/drawing/2010/main">
                <a:noFill/>
              </a14:hiddenFill>
            </a:ext>
          </a:extLst>
        </p:spPr>
        <p:txBody>
          <a:bodyPr wrap="square">
            <a:spAutoFit/>
          </a:bodyPr>
          <a:lstStyle/>
          <a:p>
            <a:endParaRPr lang="zh-CN" altLang="en-US"/>
          </a:p>
        </p:txBody>
      </p:sp>
      <p:sp>
        <p:nvSpPr>
          <p:cNvPr id="16" name="TextBox 15">
            <a:extLst>
              <a:ext uri="{FF2B5EF4-FFF2-40B4-BE49-F238E27FC236}">
                <a16:creationId xmlns:a16="http://schemas.microsoft.com/office/drawing/2014/main" id="{72AB64DA-2F2B-4CB5-8856-26106E0D49DA}"/>
              </a:ext>
            </a:extLst>
          </p:cNvPr>
          <p:cNvSpPr txBox="1">
            <a:spLocks noChangeArrowheads="1"/>
          </p:cNvSpPr>
          <p:nvPr/>
        </p:nvSpPr>
        <p:spPr bwMode="auto">
          <a:xfrm>
            <a:off x="778055" y="2635929"/>
            <a:ext cx="2995564"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kumimoji="1" sz="3200">
                <a:solidFill>
                  <a:schemeClr val="tx1"/>
                </a:solidFill>
                <a:latin typeface="Times New Roman" panose="02020603050405020304" pitchFamily="18" charset="0"/>
                <a:ea typeface="宋体" panose="02010600030101010101" pitchFamily="2" charset="-122"/>
              </a:defRPr>
            </a:lvl1pPr>
            <a:lvl2pPr marL="742950" indent="-285750">
              <a:spcBef>
                <a:spcPct val="20000"/>
              </a:spcBef>
              <a:buChar char="–"/>
              <a:defRPr kumimoji="1" sz="2800">
                <a:solidFill>
                  <a:schemeClr val="tx1"/>
                </a:solidFill>
                <a:latin typeface="Times New Roman" panose="02020603050405020304" pitchFamily="18" charset="0"/>
                <a:ea typeface="宋体" panose="02010600030101010101" pitchFamily="2" charset="-122"/>
              </a:defRPr>
            </a:lvl2pPr>
            <a:lvl3pPr marL="1143000" indent="-228600">
              <a:spcBef>
                <a:spcPct val="20000"/>
              </a:spcBef>
              <a:buChar char="•"/>
              <a:defRPr kumimoji="1" sz="2400">
                <a:solidFill>
                  <a:schemeClr val="tx1"/>
                </a:solidFill>
                <a:latin typeface="Times New Roman" panose="02020603050405020304" pitchFamily="18" charset="0"/>
                <a:ea typeface="宋体" panose="02010600030101010101" pitchFamily="2" charset="-122"/>
              </a:defRPr>
            </a:lvl3pPr>
            <a:lvl4pPr marL="1600200" indent="-228600">
              <a:spcBef>
                <a:spcPct val="20000"/>
              </a:spcBef>
              <a:buChar char="–"/>
              <a:defRPr kumimoji="1" sz="2000">
                <a:solidFill>
                  <a:schemeClr val="tx1"/>
                </a:solidFill>
                <a:latin typeface="Times New Roman" panose="02020603050405020304" pitchFamily="18" charset="0"/>
                <a:ea typeface="宋体" panose="02010600030101010101" pitchFamily="2" charset="-122"/>
              </a:defRPr>
            </a:lvl4pPr>
            <a:lvl5pPr marL="2057400" indent="-228600">
              <a:spcBef>
                <a:spcPct val="20000"/>
              </a:spcBef>
              <a:buChar char="»"/>
              <a:defRPr kumimoji="1" sz="20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9pPr>
          </a:lstStyle>
          <a:p>
            <a:pPr algn="ctr" eaLnBrk="1" hangingPunct="1">
              <a:spcBef>
                <a:spcPct val="50000"/>
              </a:spcBef>
              <a:buFontTx/>
              <a:buNone/>
            </a:pPr>
            <a:r>
              <a:rPr lang="en-US" altLang="zh-CN" sz="2400" dirty="0">
                <a:solidFill>
                  <a:srgbClr val="0000FF"/>
                </a:solidFill>
              </a:rPr>
              <a:t>Evolution to large Q^2</a:t>
            </a:r>
            <a:endParaRPr lang="zh-CN" altLang="en-US" sz="2400" dirty="0">
              <a:solidFill>
                <a:srgbClr val="0000FF"/>
              </a:solidFill>
            </a:endParaRPr>
          </a:p>
        </p:txBody>
      </p:sp>
      <p:sp>
        <p:nvSpPr>
          <p:cNvPr id="17" name="TextBox 16">
            <a:extLst>
              <a:ext uri="{FF2B5EF4-FFF2-40B4-BE49-F238E27FC236}">
                <a16:creationId xmlns:a16="http://schemas.microsoft.com/office/drawing/2014/main" id="{CE8E57AB-7A73-4BF7-9694-1C583420E6C7}"/>
              </a:ext>
            </a:extLst>
          </p:cNvPr>
          <p:cNvSpPr txBox="1">
            <a:spLocks noChangeArrowheads="1"/>
          </p:cNvSpPr>
          <p:nvPr/>
        </p:nvSpPr>
        <p:spPr bwMode="auto">
          <a:xfrm>
            <a:off x="702796" y="5141236"/>
            <a:ext cx="2762295"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kumimoji="1" sz="3200">
                <a:solidFill>
                  <a:schemeClr val="tx1"/>
                </a:solidFill>
                <a:latin typeface="Times New Roman" panose="02020603050405020304" pitchFamily="18" charset="0"/>
                <a:ea typeface="宋体" panose="02010600030101010101" pitchFamily="2" charset="-122"/>
              </a:defRPr>
            </a:lvl1pPr>
            <a:lvl2pPr marL="742950" indent="-285750">
              <a:spcBef>
                <a:spcPct val="20000"/>
              </a:spcBef>
              <a:buChar char="–"/>
              <a:defRPr kumimoji="1" sz="2800">
                <a:solidFill>
                  <a:schemeClr val="tx1"/>
                </a:solidFill>
                <a:latin typeface="Times New Roman" panose="02020603050405020304" pitchFamily="18" charset="0"/>
                <a:ea typeface="宋体" panose="02010600030101010101" pitchFamily="2" charset="-122"/>
              </a:defRPr>
            </a:lvl2pPr>
            <a:lvl3pPr marL="1143000" indent="-228600">
              <a:spcBef>
                <a:spcPct val="20000"/>
              </a:spcBef>
              <a:buChar char="•"/>
              <a:defRPr kumimoji="1" sz="2400">
                <a:solidFill>
                  <a:schemeClr val="tx1"/>
                </a:solidFill>
                <a:latin typeface="Times New Roman" panose="02020603050405020304" pitchFamily="18" charset="0"/>
                <a:ea typeface="宋体" panose="02010600030101010101" pitchFamily="2" charset="-122"/>
              </a:defRPr>
            </a:lvl3pPr>
            <a:lvl4pPr marL="1600200" indent="-228600">
              <a:spcBef>
                <a:spcPct val="20000"/>
              </a:spcBef>
              <a:buChar char="–"/>
              <a:defRPr kumimoji="1" sz="2000">
                <a:solidFill>
                  <a:schemeClr val="tx1"/>
                </a:solidFill>
                <a:latin typeface="Times New Roman" panose="02020603050405020304" pitchFamily="18" charset="0"/>
                <a:ea typeface="宋体" panose="02010600030101010101" pitchFamily="2" charset="-122"/>
              </a:defRPr>
            </a:lvl4pPr>
            <a:lvl5pPr marL="2057400" indent="-228600">
              <a:spcBef>
                <a:spcPct val="20000"/>
              </a:spcBef>
              <a:buChar char="»"/>
              <a:defRPr kumimoji="1" sz="20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9pPr>
          </a:lstStyle>
          <a:p>
            <a:pPr algn="ctr" eaLnBrk="1" hangingPunct="1">
              <a:spcBef>
                <a:spcPct val="50000"/>
              </a:spcBef>
              <a:buFontTx/>
              <a:buNone/>
            </a:pPr>
            <a:r>
              <a:rPr lang="en-US" altLang="zh-CN" sz="2400" dirty="0">
                <a:solidFill>
                  <a:srgbClr val="0000FF"/>
                </a:solidFill>
              </a:rPr>
              <a:t>Evolution to small x </a:t>
            </a:r>
            <a:endParaRPr lang="zh-CN" altLang="en-US" sz="2400" dirty="0">
              <a:solidFill>
                <a:srgbClr val="0000FF"/>
              </a:solidFill>
            </a:endParaRPr>
          </a:p>
        </p:txBody>
      </p:sp>
      <mc:AlternateContent xmlns:mc="http://schemas.openxmlformats.org/markup-compatibility/2006" xmlns:a14="http://schemas.microsoft.com/office/drawing/2010/main">
        <mc:Choice Requires="a14">
          <p:sp>
            <p:nvSpPr>
              <p:cNvPr id="19464" name="Object 8">
                <a:extLst>
                  <a:ext uri="{FF2B5EF4-FFF2-40B4-BE49-F238E27FC236}">
                    <a16:creationId xmlns:a16="http://schemas.microsoft.com/office/drawing/2014/main" id="{B258F672-7988-4C8E-997E-58EF226DDFB8}"/>
                  </a:ext>
                </a:extLst>
              </p:cNvPr>
              <p:cNvSpPr txBox="1"/>
              <p:nvPr/>
            </p:nvSpPr>
            <p:spPr bwMode="auto">
              <a:xfrm>
                <a:off x="805448" y="1455368"/>
                <a:ext cx="2727325" cy="457200"/>
              </a:xfrm>
              <a:prstGeom prst="rect">
                <a:avLst/>
              </a:prstGeom>
              <a:noFill/>
              <a:ln>
                <a:noFill/>
              </a:ln>
              <a:effectLst/>
            </p:spPr>
            <p:txBody>
              <a:bodyPr>
                <a:noAutofit/>
              </a:bodyPr>
              <a:lstStyle/>
              <a:p>
                <a:pPr/>
                <a14:m>
                  <m:oMathPara xmlns:m="http://schemas.openxmlformats.org/officeDocument/2006/math">
                    <m:oMathParaPr>
                      <m:jc m:val="centerGroup"/>
                    </m:oMathParaPr>
                    <m:oMath xmlns:m="http://schemas.openxmlformats.org/officeDocument/2006/math">
                      <m:m>
                        <m:mPr>
                          <m:plcHide m:val="on"/>
                          <m:mcs>
                            <m:mc>
                              <m:mcPr>
                                <m:count m:val="2"/>
                                <m:mcJc m:val="center"/>
                              </m:mcPr>
                            </m:mc>
                          </m:mcs>
                          <m:ctrlPr>
                            <a:rPr lang="zh-CN" altLang="en-US" sz="2400" i="1" smtClean="0">
                              <a:solidFill>
                                <a:srgbClr val="000000"/>
                              </a:solidFill>
                              <a:latin typeface="Cambria Math" panose="02040503050406030204" pitchFamily="18" charset="0"/>
                            </a:rPr>
                          </m:ctrlPr>
                        </m:mPr>
                        <m:mr>
                          <m:e>
                            <m:r>
                              <a:rPr lang="zh-CN" altLang="en-US" sz="2400" i="1">
                                <a:solidFill>
                                  <a:srgbClr val="000000"/>
                                </a:solidFill>
                                <a:latin typeface="Cambria Math" panose="02040503050406030204" pitchFamily="18" charset="0"/>
                              </a:rPr>
                              <m:t>𝑥</m:t>
                            </m:r>
                            <m:r>
                              <m:rPr>
                                <m:sty m:val="p"/>
                              </m:rPr>
                              <a:rPr lang="en-US" altLang="zh-CN" sz="2400" i="1">
                                <a:solidFill>
                                  <a:srgbClr val="000000"/>
                                </a:solidFill>
                                <a:latin typeface="Cambria Math" panose="02040503050406030204" pitchFamily="18" charset="0"/>
                              </a:rPr>
                              <m:t>q</m:t>
                            </m:r>
                            <m:r>
                              <a:rPr lang="zh-CN" altLang="en-US" sz="2400" i="1">
                                <a:solidFill>
                                  <a:srgbClr val="000000"/>
                                </a:solidFill>
                                <a:latin typeface="Cambria Math" panose="02040503050406030204" pitchFamily="18" charset="0"/>
                              </a:rPr>
                              <m:t>(</m:t>
                            </m:r>
                            <m:r>
                              <a:rPr lang="zh-CN" altLang="en-US" sz="2400" i="1">
                                <a:solidFill>
                                  <a:srgbClr val="000000"/>
                                </a:solidFill>
                                <a:latin typeface="Cambria Math" panose="02040503050406030204" pitchFamily="18" charset="0"/>
                              </a:rPr>
                              <m:t>𝑥</m:t>
                            </m:r>
                            <m:r>
                              <a:rPr lang="zh-CN" altLang="en-US" sz="2400" i="1">
                                <a:solidFill>
                                  <a:srgbClr val="000000"/>
                                </a:solidFill>
                                <a:latin typeface="Cambria Math" panose="02040503050406030204" pitchFamily="18" charset="0"/>
                              </a:rPr>
                              <m:t>,</m:t>
                            </m:r>
                            <m:sSup>
                              <m:sSupPr>
                                <m:ctrlPr>
                                  <a:rPr lang="zh-CN" altLang="en-US" sz="2400" i="1">
                                    <a:solidFill>
                                      <a:srgbClr val="000000"/>
                                    </a:solidFill>
                                    <a:latin typeface="Cambria Math" panose="02040503050406030204" pitchFamily="18" charset="0"/>
                                  </a:rPr>
                                </m:ctrlPr>
                              </m:sSupPr>
                              <m:e>
                                <m:r>
                                  <a:rPr lang="zh-CN" altLang="en-US" sz="2400" i="1">
                                    <a:solidFill>
                                      <a:srgbClr val="000000"/>
                                    </a:solidFill>
                                    <a:latin typeface="Cambria Math" panose="02040503050406030204" pitchFamily="18" charset="0"/>
                                  </a:rPr>
                                  <m:t>𝑄</m:t>
                                </m:r>
                              </m:e>
                              <m:sup>
                                <m:r>
                                  <a:rPr lang="zh-CN" altLang="en-US" sz="2400" i="1">
                                    <a:solidFill>
                                      <a:srgbClr val="000000"/>
                                    </a:solidFill>
                                    <a:latin typeface="Cambria Math" panose="02040503050406030204" pitchFamily="18" charset="0"/>
                                  </a:rPr>
                                  <m:t>2</m:t>
                                </m:r>
                              </m:sup>
                            </m:sSup>
                            <m:r>
                              <a:rPr lang="zh-CN" altLang="en-US" sz="2400" i="1">
                                <a:solidFill>
                                  <a:srgbClr val="000000"/>
                                </a:solidFill>
                                <a:latin typeface="Cambria Math" panose="02040503050406030204" pitchFamily="18" charset="0"/>
                              </a:rPr>
                              <m:t>),</m:t>
                            </m:r>
                          </m:e>
                          <m:e>
                            <m:r>
                              <a:rPr lang="zh-CN" altLang="en-US" sz="2400" i="1">
                                <a:solidFill>
                                  <a:srgbClr val="000000"/>
                                </a:solidFill>
                                <a:latin typeface="Cambria Math" panose="02040503050406030204" pitchFamily="18" charset="0"/>
                              </a:rPr>
                              <m:t>𝑥</m:t>
                            </m:r>
                            <m:r>
                              <a:rPr lang="en-US" altLang="zh-CN" sz="2400" b="0" i="1" smtClean="0">
                                <a:solidFill>
                                  <a:srgbClr val="000000"/>
                                </a:solidFill>
                                <a:latin typeface="Cambria Math" panose="02040503050406030204" pitchFamily="18" charset="0"/>
                              </a:rPr>
                              <m:t>𝐺</m:t>
                            </m:r>
                            <m:r>
                              <a:rPr lang="zh-CN" altLang="en-US" sz="2400" i="1">
                                <a:solidFill>
                                  <a:srgbClr val="000000"/>
                                </a:solidFill>
                                <a:latin typeface="Cambria Math" panose="02040503050406030204" pitchFamily="18" charset="0"/>
                              </a:rPr>
                              <m:t>(</m:t>
                            </m:r>
                            <m:r>
                              <a:rPr lang="zh-CN" altLang="en-US" sz="2400" i="1">
                                <a:solidFill>
                                  <a:srgbClr val="000000"/>
                                </a:solidFill>
                                <a:latin typeface="Cambria Math" panose="02040503050406030204" pitchFamily="18" charset="0"/>
                              </a:rPr>
                              <m:t>𝑥</m:t>
                            </m:r>
                            <m:r>
                              <a:rPr lang="zh-CN" altLang="en-US" sz="2400" i="1">
                                <a:solidFill>
                                  <a:srgbClr val="000000"/>
                                </a:solidFill>
                                <a:latin typeface="Cambria Math" panose="02040503050406030204" pitchFamily="18" charset="0"/>
                              </a:rPr>
                              <m:t>,</m:t>
                            </m:r>
                            <m:sSup>
                              <m:sSupPr>
                                <m:ctrlPr>
                                  <a:rPr lang="zh-CN" altLang="en-US" sz="2400" i="1">
                                    <a:solidFill>
                                      <a:srgbClr val="000000"/>
                                    </a:solidFill>
                                    <a:latin typeface="Cambria Math" panose="02040503050406030204" pitchFamily="18" charset="0"/>
                                  </a:rPr>
                                </m:ctrlPr>
                              </m:sSupPr>
                              <m:e>
                                <m:r>
                                  <a:rPr lang="zh-CN" altLang="en-US" sz="2400" i="1">
                                    <a:solidFill>
                                      <a:srgbClr val="000000"/>
                                    </a:solidFill>
                                    <a:latin typeface="Cambria Math" panose="02040503050406030204" pitchFamily="18" charset="0"/>
                                  </a:rPr>
                                  <m:t>𝑄</m:t>
                                </m:r>
                              </m:e>
                              <m:sup>
                                <m:r>
                                  <a:rPr lang="zh-CN" altLang="en-US" sz="2400" i="1">
                                    <a:solidFill>
                                      <a:srgbClr val="000000"/>
                                    </a:solidFill>
                                    <a:latin typeface="Cambria Math" panose="02040503050406030204" pitchFamily="18" charset="0"/>
                                  </a:rPr>
                                  <m:t>2</m:t>
                                </m:r>
                              </m:sup>
                            </m:sSup>
                            <m:r>
                              <a:rPr lang="zh-CN" altLang="en-US" sz="2400" i="1">
                                <a:solidFill>
                                  <a:srgbClr val="000000"/>
                                </a:solidFill>
                                <a:latin typeface="Cambria Math" panose="02040503050406030204" pitchFamily="18" charset="0"/>
                              </a:rPr>
                              <m:t>)</m:t>
                            </m:r>
                          </m:e>
                        </m:mr>
                      </m:m>
                    </m:oMath>
                  </m:oMathPara>
                </a14:m>
                <a:endParaRPr lang="zh-CN" altLang="en-US" sz="2400" dirty="0"/>
              </a:p>
            </p:txBody>
          </p:sp>
        </mc:Choice>
        <mc:Fallback xmlns="">
          <p:sp>
            <p:nvSpPr>
              <p:cNvPr id="19464" name="Object 8">
                <a:extLst>
                  <a:ext uri="{FF2B5EF4-FFF2-40B4-BE49-F238E27FC236}">
                    <a16:creationId xmlns:a16="http://schemas.microsoft.com/office/drawing/2014/main" id="{B258F672-7988-4C8E-997E-58EF226DDFB8}"/>
                  </a:ext>
                </a:extLst>
              </p:cNvPr>
              <p:cNvSpPr txBox="1">
                <a:spLocks noRot="1" noChangeAspect="1" noMove="1" noResize="1" noEditPoints="1" noAdjustHandles="1" noChangeArrowheads="1" noChangeShapeType="1" noTextEdit="1"/>
              </p:cNvSpPr>
              <p:nvPr/>
            </p:nvSpPr>
            <p:spPr bwMode="auto">
              <a:xfrm>
                <a:off x="805448" y="1455368"/>
                <a:ext cx="2727325" cy="457200"/>
              </a:xfrm>
              <a:prstGeom prst="rect">
                <a:avLst/>
              </a:prstGeom>
              <a:blipFill>
                <a:blip r:embed="rId3"/>
                <a:stretch>
                  <a:fillRect r="-13170" b="-20000"/>
                </a:stretch>
              </a:blipFill>
              <a:ln>
                <a:noFill/>
              </a:ln>
              <a:effectLst/>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2" name="Object 21">
                <a:extLst>
                  <a:ext uri="{FF2B5EF4-FFF2-40B4-BE49-F238E27FC236}">
                    <a16:creationId xmlns:a16="http://schemas.microsoft.com/office/drawing/2014/main" id="{0819FEB0-FDC2-4BE1-8069-F48BD0910716}"/>
                  </a:ext>
                </a:extLst>
              </p:cNvPr>
              <p:cNvSpPr txBox="1"/>
              <p:nvPr/>
            </p:nvSpPr>
            <p:spPr bwMode="auto">
              <a:xfrm>
                <a:off x="972384" y="3696671"/>
                <a:ext cx="2449513" cy="457200"/>
              </a:xfrm>
              <a:prstGeom prst="rect">
                <a:avLst/>
              </a:prstGeom>
              <a:noFill/>
              <a:ln>
                <a:noFill/>
              </a:ln>
              <a:effectLst/>
            </p:spPr>
            <p:txBody>
              <a:bodyPr>
                <a:normAutofit fontScale="92500"/>
              </a:bodyPr>
              <a:lstStyle/>
              <a:p>
                <a:pPr/>
                <a14:m>
                  <m:oMathPara xmlns:m="http://schemas.openxmlformats.org/officeDocument/2006/math">
                    <m:oMathParaPr>
                      <m:jc m:val="centerGroup"/>
                    </m:oMathParaPr>
                    <m:oMath xmlns:m="http://schemas.openxmlformats.org/officeDocument/2006/math">
                      <m:m>
                        <m:mPr>
                          <m:plcHide m:val="on"/>
                          <m:mcs>
                            <m:mc>
                              <m:mcPr>
                                <m:count m:val="2"/>
                                <m:mcJc m:val="center"/>
                              </m:mcPr>
                            </m:mc>
                          </m:mcs>
                          <m:ctrlPr>
                            <a:rPr lang="zh-CN" altLang="en-US" sz="2400" i="1" smtClean="0">
                              <a:solidFill>
                                <a:srgbClr val="000000"/>
                              </a:solidFill>
                              <a:latin typeface="Cambria Math" panose="02040503050406030204" pitchFamily="18" charset="0"/>
                            </a:rPr>
                          </m:ctrlPr>
                        </m:mPr>
                        <m:mr>
                          <m:e>
                            <m:r>
                              <a:rPr lang="en-US" altLang="zh-CN" sz="2400" b="0" i="1" smtClean="0">
                                <a:solidFill>
                                  <a:srgbClr val="000000"/>
                                </a:solidFill>
                                <a:latin typeface="Cambria Math" panose="02040503050406030204" pitchFamily="18" charset="0"/>
                              </a:rPr>
                              <m:t>𝐹</m:t>
                            </m:r>
                            <m:d>
                              <m:dPr>
                                <m:ctrlPr>
                                  <a:rPr lang="zh-CN" altLang="en-US" sz="2400" b="0" i="1" smtClean="0">
                                    <a:solidFill>
                                      <a:srgbClr val="000000"/>
                                    </a:solidFill>
                                    <a:latin typeface="Cambria Math" panose="02040503050406030204" pitchFamily="18" charset="0"/>
                                  </a:rPr>
                                </m:ctrlPr>
                              </m:dPr>
                              <m:e>
                                <m:r>
                                  <a:rPr lang="zh-CN" altLang="en-US" sz="2400" i="1">
                                    <a:solidFill>
                                      <a:srgbClr val="000000"/>
                                    </a:solidFill>
                                    <a:latin typeface="Cambria Math" panose="02040503050406030204" pitchFamily="18" charset="0"/>
                                  </a:rPr>
                                  <m:t>𝑥</m:t>
                                </m:r>
                                <m:r>
                                  <a:rPr lang="zh-CN" altLang="en-US" sz="2400" i="1">
                                    <a:solidFill>
                                      <a:srgbClr val="000000"/>
                                    </a:solidFill>
                                    <a:latin typeface="Cambria Math" panose="02040503050406030204" pitchFamily="18" charset="0"/>
                                  </a:rPr>
                                  <m:t>,</m:t>
                                </m:r>
                                <m:sSubSup>
                                  <m:sSubSupPr>
                                    <m:ctrlPr>
                                      <a:rPr lang="zh-CN" altLang="en-US" sz="2400" i="1">
                                        <a:solidFill>
                                          <a:srgbClr val="000000"/>
                                        </a:solidFill>
                                        <a:latin typeface="Cambria Math" panose="02040503050406030204" pitchFamily="18" charset="0"/>
                                      </a:rPr>
                                    </m:ctrlPr>
                                  </m:sSubSupPr>
                                  <m:e>
                                    <m:r>
                                      <a:rPr lang="zh-CN" altLang="en-US" sz="2400" i="1">
                                        <a:solidFill>
                                          <a:srgbClr val="000000"/>
                                        </a:solidFill>
                                        <a:latin typeface="Cambria Math" panose="02040503050406030204" pitchFamily="18" charset="0"/>
                                      </a:rPr>
                                      <m:t>𝑘</m:t>
                                    </m:r>
                                  </m:e>
                                  <m:sub>
                                    <m:r>
                                      <a:rPr lang="zh-CN" altLang="en-US" sz="2400" i="1">
                                        <a:solidFill>
                                          <a:srgbClr val="000000"/>
                                        </a:solidFill>
                                        <a:latin typeface="Cambria Math" panose="02040503050406030204" pitchFamily="18" charset="0"/>
                                      </a:rPr>
                                      <m:t>𝑇</m:t>
                                    </m:r>
                                  </m:sub>
                                  <m:sup>
                                    <m:r>
                                      <a:rPr lang="zh-CN" altLang="en-US" sz="2400" i="1">
                                        <a:solidFill>
                                          <a:srgbClr val="000000"/>
                                        </a:solidFill>
                                        <a:latin typeface="Cambria Math" panose="02040503050406030204" pitchFamily="18" charset="0"/>
                                      </a:rPr>
                                      <m:t>2</m:t>
                                    </m:r>
                                  </m:sup>
                                </m:sSubSup>
                                <m:r>
                                  <a:rPr lang="en-US" altLang="zh-CN" sz="2400" b="0" i="1" smtClean="0">
                                    <a:solidFill>
                                      <a:srgbClr val="000000"/>
                                    </a:solidFill>
                                    <a:latin typeface="Cambria Math" panose="02040503050406030204" pitchFamily="18" charset="0"/>
                                  </a:rPr>
                                  <m:t>,</m:t>
                                </m:r>
                                <m:sSup>
                                  <m:sSupPr>
                                    <m:ctrlPr>
                                      <a:rPr lang="en-US" altLang="zh-CN" sz="2400" i="1">
                                        <a:solidFill>
                                          <a:srgbClr val="000000"/>
                                        </a:solidFill>
                                        <a:latin typeface="Cambria Math" panose="02040503050406030204" pitchFamily="18" charset="0"/>
                                      </a:rPr>
                                    </m:ctrlPr>
                                  </m:sSupPr>
                                  <m:e>
                                    <m:r>
                                      <a:rPr lang="zh-CN" altLang="en-US" sz="2400" i="1">
                                        <a:solidFill>
                                          <a:srgbClr val="000000"/>
                                        </a:solidFill>
                                        <a:latin typeface="Cambria Math" panose="02040503050406030204" pitchFamily="18" charset="0"/>
                                      </a:rPr>
                                      <m:t>𝜇</m:t>
                                    </m:r>
                                  </m:e>
                                  <m:sup>
                                    <m:r>
                                      <a:rPr lang="en-US" altLang="zh-CN" sz="2400" i="1">
                                        <a:solidFill>
                                          <a:srgbClr val="000000"/>
                                        </a:solidFill>
                                        <a:latin typeface="Cambria Math" panose="02040503050406030204" pitchFamily="18" charset="0"/>
                                      </a:rPr>
                                      <m:t>2</m:t>
                                    </m:r>
                                  </m:sup>
                                </m:sSup>
                              </m:e>
                            </m:d>
                            <m:r>
                              <a:rPr lang="en-US" altLang="zh-CN" sz="2400" b="0" i="1" smtClean="0">
                                <a:solidFill>
                                  <a:srgbClr val="000000"/>
                                </a:solidFill>
                                <a:latin typeface="Cambria Math" panose="02040503050406030204" pitchFamily="18" charset="0"/>
                              </a:rPr>
                              <m:t>  </m:t>
                            </m:r>
                          </m:e>
                          <m:e/>
                        </m:mr>
                      </m:m>
                    </m:oMath>
                  </m:oMathPara>
                </a14:m>
                <a:endParaRPr lang="zh-CN" altLang="en-US" sz="2400" dirty="0"/>
              </a:p>
            </p:txBody>
          </p:sp>
        </mc:Choice>
        <mc:Fallback xmlns="">
          <p:sp>
            <p:nvSpPr>
              <p:cNvPr id="2" name="Object 21">
                <a:extLst>
                  <a:ext uri="{FF2B5EF4-FFF2-40B4-BE49-F238E27FC236}">
                    <a16:creationId xmlns:a16="http://schemas.microsoft.com/office/drawing/2014/main" id="{0819FEB0-FDC2-4BE1-8069-F48BD0910716}"/>
                  </a:ext>
                </a:extLst>
              </p:cNvPr>
              <p:cNvSpPr txBox="1">
                <a:spLocks noRot="1" noChangeAspect="1" noMove="1" noResize="1" noEditPoints="1" noAdjustHandles="1" noChangeArrowheads="1" noChangeShapeType="1" noTextEdit="1"/>
              </p:cNvSpPr>
              <p:nvPr/>
            </p:nvSpPr>
            <p:spPr bwMode="auto">
              <a:xfrm>
                <a:off x="972384" y="3696671"/>
                <a:ext cx="2449513" cy="457200"/>
              </a:xfrm>
              <a:prstGeom prst="rect">
                <a:avLst/>
              </a:prstGeom>
              <a:blipFill>
                <a:blip r:embed="rId4"/>
                <a:stretch>
                  <a:fillRect b="-4000"/>
                </a:stretch>
              </a:blipFill>
              <a:ln>
                <a:noFill/>
              </a:ln>
              <a:effectLst/>
            </p:spPr>
            <p:txBody>
              <a:bodyPr/>
              <a:lstStyle/>
              <a:p>
                <a:r>
                  <a:rPr lang="zh-CN" altLang="en-US">
                    <a:noFill/>
                  </a:rPr>
                  <a:t> </a:t>
                </a:r>
              </a:p>
            </p:txBody>
          </p:sp>
        </mc:Fallback>
      </mc:AlternateContent>
      <p:pic>
        <p:nvPicPr>
          <p:cNvPr id="27" name="图片 26">
            <a:extLst>
              <a:ext uri="{FF2B5EF4-FFF2-40B4-BE49-F238E27FC236}">
                <a16:creationId xmlns:a16="http://schemas.microsoft.com/office/drawing/2014/main" id="{A28DD60E-2C1A-4CA9-9F03-093B772A68F1}"/>
              </a:ext>
            </a:extLst>
          </p:cNvPr>
          <p:cNvPicPr>
            <a:picLocks noChangeAspect="1"/>
          </p:cNvPicPr>
          <p:nvPr/>
        </p:nvPicPr>
        <p:blipFill>
          <a:blip r:embed="rId5"/>
          <a:stretch>
            <a:fillRect/>
          </a:stretch>
        </p:blipFill>
        <p:spPr>
          <a:xfrm>
            <a:off x="5397982" y="1245299"/>
            <a:ext cx="6468378" cy="952633"/>
          </a:xfrm>
          <a:prstGeom prst="rect">
            <a:avLst/>
          </a:prstGeom>
        </p:spPr>
      </p:pic>
      <p:pic>
        <p:nvPicPr>
          <p:cNvPr id="28" name="图片 27">
            <a:extLst>
              <a:ext uri="{FF2B5EF4-FFF2-40B4-BE49-F238E27FC236}">
                <a16:creationId xmlns:a16="http://schemas.microsoft.com/office/drawing/2014/main" id="{4D072672-EE9F-411F-A921-FBCF78299872}"/>
              </a:ext>
            </a:extLst>
          </p:cNvPr>
          <p:cNvPicPr>
            <a:picLocks noChangeAspect="1"/>
          </p:cNvPicPr>
          <p:nvPr/>
        </p:nvPicPr>
        <p:blipFill>
          <a:blip r:embed="rId6"/>
          <a:stretch>
            <a:fillRect/>
          </a:stretch>
        </p:blipFill>
        <p:spPr>
          <a:xfrm>
            <a:off x="5307677" y="2257900"/>
            <a:ext cx="6411220" cy="905001"/>
          </a:xfrm>
          <a:prstGeom prst="rect">
            <a:avLst/>
          </a:prstGeom>
        </p:spPr>
      </p:pic>
      <p:sp>
        <p:nvSpPr>
          <p:cNvPr id="33" name="AutoShape 7">
            <a:extLst>
              <a:ext uri="{FF2B5EF4-FFF2-40B4-BE49-F238E27FC236}">
                <a16:creationId xmlns:a16="http://schemas.microsoft.com/office/drawing/2014/main" id="{6A45E002-C3DE-49D7-92A0-E2298A0CD7A5}"/>
              </a:ext>
            </a:extLst>
          </p:cNvPr>
          <p:cNvSpPr>
            <a:spLocks/>
          </p:cNvSpPr>
          <p:nvPr/>
        </p:nvSpPr>
        <p:spPr bwMode="auto">
          <a:xfrm>
            <a:off x="4975225" y="1677830"/>
            <a:ext cx="254000" cy="1293970"/>
          </a:xfrm>
          <a:prstGeom prst="leftBrace">
            <a:avLst>
              <a:gd name="adj1" fmla="val 40382"/>
              <a:gd name="adj2" fmla="val 50000"/>
            </a:avLst>
          </a:prstGeom>
          <a:noFill/>
          <a:ln w="25400">
            <a:solidFill>
              <a:srgbClr val="0000FF"/>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wrap="square" lIns="18000" tIns="10800" rIns="18000" bIns="10800" anchor="ctr">
            <a:spAutoFit/>
          </a:bodyPr>
          <a:lstStyle>
            <a:lvl1pPr>
              <a:spcBef>
                <a:spcPct val="20000"/>
              </a:spcBef>
              <a:buChar char="•"/>
              <a:defRPr sz="3200">
                <a:solidFill>
                  <a:schemeClr val="tx1"/>
                </a:solidFill>
                <a:latin typeface="Arial" panose="020B0604020202020204" pitchFamily="34" charset="0"/>
                <a:ea typeface="宋体" panose="02010600030101010101" pitchFamily="2" charset="-122"/>
              </a:defRPr>
            </a:lvl1pPr>
            <a:lvl2pPr marL="742950" indent="-285750">
              <a:spcBef>
                <a:spcPct val="20000"/>
              </a:spcBef>
              <a:buChar char="–"/>
              <a:defRPr sz="2800">
                <a:solidFill>
                  <a:schemeClr val="tx1"/>
                </a:solidFill>
                <a:latin typeface="Arial" panose="020B0604020202020204" pitchFamily="34" charset="0"/>
                <a:ea typeface="宋体" panose="02010600030101010101" pitchFamily="2" charset="-122"/>
              </a:defRPr>
            </a:lvl2pPr>
            <a:lvl3pPr marL="1143000" indent="-228600">
              <a:spcBef>
                <a:spcPct val="20000"/>
              </a:spcBef>
              <a:buChar char="•"/>
              <a:defRPr sz="2400">
                <a:solidFill>
                  <a:schemeClr val="tx1"/>
                </a:solidFill>
                <a:latin typeface="Arial" panose="020B0604020202020204" pitchFamily="34" charset="0"/>
                <a:ea typeface="宋体" panose="02010600030101010101" pitchFamily="2" charset="-122"/>
              </a:defRPr>
            </a:lvl3pPr>
            <a:lvl4pPr marL="1600200" indent="-228600">
              <a:spcBef>
                <a:spcPct val="20000"/>
              </a:spcBef>
              <a:buChar char="–"/>
              <a:defRPr sz="2000">
                <a:solidFill>
                  <a:schemeClr val="tx1"/>
                </a:solidFill>
                <a:latin typeface="Arial" panose="020B0604020202020204" pitchFamily="34" charset="0"/>
                <a:ea typeface="宋体" panose="02010600030101010101" pitchFamily="2" charset="-122"/>
              </a:defRPr>
            </a:lvl4pPr>
            <a:lvl5pPr marL="2057400" indent="-228600">
              <a:spcBef>
                <a:spcPct val="20000"/>
              </a:spcBef>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9pPr>
          </a:lstStyle>
          <a:p>
            <a:pPr eaLnBrk="1" hangingPunct="1">
              <a:spcBef>
                <a:spcPct val="0"/>
              </a:spcBef>
              <a:buFontTx/>
              <a:buNone/>
            </a:pPr>
            <a:endParaRPr lang="zh-CN" altLang="en-US">
              <a:latin typeface="隶书" panose="02010509060101010101" pitchFamily="49" charset="-122"/>
              <a:ea typeface="隶书" panose="02010509060101010101" pitchFamily="49" charset="-122"/>
            </a:endParaRPr>
          </a:p>
        </p:txBody>
      </p:sp>
      <p:pic>
        <p:nvPicPr>
          <p:cNvPr id="7" name="图片 6">
            <a:extLst>
              <a:ext uri="{FF2B5EF4-FFF2-40B4-BE49-F238E27FC236}">
                <a16:creationId xmlns:a16="http://schemas.microsoft.com/office/drawing/2014/main" id="{2C5C34B8-51AC-430F-B8F2-369BFDD86387}"/>
              </a:ext>
            </a:extLst>
          </p:cNvPr>
          <p:cNvPicPr>
            <a:picLocks noChangeAspect="1"/>
          </p:cNvPicPr>
          <p:nvPr/>
        </p:nvPicPr>
        <p:blipFill>
          <a:blip r:embed="rId7"/>
          <a:stretch>
            <a:fillRect/>
          </a:stretch>
        </p:blipFill>
        <p:spPr>
          <a:xfrm>
            <a:off x="5052561" y="4162296"/>
            <a:ext cx="6468378" cy="1848108"/>
          </a:xfrm>
          <a:prstGeom prst="rect">
            <a:avLst/>
          </a:prstGeom>
        </p:spPr>
      </p:pic>
      <mc:AlternateContent xmlns:mc="http://schemas.openxmlformats.org/markup-compatibility/2006" xmlns:a14="http://schemas.microsoft.com/office/drawing/2010/main">
        <mc:Choice Requires="a14">
          <p:sp>
            <p:nvSpPr>
              <p:cNvPr id="3" name="文本框 2">
                <a:extLst>
                  <a:ext uri="{FF2B5EF4-FFF2-40B4-BE49-F238E27FC236}">
                    <a16:creationId xmlns:a16="http://schemas.microsoft.com/office/drawing/2014/main" id="{24949432-E7F4-4566-A4A9-1F722B9FCF6D}"/>
                  </a:ext>
                </a:extLst>
              </p:cNvPr>
              <p:cNvSpPr txBox="1"/>
              <p:nvPr/>
            </p:nvSpPr>
            <p:spPr>
              <a:xfrm>
                <a:off x="248574" y="4145873"/>
                <a:ext cx="4198649" cy="369332"/>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zh-CN" altLang="en-US" i="1">
                          <a:solidFill>
                            <a:srgbClr val="000000"/>
                          </a:solidFill>
                          <a:latin typeface="Cambria Math" panose="02040503050406030204" pitchFamily="18" charset="0"/>
                        </a:rPr>
                        <m:t>（</m:t>
                      </m:r>
                      <m:r>
                        <a:rPr lang="en-US" altLang="zh-CN" i="1">
                          <a:solidFill>
                            <a:srgbClr val="000000"/>
                          </a:solidFill>
                          <a:latin typeface="Cambria Math" panose="02040503050406030204" pitchFamily="18" charset="0"/>
                        </a:rPr>
                        <m:t>𝑢𝑛𝑖𝑛𝑡𝑒𝑔𝑟𝑎𝑡𝑒𝑑</m:t>
                      </m:r>
                      <m:r>
                        <a:rPr lang="en-US" altLang="zh-CN" i="1">
                          <a:solidFill>
                            <a:srgbClr val="000000"/>
                          </a:solidFill>
                          <a:latin typeface="Cambria Math" panose="02040503050406030204" pitchFamily="18" charset="0"/>
                        </a:rPr>
                        <m:t> </m:t>
                      </m:r>
                      <m:r>
                        <a:rPr lang="en-US" altLang="zh-CN" i="1">
                          <a:solidFill>
                            <a:srgbClr val="000000"/>
                          </a:solidFill>
                          <a:latin typeface="Cambria Math" panose="02040503050406030204" pitchFamily="18" charset="0"/>
                        </a:rPr>
                        <m:t>𝑝𝑎𝑟𝑡𝑜𝑛</m:t>
                      </m:r>
                      <m:r>
                        <a:rPr lang="en-US" altLang="zh-CN" i="1">
                          <a:solidFill>
                            <a:srgbClr val="000000"/>
                          </a:solidFill>
                          <a:latin typeface="Cambria Math" panose="02040503050406030204" pitchFamily="18" charset="0"/>
                        </a:rPr>
                        <m:t> </m:t>
                      </m:r>
                      <m:r>
                        <a:rPr lang="en-US" altLang="zh-CN" i="1">
                          <a:solidFill>
                            <a:srgbClr val="000000"/>
                          </a:solidFill>
                          <a:latin typeface="Cambria Math" panose="02040503050406030204" pitchFamily="18" charset="0"/>
                        </a:rPr>
                        <m:t>𝑑𝑖𝑠𝑡𝑟𝑖𝑏𝑢𝑡𝑖𝑜𝑛</m:t>
                      </m:r>
                      <m:r>
                        <a:rPr lang="zh-CN" altLang="en-US" i="1">
                          <a:solidFill>
                            <a:srgbClr val="000000"/>
                          </a:solidFill>
                          <a:latin typeface="Cambria Math" panose="02040503050406030204" pitchFamily="18" charset="0"/>
                        </a:rPr>
                        <m:t>）</m:t>
                      </m:r>
                    </m:oMath>
                  </m:oMathPara>
                </a14:m>
                <a:endParaRPr lang="zh-CN" altLang="en-US" dirty="0"/>
              </a:p>
            </p:txBody>
          </p:sp>
        </mc:Choice>
        <mc:Fallback xmlns="">
          <p:sp>
            <p:nvSpPr>
              <p:cNvPr id="3" name="文本框 2">
                <a:extLst>
                  <a:ext uri="{FF2B5EF4-FFF2-40B4-BE49-F238E27FC236}">
                    <a16:creationId xmlns:a16="http://schemas.microsoft.com/office/drawing/2014/main" id="{24949432-E7F4-4566-A4A9-1F722B9FCF6D}"/>
                  </a:ext>
                </a:extLst>
              </p:cNvPr>
              <p:cNvSpPr txBox="1">
                <a:spLocks noRot="1" noChangeAspect="1" noMove="1" noResize="1" noEditPoints="1" noAdjustHandles="1" noChangeArrowheads="1" noChangeShapeType="1" noTextEdit="1"/>
              </p:cNvSpPr>
              <p:nvPr/>
            </p:nvSpPr>
            <p:spPr>
              <a:xfrm>
                <a:off x="248574" y="4145873"/>
                <a:ext cx="4198649" cy="369332"/>
              </a:xfrm>
              <a:prstGeom prst="rect">
                <a:avLst/>
              </a:prstGeom>
              <a:blipFill>
                <a:blip r:embed="rId8"/>
                <a:stretch>
                  <a:fillRect b="-13115"/>
                </a:stretch>
              </a:blipFill>
            </p:spPr>
            <p:txBody>
              <a:bodyPr/>
              <a:lstStyle/>
              <a:p>
                <a:r>
                  <a:rPr lang="zh-CN" altLang="en-US">
                    <a:noFill/>
                  </a:rPr>
                  <a:t> </a:t>
                </a:r>
              </a:p>
            </p:txBody>
          </p:sp>
        </mc:Fallback>
      </mc:AlternateContent>
      <p:pic>
        <p:nvPicPr>
          <p:cNvPr id="4" name="图片 3">
            <a:extLst>
              <a:ext uri="{FF2B5EF4-FFF2-40B4-BE49-F238E27FC236}">
                <a16:creationId xmlns:a16="http://schemas.microsoft.com/office/drawing/2014/main" id="{1C43A88D-355A-44A3-AFBB-A9D9478D2222}"/>
              </a:ext>
            </a:extLst>
          </p:cNvPr>
          <p:cNvPicPr>
            <a:picLocks noChangeAspect="1"/>
          </p:cNvPicPr>
          <p:nvPr/>
        </p:nvPicPr>
        <p:blipFill>
          <a:blip r:embed="rId9"/>
          <a:stretch>
            <a:fillRect/>
          </a:stretch>
        </p:blipFill>
        <p:spPr>
          <a:xfrm>
            <a:off x="405621" y="5829049"/>
            <a:ext cx="4296375" cy="952633"/>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12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946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512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5132"/>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3"/>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27"/>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28"/>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16"/>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2"/>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3"/>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5126"/>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grpId="0" nodeType="clickEffect">
                                  <p:stCondLst>
                                    <p:cond delay="0"/>
                                  </p:stCondLst>
                                  <p:childTnLst>
                                    <p:set>
                                      <p:cBhvr>
                                        <p:cTn id="50" dur="1" fill="hold">
                                          <p:stCondLst>
                                            <p:cond delay="0"/>
                                          </p:stCondLst>
                                        </p:cTn>
                                        <p:tgtEl>
                                          <p:spTgt spid="5134"/>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nodeType="clickEffect">
                                  <p:stCondLst>
                                    <p:cond delay="0"/>
                                  </p:stCondLst>
                                  <p:childTnLst>
                                    <p:set>
                                      <p:cBhvr>
                                        <p:cTn id="54" dur="1" fill="hold">
                                          <p:stCondLst>
                                            <p:cond delay="0"/>
                                          </p:stCondLst>
                                        </p:cTn>
                                        <p:tgtEl>
                                          <p:spTgt spid="7"/>
                                        </p:tgtEl>
                                        <p:attrNameLst>
                                          <p:attrName>style.visibility</p:attrName>
                                        </p:attrNameLst>
                                      </p:cBhvr>
                                      <p:to>
                                        <p:strVal val="visible"/>
                                      </p:to>
                                    </p:set>
                                  </p:childTnLst>
                                </p:cTn>
                              </p:par>
                            </p:childTnLst>
                          </p:cTn>
                        </p:par>
                      </p:childTnLst>
                    </p:cTn>
                  </p:par>
                  <p:par>
                    <p:cTn id="55" fill="hold">
                      <p:stCondLst>
                        <p:cond delay="indefinite"/>
                      </p:stCondLst>
                      <p:childTnLst>
                        <p:par>
                          <p:cTn id="56" fill="hold">
                            <p:stCondLst>
                              <p:cond delay="0"/>
                            </p:stCondLst>
                            <p:childTnLst>
                              <p:par>
                                <p:cTn id="57" presetID="1" presetClass="entr" presetSubtype="0" fill="hold" grpId="0" nodeType="clickEffect">
                                  <p:stCondLst>
                                    <p:cond delay="0"/>
                                  </p:stCondLst>
                                  <p:childTnLst>
                                    <p:set>
                                      <p:cBhvr>
                                        <p:cTn id="58" dur="1" fill="hold">
                                          <p:stCondLst>
                                            <p:cond delay="0"/>
                                          </p:stCondLst>
                                        </p:cTn>
                                        <p:tgtEl>
                                          <p:spTgt spid="17"/>
                                        </p:tgtEl>
                                        <p:attrNameLst>
                                          <p:attrName>style.visibility</p:attrName>
                                        </p:attrNameLst>
                                      </p:cBhvr>
                                      <p:to>
                                        <p:strVal val="visible"/>
                                      </p:to>
                                    </p:set>
                                  </p:childTnLst>
                                </p:cTn>
                              </p:par>
                            </p:childTnLst>
                          </p:cTn>
                        </p:par>
                      </p:childTnLst>
                    </p:cTn>
                  </p:par>
                  <p:par>
                    <p:cTn id="59" fill="hold">
                      <p:stCondLst>
                        <p:cond delay="indefinite"/>
                      </p:stCondLst>
                      <p:childTnLst>
                        <p:par>
                          <p:cTn id="60" fill="hold">
                            <p:stCondLst>
                              <p:cond delay="0"/>
                            </p:stCondLst>
                            <p:childTnLst>
                              <p:par>
                                <p:cTn id="61" presetID="1" presetClass="entr" presetSubtype="0" fill="hold" nodeType="clickEffect">
                                  <p:stCondLst>
                                    <p:cond delay="0"/>
                                  </p:stCondLst>
                                  <p:childTnLst>
                                    <p:set>
                                      <p:cBhvr>
                                        <p:cTn id="62"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123" grpId="0"/>
      <p:bldP spid="5125" grpId="0"/>
      <p:bldP spid="5126" grpId="0"/>
      <p:bldP spid="5132" grpId="0" animBg="1"/>
      <p:bldP spid="5134" grpId="0" animBg="1"/>
      <p:bldP spid="16" grpId="0"/>
      <p:bldP spid="17" grpId="0"/>
      <p:bldP spid="19464" grpId="0"/>
      <p:bldP spid="2" grpId="0"/>
      <p:bldP spid="33" grpId="0" animBg="1"/>
      <p:bldP spid="3"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a:extLst>
              <a:ext uri="{FF2B5EF4-FFF2-40B4-BE49-F238E27FC236}">
                <a16:creationId xmlns:a16="http://schemas.microsoft.com/office/drawing/2014/main" id="{90002900-98AC-43D2-A074-333C160D8002}"/>
              </a:ext>
            </a:extLst>
          </p:cNvPr>
          <p:cNvPicPr>
            <a:picLocks noChangeAspect="1"/>
          </p:cNvPicPr>
          <p:nvPr/>
        </p:nvPicPr>
        <p:blipFill>
          <a:blip r:embed="rId2"/>
          <a:stretch>
            <a:fillRect/>
          </a:stretch>
        </p:blipFill>
        <p:spPr>
          <a:xfrm>
            <a:off x="2401992" y="1105726"/>
            <a:ext cx="6052028" cy="4442818"/>
          </a:xfrm>
          <a:prstGeom prst="rect">
            <a:avLst/>
          </a:prstGeom>
        </p:spPr>
      </p:pic>
      <mc:AlternateContent xmlns:mc="http://schemas.openxmlformats.org/markup-compatibility/2006" xmlns:a14="http://schemas.microsoft.com/office/drawing/2010/main">
        <mc:Choice Requires="a14">
          <p:sp>
            <p:nvSpPr>
              <p:cNvPr id="9" name="文本框 8">
                <a:extLst>
                  <a:ext uri="{FF2B5EF4-FFF2-40B4-BE49-F238E27FC236}">
                    <a16:creationId xmlns:a16="http://schemas.microsoft.com/office/drawing/2014/main" id="{757536CF-51E2-425C-B79C-41AD48CF3692}"/>
                  </a:ext>
                </a:extLst>
              </p:cNvPr>
              <p:cNvSpPr txBox="1"/>
              <p:nvPr/>
            </p:nvSpPr>
            <p:spPr>
              <a:xfrm>
                <a:off x="2410288" y="514904"/>
                <a:ext cx="2566152" cy="412421"/>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p>
                        <m:sSupPr>
                          <m:ctrlPr>
                            <a:rPr lang="en-US" altLang="zh-CN" sz="2400" b="1" i="1" smtClean="0">
                              <a:solidFill>
                                <a:srgbClr val="3333FF"/>
                              </a:solidFill>
                              <a:latin typeface="Cambria Math" panose="02040503050406030204" pitchFamily="18" charset="0"/>
                            </a:rPr>
                          </m:ctrlPr>
                        </m:sSupPr>
                        <m:e>
                          <m:r>
                            <a:rPr lang="zh-CN" altLang="en-US" sz="2400" b="1" i="1" smtClean="0">
                              <a:solidFill>
                                <a:srgbClr val="3333FF"/>
                              </a:solidFill>
                              <a:latin typeface="Cambria Math" panose="02040503050406030204" pitchFamily="18" charset="0"/>
                            </a:rPr>
                            <m:t>𝝅</m:t>
                          </m:r>
                        </m:e>
                        <m:sup>
                          <m:r>
                            <a:rPr lang="en-US" altLang="zh-CN" sz="2400" b="1" i="1" smtClean="0">
                              <a:solidFill>
                                <a:srgbClr val="3333FF"/>
                              </a:solidFill>
                              <a:latin typeface="Cambria Math" panose="02040503050406030204" pitchFamily="18" charset="0"/>
                              <a:ea typeface="Cambria Math" panose="02040503050406030204" pitchFamily="18" charset="0"/>
                            </a:rPr>
                            <m:t>±</m:t>
                          </m:r>
                        </m:sup>
                      </m:sSup>
                      <m:r>
                        <a:rPr lang="en-US" altLang="zh-CN" sz="2400" b="1" i="1" smtClean="0">
                          <a:solidFill>
                            <a:srgbClr val="3333FF"/>
                          </a:solidFill>
                          <a:latin typeface="Cambria Math" panose="02040503050406030204" pitchFamily="18" charset="0"/>
                          <a:ea typeface="Cambria Math" panose="02040503050406030204" pitchFamily="18" charset="0"/>
                        </a:rPr>
                        <m:t>→</m:t>
                      </m:r>
                      <m:sSup>
                        <m:sSupPr>
                          <m:ctrlPr>
                            <a:rPr lang="en-US" altLang="zh-CN" sz="2400" b="1" i="1" smtClean="0">
                              <a:solidFill>
                                <a:srgbClr val="3333FF"/>
                              </a:solidFill>
                              <a:latin typeface="Cambria Math" panose="02040503050406030204" pitchFamily="18" charset="0"/>
                              <a:ea typeface="Cambria Math" panose="02040503050406030204" pitchFamily="18" charset="0"/>
                            </a:rPr>
                          </m:ctrlPr>
                        </m:sSupPr>
                        <m:e>
                          <m:r>
                            <a:rPr lang="zh-CN" altLang="en-US" sz="2400" b="1" i="1" smtClean="0">
                              <a:solidFill>
                                <a:srgbClr val="3333FF"/>
                              </a:solidFill>
                              <a:latin typeface="Cambria Math" panose="02040503050406030204" pitchFamily="18" charset="0"/>
                              <a:ea typeface="Cambria Math" panose="02040503050406030204" pitchFamily="18" charset="0"/>
                            </a:rPr>
                            <m:t>𝝁</m:t>
                          </m:r>
                        </m:e>
                        <m:sup>
                          <m:r>
                            <a:rPr lang="en-US" altLang="zh-CN" sz="2400" b="1" i="1" smtClean="0">
                              <a:solidFill>
                                <a:srgbClr val="3333FF"/>
                              </a:solidFill>
                              <a:latin typeface="Cambria Math" panose="02040503050406030204" pitchFamily="18" charset="0"/>
                              <a:ea typeface="Cambria Math" panose="02040503050406030204" pitchFamily="18" charset="0"/>
                            </a:rPr>
                            <m:t>±</m:t>
                          </m:r>
                        </m:sup>
                      </m:sSup>
                      <m:r>
                        <a:rPr lang="en-US" altLang="zh-CN" sz="2400" b="1" i="1" smtClean="0">
                          <a:solidFill>
                            <a:srgbClr val="3333FF"/>
                          </a:solidFill>
                          <a:latin typeface="Cambria Math" panose="02040503050406030204" pitchFamily="18" charset="0"/>
                          <a:ea typeface="Cambria Math" panose="02040503050406030204" pitchFamily="18" charset="0"/>
                        </a:rPr>
                        <m:t>+</m:t>
                      </m:r>
                      <m:sSub>
                        <m:sSubPr>
                          <m:ctrlPr>
                            <a:rPr lang="en-US" altLang="zh-CN" sz="2400" b="1" i="1" smtClean="0">
                              <a:solidFill>
                                <a:srgbClr val="3333FF"/>
                              </a:solidFill>
                              <a:latin typeface="Cambria Math" panose="02040503050406030204" pitchFamily="18" charset="0"/>
                              <a:ea typeface="Cambria Math" panose="02040503050406030204" pitchFamily="18" charset="0"/>
                            </a:rPr>
                          </m:ctrlPr>
                        </m:sSubPr>
                        <m:e>
                          <m:r>
                            <a:rPr lang="el-GR" altLang="zh-CN" sz="2400" b="1" i="1" smtClean="0">
                              <a:solidFill>
                                <a:srgbClr val="3333FF"/>
                              </a:solidFill>
                              <a:latin typeface="Cambria Math" panose="02040503050406030204" pitchFamily="18" charset="0"/>
                              <a:ea typeface="Cambria Math" panose="02040503050406030204" pitchFamily="18" charset="0"/>
                            </a:rPr>
                            <m:t>𝝂</m:t>
                          </m:r>
                        </m:e>
                        <m:sub>
                          <m:r>
                            <a:rPr lang="zh-CN" altLang="en-US" sz="2400" b="1" i="1" smtClean="0">
                              <a:solidFill>
                                <a:srgbClr val="3333FF"/>
                              </a:solidFill>
                              <a:latin typeface="Cambria Math" panose="02040503050406030204" pitchFamily="18" charset="0"/>
                              <a:ea typeface="Cambria Math" panose="02040503050406030204" pitchFamily="18" charset="0"/>
                            </a:rPr>
                            <m:t>𝝁</m:t>
                          </m:r>
                        </m:sub>
                      </m:sSub>
                      <m:r>
                        <a:rPr lang="en-US" altLang="zh-CN" sz="2400" b="1" i="1" smtClean="0">
                          <a:solidFill>
                            <a:srgbClr val="3333FF"/>
                          </a:solidFill>
                          <a:latin typeface="Cambria Math" panose="02040503050406030204" pitchFamily="18" charset="0"/>
                          <a:ea typeface="Cambria Math" panose="02040503050406030204" pitchFamily="18" charset="0"/>
                        </a:rPr>
                        <m:t>(</m:t>
                      </m:r>
                      <m:sSub>
                        <m:sSubPr>
                          <m:ctrlPr>
                            <a:rPr lang="en-US" altLang="zh-CN" sz="2400" b="1" i="1" smtClean="0">
                              <a:solidFill>
                                <a:srgbClr val="3333FF"/>
                              </a:solidFill>
                              <a:latin typeface="Cambria Math" panose="02040503050406030204" pitchFamily="18" charset="0"/>
                              <a:ea typeface="Cambria Math" panose="02040503050406030204" pitchFamily="18" charset="0"/>
                            </a:rPr>
                          </m:ctrlPr>
                        </m:sSubPr>
                        <m:e>
                          <m:acc>
                            <m:accPr>
                              <m:chr m:val="̅"/>
                              <m:ctrlPr>
                                <a:rPr lang="en-US" altLang="zh-CN" sz="2400" b="1" i="1" smtClean="0">
                                  <a:solidFill>
                                    <a:srgbClr val="3333FF"/>
                                  </a:solidFill>
                                  <a:latin typeface="Cambria Math" panose="02040503050406030204" pitchFamily="18" charset="0"/>
                                  <a:ea typeface="Cambria Math" panose="02040503050406030204" pitchFamily="18" charset="0"/>
                                </a:rPr>
                              </m:ctrlPr>
                            </m:accPr>
                            <m:e>
                              <m:r>
                                <a:rPr lang="el-GR" altLang="zh-CN" sz="2400" b="1" i="1">
                                  <a:solidFill>
                                    <a:srgbClr val="3333FF"/>
                                  </a:solidFill>
                                  <a:latin typeface="Cambria Math" panose="02040503050406030204" pitchFamily="18" charset="0"/>
                                  <a:ea typeface="Cambria Math" panose="02040503050406030204" pitchFamily="18" charset="0"/>
                                </a:rPr>
                                <m:t>𝝂</m:t>
                              </m:r>
                            </m:e>
                          </m:acc>
                        </m:e>
                        <m:sub>
                          <m:r>
                            <a:rPr lang="zh-CN" altLang="en-US" sz="2400" b="1" i="1" smtClean="0">
                              <a:solidFill>
                                <a:srgbClr val="3333FF"/>
                              </a:solidFill>
                              <a:latin typeface="Cambria Math" panose="02040503050406030204" pitchFamily="18" charset="0"/>
                              <a:ea typeface="Cambria Math" panose="02040503050406030204" pitchFamily="18" charset="0"/>
                            </a:rPr>
                            <m:t>𝝁</m:t>
                          </m:r>
                        </m:sub>
                      </m:sSub>
                      <m:r>
                        <a:rPr lang="en-US" altLang="zh-CN" sz="2400" b="1" i="1" smtClean="0">
                          <a:solidFill>
                            <a:srgbClr val="3333FF"/>
                          </a:solidFill>
                          <a:latin typeface="Cambria Math" panose="02040503050406030204" pitchFamily="18" charset="0"/>
                          <a:ea typeface="Cambria Math" panose="02040503050406030204" pitchFamily="18" charset="0"/>
                        </a:rPr>
                        <m:t>)</m:t>
                      </m:r>
                    </m:oMath>
                  </m:oMathPara>
                </a14:m>
                <a:endParaRPr lang="zh-CN" altLang="en-US" sz="2400" b="1" dirty="0">
                  <a:solidFill>
                    <a:srgbClr val="3333FF"/>
                  </a:solidFill>
                </a:endParaRPr>
              </a:p>
            </p:txBody>
          </p:sp>
        </mc:Choice>
        <mc:Fallback xmlns="">
          <p:sp>
            <p:nvSpPr>
              <p:cNvPr id="9" name="文本框 8">
                <a:extLst>
                  <a:ext uri="{FF2B5EF4-FFF2-40B4-BE49-F238E27FC236}">
                    <a16:creationId xmlns:a16="http://schemas.microsoft.com/office/drawing/2014/main" id="{757536CF-51E2-425C-B79C-41AD48CF3692}"/>
                  </a:ext>
                </a:extLst>
              </p:cNvPr>
              <p:cNvSpPr txBox="1">
                <a:spLocks noRot="1" noChangeAspect="1" noMove="1" noResize="1" noEditPoints="1" noAdjustHandles="1" noChangeArrowheads="1" noChangeShapeType="1" noTextEdit="1"/>
              </p:cNvSpPr>
              <p:nvPr/>
            </p:nvSpPr>
            <p:spPr>
              <a:xfrm>
                <a:off x="2410288" y="514904"/>
                <a:ext cx="2566152" cy="412421"/>
              </a:xfrm>
              <a:prstGeom prst="rect">
                <a:avLst/>
              </a:prstGeom>
              <a:blipFill>
                <a:blip r:embed="rId3"/>
                <a:stretch>
                  <a:fillRect/>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10" name="文本框 9">
                <a:extLst>
                  <a:ext uri="{FF2B5EF4-FFF2-40B4-BE49-F238E27FC236}">
                    <a16:creationId xmlns:a16="http://schemas.microsoft.com/office/drawing/2014/main" id="{A8310865-2E72-465B-AFDA-75B476440685}"/>
                  </a:ext>
                </a:extLst>
              </p:cNvPr>
              <p:cNvSpPr txBox="1"/>
              <p:nvPr/>
            </p:nvSpPr>
            <p:spPr>
              <a:xfrm>
                <a:off x="5331040" y="523781"/>
                <a:ext cx="3766223" cy="412421"/>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p>
                        <m:sSupPr>
                          <m:ctrlPr>
                            <a:rPr lang="en-US" altLang="zh-CN" sz="2400" b="1" i="1" smtClean="0">
                              <a:solidFill>
                                <a:srgbClr val="3333FF"/>
                              </a:solidFill>
                              <a:latin typeface="Cambria Math" panose="02040503050406030204" pitchFamily="18" charset="0"/>
                            </a:rPr>
                          </m:ctrlPr>
                        </m:sSupPr>
                        <m:e>
                          <m:r>
                            <a:rPr lang="zh-CN" altLang="en-US" sz="2400" b="1" i="1" smtClean="0">
                              <a:solidFill>
                                <a:srgbClr val="3333FF"/>
                              </a:solidFill>
                              <a:latin typeface="Cambria Math" panose="02040503050406030204" pitchFamily="18" charset="0"/>
                            </a:rPr>
                            <m:t>𝝁</m:t>
                          </m:r>
                        </m:e>
                        <m:sup>
                          <m:r>
                            <a:rPr lang="en-US" altLang="zh-CN" sz="2400" b="1" i="1" smtClean="0">
                              <a:solidFill>
                                <a:srgbClr val="3333FF"/>
                              </a:solidFill>
                              <a:latin typeface="Cambria Math" panose="02040503050406030204" pitchFamily="18" charset="0"/>
                              <a:ea typeface="Cambria Math" panose="02040503050406030204" pitchFamily="18" charset="0"/>
                            </a:rPr>
                            <m:t>±</m:t>
                          </m:r>
                        </m:sup>
                      </m:sSup>
                      <m:r>
                        <a:rPr lang="en-US" altLang="zh-CN" sz="2400" b="1" i="1" smtClean="0">
                          <a:solidFill>
                            <a:srgbClr val="3333FF"/>
                          </a:solidFill>
                          <a:latin typeface="Cambria Math" panose="02040503050406030204" pitchFamily="18" charset="0"/>
                          <a:ea typeface="Cambria Math" panose="02040503050406030204" pitchFamily="18" charset="0"/>
                        </a:rPr>
                        <m:t>→</m:t>
                      </m:r>
                      <m:sSup>
                        <m:sSupPr>
                          <m:ctrlPr>
                            <a:rPr lang="en-US" altLang="zh-CN" sz="2400" b="1" i="1" smtClean="0">
                              <a:solidFill>
                                <a:srgbClr val="3333FF"/>
                              </a:solidFill>
                              <a:latin typeface="Cambria Math" panose="02040503050406030204" pitchFamily="18" charset="0"/>
                              <a:ea typeface="Cambria Math" panose="02040503050406030204" pitchFamily="18" charset="0"/>
                            </a:rPr>
                          </m:ctrlPr>
                        </m:sSupPr>
                        <m:e>
                          <m:r>
                            <a:rPr lang="en-US" altLang="zh-CN" sz="2400" b="1" i="1" smtClean="0">
                              <a:solidFill>
                                <a:srgbClr val="3333FF"/>
                              </a:solidFill>
                              <a:latin typeface="Cambria Math" panose="02040503050406030204" pitchFamily="18" charset="0"/>
                              <a:ea typeface="Cambria Math" panose="02040503050406030204" pitchFamily="18" charset="0"/>
                            </a:rPr>
                            <m:t>𝒆</m:t>
                          </m:r>
                        </m:e>
                        <m:sup>
                          <m:r>
                            <a:rPr lang="en-US" altLang="zh-CN" sz="2400" b="1" i="1" smtClean="0">
                              <a:solidFill>
                                <a:srgbClr val="3333FF"/>
                              </a:solidFill>
                              <a:latin typeface="Cambria Math" panose="02040503050406030204" pitchFamily="18" charset="0"/>
                              <a:ea typeface="Cambria Math" panose="02040503050406030204" pitchFamily="18" charset="0"/>
                            </a:rPr>
                            <m:t>±</m:t>
                          </m:r>
                        </m:sup>
                      </m:sSup>
                      <m:r>
                        <a:rPr lang="en-US" altLang="zh-CN" sz="2400" b="1" i="1" smtClean="0">
                          <a:solidFill>
                            <a:srgbClr val="3333FF"/>
                          </a:solidFill>
                          <a:latin typeface="Cambria Math" panose="02040503050406030204" pitchFamily="18" charset="0"/>
                          <a:ea typeface="Cambria Math" panose="02040503050406030204" pitchFamily="18" charset="0"/>
                        </a:rPr>
                        <m:t>+</m:t>
                      </m:r>
                      <m:sSub>
                        <m:sSubPr>
                          <m:ctrlPr>
                            <a:rPr lang="en-US" altLang="zh-CN" sz="2400" b="1" i="1">
                              <a:solidFill>
                                <a:srgbClr val="3333FF"/>
                              </a:solidFill>
                              <a:latin typeface="Cambria Math" panose="02040503050406030204" pitchFamily="18" charset="0"/>
                              <a:ea typeface="Cambria Math" panose="02040503050406030204" pitchFamily="18" charset="0"/>
                            </a:rPr>
                          </m:ctrlPr>
                        </m:sSubPr>
                        <m:e>
                          <m:r>
                            <a:rPr lang="el-GR" altLang="zh-CN" sz="2400" b="1" i="1">
                              <a:solidFill>
                                <a:srgbClr val="3333FF"/>
                              </a:solidFill>
                              <a:latin typeface="Cambria Math" panose="02040503050406030204" pitchFamily="18" charset="0"/>
                              <a:ea typeface="Cambria Math" panose="02040503050406030204" pitchFamily="18" charset="0"/>
                            </a:rPr>
                            <m:t>𝝂</m:t>
                          </m:r>
                        </m:e>
                        <m:sub>
                          <m:r>
                            <a:rPr lang="en-US" altLang="zh-CN" sz="2400" b="1" i="1" smtClean="0">
                              <a:solidFill>
                                <a:srgbClr val="3333FF"/>
                              </a:solidFill>
                              <a:latin typeface="Cambria Math" panose="02040503050406030204" pitchFamily="18" charset="0"/>
                              <a:ea typeface="Cambria Math" panose="02040503050406030204" pitchFamily="18" charset="0"/>
                            </a:rPr>
                            <m:t>𝒆</m:t>
                          </m:r>
                        </m:sub>
                      </m:sSub>
                      <m:d>
                        <m:dPr>
                          <m:ctrlPr>
                            <a:rPr lang="en-US" altLang="zh-CN" sz="2400" b="1" i="1">
                              <a:solidFill>
                                <a:srgbClr val="3333FF"/>
                              </a:solidFill>
                              <a:latin typeface="Cambria Math" panose="02040503050406030204" pitchFamily="18" charset="0"/>
                              <a:ea typeface="Cambria Math" panose="02040503050406030204" pitchFamily="18" charset="0"/>
                            </a:rPr>
                          </m:ctrlPr>
                        </m:dPr>
                        <m:e>
                          <m:sSub>
                            <m:sSubPr>
                              <m:ctrlPr>
                                <a:rPr lang="en-US" altLang="zh-CN" sz="2400" b="1" i="1">
                                  <a:solidFill>
                                    <a:srgbClr val="3333FF"/>
                                  </a:solidFill>
                                  <a:latin typeface="Cambria Math" panose="02040503050406030204" pitchFamily="18" charset="0"/>
                                  <a:ea typeface="Cambria Math" panose="02040503050406030204" pitchFamily="18" charset="0"/>
                                </a:rPr>
                              </m:ctrlPr>
                            </m:sSubPr>
                            <m:e>
                              <m:acc>
                                <m:accPr>
                                  <m:chr m:val="̅"/>
                                  <m:ctrlPr>
                                    <a:rPr lang="en-US" altLang="zh-CN" sz="2400" b="1" i="1">
                                      <a:solidFill>
                                        <a:srgbClr val="3333FF"/>
                                      </a:solidFill>
                                      <a:latin typeface="Cambria Math" panose="02040503050406030204" pitchFamily="18" charset="0"/>
                                      <a:ea typeface="Cambria Math" panose="02040503050406030204" pitchFamily="18" charset="0"/>
                                    </a:rPr>
                                  </m:ctrlPr>
                                </m:accPr>
                                <m:e>
                                  <m:r>
                                    <a:rPr lang="el-GR" altLang="zh-CN" sz="2400" b="1" i="1">
                                      <a:solidFill>
                                        <a:srgbClr val="3333FF"/>
                                      </a:solidFill>
                                      <a:latin typeface="Cambria Math" panose="02040503050406030204" pitchFamily="18" charset="0"/>
                                      <a:ea typeface="Cambria Math" panose="02040503050406030204" pitchFamily="18" charset="0"/>
                                    </a:rPr>
                                    <m:t>𝝂</m:t>
                                  </m:r>
                                </m:e>
                              </m:acc>
                            </m:e>
                            <m:sub>
                              <m:r>
                                <a:rPr lang="en-US" altLang="zh-CN" sz="2400" b="1" i="1" smtClean="0">
                                  <a:solidFill>
                                    <a:srgbClr val="3333FF"/>
                                  </a:solidFill>
                                  <a:latin typeface="Cambria Math" panose="02040503050406030204" pitchFamily="18" charset="0"/>
                                  <a:ea typeface="Cambria Math" panose="02040503050406030204" pitchFamily="18" charset="0"/>
                                </a:rPr>
                                <m:t>𝒆</m:t>
                              </m:r>
                            </m:sub>
                          </m:sSub>
                        </m:e>
                      </m:d>
                      <m:r>
                        <a:rPr lang="en-US" altLang="zh-CN" sz="2400" b="1" i="1" smtClean="0">
                          <a:solidFill>
                            <a:srgbClr val="3333FF"/>
                          </a:solidFill>
                          <a:latin typeface="Cambria Math" panose="02040503050406030204" pitchFamily="18" charset="0"/>
                          <a:ea typeface="Cambria Math" panose="02040503050406030204" pitchFamily="18" charset="0"/>
                        </a:rPr>
                        <m:t>+</m:t>
                      </m:r>
                      <m:sSub>
                        <m:sSubPr>
                          <m:ctrlPr>
                            <a:rPr lang="en-US" altLang="zh-CN" sz="2400" b="1" i="1">
                              <a:solidFill>
                                <a:srgbClr val="3333FF"/>
                              </a:solidFill>
                              <a:latin typeface="Cambria Math" panose="02040503050406030204" pitchFamily="18" charset="0"/>
                              <a:ea typeface="Cambria Math" panose="02040503050406030204" pitchFamily="18" charset="0"/>
                            </a:rPr>
                          </m:ctrlPr>
                        </m:sSubPr>
                        <m:e>
                          <m:acc>
                            <m:accPr>
                              <m:chr m:val="̅"/>
                              <m:ctrlPr>
                                <a:rPr lang="en-US" altLang="zh-CN" sz="2400" b="1" i="1">
                                  <a:solidFill>
                                    <a:srgbClr val="3333FF"/>
                                  </a:solidFill>
                                  <a:latin typeface="Cambria Math" panose="02040503050406030204" pitchFamily="18" charset="0"/>
                                  <a:ea typeface="Cambria Math" panose="02040503050406030204" pitchFamily="18" charset="0"/>
                                </a:rPr>
                              </m:ctrlPr>
                            </m:accPr>
                            <m:e>
                              <m:r>
                                <a:rPr lang="el-GR" altLang="zh-CN" sz="2400" b="1" i="1">
                                  <a:solidFill>
                                    <a:srgbClr val="3333FF"/>
                                  </a:solidFill>
                                  <a:latin typeface="Cambria Math" panose="02040503050406030204" pitchFamily="18" charset="0"/>
                                  <a:ea typeface="Cambria Math" panose="02040503050406030204" pitchFamily="18" charset="0"/>
                                </a:rPr>
                                <m:t>𝝂</m:t>
                              </m:r>
                            </m:e>
                          </m:acc>
                        </m:e>
                        <m:sub>
                          <m:r>
                            <a:rPr lang="zh-CN" altLang="en-US" sz="2400" b="1" i="1">
                              <a:solidFill>
                                <a:srgbClr val="3333FF"/>
                              </a:solidFill>
                              <a:latin typeface="Cambria Math" panose="02040503050406030204" pitchFamily="18" charset="0"/>
                              <a:ea typeface="Cambria Math" panose="02040503050406030204" pitchFamily="18" charset="0"/>
                            </a:rPr>
                            <m:t>𝝁</m:t>
                          </m:r>
                        </m:sub>
                      </m:sSub>
                      <m:r>
                        <a:rPr lang="en-US" altLang="zh-CN" sz="2400" b="1" i="1" smtClean="0">
                          <a:solidFill>
                            <a:srgbClr val="3333FF"/>
                          </a:solidFill>
                          <a:latin typeface="Cambria Math" panose="02040503050406030204" pitchFamily="18" charset="0"/>
                          <a:ea typeface="Cambria Math" panose="02040503050406030204" pitchFamily="18" charset="0"/>
                        </a:rPr>
                        <m:t>(</m:t>
                      </m:r>
                      <m:sSub>
                        <m:sSubPr>
                          <m:ctrlPr>
                            <a:rPr lang="en-US" altLang="zh-CN" sz="2400" b="1" i="1">
                              <a:solidFill>
                                <a:srgbClr val="3333FF"/>
                              </a:solidFill>
                              <a:latin typeface="Cambria Math" panose="02040503050406030204" pitchFamily="18" charset="0"/>
                              <a:ea typeface="Cambria Math" panose="02040503050406030204" pitchFamily="18" charset="0"/>
                            </a:rPr>
                          </m:ctrlPr>
                        </m:sSubPr>
                        <m:e>
                          <m:r>
                            <a:rPr lang="el-GR" altLang="zh-CN" sz="2400" b="1" i="1">
                              <a:solidFill>
                                <a:srgbClr val="3333FF"/>
                              </a:solidFill>
                              <a:latin typeface="Cambria Math" panose="02040503050406030204" pitchFamily="18" charset="0"/>
                              <a:ea typeface="Cambria Math" panose="02040503050406030204" pitchFamily="18" charset="0"/>
                            </a:rPr>
                            <m:t>𝝂</m:t>
                          </m:r>
                        </m:e>
                        <m:sub>
                          <m:r>
                            <a:rPr lang="zh-CN" altLang="en-US" sz="2400" b="1" i="1">
                              <a:solidFill>
                                <a:srgbClr val="3333FF"/>
                              </a:solidFill>
                              <a:latin typeface="Cambria Math" panose="02040503050406030204" pitchFamily="18" charset="0"/>
                              <a:ea typeface="Cambria Math" panose="02040503050406030204" pitchFamily="18" charset="0"/>
                            </a:rPr>
                            <m:t>𝝁</m:t>
                          </m:r>
                        </m:sub>
                      </m:sSub>
                      <m:r>
                        <a:rPr lang="en-US" altLang="zh-CN" sz="2400" b="1" i="1" smtClean="0">
                          <a:solidFill>
                            <a:srgbClr val="3333FF"/>
                          </a:solidFill>
                          <a:latin typeface="Cambria Math" panose="02040503050406030204" pitchFamily="18" charset="0"/>
                          <a:ea typeface="Cambria Math" panose="02040503050406030204" pitchFamily="18" charset="0"/>
                        </a:rPr>
                        <m:t>)</m:t>
                      </m:r>
                    </m:oMath>
                  </m:oMathPara>
                </a14:m>
                <a:endParaRPr lang="zh-CN" altLang="en-US" sz="2400" b="1" dirty="0">
                  <a:solidFill>
                    <a:srgbClr val="3333FF"/>
                  </a:solidFill>
                </a:endParaRPr>
              </a:p>
            </p:txBody>
          </p:sp>
        </mc:Choice>
        <mc:Fallback xmlns="">
          <p:sp>
            <p:nvSpPr>
              <p:cNvPr id="10" name="文本框 9">
                <a:extLst>
                  <a:ext uri="{FF2B5EF4-FFF2-40B4-BE49-F238E27FC236}">
                    <a16:creationId xmlns:a16="http://schemas.microsoft.com/office/drawing/2014/main" id="{A8310865-2E72-465B-AFDA-75B476440685}"/>
                  </a:ext>
                </a:extLst>
              </p:cNvPr>
              <p:cNvSpPr txBox="1">
                <a:spLocks noRot="1" noChangeAspect="1" noMove="1" noResize="1" noEditPoints="1" noAdjustHandles="1" noChangeArrowheads="1" noChangeShapeType="1" noTextEdit="1"/>
              </p:cNvSpPr>
              <p:nvPr/>
            </p:nvSpPr>
            <p:spPr>
              <a:xfrm>
                <a:off x="5331040" y="523781"/>
                <a:ext cx="3766223" cy="412421"/>
              </a:xfrm>
              <a:prstGeom prst="rect">
                <a:avLst/>
              </a:prstGeom>
              <a:blipFill>
                <a:blip r:embed="rId4"/>
                <a:stretch>
                  <a:fillRect/>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11" name="矩形 10">
                <a:extLst>
                  <a:ext uri="{FF2B5EF4-FFF2-40B4-BE49-F238E27FC236}">
                    <a16:creationId xmlns:a16="http://schemas.microsoft.com/office/drawing/2014/main" id="{474E2E3F-BD9B-45F9-8D83-6FAFC57302FE}"/>
                  </a:ext>
                </a:extLst>
              </p:cNvPr>
              <p:cNvSpPr/>
              <p:nvPr/>
            </p:nvSpPr>
            <p:spPr>
              <a:xfrm>
                <a:off x="1885025" y="5609338"/>
                <a:ext cx="9620436" cy="407099"/>
              </a:xfrm>
              <a:prstGeom prst="rect">
                <a:avLst/>
              </a:prstGeom>
            </p:spPr>
            <p:txBody>
              <a:bodyPr wrap="square">
                <a:spAutoFit/>
              </a:bodyPr>
              <a:lstStyle/>
              <a:p>
                <a:r>
                  <a:rPr lang="en-US" altLang="zh-CN" sz="2000" b="1" dirty="0">
                    <a:solidFill>
                      <a:srgbClr val="0000FF"/>
                    </a:solidFill>
                  </a:rPr>
                  <a:t>Predicted cosmic electron spectrum multiplied by </a:t>
                </a:r>
                <a14:m>
                  <m:oMath xmlns:m="http://schemas.openxmlformats.org/officeDocument/2006/math">
                    <m:sSup>
                      <m:sSupPr>
                        <m:ctrlPr>
                          <a:rPr lang="en-US" altLang="zh-CN" sz="2000" b="1" i="1" smtClean="0">
                            <a:solidFill>
                              <a:srgbClr val="0000FF"/>
                            </a:solidFill>
                            <a:latin typeface="Cambria Math" panose="02040503050406030204" pitchFamily="18" charset="0"/>
                          </a:rPr>
                        </m:ctrlPr>
                      </m:sSupPr>
                      <m:e>
                        <m:r>
                          <a:rPr lang="en-US" altLang="zh-CN" sz="2000" b="1" i="1" smtClean="0">
                            <a:solidFill>
                              <a:srgbClr val="0000FF"/>
                            </a:solidFill>
                            <a:latin typeface="Cambria Math" panose="02040503050406030204" pitchFamily="18" charset="0"/>
                          </a:rPr>
                          <m:t>𝑬</m:t>
                        </m:r>
                      </m:e>
                      <m:sup>
                        <m:r>
                          <a:rPr lang="en-US" altLang="zh-CN" sz="2000" b="1" i="1" smtClean="0">
                            <a:solidFill>
                              <a:srgbClr val="0000FF"/>
                            </a:solidFill>
                            <a:latin typeface="Cambria Math" panose="02040503050406030204" pitchFamily="18" charset="0"/>
                          </a:rPr>
                          <m:t>𝟑</m:t>
                        </m:r>
                      </m:sup>
                    </m:sSup>
                  </m:oMath>
                </a14:m>
                <a:r>
                  <a:rPr lang="en-US" altLang="zh-CN" sz="2000" b="1" dirty="0">
                    <a:solidFill>
                      <a:srgbClr val="0000FF"/>
                    </a:solidFill>
                  </a:rPr>
                  <a:t> as a function of energy</a:t>
                </a:r>
                <a:endParaRPr lang="zh-CN" altLang="en-US" sz="2000" b="1" dirty="0">
                  <a:solidFill>
                    <a:srgbClr val="0000FF"/>
                  </a:solidFill>
                </a:endParaRPr>
              </a:p>
            </p:txBody>
          </p:sp>
        </mc:Choice>
        <mc:Fallback xmlns="">
          <p:sp>
            <p:nvSpPr>
              <p:cNvPr id="11" name="矩形 10">
                <a:extLst>
                  <a:ext uri="{FF2B5EF4-FFF2-40B4-BE49-F238E27FC236}">
                    <a16:creationId xmlns:a16="http://schemas.microsoft.com/office/drawing/2014/main" id="{474E2E3F-BD9B-45F9-8D83-6FAFC57302FE}"/>
                  </a:ext>
                </a:extLst>
              </p:cNvPr>
              <p:cNvSpPr>
                <a:spLocks noRot="1" noChangeAspect="1" noMove="1" noResize="1" noEditPoints="1" noAdjustHandles="1" noChangeArrowheads="1" noChangeShapeType="1" noTextEdit="1"/>
              </p:cNvSpPr>
              <p:nvPr/>
            </p:nvSpPr>
            <p:spPr>
              <a:xfrm>
                <a:off x="1885025" y="5609338"/>
                <a:ext cx="9620436" cy="407099"/>
              </a:xfrm>
              <a:prstGeom prst="rect">
                <a:avLst/>
              </a:prstGeom>
              <a:blipFill>
                <a:blip r:embed="rId5"/>
                <a:stretch>
                  <a:fillRect l="-634" t="-5970" b="-25373"/>
                </a:stretch>
              </a:blipFill>
            </p:spPr>
            <p:txBody>
              <a:bodyPr/>
              <a:lstStyle/>
              <a:p>
                <a:r>
                  <a:rPr lang="zh-CN" altLang="en-US">
                    <a:noFill/>
                  </a:rPr>
                  <a:t> </a:t>
                </a:r>
              </a:p>
            </p:txBody>
          </p:sp>
        </mc:Fallback>
      </mc:AlternateContent>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文本框 7"/>
          <p:cNvSpPr txBox="1"/>
          <p:nvPr/>
        </p:nvSpPr>
        <p:spPr>
          <a:xfrm>
            <a:off x="8118137" y="1130669"/>
            <a:ext cx="3528392" cy="954107"/>
          </a:xfrm>
          <a:prstGeom prst="rect">
            <a:avLst/>
          </a:prstGeom>
          <a:noFill/>
        </p:spPr>
        <p:txBody>
          <a:bodyPr wrap="square" rtlCol="0">
            <a:spAutoFit/>
          </a:bodyPr>
          <a:lstStyle/>
          <a:p>
            <a:r>
              <a:rPr lang="zh-CN" altLang="en-US" sz="2800" dirty="0">
                <a:solidFill>
                  <a:srgbClr val="0000FF"/>
                </a:solidFill>
                <a:latin typeface="华文楷体" panose="02010600040101010101" pitchFamily="2" charset="-122"/>
                <a:ea typeface="华文楷体" panose="02010600040101010101" pitchFamily="2" charset="-122"/>
              </a:rPr>
              <a:t>假定所有次级粒子在质心系中动能为零</a:t>
            </a:r>
          </a:p>
        </p:txBody>
      </p:sp>
      <mc:AlternateContent xmlns:mc="http://schemas.openxmlformats.org/markup-compatibility/2006" xmlns:a14="http://schemas.microsoft.com/office/drawing/2010/main">
        <mc:Choice Requires="a14">
          <p:sp>
            <p:nvSpPr>
              <p:cNvPr id="11" name="文本框 10"/>
              <p:cNvSpPr txBox="1"/>
              <p:nvPr/>
            </p:nvSpPr>
            <p:spPr>
              <a:xfrm>
                <a:off x="796019" y="1148420"/>
                <a:ext cx="6678979" cy="373949"/>
              </a:xfrm>
              <a:prstGeom prst="rect">
                <a:avLst/>
              </a:prstGeom>
              <a:noFill/>
            </p:spPr>
            <p:txBody>
              <a:bodyPr wrap="square" lIns="0" tIns="0" rIns="0" bIns="0" rtlCol="0">
                <a:spAutoFit/>
              </a:bodyPr>
              <a:lstStyle/>
              <a:p>
                <a:pPr/>
                <a14:m>
                  <m:oMathPara xmlns:m="http://schemas.openxmlformats.org/officeDocument/2006/math">
                    <m:oMathParaPr>
                      <m:jc m:val="centerGroup"/>
                    </m:oMathParaPr>
                    <m:oMath xmlns:m="http://schemas.openxmlformats.org/officeDocument/2006/math">
                      <m:r>
                        <a:rPr lang="en-US" altLang="zh-CN" sz="2400" i="1">
                          <a:latin typeface="Cambria Math" panose="02040503050406030204" pitchFamily="18" charset="0"/>
                        </a:rPr>
                        <m:t>𝑝</m:t>
                      </m:r>
                      <m:r>
                        <a:rPr lang="en-US" altLang="zh-CN" sz="2400" i="1">
                          <a:latin typeface="Cambria Math" panose="02040503050406030204" pitchFamily="18" charset="0"/>
                        </a:rPr>
                        <m:t>+</m:t>
                      </m:r>
                      <m:r>
                        <a:rPr lang="en-US" altLang="zh-CN" sz="2400" i="1">
                          <a:latin typeface="Cambria Math" panose="02040503050406030204" pitchFamily="18" charset="0"/>
                        </a:rPr>
                        <m:t>𝑝</m:t>
                      </m:r>
                      <m:d>
                        <m:dPr>
                          <m:ctrlPr>
                            <a:rPr lang="en-US" altLang="zh-CN" sz="2400" i="1">
                              <a:latin typeface="Cambria Math" panose="02040503050406030204" pitchFamily="18" charset="0"/>
                            </a:rPr>
                          </m:ctrlPr>
                        </m:dPr>
                        <m:e>
                          <m:r>
                            <a:rPr lang="en-US" altLang="zh-CN" sz="2400" i="1">
                              <a:latin typeface="Cambria Math" panose="02040503050406030204" pitchFamily="18" charset="0"/>
                            </a:rPr>
                            <m:t>𝐴</m:t>
                          </m:r>
                        </m:e>
                      </m:d>
                      <m:r>
                        <a:rPr lang="en-US" altLang="zh-CN" sz="2400" i="1">
                          <a:latin typeface="Cambria Math" panose="02040503050406030204" pitchFamily="18" charset="0"/>
                          <a:ea typeface="Cambria Math" panose="02040503050406030204" pitchFamily="18" charset="0"/>
                        </a:rPr>
                        <m:t>→</m:t>
                      </m:r>
                      <m:sSup>
                        <m:sSupPr>
                          <m:ctrlPr>
                            <a:rPr lang="en-US" altLang="zh-CN" sz="2400" i="1">
                              <a:latin typeface="Cambria Math" panose="02040503050406030204" pitchFamily="18" charset="0"/>
                              <a:ea typeface="Cambria Math" panose="02040503050406030204" pitchFamily="18" charset="0"/>
                            </a:rPr>
                          </m:ctrlPr>
                        </m:sSupPr>
                        <m:e>
                          <m:r>
                            <a:rPr lang="zh-CN" altLang="en-US" sz="2400" i="1">
                              <a:latin typeface="Cambria Math" panose="02040503050406030204" pitchFamily="18" charset="0"/>
                              <a:ea typeface="Cambria Math" panose="02040503050406030204" pitchFamily="18" charset="0"/>
                            </a:rPr>
                            <m:t>𝜋</m:t>
                          </m:r>
                        </m:e>
                        <m:sup>
                          <m:r>
                            <a:rPr lang="en-US" altLang="zh-CN" sz="2400" i="1">
                              <a:latin typeface="Cambria Math" panose="02040503050406030204" pitchFamily="18" charset="0"/>
                              <a:ea typeface="Cambria Math" panose="02040503050406030204" pitchFamily="18" charset="0"/>
                            </a:rPr>
                            <m:t>±</m:t>
                          </m:r>
                        </m:sup>
                      </m:sSup>
                      <m:r>
                        <a:rPr lang="en-US" altLang="zh-CN" sz="2400" i="1">
                          <a:latin typeface="Cambria Math" panose="02040503050406030204" pitchFamily="18" charset="0"/>
                          <a:ea typeface="Cambria Math" panose="02040503050406030204" pitchFamily="18" charset="0"/>
                        </a:rPr>
                        <m:t>+</m:t>
                      </m:r>
                      <m:sSup>
                        <m:sSupPr>
                          <m:ctrlPr>
                            <a:rPr lang="en-US" altLang="zh-CN" sz="2400" i="1">
                              <a:latin typeface="Cambria Math" panose="02040503050406030204" pitchFamily="18" charset="0"/>
                              <a:ea typeface="Cambria Math" panose="02040503050406030204" pitchFamily="18" charset="0"/>
                            </a:rPr>
                          </m:ctrlPr>
                        </m:sSupPr>
                        <m:e>
                          <m:r>
                            <a:rPr lang="zh-CN" altLang="en-US" sz="2400" i="1">
                              <a:latin typeface="Cambria Math" panose="02040503050406030204" pitchFamily="18" charset="0"/>
                              <a:ea typeface="Cambria Math" panose="02040503050406030204" pitchFamily="18" charset="0"/>
                            </a:rPr>
                            <m:t>𝜋</m:t>
                          </m:r>
                        </m:e>
                        <m:sup>
                          <m:r>
                            <a:rPr lang="en-US" altLang="zh-CN" sz="2400" i="1">
                              <a:latin typeface="Cambria Math" panose="02040503050406030204" pitchFamily="18" charset="0"/>
                              <a:ea typeface="Cambria Math" panose="02040503050406030204" pitchFamily="18" charset="0"/>
                            </a:rPr>
                            <m:t>0</m:t>
                          </m:r>
                        </m:sup>
                      </m:sSup>
                      <m:r>
                        <a:rPr lang="en-US" altLang="zh-CN" sz="2400" i="1">
                          <a:latin typeface="Cambria Math" panose="02040503050406030204" pitchFamily="18" charset="0"/>
                          <a:ea typeface="Cambria Math" panose="02040503050406030204" pitchFamily="18" charset="0"/>
                        </a:rPr>
                        <m:t>+</m:t>
                      </m:r>
                      <m:r>
                        <m:rPr>
                          <m:sty m:val="p"/>
                        </m:rPr>
                        <a:rPr lang="en-US" altLang="zh-CN" sz="2400">
                          <a:latin typeface="Cambria Math" panose="02040503050406030204" pitchFamily="18" charset="0"/>
                          <a:ea typeface="Cambria Math" panose="02040503050406030204" pitchFamily="18" charset="0"/>
                        </a:rPr>
                        <m:t>p</m:t>
                      </m:r>
                      <m:r>
                        <a:rPr lang="en-US" altLang="zh-CN" sz="2400">
                          <a:latin typeface="Cambria Math" panose="02040503050406030204" pitchFamily="18" charset="0"/>
                          <a:ea typeface="Cambria Math" panose="02040503050406030204" pitchFamily="18" charset="0"/>
                        </a:rPr>
                        <m:t>+</m:t>
                      </m:r>
                      <m:acc>
                        <m:accPr>
                          <m:chr m:val="̅"/>
                          <m:ctrlPr>
                            <a:rPr lang="en-US" altLang="zh-CN" sz="2400" i="1">
                              <a:latin typeface="Cambria Math" panose="02040503050406030204" pitchFamily="18" charset="0"/>
                              <a:ea typeface="Cambria Math" panose="02040503050406030204" pitchFamily="18" charset="0"/>
                            </a:rPr>
                          </m:ctrlPr>
                        </m:accPr>
                        <m:e>
                          <m:r>
                            <a:rPr lang="en-US" altLang="zh-CN" sz="2400" i="1">
                              <a:latin typeface="Cambria Math" panose="02040503050406030204" pitchFamily="18" charset="0"/>
                              <a:ea typeface="Cambria Math" panose="02040503050406030204" pitchFamily="18" charset="0"/>
                            </a:rPr>
                            <m:t>𝑝</m:t>
                          </m:r>
                        </m:e>
                      </m:acc>
                      <m:r>
                        <a:rPr lang="en-US" altLang="zh-CN" sz="2400" i="1">
                          <a:latin typeface="Cambria Math" panose="02040503050406030204" pitchFamily="18" charset="0"/>
                        </a:rPr>
                        <m:t>+</m:t>
                      </m:r>
                      <m:r>
                        <a:rPr lang="en-US" altLang="zh-CN" sz="2400" i="1">
                          <a:latin typeface="Cambria Math" panose="02040503050406030204" pitchFamily="18" charset="0"/>
                        </a:rPr>
                        <m:t>𝑜𝑡h𝑒𝑟𝑠</m:t>
                      </m:r>
                    </m:oMath>
                  </m:oMathPara>
                </a14:m>
                <a:endParaRPr lang="zh-CN" altLang="en-US" sz="2400" dirty="0"/>
              </a:p>
            </p:txBody>
          </p:sp>
        </mc:Choice>
        <mc:Fallback xmlns="">
          <p:sp>
            <p:nvSpPr>
              <p:cNvPr id="11" name="文本框 10"/>
              <p:cNvSpPr txBox="1">
                <a:spLocks noRot="1" noChangeAspect="1" noMove="1" noResize="1" noEditPoints="1" noAdjustHandles="1" noChangeArrowheads="1" noChangeShapeType="1" noTextEdit="1"/>
              </p:cNvSpPr>
              <p:nvPr/>
            </p:nvSpPr>
            <p:spPr>
              <a:xfrm>
                <a:off x="796019" y="1148420"/>
                <a:ext cx="6678979" cy="373949"/>
              </a:xfrm>
              <a:prstGeom prst="rect">
                <a:avLst/>
              </a:prstGeom>
              <a:blipFill>
                <a:blip r:embed="rId2"/>
                <a:stretch>
                  <a:fillRect t="-1613" b="-24194"/>
                </a:stretch>
              </a:blipFill>
            </p:spPr>
            <p:txBody>
              <a:bodyPr/>
              <a:lstStyle/>
              <a:p>
                <a:r>
                  <a:rPr lang="zh-CN" altLang="en-US">
                    <a:noFill/>
                  </a:rPr>
                  <a:t> </a:t>
                </a:r>
              </a:p>
            </p:txBody>
          </p:sp>
        </mc:Fallback>
      </mc:AlternateContent>
      <p:pic>
        <p:nvPicPr>
          <p:cNvPr id="12" name="图片 11"/>
          <p:cNvPicPr>
            <a:picLocks noChangeAspect="1"/>
          </p:cNvPicPr>
          <p:nvPr/>
        </p:nvPicPr>
        <p:blipFill>
          <a:blip r:embed="rId3"/>
          <a:stretch>
            <a:fillRect/>
          </a:stretch>
        </p:blipFill>
        <p:spPr>
          <a:xfrm>
            <a:off x="1596982" y="1759009"/>
            <a:ext cx="2797465" cy="414382"/>
          </a:xfrm>
          <a:prstGeom prst="rect">
            <a:avLst/>
          </a:prstGeom>
        </p:spPr>
      </p:pic>
      <p:pic>
        <p:nvPicPr>
          <p:cNvPr id="14" name="图片 13"/>
          <p:cNvPicPr>
            <a:picLocks noChangeAspect="1"/>
          </p:cNvPicPr>
          <p:nvPr/>
        </p:nvPicPr>
        <p:blipFill>
          <a:blip r:embed="rId4"/>
          <a:stretch>
            <a:fillRect/>
          </a:stretch>
        </p:blipFill>
        <p:spPr>
          <a:xfrm>
            <a:off x="4792947" y="1778739"/>
            <a:ext cx="2255923" cy="365825"/>
          </a:xfrm>
          <a:prstGeom prst="rect">
            <a:avLst/>
          </a:prstGeom>
        </p:spPr>
      </p:pic>
      <p:sp>
        <p:nvSpPr>
          <p:cNvPr id="15" name="矩形 14"/>
          <p:cNvSpPr/>
          <p:nvPr/>
        </p:nvSpPr>
        <p:spPr>
          <a:xfrm>
            <a:off x="231798" y="172859"/>
            <a:ext cx="4344459" cy="954107"/>
          </a:xfrm>
          <a:prstGeom prst="rect">
            <a:avLst/>
          </a:prstGeom>
        </p:spPr>
        <p:txBody>
          <a:bodyPr wrap="none">
            <a:spAutoFit/>
          </a:bodyPr>
          <a:lstStyle/>
          <a:p>
            <a:r>
              <a:rPr lang="en-US" altLang="zh-CN" sz="2800" dirty="0">
                <a:solidFill>
                  <a:srgbClr val="3333FF"/>
                </a:solidFill>
                <a:latin typeface="微软雅黑" panose="020B0503020204020204" pitchFamily="34" charset="-122"/>
                <a:ea typeface="微软雅黑" panose="020B0503020204020204" pitchFamily="34" charset="-122"/>
              </a:rPr>
              <a:t>3</a:t>
            </a:r>
            <a:r>
              <a:rPr lang="zh-CN" altLang="en-US" sz="2800" dirty="0">
                <a:solidFill>
                  <a:srgbClr val="3333FF"/>
                </a:solidFill>
                <a:latin typeface="微软雅黑" panose="020B0503020204020204" pitchFamily="34" charset="-122"/>
                <a:ea typeface="微软雅黑" panose="020B0503020204020204" pitchFamily="34" charset="-122"/>
              </a:rPr>
              <a:t>、电子谱与质子谱的关联</a:t>
            </a:r>
          </a:p>
          <a:p>
            <a:endParaRPr lang="zh-CN" altLang="en-US" sz="2800" dirty="0">
              <a:solidFill>
                <a:srgbClr val="3333FF"/>
              </a:solidFill>
            </a:endParaRPr>
          </a:p>
        </p:txBody>
      </p:sp>
      <p:sp>
        <p:nvSpPr>
          <p:cNvPr id="2" name="矩形 1"/>
          <p:cNvSpPr/>
          <p:nvPr/>
        </p:nvSpPr>
        <p:spPr>
          <a:xfrm>
            <a:off x="954828" y="1058655"/>
            <a:ext cx="6733233" cy="1311683"/>
          </a:xfrm>
          <a:prstGeom prst="rect">
            <a:avLst/>
          </a:prstGeom>
          <a:noFill/>
          <a:ln w="317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p>
        </p:txBody>
      </p:sp>
      <p:pic>
        <p:nvPicPr>
          <p:cNvPr id="3" name="图片 2">
            <a:extLst>
              <a:ext uri="{FF2B5EF4-FFF2-40B4-BE49-F238E27FC236}">
                <a16:creationId xmlns:a16="http://schemas.microsoft.com/office/drawing/2014/main" id="{4BAFE845-5DB8-4FE3-A231-69D089561DB5}"/>
              </a:ext>
            </a:extLst>
          </p:cNvPr>
          <p:cNvPicPr>
            <a:picLocks noChangeAspect="1"/>
          </p:cNvPicPr>
          <p:nvPr/>
        </p:nvPicPr>
        <p:blipFill>
          <a:blip r:embed="rId5"/>
          <a:stretch>
            <a:fillRect/>
          </a:stretch>
        </p:blipFill>
        <p:spPr>
          <a:xfrm>
            <a:off x="1078512" y="2669876"/>
            <a:ext cx="7087589" cy="523948"/>
          </a:xfrm>
          <a:prstGeom prst="rect">
            <a:avLst/>
          </a:prstGeom>
        </p:spPr>
      </p:pic>
      <p:pic>
        <p:nvPicPr>
          <p:cNvPr id="4" name="图片 3">
            <a:extLst>
              <a:ext uri="{FF2B5EF4-FFF2-40B4-BE49-F238E27FC236}">
                <a16:creationId xmlns:a16="http://schemas.microsoft.com/office/drawing/2014/main" id="{5D3AAC4A-2CDA-42DC-961B-C6135ECE594C}"/>
              </a:ext>
            </a:extLst>
          </p:cNvPr>
          <p:cNvPicPr>
            <a:picLocks noChangeAspect="1"/>
          </p:cNvPicPr>
          <p:nvPr/>
        </p:nvPicPr>
        <p:blipFill>
          <a:blip r:embed="rId6"/>
          <a:stretch>
            <a:fillRect/>
          </a:stretch>
        </p:blipFill>
        <p:spPr>
          <a:xfrm>
            <a:off x="1147975" y="3322709"/>
            <a:ext cx="6220693" cy="514422"/>
          </a:xfrm>
          <a:prstGeom prst="rect">
            <a:avLst/>
          </a:prstGeom>
        </p:spPr>
      </p:pic>
      <p:pic>
        <p:nvPicPr>
          <p:cNvPr id="5" name="图片 4">
            <a:extLst>
              <a:ext uri="{FF2B5EF4-FFF2-40B4-BE49-F238E27FC236}">
                <a16:creationId xmlns:a16="http://schemas.microsoft.com/office/drawing/2014/main" id="{0CBE40FC-3903-4ADF-BD1F-1C05BF5C511D}"/>
              </a:ext>
            </a:extLst>
          </p:cNvPr>
          <p:cNvPicPr>
            <a:picLocks noChangeAspect="1"/>
          </p:cNvPicPr>
          <p:nvPr/>
        </p:nvPicPr>
        <p:blipFill>
          <a:blip r:embed="rId7"/>
          <a:stretch>
            <a:fillRect/>
          </a:stretch>
        </p:blipFill>
        <p:spPr>
          <a:xfrm>
            <a:off x="8029093" y="3896942"/>
            <a:ext cx="2934109" cy="466790"/>
          </a:xfrm>
          <a:prstGeom prst="rect">
            <a:avLst/>
          </a:prstGeom>
        </p:spPr>
      </p:pic>
      <p:pic>
        <p:nvPicPr>
          <p:cNvPr id="6" name="图片 5">
            <a:extLst>
              <a:ext uri="{FF2B5EF4-FFF2-40B4-BE49-F238E27FC236}">
                <a16:creationId xmlns:a16="http://schemas.microsoft.com/office/drawing/2014/main" id="{7E192F90-0317-4737-9A06-E4D900616AFE}"/>
              </a:ext>
            </a:extLst>
          </p:cNvPr>
          <p:cNvPicPr>
            <a:picLocks noChangeAspect="1"/>
          </p:cNvPicPr>
          <p:nvPr/>
        </p:nvPicPr>
        <p:blipFill>
          <a:blip r:embed="rId8"/>
          <a:stretch>
            <a:fillRect/>
          </a:stretch>
        </p:blipFill>
        <p:spPr>
          <a:xfrm>
            <a:off x="8120872" y="4308781"/>
            <a:ext cx="2324424" cy="495369"/>
          </a:xfrm>
          <a:prstGeom prst="rect">
            <a:avLst/>
          </a:prstGeom>
        </p:spPr>
      </p:pic>
      <p:pic>
        <p:nvPicPr>
          <p:cNvPr id="7" name="图片 6">
            <a:extLst>
              <a:ext uri="{FF2B5EF4-FFF2-40B4-BE49-F238E27FC236}">
                <a16:creationId xmlns:a16="http://schemas.microsoft.com/office/drawing/2014/main" id="{8487497F-A534-427A-A24D-E7392A5984FB}"/>
              </a:ext>
            </a:extLst>
          </p:cNvPr>
          <p:cNvPicPr>
            <a:picLocks noChangeAspect="1"/>
          </p:cNvPicPr>
          <p:nvPr/>
        </p:nvPicPr>
        <p:blipFill>
          <a:blip r:embed="rId9"/>
          <a:stretch>
            <a:fillRect/>
          </a:stretch>
        </p:blipFill>
        <p:spPr>
          <a:xfrm>
            <a:off x="1066296" y="4035384"/>
            <a:ext cx="5229955" cy="514422"/>
          </a:xfrm>
          <a:prstGeom prst="rect">
            <a:avLst/>
          </a:prstGeom>
        </p:spPr>
      </p:pic>
      <p:pic>
        <p:nvPicPr>
          <p:cNvPr id="10" name="图片 9">
            <a:extLst>
              <a:ext uri="{FF2B5EF4-FFF2-40B4-BE49-F238E27FC236}">
                <a16:creationId xmlns:a16="http://schemas.microsoft.com/office/drawing/2014/main" id="{BF80ED8E-673C-4C90-8232-A8DED107D5C2}"/>
              </a:ext>
            </a:extLst>
          </p:cNvPr>
          <p:cNvPicPr>
            <a:picLocks noChangeAspect="1"/>
          </p:cNvPicPr>
          <p:nvPr/>
        </p:nvPicPr>
        <p:blipFill>
          <a:blip r:embed="rId10"/>
          <a:stretch>
            <a:fillRect/>
          </a:stretch>
        </p:blipFill>
        <p:spPr>
          <a:xfrm>
            <a:off x="1191660" y="4532888"/>
            <a:ext cx="5068007" cy="562053"/>
          </a:xfrm>
          <a:prstGeom prst="rect">
            <a:avLst/>
          </a:prstGeom>
        </p:spPr>
      </p:pic>
      <p:pic>
        <p:nvPicPr>
          <p:cNvPr id="13" name="图片 12">
            <a:extLst>
              <a:ext uri="{FF2B5EF4-FFF2-40B4-BE49-F238E27FC236}">
                <a16:creationId xmlns:a16="http://schemas.microsoft.com/office/drawing/2014/main" id="{CE7BF065-6989-455D-BCF1-E80B6E9B176A}"/>
              </a:ext>
            </a:extLst>
          </p:cNvPr>
          <p:cNvPicPr>
            <a:picLocks noChangeAspect="1"/>
          </p:cNvPicPr>
          <p:nvPr/>
        </p:nvPicPr>
        <p:blipFill>
          <a:blip r:embed="rId11"/>
          <a:stretch>
            <a:fillRect/>
          </a:stretch>
        </p:blipFill>
        <p:spPr>
          <a:xfrm>
            <a:off x="1247856" y="5252852"/>
            <a:ext cx="6262653" cy="559880"/>
          </a:xfrm>
          <a:prstGeom prst="rect">
            <a:avLst/>
          </a:prstGeom>
        </p:spPr>
      </p:pic>
      <p:pic>
        <p:nvPicPr>
          <p:cNvPr id="16" name="图片 15">
            <a:extLst>
              <a:ext uri="{FF2B5EF4-FFF2-40B4-BE49-F238E27FC236}">
                <a16:creationId xmlns:a16="http://schemas.microsoft.com/office/drawing/2014/main" id="{B6CB149F-C02B-408C-B292-DC7EA2989644}"/>
              </a:ext>
            </a:extLst>
          </p:cNvPr>
          <p:cNvPicPr>
            <a:picLocks noChangeAspect="1"/>
          </p:cNvPicPr>
          <p:nvPr/>
        </p:nvPicPr>
        <p:blipFill>
          <a:blip r:embed="rId12"/>
          <a:stretch>
            <a:fillRect/>
          </a:stretch>
        </p:blipFill>
        <p:spPr>
          <a:xfrm>
            <a:off x="1215829" y="5922435"/>
            <a:ext cx="6392333" cy="463773"/>
          </a:xfrm>
          <a:prstGeom prst="rect">
            <a:avLst/>
          </a:prstGeom>
        </p:spPr>
      </p:pic>
    </p:spTree>
    <p:extLst>
      <p:ext uri="{BB962C8B-B14F-4D97-AF65-F5344CB8AC3E}">
        <p14:creationId xmlns:p14="http://schemas.microsoft.com/office/powerpoint/2010/main" val="15591407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2"/>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14"/>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2"/>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8"/>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3"/>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4"/>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7"/>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10"/>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5"/>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6"/>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nodeType="clickEffect">
                                  <p:stCondLst>
                                    <p:cond delay="0"/>
                                  </p:stCondLst>
                                  <p:childTnLst>
                                    <p:set>
                                      <p:cBhvr>
                                        <p:cTn id="36" dur="1" fill="hold">
                                          <p:stCondLst>
                                            <p:cond delay="0"/>
                                          </p:stCondLst>
                                        </p:cTn>
                                        <p:tgtEl>
                                          <p:spTgt spid="13"/>
                                        </p:tgtEl>
                                        <p:attrNameLst>
                                          <p:attrName>style.visibility</p:attrName>
                                        </p:attrNameLst>
                                      </p:cBhvr>
                                      <p:to>
                                        <p:strVal val="visible"/>
                                      </p:to>
                                    </p:set>
                                  </p:childTnLst>
                                </p:cTn>
                              </p:par>
                              <p:par>
                                <p:cTn id="37" presetID="1" presetClass="entr" presetSubtype="0" fill="hold" nodeType="withEffect">
                                  <p:stCondLst>
                                    <p:cond delay="0"/>
                                  </p:stCondLst>
                                  <p:childTnLst>
                                    <p:set>
                                      <p:cBhvr>
                                        <p:cTn id="38" dur="1" fill="hold">
                                          <p:stCondLst>
                                            <p:cond delay="0"/>
                                          </p:stCondLst>
                                        </p:cTn>
                                        <p:tgtEl>
                                          <p:spTgt spid="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1" grpId="0"/>
      <p:bldP spid="2" grpId="0" animBg="1"/>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a:extLst>
              <a:ext uri="{FF2B5EF4-FFF2-40B4-BE49-F238E27FC236}">
                <a16:creationId xmlns:a16="http://schemas.microsoft.com/office/drawing/2014/main" id="{E829AA04-847D-447C-97E4-5880DA6DA5CE}"/>
              </a:ext>
            </a:extLst>
          </p:cNvPr>
          <p:cNvSpPr/>
          <p:nvPr/>
        </p:nvSpPr>
        <p:spPr>
          <a:xfrm>
            <a:off x="9091013" y="5730081"/>
            <a:ext cx="2481770" cy="461665"/>
          </a:xfrm>
          <a:prstGeom prst="rect">
            <a:avLst/>
          </a:prstGeom>
        </p:spPr>
        <p:txBody>
          <a:bodyPr wrap="none">
            <a:spAutoFit/>
          </a:bodyPr>
          <a:lstStyle/>
          <a:p>
            <a:r>
              <a:rPr lang="pt-PT" altLang="zh-CN" sz="2400" dirty="0">
                <a:solidFill>
                  <a:srgbClr val="3333FF"/>
                </a:solidFill>
              </a:rPr>
              <a:t>JCAP10(2023)059</a:t>
            </a:r>
            <a:endParaRPr lang="zh-CN" altLang="en-US" sz="2400" dirty="0">
              <a:solidFill>
                <a:srgbClr val="3333FF"/>
              </a:solidFill>
            </a:endParaRPr>
          </a:p>
        </p:txBody>
      </p:sp>
      <p:pic>
        <p:nvPicPr>
          <p:cNvPr id="3" name="图片 2">
            <a:extLst>
              <a:ext uri="{FF2B5EF4-FFF2-40B4-BE49-F238E27FC236}">
                <a16:creationId xmlns:a16="http://schemas.microsoft.com/office/drawing/2014/main" id="{1C151A8D-8109-4050-94C5-F9CA3511E1F0}"/>
              </a:ext>
            </a:extLst>
          </p:cNvPr>
          <p:cNvPicPr>
            <a:picLocks noChangeAspect="1"/>
          </p:cNvPicPr>
          <p:nvPr/>
        </p:nvPicPr>
        <p:blipFill>
          <a:blip r:embed="rId2"/>
          <a:stretch>
            <a:fillRect/>
          </a:stretch>
        </p:blipFill>
        <p:spPr>
          <a:xfrm>
            <a:off x="1811098" y="688248"/>
            <a:ext cx="8516539" cy="1362265"/>
          </a:xfrm>
          <a:prstGeom prst="rect">
            <a:avLst/>
          </a:prstGeom>
        </p:spPr>
      </p:pic>
      <p:sp>
        <p:nvSpPr>
          <p:cNvPr id="4" name="文本框 3">
            <a:extLst>
              <a:ext uri="{FF2B5EF4-FFF2-40B4-BE49-F238E27FC236}">
                <a16:creationId xmlns:a16="http://schemas.microsoft.com/office/drawing/2014/main" id="{38A6BE9F-3C5A-4068-BBC2-A37405EDED5D}"/>
              </a:ext>
            </a:extLst>
          </p:cNvPr>
          <p:cNvSpPr txBox="1"/>
          <p:nvPr/>
        </p:nvSpPr>
        <p:spPr>
          <a:xfrm>
            <a:off x="275208" y="204187"/>
            <a:ext cx="1620957" cy="523220"/>
          </a:xfrm>
          <a:prstGeom prst="rect">
            <a:avLst/>
          </a:prstGeom>
          <a:noFill/>
        </p:spPr>
        <p:txBody>
          <a:bodyPr wrap="none" rtlCol="0">
            <a:spAutoFit/>
          </a:bodyPr>
          <a:lstStyle/>
          <a:p>
            <a:r>
              <a:rPr lang="zh-CN" altLang="en-US" sz="2800" dirty="0">
                <a:solidFill>
                  <a:srgbClr val="FF0000"/>
                </a:solidFill>
                <a:latin typeface="微软雅黑" panose="020B0503020204020204" pitchFamily="34" charset="-122"/>
                <a:ea typeface="微软雅黑" panose="020B0503020204020204" pitchFamily="34" charset="-122"/>
              </a:rPr>
              <a:t>电子谱：</a:t>
            </a:r>
          </a:p>
        </p:txBody>
      </p:sp>
      <p:pic>
        <p:nvPicPr>
          <p:cNvPr id="5" name="图片 4">
            <a:extLst>
              <a:ext uri="{FF2B5EF4-FFF2-40B4-BE49-F238E27FC236}">
                <a16:creationId xmlns:a16="http://schemas.microsoft.com/office/drawing/2014/main" id="{B6E030A0-4555-4EB5-BBDF-10353829E608}"/>
              </a:ext>
            </a:extLst>
          </p:cNvPr>
          <p:cNvPicPr>
            <a:picLocks noChangeAspect="1"/>
          </p:cNvPicPr>
          <p:nvPr/>
        </p:nvPicPr>
        <p:blipFill>
          <a:blip r:embed="rId3"/>
          <a:stretch>
            <a:fillRect/>
          </a:stretch>
        </p:blipFill>
        <p:spPr>
          <a:xfrm>
            <a:off x="2077721" y="2787696"/>
            <a:ext cx="5639587" cy="1105054"/>
          </a:xfrm>
          <a:prstGeom prst="rect">
            <a:avLst/>
          </a:prstGeom>
        </p:spPr>
      </p:pic>
      <p:sp>
        <p:nvSpPr>
          <p:cNvPr id="6" name="文本框 5">
            <a:extLst>
              <a:ext uri="{FF2B5EF4-FFF2-40B4-BE49-F238E27FC236}">
                <a16:creationId xmlns:a16="http://schemas.microsoft.com/office/drawing/2014/main" id="{9BBECC92-C58D-4167-98F2-7B0B8DF9810E}"/>
              </a:ext>
            </a:extLst>
          </p:cNvPr>
          <p:cNvSpPr txBox="1"/>
          <p:nvPr/>
        </p:nvSpPr>
        <p:spPr>
          <a:xfrm>
            <a:off x="461639" y="2689935"/>
            <a:ext cx="1620957" cy="523220"/>
          </a:xfrm>
          <a:prstGeom prst="rect">
            <a:avLst/>
          </a:prstGeom>
          <a:noFill/>
        </p:spPr>
        <p:txBody>
          <a:bodyPr wrap="none" rtlCol="0">
            <a:spAutoFit/>
          </a:bodyPr>
          <a:lstStyle/>
          <a:p>
            <a:r>
              <a:rPr lang="zh-CN" altLang="en-US" sz="2800" dirty="0">
                <a:solidFill>
                  <a:srgbClr val="FF0000"/>
                </a:solidFill>
                <a:latin typeface="微软雅黑" panose="020B0503020204020204" pitchFamily="34" charset="-122"/>
                <a:ea typeface="微软雅黑" panose="020B0503020204020204" pitchFamily="34" charset="-122"/>
              </a:rPr>
              <a:t>质子谱：</a:t>
            </a:r>
          </a:p>
        </p:txBody>
      </p:sp>
      <p:sp>
        <p:nvSpPr>
          <p:cNvPr id="7" name="矩形 6">
            <a:extLst>
              <a:ext uri="{FF2B5EF4-FFF2-40B4-BE49-F238E27FC236}">
                <a16:creationId xmlns:a16="http://schemas.microsoft.com/office/drawing/2014/main" id="{2AFDBC9A-E455-4B44-8DDE-B548F7A3EFB0}"/>
              </a:ext>
            </a:extLst>
          </p:cNvPr>
          <p:cNvSpPr/>
          <p:nvPr/>
        </p:nvSpPr>
        <p:spPr>
          <a:xfrm>
            <a:off x="517863" y="4419730"/>
            <a:ext cx="6096000" cy="461665"/>
          </a:xfrm>
          <a:prstGeom prst="rect">
            <a:avLst/>
          </a:prstGeom>
        </p:spPr>
        <p:txBody>
          <a:bodyPr>
            <a:spAutoFit/>
          </a:bodyPr>
          <a:lstStyle/>
          <a:p>
            <a:r>
              <a:rPr lang="zh-CN" altLang="en-US" sz="2400" dirty="0">
                <a:solidFill>
                  <a:srgbClr val="3333FF"/>
                </a:solidFill>
                <a:latin typeface="微软雅黑" panose="020B0503020204020204" pitchFamily="34" charset="-122"/>
                <a:ea typeface="微软雅黑" panose="020B0503020204020204" pitchFamily="34" charset="-122"/>
              </a:rPr>
              <a:t>电子谱与质子谱之间的关联：</a:t>
            </a:r>
          </a:p>
        </p:txBody>
      </p:sp>
      <p:pic>
        <p:nvPicPr>
          <p:cNvPr id="8" name="图片 7">
            <a:extLst>
              <a:ext uri="{FF2B5EF4-FFF2-40B4-BE49-F238E27FC236}">
                <a16:creationId xmlns:a16="http://schemas.microsoft.com/office/drawing/2014/main" id="{1E27C3FC-CD73-493D-BD01-4D4CAFC98788}"/>
              </a:ext>
            </a:extLst>
          </p:cNvPr>
          <p:cNvPicPr>
            <a:picLocks noChangeAspect="1"/>
          </p:cNvPicPr>
          <p:nvPr/>
        </p:nvPicPr>
        <p:blipFill>
          <a:blip r:embed="rId4"/>
          <a:stretch>
            <a:fillRect/>
          </a:stretch>
        </p:blipFill>
        <p:spPr>
          <a:xfrm>
            <a:off x="2997139" y="5132253"/>
            <a:ext cx="1971950" cy="819264"/>
          </a:xfrm>
          <a:prstGeom prst="rect">
            <a:avLst/>
          </a:prstGeom>
        </p:spPr>
      </p:pic>
      <p:pic>
        <p:nvPicPr>
          <p:cNvPr id="9" name="图片 8">
            <a:extLst>
              <a:ext uri="{FF2B5EF4-FFF2-40B4-BE49-F238E27FC236}">
                <a16:creationId xmlns:a16="http://schemas.microsoft.com/office/drawing/2014/main" id="{74939B0C-6E77-47C8-B598-609AF55133FB}"/>
              </a:ext>
            </a:extLst>
          </p:cNvPr>
          <p:cNvPicPr>
            <a:picLocks noChangeAspect="1"/>
          </p:cNvPicPr>
          <p:nvPr/>
        </p:nvPicPr>
        <p:blipFill>
          <a:blip r:embed="rId5"/>
          <a:stretch>
            <a:fillRect/>
          </a:stretch>
        </p:blipFill>
        <p:spPr>
          <a:xfrm>
            <a:off x="5576187" y="5135073"/>
            <a:ext cx="1448002" cy="866896"/>
          </a:xfrm>
          <a:prstGeom prst="rect">
            <a:avLst/>
          </a:prstGeom>
        </p:spPr>
      </p:pic>
    </p:spTree>
    <p:extLst>
      <p:ext uri="{BB962C8B-B14F-4D97-AF65-F5344CB8AC3E}">
        <p14:creationId xmlns:p14="http://schemas.microsoft.com/office/powerpoint/2010/main" val="125736108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a:extLst>
              <a:ext uri="{FF2B5EF4-FFF2-40B4-BE49-F238E27FC236}">
                <a16:creationId xmlns:a16="http://schemas.microsoft.com/office/drawing/2014/main" id="{2A04B174-9C7A-4FF2-865E-C6449B86D4F0}"/>
              </a:ext>
            </a:extLst>
          </p:cNvPr>
          <p:cNvSpPr/>
          <p:nvPr/>
        </p:nvSpPr>
        <p:spPr>
          <a:xfrm>
            <a:off x="444184" y="261436"/>
            <a:ext cx="7444089" cy="461665"/>
          </a:xfrm>
          <a:prstGeom prst="rect">
            <a:avLst/>
          </a:prstGeom>
        </p:spPr>
        <p:txBody>
          <a:bodyPr wrap="none">
            <a:spAutoFit/>
          </a:bodyPr>
          <a:lstStyle/>
          <a:p>
            <a:r>
              <a:rPr lang="zh-CN" altLang="en-US" sz="2400" dirty="0">
                <a:solidFill>
                  <a:srgbClr val="3333FF"/>
                </a:solidFill>
                <a:latin typeface="微软雅黑" panose="020B0503020204020204" pitchFamily="34" charset="-122"/>
                <a:ea typeface="微软雅黑" panose="020B0503020204020204" pitchFamily="34" charset="-122"/>
              </a:rPr>
              <a:t>预言</a:t>
            </a:r>
            <a:r>
              <a:rPr lang="en-US" altLang="zh-CN" sz="2400" dirty="0">
                <a:solidFill>
                  <a:srgbClr val="3333FF"/>
                </a:solidFill>
                <a:latin typeface="微软雅黑" panose="020B0503020204020204" pitchFamily="34" charset="-122"/>
                <a:ea typeface="微软雅黑" panose="020B0503020204020204" pitchFamily="34" charset="-122"/>
              </a:rPr>
              <a:t>DAMPE</a:t>
            </a:r>
            <a:r>
              <a:rPr lang="zh-CN" altLang="en-US" sz="2400" dirty="0">
                <a:solidFill>
                  <a:srgbClr val="3333FF"/>
                </a:solidFill>
                <a:latin typeface="微软雅黑" panose="020B0503020204020204" pitchFamily="34" charset="-122"/>
                <a:ea typeface="微软雅黑" panose="020B0503020204020204" pitchFamily="34" charset="-122"/>
              </a:rPr>
              <a:t>电子谱的第二个峰的大小和能区（最小）</a:t>
            </a:r>
          </a:p>
        </p:txBody>
      </p:sp>
      <p:pic>
        <p:nvPicPr>
          <p:cNvPr id="3" name="图片 2">
            <a:extLst>
              <a:ext uri="{FF2B5EF4-FFF2-40B4-BE49-F238E27FC236}">
                <a16:creationId xmlns:a16="http://schemas.microsoft.com/office/drawing/2014/main" id="{DF55A5ED-716D-4C36-96B1-E71F1157B72D}"/>
              </a:ext>
            </a:extLst>
          </p:cNvPr>
          <p:cNvPicPr>
            <a:picLocks noChangeAspect="1"/>
          </p:cNvPicPr>
          <p:nvPr/>
        </p:nvPicPr>
        <p:blipFill>
          <a:blip r:embed="rId2"/>
          <a:stretch>
            <a:fillRect/>
          </a:stretch>
        </p:blipFill>
        <p:spPr>
          <a:xfrm>
            <a:off x="263845" y="1119494"/>
            <a:ext cx="10868753" cy="4210638"/>
          </a:xfrm>
          <a:prstGeom prst="rect">
            <a:avLst/>
          </a:prstGeom>
        </p:spPr>
      </p:pic>
      <mc:AlternateContent xmlns:mc="http://schemas.openxmlformats.org/markup-compatibility/2006" xmlns:a14="http://schemas.microsoft.com/office/drawing/2010/main">
        <mc:Choice Requires="a14">
          <p:sp>
            <p:nvSpPr>
              <p:cNvPr id="5" name="文本框 4">
                <a:extLst>
                  <a:ext uri="{FF2B5EF4-FFF2-40B4-BE49-F238E27FC236}">
                    <a16:creationId xmlns:a16="http://schemas.microsoft.com/office/drawing/2014/main" id="{F4C96670-28C1-4D7C-8521-06147680FF1A}"/>
                  </a:ext>
                </a:extLst>
              </p:cNvPr>
              <p:cNvSpPr txBox="1"/>
              <p:nvPr/>
            </p:nvSpPr>
            <p:spPr>
              <a:xfrm>
                <a:off x="3479056" y="5528083"/>
                <a:ext cx="2448272" cy="370551"/>
              </a:xfrm>
              <a:prstGeom prst="rect">
                <a:avLst/>
              </a:prstGeom>
              <a:noFill/>
            </p:spPr>
            <p:txBody>
              <a:bodyPr wrap="square" lIns="0" tIns="0" rIns="0" bIns="0" rtlCol="0">
                <a:spAutoFit/>
              </a:bodyPr>
              <a:lstStyle/>
              <a:p>
                <a:pPr/>
                <a14:m>
                  <m:oMathPara xmlns:m="http://schemas.openxmlformats.org/officeDocument/2006/math">
                    <m:oMathParaPr>
                      <m:jc m:val="centerGroup"/>
                    </m:oMathParaPr>
                    <m:oMath xmlns:m="http://schemas.openxmlformats.org/officeDocument/2006/math">
                      <m:sSubSup>
                        <m:sSubSupPr>
                          <m:ctrlPr>
                            <a:rPr lang="en-US" altLang="zh-CN" sz="2400" i="1">
                              <a:latin typeface="Cambria Math" panose="02040503050406030204" pitchFamily="18" charset="0"/>
                            </a:rPr>
                          </m:ctrlPr>
                        </m:sSubSupPr>
                        <m:e>
                          <m:r>
                            <a:rPr lang="en-US" altLang="zh-CN" sz="2400" i="1">
                              <a:latin typeface="Cambria Math" panose="02040503050406030204" pitchFamily="18" charset="0"/>
                            </a:rPr>
                            <m:t>𝐸</m:t>
                          </m:r>
                        </m:e>
                        <m:sub>
                          <m:r>
                            <a:rPr lang="zh-CN" altLang="en-US" sz="2400" i="1">
                              <a:latin typeface="Cambria Math" panose="02040503050406030204" pitchFamily="18" charset="0"/>
                            </a:rPr>
                            <m:t>𝜋</m:t>
                          </m:r>
                        </m:sub>
                        <m:sup>
                          <m:r>
                            <a:rPr lang="en-US" altLang="zh-CN" sz="2400" i="1">
                              <a:latin typeface="Cambria Math" panose="02040503050406030204" pitchFamily="18" charset="0"/>
                            </a:rPr>
                            <m:t>𝐺𝐶𝐼</m:t>
                          </m:r>
                        </m:sup>
                      </m:sSubSup>
                      <m:r>
                        <a:rPr lang="en-US" altLang="zh-CN" sz="2400" i="1">
                          <a:latin typeface="Cambria Math" panose="02040503050406030204" pitchFamily="18" charset="0"/>
                        </a:rPr>
                        <m:t>=880</m:t>
                      </m:r>
                      <m:r>
                        <a:rPr lang="en-US" altLang="zh-CN" sz="2400" i="1">
                          <a:latin typeface="Cambria Math" panose="02040503050406030204" pitchFamily="18" charset="0"/>
                        </a:rPr>
                        <m:t>𝐺𝑒𝑉</m:t>
                      </m:r>
                    </m:oMath>
                  </m:oMathPara>
                </a14:m>
                <a:endParaRPr lang="zh-CN" altLang="en-US" sz="2400" dirty="0">
                  <a:latin typeface="Times New Roman" panose="02020603050405020304" pitchFamily="18" charset="0"/>
                  <a:cs typeface="Times New Roman" panose="02020603050405020304" pitchFamily="18" charset="0"/>
                </a:endParaRPr>
              </a:p>
            </p:txBody>
          </p:sp>
        </mc:Choice>
        <mc:Fallback xmlns="">
          <p:sp>
            <p:nvSpPr>
              <p:cNvPr id="5" name="文本框 4">
                <a:extLst>
                  <a:ext uri="{FF2B5EF4-FFF2-40B4-BE49-F238E27FC236}">
                    <a16:creationId xmlns:a16="http://schemas.microsoft.com/office/drawing/2014/main" id="{F4C96670-28C1-4D7C-8521-06147680FF1A}"/>
                  </a:ext>
                </a:extLst>
              </p:cNvPr>
              <p:cNvSpPr txBox="1">
                <a:spLocks noRot="1" noChangeAspect="1" noMove="1" noResize="1" noEditPoints="1" noAdjustHandles="1" noChangeArrowheads="1" noChangeShapeType="1" noTextEdit="1"/>
              </p:cNvSpPr>
              <p:nvPr/>
            </p:nvSpPr>
            <p:spPr>
              <a:xfrm>
                <a:off x="3479056" y="5528083"/>
                <a:ext cx="2448272" cy="370551"/>
              </a:xfrm>
              <a:prstGeom prst="rect">
                <a:avLst/>
              </a:prstGeom>
              <a:blipFill>
                <a:blip r:embed="rId3"/>
                <a:stretch>
                  <a:fillRect b="-11475"/>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6" name="文本框 5">
                <a:extLst>
                  <a:ext uri="{FF2B5EF4-FFF2-40B4-BE49-F238E27FC236}">
                    <a16:creationId xmlns:a16="http://schemas.microsoft.com/office/drawing/2014/main" id="{2E083480-AF42-4482-AC5F-F99E1D3C4D53}"/>
                  </a:ext>
                </a:extLst>
              </p:cNvPr>
              <p:cNvSpPr txBox="1"/>
              <p:nvPr/>
            </p:nvSpPr>
            <p:spPr>
              <a:xfrm>
                <a:off x="3407049" y="6156987"/>
                <a:ext cx="2592287" cy="379206"/>
              </a:xfrm>
              <a:prstGeom prst="rect">
                <a:avLst/>
              </a:prstGeom>
              <a:noFill/>
            </p:spPr>
            <p:txBody>
              <a:bodyPr wrap="square" lIns="0" tIns="0" rIns="0" bIns="0" rtlCol="0">
                <a:spAutoFit/>
              </a:bodyPr>
              <a:lstStyle/>
              <a:p>
                <a:pPr/>
                <a14:m>
                  <m:oMathPara xmlns:m="http://schemas.openxmlformats.org/officeDocument/2006/math">
                    <m:oMathParaPr>
                      <m:jc m:val="centerGroup"/>
                    </m:oMathParaPr>
                    <m:oMath xmlns:m="http://schemas.openxmlformats.org/officeDocument/2006/math">
                      <m:sSubSup>
                        <m:sSubSupPr>
                          <m:ctrlPr>
                            <a:rPr lang="en-US" altLang="zh-CN" sz="2400" i="1">
                              <a:latin typeface="Cambria Math" panose="02040503050406030204" pitchFamily="18" charset="0"/>
                            </a:rPr>
                          </m:ctrlPr>
                        </m:sSubSupPr>
                        <m:e>
                          <m:r>
                            <a:rPr lang="en-US" altLang="zh-CN" sz="2400" i="1">
                              <a:latin typeface="Cambria Math" panose="02040503050406030204" pitchFamily="18" charset="0"/>
                            </a:rPr>
                            <m:t>𝐸</m:t>
                          </m:r>
                        </m:e>
                        <m:sub>
                          <m:r>
                            <a:rPr lang="en-US" altLang="zh-CN" sz="2400" i="1">
                              <a:latin typeface="Cambria Math" panose="02040503050406030204" pitchFamily="18" charset="0"/>
                            </a:rPr>
                            <m:t>𝑋</m:t>
                          </m:r>
                        </m:sub>
                        <m:sup>
                          <m:r>
                            <a:rPr lang="en-US" altLang="zh-CN" sz="2400" i="1">
                              <a:latin typeface="Cambria Math" panose="02040503050406030204" pitchFamily="18" charset="0"/>
                            </a:rPr>
                            <m:t>𝐺𝐶𝐼</m:t>
                          </m:r>
                        </m:sup>
                      </m:sSubSup>
                      <m:r>
                        <a:rPr lang="en-US" altLang="zh-CN" sz="2400" i="1">
                          <a:latin typeface="Cambria Math" panose="02040503050406030204" pitchFamily="18" charset="0"/>
                        </a:rPr>
                        <m:t>=11.9</m:t>
                      </m:r>
                      <m:r>
                        <a:rPr lang="en-US" altLang="zh-CN" sz="2400" i="1">
                          <a:latin typeface="Cambria Math" panose="02040503050406030204" pitchFamily="18" charset="0"/>
                        </a:rPr>
                        <m:t>𝑇𝑒𝑉</m:t>
                      </m:r>
                    </m:oMath>
                  </m:oMathPara>
                </a14:m>
                <a:endParaRPr lang="zh-CN" altLang="en-US" sz="2400" dirty="0">
                  <a:latin typeface="Times New Roman" panose="02020603050405020304" pitchFamily="18" charset="0"/>
                  <a:cs typeface="Times New Roman" panose="02020603050405020304" pitchFamily="18" charset="0"/>
                </a:endParaRPr>
              </a:p>
            </p:txBody>
          </p:sp>
        </mc:Choice>
        <mc:Fallback xmlns="">
          <p:sp>
            <p:nvSpPr>
              <p:cNvPr id="6" name="文本框 5">
                <a:extLst>
                  <a:ext uri="{FF2B5EF4-FFF2-40B4-BE49-F238E27FC236}">
                    <a16:creationId xmlns:a16="http://schemas.microsoft.com/office/drawing/2014/main" id="{2E083480-AF42-4482-AC5F-F99E1D3C4D53}"/>
                  </a:ext>
                </a:extLst>
              </p:cNvPr>
              <p:cNvSpPr txBox="1">
                <a:spLocks noRot="1" noChangeAspect="1" noMove="1" noResize="1" noEditPoints="1" noAdjustHandles="1" noChangeArrowheads="1" noChangeShapeType="1" noTextEdit="1"/>
              </p:cNvSpPr>
              <p:nvPr/>
            </p:nvSpPr>
            <p:spPr>
              <a:xfrm>
                <a:off x="3407049" y="6156987"/>
                <a:ext cx="2592287" cy="379206"/>
              </a:xfrm>
              <a:prstGeom prst="rect">
                <a:avLst/>
              </a:prstGeom>
              <a:blipFill>
                <a:blip r:embed="rId4"/>
                <a:stretch>
                  <a:fillRect b="-17742"/>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7" name="文本框 6">
                <a:extLst>
                  <a:ext uri="{FF2B5EF4-FFF2-40B4-BE49-F238E27FC236}">
                    <a16:creationId xmlns:a16="http://schemas.microsoft.com/office/drawing/2014/main" id="{83A40D41-E244-475E-8564-E097BFAA34A6}"/>
                  </a:ext>
                </a:extLst>
              </p:cNvPr>
              <p:cNvSpPr txBox="1"/>
              <p:nvPr/>
            </p:nvSpPr>
            <p:spPr>
              <a:xfrm>
                <a:off x="6287368" y="5528082"/>
                <a:ext cx="2278894" cy="370551"/>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bSup>
                        <m:sSubSupPr>
                          <m:ctrlPr>
                            <a:rPr lang="en-US" altLang="zh-CN" sz="2400" i="1">
                              <a:latin typeface="Cambria Math" panose="02040503050406030204" pitchFamily="18" charset="0"/>
                            </a:rPr>
                          </m:ctrlPr>
                        </m:sSubSupPr>
                        <m:e>
                          <m:r>
                            <a:rPr lang="en-US" altLang="zh-CN" sz="2400" i="1">
                              <a:latin typeface="Cambria Math" panose="02040503050406030204" pitchFamily="18" charset="0"/>
                            </a:rPr>
                            <m:t>𝐸</m:t>
                          </m:r>
                        </m:e>
                        <m:sub>
                          <m:r>
                            <a:rPr lang="zh-CN" altLang="en-US" sz="2400" i="1">
                              <a:latin typeface="Cambria Math" panose="02040503050406030204" pitchFamily="18" charset="0"/>
                            </a:rPr>
                            <m:t>𝜋</m:t>
                          </m:r>
                        </m:sub>
                        <m:sup>
                          <m:r>
                            <a:rPr lang="en-US" altLang="zh-CN" sz="2400" i="1">
                              <a:latin typeface="Cambria Math" panose="02040503050406030204" pitchFamily="18" charset="0"/>
                            </a:rPr>
                            <m:t>𝐺𝐶𝐼𝐼</m:t>
                          </m:r>
                        </m:sup>
                      </m:sSubSup>
                      <m:r>
                        <a:rPr lang="en-US" altLang="zh-CN" sz="2400" i="1">
                          <a:latin typeface="Cambria Math" panose="02040503050406030204" pitchFamily="18" charset="0"/>
                        </a:rPr>
                        <m:t>=24.0</m:t>
                      </m:r>
                      <m:r>
                        <a:rPr lang="en-US" altLang="zh-CN" sz="2400" i="1">
                          <a:latin typeface="Cambria Math" panose="02040503050406030204" pitchFamily="18" charset="0"/>
                        </a:rPr>
                        <m:t>𝑇𝑒𝑉</m:t>
                      </m:r>
                    </m:oMath>
                  </m:oMathPara>
                </a14:m>
                <a:endParaRPr lang="zh-CN" altLang="en-US" sz="2400" dirty="0">
                  <a:latin typeface="Times New Roman" panose="02020603050405020304" pitchFamily="18" charset="0"/>
                  <a:cs typeface="Times New Roman" panose="02020603050405020304" pitchFamily="18" charset="0"/>
                </a:endParaRPr>
              </a:p>
            </p:txBody>
          </p:sp>
        </mc:Choice>
        <mc:Fallback xmlns="">
          <p:sp>
            <p:nvSpPr>
              <p:cNvPr id="7" name="文本框 6">
                <a:extLst>
                  <a:ext uri="{FF2B5EF4-FFF2-40B4-BE49-F238E27FC236}">
                    <a16:creationId xmlns:a16="http://schemas.microsoft.com/office/drawing/2014/main" id="{83A40D41-E244-475E-8564-E097BFAA34A6}"/>
                  </a:ext>
                </a:extLst>
              </p:cNvPr>
              <p:cNvSpPr txBox="1">
                <a:spLocks noRot="1" noChangeAspect="1" noMove="1" noResize="1" noEditPoints="1" noAdjustHandles="1" noChangeArrowheads="1" noChangeShapeType="1" noTextEdit="1"/>
              </p:cNvSpPr>
              <p:nvPr/>
            </p:nvSpPr>
            <p:spPr>
              <a:xfrm>
                <a:off x="6287368" y="5528082"/>
                <a:ext cx="2278894" cy="370551"/>
              </a:xfrm>
              <a:prstGeom prst="rect">
                <a:avLst/>
              </a:prstGeom>
              <a:blipFill>
                <a:blip r:embed="rId5"/>
                <a:stretch>
                  <a:fillRect l="-2139" r="-2139" b="-11475"/>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8" name="文本框 7">
                <a:extLst>
                  <a:ext uri="{FF2B5EF4-FFF2-40B4-BE49-F238E27FC236}">
                    <a16:creationId xmlns:a16="http://schemas.microsoft.com/office/drawing/2014/main" id="{26E21954-E5CC-46BE-8F77-37E8A4767CA6}"/>
                  </a:ext>
                </a:extLst>
              </p:cNvPr>
              <p:cNvSpPr txBox="1"/>
              <p:nvPr/>
            </p:nvSpPr>
            <p:spPr>
              <a:xfrm>
                <a:off x="6215361" y="6176153"/>
                <a:ext cx="2448811" cy="379206"/>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bSup>
                        <m:sSubSupPr>
                          <m:ctrlPr>
                            <a:rPr lang="en-US" altLang="zh-CN" sz="2400" i="1">
                              <a:latin typeface="Cambria Math" panose="02040503050406030204" pitchFamily="18" charset="0"/>
                            </a:rPr>
                          </m:ctrlPr>
                        </m:sSubSupPr>
                        <m:e>
                          <m:r>
                            <a:rPr lang="en-US" altLang="zh-CN" sz="2400" i="1">
                              <a:latin typeface="Cambria Math" panose="02040503050406030204" pitchFamily="18" charset="0"/>
                            </a:rPr>
                            <m:t>𝐸</m:t>
                          </m:r>
                        </m:e>
                        <m:sub>
                          <m:r>
                            <a:rPr lang="en-US" altLang="zh-CN" sz="2400" i="1">
                              <a:latin typeface="Cambria Math" panose="02040503050406030204" pitchFamily="18" charset="0"/>
                            </a:rPr>
                            <m:t>𝑋</m:t>
                          </m:r>
                        </m:sub>
                        <m:sup>
                          <m:r>
                            <a:rPr lang="en-US" altLang="zh-CN" sz="2400" i="1">
                              <a:latin typeface="Cambria Math" panose="02040503050406030204" pitchFamily="18" charset="0"/>
                            </a:rPr>
                            <m:t>𝐺𝐶𝐼𝐼</m:t>
                          </m:r>
                        </m:sup>
                      </m:sSubSup>
                      <m:r>
                        <a:rPr lang="en-US" altLang="zh-CN" sz="2400" i="1">
                          <a:latin typeface="Cambria Math" panose="02040503050406030204" pitchFamily="18" charset="0"/>
                        </a:rPr>
                        <m:t>=324.0</m:t>
                      </m:r>
                      <m:r>
                        <a:rPr lang="en-US" altLang="zh-CN" sz="2400" i="1">
                          <a:latin typeface="Cambria Math" panose="02040503050406030204" pitchFamily="18" charset="0"/>
                        </a:rPr>
                        <m:t>𝑇𝑒𝑉</m:t>
                      </m:r>
                    </m:oMath>
                  </m:oMathPara>
                </a14:m>
                <a:endParaRPr lang="zh-CN" altLang="en-US" sz="2400" dirty="0">
                  <a:latin typeface="Times New Roman" panose="02020603050405020304" pitchFamily="18" charset="0"/>
                  <a:cs typeface="Times New Roman" panose="02020603050405020304" pitchFamily="18" charset="0"/>
                </a:endParaRPr>
              </a:p>
            </p:txBody>
          </p:sp>
        </mc:Choice>
        <mc:Fallback xmlns="">
          <p:sp>
            <p:nvSpPr>
              <p:cNvPr id="8" name="文本框 7">
                <a:extLst>
                  <a:ext uri="{FF2B5EF4-FFF2-40B4-BE49-F238E27FC236}">
                    <a16:creationId xmlns:a16="http://schemas.microsoft.com/office/drawing/2014/main" id="{26E21954-E5CC-46BE-8F77-37E8A4767CA6}"/>
                  </a:ext>
                </a:extLst>
              </p:cNvPr>
              <p:cNvSpPr txBox="1">
                <a:spLocks noRot="1" noChangeAspect="1" noMove="1" noResize="1" noEditPoints="1" noAdjustHandles="1" noChangeArrowheads="1" noChangeShapeType="1" noTextEdit="1"/>
              </p:cNvSpPr>
              <p:nvPr/>
            </p:nvSpPr>
            <p:spPr>
              <a:xfrm>
                <a:off x="6215361" y="6176153"/>
                <a:ext cx="2448811" cy="379206"/>
              </a:xfrm>
              <a:prstGeom prst="rect">
                <a:avLst/>
              </a:prstGeom>
              <a:blipFill>
                <a:blip r:embed="rId6"/>
                <a:stretch>
                  <a:fillRect l="-2244" r="-1995" b="-17742"/>
                </a:stretch>
              </a:blipFill>
            </p:spPr>
            <p:txBody>
              <a:bodyPr/>
              <a:lstStyle/>
              <a:p>
                <a:r>
                  <a:rPr lang="zh-CN" altLang="en-US">
                    <a:noFill/>
                  </a:rPr>
                  <a:t> </a:t>
                </a:r>
              </a:p>
            </p:txBody>
          </p:sp>
        </mc:Fallback>
      </mc:AlternateContent>
    </p:spTree>
    <p:extLst>
      <p:ext uri="{BB962C8B-B14F-4D97-AF65-F5344CB8AC3E}">
        <p14:creationId xmlns:p14="http://schemas.microsoft.com/office/powerpoint/2010/main" val="15269344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a:extLst>
              <a:ext uri="{FF2B5EF4-FFF2-40B4-BE49-F238E27FC236}">
                <a16:creationId xmlns:a16="http://schemas.microsoft.com/office/drawing/2014/main" id="{49F964AA-790B-41B5-94A7-E478DEB4BDF2}"/>
              </a:ext>
            </a:extLst>
          </p:cNvPr>
          <p:cNvPicPr>
            <a:picLocks noChangeAspect="1"/>
          </p:cNvPicPr>
          <p:nvPr/>
        </p:nvPicPr>
        <p:blipFill>
          <a:blip r:embed="rId2"/>
          <a:stretch>
            <a:fillRect/>
          </a:stretch>
        </p:blipFill>
        <p:spPr>
          <a:xfrm>
            <a:off x="282026" y="1012314"/>
            <a:ext cx="10557608" cy="4229690"/>
          </a:xfrm>
          <a:prstGeom prst="rect">
            <a:avLst/>
          </a:prstGeom>
        </p:spPr>
      </p:pic>
      <mc:AlternateContent xmlns:mc="http://schemas.openxmlformats.org/markup-compatibility/2006" xmlns:a14="http://schemas.microsoft.com/office/drawing/2010/main">
        <mc:Choice Requires="a14">
          <p:sp>
            <p:nvSpPr>
              <p:cNvPr id="3" name="文本框 2">
                <a:extLst>
                  <a:ext uri="{FF2B5EF4-FFF2-40B4-BE49-F238E27FC236}">
                    <a16:creationId xmlns:a16="http://schemas.microsoft.com/office/drawing/2014/main" id="{05448D4B-23D7-4D01-9A75-E35034881C86}"/>
                  </a:ext>
                </a:extLst>
              </p:cNvPr>
              <p:cNvSpPr txBox="1"/>
              <p:nvPr/>
            </p:nvSpPr>
            <p:spPr>
              <a:xfrm>
                <a:off x="3177213" y="5155221"/>
                <a:ext cx="2448272" cy="370551"/>
              </a:xfrm>
              <a:prstGeom prst="rect">
                <a:avLst/>
              </a:prstGeom>
              <a:noFill/>
            </p:spPr>
            <p:txBody>
              <a:bodyPr wrap="square" lIns="0" tIns="0" rIns="0" bIns="0" rtlCol="0">
                <a:spAutoFit/>
              </a:bodyPr>
              <a:lstStyle/>
              <a:p>
                <a:pPr/>
                <a14:m>
                  <m:oMathPara xmlns:m="http://schemas.openxmlformats.org/officeDocument/2006/math">
                    <m:oMathParaPr>
                      <m:jc m:val="centerGroup"/>
                    </m:oMathParaPr>
                    <m:oMath xmlns:m="http://schemas.openxmlformats.org/officeDocument/2006/math">
                      <m:sSubSup>
                        <m:sSubSupPr>
                          <m:ctrlPr>
                            <a:rPr lang="en-US" altLang="zh-CN" sz="2400" i="1" smtClean="0">
                              <a:latin typeface="Cambria Math" panose="02040503050406030204" pitchFamily="18" charset="0"/>
                            </a:rPr>
                          </m:ctrlPr>
                        </m:sSubSupPr>
                        <m:e>
                          <m:r>
                            <a:rPr lang="en-US" altLang="zh-CN" sz="2400" i="1">
                              <a:latin typeface="Cambria Math" panose="02040503050406030204" pitchFamily="18" charset="0"/>
                            </a:rPr>
                            <m:t>𝐸</m:t>
                          </m:r>
                        </m:e>
                        <m:sub>
                          <m:r>
                            <a:rPr lang="zh-CN" altLang="en-US" sz="2400" i="1">
                              <a:latin typeface="Cambria Math" panose="02040503050406030204" pitchFamily="18" charset="0"/>
                            </a:rPr>
                            <m:t>𝜋</m:t>
                          </m:r>
                        </m:sub>
                        <m:sup>
                          <m:r>
                            <a:rPr lang="en-US" altLang="zh-CN" sz="2400" i="1">
                              <a:latin typeface="Cambria Math" panose="02040503050406030204" pitchFamily="18" charset="0"/>
                            </a:rPr>
                            <m:t>𝐺𝐶𝐼</m:t>
                          </m:r>
                        </m:sup>
                      </m:sSubSup>
                      <m:r>
                        <a:rPr lang="en-US" altLang="zh-CN" sz="2400" i="1">
                          <a:latin typeface="Cambria Math" panose="02040503050406030204" pitchFamily="18" charset="0"/>
                        </a:rPr>
                        <m:t>=</m:t>
                      </m:r>
                      <m:r>
                        <a:rPr lang="en-US" altLang="zh-CN" sz="2400" b="0" i="1" smtClean="0">
                          <a:latin typeface="Cambria Math" panose="02040503050406030204" pitchFamily="18" charset="0"/>
                        </a:rPr>
                        <m:t>0.</m:t>
                      </m:r>
                      <m:r>
                        <a:rPr lang="en-US" altLang="zh-CN" sz="2400" i="1">
                          <a:latin typeface="Cambria Math" panose="02040503050406030204" pitchFamily="18" charset="0"/>
                        </a:rPr>
                        <m:t>88</m:t>
                      </m:r>
                      <m:r>
                        <a:rPr lang="en-US" altLang="zh-CN" sz="2400" b="0" i="1" smtClean="0">
                          <a:latin typeface="Cambria Math" panose="02040503050406030204" pitchFamily="18" charset="0"/>
                        </a:rPr>
                        <m:t>𝑇</m:t>
                      </m:r>
                      <m:r>
                        <a:rPr lang="en-US" altLang="zh-CN" sz="2400" i="1">
                          <a:latin typeface="Cambria Math" panose="02040503050406030204" pitchFamily="18" charset="0"/>
                        </a:rPr>
                        <m:t>𝑒𝑉</m:t>
                      </m:r>
                    </m:oMath>
                  </m:oMathPara>
                </a14:m>
                <a:endParaRPr lang="zh-CN" altLang="en-US" sz="2400" dirty="0"/>
              </a:p>
            </p:txBody>
          </p:sp>
        </mc:Choice>
        <mc:Fallback xmlns="">
          <p:sp>
            <p:nvSpPr>
              <p:cNvPr id="3" name="文本框 2">
                <a:extLst>
                  <a:ext uri="{FF2B5EF4-FFF2-40B4-BE49-F238E27FC236}">
                    <a16:creationId xmlns:a16="http://schemas.microsoft.com/office/drawing/2014/main" id="{05448D4B-23D7-4D01-9A75-E35034881C86}"/>
                  </a:ext>
                </a:extLst>
              </p:cNvPr>
              <p:cNvSpPr txBox="1">
                <a:spLocks noRot="1" noChangeAspect="1" noMove="1" noResize="1" noEditPoints="1" noAdjustHandles="1" noChangeArrowheads="1" noChangeShapeType="1" noTextEdit="1"/>
              </p:cNvSpPr>
              <p:nvPr/>
            </p:nvSpPr>
            <p:spPr>
              <a:xfrm>
                <a:off x="3177213" y="5155221"/>
                <a:ext cx="2448272" cy="370551"/>
              </a:xfrm>
              <a:prstGeom prst="rect">
                <a:avLst/>
              </a:prstGeom>
              <a:blipFill>
                <a:blip r:embed="rId3"/>
                <a:stretch>
                  <a:fillRect t="-3333" b="-10000"/>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4" name="文本框 3">
                <a:extLst>
                  <a:ext uri="{FF2B5EF4-FFF2-40B4-BE49-F238E27FC236}">
                    <a16:creationId xmlns:a16="http://schemas.microsoft.com/office/drawing/2014/main" id="{F4FD9517-C8FC-4806-AD39-E21AE2E56A20}"/>
                  </a:ext>
                </a:extLst>
              </p:cNvPr>
              <p:cNvSpPr txBox="1"/>
              <p:nvPr/>
            </p:nvSpPr>
            <p:spPr>
              <a:xfrm>
                <a:off x="3105206" y="5784125"/>
                <a:ext cx="2592287" cy="379206"/>
              </a:xfrm>
              <a:prstGeom prst="rect">
                <a:avLst/>
              </a:prstGeom>
              <a:noFill/>
            </p:spPr>
            <p:txBody>
              <a:bodyPr wrap="square" lIns="0" tIns="0" rIns="0" bIns="0" rtlCol="0">
                <a:spAutoFit/>
              </a:bodyPr>
              <a:lstStyle/>
              <a:p>
                <a:pPr/>
                <a14:m>
                  <m:oMathPara xmlns:m="http://schemas.openxmlformats.org/officeDocument/2006/math">
                    <m:oMathParaPr>
                      <m:jc m:val="centerGroup"/>
                    </m:oMathParaPr>
                    <m:oMath xmlns:m="http://schemas.openxmlformats.org/officeDocument/2006/math">
                      <m:sSubSup>
                        <m:sSubSupPr>
                          <m:ctrlPr>
                            <a:rPr lang="en-US" altLang="zh-CN" sz="2400" i="1">
                              <a:latin typeface="Cambria Math" panose="02040503050406030204" pitchFamily="18" charset="0"/>
                            </a:rPr>
                          </m:ctrlPr>
                        </m:sSubSupPr>
                        <m:e>
                          <m:r>
                            <a:rPr lang="en-US" altLang="zh-CN" sz="2400" i="1">
                              <a:latin typeface="Cambria Math" panose="02040503050406030204" pitchFamily="18" charset="0"/>
                            </a:rPr>
                            <m:t>𝐸</m:t>
                          </m:r>
                        </m:e>
                        <m:sub>
                          <m:r>
                            <a:rPr lang="en-US" altLang="zh-CN" sz="2400" i="1">
                              <a:latin typeface="Cambria Math" panose="02040503050406030204" pitchFamily="18" charset="0"/>
                            </a:rPr>
                            <m:t>𝑋</m:t>
                          </m:r>
                        </m:sub>
                        <m:sup>
                          <m:r>
                            <a:rPr lang="en-US" altLang="zh-CN" sz="2400" i="1">
                              <a:latin typeface="Cambria Math" panose="02040503050406030204" pitchFamily="18" charset="0"/>
                            </a:rPr>
                            <m:t>𝐺𝐶𝐼</m:t>
                          </m:r>
                        </m:sup>
                      </m:sSubSup>
                      <m:r>
                        <a:rPr lang="en-US" altLang="zh-CN" sz="2400" i="1">
                          <a:latin typeface="Cambria Math" panose="02040503050406030204" pitchFamily="18" charset="0"/>
                        </a:rPr>
                        <m:t>=11.9</m:t>
                      </m:r>
                      <m:r>
                        <a:rPr lang="en-US" altLang="zh-CN" sz="2400" i="1">
                          <a:latin typeface="Cambria Math" panose="02040503050406030204" pitchFamily="18" charset="0"/>
                        </a:rPr>
                        <m:t>𝑇𝑒𝑉</m:t>
                      </m:r>
                    </m:oMath>
                  </m:oMathPara>
                </a14:m>
                <a:endParaRPr lang="zh-CN" altLang="en-US" sz="2400" dirty="0"/>
              </a:p>
            </p:txBody>
          </p:sp>
        </mc:Choice>
        <mc:Fallback xmlns="">
          <p:sp>
            <p:nvSpPr>
              <p:cNvPr id="4" name="文本框 3">
                <a:extLst>
                  <a:ext uri="{FF2B5EF4-FFF2-40B4-BE49-F238E27FC236}">
                    <a16:creationId xmlns:a16="http://schemas.microsoft.com/office/drawing/2014/main" id="{F4FD9517-C8FC-4806-AD39-E21AE2E56A20}"/>
                  </a:ext>
                </a:extLst>
              </p:cNvPr>
              <p:cNvSpPr txBox="1">
                <a:spLocks noRot="1" noChangeAspect="1" noMove="1" noResize="1" noEditPoints="1" noAdjustHandles="1" noChangeArrowheads="1" noChangeShapeType="1" noTextEdit="1"/>
              </p:cNvSpPr>
              <p:nvPr/>
            </p:nvSpPr>
            <p:spPr>
              <a:xfrm>
                <a:off x="3105206" y="5784125"/>
                <a:ext cx="2592287" cy="379206"/>
              </a:xfrm>
              <a:prstGeom prst="rect">
                <a:avLst/>
              </a:prstGeom>
              <a:blipFill>
                <a:blip r:embed="rId4"/>
                <a:stretch>
                  <a:fillRect t="-1613" b="-16129"/>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5" name="文本框 4">
                <a:extLst>
                  <a:ext uri="{FF2B5EF4-FFF2-40B4-BE49-F238E27FC236}">
                    <a16:creationId xmlns:a16="http://schemas.microsoft.com/office/drawing/2014/main" id="{4CCFBE18-27EB-4172-B12E-0BB7DBF0BA7D}"/>
                  </a:ext>
                </a:extLst>
              </p:cNvPr>
              <p:cNvSpPr txBox="1"/>
              <p:nvPr/>
            </p:nvSpPr>
            <p:spPr>
              <a:xfrm>
                <a:off x="5985525" y="5155220"/>
                <a:ext cx="2216376" cy="370551"/>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bSup>
                        <m:sSubSupPr>
                          <m:ctrlPr>
                            <a:rPr lang="en-US" altLang="zh-CN" sz="2400" i="1" smtClean="0">
                              <a:latin typeface="Cambria Math" panose="02040503050406030204" pitchFamily="18" charset="0"/>
                            </a:rPr>
                          </m:ctrlPr>
                        </m:sSubSupPr>
                        <m:e>
                          <m:r>
                            <a:rPr lang="en-US" altLang="zh-CN" sz="2400" i="1">
                              <a:latin typeface="Cambria Math" panose="02040503050406030204" pitchFamily="18" charset="0"/>
                            </a:rPr>
                            <m:t>𝐸</m:t>
                          </m:r>
                        </m:e>
                        <m:sub>
                          <m:r>
                            <a:rPr lang="zh-CN" altLang="en-US" sz="2400" i="1">
                              <a:latin typeface="Cambria Math" panose="02040503050406030204" pitchFamily="18" charset="0"/>
                            </a:rPr>
                            <m:t>𝜋</m:t>
                          </m:r>
                        </m:sub>
                        <m:sup>
                          <m:r>
                            <a:rPr lang="en-US" altLang="zh-CN" sz="2400" i="1">
                              <a:latin typeface="Cambria Math" panose="02040503050406030204" pitchFamily="18" charset="0"/>
                            </a:rPr>
                            <m:t>𝐺𝐶𝐼𝐼</m:t>
                          </m:r>
                        </m:sup>
                      </m:sSubSup>
                      <m:r>
                        <a:rPr lang="en-US" altLang="zh-CN" sz="2400" i="1">
                          <a:latin typeface="Cambria Math" panose="02040503050406030204" pitchFamily="18" charset="0"/>
                        </a:rPr>
                        <m:t>=</m:t>
                      </m:r>
                      <m:r>
                        <a:rPr lang="en-US" altLang="zh-CN" sz="2400" b="0" i="1" smtClean="0">
                          <a:latin typeface="Cambria Math" panose="02040503050406030204" pitchFamily="18" charset="0"/>
                        </a:rPr>
                        <m:t>110</m:t>
                      </m:r>
                      <m:r>
                        <a:rPr lang="en-US" altLang="zh-CN" sz="2400" b="0" i="1" smtClean="0">
                          <a:latin typeface="Cambria Math" panose="02040503050406030204" pitchFamily="18" charset="0"/>
                        </a:rPr>
                        <m:t>𝑇𝑒𝑉</m:t>
                      </m:r>
                    </m:oMath>
                  </m:oMathPara>
                </a14:m>
                <a:endParaRPr lang="zh-CN" altLang="en-US" sz="2400" dirty="0"/>
              </a:p>
            </p:txBody>
          </p:sp>
        </mc:Choice>
        <mc:Fallback xmlns="">
          <p:sp>
            <p:nvSpPr>
              <p:cNvPr id="5" name="文本框 4">
                <a:extLst>
                  <a:ext uri="{FF2B5EF4-FFF2-40B4-BE49-F238E27FC236}">
                    <a16:creationId xmlns:a16="http://schemas.microsoft.com/office/drawing/2014/main" id="{4CCFBE18-27EB-4172-B12E-0BB7DBF0BA7D}"/>
                  </a:ext>
                </a:extLst>
              </p:cNvPr>
              <p:cNvSpPr txBox="1">
                <a:spLocks noRot="1" noChangeAspect="1" noMove="1" noResize="1" noEditPoints="1" noAdjustHandles="1" noChangeArrowheads="1" noChangeShapeType="1" noTextEdit="1"/>
              </p:cNvSpPr>
              <p:nvPr/>
            </p:nvSpPr>
            <p:spPr>
              <a:xfrm>
                <a:off x="5985525" y="5155220"/>
                <a:ext cx="2216376" cy="370551"/>
              </a:xfrm>
              <a:prstGeom prst="rect">
                <a:avLst/>
              </a:prstGeom>
              <a:blipFill>
                <a:blip r:embed="rId5"/>
                <a:stretch>
                  <a:fillRect l="-2479" t="-3333" r="-2204" b="-10000"/>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6" name="文本框 5">
                <a:extLst>
                  <a:ext uri="{FF2B5EF4-FFF2-40B4-BE49-F238E27FC236}">
                    <a16:creationId xmlns:a16="http://schemas.microsoft.com/office/drawing/2014/main" id="{BE71BE5D-3736-435F-A098-7D7DCB718F85}"/>
                  </a:ext>
                </a:extLst>
              </p:cNvPr>
              <p:cNvSpPr txBox="1"/>
              <p:nvPr/>
            </p:nvSpPr>
            <p:spPr>
              <a:xfrm>
                <a:off x="5913518" y="5803291"/>
                <a:ext cx="2386294" cy="379206"/>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bSup>
                        <m:sSubSupPr>
                          <m:ctrlPr>
                            <a:rPr lang="en-US" altLang="zh-CN" sz="2400" i="1" smtClean="0">
                              <a:latin typeface="Cambria Math" panose="02040503050406030204" pitchFamily="18" charset="0"/>
                            </a:rPr>
                          </m:ctrlPr>
                        </m:sSubSupPr>
                        <m:e>
                          <m:r>
                            <a:rPr lang="en-US" altLang="zh-CN" sz="2400" i="1">
                              <a:latin typeface="Cambria Math" panose="02040503050406030204" pitchFamily="18" charset="0"/>
                            </a:rPr>
                            <m:t>𝐸</m:t>
                          </m:r>
                        </m:e>
                        <m:sub>
                          <m:r>
                            <a:rPr lang="en-US" altLang="zh-CN" sz="2400" i="1">
                              <a:latin typeface="Cambria Math" panose="02040503050406030204" pitchFamily="18" charset="0"/>
                            </a:rPr>
                            <m:t>𝑋</m:t>
                          </m:r>
                        </m:sub>
                        <m:sup>
                          <m:r>
                            <a:rPr lang="en-US" altLang="zh-CN" sz="2400" i="1">
                              <a:latin typeface="Cambria Math" panose="02040503050406030204" pitchFamily="18" charset="0"/>
                            </a:rPr>
                            <m:t>𝐺𝐶𝐼𝐼</m:t>
                          </m:r>
                        </m:sup>
                      </m:sSubSup>
                      <m:r>
                        <a:rPr lang="en-US" altLang="zh-CN" sz="2400" i="1">
                          <a:latin typeface="Cambria Math" panose="02040503050406030204" pitchFamily="18" charset="0"/>
                        </a:rPr>
                        <m:t>=</m:t>
                      </m:r>
                      <m:r>
                        <a:rPr lang="en-US" altLang="zh-CN" sz="2400" b="0" i="1" smtClean="0">
                          <a:latin typeface="Cambria Math" panose="02040503050406030204" pitchFamily="18" charset="0"/>
                        </a:rPr>
                        <m:t>1500</m:t>
                      </m:r>
                      <m:r>
                        <a:rPr lang="en-US" altLang="zh-CN" sz="2400" i="1">
                          <a:latin typeface="Cambria Math" panose="02040503050406030204" pitchFamily="18" charset="0"/>
                        </a:rPr>
                        <m:t>𝑇𝑒𝑉</m:t>
                      </m:r>
                    </m:oMath>
                  </m:oMathPara>
                </a14:m>
                <a:endParaRPr lang="zh-CN" altLang="en-US" sz="2400" dirty="0"/>
              </a:p>
            </p:txBody>
          </p:sp>
        </mc:Choice>
        <mc:Fallback xmlns="">
          <p:sp>
            <p:nvSpPr>
              <p:cNvPr id="6" name="文本框 5">
                <a:extLst>
                  <a:ext uri="{FF2B5EF4-FFF2-40B4-BE49-F238E27FC236}">
                    <a16:creationId xmlns:a16="http://schemas.microsoft.com/office/drawing/2014/main" id="{BE71BE5D-3736-435F-A098-7D7DCB718F85}"/>
                  </a:ext>
                </a:extLst>
              </p:cNvPr>
              <p:cNvSpPr txBox="1">
                <a:spLocks noRot="1" noChangeAspect="1" noMove="1" noResize="1" noEditPoints="1" noAdjustHandles="1" noChangeArrowheads="1" noChangeShapeType="1" noTextEdit="1"/>
              </p:cNvSpPr>
              <p:nvPr/>
            </p:nvSpPr>
            <p:spPr>
              <a:xfrm>
                <a:off x="5913518" y="5803291"/>
                <a:ext cx="2386294" cy="379206"/>
              </a:xfrm>
              <a:prstGeom prst="rect">
                <a:avLst/>
              </a:prstGeom>
              <a:blipFill>
                <a:blip r:embed="rId6"/>
                <a:stretch>
                  <a:fillRect l="-2041" t="-1613" r="-2041" b="-16129"/>
                </a:stretch>
              </a:blipFill>
            </p:spPr>
            <p:txBody>
              <a:bodyPr/>
              <a:lstStyle/>
              <a:p>
                <a:r>
                  <a:rPr lang="zh-CN" altLang="en-US">
                    <a:noFill/>
                  </a:rPr>
                  <a:t> </a:t>
                </a:r>
              </a:p>
            </p:txBody>
          </p:sp>
        </mc:Fallback>
      </mc:AlternateContent>
      <p:sp>
        <p:nvSpPr>
          <p:cNvPr id="7" name="矩形 6">
            <a:extLst>
              <a:ext uri="{FF2B5EF4-FFF2-40B4-BE49-F238E27FC236}">
                <a16:creationId xmlns:a16="http://schemas.microsoft.com/office/drawing/2014/main" id="{3EA886DD-BF2B-47EF-8CAB-C53CC419AAA5}"/>
              </a:ext>
            </a:extLst>
          </p:cNvPr>
          <p:cNvSpPr/>
          <p:nvPr/>
        </p:nvSpPr>
        <p:spPr>
          <a:xfrm>
            <a:off x="444184" y="261436"/>
            <a:ext cx="7503401" cy="461665"/>
          </a:xfrm>
          <a:prstGeom prst="rect">
            <a:avLst/>
          </a:prstGeom>
        </p:spPr>
        <p:txBody>
          <a:bodyPr wrap="none">
            <a:spAutoFit/>
          </a:bodyPr>
          <a:lstStyle/>
          <a:p>
            <a:r>
              <a:rPr lang="zh-CN" altLang="en-US" sz="2400" dirty="0">
                <a:solidFill>
                  <a:srgbClr val="3333FF"/>
                </a:solidFill>
                <a:latin typeface="微软雅黑" panose="020B0503020204020204" pitchFamily="34" charset="-122"/>
                <a:ea typeface="微软雅黑" panose="020B0503020204020204" pitchFamily="34" charset="-122"/>
              </a:rPr>
              <a:t>预言</a:t>
            </a:r>
            <a:r>
              <a:rPr lang="en-US" altLang="zh-CN" sz="2400" dirty="0">
                <a:solidFill>
                  <a:srgbClr val="3333FF"/>
                </a:solidFill>
                <a:latin typeface="微软雅黑" panose="020B0503020204020204" pitchFamily="34" charset="-122"/>
                <a:ea typeface="微软雅黑" panose="020B0503020204020204" pitchFamily="34" charset="-122"/>
              </a:rPr>
              <a:t>DAMPE</a:t>
            </a:r>
            <a:r>
              <a:rPr lang="zh-CN" altLang="en-US" sz="2400" dirty="0">
                <a:solidFill>
                  <a:srgbClr val="3333FF"/>
                </a:solidFill>
                <a:latin typeface="微软雅黑" panose="020B0503020204020204" pitchFamily="34" charset="-122"/>
                <a:ea typeface="微软雅黑" panose="020B0503020204020204" pitchFamily="34" charset="-122"/>
              </a:rPr>
              <a:t>电子谱的第二个峰的大小和能区（最大）</a:t>
            </a:r>
          </a:p>
        </p:txBody>
      </p:sp>
    </p:spTree>
    <p:extLst>
      <p:ext uri="{BB962C8B-B14F-4D97-AF65-F5344CB8AC3E}">
        <p14:creationId xmlns:p14="http://schemas.microsoft.com/office/powerpoint/2010/main" val="313480451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a:extLst>
              <a:ext uri="{FF2B5EF4-FFF2-40B4-BE49-F238E27FC236}">
                <a16:creationId xmlns:a16="http://schemas.microsoft.com/office/drawing/2014/main" id="{219625B1-89B3-486A-A43D-505FB3E09854}"/>
              </a:ext>
            </a:extLst>
          </p:cNvPr>
          <p:cNvPicPr>
            <a:picLocks noChangeAspect="1"/>
          </p:cNvPicPr>
          <p:nvPr/>
        </p:nvPicPr>
        <p:blipFill>
          <a:blip r:embed="rId2"/>
          <a:stretch>
            <a:fillRect/>
          </a:stretch>
        </p:blipFill>
        <p:spPr>
          <a:xfrm>
            <a:off x="2213016" y="1195686"/>
            <a:ext cx="5146571" cy="3832553"/>
          </a:xfrm>
          <a:prstGeom prst="rect">
            <a:avLst/>
          </a:prstGeom>
        </p:spPr>
      </p:pic>
      <p:sp>
        <p:nvSpPr>
          <p:cNvPr id="3" name="文本框 2">
            <a:extLst>
              <a:ext uri="{FF2B5EF4-FFF2-40B4-BE49-F238E27FC236}">
                <a16:creationId xmlns:a16="http://schemas.microsoft.com/office/drawing/2014/main" id="{CD264BE3-CB59-479F-AB1F-DD49175FA90C}"/>
              </a:ext>
            </a:extLst>
          </p:cNvPr>
          <p:cNvSpPr txBox="1"/>
          <p:nvPr/>
        </p:nvSpPr>
        <p:spPr>
          <a:xfrm>
            <a:off x="3027286" y="710213"/>
            <a:ext cx="3194977" cy="461665"/>
          </a:xfrm>
          <a:prstGeom prst="rect">
            <a:avLst/>
          </a:prstGeom>
          <a:noFill/>
        </p:spPr>
        <p:txBody>
          <a:bodyPr wrap="none" rtlCol="0">
            <a:spAutoFit/>
          </a:bodyPr>
          <a:lstStyle/>
          <a:p>
            <a:r>
              <a:rPr lang="zh-CN" altLang="en-US" sz="2400" dirty="0">
                <a:solidFill>
                  <a:srgbClr val="3333FF"/>
                </a:solidFill>
                <a:latin typeface="微软雅黑" panose="020B0503020204020204" pitchFamily="34" charset="-122"/>
                <a:ea typeface="微软雅黑" panose="020B0503020204020204" pitchFamily="34" charset="-122"/>
              </a:rPr>
              <a:t>与</a:t>
            </a:r>
            <a:r>
              <a:rPr lang="en-US" altLang="zh-CN" sz="2400" dirty="0">
                <a:solidFill>
                  <a:srgbClr val="3333FF"/>
                </a:solidFill>
                <a:latin typeface="微软雅黑" panose="020B0503020204020204" pitchFamily="34" charset="-122"/>
                <a:ea typeface="微软雅黑" panose="020B0503020204020204" pitchFamily="34" charset="-122"/>
              </a:rPr>
              <a:t>DAMPE</a:t>
            </a:r>
            <a:r>
              <a:rPr lang="zh-CN" altLang="en-US" sz="2400" dirty="0">
                <a:solidFill>
                  <a:srgbClr val="3333FF"/>
                </a:solidFill>
                <a:latin typeface="微软雅黑" panose="020B0503020204020204" pitchFamily="34" charset="-122"/>
                <a:ea typeface="微软雅黑" panose="020B0503020204020204" pitchFamily="34" charset="-122"/>
              </a:rPr>
              <a:t>预言的比较</a:t>
            </a:r>
          </a:p>
        </p:txBody>
      </p:sp>
    </p:spTree>
    <p:extLst>
      <p:ext uri="{BB962C8B-B14F-4D97-AF65-F5344CB8AC3E}">
        <p14:creationId xmlns:p14="http://schemas.microsoft.com/office/powerpoint/2010/main" val="314796341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9" name="文本框 1"/>
          <p:cNvSpPr txBox="1">
            <a:spLocks noChangeArrowheads="1"/>
          </p:cNvSpPr>
          <p:nvPr/>
        </p:nvSpPr>
        <p:spPr bwMode="auto">
          <a:xfrm>
            <a:off x="302822" y="473712"/>
            <a:ext cx="2363147"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r>
              <a:rPr lang="en-US" altLang="zh-CN" sz="3200" dirty="0">
                <a:solidFill>
                  <a:srgbClr val="3333FF"/>
                </a:solidFill>
                <a:latin typeface="Times New Roman" panose="02020603050405020304" pitchFamily="18" charset="0"/>
                <a:ea typeface="微软雅黑" panose="020B0503020204020204" pitchFamily="34" charset="-122"/>
                <a:cs typeface="Times New Roman" panose="02020603050405020304" pitchFamily="18" charset="0"/>
              </a:rPr>
              <a:t>Conclusion 2</a:t>
            </a:r>
            <a:endParaRPr lang="zh-CN" altLang="en-US" sz="3200" dirty="0">
              <a:solidFill>
                <a:srgbClr val="3333FF"/>
              </a:solidFill>
              <a:latin typeface="Times New Roman" panose="02020603050405020304" pitchFamily="18" charset="0"/>
              <a:ea typeface="微软雅黑" panose="020B0503020204020204" pitchFamily="34" charset="-122"/>
              <a:cs typeface="Times New Roman" panose="02020603050405020304" pitchFamily="18" charset="0"/>
            </a:endParaRPr>
          </a:p>
        </p:txBody>
      </p:sp>
      <p:sp>
        <p:nvSpPr>
          <p:cNvPr id="24580" name="Rectangle 3"/>
          <p:cNvSpPr txBox="1">
            <a:spLocks noChangeArrowheads="1"/>
          </p:cNvSpPr>
          <p:nvPr/>
        </p:nvSpPr>
        <p:spPr bwMode="auto">
          <a:xfrm>
            <a:off x="583939" y="1503725"/>
            <a:ext cx="11125708" cy="464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just" eaLnBrk="1" hangingPunct="1">
              <a:lnSpc>
                <a:spcPct val="90000"/>
              </a:lnSpc>
              <a:spcBef>
                <a:spcPct val="20000"/>
              </a:spcBef>
            </a:pPr>
            <a:r>
              <a:rPr lang="en-US" altLang="zh-CN" sz="2400" dirty="0">
                <a:latin typeface="Times New Roman" panose="02020603050405020304" pitchFamily="18" charset="0"/>
                <a:ea typeface="华文楷体" panose="02010600040101010101" pitchFamily="2" charset="-122"/>
                <a:cs typeface="Times New Roman" panose="02020603050405020304" pitchFamily="18" charset="0"/>
              </a:rPr>
              <a:t>   </a:t>
            </a:r>
            <a:r>
              <a:rPr lang="zh-CN" altLang="en-US" sz="2400" dirty="0">
                <a:latin typeface="Times New Roman" panose="02020603050405020304" pitchFamily="18" charset="0"/>
                <a:ea typeface="华文楷体" panose="02010600040101010101" pitchFamily="2" charset="-122"/>
                <a:cs typeface="Times New Roman" panose="02020603050405020304" pitchFamily="18" charset="0"/>
              </a:rPr>
              <a:t>（</a:t>
            </a:r>
            <a:r>
              <a:rPr lang="en-US" altLang="zh-CN" sz="2400" dirty="0">
                <a:latin typeface="Times New Roman" panose="02020603050405020304" pitchFamily="18" charset="0"/>
                <a:ea typeface="华文楷体" panose="02010600040101010101" pitchFamily="2" charset="-122"/>
                <a:cs typeface="Times New Roman" panose="02020603050405020304" pitchFamily="18" charset="0"/>
              </a:rPr>
              <a:t>1</a:t>
            </a:r>
            <a:r>
              <a:rPr lang="zh-CN" altLang="en-US" sz="2400" dirty="0">
                <a:latin typeface="Times New Roman" panose="02020603050405020304" pitchFamily="18" charset="0"/>
                <a:ea typeface="华文楷体" panose="02010600040101010101" pitchFamily="2" charset="-122"/>
                <a:cs typeface="Times New Roman" panose="02020603050405020304" pitchFamily="18" charset="0"/>
              </a:rPr>
              <a:t>）</a:t>
            </a:r>
            <a:r>
              <a:rPr lang="en-US" altLang="zh-CN" sz="2400" dirty="0">
                <a:latin typeface="Times New Roman" panose="02020603050405020304" pitchFamily="18" charset="0"/>
                <a:ea typeface="华文楷体" panose="02010600040101010101" pitchFamily="2" charset="-122"/>
                <a:cs typeface="Times New Roman" panose="02020603050405020304" pitchFamily="18" charset="0"/>
              </a:rPr>
              <a:t>Gluon condensation(GC) in proton is an interesting result, it will change our traditional of understanding proton behavior at high energy.</a:t>
            </a:r>
          </a:p>
          <a:p>
            <a:pPr algn="just" eaLnBrk="1" hangingPunct="1">
              <a:lnSpc>
                <a:spcPct val="90000"/>
              </a:lnSpc>
              <a:spcBef>
                <a:spcPct val="20000"/>
              </a:spcBef>
            </a:pPr>
            <a:endParaRPr lang="en-US" altLang="zh-CN" sz="2400" dirty="0">
              <a:latin typeface="Times New Roman" panose="02020603050405020304" pitchFamily="18" charset="0"/>
              <a:ea typeface="华文楷体" panose="02010600040101010101" pitchFamily="2" charset="-122"/>
              <a:cs typeface="Times New Roman" panose="02020603050405020304" pitchFamily="18" charset="0"/>
            </a:endParaRPr>
          </a:p>
          <a:p>
            <a:pPr algn="just"/>
            <a:r>
              <a:rPr lang="en-US" altLang="zh-CN" sz="2400" dirty="0">
                <a:latin typeface="Times New Roman" panose="02020603050405020304" pitchFamily="18" charset="0"/>
                <a:ea typeface="华文楷体" panose="02010600040101010101" pitchFamily="2" charset="-122"/>
                <a:cs typeface="Times New Roman" panose="02020603050405020304" pitchFamily="18" charset="0"/>
              </a:rPr>
              <a:t>   </a:t>
            </a:r>
            <a:r>
              <a:rPr lang="zh-CN" altLang="en-US" sz="2400" dirty="0">
                <a:latin typeface="Times New Roman" panose="02020603050405020304" pitchFamily="18" charset="0"/>
                <a:ea typeface="华文楷体" panose="02010600040101010101" pitchFamily="2" charset="-122"/>
                <a:cs typeface="Times New Roman" panose="02020603050405020304" pitchFamily="18" charset="0"/>
              </a:rPr>
              <a:t>（</a:t>
            </a:r>
            <a:r>
              <a:rPr lang="en-US" altLang="zh-CN" sz="2400" dirty="0">
                <a:latin typeface="Times New Roman" panose="02020603050405020304" pitchFamily="18" charset="0"/>
                <a:ea typeface="华文楷体" panose="02010600040101010101" pitchFamily="2" charset="-122"/>
                <a:cs typeface="Times New Roman" panose="02020603050405020304" pitchFamily="18" charset="0"/>
              </a:rPr>
              <a:t>2</a:t>
            </a:r>
            <a:r>
              <a:rPr lang="zh-CN" altLang="en-US" sz="2400" dirty="0">
                <a:latin typeface="Times New Roman" panose="02020603050405020304" pitchFamily="18" charset="0"/>
                <a:ea typeface="华文楷体" panose="02010600040101010101" pitchFamily="2" charset="-122"/>
                <a:cs typeface="Times New Roman" panose="02020603050405020304" pitchFamily="18" charset="0"/>
              </a:rPr>
              <a:t>）</a:t>
            </a:r>
            <a:r>
              <a:rPr lang="en-US" altLang="zh-CN" sz="2400" dirty="0">
                <a:latin typeface="Times New Roman" panose="02020603050405020304" pitchFamily="18" charset="0"/>
                <a:ea typeface="华文楷体" panose="02010600040101010101" pitchFamily="2" charset="-122"/>
                <a:cs typeface="Times New Roman" panose="02020603050405020304" pitchFamily="18" charset="0"/>
              </a:rPr>
              <a:t>Large number of gluons will accumulate near a certain energy when the GC effects occurring, this phenomenon provides a possible source of the broken power-law in the energy spectra of cosmic rays. </a:t>
            </a:r>
          </a:p>
          <a:p>
            <a:pPr algn="just"/>
            <a:endParaRPr lang="en-US" altLang="zh-CN" sz="2400" dirty="0">
              <a:latin typeface="Times New Roman" panose="02020603050405020304" pitchFamily="18" charset="0"/>
              <a:ea typeface="华文楷体" panose="02010600040101010101" pitchFamily="2" charset="-122"/>
              <a:cs typeface="Times New Roman" panose="02020603050405020304" pitchFamily="18" charset="0"/>
            </a:endParaRPr>
          </a:p>
          <a:p>
            <a:pPr algn="just"/>
            <a:r>
              <a:rPr lang="en-US" altLang="zh-CN" sz="2400" dirty="0">
                <a:latin typeface="Times New Roman" panose="02020603050405020304" pitchFamily="18" charset="0"/>
                <a:ea typeface="华文楷体" panose="02010600040101010101" pitchFamily="2" charset="-122"/>
                <a:cs typeface="Times New Roman" panose="02020603050405020304" pitchFamily="18" charset="0"/>
              </a:rPr>
              <a:t>    </a:t>
            </a:r>
            <a:r>
              <a:rPr lang="zh-CN" altLang="en-US" sz="2400" dirty="0">
                <a:latin typeface="Times New Roman" panose="02020603050405020304" pitchFamily="18" charset="0"/>
                <a:ea typeface="华文楷体" panose="02010600040101010101" pitchFamily="2" charset="-122"/>
                <a:cs typeface="Times New Roman" panose="02020603050405020304" pitchFamily="18" charset="0"/>
              </a:rPr>
              <a:t>（</a:t>
            </a:r>
            <a:r>
              <a:rPr lang="en-US" altLang="zh-CN" sz="2400" dirty="0">
                <a:latin typeface="Times New Roman" panose="02020603050405020304" pitchFamily="18" charset="0"/>
                <a:ea typeface="华文楷体" panose="02010600040101010101" pitchFamily="2" charset="-122"/>
                <a:cs typeface="Times New Roman" panose="02020603050405020304" pitchFamily="18" charset="0"/>
              </a:rPr>
              <a:t>3</a:t>
            </a:r>
            <a:r>
              <a:rPr lang="zh-CN" altLang="en-US" sz="2400" dirty="0">
                <a:latin typeface="Times New Roman" panose="02020603050405020304" pitchFamily="18" charset="0"/>
                <a:ea typeface="华文楷体" panose="02010600040101010101" pitchFamily="2" charset="-122"/>
                <a:cs typeface="Times New Roman" panose="02020603050405020304" pitchFamily="18" charset="0"/>
              </a:rPr>
              <a:t>）</a:t>
            </a:r>
            <a:r>
              <a:rPr lang="en-US" altLang="zh-CN" sz="2400" dirty="0">
                <a:latin typeface="Times New Roman" panose="02020603050405020304" pitchFamily="18" charset="0"/>
                <a:ea typeface="华文楷体" panose="02010600040101010101" pitchFamily="2" charset="-122"/>
                <a:cs typeface="Times New Roman" panose="02020603050405020304" pitchFamily="18" charset="0"/>
              </a:rPr>
              <a:t>Using the GC model we predict a possible connection of the energy spectra between electron and proton. A</a:t>
            </a:r>
            <a:r>
              <a:rPr lang="en-US" altLang="zh-CN" sz="2400" dirty="0">
                <a:latin typeface="Times New Roman" panose="02020603050405020304" pitchFamily="18" charset="0"/>
                <a:cs typeface="Times New Roman" panose="02020603050405020304" pitchFamily="18" charset="0"/>
              </a:rPr>
              <a:t>ccording to the proton measurements, we assume that the spectra of electron exist a second excess</a:t>
            </a:r>
            <a:r>
              <a:rPr lang="zh-CN" altLang="en-US" sz="2400" dirty="0">
                <a:latin typeface="Times New Roman" panose="02020603050405020304" pitchFamily="18" charset="0"/>
                <a:ea typeface="华文楷体" panose="02010600040101010101" pitchFamily="2" charset="-122"/>
                <a:cs typeface="Times New Roman" panose="02020603050405020304" pitchFamily="18" charset="0"/>
              </a:rPr>
              <a:t>。</a:t>
            </a:r>
            <a:endParaRPr lang="en-US" altLang="zh-CN" sz="2400" dirty="0">
              <a:latin typeface="Times New Roman" panose="02020603050405020304" pitchFamily="18" charset="0"/>
              <a:ea typeface="华文楷体" panose="02010600040101010101" pitchFamily="2" charset="-122"/>
              <a:cs typeface="Times New Roman" panose="02020603050405020304" pitchFamily="18" charset="0"/>
            </a:endParaRP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5" name="文本框 1"/>
          <p:cNvSpPr txBox="1">
            <a:spLocks noChangeArrowheads="1"/>
          </p:cNvSpPr>
          <p:nvPr/>
        </p:nvSpPr>
        <p:spPr bwMode="auto">
          <a:xfrm>
            <a:off x="4982146" y="2568654"/>
            <a:ext cx="2294218" cy="11079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r>
              <a:rPr lang="zh-CN" altLang="en-US" sz="6600" b="1" dirty="0">
                <a:solidFill>
                  <a:srgbClr val="FF0000"/>
                </a:solidFill>
                <a:latin typeface="华文隶书" panose="02010800040101010101" pitchFamily="2" charset="-122"/>
                <a:ea typeface="华文隶书" panose="02010800040101010101" pitchFamily="2" charset="-122"/>
              </a:rPr>
              <a:t>谢  谢</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灯片编号占位符 3">
            <a:extLst>
              <a:ext uri="{FF2B5EF4-FFF2-40B4-BE49-F238E27FC236}">
                <a16:creationId xmlns:a16="http://schemas.microsoft.com/office/drawing/2014/main" id="{FCA2D6FE-F038-4C7F-A918-06B2F7D81C08}"/>
              </a:ext>
            </a:extLst>
          </p:cNvPr>
          <p:cNvSpPr>
            <a:spLocks noGrp="1"/>
          </p:cNvSpPr>
          <p:nvPr>
            <p:ph type="sldNum" sz="quarter" idx="12"/>
          </p:nvPr>
        </p:nvSpPr>
        <p:spPr>
          <a:xfrm>
            <a:off x="8915400" y="6308725"/>
            <a:ext cx="2743200" cy="36512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kumimoji="1" sz="3200">
                <a:solidFill>
                  <a:schemeClr val="tx1"/>
                </a:solidFill>
                <a:latin typeface="Times New Roman" panose="02020603050405020304" pitchFamily="18" charset="0"/>
                <a:ea typeface="宋体" panose="02010600030101010101" pitchFamily="2" charset="-122"/>
              </a:defRPr>
            </a:lvl1pPr>
            <a:lvl2pPr marL="742950" indent="-285750">
              <a:spcBef>
                <a:spcPct val="20000"/>
              </a:spcBef>
              <a:buChar char="–"/>
              <a:defRPr kumimoji="1" sz="2800">
                <a:solidFill>
                  <a:schemeClr val="tx1"/>
                </a:solidFill>
                <a:latin typeface="Times New Roman" panose="02020603050405020304" pitchFamily="18" charset="0"/>
                <a:ea typeface="宋体" panose="02010600030101010101" pitchFamily="2" charset="-122"/>
              </a:defRPr>
            </a:lvl2pPr>
            <a:lvl3pPr marL="1143000" indent="-228600">
              <a:spcBef>
                <a:spcPct val="20000"/>
              </a:spcBef>
              <a:buChar char="•"/>
              <a:defRPr kumimoji="1" sz="2400">
                <a:solidFill>
                  <a:schemeClr val="tx1"/>
                </a:solidFill>
                <a:latin typeface="Times New Roman" panose="02020603050405020304" pitchFamily="18" charset="0"/>
                <a:ea typeface="宋体" panose="02010600030101010101" pitchFamily="2" charset="-122"/>
              </a:defRPr>
            </a:lvl3pPr>
            <a:lvl4pPr marL="1600200" indent="-228600">
              <a:spcBef>
                <a:spcPct val="20000"/>
              </a:spcBef>
              <a:buChar char="–"/>
              <a:defRPr kumimoji="1" sz="2000">
                <a:solidFill>
                  <a:schemeClr val="tx1"/>
                </a:solidFill>
                <a:latin typeface="Times New Roman" panose="02020603050405020304" pitchFamily="18" charset="0"/>
                <a:ea typeface="宋体" panose="02010600030101010101" pitchFamily="2" charset="-122"/>
              </a:defRPr>
            </a:lvl4pPr>
            <a:lvl5pPr marL="2057400" indent="-228600">
              <a:spcBef>
                <a:spcPct val="20000"/>
              </a:spcBef>
              <a:buChar char="»"/>
              <a:defRPr kumimoji="1" sz="20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9pPr>
          </a:lstStyle>
          <a:p>
            <a:pPr>
              <a:spcBef>
                <a:spcPct val="0"/>
              </a:spcBef>
              <a:buFontTx/>
              <a:buNone/>
            </a:pPr>
            <a:fld id="{3866147F-EB78-4C11-83C2-ECC8CC4A7AB2}" type="slidenum">
              <a:rPr kumimoji="0" lang="zh-CN" altLang="en-US" sz="1400"/>
              <a:pPr>
                <a:spcBef>
                  <a:spcPct val="0"/>
                </a:spcBef>
                <a:buFontTx/>
                <a:buNone/>
              </a:pPr>
              <a:t>4</a:t>
            </a:fld>
            <a:endParaRPr kumimoji="0" lang="en-US" altLang="zh-CN" sz="1400"/>
          </a:p>
        </p:txBody>
      </p:sp>
      <p:sp>
        <p:nvSpPr>
          <p:cNvPr id="6147" name="Rectangle 4">
            <a:extLst>
              <a:ext uri="{FF2B5EF4-FFF2-40B4-BE49-F238E27FC236}">
                <a16:creationId xmlns:a16="http://schemas.microsoft.com/office/drawing/2014/main" id="{637C055E-0E0F-4DE7-BA82-7B0D97A6E82C}"/>
              </a:ext>
            </a:extLst>
          </p:cNvPr>
          <p:cNvSpPr>
            <a:spLocks noChangeArrowheads="1"/>
          </p:cNvSpPr>
          <p:nvPr/>
        </p:nvSpPr>
        <p:spPr bwMode="auto">
          <a:xfrm>
            <a:off x="967561" y="3649869"/>
            <a:ext cx="5327650" cy="433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kumimoji="1" sz="3200">
                <a:solidFill>
                  <a:schemeClr val="tx1"/>
                </a:solidFill>
                <a:latin typeface="Times New Roman" panose="02020603050405020304" pitchFamily="18" charset="0"/>
                <a:ea typeface="宋体" panose="02010600030101010101" pitchFamily="2" charset="-122"/>
              </a:defRPr>
            </a:lvl1pPr>
            <a:lvl2pPr marL="742950" indent="-285750">
              <a:spcBef>
                <a:spcPct val="20000"/>
              </a:spcBef>
              <a:buChar char="–"/>
              <a:defRPr kumimoji="1" sz="2800">
                <a:solidFill>
                  <a:schemeClr val="tx1"/>
                </a:solidFill>
                <a:latin typeface="Times New Roman" panose="02020603050405020304" pitchFamily="18" charset="0"/>
                <a:ea typeface="宋体" panose="02010600030101010101" pitchFamily="2" charset="-122"/>
              </a:defRPr>
            </a:lvl2pPr>
            <a:lvl3pPr marL="1143000" indent="-228600">
              <a:spcBef>
                <a:spcPct val="20000"/>
              </a:spcBef>
              <a:buChar char="•"/>
              <a:defRPr kumimoji="1" sz="2400">
                <a:solidFill>
                  <a:schemeClr val="tx1"/>
                </a:solidFill>
                <a:latin typeface="Times New Roman" panose="02020603050405020304" pitchFamily="18" charset="0"/>
                <a:ea typeface="宋体" panose="02010600030101010101" pitchFamily="2" charset="-122"/>
              </a:defRPr>
            </a:lvl3pPr>
            <a:lvl4pPr marL="1600200" indent="-228600">
              <a:spcBef>
                <a:spcPct val="20000"/>
              </a:spcBef>
              <a:buChar char="–"/>
              <a:defRPr kumimoji="1" sz="2000">
                <a:solidFill>
                  <a:schemeClr val="tx1"/>
                </a:solidFill>
                <a:latin typeface="Times New Roman" panose="02020603050405020304" pitchFamily="18" charset="0"/>
                <a:ea typeface="宋体" panose="02010600030101010101" pitchFamily="2" charset="-122"/>
              </a:defRPr>
            </a:lvl4pPr>
            <a:lvl5pPr marL="2057400" indent="-228600">
              <a:spcBef>
                <a:spcPct val="20000"/>
              </a:spcBef>
              <a:buChar char="»"/>
              <a:defRPr kumimoji="1" sz="20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9pPr>
          </a:lstStyle>
          <a:p>
            <a:pPr algn="ctr" eaLnBrk="1" hangingPunct="1">
              <a:lnSpc>
                <a:spcPct val="80000"/>
              </a:lnSpc>
              <a:spcBef>
                <a:spcPct val="50000"/>
              </a:spcBef>
              <a:buFontTx/>
              <a:buNone/>
            </a:pPr>
            <a:r>
              <a:rPr lang="en-US" altLang="zh-CN" sz="2800" dirty="0">
                <a:solidFill>
                  <a:srgbClr val="0000FF"/>
                </a:solidFill>
              </a:rPr>
              <a:t>Modified</a:t>
            </a:r>
            <a:r>
              <a:rPr lang="en-US" altLang="zh-CN" sz="2800" dirty="0">
                <a:solidFill>
                  <a:srgbClr val="FF3300"/>
                </a:solidFill>
              </a:rPr>
              <a:t> DGLAP  =  DGLAP</a:t>
            </a:r>
          </a:p>
        </p:txBody>
      </p:sp>
      <p:sp>
        <p:nvSpPr>
          <p:cNvPr id="6148" name="Text Box 5">
            <a:extLst>
              <a:ext uri="{FF2B5EF4-FFF2-40B4-BE49-F238E27FC236}">
                <a16:creationId xmlns:a16="http://schemas.microsoft.com/office/drawing/2014/main" id="{468A6729-65A6-42A6-B2BE-55A0BFB9B1EC}"/>
              </a:ext>
            </a:extLst>
          </p:cNvPr>
          <p:cNvSpPr txBox="1">
            <a:spLocks noChangeArrowheads="1"/>
          </p:cNvSpPr>
          <p:nvPr/>
        </p:nvSpPr>
        <p:spPr bwMode="auto">
          <a:xfrm>
            <a:off x="5791447" y="3561971"/>
            <a:ext cx="5024438" cy="519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kumimoji="1" sz="3200">
                <a:solidFill>
                  <a:schemeClr val="tx1"/>
                </a:solidFill>
                <a:latin typeface="Times New Roman" panose="02020603050405020304" pitchFamily="18" charset="0"/>
                <a:ea typeface="宋体" panose="02010600030101010101" pitchFamily="2" charset="-122"/>
              </a:defRPr>
            </a:lvl1pPr>
            <a:lvl2pPr marL="742950" indent="-285750">
              <a:spcBef>
                <a:spcPct val="20000"/>
              </a:spcBef>
              <a:buChar char="–"/>
              <a:defRPr kumimoji="1" sz="2800">
                <a:solidFill>
                  <a:schemeClr val="tx1"/>
                </a:solidFill>
                <a:latin typeface="Times New Roman" panose="02020603050405020304" pitchFamily="18" charset="0"/>
                <a:ea typeface="宋体" panose="02010600030101010101" pitchFamily="2" charset="-122"/>
              </a:defRPr>
            </a:lvl2pPr>
            <a:lvl3pPr marL="1143000" indent="-228600">
              <a:spcBef>
                <a:spcPct val="20000"/>
              </a:spcBef>
              <a:buChar char="•"/>
              <a:defRPr kumimoji="1" sz="2400">
                <a:solidFill>
                  <a:schemeClr val="tx1"/>
                </a:solidFill>
                <a:latin typeface="Times New Roman" panose="02020603050405020304" pitchFamily="18" charset="0"/>
                <a:ea typeface="宋体" panose="02010600030101010101" pitchFamily="2" charset="-122"/>
              </a:defRPr>
            </a:lvl3pPr>
            <a:lvl4pPr marL="1600200" indent="-228600">
              <a:spcBef>
                <a:spcPct val="20000"/>
              </a:spcBef>
              <a:buChar char="–"/>
              <a:defRPr kumimoji="1" sz="2000">
                <a:solidFill>
                  <a:schemeClr val="tx1"/>
                </a:solidFill>
                <a:latin typeface="Times New Roman" panose="02020603050405020304" pitchFamily="18" charset="0"/>
                <a:ea typeface="宋体" panose="02010600030101010101" pitchFamily="2" charset="-122"/>
              </a:defRPr>
            </a:lvl4pPr>
            <a:lvl5pPr marL="2057400" indent="-228600">
              <a:spcBef>
                <a:spcPct val="20000"/>
              </a:spcBef>
              <a:buChar char="»"/>
              <a:defRPr kumimoji="1" sz="20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9pPr>
          </a:lstStyle>
          <a:p>
            <a:pPr eaLnBrk="1" hangingPunct="1">
              <a:spcBef>
                <a:spcPct val="50000"/>
              </a:spcBef>
              <a:buFontTx/>
              <a:buNone/>
            </a:pPr>
            <a:r>
              <a:rPr lang="en-US" altLang="zh-CN" sz="2800" dirty="0">
                <a:solidFill>
                  <a:srgbClr val="FF3300"/>
                </a:solidFill>
              </a:rPr>
              <a:t>+ </a:t>
            </a:r>
            <a:r>
              <a:rPr lang="en-US" altLang="zh-CN" sz="2800" dirty="0">
                <a:solidFill>
                  <a:srgbClr val="0000FF"/>
                </a:solidFill>
              </a:rPr>
              <a:t>shadowing</a:t>
            </a:r>
            <a:r>
              <a:rPr lang="en-US" altLang="zh-CN" sz="2800" dirty="0">
                <a:solidFill>
                  <a:srgbClr val="FF3300"/>
                </a:solidFill>
              </a:rPr>
              <a:t> </a:t>
            </a:r>
            <a:r>
              <a:rPr lang="en-US" altLang="zh-CN" sz="2800" dirty="0">
                <a:solidFill>
                  <a:srgbClr val="009900"/>
                </a:solidFill>
              </a:rPr>
              <a:t>( - )</a:t>
            </a:r>
          </a:p>
        </p:txBody>
      </p:sp>
      <p:sp>
        <p:nvSpPr>
          <p:cNvPr id="6149" name="Rectangle 6">
            <a:extLst>
              <a:ext uri="{FF2B5EF4-FFF2-40B4-BE49-F238E27FC236}">
                <a16:creationId xmlns:a16="http://schemas.microsoft.com/office/drawing/2014/main" id="{070753D1-C25B-49CD-9E16-30DA3C5613D1}"/>
              </a:ext>
            </a:extLst>
          </p:cNvPr>
          <p:cNvSpPr>
            <a:spLocks noChangeArrowheads="1"/>
          </p:cNvSpPr>
          <p:nvPr/>
        </p:nvSpPr>
        <p:spPr bwMode="auto">
          <a:xfrm>
            <a:off x="707674" y="5024486"/>
            <a:ext cx="5327650" cy="433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kumimoji="1" sz="3200">
                <a:solidFill>
                  <a:schemeClr val="tx1"/>
                </a:solidFill>
                <a:latin typeface="Times New Roman" panose="02020603050405020304" pitchFamily="18" charset="0"/>
                <a:ea typeface="宋体" panose="02010600030101010101" pitchFamily="2" charset="-122"/>
              </a:defRPr>
            </a:lvl1pPr>
            <a:lvl2pPr marL="742950" indent="-285750">
              <a:spcBef>
                <a:spcPct val="20000"/>
              </a:spcBef>
              <a:buChar char="–"/>
              <a:defRPr kumimoji="1" sz="2800">
                <a:solidFill>
                  <a:schemeClr val="tx1"/>
                </a:solidFill>
                <a:latin typeface="Times New Roman" panose="02020603050405020304" pitchFamily="18" charset="0"/>
                <a:ea typeface="宋体" panose="02010600030101010101" pitchFamily="2" charset="-122"/>
              </a:defRPr>
            </a:lvl2pPr>
            <a:lvl3pPr marL="1143000" indent="-228600">
              <a:spcBef>
                <a:spcPct val="20000"/>
              </a:spcBef>
              <a:buChar char="•"/>
              <a:defRPr kumimoji="1" sz="2400">
                <a:solidFill>
                  <a:schemeClr val="tx1"/>
                </a:solidFill>
                <a:latin typeface="Times New Roman" panose="02020603050405020304" pitchFamily="18" charset="0"/>
                <a:ea typeface="宋体" panose="02010600030101010101" pitchFamily="2" charset="-122"/>
              </a:defRPr>
            </a:lvl3pPr>
            <a:lvl4pPr marL="1600200" indent="-228600">
              <a:spcBef>
                <a:spcPct val="20000"/>
              </a:spcBef>
              <a:buChar char="–"/>
              <a:defRPr kumimoji="1" sz="2000">
                <a:solidFill>
                  <a:schemeClr val="tx1"/>
                </a:solidFill>
                <a:latin typeface="Times New Roman" panose="02020603050405020304" pitchFamily="18" charset="0"/>
                <a:ea typeface="宋体" panose="02010600030101010101" pitchFamily="2" charset="-122"/>
              </a:defRPr>
            </a:lvl4pPr>
            <a:lvl5pPr marL="2057400" indent="-228600">
              <a:spcBef>
                <a:spcPct val="20000"/>
              </a:spcBef>
              <a:buChar char="»"/>
              <a:defRPr kumimoji="1" sz="20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9pPr>
          </a:lstStyle>
          <a:p>
            <a:pPr algn="ctr" eaLnBrk="1" hangingPunct="1">
              <a:lnSpc>
                <a:spcPct val="80000"/>
              </a:lnSpc>
              <a:spcBef>
                <a:spcPct val="50000"/>
              </a:spcBef>
              <a:buFontTx/>
              <a:buNone/>
            </a:pPr>
            <a:r>
              <a:rPr lang="en-US" altLang="zh-CN" sz="2800">
                <a:solidFill>
                  <a:srgbClr val="0000FF"/>
                </a:solidFill>
              </a:rPr>
              <a:t>Modified</a:t>
            </a:r>
            <a:r>
              <a:rPr lang="en-US" altLang="zh-CN" sz="2800">
                <a:solidFill>
                  <a:srgbClr val="FF3300"/>
                </a:solidFill>
              </a:rPr>
              <a:t> BFKL =  BFKL</a:t>
            </a:r>
          </a:p>
        </p:txBody>
      </p:sp>
      <p:sp>
        <p:nvSpPr>
          <p:cNvPr id="6150" name="Text Box 7">
            <a:extLst>
              <a:ext uri="{FF2B5EF4-FFF2-40B4-BE49-F238E27FC236}">
                <a16:creationId xmlns:a16="http://schemas.microsoft.com/office/drawing/2014/main" id="{FEC914D0-CFC5-458A-9357-2432B55B760B}"/>
              </a:ext>
            </a:extLst>
          </p:cNvPr>
          <p:cNvSpPr txBox="1">
            <a:spLocks noChangeArrowheads="1"/>
          </p:cNvSpPr>
          <p:nvPr/>
        </p:nvSpPr>
        <p:spPr bwMode="auto">
          <a:xfrm>
            <a:off x="5229997" y="4915597"/>
            <a:ext cx="5024438" cy="519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kumimoji="1" sz="3200">
                <a:solidFill>
                  <a:schemeClr val="tx1"/>
                </a:solidFill>
                <a:latin typeface="Times New Roman" panose="02020603050405020304" pitchFamily="18" charset="0"/>
                <a:ea typeface="宋体" panose="02010600030101010101" pitchFamily="2" charset="-122"/>
              </a:defRPr>
            </a:lvl1pPr>
            <a:lvl2pPr marL="742950" indent="-285750">
              <a:spcBef>
                <a:spcPct val="20000"/>
              </a:spcBef>
              <a:buChar char="–"/>
              <a:defRPr kumimoji="1" sz="2800">
                <a:solidFill>
                  <a:schemeClr val="tx1"/>
                </a:solidFill>
                <a:latin typeface="Times New Roman" panose="02020603050405020304" pitchFamily="18" charset="0"/>
                <a:ea typeface="宋体" panose="02010600030101010101" pitchFamily="2" charset="-122"/>
              </a:defRPr>
            </a:lvl2pPr>
            <a:lvl3pPr marL="1143000" indent="-228600">
              <a:spcBef>
                <a:spcPct val="20000"/>
              </a:spcBef>
              <a:buChar char="•"/>
              <a:defRPr kumimoji="1" sz="2400">
                <a:solidFill>
                  <a:schemeClr val="tx1"/>
                </a:solidFill>
                <a:latin typeface="Times New Roman" panose="02020603050405020304" pitchFamily="18" charset="0"/>
                <a:ea typeface="宋体" panose="02010600030101010101" pitchFamily="2" charset="-122"/>
              </a:defRPr>
            </a:lvl3pPr>
            <a:lvl4pPr marL="1600200" indent="-228600">
              <a:spcBef>
                <a:spcPct val="20000"/>
              </a:spcBef>
              <a:buChar char="–"/>
              <a:defRPr kumimoji="1" sz="2000">
                <a:solidFill>
                  <a:schemeClr val="tx1"/>
                </a:solidFill>
                <a:latin typeface="Times New Roman" panose="02020603050405020304" pitchFamily="18" charset="0"/>
                <a:ea typeface="宋体" panose="02010600030101010101" pitchFamily="2" charset="-122"/>
              </a:defRPr>
            </a:lvl4pPr>
            <a:lvl5pPr marL="2057400" indent="-228600">
              <a:spcBef>
                <a:spcPct val="20000"/>
              </a:spcBef>
              <a:buChar char="»"/>
              <a:defRPr kumimoji="1" sz="20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9pPr>
          </a:lstStyle>
          <a:p>
            <a:pPr eaLnBrk="1" hangingPunct="1">
              <a:spcBef>
                <a:spcPct val="50000"/>
              </a:spcBef>
              <a:buFontTx/>
              <a:buNone/>
            </a:pPr>
            <a:r>
              <a:rPr lang="en-US" altLang="zh-CN" sz="2800" dirty="0">
                <a:solidFill>
                  <a:srgbClr val="FF3300"/>
                </a:solidFill>
              </a:rPr>
              <a:t>+ </a:t>
            </a:r>
            <a:r>
              <a:rPr lang="en-US" altLang="zh-CN" sz="2800" dirty="0">
                <a:solidFill>
                  <a:srgbClr val="0000FF"/>
                </a:solidFill>
              </a:rPr>
              <a:t>shadowing</a:t>
            </a:r>
            <a:r>
              <a:rPr lang="en-US" altLang="zh-CN" sz="2800" dirty="0">
                <a:solidFill>
                  <a:srgbClr val="FF3300"/>
                </a:solidFill>
              </a:rPr>
              <a:t> </a:t>
            </a:r>
            <a:r>
              <a:rPr lang="en-US" altLang="zh-CN" sz="2800" dirty="0">
                <a:solidFill>
                  <a:srgbClr val="009900"/>
                </a:solidFill>
              </a:rPr>
              <a:t>( - )</a:t>
            </a:r>
          </a:p>
        </p:txBody>
      </p:sp>
      <p:sp>
        <p:nvSpPr>
          <p:cNvPr id="9" name="矩形 8">
            <a:extLst>
              <a:ext uri="{FF2B5EF4-FFF2-40B4-BE49-F238E27FC236}">
                <a16:creationId xmlns:a16="http://schemas.microsoft.com/office/drawing/2014/main" id="{814275F2-5D7A-446F-991B-FC97645A5421}"/>
              </a:ext>
            </a:extLst>
          </p:cNvPr>
          <p:cNvSpPr>
            <a:spLocks noChangeArrowheads="1"/>
          </p:cNvSpPr>
          <p:nvPr/>
        </p:nvSpPr>
        <p:spPr bwMode="auto">
          <a:xfrm>
            <a:off x="5792451" y="4179863"/>
            <a:ext cx="3400425" cy="519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kumimoji="1" sz="3200">
                <a:solidFill>
                  <a:schemeClr val="tx1"/>
                </a:solidFill>
                <a:latin typeface="Times New Roman" panose="02020603050405020304" pitchFamily="18" charset="0"/>
                <a:ea typeface="宋体" panose="02010600030101010101" pitchFamily="2" charset="-122"/>
              </a:defRPr>
            </a:lvl1pPr>
            <a:lvl2pPr marL="742950" indent="-285750">
              <a:spcBef>
                <a:spcPct val="20000"/>
              </a:spcBef>
              <a:buChar char="–"/>
              <a:defRPr kumimoji="1" sz="2800">
                <a:solidFill>
                  <a:schemeClr val="tx1"/>
                </a:solidFill>
                <a:latin typeface="Times New Roman" panose="02020603050405020304" pitchFamily="18" charset="0"/>
                <a:ea typeface="宋体" panose="02010600030101010101" pitchFamily="2" charset="-122"/>
              </a:defRPr>
            </a:lvl2pPr>
            <a:lvl3pPr marL="1143000" indent="-228600">
              <a:spcBef>
                <a:spcPct val="20000"/>
              </a:spcBef>
              <a:buChar char="•"/>
              <a:defRPr kumimoji="1" sz="2400">
                <a:solidFill>
                  <a:schemeClr val="tx1"/>
                </a:solidFill>
                <a:latin typeface="Times New Roman" panose="02020603050405020304" pitchFamily="18" charset="0"/>
                <a:ea typeface="宋体" panose="02010600030101010101" pitchFamily="2" charset="-122"/>
              </a:defRPr>
            </a:lvl3pPr>
            <a:lvl4pPr marL="1600200" indent="-228600">
              <a:spcBef>
                <a:spcPct val="20000"/>
              </a:spcBef>
              <a:buChar char="–"/>
              <a:defRPr kumimoji="1" sz="2000">
                <a:solidFill>
                  <a:schemeClr val="tx1"/>
                </a:solidFill>
                <a:latin typeface="Times New Roman" panose="02020603050405020304" pitchFamily="18" charset="0"/>
                <a:ea typeface="宋体" panose="02010600030101010101" pitchFamily="2" charset="-122"/>
              </a:defRPr>
            </a:lvl4pPr>
            <a:lvl5pPr marL="2057400" indent="-228600">
              <a:spcBef>
                <a:spcPct val="20000"/>
              </a:spcBef>
              <a:buChar char="»"/>
              <a:defRPr kumimoji="1" sz="20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9pPr>
          </a:lstStyle>
          <a:p>
            <a:pPr eaLnBrk="1" hangingPunct="1">
              <a:spcBef>
                <a:spcPct val="50000"/>
              </a:spcBef>
              <a:buFontTx/>
              <a:buNone/>
            </a:pPr>
            <a:r>
              <a:rPr lang="en-US" altLang="zh-CN" sz="2800" b="1" dirty="0">
                <a:solidFill>
                  <a:srgbClr val="FF3300"/>
                </a:solidFill>
              </a:rPr>
              <a:t>+ </a:t>
            </a:r>
            <a:r>
              <a:rPr lang="en-US" altLang="zh-CN" sz="2800" b="1" dirty="0" err="1">
                <a:solidFill>
                  <a:srgbClr val="0000FF"/>
                </a:solidFill>
              </a:rPr>
              <a:t>antishadowing</a:t>
            </a:r>
            <a:r>
              <a:rPr lang="en-US" altLang="zh-CN" sz="2800" b="1" dirty="0">
                <a:solidFill>
                  <a:srgbClr val="FF3300"/>
                </a:solidFill>
              </a:rPr>
              <a:t> </a:t>
            </a:r>
            <a:r>
              <a:rPr lang="en-US" altLang="zh-CN" sz="2800" b="1" dirty="0">
                <a:solidFill>
                  <a:srgbClr val="009900"/>
                </a:solidFill>
              </a:rPr>
              <a:t>( + )</a:t>
            </a:r>
          </a:p>
        </p:txBody>
      </p:sp>
      <p:sp>
        <p:nvSpPr>
          <p:cNvPr id="10" name="矩形 9">
            <a:extLst>
              <a:ext uri="{FF2B5EF4-FFF2-40B4-BE49-F238E27FC236}">
                <a16:creationId xmlns:a16="http://schemas.microsoft.com/office/drawing/2014/main" id="{F8072E94-1C7B-469C-A7AD-7CF6D8921D67}"/>
              </a:ext>
            </a:extLst>
          </p:cNvPr>
          <p:cNvSpPr>
            <a:spLocks noChangeArrowheads="1"/>
          </p:cNvSpPr>
          <p:nvPr/>
        </p:nvSpPr>
        <p:spPr bwMode="auto">
          <a:xfrm>
            <a:off x="5234175" y="5608749"/>
            <a:ext cx="3400425" cy="51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kumimoji="1" sz="3200">
                <a:solidFill>
                  <a:schemeClr val="tx1"/>
                </a:solidFill>
                <a:latin typeface="Times New Roman" panose="02020603050405020304" pitchFamily="18" charset="0"/>
                <a:ea typeface="宋体" panose="02010600030101010101" pitchFamily="2" charset="-122"/>
              </a:defRPr>
            </a:lvl1pPr>
            <a:lvl2pPr marL="742950" indent="-285750">
              <a:spcBef>
                <a:spcPct val="20000"/>
              </a:spcBef>
              <a:buChar char="–"/>
              <a:defRPr kumimoji="1" sz="2800">
                <a:solidFill>
                  <a:schemeClr val="tx1"/>
                </a:solidFill>
                <a:latin typeface="Times New Roman" panose="02020603050405020304" pitchFamily="18" charset="0"/>
                <a:ea typeface="宋体" panose="02010600030101010101" pitchFamily="2" charset="-122"/>
              </a:defRPr>
            </a:lvl2pPr>
            <a:lvl3pPr marL="1143000" indent="-228600">
              <a:spcBef>
                <a:spcPct val="20000"/>
              </a:spcBef>
              <a:buChar char="•"/>
              <a:defRPr kumimoji="1" sz="2400">
                <a:solidFill>
                  <a:schemeClr val="tx1"/>
                </a:solidFill>
                <a:latin typeface="Times New Roman" panose="02020603050405020304" pitchFamily="18" charset="0"/>
                <a:ea typeface="宋体" panose="02010600030101010101" pitchFamily="2" charset="-122"/>
              </a:defRPr>
            </a:lvl3pPr>
            <a:lvl4pPr marL="1600200" indent="-228600">
              <a:spcBef>
                <a:spcPct val="20000"/>
              </a:spcBef>
              <a:buChar char="–"/>
              <a:defRPr kumimoji="1" sz="2000">
                <a:solidFill>
                  <a:schemeClr val="tx1"/>
                </a:solidFill>
                <a:latin typeface="Times New Roman" panose="02020603050405020304" pitchFamily="18" charset="0"/>
                <a:ea typeface="宋体" panose="02010600030101010101" pitchFamily="2" charset="-122"/>
              </a:defRPr>
            </a:lvl4pPr>
            <a:lvl5pPr marL="2057400" indent="-228600">
              <a:spcBef>
                <a:spcPct val="20000"/>
              </a:spcBef>
              <a:buChar char="»"/>
              <a:defRPr kumimoji="1" sz="20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9pPr>
          </a:lstStyle>
          <a:p>
            <a:pPr eaLnBrk="1" hangingPunct="1">
              <a:spcBef>
                <a:spcPct val="50000"/>
              </a:spcBef>
              <a:buFontTx/>
              <a:buNone/>
            </a:pPr>
            <a:r>
              <a:rPr lang="en-US" altLang="zh-CN" sz="2800" b="1" dirty="0">
                <a:solidFill>
                  <a:srgbClr val="FF3300"/>
                </a:solidFill>
              </a:rPr>
              <a:t>+ </a:t>
            </a:r>
            <a:r>
              <a:rPr lang="en-US" altLang="zh-CN" sz="2800" b="1" dirty="0" err="1">
                <a:solidFill>
                  <a:srgbClr val="0000FF"/>
                </a:solidFill>
              </a:rPr>
              <a:t>antishadowing</a:t>
            </a:r>
            <a:r>
              <a:rPr lang="en-US" altLang="zh-CN" sz="2800" b="1" dirty="0">
                <a:solidFill>
                  <a:srgbClr val="FF3300"/>
                </a:solidFill>
              </a:rPr>
              <a:t> </a:t>
            </a:r>
            <a:r>
              <a:rPr lang="en-US" altLang="zh-CN" sz="2800" b="1" dirty="0">
                <a:solidFill>
                  <a:srgbClr val="009900"/>
                </a:solidFill>
              </a:rPr>
              <a:t>( + )</a:t>
            </a:r>
          </a:p>
        </p:txBody>
      </p:sp>
      <p:sp>
        <p:nvSpPr>
          <p:cNvPr id="2" name="文本框 1">
            <a:extLst>
              <a:ext uri="{FF2B5EF4-FFF2-40B4-BE49-F238E27FC236}">
                <a16:creationId xmlns:a16="http://schemas.microsoft.com/office/drawing/2014/main" id="{DE0DA531-00F5-4007-9BFD-8D7227B0F781}"/>
              </a:ext>
            </a:extLst>
          </p:cNvPr>
          <p:cNvSpPr txBox="1"/>
          <p:nvPr/>
        </p:nvSpPr>
        <p:spPr>
          <a:xfrm>
            <a:off x="7526045" y="2432481"/>
            <a:ext cx="1980029" cy="523220"/>
          </a:xfrm>
          <a:prstGeom prst="rect">
            <a:avLst/>
          </a:prstGeom>
          <a:noFill/>
        </p:spPr>
        <p:txBody>
          <a:bodyPr wrap="none" rtlCol="0">
            <a:spAutoFit/>
          </a:bodyPr>
          <a:lstStyle/>
          <a:p>
            <a:r>
              <a:rPr lang="zh-CN" altLang="en-US" sz="2800" b="1" dirty="0">
                <a:solidFill>
                  <a:srgbClr val="0000FF"/>
                </a:solidFill>
              </a:rPr>
              <a:t>高扭度修正</a:t>
            </a:r>
          </a:p>
        </p:txBody>
      </p:sp>
      <p:grpSp>
        <p:nvGrpSpPr>
          <p:cNvPr id="12" name="Group 10">
            <a:extLst>
              <a:ext uri="{FF2B5EF4-FFF2-40B4-BE49-F238E27FC236}">
                <a16:creationId xmlns:a16="http://schemas.microsoft.com/office/drawing/2014/main" id="{121C0BD6-EA3D-4FD0-B565-1D2C3BC65831}"/>
              </a:ext>
            </a:extLst>
          </p:cNvPr>
          <p:cNvGrpSpPr>
            <a:grpSpLocks/>
          </p:cNvGrpSpPr>
          <p:nvPr/>
        </p:nvGrpSpPr>
        <p:grpSpPr bwMode="auto">
          <a:xfrm>
            <a:off x="6643688" y="422996"/>
            <a:ext cx="2743200" cy="1889125"/>
            <a:chOff x="3243" y="981"/>
            <a:chExt cx="2130" cy="1190"/>
          </a:xfrm>
        </p:grpSpPr>
        <p:pic>
          <p:nvPicPr>
            <p:cNvPr id="13" name="Picture 11">
              <a:extLst>
                <a:ext uri="{FF2B5EF4-FFF2-40B4-BE49-F238E27FC236}">
                  <a16:creationId xmlns:a16="http://schemas.microsoft.com/office/drawing/2014/main" id="{DE0447F5-226E-4B25-BF70-344F3A834B0F}"/>
                </a:ext>
              </a:extLst>
            </p:cNvPr>
            <p:cNvPicPr>
              <a:picLocks noChangeAspect="1" noChangeArrowheads="1"/>
            </p:cNvPicPr>
            <p:nvPr/>
          </p:nvPicPr>
          <p:blipFill>
            <a:blip r:embed="rId4">
              <a:clrChange>
                <a:clrFrom>
                  <a:srgbClr val="FFFFFF"/>
                </a:clrFrom>
                <a:clrTo>
                  <a:srgbClr val="FFFFFF">
                    <a:alpha val="0"/>
                  </a:srgbClr>
                </a:clrTo>
              </a:clrChange>
              <a:lum bright="-42000" contrast="36000"/>
              <a:extLst>
                <a:ext uri="{28A0092B-C50C-407E-A947-70E740481C1C}">
                  <a14:useLocalDpi xmlns:a14="http://schemas.microsoft.com/office/drawing/2010/main" val="0"/>
                </a:ext>
              </a:extLst>
            </a:blip>
            <a:srcRect/>
            <a:stretch>
              <a:fillRect/>
            </a:stretch>
          </p:blipFill>
          <p:spPr bwMode="auto">
            <a:xfrm>
              <a:off x="3243" y="1480"/>
              <a:ext cx="588" cy="2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4" name="Picture 12">
              <a:extLst>
                <a:ext uri="{FF2B5EF4-FFF2-40B4-BE49-F238E27FC236}">
                  <a16:creationId xmlns:a16="http://schemas.microsoft.com/office/drawing/2014/main" id="{FE5AB6D2-975F-4043-B5FC-8A1A7DAFAB73}"/>
                </a:ext>
              </a:extLst>
            </p:cNvPr>
            <p:cNvPicPr>
              <a:picLocks noChangeAspect="1" noChangeArrowheads="1"/>
            </p:cNvPicPr>
            <p:nvPr/>
          </p:nvPicPr>
          <p:blipFill>
            <a:blip r:embed="rId4">
              <a:clrChange>
                <a:clrFrom>
                  <a:srgbClr val="FFFFFF"/>
                </a:clrFrom>
                <a:clrTo>
                  <a:srgbClr val="FFFFFF">
                    <a:alpha val="0"/>
                  </a:srgbClr>
                </a:clrTo>
              </a:clrChange>
              <a:lum bright="-42000" contrast="36000"/>
              <a:extLst>
                <a:ext uri="{28A0092B-C50C-407E-A947-70E740481C1C}">
                  <a14:useLocalDpi xmlns:a14="http://schemas.microsoft.com/office/drawing/2010/main" val="0"/>
                </a:ext>
              </a:extLst>
            </a:blip>
            <a:srcRect/>
            <a:stretch>
              <a:fillRect/>
            </a:stretch>
          </p:blipFill>
          <p:spPr bwMode="auto">
            <a:xfrm rot="-1961216">
              <a:off x="3742" y="1298"/>
              <a:ext cx="588" cy="2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5" name="Picture 13">
              <a:extLst>
                <a:ext uri="{FF2B5EF4-FFF2-40B4-BE49-F238E27FC236}">
                  <a16:creationId xmlns:a16="http://schemas.microsoft.com/office/drawing/2014/main" id="{7E6F46D1-5811-40C7-B51A-82816F210F46}"/>
                </a:ext>
              </a:extLst>
            </p:cNvPr>
            <p:cNvPicPr>
              <a:picLocks noChangeAspect="1" noChangeArrowheads="1"/>
            </p:cNvPicPr>
            <p:nvPr/>
          </p:nvPicPr>
          <p:blipFill>
            <a:blip r:embed="rId4">
              <a:clrChange>
                <a:clrFrom>
                  <a:srgbClr val="FFFFFF"/>
                </a:clrFrom>
                <a:clrTo>
                  <a:srgbClr val="FFFFFF">
                    <a:alpha val="0"/>
                  </a:srgbClr>
                </a:clrTo>
              </a:clrChange>
              <a:lum bright="-42000" contrast="36000"/>
              <a:extLst>
                <a:ext uri="{28A0092B-C50C-407E-A947-70E740481C1C}">
                  <a14:useLocalDpi xmlns:a14="http://schemas.microsoft.com/office/drawing/2010/main" val="0"/>
                </a:ext>
              </a:extLst>
            </a:blip>
            <a:srcRect/>
            <a:stretch>
              <a:fillRect/>
            </a:stretch>
          </p:blipFill>
          <p:spPr bwMode="auto">
            <a:xfrm rot="-1961216">
              <a:off x="4195" y="981"/>
              <a:ext cx="588" cy="2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6" name="Picture 14">
              <a:extLst>
                <a:ext uri="{FF2B5EF4-FFF2-40B4-BE49-F238E27FC236}">
                  <a16:creationId xmlns:a16="http://schemas.microsoft.com/office/drawing/2014/main" id="{A0342160-A700-4C86-BBC3-6DCD97F82C69}"/>
                </a:ext>
              </a:extLst>
            </p:cNvPr>
            <p:cNvPicPr>
              <a:picLocks noChangeAspect="1" noChangeArrowheads="1"/>
            </p:cNvPicPr>
            <p:nvPr/>
          </p:nvPicPr>
          <p:blipFill>
            <a:blip r:embed="rId4">
              <a:clrChange>
                <a:clrFrom>
                  <a:srgbClr val="FFFFFF"/>
                </a:clrFrom>
                <a:clrTo>
                  <a:srgbClr val="FFFFFF">
                    <a:alpha val="0"/>
                  </a:srgbClr>
                </a:clrTo>
              </a:clrChange>
              <a:lum bright="-42000" contrast="36000"/>
              <a:extLst>
                <a:ext uri="{28A0092B-C50C-407E-A947-70E740481C1C}">
                  <a14:useLocalDpi xmlns:a14="http://schemas.microsoft.com/office/drawing/2010/main" val="0"/>
                </a:ext>
              </a:extLst>
            </a:blip>
            <a:srcRect/>
            <a:stretch>
              <a:fillRect/>
            </a:stretch>
          </p:blipFill>
          <p:spPr bwMode="auto">
            <a:xfrm rot="1518461">
              <a:off x="3787" y="1616"/>
              <a:ext cx="588" cy="2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7" name="Picture 15">
              <a:extLst>
                <a:ext uri="{FF2B5EF4-FFF2-40B4-BE49-F238E27FC236}">
                  <a16:creationId xmlns:a16="http://schemas.microsoft.com/office/drawing/2014/main" id="{BEB8C781-4C4E-4E0A-8D3A-70B4BEAC226C}"/>
                </a:ext>
              </a:extLst>
            </p:cNvPr>
            <p:cNvPicPr>
              <a:picLocks noChangeAspect="1" noChangeArrowheads="1"/>
            </p:cNvPicPr>
            <p:nvPr/>
          </p:nvPicPr>
          <p:blipFill>
            <a:blip r:embed="rId4">
              <a:clrChange>
                <a:clrFrom>
                  <a:srgbClr val="FFFFFF"/>
                </a:clrFrom>
                <a:clrTo>
                  <a:srgbClr val="FFFFFF">
                    <a:alpha val="0"/>
                  </a:srgbClr>
                </a:clrTo>
              </a:clrChange>
              <a:lum bright="-42000" contrast="36000"/>
              <a:extLst>
                <a:ext uri="{28A0092B-C50C-407E-A947-70E740481C1C}">
                  <a14:useLocalDpi xmlns:a14="http://schemas.microsoft.com/office/drawing/2010/main" val="0"/>
                </a:ext>
              </a:extLst>
            </a:blip>
            <a:srcRect/>
            <a:stretch>
              <a:fillRect/>
            </a:stretch>
          </p:blipFill>
          <p:spPr bwMode="auto">
            <a:xfrm rot="1518461">
              <a:off x="4241" y="1253"/>
              <a:ext cx="588" cy="2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8" name="Picture 16">
              <a:extLst>
                <a:ext uri="{FF2B5EF4-FFF2-40B4-BE49-F238E27FC236}">
                  <a16:creationId xmlns:a16="http://schemas.microsoft.com/office/drawing/2014/main" id="{B8E6FDF0-FAA4-4C8E-9A68-CC1A8CC03616}"/>
                </a:ext>
              </a:extLst>
            </p:cNvPr>
            <p:cNvPicPr>
              <a:picLocks noChangeAspect="1" noChangeArrowheads="1"/>
            </p:cNvPicPr>
            <p:nvPr/>
          </p:nvPicPr>
          <p:blipFill>
            <a:blip r:embed="rId4">
              <a:clrChange>
                <a:clrFrom>
                  <a:srgbClr val="FFFFFF"/>
                </a:clrFrom>
                <a:clrTo>
                  <a:srgbClr val="FFFFFF">
                    <a:alpha val="0"/>
                  </a:srgbClr>
                </a:clrTo>
              </a:clrChange>
              <a:lum bright="-42000" contrast="36000"/>
              <a:extLst>
                <a:ext uri="{28A0092B-C50C-407E-A947-70E740481C1C}">
                  <a14:useLocalDpi xmlns:a14="http://schemas.microsoft.com/office/drawing/2010/main" val="0"/>
                </a:ext>
              </a:extLst>
            </a:blip>
            <a:srcRect/>
            <a:stretch>
              <a:fillRect/>
            </a:stretch>
          </p:blipFill>
          <p:spPr bwMode="auto">
            <a:xfrm rot="-2270823">
              <a:off x="4285" y="1570"/>
              <a:ext cx="590" cy="2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9" name="Picture 17">
              <a:extLst>
                <a:ext uri="{FF2B5EF4-FFF2-40B4-BE49-F238E27FC236}">
                  <a16:creationId xmlns:a16="http://schemas.microsoft.com/office/drawing/2014/main" id="{54EBA963-7805-42FF-94CD-0302112911F7}"/>
                </a:ext>
              </a:extLst>
            </p:cNvPr>
            <p:cNvPicPr>
              <a:picLocks noChangeAspect="1" noChangeArrowheads="1"/>
            </p:cNvPicPr>
            <p:nvPr/>
          </p:nvPicPr>
          <p:blipFill>
            <a:blip r:embed="rId4">
              <a:clrChange>
                <a:clrFrom>
                  <a:srgbClr val="FFFFFF"/>
                </a:clrFrom>
                <a:clrTo>
                  <a:srgbClr val="FFFFFF">
                    <a:alpha val="0"/>
                  </a:srgbClr>
                </a:clrTo>
              </a:clrChange>
              <a:lum bright="-42000" contrast="36000"/>
              <a:extLst>
                <a:ext uri="{28A0092B-C50C-407E-A947-70E740481C1C}">
                  <a14:useLocalDpi xmlns:a14="http://schemas.microsoft.com/office/drawing/2010/main" val="0"/>
                </a:ext>
              </a:extLst>
            </a:blip>
            <a:srcRect/>
            <a:stretch>
              <a:fillRect/>
            </a:stretch>
          </p:blipFill>
          <p:spPr bwMode="auto">
            <a:xfrm rot="-9062406">
              <a:off x="4286" y="1888"/>
              <a:ext cx="588" cy="2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 name="Picture 18">
              <a:extLst>
                <a:ext uri="{FF2B5EF4-FFF2-40B4-BE49-F238E27FC236}">
                  <a16:creationId xmlns:a16="http://schemas.microsoft.com/office/drawing/2014/main" id="{A692189C-7B7B-423A-B17E-9410A8D5C741}"/>
                </a:ext>
              </a:extLst>
            </p:cNvPr>
            <p:cNvPicPr>
              <a:picLocks noChangeAspect="1" noChangeArrowheads="1"/>
            </p:cNvPicPr>
            <p:nvPr/>
          </p:nvPicPr>
          <p:blipFill>
            <a:blip r:embed="rId4">
              <a:clrChange>
                <a:clrFrom>
                  <a:srgbClr val="FFFFFF"/>
                </a:clrFrom>
                <a:clrTo>
                  <a:srgbClr val="FFFFFF">
                    <a:alpha val="0"/>
                  </a:srgbClr>
                </a:clrTo>
              </a:clrChange>
              <a:lum bright="-42000" contrast="36000"/>
              <a:extLst>
                <a:ext uri="{28A0092B-C50C-407E-A947-70E740481C1C}">
                  <a14:useLocalDpi xmlns:a14="http://schemas.microsoft.com/office/drawing/2010/main" val="0"/>
                </a:ext>
              </a:extLst>
            </a:blip>
            <a:srcRect/>
            <a:stretch>
              <a:fillRect/>
            </a:stretch>
          </p:blipFill>
          <p:spPr bwMode="auto">
            <a:xfrm>
              <a:off x="4785" y="1389"/>
              <a:ext cx="588" cy="2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graphicFrame>
        <p:nvGraphicFramePr>
          <p:cNvPr id="21" name="Object 20">
            <a:extLst>
              <a:ext uri="{FF2B5EF4-FFF2-40B4-BE49-F238E27FC236}">
                <a16:creationId xmlns:a16="http://schemas.microsoft.com/office/drawing/2014/main" id="{5714DFB4-3B5A-446E-B49D-B5C9A4468C3E}"/>
              </a:ext>
            </a:extLst>
          </p:cNvPr>
          <p:cNvGraphicFramePr>
            <a:graphicFrameLocks noChangeAspect="1"/>
          </p:cNvGraphicFramePr>
          <p:nvPr>
            <p:extLst>
              <p:ext uri="{D42A27DB-BD31-4B8C-83A1-F6EECF244321}">
                <p14:modId xmlns:p14="http://schemas.microsoft.com/office/powerpoint/2010/main" val="1476563733"/>
              </p:ext>
            </p:extLst>
          </p:nvPr>
        </p:nvGraphicFramePr>
        <p:xfrm>
          <a:off x="5395913" y="1202458"/>
          <a:ext cx="863600" cy="452438"/>
        </p:xfrm>
        <a:graphic>
          <a:graphicData uri="http://schemas.openxmlformats.org/presentationml/2006/ole">
            <mc:AlternateContent xmlns:mc="http://schemas.openxmlformats.org/markup-compatibility/2006">
              <mc:Choice xmlns:v="urn:schemas-microsoft-com:vml" Requires="v">
                <p:oleObj spid="_x0000_s3159" name="公式" r:id="rId5" imgW="418918" imgH="177723" progId="Equation.3">
                  <p:embed/>
                </p:oleObj>
              </mc:Choice>
              <mc:Fallback>
                <p:oleObj name="公式" r:id="rId5" imgW="418918" imgH="177723" progId="Equation.3">
                  <p:embed/>
                  <p:pic>
                    <p:nvPicPr>
                      <p:cNvPr id="7172" name="Object 20"/>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395913" y="1202458"/>
                        <a:ext cx="863600" cy="452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22" name="Text Box 23">
            <a:extLst>
              <a:ext uri="{FF2B5EF4-FFF2-40B4-BE49-F238E27FC236}">
                <a16:creationId xmlns:a16="http://schemas.microsoft.com/office/drawing/2014/main" id="{5880FC6E-D836-4C22-8F5A-CDE1BDC81CE9}"/>
              </a:ext>
            </a:extLst>
          </p:cNvPr>
          <p:cNvSpPr txBox="1">
            <a:spLocks noChangeArrowheads="1"/>
          </p:cNvSpPr>
          <p:nvPr/>
        </p:nvSpPr>
        <p:spPr bwMode="auto">
          <a:xfrm>
            <a:off x="8996363" y="411883"/>
            <a:ext cx="1223962" cy="461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905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spcBef>
                <a:spcPct val="50000"/>
              </a:spcBef>
            </a:pPr>
            <a:r>
              <a:rPr lang="en-US" altLang="zh-CN" sz="2400" b="1" dirty="0">
                <a:latin typeface="Trebuchet MS" panose="020B0603020202020204" pitchFamily="34" charset="0"/>
              </a:rPr>
              <a:t>fusion</a:t>
            </a:r>
          </a:p>
        </p:txBody>
      </p:sp>
      <p:grpSp>
        <p:nvGrpSpPr>
          <p:cNvPr id="23" name="Group 2">
            <a:extLst>
              <a:ext uri="{FF2B5EF4-FFF2-40B4-BE49-F238E27FC236}">
                <a16:creationId xmlns:a16="http://schemas.microsoft.com/office/drawing/2014/main" id="{97EFB388-7FBC-4F36-8551-AF829B2D7C5A}"/>
              </a:ext>
            </a:extLst>
          </p:cNvPr>
          <p:cNvGrpSpPr>
            <a:grpSpLocks/>
          </p:cNvGrpSpPr>
          <p:nvPr/>
        </p:nvGrpSpPr>
        <p:grpSpPr bwMode="auto">
          <a:xfrm>
            <a:off x="1990725" y="502371"/>
            <a:ext cx="2101850" cy="1889125"/>
            <a:chOff x="385" y="890"/>
            <a:chExt cx="1631" cy="1190"/>
          </a:xfrm>
        </p:grpSpPr>
        <p:pic>
          <p:nvPicPr>
            <p:cNvPr id="24" name="Picture 3">
              <a:extLst>
                <a:ext uri="{FF2B5EF4-FFF2-40B4-BE49-F238E27FC236}">
                  <a16:creationId xmlns:a16="http://schemas.microsoft.com/office/drawing/2014/main" id="{A7151851-EE26-4496-A359-D8907D276CBD}"/>
                </a:ext>
              </a:extLst>
            </p:cNvPr>
            <p:cNvPicPr>
              <a:picLocks noChangeAspect="1" noChangeArrowheads="1"/>
            </p:cNvPicPr>
            <p:nvPr/>
          </p:nvPicPr>
          <p:blipFill>
            <a:blip r:embed="rId4">
              <a:clrChange>
                <a:clrFrom>
                  <a:srgbClr val="FFFFFF"/>
                </a:clrFrom>
                <a:clrTo>
                  <a:srgbClr val="FFFFFF">
                    <a:alpha val="0"/>
                  </a:srgbClr>
                </a:clrTo>
              </a:clrChange>
              <a:lum bright="-42000" contrast="36000"/>
              <a:extLst>
                <a:ext uri="{28A0092B-C50C-407E-A947-70E740481C1C}">
                  <a14:useLocalDpi xmlns:a14="http://schemas.microsoft.com/office/drawing/2010/main" val="0"/>
                </a:ext>
              </a:extLst>
            </a:blip>
            <a:srcRect/>
            <a:stretch>
              <a:fillRect/>
            </a:stretch>
          </p:blipFill>
          <p:spPr bwMode="auto">
            <a:xfrm>
              <a:off x="385" y="1389"/>
              <a:ext cx="588" cy="2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5" name="Picture 4">
              <a:extLst>
                <a:ext uri="{FF2B5EF4-FFF2-40B4-BE49-F238E27FC236}">
                  <a16:creationId xmlns:a16="http://schemas.microsoft.com/office/drawing/2014/main" id="{AB3BA980-2661-475B-B586-99660740FD6F}"/>
                </a:ext>
              </a:extLst>
            </p:cNvPr>
            <p:cNvPicPr>
              <a:picLocks noChangeAspect="1" noChangeArrowheads="1"/>
            </p:cNvPicPr>
            <p:nvPr/>
          </p:nvPicPr>
          <p:blipFill>
            <a:blip r:embed="rId4">
              <a:clrChange>
                <a:clrFrom>
                  <a:srgbClr val="FFFFFF"/>
                </a:clrFrom>
                <a:clrTo>
                  <a:srgbClr val="FFFFFF">
                    <a:alpha val="0"/>
                  </a:srgbClr>
                </a:clrTo>
              </a:clrChange>
              <a:lum bright="-42000" contrast="36000"/>
              <a:extLst>
                <a:ext uri="{28A0092B-C50C-407E-A947-70E740481C1C}">
                  <a14:useLocalDpi xmlns:a14="http://schemas.microsoft.com/office/drawing/2010/main" val="0"/>
                </a:ext>
              </a:extLst>
            </a:blip>
            <a:srcRect/>
            <a:stretch>
              <a:fillRect/>
            </a:stretch>
          </p:blipFill>
          <p:spPr bwMode="auto">
            <a:xfrm rot="-1961216">
              <a:off x="884" y="1207"/>
              <a:ext cx="588" cy="2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6" name="Picture 5">
              <a:extLst>
                <a:ext uri="{FF2B5EF4-FFF2-40B4-BE49-F238E27FC236}">
                  <a16:creationId xmlns:a16="http://schemas.microsoft.com/office/drawing/2014/main" id="{43C15E8E-AE37-45EE-8830-5FE0DD218132}"/>
                </a:ext>
              </a:extLst>
            </p:cNvPr>
            <p:cNvPicPr>
              <a:picLocks noChangeAspect="1" noChangeArrowheads="1"/>
            </p:cNvPicPr>
            <p:nvPr/>
          </p:nvPicPr>
          <p:blipFill>
            <a:blip r:embed="rId4">
              <a:clrChange>
                <a:clrFrom>
                  <a:srgbClr val="FFFFFF"/>
                </a:clrFrom>
                <a:clrTo>
                  <a:srgbClr val="FFFFFF">
                    <a:alpha val="0"/>
                  </a:srgbClr>
                </a:clrTo>
              </a:clrChange>
              <a:lum bright="-42000" contrast="36000"/>
              <a:extLst>
                <a:ext uri="{28A0092B-C50C-407E-A947-70E740481C1C}">
                  <a14:useLocalDpi xmlns:a14="http://schemas.microsoft.com/office/drawing/2010/main" val="0"/>
                </a:ext>
              </a:extLst>
            </a:blip>
            <a:srcRect/>
            <a:stretch>
              <a:fillRect/>
            </a:stretch>
          </p:blipFill>
          <p:spPr bwMode="auto">
            <a:xfrm rot="-1961216">
              <a:off x="1337" y="890"/>
              <a:ext cx="588" cy="2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7" name="Picture 6">
              <a:extLst>
                <a:ext uri="{FF2B5EF4-FFF2-40B4-BE49-F238E27FC236}">
                  <a16:creationId xmlns:a16="http://schemas.microsoft.com/office/drawing/2014/main" id="{54FD3924-31E2-41CC-9FC6-EED92F1CB285}"/>
                </a:ext>
              </a:extLst>
            </p:cNvPr>
            <p:cNvPicPr>
              <a:picLocks noChangeAspect="1" noChangeArrowheads="1"/>
            </p:cNvPicPr>
            <p:nvPr/>
          </p:nvPicPr>
          <p:blipFill>
            <a:blip r:embed="rId4">
              <a:clrChange>
                <a:clrFrom>
                  <a:srgbClr val="FFFFFF"/>
                </a:clrFrom>
                <a:clrTo>
                  <a:srgbClr val="FFFFFF">
                    <a:alpha val="0"/>
                  </a:srgbClr>
                </a:clrTo>
              </a:clrChange>
              <a:lum bright="-42000" contrast="36000"/>
              <a:extLst>
                <a:ext uri="{28A0092B-C50C-407E-A947-70E740481C1C}">
                  <a14:useLocalDpi xmlns:a14="http://schemas.microsoft.com/office/drawing/2010/main" val="0"/>
                </a:ext>
              </a:extLst>
            </a:blip>
            <a:srcRect/>
            <a:stretch>
              <a:fillRect/>
            </a:stretch>
          </p:blipFill>
          <p:spPr bwMode="auto">
            <a:xfrm rot="1518461">
              <a:off x="929" y="1525"/>
              <a:ext cx="588" cy="2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8" name="Picture 7">
              <a:extLst>
                <a:ext uri="{FF2B5EF4-FFF2-40B4-BE49-F238E27FC236}">
                  <a16:creationId xmlns:a16="http://schemas.microsoft.com/office/drawing/2014/main" id="{E1AB4BCA-2F87-4DCF-A7F3-6225C5F1660E}"/>
                </a:ext>
              </a:extLst>
            </p:cNvPr>
            <p:cNvPicPr>
              <a:picLocks noChangeAspect="1" noChangeArrowheads="1"/>
            </p:cNvPicPr>
            <p:nvPr/>
          </p:nvPicPr>
          <p:blipFill>
            <a:blip r:embed="rId4">
              <a:clrChange>
                <a:clrFrom>
                  <a:srgbClr val="FFFFFF"/>
                </a:clrFrom>
                <a:clrTo>
                  <a:srgbClr val="FFFFFF">
                    <a:alpha val="0"/>
                  </a:srgbClr>
                </a:clrTo>
              </a:clrChange>
              <a:lum bright="-42000" contrast="36000"/>
              <a:extLst>
                <a:ext uri="{28A0092B-C50C-407E-A947-70E740481C1C}">
                  <a14:useLocalDpi xmlns:a14="http://schemas.microsoft.com/office/drawing/2010/main" val="0"/>
                </a:ext>
              </a:extLst>
            </a:blip>
            <a:srcRect/>
            <a:stretch>
              <a:fillRect/>
            </a:stretch>
          </p:blipFill>
          <p:spPr bwMode="auto">
            <a:xfrm rot="1349131">
              <a:off x="1383" y="1162"/>
              <a:ext cx="588" cy="2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9" name="Picture 8">
              <a:extLst>
                <a:ext uri="{FF2B5EF4-FFF2-40B4-BE49-F238E27FC236}">
                  <a16:creationId xmlns:a16="http://schemas.microsoft.com/office/drawing/2014/main" id="{A5020BB8-2010-4956-90D9-743B53489E39}"/>
                </a:ext>
              </a:extLst>
            </p:cNvPr>
            <p:cNvPicPr>
              <a:picLocks noChangeAspect="1" noChangeArrowheads="1"/>
            </p:cNvPicPr>
            <p:nvPr/>
          </p:nvPicPr>
          <p:blipFill>
            <a:blip r:embed="rId4">
              <a:clrChange>
                <a:clrFrom>
                  <a:srgbClr val="FFFFFF"/>
                </a:clrFrom>
                <a:clrTo>
                  <a:srgbClr val="FFFFFF">
                    <a:alpha val="0"/>
                  </a:srgbClr>
                </a:clrTo>
              </a:clrChange>
              <a:lum bright="-42000" contrast="36000"/>
              <a:extLst>
                <a:ext uri="{28A0092B-C50C-407E-A947-70E740481C1C}">
                  <a14:useLocalDpi xmlns:a14="http://schemas.microsoft.com/office/drawing/2010/main" val="0"/>
                </a:ext>
              </a:extLst>
            </a:blip>
            <a:srcRect/>
            <a:stretch>
              <a:fillRect/>
            </a:stretch>
          </p:blipFill>
          <p:spPr bwMode="auto">
            <a:xfrm rot="-1255336">
              <a:off x="1428" y="1525"/>
              <a:ext cx="588" cy="2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 name="Picture 9">
              <a:extLst>
                <a:ext uri="{FF2B5EF4-FFF2-40B4-BE49-F238E27FC236}">
                  <a16:creationId xmlns:a16="http://schemas.microsoft.com/office/drawing/2014/main" id="{C2EE2C07-C526-415F-8E59-A59814F4C3D9}"/>
                </a:ext>
              </a:extLst>
            </p:cNvPr>
            <p:cNvPicPr>
              <a:picLocks noChangeAspect="1" noChangeArrowheads="1"/>
            </p:cNvPicPr>
            <p:nvPr/>
          </p:nvPicPr>
          <p:blipFill>
            <a:blip r:embed="rId4">
              <a:clrChange>
                <a:clrFrom>
                  <a:srgbClr val="FFFFFF"/>
                </a:clrFrom>
                <a:clrTo>
                  <a:srgbClr val="FFFFFF">
                    <a:alpha val="0"/>
                  </a:srgbClr>
                </a:clrTo>
              </a:clrChange>
              <a:lum bright="-42000" contrast="36000"/>
              <a:extLst>
                <a:ext uri="{28A0092B-C50C-407E-A947-70E740481C1C}">
                  <a14:useLocalDpi xmlns:a14="http://schemas.microsoft.com/office/drawing/2010/main" val="0"/>
                </a:ext>
              </a:extLst>
            </a:blip>
            <a:srcRect/>
            <a:stretch>
              <a:fillRect/>
            </a:stretch>
          </p:blipFill>
          <p:spPr bwMode="auto">
            <a:xfrm rot="-9062406">
              <a:off x="1428" y="1797"/>
              <a:ext cx="588" cy="2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sp>
        <p:nvSpPr>
          <p:cNvPr id="31" name="Oval 22">
            <a:extLst>
              <a:ext uri="{FF2B5EF4-FFF2-40B4-BE49-F238E27FC236}">
                <a16:creationId xmlns:a16="http://schemas.microsoft.com/office/drawing/2014/main" id="{67CDF51A-4F20-4634-83E1-8C626F5A10F1}"/>
              </a:ext>
            </a:extLst>
          </p:cNvPr>
          <p:cNvSpPr>
            <a:spLocks noChangeArrowheads="1"/>
          </p:cNvSpPr>
          <p:nvPr/>
        </p:nvSpPr>
        <p:spPr bwMode="auto">
          <a:xfrm>
            <a:off x="8212138" y="848447"/>
            <a:ext cx="893762" cy="906462"/>
          </a:xfrm>
          <a:prstGeom prst="ellipse">
            <a:avLst/>
          </a:prstGeom>
          <a:solidFill>
            <a:srgbClr val="FFFF99">
              <a:alpha val="32941"/>
            </a:srgbClr>
          </a:solidFill>
          <a:ln w="19050">
            <a:solidFill>
              <a:srgbClr val="FF0000"/>
            </a:solidFill>
            <a:prstDash val="lgDash"/>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sz="2400" b="1"/>
          </a:p>
        </p:txBody>
      </p:sp>
      <p:sp>
        <p:nvSpPr>
          <p:cNvPr id="32" name="Oval 22">
            <a:extLst>
              <a:ext uri="{FF2B5EF4-FFF2-40B4-BE49-F238E27FC236}">
                <a16:creationId xmlns:a16="http://schemas.microsoft.com/office/drawing/2014/main" id="{41CD55E1-C495-426E-A4E5-9B6BEE0F3C48}"/>
              </a:ext>
            </a:extLst>
          </p:cNvPr>
          <p:cNvSpPr>
            <a:spLocks noChangeArrowheads="1"/>
          </p:cNvSpPr>
          <p:nvPr/>
        </p:nvSpPr>
        <p:spPr bwMode="auto">
          <a:xfrm>
            <a:off x="2982913" y="1458047"/>
            <a:ext cx="779462" cy="773111"/>
          </a:xfrm>
          <a:prstGeom prst="ellipse">
            <a:avLst/>
          </a:prstGeom>
          <a:solidFill>
            <a:srgbClr val="FFFF99">
              <a:alpha val="32941"/>
            </a:srgbClr>
          </a:solidFill>
          <a:ln w="19050">
            <a:solidFill>
              <a:srgbClr val="FF0000"/>
            </a:solidFill>
            <a:prstDash val="lgDash"/>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sz="2400" b="1"/>
          </a:p>
        </p:txBody>
      </p:sp>
      <p:sp>
        <p:nvSpPr>
          <p:cNvPr id="34" name="Oval 22">
            <a:extLst>
              <a:ext uri="{FF2B5EF4-FFF2-40B4-BE49-F238E27FC236}">
                <a16:creationId xmlns:a16="http://schemas.microsoft.com/office/drawing/2014/main" id="{BF205444-C4F2-4C22-BE90-D3ADECA9C6FC}"/>
              </a:ext>
            </a:extLst>
          </p:cNvPr>
          <p:cNvSpPr>
            <a:spLocks noChangeArrowheads="1"/>
          </p:cNvSpPr>
          <p:nvPr/>
        </p:nvSpPr>
        <p:spPr bwMode="auto">
          <a:xfrm>
            <a:off x="2963863" y="600797"/>
            <a:ext cx="779462" cy="773111"/>
          </a:xfrm>
          <a:prstGeom prst="ellipse">
            <a:avLst/>
          </a:prstGeom>
          <a:solidFill>
            <a:srgbClr val="FFFF99">
              <a:alpha val="32941"/>
            </a:srgbClr>
          </a:solidFill>
          <a:ln w="19050">
            <a:solidFill>
              <a:srgbClr val="FF0000"/>
            </a:solidFill>
            <a:prstDash val="lgDash"/>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sz="2400" b="1"/>
          </a:p>
        </p:txBody>
      </p:sp>
      <p:sp>
        <p:nvSpPr>
          <p:cNvPr id="35" name="Text Box 23">
            <a:extLst>
              <a:ext uri="{FF2B5EF4-FFF2-40B4-BE49-F238E27FC236}">
                <a16:creationId xmlns:a16="http://schemas.microsoft.com/office/drawing/2014/main" id="{2E34535E-31A5-455A-87B7-91C53CEB9F68}"/>
              </a:ext>
            </a:extLst>
          </p:cNvPr>
          <p:cNvSpPr txBox="1">
            <a:spLocks noChangeArrowheads="1"/>
          </p:cNvSpPr>
          <p:nvPr/>
        </p:nvSpPr>
        <p:spPr bwMode="auto">
          <a:xfrm>
            <a:off x="3871912" y="659533"/>
            <a:ext cx="1690687"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905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spcBef>
                <a:spcPct val="50000"/>
              </a:spcBef>
            </a:pPr>
            <a:r>
              <a:rPr lang="en-US" altLang="zh-CN" sz="2400" b="1" dirty="0">
                <a:latin typeface="Trebuchet MS" panose="020B0603020202020204" pitchFamily="34" charset="0"/>
              </a:rPr>
              <a:t>splitting</a:t>
            </a:r>
          </a:p>
        </p:txBody>
      </p:sp>
      <p:sp>
        <p:nvSpPr>
          <p:cNvPr id="33" name="文本框 32">
            <a:extLst>
              <a:ext uri="{FF2B5EF4-FFF2-40B4-BE49-F238E27FC236}">
                <a16:creationId xmlns:a16="http://schemas.microsoft.com/office/drawing/2014/main" id="{44CD9136-B802-47C5-A346-7E70A68390AB}"/>
              </a:ext>
            </a:extLst>
          </p:cNvPr>
          <p:cNvSpPr txBox="1"/>
          <p:nvPr/>
        </p:nvSpPr>
        <p:spPr>
          <a:xfrm>
            <a:off x="2334087" y="2469472"/>
            <a:ext cx="2339102" cy="523220"/>
          </a:xfrm>
          <a:prstGeom prst="rect">
            <a:avLst/>
          </a:prstGeom>
          <a:noFill/>
        </p:spPr>
        <p:txBody>
          <a:bodyPr wrap="none" rtlCol="0">
            <a:spAutoFit/>
          </a:bodyPr>
          <a:lstStyle/>
          <a:p>
            <a:r>
              <a:rPr lang="zh-CN" altLang="en-US" sz="2800" b="1" dirty="0">
                <a:solidFill>
                  <a:srgbClr val="0000FF"/>
                </a:solidFill>
              </a:rPr>
              <a:t>基本演化过程</a:t>
            </a:r>
          </a:p>
        </p:txBody>
      </p:sp>
      <p:sp>
        <p:nvSpPr>
          <p:cNvPr id="3" name="文本框 2">
            <a:extLst>
              <a:ext uri="{FF2B5EF4-FFF2-40B4-BE49-F238E27FC236}">
                <a16:creationId xmlns:a16="http://schemas.microsoft.com/office/drawing/2014/main" id="{702FA4C2-02F7-4535-BD38-C983C06517E1}"/>
              </a:ext>
            </a:extLst>
          </p:cNvPr>
          <p:cNvSpPr txBox="1"/>
          <p:nvPr/>
        </p:nvSpPr>
        <p:spPr>
          <a:xfrm>
            <a:off x="9490414" y="3827848"/>
            <a:ext cx="2031325" cy="461665"/>
          </a:xfrm>
          <a:prstGeom prst="rect">
            <a:avLst/>
          </a:prstGeom>
          <a:noFill/>
        </p:spPr>
        <p:txBody>
          <a:bodyPr wrap="none" rtlCol="0">
            <a:spAutoFit/>
          </a:bodyPr>
          <a:lstStyle/>
          <a:p>
            <a:r>
              <a:rPr lang="zh-CN" altLang="en-US" sz="2400" dirty="0">
                <a:solidFill>
                  <a:srgbClr val="FF0000"/>
                </a:solidFill>
                <a:latin typeface="微软雅黑" panose="020B0503020204020204" pitchFamily="34" charset="-122"/>
                <a:ea typeface="微软雅黑" panose="020B0503020204020204" pitchFamily="34" charset="-122"/>
              </a:rPr>
              <a:t>保证动量守恒</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2"/>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5"/>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3"/>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21"/>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12"/>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31"/>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22"/>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2"/>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6147"/>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grpId="0" nodeType="clickEffect">
                                  <p:stCondLst>
                                    <p:cond delay="0"/>
                                  </p:stCondLst>
                                  <p:childTnLst>
                                    <p:set>
                                      <p:cBhvr>
                                        <p:cTn id="50" dur="1" fill="hold">
                                          <p:stCondLst>
                                            <p:cond delay="0"/>
                                          </p:stCondLst>
                                        </p:cTn>
                                        <p:tgtEl>
                                          <p:spTgt spid="6148"/>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grpId="0" nodeType="clickEffect">
                                  <p:stCondLst>
                                    <p:cond delay="0"/>
                                  </p:stCondLst>
                                  <p:childTnLst>
                                    <p:set>
                                      <p:cBhvr>
                                        <p:cTn id="54" dur="1" fill="hold">
                                          <p:stCondLst>
                                            <p:cond delay="0"/>
                                          </p:stCondLst>
                                        </p:cTn>
                                        <p:tgtEl>
                                          <p:spTgt spid="9"/>
                                        </p:tgtEl>
                                        <p:attrNameLst>
                                          <p:attrName>style.visibility</p:attrName>
                                        </p:attrNameLst>
                                      </p:cBhvr>
                                      <p:to>
                                        <p:strVal val="visible"/>
                                      </p:to>
                                    </p:set>
                                  </p:childTnLst>
                                </p:cTn>
                              </p:par>
                            </p:childTnLst>
                          </p:cTn>
                        </p:par>
                      </p:childTnLst>
                    </p:cTn>
                  </p:par>
                  <p:par>
                    <p:cTn id="55" fill="hold">
                      <p:stCondLst>
                        <p:cond delay="indefinite"/>
                      </p:stCondLst>
                      <p:childTnLst>
                        <p:par>
                          <p:cTn id="56" fill="hold">
                            <p:stCondLst>
                              <p:cond delay="0"/>
                            </p:stCondLst>
                            <p:childTnLst>
                              <p:par>
                                <p:cTn id="57" presetID="1" presetClass="entr" presetSubtype="0" fill="hold" grpId="0" nodeType="clickEffect">
                                  <p:stCondLst>
                                    <p:cond delay="0"/>
                                  </p:stCondLst>
                                  <p:childTnLst>
                                    <p:set>
                                      <p:cBhvr>
                                        <p:cTn id="58" dur="1" fill="hold">
                                          <p:stCondLst>
                                            <p:cond delay="0"/>
                                          </p:stCondLst>
                                        </p:cTn>
                                        <p:tgtEl>
                                          <p:spTgt spid="6149"/>
                                        </p:tgtEl>
                                        <p:attrNameLst>
                                          <p:attrName>style.visibility</p:attrName>
                                        </p:attrNameLst>
                                      </p:cBhvr>
                                      <p:to>
                                        <p:strVal val="visible"/>
                                      </p:to>
                                    </p:set>
                                  </p:childTnLst>
                                </p:cTn>
                              </p:par>
                            </p:childTnLst>
                          </p:cTn>
                        </p:par>
                      </p:childTnLst>
                    </p:cTn>
                  </p:par>
                  <p:par>
                    <p:cTn id="59" fill="hold">
                      <p:stCondLst>
                        <p:cond delay="indefinite"/>
                      </p:stCondLst>
                      <p:childTnLst>
                        <p:par>
                          <p:cTn id="60" fill="hold">
                            <p:stCondLst>
                              <p:cond delay="0"/>
                            </p:stCondLst>
                            <p:childTnLst>
                              <p:par>
                                <p:cTn id="61" presetID="1" presetClass="entr" presetSubtype="0" fill="hold" grpId="0" nodeType="clickEffect">
                                  <p:stCondLst>
                                    <p:cond delay="0"/>
                                  </p:stCondLst>
                                  <p:childTnLst>
                                    <p:set>
                                      <p:cBhvr>
                                        <p:cTn id="62" dur="1" fill="hold">
                                          <p:stCondLst>
                                            <p:cond delay="0"/>
                                          </p:stCondLst>
                                        </p:cTn>
                                        <p:tgtEl>
                                          <p:spTgt spid="6150"/>
                                        </p:tgtEl>
                                        <p:attrNameLst>
                                          <p:attrName>style.visibility</p:attrName>
                                        </p:attrNameLst>
                                      </p:cBhvr>
                                      <p:to>
                                        <p:strVal val="visible"/>
                                      </p:to>
                                    </p:set>
                                  </p:childTnLst>
                                </p:cTn>
                              </p:par>
                            </p:childTnLst>
                          </p:cTn>
                        </p:par>
                      </p:childTnLst>
                    </p:cTn>
                  </p:par>
                  <p:par>
                    <p:cTn id="63" fill="hold">
                      <p:stCondLst>
                        <p:cond delay="indefinite"/>
                      </p:stCondLst>
                      <p:childTnLst>
                        <p:par>
                          <p:cTn id="64" fill="hold">
                            <p:stCondLst>
                              <p:cond delay="0"/>
                            </p:stCondLst>
                            <p:childTnLst>
                              <p:par>
                                <p:cTn id="65" presetID="1" presetClass="entr" presetSubtype="0" fill="hold" grpId="0" nodeType="clickEffect">
                                  <p:stCondLst>
                                    <p:cond delay="0"/>
                                  </p:stCondLst>
                                  <p:childTnLst>
                                    <p:set>
                                      <p:cBhvr>
                                        <p:cTn id="66" dur="1" fill="hold">
                                          <p:stCondLst>
                                            <p:cond delay="0"/>
                                          </p:stCondLst>
                                        </p:cTn>
                                        <p:tgtEl>
                                          <p:spTgt spid="10"/>
                                        </p:tgtEl>
                                        <p:attrNameLst>
                                          <p:attrName>style.visibility</p:attrName>
                                        </p:attrNameLst>
                                      </p:cBhvr>
                                      <p:to>
                                        <p:strVal val="visible"/>
                                      </p:to>
                                    </p:set>
                                  </p:childTnLst>
                                </p:cTn>
                              </p:par>
                            </p:childTnLst>
                          </p:cTn>
                        </p:par>
                      </p:childTnLst>
                    </p:cTn>
                  </p:par>
                  <p:par>
                    <p:cTn id="67" fill="hold">
                      <p:stCondLst>
                        <p:cond delay="indefinite"/>
                      </p:stCondLst>
                      <p:childTnLst>
                        <p:par>
                          <p:cTn id="68" fill="hold">
                            <p:stCondLst>
                              <p:cond delay="0"/>
                            </p:stCondLst>
                            <p:childTnLst>
                              <p:par>
                                <p:cTn id="69" presetID="1" presetClass="entr" presetSubtype="0" fill="hold" grpId="0" nodeType="clickEffect">
                                  <p:stCondLst>
                                    <p:cond delay="0"/>
                                  </p:stCondLst>
                                  <p:childTnLst>
                                    <p:set>
                                      <p:cBhvr>
                                        <p:cTn id="70"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147" grpId="0"/>
      <p:bldP spid="6148" grpId="0"/>
      <p:bldP spid="6149" grpId="0"/>
      <p:bldP spid="6150" grpId="0"/>
      <p:bldP spid="9" grpId="0"/>
      <p:bldP spid="10" grpId="0"/>
      <p:bldP spid="2" grpId="0"/>
      <p:bldP spid="22" grpId="0"/>
      <p:bldP spid="31" grpId="0" animBg="1"/>
      <p:bldP spid="32" grpId="0" animBg="1"/>
      <p:bldP spid="34" grpId="0" animBg="1"/>
      <p:bldP spid="35" grpId="0"/>
      <p:bldP spid="33" grpId="0"/>
      <p:bldP spid="3"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ext Box 4">
            <a:extLst>
              <a:ext uri="{FF2B5EF4-FFF2-40B4-BE49-F238E27FC236}">
                <a16:creationId xmlns:a16="http://schemas.microsoft.com/office/drawing/2014/main" id="{82FED089-8C15-47EF-9B15-ADCD663E47F8}"/>
              </a:ext>
            </a:extLst>
          </p:cNvPr>
          <p:cNvSpPr txBox="1">
            <a:spLocks noChangeArrowheads="1"/>
          </p:cNvSpPr>
          <p:nvPr/>
        </p:nvSpPr>
        <p:spPr bwMode="auto">
          <a:xfrm>
            <a:off x="0" y="0"/>
            <a:ext cx="6062878" cy="662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kumimoji="1" sz="3200">
                <a:solidFill>
                  <a:schemeClr val="tx1"/>
                </a:solidFill>
                <a:latin typeface="Times New Roman" panose="02020603050405020304" pitchFamily="18" charset="0"/>
                <a:ea typeface="宋体" panose="02010600030101010101" pitchFamily="2" charset="-122"/>
              </a:defRPr>
            </a:lvl1pPr>
            <a:lvl2pPr marL="742950" indent="-285750">
              <a:spcBef>
                <a:spcPct val="20000"/>
              </a:spcBef>
              <a:buChar char="–"/>
              <a:defRPr kumimoji="1" sz="2800">
                <a:solidFill>
                  <a:schemeClr val="tx1"/>
                </a:solidFill>
                <a:latin typeface="Times New Roman" panose="02020603050405020304" pitchFamily="18" charset="0"/>
                <a:ea typeface="宋体" panose="02010600030101010101" pitchFamily="2" charset="-122"/>
              </a:defRPr>
            </a:lvl2pPr>
            <a:lvl3pPr marL="1143000" indent="-228600">
              <a:spcBef>
                <a:spcPct val="20000"/>
              </a:spcBef>
              <a:buChar char="•"/>
              <a:defRPr kumimoji="1" sz="2400">
                <a:solidFill>
                  <a:schemeClr val="tx1"/>
                </a:solidFill>
                <a:latin typeface="Times New Roman" panose="02020603050405020304" pitchFamily="18" charset="0"/>
                <a:ea typeface="宋体" panose="02010600030101010101" pitchFamily="2" charset="-122"/>
              </a:defRPr>
            </a:lvl3pPr>
            <a:lvl4pPr marL="1600200" indent="-228600">
              <a:spcBef>
                <a:spcPct val="20000"/>
              </a:spcBef>
              <a:buChar char="–"/>
              <a:defRPr kumimoji="1" sz="2000">
                <a:solidFill>
                  <a:schemeClr val="tx1"/>
                </a:solidFill>
                <a:latin typeface="Times New Roman" panose="02020603050405020304" pitchFamily="18" charset="0"/>
                <a:ea typeface="宋体" panose="02010600030101010101" pitchFamily="2" charset="-122"/>
              </a:defRPr>
            </a:lvl4pPr>
            <a:lvl5pPr marL="2057400" indent="-228600">
              <a:spcBef>
                <a:spcPct val="20000"/>
              </a:spcBef>
              <a:buChar char="»"/>
              <a:defRPr kumimoji="1" sz="20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9pPr>
          </a:lstStyle>
          <a:p>
            <a:pPr>
              <a:lnSpc>
                <a:spcPct val="150000"/>
              </a:lnSpc>
              <a:buNone/>
            </a:pPr>
            <a:r>
              <a:rPr lang="zh-CN" altLang="en-US" sz="2800" dirty="0">
                <a:solidFill>
                  <a:srgbClr val="FF0000"/>
                </a:solidFill>
                <a:latin typeface="微软雅黑" panose="020B0503020204020204" pitchFamily="34" charset="-122"/>
                <a:ea typeface="微软雅黑" panose="020B0503020204020204" pitchFamily="34" charset="-122"/>
                <a:cs typeface="Times New Roman" panose="02020603050405020304" pitchFamily="18" charset="0"/>
              </a:rPr>
              <a:t>二、对</a:t>
            </a:r>
            <a:r>
              <a:rPr lang="en-US" altLang="zh-CN" sz="2800" dirty="0">
                <a:solidFill>
                  <a:srgbClr val="FF0000"/>
                </a:solidFill>
                <a:latin typeface="微软雅黑" panose="020B0503020204020204" pitchFamily="34" charset="-122"/>
                <a:ea typeface="微软雅黑" panose="020B0503020204020204" pitchFamily="34" charset="-122"/>
                <a:cs typeface="Times New Roman" panose="02020603050405020304" pitchFamily="18" charset="0"/>
              </a:rPr>
              <a:t>DGLAP</a:t>
            </a:r>
            <a:r>
              <a:rPr lang="zh-CN" altLang="en-US" sz="2800" dirty="0">
                <a:solidFill>
                  <a:srgbClr val="FF0000"/>
                </a:solidFill>
                <a:latin typeface="微软雅黑" panose="020B0503020204020204" pitchFamily="34" charset="-122"/>
                <a:ea typeface="微软雅黑" panose="020B0503020204020204" pitchFamily="34" charset="-122"/>
                <a:cs typeface="Times New Roman" panose="02020603050405020304" pitchFamily="18" charset="0"/>
              </a:rPr>
              <a:t>演化方程的高扭度修正</a:t>
            </a:r>
            <a:endParaRPr lang="en-US" altLang="zh-CN" sz="2800" dirty="0">
              <a:solidFill>
                <a:srgbClr val="FF0000"/>
              </a:solidFill>
              <a:latin typeface="微软雅黑" panose="020B0503020204020204" pitchFamily="34" charset="-122"/>
              <a:ea typeface="微软雅黑" panose="020B0503020204020204" pitchFamily="34" charset="-122"/>
              <a:cs typeface="Times New Roman" panose="02020603050405020304" pitchFamily="18" charset="0"/>
            </a:endParaRPr>
          </a:p>
        </p:txBody>
      </p:sp>
      <p:pic>
        <p:nvPicPr>
          <p:cNvPr id="8" name="图片 7">
            <a:extLst>
              <a:ext uri="{FF2B5EF4-FFF2-40B4-BE49-F238E27FC236}">
                <a16:creationId xmlns:a16="http://schemas.microsoft.com/office/drawing/2014/main" id="{A8F7950E-6409-4ED0-98F1-3199E7958F85}"/>
              </a:ext>
            </a:extLst>
          </p:cNvPr>
          <p:cNvPicPr>
            <a:picLocks noChangeAspect="1"/>
          </p:cNvPicPr>
          <p:nvPr/>
        </p:nvPicPr>
        <p:blipFill>
          <a:blip r:embed="rId2"/>
          <a:stretch>
            <a:fillRect/>
          </a:stretch>
        </p:blipFill>
        <p:spPr>
          <a:xfrm>
            <a:off x="431460" y="734898"/>
            <a:ext cx="5303515" cy="3117132"/>
          </a:xfrm>
          <a:prstGeom prst="rect">
            <a:avLst/>
          </a:prstGeom>
        </p:spPr>
      </p:pic>
      <p:pic>
        <p:nvPicPr>
          <p:cNvPr id="13" name="图片 12">
            <a:extLst>
              <a:ext uri="{FF2B5EF4-FFF2-40B4-BE49-F238E27FC236}">
                <a16:creationId xmlns:a16="http://schemas.microsoft.com/office/drawing/2014/main" id="{AA4F6200-21F9-49F5-ADCE-E0F003102E8A}"/>
              </a:ext>
            </a:extLst>
          </p:cNvPr>
          <p:cNvPicPr>
            <a:picLocks noChangeAspect="1"/>
          </p:cNvPicPr>
          <p:nvPr/>
        </p:nvPicPr>
        <p:blipFill>
          <a:blip r:embed="rId3"/>
          <a:stretch>
            <a:fillRect/>
          </a:stretch>
        </p:blipFill>
        <p:spPr>
          <a:xfrm>
            <a:off x="780487" y="3943526"/>
            <a:ext cx="4653362" cy="2914474"/>
          </a:xfrm>
          <a:prstGeom prst="rect">
            <a:avLst/>
          </a:prstGeom>
        </p:spPr>
      </p:pic>
      <mc:AlternateContent xmlns:mc="http://schemas.openxmlformats.org/markup-compatibility/2006" xmlns:a14="http://schemas.microsoft.com/office/drawing/2010/main">
        <mc:Choice Requires="a14">
          <p:sp>
            <p:nvSpPr>
              <p:cNvPr id="2" name="文本框 1">
                <a:extLst>
                  <a:ext uri="{FF2B5EF4-FFF2-40B4-BE49-F238E27FC236}">
                    <a16:creationId xmlns:a16="http://schemas.microsoft.com/office/drawing/2014/main" id="{68A48BD9-3138-41AB-8CFA-F1EB302A10CB}"/>
                  </a:ext>
                </a:extLst>
              </p:cNvPr>
              <p:cNvSpPr txBox="1"/>
              <p:nvPr/>
            </p:nvSpPr>
            <p:spPr>
              <a:xfrm>
                <a:off x="6445188" y="221941"/>
                <a:ext cx="5498621" cy="468975"/>
              </a:xfrm>
              <a:prstGeom prst="rect">
                <a:avLst/>
              </a:prstGeom>
              <a:noFill/>
            </p:spPr>
            <p:txBody>
              <a:bodyPr wrap="none" rtlCol="0">
                <a:spAutoFit/>
              </a:bodyPr>
              <a:lstStyle/>
              <a:p>
                <a:r>
                  <a:rPr lang="en-US" altLang="zh-CN" sz="2400" dirty="0"/>
                  <a:t>GRV Input distribution </a:t>
                </a:r>
                <a14:m>
                  <m:oMath xmlns:m="http://schemas.openxmlformats.org/officeDocument/2006/math">
                    <m:r>
                      <a:rPr lang="en-US" altLang="zh-CN" sz="2400" b="0" i="0" smtClean="0">
                        <a:latin typeface="Cambria Math" panose="02040503050406030204" pitchFamily="18" charset="0"/>
                      </a:rPr>
                      <m:t>(</m:t>
                    </m:r>
                    <m:sSubSup>
                      <m:sSubSupPr>
                        <m:ctrlPr>
                          <a:rPr lang="en-US" altLang="zh-CN" sz="2400" i="1" smtClean="0">
                            <a:latin typeface="Cambria Math" panose="02040503050406030204" pitchFamily="18" charset="0"/>
                          </a:rPr>
                        </m:ctrlPr>
                      </m:sSubSupPr>
                      <m:e>
                        <m:r>
                          <a:rPr lang="en-US" altLang="zh-CN" sz="2400" b="0" i="1" smtClean="0">
                            <a:latin typeface="Cambria Math" panose="02040503050406030204" pitchFamily="18" charset="0"/>
                          </a:rPr>
                          <m:t>𝑄</m:t>
                        </m:r>
                      </m:e>
                      <m:sub>
                        <m:r>
                          <a:rPr lang="en-US" altLang="zh-CN" sz="2400" b="0" i="1" smtClean="0">
                            <a:latin typeface="Cambria Math" panose="02040503050406030204" pitchFamily="18" charset="0"/>
                          </a:rPr>
                          <m:t>0</m:t>
                        </m:r>
                      </m:sub>
                      <m:sup>
                        <m:r>
                          <a:rPr lang="en-US" altLang="zh-CN" sz="2400" b="0" i="1" smtClean="0">
                            <a:latin typeface="Cambria Math" panose="02040503050406030204" pitchFamily="18" charset="0"/>
                          </a:rPr>
                          <m:t>2</m:t>
                        </m:r>
                      </m:sup>
                    </m:sSubSup>
                    <m:r>
                      <a:rPr lang="en-US" altLang="zh-CN" sz="2400" b="0" i="1" smtClean="0">
                        <a:latin typeface="Cambria Math" panose="02040503050406030204" pitchFamily="18" charset="0"/>
                      </a:rPr>
                      <m:t>=0.26</m:t>
                    </m:r>
                    <m:r>
                      <a:rPr lang="en-US" altLang="zh-CN" sz="2400" b="0" i="1" smtClean="0">
                        <a:latin typeface="Cambria Math" panose="02040503050406030204" pitchFamily="18" charset="0"/>
                      </a:rPr>
                      <m:t>𝐺𝑒</m:t>
                    </m:r>
                    <m:sSup>
                      <m:sSupPr>
                        <m:ctrlPr>
                          <a:rPr lang="en-US" altLang="zh-CN" sz="2400" b="0" i="1" smtClean="0">
                            <a:latin typeface="Cambria Math" panose="02040503050406030204" pitchFamily="18" charset="0"/>
                          </a:rPr>
                        </m:ctrlPr>
                      </m:sSupPr>
                      <m:e>
                        <m:r>
                          <a:rPr lang="en-US" altLang="zh-CN" sz="2400" b="0" i="1" smtClean="0">
                            <a:latin typeface="Cambria Math" panose="02040503050406030204" pitchFamily="18" charset="0"/>
                          </a:rPr>
                          <m:t>𝑉</m:t>
                        </m:r>
                      </m:e>
                      <m:sup>
                        <m:r>
                          <a:rPr lang="en-US" altLang="zh-CN" sz="2400" b="0" i="1" smtClean="0">
                            <a:latin typeface="Cambria Math" panose="02040503050406030204" pitchFamily="18" charset="0"/>
                          </a:rPr>
                          <m:t>2</m:t>
                        </m:r>
                      </m:sup>
                    </m:sSup>
                    <m:r>
                      <a:rPr lang="en-US" altLang="zh-CN" sz="2400" b="0" i="1" smtClean="0">
                        <a:latin typeface="Cambria Math" panose="02040503050406030204" pitchFamily="18" charset="0"/>
                      </a:rPr>
                      <m:t>)</m:t>
                    </m:r>
                  </m:oMath>
                </a14:m>
                <a:endParaRPr lang="zh-CN" altLang="en-US" sz="2400" dirty="0"/>
              </a:p>
            </p:txBody>
          </p:sp>
        </mc:Choice>
        <mc:Fallback xmlns="">
          <p:sp>
            <p:nvSpPr>
              <p:cNvPr id="2" name="文本框 1">
                <a:extLst>
                  <a:ext uri="{FF2B5EF4-FFF2-40B4-BE49-F238E27FC236}">
                    <a16:creationId xmlns:a16="http://schemas.microsoft.com/office/drawing/2014/main" id="{68A48BD9-3138-41AB-8CFA-F1EB302A10CB}"/>
                  </a:ext>
                </a:extLst>
              </p:cNvPr>
              <p:cNvSpPr txBox="1">
                <a:spLocks noRot="1" noChangeAspect="1" noMove="1" noResize="1" noEditPoints="1" noAdjustHandles="1" noChangeArrowheads="1" noChangeShapeType="1" noTextEdit="1"/>
              </p:cNvSpPr>
              <p:nvPr/>
            </p:nvSpPr>
            <p:spPr>
              <a:xfrm>
                <a:off x="6445188" y="221941"/>
                <a:ext cx="5498621" cy="468975"/>
              </a:xfrm>
              <a:prstGeom prst="rect">
                <a:avLst/>
              </a:prstGeom>
              <a:blipFill>
                <a:blip r:embed="rId4"/>
                <a:stretch>
                  <a:fillRect l="-1663" t="-7792" b="-29870"/>
                </a:stretch>
              </a:blipFill>
            </p:spPr>
            <p:txBody>
              <a:bodyPr/>
              <a:lstStyle/>
              <a:p>
                <a:r>
                  <a:rPr lang="zh-CN" altLang="en-US">
                    <a:noFill/>
                  </a:rPr>
                  <a:t> </a:t>
                </a:r>
              </a:p>
            </p:txBody>
          </p:sp>
        </mc:Fallback>
      </mc:AlternateContent>
      <p:pic>
        <p:nvPicPr>
          <p:cNvPr id="5" name="图片 4">
            <a:extLst>
              <a:ext uri="{FF2B5EF4-FFF2-40B4-BE49-F238E27FC236}">
                <a16:creationId xmlns:a16="http://schemas.microsoft.com/office/drawing/2014/main" id="{74AE4057-6C1D-471F-A733-EEDAA82CE27C}"/>
              </a:ext>
            </a:extLst>
          </p:cNvPr>
          <p:cNvPicPr>
            <a:picLocks noChangeAspect="1"/>
          </p:cNvPicPr>
          <p:nvPr/>
        </p:nvPicPr>
        <p:blipFill>
          <a:blip r:embed="rId5"/>
          <a:stretch>
            <a:fillRect/>
          </a:stretch>
        </p:blipFill>
        <p:spPr>
          <a:xfrm>
            <a:off x="7297497" y="1021006"/>
            <a:ext cx="3896269" cy="924054"/>
          </a:xfrm>
          <a:prstGeom prst="rect">
            <a:avLst/>
          </a:prstGeom>
        </p:spPr>
      </p:pic>
      <p:pic>
        <p:nvPicPr>
          <p:cNvPr id="6" name="图片 5">
            <a:extLst>
              <a:ext uri="{FF2B5EF4-FFF2-40B4-BE49-F238E27FC236}">
                <a16:creationId xmlns:a16="http://schemas.microsoft.com/office/drawing/2014/main" id="{399E8057-04D3-4337-904B-F8AE569F2C9E}"/>
              </a:ext>
            </a:extLst>
          </p:cNvPr>
          <p:cNvPicPr>
            <a:picLocks noChangeAspect="1"/>
          </p:cNvPicPr>
          <p:nvPr/>
        </p:nvPicPr>
        <p:blipFill>
          <a:blip r:embed="rId6"/>
          <a:stretch>
            <a:fillRect/>
          </a:stretch>
        </p:blipFill>
        <p:spPr>
          <a:xfrm>
            <a:off x="6995003" y="2052374"/>
            <a:ext cx="3972479" cy="1790950"/>
          </a:xfrm>
          <a:prstGeom prst="rect">
            <a:avLst/>
          </a:prstGeom>
        </p:spPr>
      </p:pic>
      <p:sp>
        <p:nvSpPr>
          <p:cNvPr id="7" name="文本框 6">
            <a:extLst>
              <a:ext uri="{FF2B5EF4-FFF2-40B4-BE49-F238E27FC236}">
                <a16:creationId xmlns:a16="http://schemas.microsoft.com/office/drawing/2014/main" id="{52180E3A-0E4B-46B4-A67C-32F2DEEB50FF}"/>
              </a:ext>
            </a:extLst>
          </p:cNvPr>
          <p:cNvSpPr txBox="1"/>
          <p:nvPr/>
        </p:nvSpPr>
        <p:spPr>
          <a:xfrm>
            <a:off x="6004356" y="1005304"/>
            <a:ext cx="1143262" cy="461665"/>
          </a:xfrm>
          <a:prstGeom prst="rect">
            <a:avLst/>
          </a:prstGeom>
          <a:noFill/>
        </p:spPr>
        <p:txBody>
          <a:bodyPr wrap="none" rtlCol="0">
            <a:spAutoFit/>
          </a:bodyPr>
          <a:lstStyle/>
          <a:p>
            <a:r>
              <a:rPr lang="en-US" altLang="zh-CN" sz="2400" b="1" dirty="0">
                <a:solidFill>
                  <a:srgbClr val="3333FF"/>
                </a:solidFill>
              </a:rPr>
              <a:t>proton</a:t>
            </a:r>
            <a:endParaRPr lang="zh-CN" altLang="en-US" sz="2400" b="1" dirty="0">
              <a:solidFill>
                <a:srgbClr val="3333FF"/>
              </a:solidFill>
            </a:endParaRPr>
          </a:p>
        </p:txBody>
      </p:sp>
      <p:pic>
        <p:nvPicPr>
          <p:cNvPr id="9" name="图片 8">
            <a:extLst>
              <a:ext uri="{FF2B5EF4-FFF2-40B4-BE49-F238E27FC236}">
                <a16:creationId xmlns:a16="http://schemas.microsoft.com/office/drawing/2014/main" id="{442724D2-7033-4437-A52B-A884F8B12519}"/>
              </a:ext>
            </a:extLst>
          </p:cNvPr>
          <p:cNvPicPr>
            <a:picLocks noChangeAspect="1"/>
          </p:cNvPicPr>
          <p:nvPr/>
        </p:nvPicPr>
        <p:blipFill>
          <a:blip r:embed="rId7"/>
          <a:stretch>
            <a:fillRect/>
          </a:stretch>
        </p:blipFill>
        <p:spPr>
          <a:xfrm>
            <a:off x="7061001" y="4336010"/>
            <a:ext cx="3713418" cy="678302"/>
          </a:xfrm>
          <a:prstGeom prst="rect">
            <a:avLst/>
          </a:prstGeom>
        </p:spPr>
      </p:pic>
      <p:pic>
        <p:nvPicPr>
          <p:cNvPr id="10" name="图片 9">
            <a:extLst>
              <a:ext uri="{FF2B5EF4-FFF2-40B4-BE49-F238E27FC236}">
                <a16:creationId xmlns:a16="http://schemas.microsoft.com/office/drawing/2014/main" id="{CAE3133B-01FD-4FD8-A7AB-5A328F1B47E4}"/>
              </a:ext>
            </a:extLst>
          </p:cNvPr>
          <p:cNvPicPr>
            <a:picLocks noChangeAspect="1"/>
          </p:cNvPicPr>
          <p:nvPr/>
        </p:nvPicPr>
        <p:blipFill>
          <a:blip r:embed="rId8"/>
          <a:stretch>
            <a:fillRect/>
          </a:stretch>
        </p:blipFill>
        <p:spPr>
          <a:xfrm>
            <a:off x="7123626" y="5097561"/>
            <a:ext cx="4859464" cy="1195135"/>
          </a:xfrm>
          <a:prstGeom prst="rect">
            <a:avLst/>
          </a:prstGeom>
        </p:spPr>
      </p:pic>
      <p:sp>
        <p:nvSpPr>
          <p:cNvPr id="11" name="文本框 10">
            <a:extLst>
              <a:ext uri="{FF2B5EF4-FFF2-40B4-BE49-F238E27FC236}">
                <a16:creationId xmlns:a16="http://schemas.microsoft.com/office/drawing/2014/main" id="{39AE8508-0C59-4C1F-96C3-4B7909D9F08B}"/>
              </a:ext>
            </a:extLst>
          </p:cNvPr>
          <p:cNvSpPr txBox="1"/>
          <p:nvPr/>
        </p:nvSpPr>
        <p:spPr>
          <a:xfrm>
            <a:off x="6282153" y="4279592"/>
            <a:ext cx="814647" cy="461665"/>
          </a:xfrm>
          <a:prstGeom prst="rect">
            <a:avLst/>
          </a:prstGeom>
          <a:noFill/>
        </p:spPr>
        <p:txBody>
          <a:bodyPr wrap="none" rtlCol="0">
            <a:spAutoFit/>
          </a:bodyPr>
          <a:lstStyle/>
          <a:p>
            <a:r>
              <a:rPr lang="en-US" altLang="zh-CN" sz="2400" b="1" dirty="0">
                <a:solidFill>
                  <a:srgbClr val="3333FF"/>
                </a:solidFill>
              </a:rPr>
              <a:t>pion</a:t>
            </a:r>
            <a:endParaRPr lang="zh-CN" altLang="en-US" sz="2400" b="1" dirty="0">
              <a:solidFill>
                <a:srgbClr val="3333FF"/>
              </a:solidFill>
            </a:endParaRPr>
          </a:p>
        </p:txBody>
      </p:sp>
      <p:sp>
        <p:nvSpPr>
          <p:cNvPr id="18" name="矩形 17">
            <a:extLst>
              <a:ext uri="{FF2B5EF4-FFF2-40B4-BE49-F238E27FC236}">
                <a16:creationId xmlns:a16="http://schemas.microsoft.com/office/drawing/2014/main" id="{A032C7BB-D90A-4C4C-95CD-1C82787B07EB}"/>
              </a:ext>
            </a:extLst>
          </p:cNvPr>
          <p:cNvSpPr/>
          <p:nvPr/>
        </p:nvSpPr>
        <p:spPr>
          <a:xfrm>
            <a:off x="1885950" y="1419225"/>
            <a:ext cx="3486150" cy="1028700"/>
          </a:xfrm>
          <a:prstGeom prst="rect">
            <a:avLst/>
          </a:prstGeom>
          <a:solidFill>
            <a:schemeClr val="bg1">
              <a:alpha val="0"/>
            </a:schemeClr>
          </a:solidFill>
          <a:ln w="25400">
            <a:solidFill>
              <a:srgbClr val="000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9" name="矩形 18">
            <a:extLst>
              <a:ext uri="{FF2B5EF4-FFF2-40B4-BE49-F238E27FC236}">
                <a16:creationId xmlns:a16="http://schemas.microsoft.com/office/drawing/2014/main" id="{5C65924B-4118-4D62-B426-BD0DD72669FB}"/>
              </a:ext>
            </a:extLst>
          </p:cNvPr>
          <p:cNvSpPr/>
          <p:nvPr/>
        </p:nvSpPr>
        <p:spPr>
          <a:xfrm>
            <a:off x="1876425" y="2676525"/>
            <a:ext cx="3486150" cy="1028700"/>
          </a:xfrm>
          <a:prstGeom prst="rect">
            <a:avLst/>
          </a:prstGeom>
          <a:solidFill>
            <a:schemeClr val="bg1">
              <a:alpha val="0"/>
            </a:schemeClr>
          </a:solidFill>
          <a:ln w="25400">
            <a:solidFill>
              <a:srgbClr val="000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2" name="文本框 21">
            <a:extLst>
              <a:ext uri="{FF2B5EF4-FFF2-40B4-BE49-F238E27FC236}">
                <a16:creationId xmlns:a16="http://schemas.microsoft.com/office/drawing/2014/main" id="{895438D5-07DE-41CD-8B25-EC4E5AC3A101}"/>
              </a:ext>
            </a:extLst>
          </p:cNvPr>
          <p:cNvSpPr txBox="1"/>
          <p:nvPr/>
        </p:nvSpPr>
        <p:spPr>
          <a:xfrm>
            <a:off x="7162800" y="6257925"/>
            <a:ext cx="4660250" cy="461665"/>
          </a:xfrm>
          <a:prstGeom prst="rect">
            <a:avLst/>
          </a:prstGeom>
          <a:noFill/>
        </p:spPr>
        <p:txBody>
          <a:bodyPr wrap="none" rtlCol="0">
            <a:spAutoFit/>
          </a:bodyPr>
          <a:lstStyle/>
          <a:p>
            <a:r>
              <a:rPr lang="en-US" altLang="zh-CN" sz="2400" b="1" dirty="0">
                <a:solidFill>
                  <a:srgbClr val="0066FF"/>
                </a:solidFill>
              </a:rPr>
              <a:t>Valence-like input distributions </a:t>
            </a:r>
            <a:endParaRPr lang="zh-CN" altLang="en-US" sz="2400" b="1" dirty="0">
              <a:solidFill>
                <a:srgbClr val="0066FF"/>
              </a:solidFill>
            </a:endParaRPr>
          </a:p>
        </p:txBody>
      </p:sp>
    </p:spTree>
    <p:extLst>
      <p:ext uri="{BB962C8B-B14F-4D97-AF65-F5344CB8AC3E}">
        <p14:creationId xmlns:p14="http://schemas.microsoft.com/office/powerpoint/2010/main" val="11562863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3"/>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8"/>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9"/>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2"/>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7"/>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5"/>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6"/>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11"/>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nodeType="clickEffect">
                                  <p:stCondLst>
                                    <p:cond delay="0"/>
                                  </p:stCondLst>
                                  <p:childTnLst>
                                    <p:set>
                                      <p:cBhvr>
                                        <p:cTn id="46" dur="1" fill="hold">
                                          <p:stCondLst>
                                            <p:cond delay="0"/>
                                          </p:stCondLst>
                                        </p:cTn>
                                        <p:tgtEl>
                                          <p:spTgt spid="9"/>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nodeType="clickEffect">
                                  <p:stCondLst>
                                    <p:cond delay="0"/>
                                  </p:stCondLst>
                                  <p:childTnLst>
                                    <p:set>
                                      <p:cBhvr>
                                        <p:cTn id="50" dur="1" fill="hold">
                                          <p:stCondLst>
                                            <p:cond delay="0"/>
                                          </p:stCondLst>
                                        </p:cTn>
                                        <p:tgtEl>
                                          <p:spTgt spid="10"/>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grpId="0" nodeType="clickEffect">
                                  <p:stCondLst>
                                    <p:cond delay="0"/>
                                  </p:stCondLst>
                                  <p:childTnLst>
                                    <p:set>
                                      <p:cBhvr>
                                        <p:cTn id="54" dur="1" fill="hold">
                                          <p:stCondLst>
                                            <p:cond delay="0"/>
                                          </p:stCondLst>
                                        </p:cTn>
                                        <p:tgtEl>
                                          <p:spTgt spid="2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2" grpId="0"/>
      <p:bldP spid="7" grpId="0"/>
      <p:bldP spid="11" grpId="0"/>
      <p:bldP spid="18" grpId="0" animBg="1"/>
      <p:bldP spid="19" grpId="0" animBg="1"/>
      <p:bldP spid="22"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a:extLst>
              <a:ext uri="{FF2B5EF4-FFF2-40B4-BE49-F238E27FC236}">
                <a16:creationId xmlns:a16="http://schemas.microsoft.com/office/drawing/2014/main" id="{5F43033B-9F3C-4F9D-8BF0-EAA3F1582EE7}"/>
              </a:ext>
            </a:extLst>
          </p:cNvPr>
          <p:cNvSpPr txBox="1"/>
          <p:nvPr/>
        </p:nvSpPr>
        <p:spPr>
          <a:xfrm>
            <a:off x="245117" y="363061"/>
            <a:ext cx="5432128" cy="461665"/>
          </a:xfrm>
          <a:prstGeom prst="rect">
            <a:avLst/>
          </a:prstGeom>
          <a:noFill/>
        </p:spPr>
        <p:txBody>
          <a:bodyPr wrap="none" rtlCol="0">
            <a:spAutoFit/>
          </a:bodyPr>
          <a:lstStyle/>
          <a:p>
            <a:r>
              <a:rPr lang="en-US" altLang="zh-CN" sz="2400" b="1" dirty="0">
                <a:solidFill>
                  <a:srgbClr val="FF0000"/>
                </a:solidFill>
                <a:latin typeface="Times New Roman" panose="02020603050405020304" pitchFamily="18" charset="0"/>
                <a:cs typeface="Times New Roman" panose="02020603050405020304" pitchFamily="18" charset="0"/>
              </a:rPr>
              <a:t>(A)  The input pion </a:t>
            </a:r>
            <a:r>
              <a:rPr lang="en-US" altLang="zh-CN" sz="2400" b="1" dirty="0" err="1">
                <a:solidFill>
                  <a:srgbClr val="FF0000"/>
                </a:solidFill>
                <a:latin typeface="Times New Roman" panose="02020603050405020304" pitchFamily="18" charset="0"/>
                <a:cs typeface="Times New Roman" panose="02020603050405020304" pitchFamily="18" charset="0"/>
              </a:rPr>
              <a:t>parton</a:t>
            </a:r>
            <a:r>
              <a:rPr lang="zh-CN" altLang="en-US" sz="2400" b="1" dirty="0">
                <a:solidFill>
                  <a:srgbClr val="FF0000"/>
                </a:solidFill>
                <a:latin typeface="Times New Roman" panose="02020603050405020304" pitchFamily="18" charset="0"/>
                <a:cs typeface="Times New Roman" panose="02020603050405020304" pitchFamily="18" charset="0"/>
              </a:rPr>
              <a:t> </a:t>
            </a:r>
            <a:r>
              <a:rPr lang="en-US" altLang="zh-CN" sz="2400" b="1" dirty="0">
                <a:solidFill>
                  <a:srgbClr val="FF0000"/>
                </a:solidFill>
                <a:latin typeface="Times New Roman" panose="02020603050405020304" pitchFamily="18" charset="0"/>
                <a:cs typeface="Times New Roman" panose="02020603050405020304" pitchFamily="18" charset="0"/>
              </a:rPr>
              <a:t>distributions</a:t>
            </a:r>
            <a:endParaRPr lang="zh-CN" altLang="en-US" sz="2400" b="1" dirty="0">
              <a:latin typeface="Times New Roman" panose="02020603050405020304" pitchFamily="18" charset="0"/>
              <a:cs typeface="Times New Roman" panose="02020603050405020304" pitchFamily="18" charset="0"/>
            </a:endParaRPr>
          </a:p>
        </p:txBody>
      </p:sp>
      <p:sp>
        <p:nvSpPr>
          <p:cNvPr id="11" name="矩形 10">
            <a:extLst>
              <a:ext uri="{FF2B5EF4-FFF2-40B4-BE49-F238E27FC236}">
                <a16:creationId xmlns:a16="http://schemas.microsoft.com/office/drawing/2014/main" id="{03D89FE5-A76E-4301-B4A5-2EA7CA3B83CF}"/>
              </a:ext>
            </a:extLst>
          </p:cNvPr>
          <p:cNvSpPr/>
          <p:nvPr/>
        </p:nvSpPr>
        <p:spPr>
          <a:xfrm>
            <a:off x="865850" y="1196900"/>
            <a:ext cx="1329210" cy="830997"/>
          </a:xfrm>
          <a:prstGeom prst="rect">
            <a:avLst/>
          </a:prstGeom>
        </p:spPr>
        <p:txBody>
          <a:bodyPr wrap="none">
            <a:spAutoFit/>
          </a:bodyPr>
          <a:lstStyle/>
          <a:p>
            <a:r>
              <a:rPr lang="pt-PT" altLang="zh-CN" sz="2400" b="1" dirty="0">
                <a:solidFill>
                  <a:srgbClr val="000000"/>
                </a:solidFill>
                <a:latin typeface="Times New Roman" panose="02020603050405020304" pitchFamily="18" charset="0"/>
                <a:cs typeface="Times New Roman" panose="02020603050405020304" pitchFamily="18" charset="0"/>
              </a:rPr>
              <a:t>BLFQ</a:t>
            </a:r>
            <a:r>
              <a:rPr lang="zh-CN" altLang="en-US" sz="2400" b="1" dirty="0">
                <a:solidFill>
                  <a:srgbClr val="000000"/>
                </a:solidFill>
                <a:latin typeface="Times New Roman" panose="02020603050405020304" pitchFamily="18" charset="0"/>
                <a:cs typeface="Times New Roman" panose="02020603050405020304" pitchFamily="18" charset="0"/>
              </a:rPr>
              <a:t>：</a:t>
            </a:r>
            <a:endParaRPr lang="pt-PT" altLang="zh-CN" sz="2400" dirty="0">
              <a:latin typeface="Times New Roman" panose="02020603050405020304" pitchFamily="18" charset="0"/>
              <a:cs typeface="Times New Roman" panose="02020603050405020304" pitchFamily="18" charset="0"/>
            </a:endParaRPr>
          </a:p>
          <a:p>
            <a:r>
              <a:rPr lang="pt-PT" altLang="zh-CN" sz="2400" dirty="0">
                <a:latin typeface="Times New Roman" panose="02020603050405020304" pitchFamily="18" charset="0"/>
                <a:cs typeface="Times New Roman" panose="02020603050405020304" pitchFamily="18" charset="0"/>
              </a:rPr>
              <a:t> </a:t>
            </a:r>
            <a:endParaRPr lang="zh-CN" altLang="en-US" sz="2400" dirty="0">
              <a:latin typeface="Times New Roman" panose="02020603050405020304" pitchFamily="18" charset="0"/>
              <a:cs typeface="Times New Roman" panose="02020603050405020304" pitchFamily="18" charset="0"/>
            </a:endParaRPr>
          </a:p>
        </p:txBody>
      </p:sp>
      <p:sp>
        <p:nvSpPr>
          <p:cNvPr id="13" name="文本框 12">
            <a:extLst>
              <a:ext uri="{FF2B5EF4-FFF2-40B4-BE49-F238E27FC236}">
                <a16:creationId xmlns:a16="http://schemas.microsoft.com/office/drawing/2014/main" id="{7736D72E-7050-472B-AB44-AD0A61A24E77}"/>
              </a:ext>
            </a:extLst>
          </p:cNvPr>
          <p:cNvSpPr txBox="1"/>
          <p:nvPr/>
        </p:nvSpPr>
        <p:spPr>
          <a:xfrm>
            <a:off x="2177002" y="1755312"/>
            <a:ext cx="4102405" cy="461665"/>
          </a:xfrm>
          <a:prstGeom prst="rect">
            <a:avLst/>
          </a:prstGeom>
          <a:noFill/>
        </p:spPr>
        <p:txBody>
          <a:bodyPr wrap="none" rtlCol="0">
            <a:spAutoFit/>
          </a:bodyPr>
          <a:lstStyle/>
          <a:p>
            <a:r>
              <a:rPr lang="en-US" altLang="zh-CN" sz="2400" dirty="0">
                <a:solidFill>
                  <a:srgbClr val="0000FF"/>
                </a:solidFill>
                <a:latin typeface="Times New Roman" panose="02020603050405020304" pitchFamily="18" charset="0"/>
                <a:cs typeface="Times New Roman" panose="02020603050405020304" pitchFamily="18" charset="0"/>
              </a:rPr>
              <a:t>valence quark input distribution</a:t>
            </a:r>
            <a:endParaRPr lang="zh-CN" altLang="en-US" sz="2400" dirty="0">
              <a:solidFill>
                <a:srgbClr val="0000FF"/>
              </a:solidFill>
              <a:latin typeface="Times New Roman" panose="02020603050405020304" pitchFamily="18" charset="0"/>
              <a:cs typeface="Times New Roman" panose="02020603050405020304" pitchFamily="18" charset="0"/>
            </a:endParaRPr>
          </a:p>
        </p:txBody>
      </p:sp>
      <p:pic>
        <p:nvPicPr>
          <p:cNvPr id="14" name="图片 13">
            <a:extLst>
              <a:ext uri="{FF2B5EF4-FFF2-40B4-BE49-F238E27FC236}">
                <a16:creationId xmlns:a16="http://schemas.microsoft.com/office/drawing/2014/main" id="{3ED41A71-D386-4617-9BB5-935EE0053551}"/>
              </a:ext>
            </a:extLst>
          </p:cNvPr>
          <p:cNvPicPr>
            <a:picLocks noChangeAspect="1"/>
          </p:cNvPicPr>
          <p:nvPr/>
        </p:nvPicPr>
        <p:blipFill>
          <a:blip r:embed="rId3"/>
          <a:stretch>
            <a:fillRect/>
          </a:stretch>
        </p:blipFill>
        <p:spPr>
          <a:xfrm>
            <a:off x="3124900" y="2866857"/>
            <a:ext cx="3308915" cy="579060"/>
          </a:xfrm>
          <a:prstGeom prst="rect">
            <a:avLst/>
          </a:prstGeom>
        </p:spPr>
      </p:pic>
      <mc:AlternateContent xmlns:mc="http://schemas.openxmlformats.org/markup-compatibility/2006" xmlns:a14="http://schemas.microsoft.com/office/drawing/2010/main">
        <mc:Choice Requires="a14">
          <p:sp>
            <p:nvSpPr>
              <p:cNvPr id="16" name="文本框 15">
                <a:extLst>
                  <a:ext uri="{FF2B5EF4-FFF2-40B4-BE49-F238E27FC236}">
                    <a16:creationId xmlns:a16="http://schemas.microsoft.com/office/drawing/2014/main" id="{EAD719B4-4779-454C-ADFD-4EBBB3019BF3}"/>
                  </a:ext>
                </a:extLst>
              </p:cNvPr>
              <p:cNvSpPr txBox="1"/>
              <p:nvPr/>
            </p:nvSpPr>
            <p:spPr>
              <a:xfrm>
                <a:off x="2216717" y="2975309"/>
                <a:ext cx="839589" cy="307777"/>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US" altLang="zh-CN" sz="2000" b="0" i="1" smtClean="0">
                          <a:latin typeface="Cambria Math" panose="02040503050406030204" pitchFamily="18" charset="0"/>
                        </a:rPr>
                        <m:t>𝑓</m:t>
                      </m:r>
                      <m:d>
                        <m:dPr>
                          <m:ctrlPr>
                            <a:rPr lang="en-US" altLang="zh-CN" sz="2000" b="0" i="1" smtClean="0">
                              <a:latin typeface="Cambria Math" panose="02040503050406030204" pitchFamily="18" charset="0"/>
                            </a:rPr>
                          </m:ctrlPr>
                        </m:dPr>
                        <m:e>
                          <m:r>
                            <a:rPr lang="en-US" altLang="zh-CN" sz="2000" b="0" i="1" smtClean="0">
                              <a:latin typeface="Cambria Math" panose="02040503050406030204" pitchFamily="18" charset="0"/>
                            </a:rPr>
                            <m:t>𝑥</m:t>
                          </m:r>
                        </m:e>
                      </m:d>
                      <m:r>
                        <a:rPr lang="en-US" altLang="zh-CN" sz="2000" b="0" i="1" smtClean="0">
                          <a:latin typeface="Cambria Math" panose="02040503050406030204" pitchFamily="18" charset="0"/>
                        </a:rPr>
                        <m:t>=</m:t>
                      </m:r>
                    </m:oMath>
                  </m:oMathPara>
                </a14:m>
                <a:endParaRPr lang="zh-CN" altLang="en-US" sz="2000" dirty="0"/>
              </a:p>
            </p:txBody>
          </p:sp>
        </mc:Choice>
        <mc:Fallback xmlns="">
          <p:sp>
            <p:nvSpPr>
              <p:cNvPr id="16" name="文本框 15">
                <a:extLst>
                  <a:ext uri="{FF2B5EF4-FFF2-40B4-BE49-F238E27FC236}">
                    <a16:creationId xmlns:a16="http://schemas.microsoft.com/office/drawing/2014/main" id="{EAD719B4-4779-454C-ADFD-4EBBB3019BF3}"/>
                  </a:ext>
                </a:extLst>
              </p:cNvPr>
              <p:cNvSpPr txBox="1">
                <a:spLocks noRot="1" noChangeAspect="1" noMove="1" noResize="1" noEditPoints="1" noAdjustHandles="1" noChangeArrowheads="1" noChangeShapeType="1" noTextEdit="1"/>
              </p:cNvSpPr>
              <p:nvPr/>
            </p:nvSpPr>
            <p:spPr>
              <a:xfrm>
                <a:off x="2216717" y="2975309"/>
                <a:ext cx="839589" cy="307777"/>
              </a:xfrm>
              <a:prstGeom prst="rect">
                <a:avLst/>
              </a:prstGeom>
              <a:blipFill>
                <a:blip r:embed="rId4"/>
                <a:stretch>
                  <a:fillRect l="-10219" r="-2190" b="-33333"/>
                </a:stretch>
              </a:blipFill>
            </p:spPr>
            <p:txBody>
              <a:bodyPr/>
              <a:lstStyle/>
              <a:p>
                <a:r>
                  <a:rPr lang="zh-CN" altLang="en-US">
                    <a:noFill/>
                  </a:rPr>
                  <a:t> </a:t>
                </a:r>
              </a:p>
            </p:txBody>
          </p:sp>
        </mc:Fallback>
      </mc:AlternateContent>
      <p:sp>
        <p:nvSpPr>
          <p:cNvPr id="5" name="矩形 4">
            <a:extLst>
              <a:ext uri="{FF2B5EF4-FFF2-40B4-BE49-F238E27FC236}">
                <a16:creationId xmlns:a16="http://schemas.microsoft.com/office/drawing/2014/main" id="{E3928FCD-486E-42DA-9353-E990409AD073}"/>
              </a:ext>
            </a:extLst>
          </p:cNvPr>
          <p:cNvSpPr/>
          <p:nvPr/>
        </p:nvSpPr>
        <p:spPr>
          <a:xfrm>
            <a:off x="1815977" y="1269640"/>
            <a:ext cx="10027920" cy="369332"/>
          </a:xfrm>
          <a:prstGeom prst="rect">
            <a:avLst/>
          </a:prstGeom>
        </p:spPr>
        <p:txBody>
          <a:bodyPr wrap="square">
            <a:spAutoFit/>
          </a:bodyPr>
          <a:lstStyle/>
          <a:p>
            <a:r>
              <a:rPr lang="pt-PT" altLang="zh-CN" dirty="0">
                <a:latin typeface="Times New Roman" panose="02020603050405020304" pitchFamily="18" charset="0"/>
                <a:cs typeface="Times New Roman" panose="02020603050405020304" pitchFamily="18" charset="0"/>
              </a:rPr>
              <a:t> </a:t>
            </a:r>
            <a:r>
              <a:rPr lang="zh-CN" altLang="en-US" dirty="0">
                <a:latin typeface="Times New Roman" panose="02020603050405020304" pitchFamily="18" charset="0"/>
                <a:cs typeface="Times New Roman" panose="02020603050405020304" pitchFamily="18" charset="0"/>
              </a:rPr>
              <a:t>（</a:t>
            </a:r>
            <a:r>
              <a:rPr lang="pt-PT" altLang="zh-CN" dirty="0">
                <a:latin typeface="Times New Roman" panose="02020603050405020304" pitchFamily="18" charset="0"/>
                <a:cs typeface="Times New Roman" panose="02020603050405020304" pitchFamily="18" charset="0"/>
              </a:rPr>
              <a:t>Phys. Rev. D 101 (2020) 034024,  Phys. Rev. Lett. 122 (2019) 172001 </a:t>
            </a:r>
            <a:r>
              <a:rPr lang="zh-CN" altLang="en-US" dirty="0">
                <a:latin typeface="Times New Roman" panose="02020603050405020304" pitchFamily="18" charset="0"/>
                <a:cs typeface="Times New Roman" panose="02020603050405020304" pitchFamily="18" charset="0"/>
              </a:rPr>
              <a:t>）</a:t>
            </a:r>
            <a:r>
              <a:rPr lang="pt-PT" altLang="zh-CN" dirty="0">
                <a:latin typeface="Times New Roman" panose="02020603050405020304" pitchFamily="18" charset="0"/>
                <a:cs typeface="Times New Roman" panose="02020603050405020304" pitchFamily="18" charset="0"/>
              </a:rPr>
              <a:t> </a:t>
            </a:r>
            <a:endParaRPr lang="zh-CN" altLang="en-US" dirty="0"/>
          </a:p>
        </p:txBody>
      </p:sp>
      <mc:AlternateContent xmlns:mc="http://schemas.openxmlformats.org/markup-compatibility/2006" xmlns:a14="http://schemas.microsoft.com/office/drawing/2010/main">
        <mc:Choice Requires="a14">
          <p:sp>
            <p:nvSpPr>
              <p:cNvPr id="6" name="矩形 5">
                <a:extLst>
                  <a:ext uri="{FF2B5EF4-FFF2-40B4-BE49-F238E27FC236}">
                    <a16:creationId xmlns:a16="http://schemas.microsoft.com/office/drawing/2014/main" id="{9E01AE17-600F-4BBE-8DDA-E4D291078C69}"/>
                  </a:ext>
                </a:extLst>
              </p:cNvPr>
              <p:cNvSpPr/>
              <p:nvPr/>
            </p:nvSpPr>
            <p:spPr>
              <a:xfrm>
                <a:off x="2233115" y="2384716"/>
                <a:ext cx="1953099" cy="406137"/>
              </a:xfrm>
              <a:prstGeom prst="rect">
                <a:avLst/>
              </a:prstGeom>
            </p:spPr>
            <p:txBody>
              <a:bodyPr wrap="none">
                <a:spAutoFit/>
              </a:bodyPr>
              <a:lstStyle/>
              <a:p>
                <a14:m>
                  <m:oMath xmlns:m="http://schemas.openxmlformats.org/officeDocument/2006/math">
                    <m:sSubSup>
                      <m:sSubSupPr>
                        <m:ctrlPr>
                          <a:rPr lang="en-US" altLang="zh-CN" sz="2000" i="1" smtClean="0">
                            <a:solidFill>
                              <a:srgbClr val="FF0000"/>
                            </a:solidFill>
                            <a:latin typeface="Cambria Math" panose="02040503050406030204" pitchFamily="18" charset="0"/>
                            <a:cs typeface="Times New Roman" panose="02020603050405020304" pitchFamily="18" charset="0"/>
                          </a:rPr>
                        </m:ctrlPr>
                      </m:sSubSupPr>
                      <m:e>
                        <m:r>
                          <a:rPr lang="en-US" altLang="zh-CN" sz="2000" i="1">
                            <a:solidFill>
                              <a:srgbClr val="FF0000"/>
                            </a:solidFill>
                            <a:latin typeface="Cambria Math" panose="02040503050406030204" pitchFamily="18" charset="0"/>
                            <a:cs typeface="Times New Roman" panose="02020603050405020304" pitchFamily="18" charset="0"/>
                          </a:rPr>
                          <m:t>𝑄</m:t>
                        </m:r>
                      </m:e>
                      <m:sub>
                        <m:r>
                          <a:rPr lang="en-US" altLang="zh-CN" sz="2000" i="1">
                            <a:solidFill>
                              <a:srgbClr val="FF0000"/>
                            </a:solidFill>
                            <a:latin typeface="Cambria Math" panose="02040503050406030204" pitchFamily="18" charset="0"/>
                            <a:cs typeface="Times New Roman" panose="02020603050405020304" pitchFamily="18" charset="0"/>
                          </a:rPr>
                          <m:t>0</m:t>
                        </m:r>
                      </m:sub>
                      <m:sup>
                        <m:r>
                          <a:rPr lang="en-US" altLang="zh-CN" sz="2000" i="1">
                            <a:solidFill>
                              <a:srgbClr val="FF0000"/>
                            </a:solidFill>
                            <a:latin typeface="Cambria Math" panose="02040503050406030204" pitchFamily="18" charset="0"/>
                            <a:cs typeface="Times New Roman" panose="02020603050405020304" pitchFamily="18" charset="0"/>
                          </a:rPr>
                          <m:t>2</m:t>
                        </m:r>
                      </m:sup>
                    </m:sSubSup>
                    <m:r>
                      <a:rPr lang="en-US" altLang="zh-CN" sz="2000" i="1">
                        <a:solidFill>
                          <a:srgbClr val="FF0000"/>
                        </a:solidFill>
                        <a:latin typeface="Cambria Math" panose="02040503050406030204" pitchFamily="18" charset="0"/>
                        <a:cs typeface="Times New Roman" panose="02020603050405020304" pitchFamily="18" charset="0"/>
                      </a:rPr>
                      <m:t>=0.12</m:t>
                    </m:r>
                    <m:r>
                      <a:rPr lang="en-US" altLang="zh-CN" sz="2000" i="1">
                        <a:solidFill>
                          <a:srgbClr val="FF0000"/>
                        </a:solidFill>
                        <a:latin typeface="Cambria Math" panose="02040503050406030204" pitchFamily="18" charset="0"/>
                        <a:cs typeface="Times New Roman" panose="02020603050405020304" pitchFamily="18" charset="0"/>
                      </a:rPr>
                      <m:t>𝐺𝑒</m:t>
                    </m:r>
                    <m:sSup>
                      <m:sSupPr>
                        <m:ctrlPr>
                          <a:rPr lang="en-US" altLang="zh-CN" sz="2000" i="1">
                            <a:solidFill>
                              <a:srgbClr val="FF0000"/>
                            </a:solidFill>
                            <a:latin typeface="Cambria Math" panose="02040503050406030204" pitchFamily="18" charset="0"/>
                            <a:cs typeface="Times New Roman" panose="02020603050405020304" pitchFamily="18" charset="0"/>
                          </a:rPr>
                        </m:ctrlPr>
                      </m:sSupPr>
                      <m:e>
                        <m:r>
                          <a:rPr lang="en-US" altLang="zh-CN" sz="2000" i="1">
                            <a:solidFill>
                              <a:srgbClr val="FF0000"/>
                            </a:solidFill>
                            <a:latin typeface="Cambria Math" panose="02040503050406030204" pitchFamily="18" charset="0"/>
                            <a:cs typeface="Times New Roman" panose="02020603050405020304" pitchFamily="18" charset="0"/>
                          </a:rPr>
                          <m:t>𝑉</m:t>
                        </m:r>
                      </m:e>
                      <m:sup>
                        <m:r>
                          <a:rPr lang="en-US" altLang="zh-CN" sz="2000" i="1">
                            <a:solidFill>
                              <a:srgbClr val="FF0000"/>
                            </a:solidFill>
                            <a:latin typeface="Cambria Math" panose="02040503050406030204" pitchFamily="18" charset="0"/>
                            <a:cs typeface="Times New Roman" panose="02020603050405020304" pitchFamily="18" charset="0"/>
                          </a:rPr>
                          <m:t>2</m:t>
                        </m:r>
                      </m:sup>
                    </m:sSup>
                  </m:oMath>
                </a14:m>
                <a:r>
                  <a:rPr lang="pt-PT" altLang="zh-CN" sz="2000" dirty="0">
                    <a:solidFill>
                      <a:srgbClr val="FF0000"/>
                    </a:solidFill>
                    <a:latin typeface="Times New Roman" panose="02020603050405020304" pitchFamily="18" charset="0"/>
                    <a:cs typeface="Times New Roman" panose="02020603050405020304" pitchFamily="18" charset="0"/>
                  </a:rPr>
                  <a:t> </a:t>
                </a:r>
                <a:endParaRPr lang="zh-CN" altLang="en-US" sz="2000" dirty="0"/>
              </a:p>
            </p:txBody>
          </p:sp>
        </mc:Choice>
        <mc:Fallback xmlns="">
          <p:sp>
            <p:nvSpPr>
              <p:cNvPr id="6" name="矩形 5">
                <a:extLst>
                  <a:ext uri="{FF2B5EF4-FFF2-40B4-BE49-F238E27FC236}">
                    <a16:creationId xmlns:a16="http://schemas.microsoft.com/office/drawing/2014/main" id="{9E01AE17-600F-4BBE-8DDA-E4D291078C69}"/>
                  </a:ext>
                </a:extLst>
              </p:cNvPr>
              <p:cNvSpPr>
                <a:spLocks noRot="1" noChangeAspect="1" noMove="1" noResize="1" noEditPoints="1" noAdjustHandles="1" noChangeArrowheads="1" noChangeShapeType="1" noTextEdit="1"/>
              </p:cNvSpPr>
              <p:nvPr/>
            </p:nvSpPr>
            <p:spPr>
              <a:xfrm>
                <a:off x="2233115" y="2384716"/>
                <a:ext cx="1953099" cy="406137"/>
              </a:xfrm>
              <a:prstGeom prst="rect">
                <a:avLst/>
              </a:prstGeom>
              <a:blipFill>
                <a:blip r:embed="rId5"/>
                <a:stretch>
                  <a:fillRect l="-935" b="-8955"/>
                </a:stretch>
              </a:blipFill>
            </p:spPr>
            <p:txBody>
              <a:bodyPr/>
              <a:lstStyle/>
              <a:p>
                <a:r>
                  <a:rPr lang="zh-CN" altLang="en-US">
                    <a:noFill/>
                  </a:rPr>
                  <a:t> </a:t>
                </a:r>
              </a:p>
            </p:txBody>
          </p:sp>
        </mc:Fallback>
      </mc:AlternateContent>
      <p:pic>
        <p:nvPicPr>
          <p:cNvPr id="19" name="图片 18">
            <a:extLst>
              <a:ext uri="{FF2B5EF4-FFF2-40B4-BE49-F238E27FC236}">
                <a16:creationId xmlns:a16="http://schemas.microsoft.com/office/drawing/2014/main" id="{713C0121-4B1B-414A-9259-9B83CED351C6}"/>
              </a:ext>
            </a:extLst>
          </p:cNvPr>
          <p:cNvPicPr>
            <a:picLocks noChangeAspect="1"/>
          </p:cNvPicPr>
          <p:nvPr/>
        </p:nvPicPr>
        <p:blipFill>
          <a:blip r:embed="rId6"/>
          <a:stretch>
            <a:fillRect/>
          </a:stretch>
        </p:blipFill>
        <p:spPr>
          <a:xfrm>
            <a:off x="2352438" y="3513738"/>
            <a:ext cx="1905266" cy="381053"/>
          </a:xfrm>
          <a:prstGeom prst="rect">
            <a:avLst/>
          </a:prstGeom>
        </p:spPr>
      </p:pic>
      <p:sp>
        <p:nvSpPr>
          <p:cNvPr id="20" name="矩形 19">
            <a:extLst>
              <a:ext uri="{FF2B5EF4-FFF2-40B4-BE49-F238E27FC236}">
                <a16:creationId xmlns:a16="http://schemas.microsoft.com/office/drawing/2014/main" id="{AA3FC15E-6D23-4DAE-9DC4-73B6CA801BE5}"/>
              </a:ext>
            </a:extLst>
          </p:cNvPr>
          <p:cNvSpPr/>
          <p:nvPr/>
        </p:nvSpPr>
        <p:spPr>
          <a:xfrm>
            <a:off x="813251" y="4193100"/>
            <a:ext cx="1670650" cy="461665"/>
          </a:xfrm>
          <a:prstGeom prst="rect">
            <a:avLst/>
          </a:prstGeom>
        </p:spPr>
        <p:txBody>
          <a:bodyPr wrap="none">
            <a:spAutoFit/>
          </a:bodyPr>
          <a:lstStyle/>
          <a:p>
            <a:r>
              <a:rPr lang="pt-PT" altLang="zh-CN" sz="2400" dirty="0">
                <a:latin typeface="SFRM1000"/>
              </a:rPr>
              <a:t>Our model :</a:t>
            </a:r>
            <a:endParaRPr lang="zh-CN" altLang="en-US" sz="2400" dirty="0"/>
          </a:p>
        </p:txBody>
      </p:sp>
      <p:sp>
        <p:nvSpPr>
          <p:cNvPr id="21" name="文本框 20">
            <a:extLst>
              <a:ext uri="{FF2B5EF4-FFF2-40B4-BE49-F238E27FC236}">
                <a16:creationId xmlns:a16="http://schemas.microsoft.com/office/drawing/2014/main" id="{7460E81A-ED88-483F-8810-4E1ABA07EA03}"/>
              </a:ext>
            </a:extLst>
          </p:cNvPr>
          <p:cNvSpPr txBox="1"/>
          <p:nvPr/>
        </p:nvSpPr>
        <p:spPr>
          <a:xfrm>
            <a:off x="2499360" y="4202688"/>
            <a:ext cx="4102405" cy="461665"/>
          </a:xfrm>
          <a:prstGeom prst="rect">
            <a:avLst/>
          </a:prstGeom>
          <a:noFill/>
        </p:spPr>
        <p:txBody>
          <a:bodyPr wrap="none" rtlCol="0">
            <a:spAutoFit/>
          </a:bodyPr>
          <a:lstStyle/>
          <a:p>
            <a:r>
              <a:rPr lang="en-US" altLang="zh-CN" sz="2400" dirty="0">
                <a:solidFill>
                  <a:srgbClr val="0000FF"/>
                </a:solidFill>
                <a:latin typeface="Times New Roman" panose="02020603050405020304" pitchFamily="18" charset="0"/>
                <a:cs typeface="Times New Roman" panose="02020603050405020304" pitchFamily="18" charset="0"/>
              </a:rPr>
              <a:t>valence quark input distribution</a:t>
            </a:r>
            <a:endParaRPr lang="zh-CN" altLang="en-US" sz="2400" dirty="0">
              <a:solidFill>
                <a:srgbClr val="0000FF"/>
              </a:solidFill>
              <a:latin typeface="Times New Roman" panose="02020603050405020304" pitchFamily="18" charset="0"/>
              <a:cs typeface="Times New Roman" panose="02020603050405020304" pitchFamily="18" charset="0"/>
            </a:endParaRPr>
          </a:p>
        </p:txBody>
      </p:sp>
      <mc:AlternateContent xmlns:mc="http://schemas.openxmlformats.org/markup-compatibility/2006" xmlns:a14="http://schemas.microsoft.com/office/drawing/2010/main">
        <mc:Choice Requires="a14">
          <p:sp>
            <p:nvSpPr>
              <p:cNvPr id="22" name="矩形 21">
                <a:extLst>
                  <a:ext uri="{FF2B5EF4-FFF2-40B4-BE49-F238E27FC236}">
                    <a16:creationId xmlns:a16="http://schemas.microsoft.com/office/drawing/2014/main" id="{5B119147-73B7-4AB9-92C0-DAD8F20E33F6}"/>
                  </a:ext>
                </a:extLst>
              </p:cNvPr>
              <p:cNvSpPr/>
              <p:nvPr/>
            </p:nvSpPr>
            <p:spPr>
              <a:xfrm>
                <a:off x="2474094" y="4900451"/>
                <a:ext cx="1953099" cy="406137"/>
              </a:xfrm>
              <a:prstGeom prst="rect">
                <a:avLst/>
              </a:prstGeom>
            </p:spPr>
            <p:txBody>
              <a:bodyPr wrap="none">
                <a:spAutoFit/>
              </a:bodyPr>
              <a:lstStyle/>
              <a:p>
                <a14:m>
                  <m:oMath xmlns:m="http://schemas.openxmlformats.org/officeDocument/2006/math">
                    <m:sSubSup>
                      <m:sSubSupPr>
                        <m:ctrlPr>
                          <a:rPr lang="en-US" altLang="zh-CN" sz="2000" i="1" smtClean="0">
                            <a:solidFill>
                              <a:srgbClr val="FF0000"/>
                            </a:solidFill>
                            <a:latin typeface="Cambria Math" panose="02040503050406030204" pitchFamily="18" charset="0"/>
                            <a:cs typeface="Times New Roman" panose="02020603050405020304" pitchFamily="18" charset="0"/>
                          </a:rPr>
                        </m:ctrlPr>
                      </m:sSubSupPr>
                      <m:e>
                        <m:r>
                          <a:rPr lang="en-US" altLang="zh-CN" sz="2000" i="1">
                            <a:solidFill>
                              <a:srgbClr val="FF0000"/>
                            </a:solidFill>
                            <a:latin typeface="Cambria Math" panose="02040503050406030204" pitchFamily="18" charset="0"/>
                            <a:cs typeface="Times New Roman" panose="02020603050405020304" pitchFamily="18" charset="0"/>
                          </a:rPr>
                          <m:t>𝑄</m:t>
                        </m:r>
                      </m:e>
                      <m:sub>
                        <m:r>
                          <a:rPr lang="en-US" altLang="zh-CN" sz="2000" i="1">
                            <a:solidFill>
                              <a:srgbClr val="FF0000"/>
                            </a:solidFill>
                            <a:latin typeface="Cambria Math" panose="02040503050406030204" pitchFamily="18" charset="0"/>
                            <a:cs typeface="Times New Roman" panose="02020603050405020304" pitchFamily="18" charset="0"/>
                          </a:rPr>
                          <m:t>0</m:t>
                        </m:r>
                      </m:sub>
                      <m:sup>
                        <m:r>
                          <a:rPr lang="en-US" altLang="zh-CN" sz="2000" i="1">
                            <a:solidFill>
                              <a:srgbClr val="FF0000"/>
                            </a:solidFill>
                            <a:latin typeface="Cambria Math" panose="02040503050406030204" pitchFamily="18" charset="0"/>
                            <a:cs typeface="Times New Roman" panose="02020603050405020304" pitchFamily="18" charset="0"/>
                          </a:rPr>
                          <m:t>2</m:t>
                        </m:r>
                      </m:sup>
                    </m:sSubSup>
                    <m:r>
                      <a:rPr lang="en-US" altLang="zh-CN" sz="2000" i="1">
                        <a:solidFill>
                          <a:srgbClr val="FF0000"/>
                        </a:solidFill>
                        <a:latin typeface="Cambria Math" panose="02040503050406030204" pitchFamily="18" charset="0"/>
                        <a:cs typeface="Times New Roman" panose="02020603050405020304" pitchFamily="18" charset="0"/>
                      </a:rPr>
                      <m:t>=0.</m:t>
                    </m:r>
                    <m:r>
                      <a:rPr lang="en-US" altLang="zh-CN" sz="2000" b="0" i="1" smtClean="0">
                        <a:solidFill>
                          <a:srgbClr val="FF0000"/>
                        </a:solidFill>
                        <a:latin typeface="Cambria Math" panose="02040503050406030204" pitchFamily="18" charset="0"/>
                        <a:cs typeface="Times New Roman" panose="02020603050405020304" pitchFamily="18" charset="0"/>
                      </a:rPr>
                      <m:t>09</m:t>
                    </m:r>
                    <m:r>
                      <a:rPr lang="en-US" altLang="zh-CN" sz="2000" i="1">
                        <a:solidFill>
                          <a:srgbClr val="FF0000"/>
                        </a:solidFill>
                        <a:latin typeface="Cambria Math" panose="02040503050406030204" pitchFamily="18" charset="0"/>
                        <a:cs typeface="Times New Roman" panose="02020603050405020304" pitchFamily="18" charset="0"/>
                      </a:rPr>
                      <m:t>𝐺𝑒</m:t>
                    </m:r>
                    <m:sSup>
                      <m:sSupPr>
                        <m:ctrlPr>
                          <a:rPr lang="en-US" altLang="zh-CN" sz="2000" i="1">
                            <a:solidFill>
                              <a:srgbClr val="FF0000"/>
                            </a:solidFill>
                            <a:latin typeface="Cambria Math" panose="02040503050406030204" pitchFamily="18" charset="0"/>
                            <a:cs typeface="Times New Roman" panose="02020603050405020304" pitchFamily="18" charset="0"/>
                          </a:rPr>
                        </m:ctrlPr>
                      </m:sSupPr>
                      <m:e>
                        <m:r>
                          <a:rPr lang="en-US" altLang="zh-CN" sz="2000" i="1">
                            <a:solidFill>
                              <a:srgbClr val="FF0000"/>
                            </a:solidFill>
                            <a:latin typeface="Cambria Math" panose="02040503050406030204" pitchFamily="18" charset="0"/>
                            <a:cs typeface="Times New Roman" panose="02020603050405020304" pitchFamily="18" charset="0"/>
                          </a:rPr>
                          <m:t>𝑉</m:t>
                        </m:r>
                      </m:e>
                      <m:sup>
                        <m:r>
                          <a:rPr lang="en-US" altLang="zh-CN" sz="2000" i="1">
                            <a:solidFill>
                              <a:srgbClr val="FF0000"/>
                            </a:solidFill>
                            <a:latin typeface="Cambria Math" panose="02040503050406030204" pitchFamily="18" charset="0"/>
                            <a:cs typeface="Times New Roman" panose="02020603050405020304" pitchFamily="18" charset="0"/>
                          </a:rPr>
                          <m:t>2</m:t>
                        </m:r>
                      </m:sup>
                    </m:sSup>
                  </m:oMath>
                </a14:m>
                <a:r>
                  <a:rPr lang="pt-PT" altLang="zh-CN" sz="2000" dirty="0">
                    <a:solidFill>
                      <a:srgbClr val="FF0000"/>
                    </a:solidFill>
                    <a:latin typeface="Times New Roman" panose="02020603050405020304" pitchFamily="18" charset="0"/>
                    <a:cs typeface="Times New Roman" panose="02020603050405020304" pitchFamily="18" charset="0"/>
                  </a:rPr>
                  <a:t> </a:t>
                </a:r>
                <a:endParaRPr lang="zh-CN" altLang="en-US" sz="2000" dirty="0"/>
              </a:p>
            </p:txBody>
          </p:sp>
        </mc:Choice>
        <mc:Fallback xmlns="">
          <p:sp>
            <p:nvSpPr>
              <p:cNvPr id="22" name="矩形 21">
                <a:extLst>
                  <a:ext uri="{FF2B5EF4-FFF2-40B4-BE49-F238E27FC236}">
                    <a16:creationId xmlns:a16="http://schemas.microsoft.com/office/drawing/2014/main" id="{5B119147-73B7-4AB9-92C0-DAD8F20E33F6}"/>
                  </a:ext>
                </a:extLst>
              </p:cNvPr>
              <p:cNvSpPr>
                <a:spLocks noRot="1" noChangeAspect="1" noMove="1" noResize="1" noEditPoints="1" noAdjustHandles="1" noChangeArrowheads="1" noChangeShapeType="1" noTextEdit="1"/>
              </p:cNvSpPr>
              <p:nvPr/>
            </p:nvSpPr>
            <p:spPr>
              <a:xfrm>
                <a:off x="2474094" y="4900451"/>
                <a:ext cx="1953099" cy="406137"/>
              </a:xfrm>
              <a:prstGeom prst="rect">
                <a:avLst/>
              </a:prstGeom>
              <a:blipFill>
                <a:blip r:embed="rId7"/>
                <a:stretch>
                  <a:fillRect l="-938" b="-7463"/>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23" name="文本框 22">
                <a:extLst>
                  <a:ext uri="{FF2B5EF4-FFF2-40B4-BE49-F238E27FC236}">
                    <a16:creationId xmlns:a16="http://schemas.microsoft.com/office/drawing/2014/main" id="{DFC5198F-D7B5-4EB8-9E48-CF9BD852E779}"/>
                  </a:ext>
                </a:extLst>
              </p:cNvPr>
              <p:cNvSpPr txBox="1"/>
              <p:nvPr/>
            </p:nvSpPr>
            <p:spPr>
              <a:xfrm>
                <a:off x="2491924" y="5582384"/>
                <a:ext cx="3111108" cy="369332"/>
              </a:xfrm>
              <a:prstGeom prst="rect">
                <a:avLst/>
              </a:prstGeom>
              <a:noFill/>
            </p:spPr>
            <p:txBody>
              <a:bodyPr wrap="none" lIns="0" tIns="0" rIns="0" bIns="0" rtlCol="0">
                <a:spAutoFit/>
              </a:bodyPr>
              <a:lstStyle/>
              <a:p>
                <a14:m>
                  <m:oMath xmlns:m="http://schemas.openxmlformats.org/officeDocument/2006/math">
                    <m:r>
                      <a:rPr lang="en-US" altLang="zh-CN" sz="2400" b="0" i="1" smtClean="0">
                        <a:latin typeface="Cambria Math" panose="02040503050406030204" pitchFamily="18" charset="0"/>
                      </a:rPr>
                      <m:t>𝑓</m:t>
                    </m:r>
                    <m:d>
                      <m:dPr>
                        <m:ctrlPr>
                          <a:rPr lang="en-US" altLang="zh-CN" sz="2400" b="0" i="1" smtClean="0">
                            <a:latin typeface="Cambria Math" panose="02040503050406030204" pitchFamily="18" charset="0"/>
                          </a:rPr>
                        </m:ctrlPr>
                      </m:dPr>
                      <m:e>
                        <m:r>
                          <a:rPr lang="en-US" altLang="zh-CN" sz="2400" b="0" i="1" smtClean="0">
                            <a:latin typeface="Cambria Math" panose="02040503050406030204" pitchFamily="18" charset="0"/>
                          </a:rPr>
                          <m:t>𝑥</m:t>
                        </m:r>
                      </m:e>
                    </m:d>
                  </m:oMath>
                </a14:m>
                <a:r>
                  <a:rPr lang="en-US" altLang="zh-CN" sz="2400" dirty="0">
                    <a:latin typeface="Times New Roman" panose="02020603050405020304" pitchFamily="18" charset="0"/>
                    <a:cs typeface="Times New Roman" panose="02020603050405020304" pitchFamily="18" charset="0"/>
                  </a:rPr>
                  <a:t>: the same as BLFQ</a:t>
                </a:r>
                <a:endParaRPr lang="zh-CN" altLang="en-US" sz="2400" dirty="0">
                  <a:latin typeface="Times New Roman" panose="02020603050405020304" pitchFamily="18" charset="0"/>
                  <a:cs typeface="Times New Roman" panose="02020603050405020304" pitchFamily="18" charset="0"/>
                </a:endParaRPr>
              </a:p>
            </p:txBody>
          </p:sp>
        </mc:Choice>
        <mc:Fallback xmlns="">
          <p:sp>
            <p:nvSpPr>
              <p:cNvPr id="23" name="文本框 22">
                <a:extLst>
                  <a:ext uri="{FF2B5EF4-FFF2-40B4-BE49-F238E27FC236}">
                    <a16:creationId xmlns:a16="http://schemas.microsoft.com/office/drawing/2014/main" id="{DFC5198F-D7B5-4EB8-9E48-CF9BD852E779}"/>
                  </a:ext>
                </a:extLst>
              </p:cNvPr>
              <p:cNvSpPr txBox="1">
                <a:spLocks noRot="1" noChangeAspect="1" noMove="1" noResize="1" noEditPoints="1" noAdjustHandles="1" noChangeArrowheads="1" noChangeShapeType="1" noTextEdit="1"/>
              </p:cNvSpPr>
              <p:nvPr/>
            </p:nvSpPr>
            <p:spPr>
              <a:xfrm>
                <a:off x="2491924" y="5582384"/>
                <a:ext cx="3111108" cy="369332"/>
              </a:xfrm>
              <a:prstGeom prst="rect">
                <a:avLst/>
              </a:prstGeom>
              <a:blipFill>
                <a:blip r:embed="rId8"/>
                <a:stretch>
                  <a:fillRect l="-4706" t="-26667" r="-2745" b="-50000"/>
                </a:stretch>
              </a:blipFill>
            </p:spPr>
            <p:txBody>
              <a:bodyPr/>
              <a:lstStyle/>
              <a:p>
                <a:r>
                  <a:rPr lang="zh-CN" altLang="en-US">
                    <a:noFill/>
                  </a:rPr>
                  <a:t> </a:t>
                </a:r>
              </a:p>
            </p:txBody>
          </p:sp>
        </mc:Fallback>
      </mc:AlternateContent>
      <p:sp>
        <p:nvSpPr>
          <p:cNvPr id="3" name="文本框 2">
            <a:extLst>
              <a:ext uri="{FF2B5EF4-FFF2-40B4-BE49-F238E27FC236}">
                <a16:creationId xmlns:a16="http://schemas.microsoft.com/office/drawing/2014/main" id="{8ECB648F-86FE-4172-87ED-D0E0613DF6F3}"/>
              </a:ext>
            </a:extLst>
          </p:cNvPr>
          <p:cNvSpPr txBox="1"/>
          <p:nvPr/>
        </p:nvSpPr>
        <p:spPr>
          <a:xfrm>
            <a:off x="5992427" y="5557422"/>
            <a:ext cx="4801314" cy="369332"/>
          </a:xfrm>
          <a:prstGeom prst="rect">
            <a:avLst/>
          </a:prstGeom>
          <a:noFill/>
        </p:spPr>
        <p:txBody>
          <a:bodyPr wrap="none" rtlCol="0">
            <a:spAutoFit/>
          </a:bodyPr>
          <a:lstStyle/>
          <a:p>
            <a:r>
              <a:rPr lang="zh-CN" altLang="en-US" dirty="0"/>
              <a:t>（参数的选取是根据结构函数的数据来定的）</a:t>
            </a:r>
          </a:p>
        </p:txBody>
      </p:sp>
      <p:sp>
        <p:nvSpPr>
          <p:cNvPr id="15" name="矩形 14">
            <a:extLst>
              <a:ext uri="{FF2B5EF4-FFF2-40B4-BE49-F238E27FC236}">
                <a16:creationId xmlns:a16="http://schemas.microsoft.com/office/drawing/2014/main" id="{5148946D-4F3E-4F65-92A7-FADBDA74F193}"/>
              </a:ext>
            </a:extLst>
          </p:cNvPr>
          <p:cNvSpPr/>
          <p:nvPr/>
        </p:nvSpPr>
        <p:spPr>
          <a:xfrm>
            <a:off x="1843202" y="6152226"/>
            <a:ext cx="4365490" cy="400110"/>
          </a:xfrm>
          <a:prstGeom prst="rect">
            <a:avLst/>
          </a:prstGeom>
        </p:spPr>
        <p:txBody>
          <a:bodyPr wrap="none">
            <a:spAutoFit/>
          </a:bodyPr>
          <a:lstStyle/>
          <a:p>
            <a:r>
              <a:rPr lang="pt-PT" altLang="zh-CN" sz="2000" dirty="0">
                <a:latin typeface="Times New Roman" panose="02020603050405020304" pitchFamily="18" charset="0"/>
                <a:cs typeface="Times New Roman" panose="02020603050405020304" pitchFamily="18" charset="0"/>
              </a:rPr>
              <a:t>CHIN. PHYS. LETT. 38 (2021) 042501</a:t>
            </a:r>
            <a:endParaRPr lang="zh-CN" altLang="en-US" sz="2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883947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1"/>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5"/>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3"/>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6"/>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6"/>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14"/>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19"/>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20"/>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21"/>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22"/>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23"/>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grpId="0" nodeType="clickEffect">
                                  <p:stCondLst>
                                    <p:cond delay="0"/>
                                  </p:stCondLst>
                                  <p:childTnLst>
                                    <p:set>
                                      <p:cBhvr>
                                        <p:cTn id="36" dur="1" fill="hold">
                                          <p:stCondLst>
                                            <p:cond delay="0"/>
                                          </p:stCondLst>
                                        </p:cTn>
                                        <p:tgtEl>
                                          <p:spTgt spid="3"/>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grpId="0" nodeType="clickEffect">
                                  <p:stCondLst>
                                    <p:cond delay="0"/>
                                  </p:stCondLst>
                                  <p:childTnLst>
                                    <p:set>
                                      <p:cBhvr>
                                        <p:cTn id="40"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1" grpId="0"/>
      <p:bldP spid="13" grpId="0"/>
      <p:bldP spid="16" grpId="0"/>
      <p:bldP spid="5" grpId="0"/>
      <p:bldP spid="6" grpId="0"/>
      <p:bldP spid="20" grpId="0"/>
      <p:bldP spid="21" grpId="0"/>
      <p:bldP spid="22" grpId="0"/>
      <p:bldP spid="23" grpId="0"/>
      <p:bldP spid="3" grpId="0"/>
      <p:bldP spid="15"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a:extLst>
              <a:ext uri="{FF2B5EF4-FFF2-40B4-BE49-F238E27FC236}">
                <a16:creationId xmlns:a16="http://schemas.microsoft.com/office/drawing/2014/main" id="{BA315A8D-FF1E-463D-8322-8960FB63E453}"/>
              </a:ext>
            </a:extLst>
          </p:cNvPr>
          <p:cNvSpPr txBox="1"/>
          <p:nvPr/>
        </p:nvSpPr>
        <p:spPr>
          <a:xfrm>
            <a:off x="1679334" y="5322270"/>
            <a:ext cx="3514104" cy="461665"/>
          </a:xfrm>
          <a:prstGeom prst="rect">
            <a:avLst/>
          </a:prstGeom>
          <a:noFill/>
        </p:spPr>
        <p:txBody>
          <a:bodyPr wrap="none" rtlCol="0">
            <a:spAutoFit/>
          </a:bodyPr>
          <a:lstStyle/>
          <a:p>
            <a:r>
              <a:rPr lang="en-US" altLang="zh-CN" sz="2400" dirty="0">
                <a:solidFill>
                  <a:srgbClr val="0000FF"/>
                </a:solidFill>
                <a:latin typeface="Times New Roman" panose="02020603050405020304" pitchFamily="18" charset="0"/>
                <a:cs typeface="Times New Roman" panose="02020603050405020304" pitchFamily="18" charset="0"/>
              </a:rPr>
              <a:t>valence quark distributions</a:t>
            </a:r>
            <a:endParaRPr lang="zh-CN" altLang="en-US" sz="2400" dirty="0">
              <a:solidFill>
                <a:srgbClr val="0000FF"/>
              </a:solidFill>
              <a:latin typeface="Times New Roman" panose="02020603050405020304" pitchFamily="18" charset="0"/>
              <a:cs typeface="Times New Roman" panose="02020603050405020304" pitchFamily="18" charset="0"/>
            </a:endParaRPr>
          </a:p>
        </p:txBody>
      </p:sp>
      <p:pic>
        <p:nvPicPr>
          <p:cNvPr id="3" name="图片 2">
            <a:extLst>
              <a:ext uri="{FF2B5EF4-FFF2-40B4-BE49-F238E27FC236}">
                <a16:creationId xmlns:a16="http://schemas.microsoft.com/office/drawing/2014/main" id="{9B8BF460-CB14-4715-8EE3-A20A37F0BFB8}"/>
              </a:ext>
            </a:extLst>
          </p:cNvPr>
          <p:cNvPicPr>
            <a:picLocks noChangeAspect="1"/>
          </p:cNvPicPr>
          <p:nvPr/>
        </p:nvPicPr>
        <p:blipFill>
          <a:blip r:embed="rId2"/>
          <a:stretch>
            <a:fillRect/>
          </a:stretch>
        </p:blipFill>
        <p:spPr>
          <a:xfrm>
            <a:off x="201022" y="864588"/>
            <a:ext cx="6614431" cy="4337332"/>
          </a:xfrm>
          <a:prstGeom prst="rect">
            <a:avLst/>
          </a:prstGeom>
        </p:spPr>
      </p:pic>
      <mc:AlternateContent xmlns:mc="http://schemas.openxmlformats.org/markup-compatibility/2006" xmlns:a14="http://schemas.microsoft.com/office/drawing/2010/main">
        <mc:Choice Requires="a14">
          <p:sp>
            <p:nvSpPr>
              <p:cNvPr id="12" name="矩形 11">
                <a:extLst>
                  <a:ext uri="{FF2B5EF4-FFF2-40B4-BE49-F238E27FC236}">
                    <a16:creationId xmlns:a16="http://schemas.microsoft.com/office/drawing/2014/main" id="{DBFEAACF-ECE5-499B-B085-732523D740B6}"/>
                  </a:ext>
                </a:extLst>
              </p:cNvPr>
              <p:cNvSpPr/>
              <p:nvPr/>
            </p:nvSpPr>
            <p:spPr>
              <a:xfrm>
                <a:off x="7682538" y="933195"/>
                <a:ext cx="2307042" cy="468975"/>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sSubSup>
                        <m:sSubSupPr>
                          <m:ctrlPr>
                            <a:rPr lang="en-US" altLang="zh-CN" sz="2400" i="1" smtClean="0">
                              <a:solidFill>
                                <a:prstClr val="black"/>
                              </a:solidFill>
                              <a:latin typeface="Cambria Math" panose="02040503050406030204" pitchFamily="18" charset="0"/>
                              <a:cs typeface="Times New Roman" panose="02020603050405020304" pitchFamily="18" charset="0"/>
                            </a:rPr>
                          </m:ctrlPr>
                        </m:sSubSupPr>
                        <m:e>
                          <m:r>
                            <a:rPr lang="en-US" altLang="zh-CN" sz="2400" i="1">
                              <a:solidFill>
                                <a:prstClr val="black"/>
                              </a:solidFill>
                              <a:latin typeface="Cambria Math" panose="02040503050406030204" pitchFamily="18" charset="0"/>
                              <a:cs typeface="Times New Roman" panose="02020603050405020304" pitchFamily="18" charset="0"/>
                            </a:rPr>
                            <m:t>𝑄</m:t>
                          </m:r>
                        </m:e>
                        <m:sub>
                          <m:r>
                            <a:rPr lang="en-US" altLang="zh-CN" sz="2400" i="1">
                              <a:solidFill>
                                <a:prstClr val="black"/>
                              </a:solidFill>
                              <a:latin typeface="Cambria Math" panose="02040503050406030204" pitchFamily="18" charset="0"/>
                              <a:cs typeface="Times New Roman" panose="02020603050405020304" pitchFamily="18" charset="0"/>
                            </a:rPr>
                            <m:t>0</m:t>
                          </m:r>
                        </m:sub>
                        <m:sup>
                          <m:r>
                            <a:rPr lang="en-US" altLang="zh-CN" sz="2400" i="1">
                              <a:solidFill>
                                <a:prstClr val="black"/>
                              </a:solidFill>
                              <a:latin typeface="Cambria Math" panose="02040503050406030204" pitchFamily="18" charset="0"/>
                              <a:cs typeface="Times New Roman" panose="02020603050405020304" pitchFamily="18" charset="0"/>
                            </a:rPr>
                            <m:t>2</m:t>
                          </m:r>
                        </m:sup>
                      </m:sSubSup>
                      <m:r>
                        <a:rPr lang="en-US" altLang="zh-CN" sz="2400" i="1">
                          <a:solidFill>
                            <a:prstClr val="black"/>
                          </a:solidFill>
                          <a:latin typeface="Cambria Math" panose="02040503050406030204" pitchFamily="18" charset="0"/>
                          <a:cs typeface="Times New Roman" panose="02020603050405020304" pitchFamily="18" charset="0"/>
                        </a:rPr>
                        <m:t>=0.</m:t>
                      </m:r>
                      <m:r>
                        <a:rPr lang="en-US" altLang="zh-CN" sz="2400" b="0" i="1" smtClean="0">
                          <a:solidFill>
                            <a:prstClr val="black"/>
                          </a:solidFill>
                          <a:latin typeface="Cambria Math" panose="02040503050406030204" pitchFamily="18" charset="0"/>
                          <a:cs typeface="Times New Roman" panose="02020603050405020304" pitchFamily="18" charset="0"/>
                        </a:rPr>
                        <m:t>12</m:t>
                      </m:r>
                      <m:r>
                        <a:rPr lang="en-US" altLang="zh-CN" sz="2400" i="1">
                          <a:solidFill>
                            <a:prstClr val="black"/>
                          </a:solidFill>
                          <a:latin typeface="Cambria Math" panose="02040503050406030204" pitchFamily="18" charset="0"/>
                          <a:cs typeface="Times New Roman" panose="02020603050405020304" pitchFamily="18" charset="0"/>
                        </a:rPr>
                        <m:t>𝐺𝑒</m:t>
                      </m:r>
                      <m:sSup>
                        <m:sSupPr>
                          <m:ctrlPr>
                            <a:rPr lang="en-US" altLang="zh-CN" sz="2400" i="1">
                              <a:solidFill>
                                <a:prstClr val="black"/>
                              </a:solidFill>
                              <a:latin typeface="Cambria Math" panose="02040503050406030204" pitchFamily="18" charset="0"/>
                              <a:cs typeface="Times New Roman" panose="02020603050405020304" pitchFamily="18" charset="0"/>
                            </a:rPr>
                          </m:ctrlPr>
                        </m:sSupPr>
                        <m:e>
                          <m:r>
                            <a:rPr lang="en-US" altLang="zh-CN" sz="2400" i="1">
                              <a:solidFill>
                                <a:prstClr val="black"/>
                              </a:solidFill>
                              <a:latin typeface="Cambria Math" panose="02040503050406030204" pitchFamily="18" charset="0"/>
                              <a:cs typeface="Times New Roman" panose="02020603050405020304" pitchFamily="18" charset="0"/>
                            </a:rPr>
                            <m:t>𝑉</m:t>
                          </m:r>
                        </m:e>
                        <m:sup>
                          <m:r>
                            <a:rPr lang="en-US" altLang="zh-CN" sz="2400" i="1">
                              <a:solidFill>
                                <a:prstClr val="black"/>
                              </a:solidFill>
                              <a:latin typeface="Cambria Math" panose="02040503050406030204" pitchFamily="18" charset="0"/>
                              <a:cs typeface="Times New Roman" panose="02020603050405020304" pitchFamily="18" charset="0"/>
                            </a:rPr>
                            <m:t>2</m:t>
                          </m:r>
                        </m:sup>
                      </m:sSup>
                    </m:oMath>
                  </m:oMathPara>
                </a14:m>
                <a:endParaRPr lang="zh-CN" altLang="en-US" sz="2400" dirty="0"/>
              </a:p>
            </p:txBody>
          </p:sp>
        </mc:Choice>
        <mc:Fallback xmlns="">
          <p:sp>
            <p:nvSpPr>
              <p:cNvPr id="12" name="矩形 11">
                <a:extLst>
                  <a:ext uri="{FF2B5EF4-FFF2-40B4-BE49-F238E27FC236}">
                    <a16:creationId xmlns:a16="http://schemas.microsoft.com/office/drawing/2014/main" id="{DBFEAACF-ECE5-499B-B085-732523D740B6}"/>
                  </a:ext>
                </a:extLst>
              </p:cNvPr>
              <p:cNvSpPr>
                <a:spLocks noRot="1" noChangeAspect="1" noMove="1" noResize="1" noEditPoints="1" noAdjustHandles="1" noChangeArrowheads="1" noChangeShapeType="1" noTextEdit="1"/>
              </p:cNvSpPr>
              <p:nvPr/>
            </p:nvSpPr>
            <p:spPr>
              <a:xfrm>
                <a:off x="7682538" y="933195"/>
                <a:ext cx="2307042" cy="468975"/>
              </a:xfrm>
              <a:prstGeom prst="rect">
                <a:avLst/>
              </a:prstGeom>
              <a:blipFill>
                <a:blip r:embed="rId3"/>
                <a:stretch>
                  <a:fillRect b="-12987"/>
                </a:stretch>
              </a:blipFill>
            </p:spPr>
            <p:txBody>
              <a:bodyPr/>
              <a:lstStyle/>
              <a:p>
                <a:r>
                  <a:rPr lang="zh-CN" altLang="en-US">
                    <a:noFill/>
                  </a:rPr>
                  <a:t> </a:t>
                </a:r>
              </a:p>
            </p:txBody>
          </p:sp>
        </mc:Fallback>
      </mc:AlternateContent>
      <p:sp>
        <p:nvSpPr>
          <p:cNvPr id="14" name="矩形 13">
            <a:extLst>
              <a:ext uri="{FF2B5EF4-FFF2-40B4-BE49-F238E27FC236}">
                <a16:creationId xmlns:a16="http://schemas.microsoft.com/office/drawing/2014/main" id="{ABB097B8-C16F-48B1-85D2-9957D6A100EF}"/>
              </a:ext>
            </a:extLst>
          </p:cNvPr>
          <p:cNvSpPr/>
          <p:nvPr/>
        </p:nvSpPr>
        <p:spPr>
          <a:xfrm>
            <a:off x="6787331" y="2276412"/>
            <a:ext cx="1670650" cy="461665"/>
          </a:xfrm>
          <a:prstGeom prst="rect">
            <a:avLst/>
          </a:prstGeom>
        </p:spPr>
        <p:txBody>
          <a:bodyPr wrap="none">
            <a:spAutoFit/>
          </a:bodyPr>
          <a:lstStyle/>
          <a:p>
            <a:r>
              <a:rPr lang="pt-PT" altLang="zh-CN" sz="2400" dirty="0">
                <a:solidFill>
                  <a:srgbClr val="0000FF"/>
                </a:solidFill>
                <a:latin typeface="SFRM1000"/>
              </a:rPr>
              <a:t>Our model :</a:t>
            </a:r>
            <a:endParaRPr lang="zh-CN" altLang="en-US" sz="2400" dirty="0">
              <a:solidFill>
                <a:srgbClr val="0000FF"/>
              </a:solidFill>
            </a:endParaRPr>
          </a:p>
        </p:txBody>
      </p:sp>
      <mc:AlternateContent xmlns:mc="http://schemas.openxmlformats.org/markup-compatibility/2006" xmlns:a14="http://schemas.microsoft.com/office/drawing/2010/main">
        <mc:Choice Requires="a14">
          <p:sp>
            <p:nvSpPr>
              <p:cNvPr id="15" name="矩形 14">
                <a:extLst>
                  <a:ext uri="{FF2B5EF4-FFF2-40B4-BE49-F238E27FC236}">
                    <a16:creationId xmlns:a16="http://schemas.microsoft.com/office/drawing/2014/main" id="{A6F42860-8799-440E-BA5E-CBCD76A5F140}"/>
                  </a:ext>
                </a:extLst>
              </p:cNvPr>
              <p:cNvSpPr/>
              <p:nvPr/>
            </p:nvSpPr>
            <p:spPr>
              <a:xfrm>
                <a:off x="8450091" y="2330665"/>
                <a:ext cx="2307042" cy="468975"/>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sSubSup>
                        <m:sSubSupPr>
                          <m:ctrlPr>
                            <a:rPr lang="en-US" altLang="zh-CN" sz="2400" i="1" smtClean="0">
                              <a:solidFill>
                                <a:prstClr val="black"/>
                              </a:solidFill>
                              <a:latin typeface="Cambria Math" panose="02040503050406030204" pitchFamily="18" charset="0"/>
                              <a:cs typeface="Times New Roman" panose="02020603050405020304" pitchFamily="18" charset="0"/>
                            </a:rPr>
                          </m:ctrlPr>
                        </m:sSubSupPr>
                        <m:e>
                          <m:r>
                            <a:rPr lang="en-US" altLang="zh-CN" sz="2400" i="1">
                              <a:solidFill>
                                <a:prstClr val="black"/>
                              </a:solidFill>
                              <a:latin typeface="Cambria Math" panose="02040503050406030204" pitchFamily="18" charset="0"/>
                              <a:cs typeface="Times New Roman" panose="02020603050405020304" pitchFamily="18" charset="0"/>
                            </a:rPr>
                            <m:t>𝑄</m:t>
                          </m:r>
                        </m:e>
                        <m:sub>
                          <m:r>
                            <a:rPr lang="en-US" altLang="zh-CN" sz="2400" i="1">
                              <a:solidFill>
                                <a:prstClr val="black"/>
                              </a:solidFill>
                              <a:latin typeface="Cambria Math" panose="02040503050406030204" pitchFamily="18" charset="0"/>
                              <a:cs typeface="Times New Roman" panose="02020603050405020304" pitchFamily="18" charset="0"/>
                            </a:rPr>
                            <m:t>0</m:t>
                          </m:r>
                        </m:sub>
                        <m:sup>
                          <m:r>
                            <a:rPr lang="en-US" altLang="zh-CN" sz="2400" i="1">
                              <a:solidFill>
                                <a:prstClr val="black"/>
                              </a:solidFill>
                              <a:latin typeface="Cambria Math" panose="02040503050406030204" pitchFamily="18" charset="0"/>
                              <a:cs typeface="Times New Roman" panose="02020603050405020304" pitchFamily="18" charset="0"/>
                            </a:rPr>
                            <m:t>2</m:t>
                          </m:r>
                        </m:sup>
                      </m:sSubSup>
                      <m:r>
                        <a:rPr lang="en-US" altLang="zh-CN" sz="2400" i="1">
                          <a:solidFill>
                            <a:prstClr val="black"/>
                          </a:solidFill>
                          <a:latin typeface="Cambria Math" panose="02040503050406030204" pitchFamily="18" charset="0"/>
                          <a:cs typeface="Times New Roman" panose="02020603050405020304" pitchFamily="18" charset="0"/>
                        </a:rPr>
                        <m:t>=0.09</m:t>
                      </m:r>
                      <m:r>
                        <a:rPr lang="en-US" altLang="zh-CN" sz="2400" i="1">
                          <a:solidFill>
                            <a:prstClr val="black"/>
                          </a:solidFill>
                          <a:latin typeface="Cambria Math" panose="02040503050406030204" pitchFamily="18" charset="0"/>
                          <a:cs typeface="Times New Roman" panose="02020603050405020304" pitchFamily="18" charset="0"/>
                        </a:rPr>
                        <m:t>𝐺𝑒</m:t>
                      </m:r>
                      <m:sSup>
                        <m:sSupPr>
                          <m:ctrlPr>
                            <a:rPr lang="en-US" altLang="zh-CN" sz="2400" i="1">
                              <a:solidFill>
                                <a:prstClr val="black"/>
                              </a:solidFill>
                              <a:latin typeface="Cambria Math" panose="02040503050406030204" pitchFamily="18" charset="0"/>
                              <a:cs typeface="Times New Roman" panose="02020603050405020304" pitchFamily="18" charset="0"/>
                            </a:rPr>
                          </m:ctrlPr>
                        </m:sSupPr>
                        <m:e>
                          <m:r>
                            <a:rPr lang="en-US" altLang="zh-CN" sz="2400" i="1">
                              <a:solidFill>
                                <a:prstClr val="black"/>
                              </a:solidFill>
                              <a:latin typeface="Cambria Math" panose="02040503050406030204" pitchFamily="18" charset="0"/>
                              <a:cs typeface="Times New Roman" panose="02020603050405020304" pitchFamily="18" charset="0"/>
                            </a:rPr>
                            <m:t>𝑉</m:t>
                          </m:r>
                        </m:e>
                        <m:sup>
                          <m:r>
                            <a:rPr lang="en-US" altLang="zh-CN" sz="2400" i="1">
                              <a:solidFill>
                                <a:prstClr val="black"/>
                              </a:solidFill>
                              <a:latin typeface="Cambria Math" panose="02040503050406030204" pitchFamily="18" charset="0"/>
                              <a:cs typeface="Times New Roman" panose="02020603050405020304" pitchFamily="18" charset="0"/>
                            </a:rPr>
                            <m:t>2</m:t>
                          </m:r>
                        </m:sup>
                      </m:sSup>
                    </m:oMath>
                  </m:oMathPara>
                </a14:m>
                <a:endParaRPr lang="zh-CN" altLang="en-US" sz="2400" dirty="0"/>
              </a:p>
            </p:txBody>
          </p:sp>
        </mc:Choice>
        <mc:Fallback xmlns="">
          <p:sp>
            <p:nvSpPr>
              <p:cNvPr id="15" name="矩形 14">
                <a:extLst>
                  <a:ext uri="{FF2B5EF4-FFF2-40B4-BE49-F238E27FC236}">
                    <a16:creationId xmlns:a16="http://schemas.microsoft.com/office/drawing/2014/main" id="{A6F42860-8799-440E-BA5E-CBCD76A5F140}"/>
                  </a:ext>
                </a:extLst>
              </p:cNvPr>
              <p:cNvSpPr>
                <a:spLocks noRot="1" noChangeAspect="1" noMove="1" noResize="1" noEditPoints="1" noAdjustHandles="1" noChangeArrowheads="1" noChangeShapeType="1" noTextEdit="1"/>
              </p:cNvSpPr>
              <p:nvPr/>
            </p:nvSpPr>
            <p:spPr>
              <a:xfrm>
                <a:off x="8450091" y="2330665"/>
                <a:ext cx="2307042" cy="468975"/>
              </a:xfrm>
              <a:prstGeom prst="rect">
                <a:avLst/>
              </a:prstGeom>
              <a:blipFill>
                <a:blip r:embed="rId4"/>
                <a:stretch>
                  <a:fillRect b="-12987"/>
                </a:stretch>
              </a:blipFill>
            </p:spPr>
            <p:txBody>
              <a:bodyPr/>
              <a:lstStyle/>
              <a:p>
                <a:r>
                  <a:rPr lang="zh-CN" altLang="en-US">
                    <a:noFill/>
                  </a:rPr>
                  <a:t> </a:t>
                </a:r>
              </a:p>
            </p:txBody>
          </p:sp>
        </mc:Fallback>
      </mc:AlternateContent>
      <p:sp>
        <p:nvSpPr>
          <p:cNvPr id="16" name="矩形 15">
            <a:extLst>
              <a:ext uri="{FF2B5EF4-FFF2-40B4-BE49-F238E27FC236}">
                <a16:creationId xmlns:a16="http://schemas.microsoft.com/office/drawing/2014/main" id="{1665CB56-ECA1-4425-9189-AC5B1EFC572C}"/>
              </a:ext>
            </a:extLst>
          </p:cNvPr>
          <p:cNvSpPr/>
          <p:nvPr/>
        </p:nvSpPr>
        <p:spPr>
          <a:xfrm>
            <a:off x="6780500" y="945034"/>
            <a:ext cx="908134" cy="461665"/>
          </a:xfrm>
          <a:prstGeom prst="rect">
            <a:avLst/>
          </a:prstGeom>
        </p:spPr>
        <p:txBody>
          <a:bodyPr wrap="none">
            <a:spAutoFit/>
          </a:bodyPr>
          <a:lstStyle/>
          <a:p>
            <a:r>
              <a:rPr lang="pt-PT" altLang="zh-CN" sz="2400" dirty="0">
                <a:solidFill>
                  <a:srgbClr val="0000FF"/>
                </a:solidFill>
                <a:latin typeface="SFRM1000"/>
              </a:rPr>
              <a:t>BLFQ:</a:t>
            </a:r>
            <a:endParaRPr lang="zh-CN" altLang="en-US" sz="2400" dirty="0">
              <a:solidFill>
                <a:srgbClr val="0000FF"/>
              </a:solidFill>
            </a:endParaRPr>
          </a:p>
        </p:txBody>
      </p:sp>
      <p:sp>
        <p:nvSpPr>
          <p:cNvPr id="17" name="矩形 16">
            <a:extLst>
              <a:ext uri="{FF2B5EF4-FFF2-40B4-BE49-F238E27FC236}">
                <a16:creationId xmlns:a16="http://schemas.microsoft.com/office/drawing/2014/main" id="{BD02BB23-F60A-4C2A-9892-B3A0D0E452E2}"/>
              </a:ext>
            </a:extLst>
          </p:cNvPr>
          <p:cNvSpPr/>
          <p:nvPr/>
        </p:nvSpPr>
        <p:spPr>
          <a:xfrm>
            <a:off x="6790765" y="3674407"/>
            <a:ext cx="1442959" cy="461665"/>
          </a:xfrm>
          <a:prstGeom prst="rect">
            <a:avLst/>
          </a:prstGeom>
        </p:spPr>
        <p:txBody>
          <a:bodyPr wrap="none">
            <a:spAutoFit/>
          </a:bodyPr>
          <a:lstStyle/>
          <a:p>
            <a:r>
              <a:rPr lang="pt-PT" altLang="zh-CN" sz="2400" dirty="0">
                <a:solidFill>
                  <a:srgbClr val="0000FF"/>
                </a:solidFill>
                <a:latin typeface="SFRM1000"/>
              </a:rPr>
              <a:t>Ding et al:</a:t>
            </a:r>
            <a:endParaRPr lang="zh-CN" altLang="en-US" sz="2400" dirty="0">
              <a:solidFill>
                <a:srgbClr val="0000FF"/>
              </a:solidFill>
            </a:endParaRPr>
          </a:p>
        </p:txBody>
      </p:sp>
      <mc:AlternateContent xmlns:mc="http://schemas.openxmlformats.org/markup-compatibility/2006" xmlns:a14="http://schemas.microsoft.com/office/drawing/2010/main">
        <mc:Choice Requires="a14">
          <p:sp>
            <p:nvSpPr>
              <p:cNvPr id="18" name="矩形 17">
                <a:extLst>
                  <a:ext uri="{FF2B5EF4-FFF2-40B4-BE49-F238E27FC236}">
                    <a16:creationId xmlns:a16="http://schemas.microsoft.com/office/drawing/2014/main" id="{CE520F9F-09B9-43CB-84E0-F7366E3887DD}"/>
                  </a:ext>
                </a:extLst>
              </p:cNvPr>
              <p:cNvSpPr/>
              <p:nvPr/>
            </p:nvSpPr>
            <p:spPr>
              <a:xfrm>
                <a:off x="8307536" y="3653980"/>
                <a:ext cx="2307042" cy="468975"/>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sSubSup>
                        <m:sSubSupPr>
                          <m:ctrlPr>
                            <a:rPr lang="en-US" altLang="zh-CN" sz="2400" i="1" smtClean="0">
                              <a:solidFill>
                                <a:prstClr val="black"/>
                              </a:solidFill>
                              <a:latin typeface="Cambria Math" panose="02040503050406030204" pitchFamily="18" charset="0"/>
                              <a:cs typeface="Times New Roman" panose="02020603050405020304" pitchFamily="18" charset="0"/>
                            </a:rPr>
                          </m:ctrlPr>
                        </m:sSubSupPr>
                        <m:e>
                          <m:r>
                            <a:rPr lang="en-US" altLang="zh-CN" sz="2400" i="1">
                              <a:solidFill>
                                <a:prstClr val="black"/>
                              </a:solidFill>
                              <a:latin typeface="Cambria Math" panose="02040503050406030204" pitchFamily="18" charset="0"/>
                              <a:cs typeface="Times New Roman" panose="02020603050405020304" pitchFamily="18" charset="0"/>
                            </a:rPr>
                            <m:t>𝑄</m:t>
                          </m:r>
                        </m:e>
                        <m:sub>
                          <m:r>
                            <a:rPr lang="en-US" altLang="zh-CN" sz="2400" i="1">
                              <a:solidFill>
                                <a:prstClr val="black"/>
                              </a:solidFill>
                              <a:latin typeface="Cambria Math" panose="02040503050406030204" pitchFamily="18" charset="0"/>
                              <a:cs typeface="Times New Roman" panose="02020603050405020304" pitchFamily="18" charset="0"/>
                            </a:rPr>
                            <m:t>0</m:t>
                          </m:r>
                        </m:sub>
                        <m:sup>
                          <m:r>
                            <a:rPr lang="en-US" altLang="zh-CN" sz="2400" i="1">
                              <a:solidFill>
                                <a:prstClr val="black"/>
                              </a:solidFill>
                              <a:latin typeface="Cambria Math" panose="02040503050406030204" pitchFamily="18" charset="0"/>
                              <a:cs typeface="Times New Roman" panose="02020603050405020304" pitchFamily="18" charset="0"/>
                            </a:rPr>
                            <m:t>2</m:t>
                          </m:r>
                        </m:sup>
                      </m:sSubSup>
                      <m:r>
                        <a:rPr lang="en-US" altLang="zh-CN" sz="2400" i="1">
                          <a:solidFill>
                            <a:prstClr val="black"/>
                          </a:solidFill>
                          <a:latin typeface="Cambria Math" panose="02040503050406030204" pitchFamily="18" charset="0"/>
                          <a:cs typeface="Times New Roman" panose="02020603050405020304" pitchFamily="18" charset="0"/>
                        </a:rPr>
                        <m:t>=0.09</m:t>
                      </m:r>
                      <m:r>
                        <a:rPr lang="en-US" altLang="zh-CN" sz="2400" i="1">
                          <a:solidFill>
                            <a:prstClr val="black"/>
                          </a:solidFill>
                          <a:latin typeface="Cambria Math" panose="02040503050406030204" pitchFamily="18" charset="0"/>
                          <a:cs typeface="Times New Roman" panose="02020603050405020304" pitchFamily="18" charset="0"/>
                        </a:rPr>
                        <m:t>𝐺𝑒</m:t>
                      </m:r>
                      <m:sSup>
                        <m:sSupPr>
                          <m:ctrlPr>
                            <a:rPr lang="en-US" altLang="zh-CN" sz="2400" i="1">
                              <a:solidFill>
                                <a:prstClr val="black"/>
                              </a:solidFill>
                              <a:latin typeface="Cambria Math" panose="02040503050406030204" pitchFamily="18" charset="0"/>
                              <a:cs typeface="Times New Roman" panose="02020603050405020304" pitchFamily="18" charset="0"/>
                            </a:rPr>
                          </m:ctrlPr>
                        </m:sSupPr>
                        <m:e>
                          <m:r>
                            <a:rPr lang="en-US" altLang="zh-CN" sz="2400" i="1">
                              <a:solidFill>
                                <a:prstClr val="black"/>
                              </a:solidFill>
                              <a:latin typeface="Cambria Math" panose="02040503050406030204" pitchFamily="18" charset="0"/>
                              <a:cs typeface="Times New Roman" panose="02020603050405020304" pitchFamily="18" charset="0"/>
                            </a:rPr>
                            <m:t>𝑉</m:t>
                          </m:r>
                        </m:e>
                        <m:sup>
                          <m:r>
                            <a:rPr lang="en-US" altLang="zh-CN" sz="2400" i="1">
                              <a:solidFill>
                                <a:prstClr val="black"/>
                              </a:solidFill>
                              <a:latin typeface="Cambria Math" panose="02040503050406030204" pitchFamily="18" charset="0"/>
                              <a:cs typeface="Times New Roman" panose="02020603050405020304" pitchFamily="18" charset="0"/>
                            </a:rPr>
                            <m:t>2</m:t>
                          </m:r>
                        </m:sup>
                      </m:sSup>
                    </m:oMath>
                  </m:oMathPara>
                </a14:m>
                <a:endParaRPr lang="zh-CN" altLang="en-US" sz="2400" dirty="0"/>
              </a:p>
            </p:txBody>
          </p:sp>
        </mc:Choice>
        <mc:Fallback xmlns="">
          <p:sp>
            <p:nvSpPr>
              <p:cNvPr id="18" name="矩形 17">
                <a:extLst>
                  <a:ext uri="{FF2B5EF4-FFF2-40B4-BE49-F238E27FC236}">
                    <a16:creationId xmlns:a16="http://schemas.microsoft.com/office/drawing/2014/main" id="{CE520F9F-09B9-43CB-84E0-F7366E3887DD}"/>
                  </a:ext>
                </a:extLst>
              </p:cNvPr>
              <p:cNvSpPr>
                <a:spLocks noRot="1" noChangeAspect="1" noMove="1" noResize="1" noEditPoints="1" noAdjustHandles="1" noChangeArrowheads="1" noChangeShapeType="1" noTextEdit="1"/>
              </p:cNvSpPr>
              <p:nvPr/>
            </p:nvSpPr>
            <p:spPr>
              <a:xfrm>
                <a:off x="8307536" y="3653980"/>
                <a:ext cx="2307042" cy="468975"/>
              </a:xfrm>
              <a:prstGeom prst="rect">
                <a:avLst/>
              </a:prstGeom>
              <a:blipFill>
                <a:blip r:embed="rId5"/>
                <a:stretch>
                  <a:fillRect b="-12987"/>
                </a:stretch>
              </a:blipFill>
            </p:spPr>
            <p:txBody>
              <a:bodyPr/>
              <a:lstStyle/>
              <a:p>
                <a:r>
                  <a:rPr lang="zh-CN" altLang="en-US">
                    <a:noFill/>
                  </a:rPr>
                  <a:t> </a:t>
                </a:r>
              </a:p>
            </p:txBody>
          </p:sp>
        </mc:Fallback>
      </mc:AlternateContent>
      <p:pic>
        <p:nvPicPr>
          <p:cNvPr id="20" name="图片 19">
            <a:extLst>
              <a:ext uri="{FF2B5EF4-FFF2-40B4-BE49-F238E27FC236}">
                <a16:creationId xmlns:a16="http://schemas.microsoft.com/office/drawing/2014/main" id="{F308B7F4-82D8-4CA9-B367-691693C384F6}"/>
              </a:ext>
            </a:extLst>
          </p:cNvPr>
          <p:cNvPicPr>
            <a:picLocks noChangeAspect="1"/>
          </p:cNvPicPr>
          <p:nvPr/>
        </p:nvPicPr>
        <p:blipFill>
          <a:blip r:embed="rId6"/>
          <a:stretch>
            <a:fillRect/>
          </a:stretch>
        </p:blipFill>
        <p:spPr>
          <a:xfrm>
            <a:off x="8004345" y="4372845"/>
            <a:ext cx="4187655" cy="747795"/>
          </a:xfrm>
          <a:prstGeom prst="rect">
            <a:avLst/>
          </a:prstGeom>
        </p:spPr>
      </p:pic>
      <mc:AlternateContent xmlns:mc="http://schemas.openxmlformats.org/markup-compatibility/2006" xmlns:a14="http://schemas.microsoft.com/office/drawing/2010/main">
        <mc:Choice Requires="a14">
          <p:sp>
            <p:nvSpPr>
              <p:cNvPr id="23" name="文本框 22">
                <a:extLst>
                  <a:ext uri="{FF2B5EF4-FFF2-40B4-BE49-F238E27FC236}">
                    <a16:creationId xmlns:a16="http://schemas.microsoft.com/office/drawing/2014/main" id="{5381CFB4-9605-4052-A075-40DA24A25527}"/>
                  </a:ext>
                </a:extLst>
              </p:cNvPr>
              <p:cNvSpPr txBox="1"/>
              <p:nvPr/>
            </p:nvSpPr>
            <p:spPr>
              <a:xfrm>
                <a:off x="7383388" y="4396661"/>
                <a:ext cx="692177" cy="369332"/>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US" altLang="zh-CN" sz="2400" b="0" i="1" smtClean="0">
                          <a:latin typeface="Cambria Math" panose="02040503050406030204" pitchFamily="18" charset="0"/>
                        </a:rPr>
                        <m:t>𝑓</m:t>
                      </m:r>
                      <m:d>
                        <m:dPr>
                          <m:ctrlPr>
                            <a:rPr lang="en-US" altLang="zh-CN" sz="2400" b="0" i="1" smtClean="0">
                              <a:latin typeface="Cambria Math" panose="02040503050406030204" pitchFamily="18" charset="0"/>
                            </a:rPr>
                          </m:ctrlPr>
                        </m:dPr>
                        <m:e>
                          <m:r>
                            <a:rPr lang="en-US" altLang="zh-CN" sz="2400" b="0" i="1" smtClean="0">
                              <a:latin typeface="Cambria Math" panose="02040503050406030204" pitchFamily="18" charset="0"/>
                            </a:rPr>
                            <m:t>𝑥</m:t>
                          </m:r>
                        </m:e>
                      </m:d>
                    </m:oMath>
                  </m:oMathPara>
                </a14:m>
                <a:endParaRPr lang="zh-CN" altLang="en-US" sz="2400" dirty="0"/>
              </a:p>
            </p:txBody>
          </p:sp>
        </mc:Choice>
        <mc:Fallback xmlns="">
          <p:sp>
            <p:nvSpPr>
              <p:cNvPr id="23" name="文本框 22">
                <a:extLst>
                  <a:ext uri="{FF2B5EF4-FFF2-40B4-BE49-F238E27FC236}">
                    <a16:creationId xmlns:a16="http://schemas.microsoft.com/office/drawing/2014/main" id="{5381CFB4-9605-4052-A075-40DA24A25527}"/>
                  </a:ext>
                </a:extLst>
              </p:cNvPr>
              <p:cNvSpPr txBox="1">
                <a:spLocks noRot="1" noChangeAspect="1" noMove="1" noResize="1" noEditPoints="1" noAdjustHandles="1" noChangeArrowheads="1" noChangeShapeType="1" noTextEdit="1"/>
              </p:cNvSpPr>
              <p:nvPr/>
            </p:nvSpPr>
            <p:spPr>
              <a:xfrm>
                <a:off x="7383388" y="4396661"/>
                <a:ext cx="692177" cy="369332"/>
              </a:xfrm>
              <a:prstGeom prst="rect">
                <a:avLst/>
              </a:prstGeom>
              <a:blipFill>
                <a:blip r:embed="rId7"/>
                <a:stretch>
                  <a:fillRect l="-14035" b="-34426"/>
                </a:stretch>
              </a:blipFill>
            </p:spPr>
            <p:txBody>
              <a:bodyPr/>
              <a:lstStyle/>
              <a:p>
                <a:r>
                  <a:rPr lang="zh-CN" altLang="en-US">
                    <a:noFill/>
                  </a:rPr>
                  <a:t> </a:t>
                </a:r>
              </a:p>
            </p:txBody>
          </p:sp>
        </mc:Fallback>
      </mc:AlternateContent>
      <p:sp>
        <p:nvSpPr>
          <p:cNvPr id="25" name="文本框 24">
            <a:extLst>
              <a:ext uri="{FF2B5EF4-FFF2-40B4-BE49-F238E27FC236}">
                <a16:creationId xmlns:a16="http://schemas.microsoft.com/office/drawing/2014/main" id="{214B64DA-C8C6-4C68-8065-2E30C408B5C0}"/>
              </a:ext>
            </a:extLst>
          </p:cNvPr>
          <p:cNvSpPr txBox="1"/>
          <p:nvPr/>
        </p:nvSpPr>
        <p:spPr>
          <a:xfrm>
            <a:off x="8151357" y="2874651"/>
            <a:ext cx="3121367" cy="461665"/>
          </a:xfrm>
          <a:prstGeom prst="rect">
            <a:avLst/>
          </a:prstGeom>
          <a:noFill/>
        </p:spPr>
        <p:txBody>
          <a:bodyPr wrap="none" rtlCol="0">
            <a:spAutoFit/>
          </a:bodyPr>
          <a:lstStyle/>
          <a:p>
            <a:r>
              <a:rPr lang="en-US" altLang="zh-CN" sz="2400" dirty="0">
                <a:latin typeface="Times New Roman" panose="02020603050405020304" pitchFamily="18" charset="0"/>
                <a:cs typeface="Times New Roman" panose="02020603050405020304" pitchFamily="18" charset="0"/>
              </a:rPr>
              <a:t>ZRS evolution equation</a:t>
            </a:r>
            <a:endParaRPr lang="zh-CN" altLang="en-US" sz="2400" dirty="0">
              <a:latin typeface="Times New Roman" panose="02020603050405020304" pitchFamily="18" charset="0"/>
              <a:cs typeface="Times New Roman" panose="02020603050405020304" pitchFamily="18" charset="0"/>
            </a:endParaRPr>
          </a:p>
        </p:txBody>
      </p:sp>
      <p:sp>
        <p:nvSpPr>
          <p:cNvPr id="19" name="文本框 18">
            <a:extLst>
              <a:ext uri="{FF2B5EF4-FFF2-40B4-BE49-F238E27FC236}">
                <a16:creationId xmlns:a16="http://schemas.microsoft.com/office/drawing/2014/main" id="{E17D4004-BB0E-475B-8ED0-CCFDDCBD5AE8}"/>
              </a:ext>
            </a:extLst>
          </p:cNvPr>
          <p:cNvSpPr txBox="1"/>
          <p:nvPr/>
        </p:nvSpPr>
        <p:spPr>
          <a:xfrm>
            <a:off x="284376" y="111132"/>
            <a:ext cx="5833648" cy="523220"/>
          </a:xfrm>
          <a:prstGeom prst="rect">
            <a:avLst/>
          </a:prstGeom>
          <a:noFill/>
        </p:spPr>
        <p:txBody>
          <a:bodyPr wrap="none" rtlCol="0">
            <a:spAutoFit/>
          </a:bodyPr>
          <a:lstStyle/>
          <a:p>
            <a:r>
              <a:rPr lang="en-US" altLang="zh-CN" sz="2800" b="1" dirty="0">
                <a:solidFill>
                  <a:srgbClr val="FF0000"/>
                </a:solidFill>
                <a:latin typeface="Times New Roman" panose="02020603050405020304" pitchFamily="18" charset="0"/>
                <a:cs typeface="Times New Roman" panose="02020603050405020304" pitchFamily="18" charset="0"/>
              </a:rPr>
              <a:t>(B)  Parton distributions comparison</a:t>
            </a:r>
            <a:endParaRPr lang="zh-CN" altLang="en-US" sz="2800" b="1" dirty="0">
              <a:solidFill>
                <a:srgbClr val="FF0000"/>
              </a:solidFill>
              <a:latin typeface="Times New Roman" panose="02020603050405020304" pitchFamily="18" charset="0"/>
              <a:cs typeface="Times New Roman" panose="02020603050405020304" pitchFamily="18" charset="0"/>
            </a:endParaRPr>
          </a:p>
        </p:txBody>
      </p:sp>
      <p:sp>
        <p:nvSpPr>
          <p:cNvPr id="4" name="文本框 3">
            <a:extLst>
              <a:ext uri="{FF2B5EF4-FFF2-40B4-BE49-F238E27FC236}">
                <a16:creationId xmlns:a16="http://schemas.microsoft.com/office/drawing/2014/main" id="{9638DC86-1285-4D1B-924C-375673081167}"/>
              </a:ext>
            </a:extLst>
          </p:cNvPr>
          <p:cNvSpPr txBox="1"/>
          <p:nvPr/>
        </p:nvSpPr>
        <p:spPr>
          <a:xfrm>
            <a:off x="7813040" y="1493520"/>
            <a:ext cx="3573222" cy="461665"/>
          </a:xfrm>
          <a:prstGeom prst="rect">
            <a:avLst/>
          </a:prstGeom>
          <a:noFill/>
        </p:spPr>
        <p:txBody>
          <a:bodyPr wrap="none" rtlCol="0">
            <a:spAutoFit/>
          </a:bodyPr>
          <a:lstStyle/>
          <a:p>
            <a:r>
              <a:rPr lang="en-US" altLang="zh-CN" sz="2400" dirty="0">
                <a:latin typeface="Times New Roman" panose="02020603050405020304" pitchFamily="18" charset="0"/>
                <a:cs typeface="Times New Roman" panose="02020603050405020304" pitchFamily="18" charset="0"/>
              </a:rPr>
              <a:t>DGLAP evolution equation</a:t>
            </a:r>
            <a:endParaRPr lang="zh-CN" altLang="en-US" sz="2400" dirty="0">
              <a:latin typeface="Times New Roman" panose="02020603050405020304" pitchFamily="18" charset="0"/>
              <a:cs typeface="Times New Roman" panose="02020603050405020304" pitchFamily="18" charset="0"/>
            </a:endParaRPr>
          </a:p>
        </p:txBody>
      </p:sp>
      <p:sp>
        <p:nvSpPr>
          <p:cNvPr id="5" name="矩形 4">
            <a:extLst>
              <a:ext uri="{FF2B5EF4-FFF2-40B4-BE49-F238E27FC236}">
                <a16:creationId xmlns:a16="http://schemas.microsoft.com/office/drawing/2014/main" id="{7D500793-FD49-4561-9663-E0A8158C2F6F}"/>
              </a:ext>
            </a:extLst>
          </p:cNvPr>
          <p:cNvSpPr/>
          <p:nvPr/>
        </p:nvSpPr>
        <p:spPr>
          <a:xfrm>
            <a:off x="7843520" y="5188635"/>
            <a:ext cx="6654800" cy="584775"/>
          </a:xfrm>
          <a:prstGeom prst="rect">
            <a:avLst/>
          </a:prstGeom>
        </p:spPr>
        <p:txBody>
          <a:bodyPr wrap="square">
            <a:spAutoFit/>
          </a:bodyPr>
          <a:lstStyle/>
          <a:p>
            <a:r>
              <a:rPr lang="zh-CN" altLang="en-US" sz="1600" dirty="0">
                <a:solidFill>
                  <a:srgbClr val="00B050"/>
                </a:solidFill>
                <a:latin typeface="Times New Roman" panose="02020603050405020304" pitchFamily="18" charset="0"/>
                <a:cs typeface="Times New Roman" panose="02020603050405020304" pitchFamily="18" charset="0"/>
              </a:rPr>
              <a:t>（</a:t>
            </a:r>
            <a:r>
              <a:rPr lang="pt-PT" altLang="zh-CN" sz="1600" dirty="0">
                <a:solidFill>
                  <a:srgbClr val="00B050"/>
                </a:solidFill>
                <a:latin typeface="Times New Roman" panose="02020603050405020304" pitchFamily="18" charset="0"/>
                <a:cs typeface="Times New Roman" panose="02020603050405020304" pitchFamily="18" charset="0"/>
              </a:rPr>
              <a:t>Phys. Rev. D 101 (2020) 054014 )</a:t>
            </a:r>
          </a:p>
          <a:p>
            <a:r>
              <a:rPr lang="pt-PT" altLang="zh-CN" sz="1600" dirty="0">
                <a:solidFill>
                  <a:srgbClr val="00B050"/>
                </a:solidFill>
                <a:latin typeface="Times New Roman" panose="02020603050405020304" pitchFamily="18" charset="0"/>
                <a:cs typeface="Times New Roman" panose="02020603050405020304" pitchFamily="18" charset="0"/>
              </a:rPr>
              <a:t>Chin. Phys. C 44 (2020) 031002</a:t>
            </a:r>
            <a:r>
              <a:rPr lang="zh-CN" altLang="en-US" sz="1600" dirty="0">
                <a:solidFill>
                  <a:srgbClr val="00B050"/>
                </a:solidFill>
                <a:latin typeface="Times New Roman" panose="02020603050405020304" pitchFamily="18" charset="0"/>
                <a:cs typeface="Times New Roman" panose="02020603050405020304" pitchFamily="18" charset="0"/>
              </a:rPr>
              <a:t>）</a:t>
            </a:r>
            <a:endParaRPr lang="zh-CN" altLang="en-US" sz="1600" dirty="0">
              <a:solidFill>
                <a:srgbClr val="00B050"/>
              </a:solidFill>
            </a:endParaRPr>
          </a:p>
        </p:txBody>
      </p:sp>
    </p:spTree>
    <p:extLst>
      <p:ext uri="{BB962C8B-B14F-4D97-AF65-F5344CB8AC3E}">
        <p14:creationId xmlns:p14="http://schemas.microsoft.com/office/powerpoint/2010/main" val="348262644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a:extLst>
              <a:ext uri="{FF2B5EF4-FFF2-40B4-BE49-F238E27FC236}">
                <a16:creationId xmlns:a16="http://schemas.microsoft.com/office/drawing/2014/main" id="{85424D18-F560-4381-9D61-785BD9AA4A48}"/>
              </a:ext>
            </a:extLst>
          </p:cNvPr>
          <p:cNvPicPr>
            <a:picLocks noChangeAspect="1"/>
          </p:cNvPicPr>
          <p:nvPr/>
        </p:nvPicPr>
        <p:blipFill>
          <a:blip r:embed="rId2"/>
          <a:stretch>
            <a:fillRect/>
          </a:stretch>
        </p:blipFill>
        <p:spPr>
          <a:xfrm>
            <a:off x="1554480" y="310044"/>
            <a:ext cx="6707970" cy="4515956"/>
          </a:xfrm>
          <a:prstGeom prst="rect">
            <a:avLst/>
          </a:prstGeom>
        </p:spPr>
      </p:pic>
      <p:sp>
        <p:nvSpPr>
          <p:cNvPr id="9" name="矩形 8">
            <a:extLst>
              <a:ext uri="{FF2B5EF4-FFF2-40B4-BE49-F238E27FC236}">
                <a16:creationId xmlns:a16="http://schemas.microsoft.com/office/drawing/2014/main" id="{59E6C3BE-55D4-448F-8835-F7C316975B09}"/>
              </a:ext>
            </a:extLst>
          </p:cNvPr>
          <p:cNvSpPr/>
          <p:nvPr/>
        </p:nvSpPr>
        <p:spPr>
          <a:xfrm>
            <a:off x="355495" y="5437168"/>
            <a:ext cx="11480905" cy="1015663"/>
          </a:xfrm>
          <a:prstGeom prst="rect">
            <a:avLst/>
          </a:prstGeom>
        </p:spPr>
        <p:txBody>
          <a:bodyPr wrap="square">
            <a:spAutoFit/>
          </a:bodyPr>
          <a:lstStyle/>
          <a:p>
            <a:pPr marL="342900" indent="-342900" algn="just">
              <a:buFont typeface="Wingdings" panose="05000000000000000000" pitchFamily="2" charset="2"/>
              <a:buChar char="u"/>
            </a:pPr>
            <a:r>
              <a:rPr lang="en-US" altLang="zh-CN" sz="2000" dirty="0">
                <a:solidFill>
                  <a:srgbClr val="000000"/>
                </a:solidFill>
                <a:latin typeface="Times New Roman" panose="02020603050405020304" pitchFamily="18" charset="0"/>
                <a:cs typeface="Times New Roman" panose="02020603050405020304" pitchFamily="18" charset="0"/>
              </a:rPr>
              <a:t>This fig directly show the effect of shadowing and anti-shadowing . If the equation contains only the shadowing part, without the anti-shadowing part, the solid lines will always be lower than the dashed lines, and momentum conservation will not </a:t>
            </a:r>
            <a:r>
              <a:rPr lang="pt-PT" altLang="zh-CN" sz="2000" dirty="0">
                <a:solidFill>
                  <a:srgbClr val="000000"/>
                </a:solidFill>
                <a:latin typeface="Times New Roman" panose="02020603050405020304" pitchFamily="18" charset="0"/>
                <a:cs typeface="Times New Roman" panose="02020603050405020304" pitchFamily="18" charset="0"/>
              </a:rPr>
              <a:t>be maintained.</a:t>
            </a:r>
            <a:endParaRPr lang="zh-CN" altLang="en-US" sz="2000" dirty="0">
              <a:latin typeface="Times New Roman" panose="02020603050405020304" pitchFamily="18" charset="0"/>
              <a:cs typeface="Times New Roman" panose="02020603050405020304" pitchFamily="18" charset="0"/>
            </a:endParaRPr>
          </a:p>
        </p:txBody>
      </p:sp>
      <mc:AlternateContent xmlns:mc="http://schemas.openxmlformats.org/markup-compatibility/2006" xmlns:a14="http://schemas.microsoft.com/office/drawing/2010/main">
        <mc:Choice Requires="a14">
          <p:sp>
            <p:nvSpPr>
              <p:cNvPr id="16" name="矩形 15">
                <a:extLst>
                  <a:ext uri="{FF2B5EF4-FFF2-40B4-BE49-F238E27FC236}">
                    <a16:creationId xmlns:a16="http://schemas.microsoft.com/office/drawing/2014/main" id="{179D95CC-04EC-4BE1-A049-BB8A24D50F30}"/>
                  </a:ext>
                </a:extLst>
              </p:cNvPr>
              <p:cNvSpPr/>
              <p:nvPr/>
            </p:nvSpPr>
            <p:spPr>
              <a:xfrm>
                <a:off x="2813282" y="657618"/>
                <a:ext cx="815672" cy="42146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sSubSup>
                        <m:sSubSupPr>
                          <m:ctrlPr>
                            <a:rPr lang="en-US" altLang="zh-CN" sz="2000" b="1" i="1" smtClean="0">
                              <a:solidFill>
                                <a:srgbClr val="0000FF"/>
                              </a:solidFill>
                              <a:latin typeface="Cambria Math" panose="02040503050406030204" pitchFamily="18" charset="0"/>
                              <a:cs typeface="Times New Roman" panose="02020603050405020304" pitchFamily="18" charset="0"/>
                            </a:rPr>
                          </m:ctrlPr>
                        </m:sSubSupPr>
                        <m:e>
                          <m:r>
                            <a:rPr lang="en-US" altLang="zh-CN" sz="2000" b="1" i="1">
                              <a:solidFill>
                                <a:srgbClr val="0000FF"/>
                              </a:solidFill>
                              <a:latin typeface="Cambria Math" panose="02040503050406030204" pitchFamily="18" charset="0"/>
                              <a:cs typeface="Times New Roman" panose="02020603050405020304" pitchFamily="18" charset="0"/>
                            </a:rPr>
                            <m:t>𝑸</m:t>
                          </m:r>
                        </m:e>
                        <m:sub>
                          <m:r>
                            <a:rPr lang="en-US" altLang="zh-CN" sz="2000" b="1" i="1">
                              <a:solidFill>
                                <a:srgbClr val="0000FF"/>
                              </a:solidFill>
                              <a:latin typeface="Cambria Math" panose="02040503050406030204" pitchFamily="18" charset="0"/>
                              <a:cs typeface="Times New Roman" panose="02020603050405020304" pitchFamily="18" charset="0"/>
                            </a:rPr>
                            <m:t>𝟎</m:t>
                          </m:r>
                        </m:sub>
                        <m:sup>
                          <m:r>
                            <a:rPr lang="en-US" altLang="zh-CN" sz="2000" b="1" i="1">
                              <a:solidFill>
                                <a:srgbClr val="0000FF"/>
                              </a:solidFill>
                              <a:latin typeface="Cambria Math" panose="02040503050406030204" pitchFamily="18" charset="0"/>
                              <a:cs typeface="Times New Roman" panose="02020603050405020304" pitchFamily="18" charset="0"/>
                            </a:rPr>
                            <m:t>𝟐</m:t>
                          </m:r>
                        </m:sup>
                      </m:sSubSup>
                      <m:r>
                        <a:rPr lang="zh-CN" altLang="en-US" sz="2000" b="1" i="1">
                          <a:solidFill>
                            <a:schemeClr val="tx1"/>
                          </a:solidFill>
                          <a:latin typeface="Cambria Math" panose="02040503050406030204" pitchFamily="18" charset="0"/>
                          <a:cs typeface="Times New Roman" panose="02020603050405020304" pitchFamily="18" charset="0"/>
                        </a:rPr>
                        <m:t>：</m:t>
                      </m:r>
                    </m:oMath>
                  </m:oMathPara>
                </a14:m>
                <a:endParaRPr lang="zh-CN" altLang="en-US" sz="2000" b="1" dirty="0">
                  <a:solidFill>
                    <a:schemeClr val="tx1"/>
                  </a:solidFill>
                  <a:latin typeface="Times New Roman" panose="02020603050405020304" pitchFamily="18" charset="0"/>
                  <a:cs typeface="Times New Roman" panose="02020603050405020304" pitchFamily="18" charset="0"/>
                </a:endParaRPr>
              </a:p>
            </p:txBody>
          </p:sp>
        </mc:Choice>
        <mc:Fallback xmlns="">
          <p:sp>
            <p:nvSpPr>
              <p:cNvPr id="16" name="矩形 15">
                <a:extLst>
                  <a:ext uri="{FF2B5EF4-FFF2-40B4-BE49-F238E27FC236}">
                    <a16:creationId xmlns:a16="http://schemas.microsoft.com/office/drawing/2014/main" id="{179D95CC-04EC-4BE1-A049-BB8A24D50F30}"/>
                  </a:ext>
                </a:extLst>
              </p:cNvPr>
              <p:cNvSpPr>
                <a:spLocks noRot="1" noChangeAspect="1" noMove="1" noResize="1" noEditPoints="1" noAdjustHandles="1" noChangeArrowheads="1" noChangeShapeType="1" noTextEdit="1"/>
              </p:cNvSpPr>
              <p:nvPr/>
            </p:nvSpPr>
            <p:spPr>
              <a:xfrm>
                <a:off x="2813282" y="657618"/>
                <a:ext cx="815672" cy="421462"/>
              </a:xfrm>
              <a:prstGeom prst="rect">
                <a:avLst/>
              </a:prstGeom>
              <a:blipFill>
                <a:blip r:embed="rId3"/>
                <a:stretch>
                  <a:fillRect b="-11594"/>
                </a:stretch>
              </a:blipFill>
            </p:spPr>
            <p:txBody>
              <a:bodyPr/>
              <a:lstStyle/>
              <a:p>
                <a:r>
                  <a:rPr lang="zh-CN" altLang="en-US">
                    <a:noFill/>
                  </a:rPr>
                  <a:t> </a:t>
                </a:r>
              </a:p>
            </p:txBody>
          </p:sp>
        </mc:Fallback>
      </mc:AlternateContent>
      <p:sp>
        <p:nvSpPr>
          <p:cNvPr id="17" name="矩形 16">
            <a:extLst>
              <a:ext uri="{FF2B5EF4-FFF2-40B4-BE49-F238E27FC236}">
                <a16:creationId xmlns:a16="http://schemas.microsoft.com/office/drawing/2014/main" id="{D4976D7E-BAB9-4D14-9187-CF4966308897}"/>
              </a:ext>
            </a:extLst>
          </p:cNvPr>
          <p:cNvSpPr/>
          <p:nvPr/>
        </p:nvSpPr>
        <p:spPr>
          <a:xfrm>
            <a:off x="8557937" y="527007"/>
            <a:ext cx="2828018" cy="461665"/>
          </a:xfrm>
          <a:prstGeom prst="rect">
            <a:avLst/>
          </a:prstGeom>
        </p:spPr>
        <p:txBody>
          <a:bodyPr wrap="none">
            <a:spAutoFit/>
          </a:bodyPr>
          <a:lstStyle/>
          <a:p>
            <a:r>
              <a:rPr lang="pt-PT" altLang="zh-CN" sz="2400" b="1" dirty="0">
                <a:solidFill>
                  <a:srgbClr val="0000FF"/>
                </a:solidFill>
                <a:latin typeface="Times New Roman" panose="02020603050405020304" pitchFamily="18" charset="0"/>
                <a:cs typeface="Times New Roman" panose="02020603050405020304" pitchFamily="18" charset="0"/>
              </a:rPr>
              <a:t>input distribution</a:t>
            </a:r>
            <a:r>
              <a:rPr lang="zh-CN" altLang="en-US" sz="2400" dirty="0">
                <a:latin typeface="Times New Roman" panose="02020603050405020304" pitchFamily="18" charset="0"/>
                <a:cs typeface="Times New Roman" panose="02020603050405020304" pitchFamily="18" charset="0"/>
              </a:rPr>
              <a:t>：</a:t>
            </a:r>
          </a:p>
        </p:txBody>
      </p:sp>
      <p:sp>
        <p:nvSpPr>
          <p:cNvPr id="18" name="文本框 17">
            <a:extLst>
              <a:ext uri="{FF2B5EF4-FFF2-40B4-BE49-F238E27FC236}">
                <a16:creationId xmlns:a16="http://schemas.microsoft.com/office/drawing/2014/main" id="{2075C7C1-758F-4F34-A275-D82CCC1530A6}"/>
              </a:ext>
            </a:extLst>
          </p:cNvPr>
          <p:cNvSpPr txBox="1"/>
          <p:nvPr/>
        </p:nvSpPr>
        <p:spPr>
          <a:xfrm>
            <a:off x="9086184" y="2891307"/>
            <a:ext cx="1883849" cy="461665"/>
          </a:xfrm>
          <a:prstGeom prst="rect">
            <a:avLst/>
          </a:prstGeom>
          <a:noFill/>
        </p:spPr>
        <p:txBody>
          <a:bodyPr wrap="none" rtlCol="0">
            <a:spAutoFit/>
          </a:bodyPr>
          <a:lstStyle/>
          <a:p>
            <a:r>
              <a:rPr lang="en-US" altLang="zh-CN" sz="2400" dirty="0">
                <a:latin typeface="Times New Roman" panose="02020603050405020304" pitchFamily="18" charset="0"/>
                <a:cs typeface="Times New Roman" panose="02020603050405020304" pitchFamily="18" charset="0"/>
              </a:rPr>
              <a:t>ZRS equation</a:t>
            </a:r>
            <a:endParaRPr lang="zh-CN" altLang="en-US" sz="2400" dirty="0">
              <a:latin typeface="Times New Roman" panose="02020603050405020304" pitchFamily="18" charset="0"/>
              <a:cs typeface="Times New Roman" panose="02020603050405020304" pitchFamily="18" charset="0"/>
            </a:endParaRPr>
          </a:p>
        </p:txBody>
      </p:sp>
      <mc:AlternateContent xmlns:mc="http://schemas.openxmlformats.org/markup-compatibility/2006" xmlns:a14="http://schemas.microsoft.com/office/drawing/2010/main">
        <mc:Choice Requires="a14">
          <p:sp>
            <p:nvSpPr>
              <p:cNvPr id="19" name="矩形 18">
                <a:extLst>
                  <a:ext uri="{FF2B5EF4-FFF2-40B4-BE49-F238E27FC236}">
                    <a16:creationId xmlns:a16="http://schemas.microsoft.com/office/drawing/2014/main" id="{BF8C02F4-1FD2-446D-9176-15CE55515D99}"/>
                  </a:ext>
                </a:extLst>
              </p:cNvPr>
              <p:cNvSpPr/>
              <p:nvPr/>
            </p:nvSpPr>
            <p:spPr>
              <a:xfrm>
                <a:off x="3310846" y="670397"/>
                <a:ext cx="1317990" cy="400110"/>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en-US" altLang="zh-CN" sz="2000" i="1" smtClean="0">
                          <a:solidFill>
                            <a:schemeClr val="tx1"/>
                          </a:solidFill>
                          <a:latin typeface="Cambria Math" panose="02040503050406030204" pitchFamily="18" charset="0"/>
                          <a:cs typeface="Times New Roman" panose="02020603050405020304" pitchFamily="18" charset="0"/>
                        </a:rPr>
                        <m:t>0.09</m:t>
                      </m:r>
                      <m:r>
                        <a:rPr lang="en-US" altLang="zh-CN" sz="2000" i="1" smtClean="0">
                          <a:solidFill>
                            <a:schemeClr val="tx1"/>
                          </a:solidFill>
                          <a:latin typeface="Cambria Math" panose="02040503050406030204" pitchFamily="18" charset="0"/>
                          <a:cs typeface="Times New Roman" panose="02020603050405020304" pitchFamily="18" charset="0"/>
                        </a:rPr>
                        <m:t>𝐺𝑒</m:t>
                      </m:r>
                      <m:sSup>
                        <m:sSupPr>
                          <m:ctrlPr>
                            <a:rPr lang="en-US" altLang="zh-CN" sz="2000" i="1">
                              <a:solidFill>
                                <a:schemeClr val="tx1"/>
                              </a:solidFill>
                              <a:latin typeface="Cambria Math" panose="02040503050406030204" pitchFamily="18" charset="0"/>
                              <a:cs typeface="Times New Roman" panose="02020603050405020304" pitchFamily="18" charset="0"/>
                            </a:rPr>
                          </m:ctrlPr>
                        </m:sSupPr>
                        <m:e>
                          <m:r>
                            <a:rPr lang="en-US" altLang="zh-CN" sz="2000" i="1">
                              <a:solidFill>
                                <a:schemeClr val="tx1"/>
                              </a:solidFill>
                              <a:latin typeface="Cambria Math" panose="02040503050406030204" pitchFamily="18" charset="0"/>
                              <a:cs typeface="Times New Roman" panose="02020603050405020304" pitchFamily="18" charset="0"/>
                            </a:rPr>
                            <m:t>𝑉</m:t>
                          </m:r>
                        </m:e>
                        <m:sup>
                          <m:r>
                            <a:rPr lang="en-US" altLang="zh-CN" sz="2000" i="1">
                              <a:solidFill>
                                <a:schemeClr val="tx1"/>
                              </a:solidFill>
                              <a:latin typeface="Cambria Math" panose="02040503050406030204" pitchFamily="18" charset="0"/>
                              <a:cs typeface="Times New Roman" panose="02020603050405020304" pitchFamily="18" charset="0"/>
                            </a:rPr>
                            <m:t>2</m:t>
                          </m:r>
                        </m:sup>
                      </m:sSup>
                    </m:oMath>
                  </m:oMathPara>
                </a14:m>
                <a:endParaRPr lang="zh-CN" altLang="en-US" sz="2000" dirty="0">
                  <a:solidFill>
                    <a:schemeClr val="tx1"/>
                  </a:solidFill>
                  <a:latin typeface="Times New Roman" panose="02020603050405020304" pitchFamily="18" charset="0"/>
                  <a:cs typeface="Times New Roman" panose="02020603050405020304" pitchFamily="18" charset="0"/>
                </a:endParaRPr>
              </a:p>
            </p:txBody>
          </p:sp>
        </mc:Choice>
        <mc:Fallback xmlns="">
          <p:sp>
            <p:nvSpPr>
              <p:cNvPr id="19" name="矩形 18">
                <a:extLst>
                  <a:ext uri="{FF2B5EF4-FFF2-40B4-BE49-F238E27FC236}">
                    <a16:creationId xmlns:a16="http://schemas.microsoft.com/office/drawing/2014/main" id="{BF8C02F4-1FD2-446D-9176-15CE55515D99}"/>
                  </a:ext>
                </a:extLst>
              </p:cNvPr>
              <p:cNvSpPr>
                <a:spLocks noRot="1" noChangeAspect="1" noMove="1" noResize="1" noEditPoints="1" noAdjustHandles="1" noChangeArrowheads="1" noChangeShapeType="1" noTextEdit="1"/>
              </p:cNvSpPr>
              <p:nvPr/>
            </p:nvSpPr>
            <p:spPr>
              <a:xfrm>
                <a:off x="3310846" y="670397"/>
                <a:ext cx="1317990" cy="400110"/>
              </a:xfrm>
              <a:prstGeom prst="rect">
                <a:avLst/>
              </a:prstGeom>
              <a:blipFill>
                <a:blip r:embed="rId4"/>
                <a:stretch>
                  <a:fillRect/>
                </a:stretch>
              </a:blipFill>
            </p:spPr>
            <p:txBody>
              <a:bodyPr/>
              <a:lstStyle/>
              <a:p>
                <a:r>
                  <a:rPr lang="zh-CN" altLang="en-US">
                    <a:noFill/>
                  </a:rPr>
                  <a:t> </a:t>
                </a:r>
              </a:p>
            </p:txBody>
          </p:sp>
        </mc:Fallback>
      </mc:AlternateContent>
      <p:sp>
        <p:nvSpPr>
          <p:cNvPr id="20" name="文本框 19">
            <a:extLst>
              <a:ext uri="{FF2B5EF4-FFF2-40B4-BE49-F238E27FC236}">
                <a16:creationId xmlns:a16="http://schemas.microsoft.com/office/drawing/2014/main" id="{27CAE774-3B0B-45C2-A303-871C0E364DD9}"/>
              </a:ext>
            </a:extLst>
          </p:cNvPr>
          <p:cNvSpPr txBox="1"/>
          <p:nvPr/>
        </p:nvSpPr>
        <p:spPr>
          <a:xfrm>
            <a:off x="8524871" y="1617324"/>
            <a:ext cx="2869696" cy="461665"/>
          </a:xfrm>
          <a:prstGeom prst="rect">
            <a:avLst/>
          </a:prstGeom>
          <a:noFill/>
        </p:spPr>
        <p:txBody>
          <a:bodyPr wrap="none" rtlCol="0">
            <a:spAutoFit/>
          </a:bodyPr>
          <a:lstStyle/>
          <a:p>
            <a:r>
              <a:rPr lang="en-US" altLang="zh-CN" sz="2400" b="1" dirty="0">
                <a:solidFill>
                  <a:srgbClr val="0000FF"/>
                </a:solidFill>
                <a:latin typeface="Times New Roman" panose="02020603050405020304" pitchFamily="18" charset="0"/>
                <a:cs typeface="Times New Roman" panose="02020603050405020304" pitchFamily="18" charset="0"/>
              </a:rPr>
              <a:t>Evolution equation: </a:t>
            </a:r>
            <a:endParaRPr lang="zh-CN" altLang="en-US" sz="2400" b="1" dirty="0">
              <a:solidFill>
                <a:srgbClr val="0000FF"/>
              </a:solidFill>
              <a:latin typeface="Times New Roman" panose="02020603050405020304" pitchFamily="18" charset="0"/>
              <a:cs typeface="Times New Roman" panose="02020603050405020304" pitchFamily="18" charset="0"/>
            </a:endParaRPr>
          </a:p>
        </p:txBody>
      </p:sp>
      <p:sp>
        <p:nvSpPr>
          <p:cNvPr id="21" name="文本框 20">
            <a:extLst>
              <a:ext uri="{FF2B5EF4-FFF2-40B4-BE49-F238E27FC236}">
                <a16:creationId xmlns:a16="http://schemas.microsoft.com/office/drawing/2014/main" id="{BB34D4AC-C81F-418C-8AC1-1F51C110DB09}"/>
              </a:ext>
            </a:extLst>
          </p:cNvPr>
          <p:cNvSpPr txBox="1"/>
          <p:nvPr/>
        </p:nvSpPr>
        <p:spPr>
          <a:xfrm>
            <a:off x="9032453" y="2315432"/>
            <a:ext cx="2335704" cy="461665"/>
          </a:xfrm>
          <a:prstGeom prst="rect">
            <a:avLst/>
          </a:prstGeom>
          <a:noFill/>
        </p:spPr>
        <p:txBody>
          <a:bodyPr wrap="none" rtlCol="0">
            <a:spAutoFit/>
          </a:bodyPr>
          <a:lstStyle/>
          <a:p>
            <a:r>
              <a:rPr lang="en-US" altLang="zh-CN" sz="2400" dirty="0">
                <a:latin typeface="Times New Roman" panose="02020603050405020304" pitchFamily="18" charset="0"/>
                <a:cs typeface="Times New Roman" panose="02020603050405020304" pitchFamily="18" charset="0"/>
              </a:rPr>
              <a:t>DGLAP equation</a:t>
            </a:r>
            <a:endParaRPr lang="zh-CN" altLang="en-US" sz="2400" dirty="0">
              <a:latin typeface="Times New Roman" panose="02020603050405020304" pitchFamily="18" charset="0"/>
              <a:cs typeface="Times New Roman" panose="02020603050405020304" pitchFamily="18" charset="0"/>
            </a:endParaRPr>
          </a:p>
        </p:txBody>
      </p:sp>
      <p:sp>
        <p:nvSpPr>
          <p:cNvPr id="12" name="文本框 11">
            <a:extLst>
              <a:ext uri="{FF2B5EF4-FFF2-40B4-BE49-F238E27FC236}">
                <a16:creationId xmlns:a16="http://schemas.microsoft.com/office/drawing/2014/main" id="{45963E39-568B-4E32-8F47-5B7D1F65F116}"/>
              </a:ext>
            </a:extLst>
          </p:cNvPr>
          <p:cNvSpPr txBox="1"/>
          <p:nvPr/>
        </p:nvSpPr>
        <p:spPr>
          <a:xfrm>
            <a:off x="2197494" y="4722830"/>
            <a:ext cx="6136616" cy="461665"/>
          </a:xfrm>
          <a:prstGeom prst="rect">
            <a:avLst/>
          </a:prstGeom>
          <a:noFill/>
        </p:spPr>
        <p:txBody>
          <a:bodyPr wrap="none" rtlCol="0">
            <a:spAutoFit/>
          </a:bodyPr>
          <a:lstStyle/>
          <a:p>
            <a:r>
              <a:rPr lang="en-US" altLang="zh-CN" sz="2400" dirty="0">
                <a:solidFill>
                  <a:srgbClr val="0000FF"/>
                </a:solidFill>
                <a:latin typeface="Times New Roman" panose="02020603050405020304" pitchFamily="18" charset="0"/>
                <a:cs typeface="Times New Roman" panose="02020603050405020304" pitchFamily="18" charset="0"/>
              </a:rPr>
              <a:t>valence quark, sea quark and gluon distributions</a:t>
            </a:r>
            <a:endParaRPr lang="zh-CN" altLang="en-US" sz="2400" dirty="0">
              <a:solidFill>
                <a:srgbClr val="0000FF"/>
              </a:solidFill>
              <a:latin typeface="Times New Roman" panose="02020603050405020304" pitchFamily="18" charset="0"/>
              <a:cs typeface="Times New Roman" panose="02020603050405020304" pitchFamily="18" charset="0"/>
            </a:endParaRPr>
          </a:p>
        </p:txBody>
      </p:sp>
      <p:sp>
        <p:nvSpPr>
          <p:cNvPr id="3" name="矩形 2">
            <a:extLst>
              <a:ext uri="{FF2B5EF4-FFF2-40B4-BE49-F238E27FC236}">
                <a16:creationId xmlns:a16="http://schemas.microsoft.com/office/drawing/2014/main" id="{F38F4C69-65CE-46D9-B64C-6DE2C163FD10}"/>
              </a:ext>
            </a:extLst>
          </p:cNvPr>
          <p:cNvSpPr/>
          <p:nvPr/>
        </p:nvSpPr>
        <p:spPr>
          <a:xfrm>
            <a:off x="9071674" y="1080254"/>
            <a:ext cx="971741" cy="461665"/>
          </a:xfrm>
          <a:prstGeom prst="rect">
            <a:avLst/>
          </a:prstGeom>
        </p:spPr>
        <p:txBody>
          <a:bodyPr wrap="none">
            <a:spAutoFit/>
          </a:bodyPr>
          <a:lstStyle/>
          <a:p>
            <a:r>
              <a:rPr lang="pt-PT" altLang="zh-CN" sz="2400" dirty="0">
                <a:latin typeface="Times New Roman" panose="02020603050405020304" pitchFamily="18" charset="0"/>
                <a:cs typeface="Times New Roman" panose="02020603050405020304" pitchFamily="18" charset="0"/>
              </a:rPr>
              <a:t>BLFQ</a:t>
            </a:r>
            <a:endParaRPr lang="zh-CN" altLang="en-US" sz="2400" dirty="0"/>
          </a:p>
        </p:txBody>
      </p:sp>
    </p:spTree>
    <p:extLst>
      <p:ext uri="{BB962C8B-B14F-4D97-AF65-F5344CB8AC3E}">
        <p14:creationId xmlns:p14="http://schemas.microsoft.com/office/powerpoint/2010/main" val="38068210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a:extLst>
              <a:ext uri="{FF2B5EF4-FFF2-40B4-BE49-F238E27FC236}">
                <a16:creationId xmlns:a16="http://schemas.microsoft.com/office/drawing/2014/main" id="{4E475052-313A-4CC5-86E0-ACFCE78D474B}"/>
              </a:ext>
            </a:extLst>
          </p:cNvPr>
          <p:cNvPicPr>
            <a:picLocks noChangeAspect="1"/>
          </p:cNvPicPr>
          <p:nvPr/>
        </p:nvPicPr>
        <p:blipFill>
          <a:blip r:embed="rId2"/>
          <a:stretch>
            <a:fillRect/>
          </a:stretch>
        </p:blipFill>
        <p:spPr>
          <a:xfrm>
            <a:off x="1304117" y="825281"/>
            <a:ext cx="2921549" cy="2421732"/>
          </a:xfrm>
          <a:prstGeom prst="rect">
            <a:avLst/>
          </a:prstGeom>
        </p:spPr>
      </p:pic>
      <p:sp>
        <p:nvSpPr>
          <p:cNvPr id="6" name="矩形: 圆角 5">
            <a:extLst>
              <a:ext uri="{FF2B5EF4-FFF2-40B4-BE49-F238E27FC236}">
                <a16:creationId xmlns:a16="http://schemas.microsoft.com/office/drawing/2014/main" id="{4144B065-65C4-43E3-ADF0-1D7A58460018}"/>
              </a:ext>
            </a:extLst>
          </p:cNvPr>
          <p:cNvSpPr/>
          <p:nvPr/>
        </p:nvSpPr>
        <p:spPr>
          <a:xfrm>
            <a:off x="1847653" y="763572"/>
            <a:ext cx="480767" cy="263950"/>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11" name="图片 10">
            <a:extLst>
              <a:ext uri="{FF2B5EF4-FFF2-40B4-BE49-F238E27FC236}">
                <a16:creationId xmlns:a16="http://schemas.microsoft.com/office/drawing/2014/main" id="{C45827B8-FC96-40B9-A626-1ECB66C9A157}"/>
              </a:ext>
            </a:extLst>
          </p:cNvPr>
          <p:cNvPicPr>
            <a:picLocks noChangeAspect="1"/>
          </p:cNvPicPr>
          <p:nvPr/>
        </p:nvPicPr>
        <p:blipFill>
          <a:blip r:embed="rId3"/>
          <a:stretch>
            <a:fillRect/>
          </a:stretch>
        </p:blipFill>
        <p:spPr>
          <a:xfrm>
            <a:off x="438623" y="3542774"/>
            <a:ext cx="5677488" cy="682349"/>
          </a:xfrm>
          <a:prstGeom prst="rect">
            <a:avLst/>
          </a:prstGeom>
        </p:spPr>
      </p:pic>
      <p:sp>
        <p:nvSpPr>
          <p:cNvPr id="15" name="文本框 14">
            <a:extLst>
              <a:ext uri="{FF2B5EF4-FFF2-40B4-BE49-F238E27FC236}">
                <a16:creationId xmlns:a16="http://schemas.microsoft.com/office/drawing/2014/main" id="{4535BF32-DF9F-4F62-BB0B-580BA85584EF}"/>
              </a:ext>
            </a:extLst>
          </p:cNvPr>
          <p:cNvSpPr txBox="1"/>
          <p:nvPr/>
        </p:nvSpPr>
        <p:spPr>
          <a:xfrm>
            <a:off x="6801018" y="756869"/>
            <a:ext cx="712054" cy="461665"/>
          </a:xfrm>
          <a:prstGeom prst="rect">
            <a:avLst/>
          </a:prstGeom>
          <a:noFill/>
        </p:spPr>
        <p:txBody>
          <a:bodyPr wrap="none" rtlCol="0">
            <a:spAutoFit/>
          </a:bodyPr>
          <a:lstStyle/>
          <a:p>
            <a:r>
              <a:rPr lang="en-US" altLang="zh-CN" sz="2400" dirty="0">
                <a:solidFill>
                  <a:srgbClr val="0000FF"/>
                </a:solidFill>
              </a:rPr>
              <a:t>H1: </a:t>
            </a:r>
            <a:endParaRPr lang="zh-CN" altLang="en-US" sz="2400" dirty="0">
              <a:solidFill>
                <a:srgbClr val="0000FF"/>
              </a:solidFill>
            </a:endParaRPr>
          </a:p>
        </p:txBody>
      </p:sp>
      <p:sp>
        <p:nvSpPr>
          <p:cNvPr id="16" name="矩形 15">
            <a:extLst>
              <a:ext uri="{FF2B5EF4-FFF2-40B4-BE49-F238E27FC236}">
                <a16:creationId xmlns:a16="http://schemas.microsoft.com/office/drawing/2014/main" id="{69EFB778-21D2-4814-96DC-B0E7983B4E80}"/>
              </a:ext>
            </a:extLst>
          </p:cNvPr>
          <p:cNvSpPr/>
          <p:nvPr/>
        </p:nvSpPr>
        <p:spPr>
          <a:xfrm>
            <a:off x="7414286" y="752591"/>
            <a:ext cx="3924693" cy="461665"/>
          </a:xfrm>
          <a:prstGeom prst="rect">
            <a:avLst/>
          </a:prstGeom>
        </p:spPr>
        <p:txBody>
          <a:bodyPr wrap="square">
            <a:spAutoFit/>
          </a:bodyPr>
          <a:lstStyle/>
          <a:p>
            <a:r>
              <a:rPr lang="en-US" altLang="zh-CN" sz="2400" dirty="0">
                <a:solidFill>
                  <a:srgbClr val="0000FF"/>
                </a:solidFill>
                <a:latin typeface="Times New Roman" panose="02020603050405020304" pitchFamily="18" charset="0"/>
                <a:cs typeface="Times New Roman" panose="02020603050405020304" pitchFamily="18" charset="0"/>
              </a:rPr>
              <a:t>one pion exchange model</a:t>
            </a:r>
            <a:endParaRPr lang="zh-CN" altLang="en-US" sz="2400" dirty="0">
              <a:solidFill>
                <a:srgbClr val="0000FF"/>
              </a:solidFill>
              <a:latin typeface="Times New Roman" panose="02020603050405020304" pitchFamily="18" charset="0"/>
              <a:cs typeface="Times New Roman" panose="02020603050405020304" pitchFamily="18" charset="0"/>
            </a:endParaRPr>
          </a:p>
        </p:txBody>
      </p:sp>
      <p:sp>
        <p:nvSpPr>
          <p:cNvPr id="20" name="矩形 19">
            <a:extLst>
              <a:ext uri="{FF2B5EF4-FFF2-40B4-BE49-F238E27FC236}">
                <a16:creationId xmlns:a16="http://schemas.microsoft.com/office/drawing/2014/main" id="{6C5F11D2-BEAE-4D25-9F77-E741F30D2466}"/>
              </a:ext>
            </a:extLst>
          </p:cNvPr>
          <p:cNvSpPr/>
          <p:nvPr/>
        </p:nvSpPr>
        <p:spPr>
          <a:xfrm>
            <a:off x="6708341" y="2603310"/>
            <a:ext cx="1039067" cy="461665"/>
          </a:xfrm>
          <a:prstGeom prst="rect">
            <a:avLst/>
          </a:prstGeom>
        </p:spPr>
        <p:txBody>
          <a:bodyPr wrap="none">
            <a:spAutoFit/>
          </a:bodyPr>
          <a:lstStyle/>
          <a:p>
            <a:r>
              <a:rPr lang="en-US" altLang="zh-CN" sz="2400" dirty="0">
                <a:solidFill>
                  <a:srgbClr val="0000FF"/>
                </a:solidFill>
                <a:latin typeface="Times New Roman" panose="02020603050405020304" pitchFamily="18" charset="0"/>
                <a:cs typeface="Times New Roman" panose="02020603050405020304" pitchFamily="18" charset="0"/>
              </a:rPr>
              <a:t>ZEUS:</a:t>
            </a:r>
            <a:endParaRPr lang="zh-CN" altLang="en-US" sz="2400" dirty="0">
              <a:solidFill>
                <a:srgbClr val="0000FF"/>
              </a:solidFill>
              <a:latin typeface="Times New Roman" panose="02020603050405020304" pitchFamily="18" charset="0"/>
              <a:cs typeface="Times New Roman" panose="02020603050405020304" pitchFamily="18" charset="0"/>
            </a:endParaRPr>
          </a:p>
        </p:txBody>
      </p:sp>
      <p:sp>
        <p:nvSpPr>
          <p:cNvPr id="21" name="矩形 20">
            <a:extLst>
              <a:ext uri="{FF2B5EF4-FFF2-40B4-BE49-F238E27FC236}">
                <a16:creationId xmlns:a16="http://schemas.microsoft.com/office/drawing/2014/main" id="{27E56B66-825C-42E4-9F2A-367112D7C61A}"/>
              </a:ext>
            </a:extLst>
          </p:cNvPr>
          <p:cNvSpPr/>
          <p:nvPr/>
        </p:nvSpPr>
        <p:spPr>
          <a:xfrm>
            <a:off x="7675015" y="2583726"/>
            <a:ext cx="4531240" cy="461665"/>
          </a:xfrm>
          <a:prstGeom prst="rect">
            <a:avLst/>
          </a:prstGeom>
        </p:spPr>
        <p:txBody>
          <a:bodyPr wrap="none">
            <a:spAutoFit/>
          </a:bodyPr>
          <a:lstStyle/>
          <a:p>
            <a:r>
              <a:rPr lang="en-US" altLang="zh-CN" sz="2400" dirty="0">
                <a:solidFill>
                  <a:srgbClr val="0000FF"/>
                </a:solidFill>
                <a:latin typeface="Times New Roman" panose="02020603050405020304" pitchFamily="18" charset="0"/>
                <a:cs typeface="Times New Roman" panose="02020603050405020304" pitchFamily="18" charset="0"/>
              </a:rPr>
              <a:t>effective one-pion-exchange model</a:t>
            </a:r>
            <a:endParaRPr lang="zh-CN" altLang="en-US" sz="2400" dirty="0">
              <a:solidFill>
                <a:srgbClr val="0000FF"/>
              </a:solidFill>
              <a:latin typeface="Times New Roman" panose="02020603050405020304" pitchFamily="18" charset="0"/>
              <a:cs typeface="Times New Roman" panose="02020603050405020304" pitchFamily="18" charset="0"/>
            </a:endParaRPr>
          </a:p>
        </p:txBody>
      </p:sp>
      <p:sp>
        <p:nvSpPr>
          <p:cNvPr id="22" name="矩形 21">
            <a:extLst>
              <a:ext uri="{FF2B5EF4-FFF2-40B4-BE49-F238E27FC236}">
                <a16:creationId xmlns:a16="http://schemas.microsoft.com/office/drawing/2014/main" id="{ECC08AE1-5FAB-4CE0-B556-AAF7A2702567}"/>
              </a:ext>
            </a:extLst>
          </p:cNvPr>
          <p:cNvSpPr/>
          <p:nvPr/>
        </p:nvSpPr>
        <p:spPr>
          <a:xfrm>
            <a:off x="7664837" y="3055066"/>
            <a:ext cx="2872902" cy="461665"/>
          </a:xfrm>
          <a:prstGeom prst="rect">
            <a:avLst/>
          </a:prstGeom>
        </p:spPr>
        <p:txBody>
          <a:bodyPr wrap="none">
            <a:spAutoFit/>
          </a:bodyPr>
          <a:lstStyle/>
          <a:p>
            <a:r>
              <a:rPr lang="en-US" altLang="zh-CN" sz="2400" dirty="0">
                <a:solidFill>
                  <a:srgbClr val="0000FF"/>
                </a:solidFill>
                <a:latin typeface="Times New Roman" panose="02020603050405020304" pitchFamily="18" charset="0"/>
                <a:cs typeface="Times New Roman" panose="02020603050405020304" pitchFamily="18" charset="0"/>
              </a:rPr>
              <a:t>additive quark model </a:t>
            </a:r>
            <a:endParaRPr lang="zh-CN" altLang="en-US" sz="2400" dirty="0">
              <a:solidFill>
                <a:srgbClr val="0000FF"/>
              </a:solidFill>
              <a:latin typeface="Times New Roman" panose="02020603050405020304" pitchFamily="18" charset="0"/>
              <a:cs typeface="Times New Roman" panose="02020603050405020304" pitchFamily="18" charset="0"/>
            </a:endParaRPr>
          </a:p>
        </p:txBody>
      </p:sp>
      <p:sp>
        <p:nvSpPr>
          <p:cNvPr id="26" name="矩形 25">
            <a:extLst>
              <a:ext uri="{FF2B5EF4-FFF2-40B4-BE49-F238E27FC236}">
                <a16:creationId xmlns:a16="http://schemas.microsoft.com/office/drawing/2014/main" id="{06095CC5-7EB1-4B8D-AD95-383073F49570}"/>
              </a:ext>
            </a:extLst>
          </p:cNvPr>
          <p:cNvSpPr/>
          <p:nvPr/>
        </p:nvSpPr>
        <p:spPr>
          <a:xfrm>
            <a:off x="102303" y="5228676"/>
            <a:ext cx="7367723" cy="461665"/>
          </a:xfrm>
          <a:prstGeom prst="rect">
            <a:avLst/>
          </a:prstGeom>
        </p:spPr>
        <p:txBody>
          <a:bodyPr wrap="none">
            <a:spAutoFit/>
          </a:bodyPr>
          <a:lstStyle/>
          <a:p>
            <a:r>
              <a:rPr lang="zh-CN" altLang="en-US" sz="2400" dirty="0">
                <a:latin typeface="Times New Roman" panose="02020603050405020304" pitchFamily="18" charset="0"/>
                <a:cs typeface="Times New Roman" panose="02020603050405020304" pitchFamily="18" charset="0"/>
              </a:rPr>
              <a:t>𝑑𝜎</a:t>
            </a:r>
            <a:r>
              <a:rPr lang="en-US" altLang="zh-CN" sz="2400" dirty="0">
                <a:latin typeface="Times New Roman" panose="02020603050405020304" pitchFamily="18" charset="0"/>
                <a:cs typeface="Times New Roman" panose="02020603050405020304" pitchFamily="18" charset="0"/>
              </a:rPr>
              <a:t>(</a:t>
            </a:r>
            <a:r>
              <a:rPr lang="zh-CN" altLang="en-US" sz="2400" dirty="0">
                <a:latin typeface="Times New Roman" panose="02020603050405020304" pitchFamily="18" charset="0"/>
                <a:cs typeface="Times New Roman" panose="02020603050405020304" pitchFamily="18" charset="0"/>
              </a:rPr>
              <a:t>𝑒𝜋</a:t>
            </a:r>
            <a:r>
              <a:rPr lang="en-US" altLang="zh-CN" sz="2400" dirty="0">
                <a:latin typeface="Times New Roman" panose="02020603050405020304" pitchFamily="18" charset="0"/>
                <a:cs typeface="Times New Roman" panose="02020603050405020304" pitchFamily="18" charset="0"/>
              </a:rPr>
              <a:t>+ → </a:t>
            </a:r>
            <a:r>
              <a:rPr lang="zh-CN" altLang="en-US" sz="2400" dirty="0">
                <a:latin typeface="Times New Roman" panose="02020603050405020304" pitchFamily="18" charset="0"/>
                <a:cs typeface="Times New Roman" panose="02020603050405020304" pitchFamily="18" charset="0"/>
              </a:rPr>
              <a:t>𝑒</a:t>
            </a:r>
            <a:r>
              <a:rPr lang="en-US" altLang="zh-CN" sz="2400" dirty="0">
                <a:latin typeface="Times New Roman" panose="02020603050405020304" pitchFamily="18" charset="0"/>
                <a:cs typeface="Times New Roman" panose="02020603050405020304" pitchFamily="18" charset="0"/>
              </a:rPr>
              <a:t>′</a:t>
            </a:r>
            <a:r>
              <a:rPr lang="zh-CN" altLang="en-US" sz="2400" dirty="0">
                <a:latin typeface="Times New Roman" panose="02020603050405020304" pitchFamily="18" charset="0"/>
                <a:cs typeface="Times New Roman" panose="02020603050405020304" pitchFamily="18" charset="0"/>
              </a:rPr>
              <a:t>𝑋</a:t>
            </a:r>
            <a:r>
              <a:rPr lang="en-US" altLang="zh-CN" sz="2400" dirty="0">
                <a:latin typeface="Times New Roman" panose="02020603050405020304" pitchFamily="18" charset="0"/>
                <a:cs typeface="Times New Roman" panose="02020603050405020304" pitchFamily="18" charset="0"/>
              </a:rPr>
              <a:t>): the cross section of the e-pion interaction</a:t>
            </a:r>
            <a:endParaRPr lang="zh-CN" altLang="en-US" sz="2400" dirty="0"/>
          </a:p>
        </p:txBody>
      </p:sp>
      <p:sp>
        <p:nvSpPr>
          <p:cNvPr id="27" name="矩形 26">
            <a:extLst>
              <a:ext uri="{FF2B5EF4-FFF2-40B4-BE49-F238E27FC236}">
                <a16:creationId xmlns:a16="http://schemas.microsoft.com/office/drawing/2014/main" id="{FFC7F456-8C71-4F6A-948A-ECE2CFA21DCB}"/>
              </a:ext>
            </a:extLst>
          </p:cNvPr>
          <p:cNvSpPr/>
          <p:nvPr/>
        </p:nvSpPr>
        <p:spPr>
          <a:xfrm>
            <a:off x="1699968" y="4282300"/>
            <a:ext cx="5015792" cy="830997"/>
          </a:xfrm>
          <a:prstGeom prst="rect">
            <a:avLst/>
          </a:prstGeom>
        </p:spPr>
        <p:txBody>
          <a:bodyPr wrap="square">
            <a:spAutoFit/>
          </a:bodyPr>
          <a:lstStyle/>
          <a:p>
            <a:r>
              <a:rPr lang="en-US" altLang="zh-CN" sz="2400" dirty="0">
                <a:latin typeface="Times New Roman" panose="02020603050405020304" pitchFamily="18" charset="0"/>
                <a:cs typeface="Times New Roman" panose="02020603050405020304" pitchFamily="18" charset="0"/>
              </a:rPr>
              <a:t>the pion flux associated with the splitting of a proton into a </a:t>
            </a:r>
            <a:r>
              <a:rPr lang="zh-CN" altLang="en-US" sz="2400" dirty="0">
                <a:latin typeface="Times New Roman" panose="02020603050405020304" pitchFamily="18" charset="0"/>
                <a:cs typeface="Times New Roman" panose="02020603050405020304" pitchFamily="18" charset="0"/>
              </a:rPr>
              <a:t>𝜋</a:t>
            </a:r>
            <a:r>
              <a:rPr lang="en-US" altLang="zh-CN" sz="2400" dirty="0">
                <a:latin typeface="Times New Roman" panose="02020603050405020304" pitchFamily="18" charset="0"/>
                <a:cs typeface="Times New Roman" panose="02020603050405020304" pitchFamily="18" charset="0"/>
              </a:rPr>
              <a:t>+</a:t>
            </a:r>
            <a:r>
              <a:rPr lang="zh-CN" altLang="en-US" sz="2400" dirty="0">
                <a:latin typeface="Times New Roman" panose="02020603050405020304" pitchFamily="18" charset="0"/>
                <a:cs typeface="Times New Roman" panose="02020603050405020304" pitchFamily="18" charset="0"/>
              </a:rPr>
              <a:t>𝑛 </a:t>
            </a:r>
            <a:r>
              <a:rPr lang="en-US" altLang="zh-CN" sz="2400" dirty="0">
                <a:latin typeface="Times New Roman" panose="02020603050405020304" pitchFamily="18" charset="0"/>
                <a:cs typeface="Times New Roman" panose="02020603050405020304" pitchFamily="18" charset="0"/>
              </a:rPr>
              <a:t>system </a:t>
            </a:r>
            <a:endParaRPr lang="zh-CN" altLang="en-US" sz="2400" dirty="0">
              <a:latin typeface="Times New Roman" panose="02020603050405020304" pitchFamily="18" charset="0"/>
              <a:cs typeface="Times New Roman" panose="02020603050405020304" pitchFamily="18" charset="0"/>
            </a:endParaRPr>
          </a:p>
        </p:txBody>
      </p:sp>
      <mc:AlternateContent xmlns:mc="http://schemas.openxmlformats.org/markup-compatibility/2006" xmlns:a14="http://schemas.microsoft.com/office/drawing/2010/main">
        <mc:Choice Requires="a14">
          <p:sp>
            <p:nvSpPr>
              <p:cNvPr id="28" name="文本框 27">
                <a:extLst>
                  <a:ext uri="{FF2B5EF4-FFF2-40B4-BE49-F238E27FC236}">
                    <a16:creationId xmlns:a16="http://schemas.microsoft.com/office/drawing/2014/main" id="{AA7BBCBD-5938-497F-B1B3-F52453925B99}"/>
                  </a:ext>
                </a:extLst>
              </p:cNvPr>
              <p:cNvSpPr txBox="1"/>
              <p:nvPr/>
            </p:nvSpPr>
            <p:spPr>
              <a:xfrm>
                <a:off x="7771458" y="1475294"/>
                <a:ext cx="1138260" cy="307777"/>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lang="en-US" altLang="zh-CN" sz="2000" i="1" smtClean="0">
                              <a:latin typeface="Cambria Math" panose="02040503050406030204" pitchFamily="18" charset="0"/>
                            </a:rPr>
                          </m:ctrlPr>
                        </m:sSubPr>
                        <m:e>
                          <m:r>
                            <a:rPr lang="en-US" altLang="zh-CN" sz="2000" b="0" i="1" smtClean="0">
                              <a:latin typeface="Cambria Math" panose="02040503050406030204" pitchFamily="18" charset="0"/>
                            </a:rPr>
                            <m:t>𝑥</m:t>
                          </m:r>
                        </m:e>
                        <m:sub>
                          <m:r>
                            <a:rPr lang="en-US" altLang="zh-CN" sz="2000" b="0" i="1" smtClean="0">
                              <a:latin typeface="Cambria Math" panose="02040503050406030204" pitchFamily="18" charset="0"/>
                            </a:rPr>
                            <m:t>𝐿</m:t>
                          </m:r>
                        </m:sub>
                      </m:sSub>
                      <m:r>
                        <a:rPr lang="en-US" altLang="zh-CN" sz="2000" b="0" i="1" smtClean="0">
                          <a:latin typeface="Cambria Math" panose="02040503050406030204" pitchFamily="18" charset="0"/>
                        </a:rPr>
                        <m:t>=0.73</m:t>
                      </m:r>
                    </m:oMath>
                  </m:oMathPara>
                </a14:m>
                <a:endParaRPr lang="zh-CN" altLang="en-US" sz="2000" dirty="0"/>
              </a:p>
            </p:txBody>
          </p:sp>
        </mc:Choice>
        <mc:Fallback xmlns="">
          <p:sp>
            <p:nvSpPr>
              <p:cNvPr id="28" name="文本框 27">
                <a:extLst>
                  <a:ext uri="{FF2B5EF4-FFF2-40B4-BE49-F238E27FC236}">
                    <a16:creationId xmlns:a16="http://schemas.microsoft.com/office/drawing/2014/main" id="{AA7BBCBD-5938-497F-B1B3-F52453925B99}"/>
                  </a:ext>
                </a:extLst>
              </p:cNvPr>
              <p:cNvSpPr txBox="1">
                <a:spLocks noRot="1" noChangeAspect="1" noMove="1" noResize="1" noEditPoints="1" noAdjustHandles="1" noChangeArrowheads="1" noChangeShapeType="1" noTextEdit="1"/>
              </p:cNvSpPr>
              <p:nvPr/>
            </p:nvSpPr>
            <p:spPr>
              <a:xfrm>
                <a:off x="7771458" y="1475294"/>
                <a:ext cx="1138260" cy="307777"/>
              </a:xfrm>
              <a:prstGeom prst="rect">
                <a:avLst/>
              </a:prstGeom>
              <a:blipFill>
                <a:blip r:embed="rId4"/>
                <a:stretch>
                  <a:fillRect l="-2139" r="-3743" b="-18000"/>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29" name="文本框 28">
                <a:extLst>
                  <a:ext uri="{FF2B5EF4-FFF2-40B4-BE49-F238E27FC236}">
                    <a16:creationId xmlns:a16="http://schemas.microsoft.com/office/drawing/2014/main" id="{E71668EE-44A5-481F-AA71-7708EC01DF8F}"/>
                  </a:ext>
                </a:extLst>
              </p:cNvPr>
              <p:cNvSpPr txBox="1"/>
              <p:nvPr/>
            </p:nvSpPr>
            <p:spPr>
              <a:xfrm>
                <a:off x="9177622" y="1439159"/>
                <a:ext cx="1953996" cy="307777"/>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lang="en-US" altLang="zh-CN" sz="2000" i="1" smtClean="0">
                              <a:latin typeface="Cambria Math" panose="02040503050406030204" pitchFamily="18" charset="0"/>
                            </a:rPr>
                          </m:ctrlPr>
                        </m:sSubPr>
                        <m:e>
                          <m:r>
                            <a:rPr lang="en-US" altLang="zh-CN" sz="2000" b="0" i="1" smtClean="0">
                              <a:latin typeface="Cambria Math" panose="02040503050406030204" pitchFamily="18" charset="0"/>
                            </a:rPr>
                            <m:t>0.68&lt;</m:t>
                          </m:r>
                          <m:r>
                            <a:rPr lang="en-US" altLang="zh-CN" sz="2000" b="0" i="1" smtClean="0">
                              <a:latin typeface="Cambria Math" panose="02040503050406030204" pitchFamily="18" charset="0"/>
                            </a:rPr>
                            <m:t>𝑥</m:t>
                          </m:r>
                        </m:e>
                        <m:sub>
                          <m:r>
                            <a:rPr lang="en-US" altLang="zh-CN" sz="2000" b="0" i="1" smtClean="0">
                              <a:latin typeface="Cambria Math" panose="02040503050406030204" pitchFamily="18" charset="0"/>
                            </a:rPr>
                            <m:t>𝐿</m:t>
                          </m:r>
                        </m:sub>
                      </m:sSub>
                      <m:r>
                        <a:rPr lang="en-US" altLang="zh-CN" sz="2000" b="0" i="1" smtClean="0">
                          <a:latin typeface="Cambria Math" panose="02040503050406030204" pitchFamily="18" charset="0"/>
                        </a:rPr>
                        <m:t>&lt;0.77</m:t>
                      </m:r>
                    </m:oMath>
                  </m:oMathPara>
                </a14:m>
                <a:endParaRPr lang="zh-CN" altLang="en-US" sz="2000" dirty="0"/>
              </a:p>
            </p:txBody>
          </p:sp>
        </mc:Choice>
        <mc:Fallback xmlns="">
          <p:sp>
            <p:nvSpPr>
              <p:cNvPr id="29" name="文本框 28">
                <a:extLst>
                  <a:ext uri="{FF2B5EF4-FFF2-40B4-BE49-F238E27FC236}">
                    <a16:creationId xmlns:a16="http://schemas.microsoft.com/office/drawing/2014/main" id="{E71668EE-44A5-481F-AA71-7708EC01DF8F}"/>
                  </a:ext>
                </a:extLst>
              </p:cNvPr>
              <p:cNvSpPr txBox="1">
                <a:spLocks noRot="1" noChangeAspect="1" noMove="1" noResize="1" noEditPoints="1" noAdjustHandles="1" noChangeArrowheads="1" noChangeShapeType="1" noTextEdit="1"/>
              </p:cNvSpPr>
              <p:nvPr/>
            </p:nvSpPr>
            <p:spPr>
              <a:xfrm>
                <a:off x="9177622" y="1439159"/>
                <a:ext cx="1953996" cy="307777"/>
              </a:xfrm>
              <a:prstGeom prst="rect">
                <a:avLst/>
              </a:prstGeom>
              <a:blipFill>
                <a:blip r:embed="rId5"/>
                <a:stretch>
                  <a:fillRect l="-2500" r="-2188" b="-15686"/>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30" name="文本框 29">
                <a:extLst>
                  <a:ext uri="{FF2B5EF4-FFF2-40B4-BE49-F238E27FC236}">
                    <a16:creationId xmlns:a16="http://schemas.microsoft.com/office/drawing/2014/main" id="{63E87DAE-FB33-4BF5-919C-2B2F1BD8F6B5}"/>
                  </a:ext>
                </a:extLst>
              </p:cNvPr>
              <p:cNvSpPr txBox="1"/>
              <p:nvPr/>
            </p:nvSpPr>
            <p:spPr>
              <a:xfrm>
                <a:off x="7886152" y="4336748"/>
                <a:ext cx="1556323" cy="307777"/>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lang="en-US" altLang="zh-CN" sz="2000" i="1" smtClean="0">
                              <a:latin typeface="Cambria Math" panose="02040503050406030204" pitchFamily="18" charset="0"/>
                            </a:rPr>
                          </m:ctrlPr>
                        </m:sSubPr>
                        <m:e>
                          <m:r>
                            <a:rPr lang="en-US" altLang="zh-CN" sz="2000" b="0" i="1" smtClean="0">
                              <a:latin typeface="Cambria Math" panose="02040503050406030204" pitchFamily="18" charset="0"/>
                            </a:rPr>
                            <m:t>𝑝</m:t>
                          </m:r>
                        </m:e>
                        <m:sub>
                          <m:r>
                            <a:rPr lang="en-US" altLang="zh-CN" sz="2000" b="0" i="1" smtClean="0">
                              <a:latin typeface="Cambria Math" panose="02040503050406030204" pitchFamily="18" charset="0"/>
                            </a:rPr>
                            <m:t>𝑇</m:t>
                          </m:r>
                        </m:sub>
                      </m:sSub>
                      <m:r>
                        <a:rPr lang="en-US" altLang="zh-CN" sz="2000" b="0" i="1" smtClean="0">
                          <a:latin typeface="Cambria Math" panose="02040503050406030204" pitchFamily="18" charset="0"/>
                        </a:rPr>
                        <m:t>&lt;0.656</m:t>
                      </m:r>
                      <m:sSub>
                        <m:sSubPr>
                          <m:ctrlPr>
                            <a:rPr lang="en-US" altLang="zh-CN" sz="2000" i="1">
                              <a:latin typeface="Cambria Math" panose="02040503050406030204" pitchFamily="18" charset="0"/>
                            </a:rPr>
                          </m:ctrlPr>
                        </m:sSubPr>
                        <m:e>
                          <m:r>
                            <a:rPr lang="en-US" altLang="zh-CN" sz="2000" i="1">
                              <a:latin typeface="Cambria Math" panose="02040503050406030204" pitchFamily="18" charset="0"/>
                            </a:rPr>
                            <m:t>𝑥</m:t>
                          </m:r>
                        </m:e>
                        <m:sub>
                          <m:r>
                            <a:rPr lang="en-US" altLang="zh-CN" sz="2000" i="1">
                              <a:latin typeface="Cambria Math" panose="02040503050406030204" pitchFamily="18" charset="0"/>
                            </a:rPr>
                            <m:t>𝐿</m:t>
                          </m:r>
                        </m:sub>
                      </m:sSub>
                    </m:oMath>
                  </m:oMathPara>
                </a14:m>
                <a:endParaRPr lang="zh-CN" altLang="en-US" sz="2000" dirty="0"/>
              </a:p>
            </p:txBody>
          </p:sp>
        </mc:Choice>
        <mc:Fallback xmlns="">
          <p:sp>
            <p:nvSpPr>
              <p:cNvPr id="30" name="文本框 29">
                <a:extLst>
                  <a:ext uri="{FF2B5EF4-FFF2-40B4-BE49-F238E27FC236}">
                    <a16:creationId xmlns:a16="http://schemas.microsoft.com/office/drawing/2014/main" id="{63E87DAE-FB33-4BF5-919C-2B2F1BD8F6B5}"/>
                  </a:ext>
                </a:extLst>
              </p:cNvPr>
              <p:cNvSpPr txBox="1">
                <a:spLocks noRot="1" noChangeAspect="1" noMove="1" noResize="1" noEditPoints="1" noAdjustHandles="1" noChangeArrowheads="1" noChangeShapeType="1" noTextEdit="1"/>
              </p:cNvSpPr>
              <p:nvPr/>
            </p:nvSpPr>
            <p:spPr>
              <a:xfrm>
                <a:off x="7886152" y="4336748"/>
                <a:ext cx="1556323" cy="307777"/>
              </a:xfrm>
              <a:prstGeom prst="rect">
                <a:avLst/>
              </a:prstGeom>
              <a:blipFill>
                <a:blip r:embed="rId6"/>
                <a:stretch>
                  <a:fillRect l="-3137" r="-392" b="-23529"/>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31" name="文本框 30">
                <a:extLst>
                  <a:ext uri="{FF2B5EF4-FFF2-40B4-BE49-F238E27FC236}">
                    <a16:creationId xmlns:a16="http://schemas.microsoft.com/office/drawing/2014/main" id="{44813D41-750B-48CB-9A69-D2273A181438}"/>
                  </a:ext>
                </a:extLst>
              </p:cNvPr>
              <p:cNvSpPr txBox="1"/>
              <p:nvPr/>
            </p:nvSpPr>
            <p:spPr>
              <a:xfrm>
                <a:off x="7895578" y="3747257"/>
                <a:ext cx="1138260" cy="307777"/>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lang="en-US" altLang="zh-CN" sz="2000" i="1" smtClean="0">
                              <a:latin typeface="Cambria Math" panose="02040503050406030204" pitchFamily="18" charset="0"/>
                            </a:rPr>
                          </m:ctrlPr>
                        </m:sSubPr>
                        <m:e>
                          <m:r>
                            <a:rPr lang="en-US" altLang="zh-CN" sz="2000" b="0" i="1" smtClean="0">
                              <a:latin typeface="Cambria Math" panose="02040503050406030204" pitchFamily="18" charset="0"/>
                            </a:rPr>
                            <m:t>𝑥</m:t>
                          </m:r>
                        </m:e>
                        <m:sub>
                          <m:r>
                            <a:rPr lang="en-US" altLang="zh-CN" sz="2000" b="0" i="1" smtClean="0">
                              <a:latin typeface="Cambria Math" panose="02040503050406030204" pitchFamily="18" charset="0"/>
                            </a:rPr>
                            <m:t>𝐿</m:t>
                          </m:r>
                        </m:sub>
                      </m:sSub>
                      <m:r>
                        <a:rPr lang="en-US" altLang="zh-CN" sz="2000" b="0" i="1" smtClean="0">
                          <a:latin typeface="Cambria Math" panose="02040503050406030204" pitchFamily="18" charset="0"/>
                        </a:rPr>
                        <m:t>=0.73</m:t>
                      </m:r>
                    </m:oMath>
                  </m:oMathPara>
                </a14:m>
                <a:endParaRPr lang="zh-CN" altLang="en-US" sz="2000" dirty="0"/>
              </a:p>
            </p:txBody>
          </p:sp>
        </mc:Choice>
        <mc:Fallback xmlns="">
          <p:sp>
            <p:nvSpPr>
              <p:cNvPr id="31" name="文本框 30">
                <a:extLst>
                  <a:ext uri="{FF2B5EF4-FFF2-40B4-BE49-F238E27FC236}">
                    <a16:creationId xmlns:a16="http://schemas.microsoft.com/office/drawing/2014/main" id="{44813D41-750B-48CB-9A69-D2273A181438}"/>
                  </a:ext>
                </a:extLst>
              </p:cNvPr>
              <p:cNvSpPr txBox="1">
                <a:spLocks noRot="1" noChangeAspect="1" noMove="1" noResize="1" noEditPoints="1" noAdjustHandles="1" noChangeArrowheads="1" noChangeShapeType="1" noTextEdit="1"/>
              </p:cNvSpPr>
              <p:nvPr/>
            </p:nvSpPr>
            <p:spPr>
              <a:xfrm>
                <a:off x="7895578" y="3747257"/>
                <a:ext cx="1138260" cy="307777"/>
              </a:xfrm>
              <a:prstGeom prst="rect">
                <a:avLst/>
              </a:prstGeom>
              <a:blipFill>
                <a:blip r:embed="rId7"/>
                <a:stretch>
                  <a:fillRect l="-1604" r="-4278" b="-16000"/>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32" name="文本框 31">
                <a:extLst>
                  <a:ext uri="{FF2B5EF4-FFF2-40B4-BE49-F238E27FC236}">
                    <a16:creationId xmlns:a16="http://schemas.microsoft.com/office/drawing/2014/main" id="{1C11E612-D837-4C13-A4E2-CC0EF451A1D6}"/>
                  </a:ext>
                </a:extLst>
              </p:cNvPr>
              <p:cNvSpPr txBox="1"/>
              <p:nvPr/>
            </p:nvSpPr>
            <p:spPr>
              <a:xfrm>
                <a:off x="9359664" y="3759723"/>
                <a:ext cx="1867434" cy="307777"/>
              </a:xfrm>
              <a:prstGeom prst="rect">
                <a:avLst/>
              </a:prstGeom>
              <a:noFill/>
            </p:spPr>
            <p:txBody>
              <a:bodyPr wrap="none" lIns="0" tIns="0" rIns="0" bIns="0" rtlCol="0">
                <a:spAutoFit/>
              </a:bodyPr>
              <a:lstStyle/>
              <a:p>
                <a14:m>
                  <m:oMath xmlns:m="http://schemas.openxmlformats.org/officeDocument/2006/math">
                    <m:sSub>
                      <m:sSubPr>
                        <m:ctrlPr>
                          <a:rPr lang="en-US" altLang="zh-CN" sz="2000" i="1" smtClean="0">
                            <a:latin typeface="Cambria Math" panose="02040503050406030204" pitchFamily="18" charset="0"/>
                          </a:rPr>
                        </m:ctrlPr>
                      </m:sSubPr>
                      <m:e>
                        <m:r>
                          <a:rPr lang="en-US" altLang="zh-CN" sz="2000" b="0" i="1" smtClean="0">
                            <a:latin typeface="Cambria Math" panose="02040503050406030204" pitchFamily="18" charset="0"/>
                          </a:rPr>
                          <m:t>0.64&lt;</m:t>
                        </m:r>
                        <m:r>
                          <a:rPr lang="en-US" altLang="zh-CN" sz="2000" b="0" i="1" smtClean="0">
                            <a:latin typeface="Cambria Math" panose="02040503050406030204" pitchFamily="18" charset="0"/>
                          </a:rPr>
                          <m:t>𝑥</m:t>
                        </m:r>
                      </m:e>
                      <m:sub>
                        <m:r>
                          <a:rPr lang="en-US" altLang="zh-CN" sz="2000" b="0" i="1" smtClean="0">
                            <a:latin typeface="Cambria Math" panose="02040503050406030204" pitchFamily="18" charset="0"/>
                          </a:rPr>
                          <m:t>𝐿</m:t>
                        </m:r>
                      </m:sub>
                    </m:sSub>
                    <m:r>
                      <a:rPr lang="en-US" altLang="zh-CN" sz="2000" b="0" i="1" smtClean="0">
                        <a:latin typeface="Cambria Math" panose="02040503050406030204" pitchFamily="18" charset="0"/>
                      </a:rPr>
                      <m:t>&lt;0.</m:t>
                    </m:r>
                  </m:oMath>
                </a14:m>
                <a:r>
                  <a:rPr lang="en-US" altLang="zh-CN" sz="2000" dirty="0"/>
                  <a:t>82</a:t>
                </a:r>
                <a:endParaRPr lang="zh-CN" altLang="en-US" sz="2000" dirty="0"/>
              </a:p>
            </p:txBody>
          </p:sp>
        </mc:Choice>
        <mc:Fallback xmlns="">
          <p:sp>
            <p:nvSpPr>
              <p:cNvPr id="32" name="文本框 31">
                <a:extLst>
                  <a:ext uri="{FF2B5EF4-FFF2-40B4-BE49-F238E27FC236}">
                    <a16:creationId xmlns:a16="http://schemas.microsoft.com/office/drawing/2014/main" id="{1C11E612-D837-4C13-A4E2-CC0EF451A1D6}"/>
                  </a:ext>
                </a:extLst>
              </p:cNvPr>
              <p:cNvSpPr txBox="1">
                <a:spLocks noRot="1" noChangeAspect="1" noMove="1" noResize="1" noEditPoints="1" noAdjustHandles="1" noChangeArrowheads="1" noChangeShapeType="1" noTextEdit="1"/>
              </p:cNvSpPr>
              <p:nvPr/>
            </p:nvSpPr>
            <p:spPr>
              <a:xfrm>
                <a:off x="9359664" y="3759723"/>
                <a:ext cx="1867434" cy="307777"/>
              </a:xfrm>
              <a:prstGeom prst="rect">
                <a:avLst/>
              </a:prstGeom>
              <a:blipFill>
                <a:blip r:embed="rId8"/>
                <a:stretch>
                  <a:fillRect l="-4560" t="-26000" r="-7492" b="-50000"/>
                </a:stretch>
              </a:blipFill>
            </p:spPr>
            <p:txBody>
              <a:bodyPr/>
              <a:lstStyle/>
              <a:p>
                <a:r>
                  <a:rPr lang="zh-CN" altLang="en-US">
                    <a:noFill/>
                  </a:rPr>
                  <a:t> </a:t>
                </a:r>
              </a:p>
            </p:txBody>
          </p:sp>
        </mc:Fallback>
      </mc:AlternateContent>
      <p:pic>
        <p:nvPicPr>
          <p:cNvPr id="33" name="图片 32">
            <a:extLst>
              <a:ext uri="{FF2B5EF4-FFF2-40B4-BE49-F238E27FC236}">
                <a16:creationId xmlns:a16="http://schemas.microsoft.com/office/drawing/2014/main" id="{98D943B8-C83D-405F-8E73-5B30F1593FC2}"/>
              </a:ext>
            </a:extLst>
          </p:cNvPr>
          <p:cNvPicPr>
            <a:picLocks noChangeAspect="1"/>
          </p:cNvPicPr>
          <p:nvPr/>
        </p:nvPicPr>
        <p:blipFill>
          <a:blip r:embed="rId9"/>
          <a:stretch>
            <a:fillRect/>
          </a:stretch>
        </p:blipFill>
        <p:spPr>
          <a:xfrm>
            <a:off x="329057" y="4234933"/>
            <a:ext cx="1371791" cy="552527"/>
          </a:xfrm>
          <a:prstGeom prst="rect">
            <a:avLst/>
          </a:prstGeom>
        </p:spPr>
      </p:pic>
      <mc:AlternateContent xmlns:mc="http://schemas.openxmlformats.org/markup-compatibility/2006" xmlns:a14="http://schemas.microsoft.com/office/drawing/2010/main">
        <mc:Choice Requires="a14">
          <p:sp>
            <p:nvSpPr>
              <p:cNvPr id="23" name="文本框 22">
                <a:extLst>
                  <a:ext uri="{FF2B5EF4-FFF2-40B4-BE49-F238E27FC236}">
                    <a16:creationId xmlns:a16="http://schemas.microsoft.com/office/drawing/2014/main" id="{1659B317-738C-4E8A-8C8F-8B06B8542D89}"/>
                  </a:ext>
                </a:extLst>
              </p:cNvPr>
              <p:cNvSpPr txBox="1"/>
              <p:nvPr/>
            </p:nvSpPr>
            <p:spPr>
              <a:xfrm>
                <a:off x="7764232" y="1979628"/>
                <a:ext cx="1532086" cy="307777"/>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lang="en-US" altLang="zh-CN" sz="2000" i="1" smtClean="0">
                              <a:latin typeface="Cambria Math" panose="02040503050406030204" pitchFamily="18" charset="0"/>
                            </a:rPr>
                          </m:ctrlPr>
                        </m:sSubPr>
                        <m:e>
                          <m:r>
                            <a:rPr lang="en-US" altLang="zh-CN" sz="2000" b="0" i="1" smtClean="0">
                              <a:latin typeface="Cambria Math" panose="02040503050406030204" pitchFamily="18" charset="0"/>
                            </a:rPr>
                            <m:t>𝑝</m:t>
                          </m:r>
                        </m:e>
                        <m:sub>
                          <m:r>
                            <a:rPr lang="en-US" altLang="zh-CN" sz="2000" b="0" i="1" smtClean="0">
                              <a:latin typeface="Cambria Math" panose="02040503050406030204" pitchFamily="18" charset="0"/>
                            </a:rPr>
                            <m:t>𝑇</m:t>
                          </m:r>
                        </m:sub>
                      </m:sSub>
                      <m:r>
                        <a:rPr lang="en-US" altLang="zh-CN" sz="2000" b="0" i="1" smtClean="0">
                          <a:latin typeface="Cambria Math" panose="02040503050406030204" pitchFamily="18" charset="0"/>
                        </a:rPr>
                        <m:t>&lt;0.2 </m:t>
                      </m:r>
                      <m:r>
                        <a:rPr lang="en-US" altLang="zh-CN" sz="2000" b="0" i="1" smtClean="0">
                          <a:latin typeface="Cambria Math" panose="02040503050406030204" pitchFamily="18" charset="0"/>
                        </a:rPr>
                        <m:t>𝐺𝑒𝑉</m:t>
                      </m:r>
                    </m:oMath>
                  </m:oMathPara>
                </a14:m>
                <a:endParaRPr lang="zh-CN" altLang="en-US" sz="2000" dirty="0"/>
              </a:p>
            </p:txBody>
          </p:sp>
        </mc:Choice>
        <mc:Fallback xmlns="">
          <p:sp>
            <p:nvSpPr>
              <p:cNvPr id="23" name="文本框 22">
                <a:extLst>
                  <a:ext uri="{FF2B5EF4-FFF2-40B4-BE49-F238E27FC236}">
                    <a16:creationId xmlns:a16="http://schemas.microsoft.com/office/drawing/2014/main" id="{1659B317-738C-4E8A-8C8F-8B06B8542D89}"/>
                  </a:ext>
                </a:extLst>
              </p:cNvPr>
              <p:cNvSpPr txBox="1">
                <a:spLocks noRot="1" noChangeAspect="1" noMove="1" noResize="1" noEditPoints="1" noAdjustHandles="1" noChangeArrowheads="1" noChangeShapeType="1" noTextEdit="1"/>
              </p:cNvSpPr>
              <p:nvPr/>
            </p:nvSpPr>
            <p:spPr>
              <a:xfrm>
                <a:off x="7764232" y="1979628"/>
                <a:ext cx="1532086" cy="307777"/>
              </a:xfrm>
              <a:prstGeom prst="rect">
                <a:avLst/>
              </a:prstGeom>
              <a:blipFill>
                <a:blip r:embed="rId10"/>
                <a:stretch>
                  <a:fillRect l="-3187" r="-2390" b="-26000"/>
                </a:stretch>
              </a:blipFill>
            </p:spPr>
            <p:txBody>
              <a:bodyPr/>
              <a:lstStyle/>
              <a:p>
                <a:r>
                  <a:rPr lang="zh-CN" altLang="en-US">
                    <a:noFill/>
                  </a:rPr>
                  <a:t> </a:t>
                </a:r>
              </a:p>
            </p:txBody>
          </p:sp>
        </mc:Fallback>
      </mc:AlternateContent>
      <p:sp>
        <p:nvSpPr>
          <p:cNvPr id="24" name="文本框 23">
            <a:extLst>
              <a:ext uri="{FF2B5EF4-FFF2-40B4-BE49-F238E27FC236}">
                <a16:creationId xmlns:a16="http://schemas.microsoft.com/office/drawing/2014/main" id="{38F42750-9F58-4941-81CF-1F350D1C07C3}"/>
              </a:ext>
            </a:extLst>
          </p:cNvPr>
          <p:cNvSpPr txBox="1"/>
          <p:nvPr/>
        </p:nvSpPr>
        <p:spPr>
          <a:xfrm>
            <a:off x="192936" y="111132"/>
            <a:ext cx="3890809" cy="954107"/>
          </a:xfrm>
          <a:prstGeom prst="rect">
            <a:avLst/>
          </a:prstGeom>
          <a:noFill/>
        </p:spPr>
        <p:txBody>
          <a:bodyPr wrap="none" rtlCol="0">
            <a:spAutoFit/>
          </a:bodyPr>
          <a:lstStyle/>
          <a:p>
            <a:r>
              <a:rPr lang="en-US" altLang="zh-CN" sz="2800" b="1" dirty="0">
                <a:solidFill>
                  <a:srgbClr val="FF0000"/>
                </a:solidFill>
                <a:latin typeface="Times New Roman" panose="02020603050405020304" pitchFamily="18" charset="0"/>
                <a:cs typeface="Times New Roman" panose="02020603050405020304" pitchFamily="18" charset="0"/>
              </a:rPr>
              <a:t>(C) </a:t>
            </a:r>
            <a:r>
              <a:rPr lang="en-US" altLang="zh-CN" sz="2800" b="1" dirty="0">
                <a:solidFill>
                  <a:srgbClr val="FF0000"/>
                </a:solidFill>
              </a:rPr>
              <a:t>Structure functions</a:t>
            </a:r>
            <a:endParaRPr lang="zh-CN" altLang="en-US" sz="2800" b="1" dirty="0">
              <a:solidFill>
                <a:srgbClr val="FF0000"/>
              </a:solidFill>
            </a:endParaRPr>
          </a:p>
          <a:p>
            <a:endParaRPr lang="zh-CN" altLang="en-US" sz="2800" b="1" dirty="0">
              <a:solidFill>
                <a:srgbClr val="FF0000"/>
              </a:solidFill>
              <a:latin typeface="Times New Roman" panose="02020603050405020304" pitchFamily="18" charset="0"/>
              <a:cs typeface="Times New Roman" panose="02020603050405020304" pitchFamily="18" charset="0"/>
            </a:endParaRPr>
          </a:p>
        </p:txBody>
      </p:sp>
      <p:sp>
        <p:nvSpPr>
          <p:cNvPr id="2" name="矩形: 圆角 1">
            <a:extLst>
              <a:ext uri="{FF2B5EF4-FFF2-40B4-BE49-F238E27FC236}">
                <a16:creationId xmlns:a16="http://schemas.microsoft.com/office/drawing/2014/main" id="{7515F2AC-0B76-4D70-B1E1-98C01A2F2434}"/>
              </a:ext>
            </a:extLst>
          </p:cNvPr>
          <p:cNvSpPr/>
          <p:nvPr/>
        </p:nvSpPr>
        <p:spPr>
          <a:xfrm>
            <a:off x="2550160" y="792480"/>
            <a:ext cx="386080" cy="294640"/>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Tree>
    <p:extLst>
      <p:ext uri="{BB962C8B-B14F-4D97-AF65-F5344CB8AC3E}">
        <p14:creationId xmlns:p14="http://schemas.microsoft.com/office/powerpoint/2010/main" val="4017444242"/>
      </p:ext>
    </p:extLst>
  </p:cSld>
  <p:clrMapOvr>
    <a:masterClrMapping/>
  </p:clrMapOvr>
</p:sld>
</file>

<file path=ppt/theme/theme1.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等线"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等线"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2909</TotalTime>
  <Words>1654</Words>
  <Application>Microsoft Office PowerPoint</Application>
  <PresentationFormat>宽屏</PresentationFormat>
  <Paragraphs>192</Paragraphs>
  <Slides>37</Slides>
  <Notes>3</Notes>
  <HiddenSlides>0</HiddenSlides>
  <MMClips>0</MMClips>
  <ScaleCrop>false</ScaleCrop>
  <HeadingPairs>
    <vt:vector size="8" baseType="variant">
      <vt:variant>
        <vt:lpstr>已用的字体</vt:lpstr>
      </vt:variant>
      <vt:variant>
        <vt:i4>18</vt:i4>
      </vt:variant>
      <vt:variant>
        <vt:lpstr>主题</vt:lpstr>
      </vt:variant>
      <vt:variant>
        <vt:i4>1</vt:i4>
      </vt:variant>
      <vt:variant>
        <vt:lpstr>嵌入 OLE 服务器</vt:lpstr>
      </vt:variant>
      <vt:variant>
        <vt:i4>1</vt:i4>
      </vt:variant>
      <vt:variant>
        <vt:lpstr>幻灯片标题</vt:lpstr>
      </vt:variant>
      <vt:variant>
        <vt:i4>37</vt:i4>
      </vt:variant>
    </vt:vector>
  </HeadingPairs>
  <TitlesOfParts>
    <vt:vector size="57" baseType="lpstr">
      <vt:lpstr>SFBX0800</vt:lpstr>
      <vt:lpstr>SFRM0800</vt:lpstr>
      <vt:lpstr>SFRM1000</vt:lpstr>
      <vt:lpstr>SFTI0800</vt:lpstr>
      <vt:lpstr>等线</vt:lpstr>
      <vt:lpstr>等线 Light</vt:lpstr>
      <vt:lpstr>华文楷体</vt:lpstr>
      <vt:lpstr>华文隶书</vt:lpstr>
      <vt:lpstr>楷体</vt:lpstr>
      <vt:lpstr>隶书</vt:lpstr>
      <vt:lpstr>宋体</vt:lpstr>
      <vt:lpstr>微软雅黑</vt:lpstr>
      <vt:lpstr>Arial</vt:lpstr>
      <vt:lpstr>Cambria Math</vt:lpstr>
      <vt:lpstr>Tahoma</vt:lpstr>
      <vt:lpstr>Times New Roman</vt:lpstr>
      <vt:lpstr>Trebuchet MS</vt:lpstr>
      <vt:lpstr>Wingdings</vt:lpstr>
      <vt:lpstr>Office 主题​​</vt:lpstr>
      <vt:lpstr>公式</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ThinkPad</dc:creator>
  <cp:lastModifiedBy>ThinkPad</cp:lastModifiedBy>
  <cp:revision>114</cp:revision>
  <dcterms:created xsi:type="dcterms:W3CDTF">2023-11-04T09:06:37Z</dcterms:created>
  <dcterms:modified xsi:type="dcterms:W3CDTF">2023-11-17T03:17:13Z</dcterms:modified>
</cp:coreProperties>
</file>