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62" r:id="rId3"/>
    <p:sldId id="355" r:id="rId4"/>
    <p:sldId id="358" r:id="rId5"/>
    <p:sldId id="395" r:id="rId6"/>
    <p:sldId id="379" r:id="rId7"/>
    <p:sldId id="380" r:id="rId8"/>
    <p:sldId id="396" r:id="rId9"/>
    <p:sldId id="381" r:id="rId10"/>
    <p:sldId id="398" r:id="rId11"/>
    <p:sldId id="399" r:id="rId12"/>
    <p:sldId id="403" r:id="rId13"/>
    <p:sldId id="382" r:id="rId14"/>
    <p:sldId id="383" r:id="rId15"/>
    <p:sldId id="336" r:id="rId16"/>
    <p:sldId id="410" r:id="rId17"/>
    <p:sldId id="338" r:id="rId18"/>
    <p:sldId id="411" r:id="rId19"/>
    <p:sldId id="378" r:id="rId20"/>
    <p:sldId id="353" r:id="rId21"/>
    <p:sldId id="414" r:id="rId22"/>
    <p:sldId id="412" r:id="rId23"/>
    <p:sldId id="413" r:id="rId24"/>
    <p:sldId id="370" r:id="rId25"/>
    <p:sldId id="368" r:id="rId26"/>
    <p:sldId id="362" r:id="rId27"/>
    <p:sldId id="373" r:id="rId28"/>
    <p:sldId id="287" r:id="rId29"/>
    <p:sldId id="288" r:id="rId30"/>
    <p:sldId id="289" r:id="rId31"/>
    <p:sldId id="407" r:id="rId32"/>
    <p:sldId id="420" r:id="rId33"/>
    <p:sldId id="421" r:id="rId34"/>
    <p:sldId id="422" r:id="rId35"/>
    <p:sldId id="423" r:id="rId36"/>
    <p:sldId id="291" r:id="rId37"/>
    <p:sldId id="300" r:id="rId3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0000FF"/>
    <a:srgbClr val="FFFFFF"/>
    <a:srgbClr val="3399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1CE63E-660B-456C-B419-728AD621B13A}" type="datetimeFigureOut">
              <a:rPr lang="zh-CN" altLang="en-US" smtClean="0"/>
              <a:t>2023/11/17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7FB078-1789-4882-A4A8-BAA94A886FAA}" type="slidenum">
              <a:rPr lang="zh-CN" altLang="en-US" smtClean="0"/>
              <a:t>‹#›</a:t>
            </a:fld>
            <a:endParaRPr lang="zh-CN" altLang="en-US"/>
          </a:p>
        </p:txBody>
      </p:sp>
    </p:spTree>
    <p:extLst>
      <p:ext uri="{BB962C8B-B14F-4D97-AF65-F5344CB8AC3E}">
        <p14:creationId xmlns:p14="http://schemas.microsoft.com/office/powerpoint/2010/main" val="2502188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3976746E-31C4-43A4-8C16-F09185BCE2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50000"/>
              </a:spcBef>
            </a:pPr>
            <a:fld id="{66546E3A-D233-438C-967B-AD4062B32818}" type="slidenum">
              <a:rPr lang="zh-CN" altLang="en-US">
                <a:latin typeface="Tahoma" panose="020B0604030504040204" pitchFamily="34" charset="0"/>
              </a:rPr>
              <a:pPr>
                <a:spcBef>
                  <a:spcPct val="50000"/>
                </a:spcBef>
              </a:pPr>
              <a:t>3</a:t>
            </a:fld>
            <a:endParaRPr lang="en-US" altLang="zh-CN">
              <a:latin typeface="Tahoma" panose="020B0604030504040204" pitchFamily="34" charset="0"/>
            </a:endParaRPr>
          </a:p>
        </p:txBody>
      </p:sp>
      <p:sp>
        <p:nvSpPr>
          <p:cNvPr id="6147" name="Rectangle 2">
            <a:extLst>
              <a:ext uri="{FF2B5EF4-FFF2-40B4-BE49-F238E27FC236}">
                <a16:creationId xmlns:a16="http://schemas.microsoft.com/office/drawing/2014/main" id="{A5D25319-36A1-4A16-90AF-C5A8F0904974}"/>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6DB284F9-63A5-45D6-B7BA-15B74FDF69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1FF1B106-43D6-4EDB-8DC5-764F9B63B2F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a:spcBef>
                <a:spcPct val="50000"/>
              </a:spcBef>
            </a:pPr>
            <a:fld id="{B9E9238D-8B93-43C9-9E3B-14A2D76079D5}" type="slidenum">
              <a:rPr lang="zh-CN" altLang="en-US">
                <a:latin typeface="Tahoma" panose="020B0604030504040204" pitchFamily="34" charset="0"/>
              </a:rPr>
              <a:pPr>
                <a:spcBef>
                  <a:spcPct val="50000"/>
                </a:spcBef>
              </a:pPr>
              <a:t>4</a:t>
            </a:fld>
            <a:endParaRPr lang="en-US" altLang="zh-CN">
              <a:latin typeface="Tahoma" panose="020B0604030504040204" pitchFamily="34" charset="0"/>
            </a:endParaRPr>
          </a:p>
        </p:txBody>
      </p:sp>
      <p:sp>
        <p:nvSpPr>
          <p:cNvPr id="8195" name="Rectangle 2">
            <a:extLst>
              <a:ext uri="{FF2B5EF4-FFF2-40B4-BE49-F238E27FC236}">
                <a16:creationId xmlns:a16="http://schemas.microsoft.com/office/drawing/2014/main" id="{B3FCC667-1EA6-4C16-B24D-D2092DB556E6}"/>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D8E5371B-F030-4D66-BABE-437AC68F39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34ECCCC-276A-40EC-803A-3DBE90568A8E}" type="slidenum">
              <a:rPr lang="zh-CN" altLang="en-US" smtClean="0"/>
              <a:t>6</a:t>
            </a:fld>
            <a:endParaRPr lang="zh-CN" altLang="en-US"/>
          </a:p>
        </p:txBody>
      </p:sp>
    </p:spTree>
    <p:extLst>
      <p:ext uri="{BB962C8B-B14F-4D97-AF65-F5344CB8AC3E}">
        <p14:creationId xmlns:p14="http://schemas.microsoft.com/office/powerpoint/2010/main" val="4028976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900FB2-4E77-4551-85A5-4D2D7E91525D}"/>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4201C70-01EC-4174-82F0-F95F6FB7D4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0379F9C-9979-4E75-9416-88160205DF5E}"/>
              </a:ext>
            </a:extLst>
          </p:cNvPr>
          <p:cNvSpPr>
            <a:spLocks noGrp="1"/>
          </p:cNvSpPr>
          <p:nvPr>
            <p:ph type="dt" sz="half" idx="10"/>
          </p:nvPr>
        </p:nvSpPr>
        <p:spPr/>
        <p:txBody>
          <a:bodyPr/>
          <a:lstStyle/>
          <a:p>
            <a:fld id="{C7583B3D-BE7C-45DA-9CEA-74260EC1CBC2}" type="datetimeFigureOut">
              <a:rPr lang="zh-CN" altLang="en-US" smtClean="0"/>
              <a:t>2023/11/17</a:t>
            </a:fld>
            <a:endParaRPr lang="zh-CN" altLang="en-US"/>
          </a:p>
        </p:txBody>
      </p:sp>
      <p:sp>
        <p:nvSpPr>
          <p:cNvPr id="5" name="页脚占位符 4">
            <a:extLst>
              <a:ext uri="{FF2B5EF4-FFF2-40B4-BE49-F238E27FC236}">
                <a16:creationId xmlns:a16="http://schemas.microsoft.com/office/drawing/2014/main" id="{F5A5B454-EF7D-4715-AACB-A7B58473155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6005C05-0C13-4E44-89AF-6963AD2BA5BE}"/>
              </a:ext>
            </a:extLst>
          </p:cNvPr>
          <p:cNvSpPr>
            <a:spLocks noGrp="1"/>
          </p:cNvSpPr>
          <p:nvPr>
            <p:ph type="sldNum" sz="quarter" idx="12"/>
          </p:nvPr>
        </p:nvSpPr>
        <p:spPr/>
        <p:txBody>
          <a:bodyPr/>
          <a:lstStyle/>
          <a:p>
            <a:fld id="{6B848B33-23D7-4C64-B9DC-3D61E1525196}" type="slidenum">
              <a:rPr lang="zh-CN" altLang="en-US" smtClean="0"/>
              <a:t>‹#›</a:t>
            </a:fld>
            <a:endParaRPr lang="zh-CN" altLang="en-US"/>
          </a:p>
        </p:txBody>
      </p:sp>
    </p:spTree>
    <p:extLst>
      <p:ext uri="{BB962C8B-B14F-4D97-AF65-F5344CB8AC3E}">
        <p14:creationId xmlns:p14="http://schemas.microsoft.com/office/powerpoint/2010/main" val="3355763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1E454F-A248-4BD7-AE31-75918368B3B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A3C992E-8402-4260-BCB6-A6A8936383A4}"/>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9379810-B0AD-45BC-AE91-EE044049C56E}"/>
              </a:ext>
            </a:extLst>
          </p:cNvPr>
          <p:cNvSpPr>
            <a:spLocks noGrp="1"/>
          </p:cNvSpPr>
          <p:nvPr>
            <p:ph type="dt" sz="half" idx="10"/>
          </p:nvPr>
        </p:nvSpPr>
        <p:spPr/>
        <p:txBody>
          <a:bodyPr/>
          <a:lstStyle/>
          <a:p>
            <a:fld id="{C7583B3D-BE7C-45DA-9CEA-74260EC1CBC2}" type="datetimeFigureOut">
              <a:rPr lang="zh-CN" altLang="en-US" smtClean="0"/>
              <a:t>2023/11/17</a:t>
            </a:fld>
            <a:endParaRPr lang="zh-CN" altLang="en-US"/>
          </a:p>
        </p:txBody>
      </p:sp>
      <p:sp>
        <p:nvSpPr>
          <p:cNvPr id="5" name="页脚占位符 4">
            <a:extLst>
              <a:ext uri="{FF2B5EF4-FFF2-40B4-BE49-F238E27FC236}">
                <a16:creationId xmlns:a16="http://schemas.microsoft.com/office/drawing/2014/main" id="{B8C11993-23FE-44E8-AE3A-7F6DFF434D7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114E001-00BB-4A05-9824-1F74CAA49424}"/>
              </a:ext>
            </a:extLst>
          </p:cNvPr>
          <p:cNvSpPr>
            <a:spLocks noGrp="1"/>
          </p:cNvSpPr>
          <p:nvPr>
            <p:ph type="sldNum" sz="quarter" idx="12"/>
          </p:nvPr>
        </p:nvSpPr>
        <p:spPr/>
        <p:txBody>
          <a:bodyPr/>
          <a:lstStyle/>
          <a:p>
            <a:fld id="{6B848B33-23D7-4C64-B9DC-3D61E1525196}" type="slidenum">
              <a:rPr lang="zh-CN" altLang="en-US" smtClean="0"/>
              <a:t>‹#›</a:t>
            </a:fld>
            <a:endParaRPr lang="zh-CN" altLang="en-US"/>
          </a:p>
        </p:txBody>
      </p:sp>
    </p:spTree>
    <p:extLst>
      <p:ext uri="{BB962C8B-B14F-4D97-AF65-F5344CB8AC3E}">
        <p14:creationId xmlns:p14="http://schemas.microsoft.com/office/powerpoint/2010/main" val="1742133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B1C178E-0237-4512-8F62-19075898413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262BB92-B7FD-46D1-BE97-7AA7F9C1CC4C}"/>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23DF226-B40F-4003-A73A-07CE6633A5FC}"/>
              </a:ext>
            </a:extLst>
          </p:cNvPr>
          <p:cNvSpPr>
            <a:spLocks noGrp="1"/>
          </p:cNvSpPr>
          <p:nvPr>
            <p:ph type="dt" sz="half" idx="10"/>
          </p:nvPr>
        </p:nvSpPr>
        <p:spPr/>
        <p:txBody>
          <a:bodyPr/>
          <a:lstStyle/>
          <a:p>
            <a:fld id="{C7583B3D-BE7C-45DA-9CEA-74260EC1CBC2}" type="datetimeFigureOut">
              <a:rPr lang="zh-CN" altLang="en-US" smtClean="0"/>
              <a:t>2023/11/17</a:t>
            </a:fld>
            <a:endParaRPr lang="zh-CN" altLang="en-US"/>
          </a:p>
        </p:txBody>
      </p:sp>
      <p:sp>
        <p:nvSpPr>
          <p:cNvPr id="5" name="页脚占位符 4">
            <a:extLst>
              <a:ext uri="{FF2B5EF4-FFF2-40B4-BE49-F238E27FC236}">
                <a16:creationId xmlns:a16="http://schemas.microsoft.com/office/drawing/2014/main" id="{D6755DA4-4CFC-4FE0-84A5-46A002F7332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4D3B7C3-B38E-48EF-B45B-032AD499714F}"/>
              </a:ext>
            </a:extLst>
          </p:cNvPr>
          <p:cNvSpPr>
            <a:spLocks noGrp="1"/>
          </p:cNvSpPr>
          <p:nvPr>
            <p:ph type="sldNum" sz="quarter" idx="12"/>
          </p:nvPr>
        </p:nvSpPr>
        <p:spPr/>
        <p:txBody>
          <a:bodyPr/>
          <a:lstStyle/>
          <a:p>
            <a:fld id="{6B848B33-23D7-4C64-B9DC-3D61E1525196}" type="slidenum">
              <a:rPr lang="zh-CN" altLang="en-US" smtClean="0"/>
              <a:t>‹#›</a:t>
            </a:fld>
            <a:endParaRPr lang="zh-CN" altLang="en-US"/>
          </a:p>
        </p:txBody>
      </p:sp>
    </p:spTree>
    <p:extLst>
      <p:ext uri="{BB962C8B-B14F-4D97-AF65-F5344CB8AC3E}">
        <p14:creationId xmlns:p14="http://schemas.microsoft.com/office/powerpoint/2010/main" val="2612889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53FA11-10EA-4716-847B-4B9E0D760EF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51CFA8C-8F6B-419D-950A-A9C468189162}"/>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5E41505-1EDF-428C-A6C4-8A967E1B03F9}"/>
              </a:ext>
            </a:extLst>
          </p:cNvPr>
          <p:cNvSpPr>
            <a:spLocks noGrp="1"/>
          </p:cNvSpPr>
          <p:nvPr>
            <p:ph type="dt" sz="half" idx="10"/>
          </p:nvPr>
        </p:nvSpPr>
        <p:spPr/>
        <p:txBody>
          <a:bodyPr/>
          <a:lstStyle/>
          <a:p>
            <a:fld id="{C7583B3D-BE7C-45DA-9CEA-74260EC1CBC2}" type="datetimeFigureOut">
              <a:rPr lang="zh-CN" altLang="en-US" smtClean="0"/>
              <a:t>2023/11/17</a:t>
            </a:fld>
            <a:endParaRPr lang="zh-CN" altLang="en-US"/>
          </a:p>
        </p:txBody>
      </p:sp>
      <p:sp>
        <p:nvSpPr>
          <p:cNvPr id="5" name="页脚占位符 4">
            <a:extLst>
              <a:ext uri="{FF2B5EF4-FFF2-40B4-BE49-F238E27FC236}">
                <a16:creationId xmlns:a16="http://schemas.microsoft.com/office/drawing/2014/main" id="{9BE95E12-EC5B-43B3-8D88-0631CCC600A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7411F11-B4F4-49BD-9296-E083D7B4D0E9}"/>
              </a:ext>
            </a:extLst>
          </p:cNvPr>
          <p:cNvSpPr>
            <a:spLocks noGrp="1"/>
          </p:cNvSpPr>
          <p:nvPr>
            <p:ph type="sldNum" sz="quarter" idx="12"/>
          </p:nvPr>
        </p:nvSpPr>
        <p:spPr/>
        <p:txBody>
          <a:bodyPr/>
          <a:lstStyle/>
          <a:p>
            <a:fld id="{6B848B33-23D7-4C64-B9DC-3D61E1525196}" type="slidenum">
              <a:rPr lang="zh-CN" altLang="en-US" smtClean="0"/>
              <a:t>‹#›</a:t>
            </a:fld>
            <a:endParaRPr lang="zh-CN" altLang="en-US"/>
          </a:p>
        </p:txBody>
      </p:sp>
    </p:spTree>
    <p:extLst>
      <p:ext uri="{BB962C8B-B14F-4D97-AF65-F5344CB8AC3E}">
        <p14:creationId xmlns:p14="http://schemas.microsoft.com/office/powerpoint/2010/main" val="1988362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D0E2D3-7841-46DA-A4FE-0CAB06B44E07}"/>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391C80D-A245-406A-8F51-8B563AE001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379A95F7-82FF-4288-AC12-4B330BE597E1}"/>
              </a:ext>
            </a:extLst>
          </p:cNvPr>
          <p:cNvSpPr>
            <a:spLocks noGrp="1"/>
          </p:cNvSpPr>
          <p:nvPr>
            <p:ph type="dt" sz="half" idx="10"/>
          </p:nvPr>
        </p:nvSpPr>
        <p:spPr/>
        <p:txBody>
          <a:bodyPr/>
          <a:lstStyle/>
          <a:p>
            <a:fld id="{C7583B3D-BE7C-45DA-9CEA-74260EC1CBC2}" type="datetimeFigureOut">
              <a:rPr lang="zh-CN" altLang="en-US" smtClean="0"/>
              <a:t>2023/11/17</a:t>
            </a:fld>
            <a:endParaRPr lang="zh-CN" altLang="en-US"/>
          </a:p>
        </p:txBody>
      </p:sp>
      <p:sp>
        <p:nvSpPr>
          <p:cNvPr id="5" name="页脚占位符 4">
            <a:extLst>
              <a:ext uri="{FF2B5EF4-FFF2-40B4-BE49-F238E27FC236}">
                <a16:creationId xmlns:a16="http://schemas.microsoft.com/office/drawing/2014/main" id="{47CFEAB5-2AE3-4197-85F0-29E6E6C1FC0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FD8EE61-73C7-46EB-A3FB-C23119683C53}"/>
              </a:ext>
            </a:extLst>
          </p:cNvPr>
          <p:cNvSpPr>
            <a:spLocks noGrp="1"/>
          </p:cNvSpPr>
          <p:nvPr>
            <p:ph type="sldNum" sz="quarter" idx="12"/>
          </p:nvPr>
        </p:nvSpPr>
        <p:spPr/>
        <p:txBody>
          <a:bodyPr/>
          <a:lstStyle/>
          <a:p>
            <a:fld id="{6B848B33-23D7-4C64-B9DC-3D61E1525196}" type="slidenum">
              <a:rPr lang="zh-CN" altLang="en-US" smtClean="0"/>
              <a:t>‹#›</a:t>
            </a:fld>
            <a:endParaRPr lang="zh-CN" altLang="en-US"/>
          </a:p>
        </p:txBody>
      </p:sp>
    </p:spTree>
    <p:extLst>
      <p:ext uri="{BB962C8B-B14F-4D97-AF65-F5344CB8AC3E}">
        <p14:creationId xmlns:p14="http://schemas.microsoft.com/office/powerpoint/2010/main" val="304267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120504-6557-432D-9A98-1F03C424662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93698D0-E550-4D5F-B1CE-07CA7A23A5DE}"/>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9D0D180A-E868-4BC5-A7F6-E0D6EEBFCBBC}"/>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B74C78B-EB04-402A-BB95-10A5CCB535D1}"/>
              </a:ext>
            </a:extLst>
          </p:cNvPr>
          <p:cNvSpPr>
            <a:spLocks noGrp="1"/>
          </p:cNvSpPr>
          <p:nvPr>
            <p:ph type="dt" sz="half" idx="10"/>
          </p:nvPr>
        </p:nvSpPr>
        <p:spPr/>
        <p:txBody>
          <a:bodyPr/>
          <a:lstStyle/>
          <a:p>
            <a:fld id="{C7583B3D-BE7C-45DA-9CEA-74260EC1CBC2}" type="datetimeFigureOut">
              <a:rPr lang="zh-CN" altLang="en-US" smtClean="0"/>
              <a:t>2023/11/17</a:t>
            </a:fld>
            <a:endParaRPr lang="zh-CN" altLang="en-US"/>
          </a:p>
        </p:txBody>
      </p:sp>
      <p:sp>
        <p:nvSpPr>
          <p:cNvPr id="6" name="页脚占位符 5">
            <a:extLst>
              <a:ext uri="{FF2B5EF4-FFF2-40B4-BE49-F238E27FC236}">
                <a16:creationId xmlns:a16="http://schemas.microsoft.com/office/drawing/2014/main" id="{C836C57E-607A-4E09-A83D-C73A05E8C3D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B180E05-DD95-46C1-9010-B5181F6B4874}"/>
              </a:ext>
            </a:extLst>
          </p:cNvPr>
          <p:cNvSpPr>
            <a:spLocks noGrp="1"/>
          </p:cNvSpPr>
          <p:nvPr>
            <p:ph type="sldNum" sz="quarter" idx="12"/>
          </p:nvPr>
        </p:nvSpPr>
        <p:spPr/>
        <p:txBody>
          <a:bodyPr/>
          <a:lstStyle/>
          <a:p>
            <a:fld id="{6B848B33-23D7-4C64-B9DC-3D61E1525196}" type="slidenum">
              <a:rPr lang="zh-CN" altLang="en-US" smtClean="0"/>
              <a:t>‹#›</a:t>
            </a:fld>
            <a:endParaRPr lang="zh-CN" altLang="en-US"/>
          </a:p>
        </p:txBody>
      </p:sp>
    </p:spTree>
    <p:extLst>
      <p:ext uri="{BB962C8B-B14F-4D97-AF65-F5344CB8AC3E}">
        <p14:creationId xmlns:p14="http://schemas.microsoft.com/office/powerpoint/2010/main" val="856338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24DCC7F-BE71-4043-B20F-49C85DA734E8}"/>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E22E0DF-C033-4CC1-9339-6CB75CE571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6C303BAA-2AD8-4E4E-9E44-AE8BA7297AFF}"/>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E87146E-3AC4-4707-AE2F-E1056D2570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531624A6-19A9-494A-9AB3-3D9D6EBCC612}"/>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E2478FA7-B7A1-487C-8FF4-32DD1FF8F9BB}"/>
              </a:ext>
            </a:extLst>
          </p:cNvPr>
          <p:cNvSpPr>
            <a:spLocks noGrp="1"/>
          </p:cNvSpPr>
          <p:nvPr>
            <p:ph type="dt" sz="half" idx="10"/>
          </p:nvPr>
        </p:nvSpPr>
        <p:spPr/>
        <p:txBody>
          <a:bodyPr/>
          <a:lstStyle/>
          <a:p>
            <a:fld id="{C7583B3D-BE7C-45DA-9CEA-74260EC1CBC2}" type="datetimeFigureOut">
              <a:rPr lang="zh-CN" altLang="en-US" smtClean="0"/>
              <a:t>2023/11/17</a:t>
            </a:fld>
            <a:endParaRPr lang="zh-CN" altLang="en-US"/>
          </a:p>
        </p:txBody>
      </p:sp>
      <p:sp>
        <p:nvSpPr>
          <p:cNvPr id="8" name="页脚占位符 7">
            <a:extLst>
              <a:ext uri="{FF2B5EF4-FFF2-40B4-BE49-F238E27FC236}">
                <a16:creationId xmlns:a16="http://schemas.microsoft.com/office/drawing/2014/main" id="{C45228A2-C06F-4ADC-A5C7-58836F4F875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12F2C9AF-D2E9-4942-AD2A-1D8BAF8623AB}"/>
              </a:ext>
            </a:extLst>
          </p:cNvPr>
          <p:cNvSpPr>
            <a:spLocks noGrp="1"/>
          </p:cNvSpPr>
          <p:nvPr>
            <p:ph type="sldNum" sz="quarter" idx="12"/>
          </p:nvPr>
        </p:nvSpPr>
        <p:spPr/>
        <p:txBody>
          <a:bodyPr/>
          <a:lstStyle/>
          <a:p>
            <a:fld id="{6B848B33-23D7-4C64-B9DC-3D61E1525196}" type="slidenum">
              <a:rPr lang="zh-CN" altLang="en-US" smtClean="0"/>
              <a:t>‹#›</a:t>
            </a:fld>
            <a:endParaRPr lang="zh-CN" altLang="en-US"/>
          </a:p>
        </p:txBody>
      </p:sp>
    </p:spTree>
    <p:extLst>
      <p:ext uri="{BB962C8B-B14F-4D97-AF65-F5344CB8AC3E}">
        <p14:creationId xmlns:p14="http://schemas.microsoft.com/office/powerpoint/2010/main" val="1432729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297FB9-E762-470C-B3FA-7BE18D134216}"/>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BBE2666-64CB-49D9-A171-A9B8A7F6F481}"/>
              </a:ext>
            </a:extLst>
          </p:cNvPr>
          <p:cNvSpPr>
            <a:spLocks noGrp="1"/>
          </p:cNvSpPr>
          <p:nvPr>
            <p:ph type="dt" sz="half" idx="10"/>
          </p:nvPr>
        </p:nvSpPr>
        <p:spPr/>
        <p:txBody>
          <a:bodyPr/>
          <a:lstStyle/>
          <a:p>
            <a:fld id="{C7583B3D-BE7C-45DA-9CEA-74260EC1CBC2}" type="datetimeFigureOut">
              <a:rPr lang="zh-CN" altLang="en-US" smtClean="0"/>
              <a:t>2023/11/17</a:t>
            </a:fld>
            <a:endParaRPr lang="zh-CN" altLang="en-US"/>
          </a:p>
        </p:txBody>
      </p:sp>
      <p:sp>
        <p:nvSpPr>
          <p:cNvPr id="4" name="页脚占位符 3">
            <a:extLst>
              <a:ext uri="{FF2B5EF4-FFF2-40B4-BE49-F238E27FC236}">
                <a16:creationId xmlns:a16="http://schemas.microsoft.com/office/drawing/2014/main" id="{07561477-EF07-48A1-9470-1F9BEDCA1302}"/>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16447E1E-C7A4-4D40-8DBB-CB8079A5924C}"/>
              </a:ext>
            </a:extLst>
          </p:cNvPr>
          <p:cNvSpPr>
            <a:spLocks noGrp="1"/>
          </p:cNvSpPr>
          <p:nvPr>
            <p:ph type="sldNum" sz="quarter" idx="12"/>
          </p:nvPr>
        </p:nvSpPr>
        <p:spPr/>
        <p:txBody>
          <a:bodyPr/>
          <a:lstStyle/>
          <a:p>
            <a:fld id="{6B848B33-23D7-4C64-B9DC-3D61E1525196}" type="slidenum">
              <a:rPr lang="zh-CN" altLang="en-US" smtClean="0"/>
              <a:t>‹#›</a:t>
            </a:fld>
            <a:endParaRPr lang="zh-CN" altLang="en-US"/>
          </a:p>
        </p:txBody>
      </p:sp>
    </p:spTree>
    <p:extLst>
      <p:ext uri="{BB962C8B-B14F-4D97-AF65-F5344CB8AC3E}">
        <p14:creationId xmlns:p14="http://schemas.microsoft.com/office/powerpoint/2010/main" val="3590739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5F6F6DA-ABCE-4F84-B2DF-F657810DD362}"/>
              </a:ext>
            </a:extLst>
          </p:cNvPr>
          <p:cNvSpPr>
            <a:spLocks noGrp="1"/>
          </p:cNvSpPr>
          <p:nvPr>
            <p:ph type="dt" sz="half" idx="10"/>
          </p:nvPr>
        </p:nvSpPr>
        <p:spPr/>
        <p:txBody>
          <a:bodyPr/>
          <a:lstStyle/>
          <a:p>
            <a:fld id="{C7583B3D-BE7C-45DA-9CEA-74260EC1CBC2}" type="datetimeFigureOut">
              <a:rPr lang="zh-CN" altLang="en-US" smtClean="0"/>
              <a:t>2023/11/17</a:t>
            </a:fld>
            <a:endParaRPr lang="zh-CN" altLang="en-US"/>
          </a:p>
        </p:txBody>
      </p:sp>
      <p:sp>
        <p:nvSpPr>
          <p:cNvPr id="3" name="页脚占位符 2">
            <a:extLst>
              <a:ext uri="{FF2B5EF4-FFF2-40B4-BE49-F238E27FC236}">
                <a16:creationId xmlns:a16="http://schemas.microsoft.com/office/drawing/2014/main" id="{FEAA6A7C-1530-4FBB-BE77-C71A505CAF7A}"/>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39A990C9-2BCB-4141-A412-0D9FBB00E9E9}"/>
              </a:ext>
            </a:extLst>
          </p:cNvPr>
          <p:cNvSpPr>
            <a:spLocks noGrp="1"/>
          </p:cNvSpPr>
          <p:nvPr>
            <p:ph type="sldNum" sz="quarter" idx="12"/>
          </p:nvPr>
        </p:nvSpPr>
        <p:spPr/>
        <p:txBody>
          <a:bodyPr/>
          <a:lstStyle/>
          <a:p>
            <a:fld id="{6B848B33-23D7-4C64-B9DC-3D61E1525196}" type="slidenum">
              <a:rPr lang="zh-CN" altLang="en-US" smtClean="0"/>
              <a:t>‹#›</a:t>
            </a:fld>
            <a:endParaRPr lang="zh-CN" altLang="en-US"/>
          </a:p>
        </p:txBody>
      </p:sp>
    </p:spTree>
    <p:extLst>
      <p:ext uri="{BB962C8B-B14F-4D97-AF65-F5344CB8AC3E}">
        <p14:creationId xmlns:p14="http://schemas.microsoft.com/office/powerpoint/2010/main" val="378879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9CBC7B-FC5F-448F-A4F1-041E56B8E6F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3D8DD30-01F5-4AC8-A953-97E1F5AE00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E6DA8DBF-537E-430B-B9A6-A7C562EFE5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6D1F30A-CA41-42C4-ACD4-C380ACE66173}"/>
              </a:ext>
            </a:extLst>
          </p:cNvPr>
          <p:cNvSpPr>
            <a:spLocks noGrp="1"/>
          </p:cNvSpPr>
          <p:nvPr>
            <p:ph type="dt" sz="half" idx="10"/>
          </p:nvPr>
        </p:nvSpPr>
        <p:spPr/>
        <p:txBody>
          <a:bodyPr/>
          <a:lstStyle/>
          <a:p>
            <a:fld id="{C7583B3D-BE7C-45DA-9CEA-74260EC1CBC2}" type="datetimeFigureOut">
              <a:rPr lang="zh-CN" altLang="en-US" smtClean="0"/>
              <a:t>2023/11/17</a:t>
            </a:fld>
            <a:endParaRPr lang="zh-CN" altLang="en-US"/>
          </a:p>
        </p:txBody>
      </p:sp>
      <p:sp>
        <p:nvSpPr>
          <p:cNvPr id="6" name="页脚占位符 5">
            <a:extLst>
              <a:ext uri="{FF2B5EF4-FFF2-40B4-BE49-F238E27FC236}">
                <a16:creationId xmlns:a16="http://schemas.microsoft.com/office/drawing/2014/main" id="{C53C169A-0908-4724-B84C-6E8516752A1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6274F3D-9AFB-434A-8C82-47DA6DC6CDE3}"/>
              </a:ext>
            </a:extLst>
          </p:cNvPr>
          <p:cNvSpPr>
            <a:spLocks noGrp="1"/>
          </p:cNvSpPr>
          <p:nvPr>
            <p:ph type="sldNum" sz="quarter" idx="12"/>
          </p:nvPr>
        </p:nvSpPr>
        <p:spPr/>
        <p:txBody>
          <a:bodyPr/>
          <a:lstStyle/>
          <a:p>
            <a:fld id="{6B848B33-23D7-4C64-B9DC-3D61E1525196}" type="slidenum">
              <a:rPr lang="zh-CN" altLang="en-US" smtClean="0"/>
              <a:t>‹#›</a:t>
            </a:fld>
            <a:endParaRPr lang="zh-CN" altLang="en-US"/>
          </a:p>
        </p:txBody>
      </p:sp>
    </p:spTree>
    <p:extLst>
      <p:ext uri="{BB962C8B-B14F-4D97-AF65-F5344CB8AC3E}">
        <p14:creationId xmlns:p14="http://schemas.microsoft.com/office/powerpoint/2010/main" val="4249874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0214CB-CCE5-4B16-95A2-8D1868966FF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62C448F-5C1A-41AC-A8E4-10142181B2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F85EDBC8-4415-4E14-B5FE-584303C74D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99C2B68A-0E0F-4531-B467-EC374A982005}"/>
              </a:ext>
            </a:extLst>
          </p:cNvPr>
          <p:cNvSpPr>
            <a:spLocks noGrp="1"/>
          </p:cNvSpPr>
          <p:nvPr>
            <p:ph type="dt" sz="half" idx="10"/>
          </p:nvPr>
        </p:nvSpPr>
        <p:spPr/>
        <p:txBody>
          <a:bodyPr/>
          <a:lstStyle/>
          <a:p>
            <a:fld id="{C7583B3D-BE7C-45DA-9CEA-74260EC1CBC2}" type="datetimeFigureOut">
              <a:rPr lang="zh-CN" altLang="en-US" smtClean="0"/>
              <a:t>2023/11/17</a:t>
            </a:fld>
            <a:endParaRPr lang="zh-CN" altLang="en-US"/>
          </a:p>
        </p:txBody>
      </p:sp>
      <p:sp>
        <p:nvSpPr>
          <p:cNvPr id="6" name="页脚占位符 5">
            <a:extLst>
              <a:ext uri="{FF2B5EF4-FFF2-40B4-BE49-F238E27FC236}">
                <a16:creationId xmlns:a16="http://schemas.microsoft.com/office/drawing/2014/main" id="{A7A1351D-15F9-440B-BF55-B65113A382F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5A99AE2-1B59-4512-9C36-F45FAFE535D0}"/>
              </a:ext>
            </a:extLst>
          </p:cNvPr>
          <p:cNvSpPr>
            <a:spLocks noGrp="1"/>
          </p:cNvSpPr>
          <p:nvPr>
            <p:ph type="sldNum" sz="quarter" idx="12"/>
          </p:nvPr>
        </p:nvSpPr>
        <p:spPr/>
        <p:txBody>
          <a:bodyPr/>
          <a:lstStyle/>
          <a:p>
            <a:fld id="{6B848B33-23D7-4C64-B9DC-3D61E1525196}" type="slidenum">
              <a:rPr lang="zh-CN" altLang="en-US" smtClean="0"/>
              <a:t>‹#›</a:t>
            </a:fld>
            <a:endParaRPr lang="zh-CN" altLang="en-US"/>
          </a:p>
        </p:txBody>
      </p:sp>
    </p:spTree>
    <p:extLst>
      <p:ext uri="{BB962C8B-B14F-4D97-AF65-F5344CB8AC3E}">
        <p14:creationId xmlns:p14="http://schemas.microsoft.com/office/powerpoint/2010/main" val="3342729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7CCB48B-C4CD-486B-B186-0D49A1ADD0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EC1D9B57-7920-455B-8B3A-22380EC2FD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F61A948-9D5D-4742-9FAD-BCCBEBD099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583B3D-BE7C-45DA-9CEA-74260EC1CBC2}" type="datetimeFigureOut">
              <a:rPr lang="zh-CN" altLang="en-US" smtClean="0"/>
              <a:t>2023/11/17</a:t>
            </a:fld>
            <a:endParaRPr lang="zh-CN" altLang="en-US"/>
          </a:p>
        </p:txBody>
      </p:sp>
      <p:sp>
        <p:nvSpPr>
          <p:cNvPr id="5" name="页脚占位符 4">
            <a:extLst>
              <a:ext uri="{FF2B5EF4-FFF2-40B4-BE49-F238E27FC236}">
                <a16:creationId xmlns:a16="http://schemas.microsoft.com/office/drawing/2014/main" id="{ED9DE66E-4A09-4346-AEA4-8635E7121F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2F594844-88E0-4D9F-9DEB-15E28E645E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848B33-23D7-4C64-B9DC-3D61E1525196}" type="slidenum">
              <a:rPr lang="zh-CN" altLang="en-US" smtClean="0"/>
              <a:t>‹#›</a:t>
            </a:fld>
            <a:endParaRPr lang="zh-CN" altLang="en-US"/>
          </a:p>
        </p:txBody>
      </p:sp>
    </p:spTree>
    <p:extLst>
      <p:ext uri="{BB962C8B-B14F-4D97-AF65-F5344CB8AC3E}">
        <p14:creationId xmlns:p14="http://schemas.microsoft.com/office/powerpoint/2010/main" val="22329020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emf"/><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9.png"/></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4.xml.rels><?xml version="1.0" encoding="UTF-8" standalone="yes"?>
<Relationships xmlns="http://schemas.openxmlformats.org/package/2006/relationships"><Relationship Id="rId8" Type="http://schemas.openxmlformats.org/officeDocument/2006/relationships/image" Target="../media/image73.emf"/><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25.x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emf"/><Relationship Id="rId1" Type="http://schemas.openxmlformats.org/officeDocument/2006/relationships/slideLayout" Target="../slideLayouts/slideLayout7.xml"/><Relationship Id="rId5" Type="http://schemas.openxmlformats.org/officeDocument/2006/relationships/image" Target="../media/image77.png"/><Relationship Id="rId4" Type="http://schemas.openxmlformats.org/officeDocument/2006/relationships/image" Target="../media/image76.png"/></Relationships>
</file>

<file path=ppt/slides/_rels/slide26.x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png"/><Relationship Id="rId1" Type="http://schemas.openxmlformats.org/officeDocument/2006/relationships/slideLayout" Target="../slideLayouts/slideLayout7.xml"/><Relationship Id="rId5" Type="http://schemas.openxmlformats.org/officeDocument/2006/relationships/image" Target="../media/image81.wmf"/><Relationship Id="rId4" Type="http://schemas.openxmlformats.org/officeDocument/2006/relationships/image" Target="../media/image80.wmf"/></Relationships>
</file>

<file path=ppt/slides/_rels/slide27.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93.png"/><Relationship Id="rId3" Type="http://schemas.openxmlformats.org/officeDocument/2006/relationships/image" Target="../media/image83.png"/><Relationship Id="rId7" Type="http://schemas.openxmlformats.org/officeDocument/2006/relationships/image" Target="../media/image87.png"/><Relationship Id="rId12" Type="http://schemas.openxmlformats.org/officeDocument/2006/relationships/image" Target="../media/image92.png"/><Relationship Id="rId2" Type="http://schemas.openxmlformats.org/officeDocument/2006/relationships/image" Target="../media/image82.png"/><Relationship Id="rId1" Type="http://schemas.openxmlformats.org/officeDocument/2006/relationships/slideLayout" Target="../slideLayouts/slideLayout7.xml"/><Relationship Id="rId6" Type="http://schemas.openxmlformats.org/officeDocument/2006/relationships/image" Target="../media/image86.png"/><Relationship Id="rId11" Type="http://schemas.openxmlformats.org/officeDocument/2006/relationships/image" Target="../media/image91.png"/><Relationship Id="rId5" Type="http://schemas.openxmlformats.org/officeDocument/2006/relationships/image" Target="../media/image85.png"/><Relationship Id="rId10" Type="http://schemas.openxmlformats.org/officeDocument/2006/relationships/image" Target="../media/image90.png"/><Relationship Id="rId4" Type="http://schemas.openxmlformats.org/officeDocument/2006/relationships/image" Target="../media/image84.png"/><Relationship Id="rId9" Type="http://schemas.openxmlformats.org/officeDocument/2006/relationships/image" Target="../media/image89.png"/></Relationships>
</file>

<file path=ppt/slides/_rels/slide2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7.xml"/><Relationship Id="rId4" Type="http://schemas.openxmlformats.org/officeDocument/2006/relationships/image" Target="../media/image96.png"/></Relationships>
</file>

<file path=ppt/slides/_rels/slide29.xml.rels><?xml version="1.0" encoding="UTF-8" standalone="yes"?>
<Relationships xmlns="http://schemas.openxmlformats.org/package/2006/relationships"><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image" Target="../media/image960.png"/><Relationship Id="rId1" Type="http://schemas.openxmlformats.org/officeDocument/2006/relationships/slideLayout" Target="../slideLayouts/slideLayout7.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7.xml"/><Relationship Id="rId5" Type="http://schemas.openxmlformats.org/officeDocument/2006/relationships/image" Target="../media/image105.png"/><Relationship Id="rId4" Type="http://schemas.openxmlformats.org/officeDocument/2006/relationships/image" Target="../media/image104.png"/></Relationships>
</file>

<file path=ppt/slides/_rels/slide31.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103.emf"/><Relationship Id="rId7" Type="http://schemas.openxmlformats.org/officeDocument/2006/relationships/image" Target="../media/image109.png"/><Relationship Id="rId12" Type="http://schemas.openxmlformats.org/officeDocument/2006/relationships/image" Target="../media/image114.png"/><Relationship Id="rId2" Type="http://schemas.openxmlformats.org/officeDocument/2006/relationships/image" Target="../media/image106.png"/><Relationship Id="rId1" Type="http://schemas.openxmlformats.org/officeDocument/2006/relationships/slideLayout" Target="../slideLayouts/slideLayout7.xml"/><Relationship Id="rId6" Type="http://schemas.openxmlformats.org/officeDocument/2006/relationships/image" Target="../media/image108.png"/><Relationship Id="rId11" Type="http://schemas.openxmlformats.org/officeDocument/2006/relationships/image" Target="../media/image113.png"/><Relationship Id="rId5" Type="http://schemas.openxmlformats.org/officeDocument/2006/relationships/image" Target="../media/image107.png"/><Relationship Id="rId10" Type="http://schemas.openxmlformats.org/officeDocument/2006/relationships/image" Target="../media/image112.png"/><Relationship Id="rId4" Type="http://schemas.openxmlformats.org/officeDocument/2006/relationships/image" Target="../media/image73.emf"/><Relationship Id="rId9" Type="http://schemas.openxmlformats.org/officeDocument/2006/relationships/image" Target="../media/image111.png"/></Relationships>
</file>

<file path=ppt/slides/_rels/slide32.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7.xml"/><Relationship Id="rId5" Type="http://schemas.openxmlformats.org/officeDocument/2006/relationships/image" Target="../media/image118.png"/><Relationship Id="rId4" Type="http://schemas.openxmlformats.org/officeDocument/2006/relationships/image" Target="../media/image117.png"/></Relationships>
</file>

<file path=ppt/slides/_rels/slide33.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19.png"/><Relationship Id="rId1" Type="http://schemas.openxmlformats.org/officeDocument/2006/relationships/slideLayout" Target="../slideLayouts/slideLayout7.xml"/><Relationship Id="rId6" Type="http://schemas.openxmlformats.org/officeDocument/2006/relationships/image" Target="../media/image125.png"/><Relationship Id="rId5" Type="http://schemas.openxmlformats.org/officeDocument/2006/relationships/image" Target="../media/image124.png"/><Relationship Id="rId4" Type="http://schemas.openxmlformats.org/officeDocument/2006/relationships/image" Target="../media/image123.png"/></Relationships>
</file>

<file path=ppt/slides/_rels/slide34.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0.png"/><Relationship Id="rId1" Type="http://schemas.openxmlformats.org/officeDocument/2006/relationships/slideLayout" Target="../slideLayouts/slideLayout7.xml"/><Relationship Id="rId6" Type="http://schemas.openxmlformats.org/officeDocument/2006/relationships/image" Target="../media/image130.png"/><Relationship Id="rId5" Type="http://schemas.openxmlformats.org/officeDocument/2006/relationships/image" Target="../media/image129.png"/><Relationship Id="rId4" Type="http://schemas.openxmlformats.org/officeDocument/2006/relationships/image" Target="../media/image128.png"/></Relationships>
</file>

<file path=ppt/slides/_rels/slide35.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71.png"/><Relationship Id="rId3" Type="http://schemas.openxmlformats.org/officeDocument/2006/relationships/image" Target="../media/image17.png"/><Relationship Id="rId7" Type="http://schemas.openxmlformats.org/officeDocument/2006/relationships/image" Target="../media/image16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410.png"/><Relationship Id="rId4" Type="http://schemas.openxmlformats.org/officeDocument/2006/relationships/image" Target="../media/image1310.png"/></Relationships>
</file>

<file path=ppt/slides/_rels/slide7.xml.rels><?xml version="1.0" encoding="UTF-8" standalone="yes"?>
<Relationships xmlns="http://schemas.openxmlformats.org/package/2006/relationships"><Relationship Id="rId3" Type="http://schemas.openxmlformats.org/officeDocument/2006/relationships/image" Target="../media/image160.png"/><Relationship Id="rId7" Type="http://schemas.openxmlformats.org/officeDocument/2006/relationships/image" Target="../media/image200.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80.png"/><Relationship Id="rId4" Type="http://schemas.openxmlformats.org/officeDocument/2006/relationships/image" Target="../media/image17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78D3C849-52B9-413C-9C12-AAEC9C818342}"/>
              </a:ext>
            </a:extLst>
          </p:cNvPr>
          <p:cNvSpPr txBox="1"/>
          <p:nvPr/>
        </p:nvSpPr>
        <p:spPr>
          <a:xfrm>
            <a:off x="1837677" y="1864309"/>
            <a:ext cx="9068445" cy="707886"/>
          </a:xfrm>
          <a:prstGeom prst="rect">
            <a:avLst/>
          </a:prstGeom>
          <a:noFill/>
        </p:spPr>
        <p:txBody>
          <a:bodyPr wrap="none" rtlCol="0">
            <a:spAutoFit/>
          </a:bodyPr>
          <a:lstStyle/>
          <a:p>
            <a:r>
              <a:rPr lang="en-US" altLang="zh-CN" sz="4000" b="1" dirty="0">
                <a:solidFill>
                  <a:srgbClr val="0000FF"/>
                </a:solidFill>
                <a:latin typeface="微软雅黑" panose="020B0503020204020204" pitchFamily="34" charset="-122"/>
                <a:ea typeface="微软雅黑" panose="020B0503020204020204" pitchFamily="34" charset="-122"/>
                <a:cs typeface="Times New Roman" panose="02020603050405020304" pitchFamily="18" charset="0"/>
              </a:rPr>
              <a:t>DGLAP</a:t>
            </a:r>
            <a:r>
              <a:rPr lang="zh-CN" altLang="en-US" sz="4000" b="1" dirty="0">
                <a:solidFill>
                  <a:srgbClr val="0000FF"/>
                </a:solidFill>
                <a:latin typeface="微软雅黑" panose="020B0503020204020204" pitchFamily="34" charset="-122"/>
                <a:ea typeface="微软雅黑" panose="020B0503020204020204" pitchFamily="34" charset="-122"/>
                <a:cs typeface="Times New Roman" panose="02020603050405020304" pitchFamily="18" charset="0"/>
              </a:rPr>
              <a:t>方程和</a:t>
            </a:r>
            <a:r>
              <a:rPr lang="en-US" altLang="zh-CN" sz="4000" b="1" dirty="0">
                <a:solidFill>
                  <a:srgbClr val="0000FF"/>
                </a:solidFill>
                <a:latin typeface="微软雅黑" panose="020B0503020204020204" pitchFamily="34" charset="-122"/>
                <a:ea typeface="微软雅黑" panose="020B0503020204020204" pitchFamily="34" charset="-122"/>
                <a:cs typeface="Times New Roman" panose="02020603050405020304" pitchFamily="18" charset="0"/>
              </a:rPr>
              <a:t>BFKL</a:t>
            </a:r>
            <a:r>
              <a:rPr lang="zh-CN" altLang="en-US" sz="4000" b="1" dirty="0">
                <a:solidFill>
                  <a:srgbClr val="0000FF"/>
                </a:solidFill>
                <a:latin typeface="微软雅黑" panose="020B0503020204020204" pitchFamily="34" charset="-122"/>
                <a:ea typeface="微软雅黑" panose="020B0503020204020204" pitchFamily="34" charset="-122"/>
                <a:cs typeface="Times New Roman" panose="02020603050405020304" pitchFamily="18" charset="0"/>
              </a:rPr>
              <a:t>方程的高扭度修正</a:t>
            </a:r>
            <a:r>
              <a:rPr lang="en-US" altLang="zh-CN" sz="4000" b="1" dirty="0">
                <a:solidFill>
                  <a:srgbClr val="0000FF"/>
                </a:solidFill>
                <a:latin typeface="微软雅黑" panose="020B0503020204020204" pitchFamily="34" charset="-122"/>
                <a:ea typeface="微软雅黑" panose="020B0503020204020204" pitchFamily="34" charset="-122"/>
                <a:cs typeface="Times New Roman" panose="02020603050405020304" pitchFamily="18" charset="0"/>
              </a:rPr>
              <a:t> </a:t>
            </a:r>
            <a:endParaRPr lang="zh-CN" altLang="en-US" sz="4000" b="1" dirty="0">
              <a:solidFill>
                <a:srgbClr val="0000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文本框 2">
            <a:extLst>
              <a:ext uri="{FF2B5EF4-FFF2-40B4-BE49-F238E27FC236}">
                <a16:creationId xmlns:a16="http://schemas.microsoft.com/office/drawing/2014/main" id="{DAAA3698-BA6D-41DA-8089-A4399E8A89AB}"/>
              </a:ext>
            </a:extLst>
          </p:cNvPr>
          <p:cNvSpPr txBox="1"/>
          <p:nvPr/>
        </p:nvSpPr>
        <p:spPr>
          <a:xfrm>
            <a:off x="5291091" y="4474346"/>
            <a:ext cx="1261884" cy="523220"/>
          </a:xfrm>
          <a:prstGeom prst="rect">
            <a:avLst/>
          </a:prstGeom>
          <a:noFill/>
        </p:spPr>
        <p:txBody>
          <a:bodyPr wrap="none" rtlCol="0">
            <a:spAutoFit/>
          </a:bodyPr>
          <a:lstStyle/>
          <a:p>
            <a:r>
              <a:rPr lang="zh-CN" altLang="en-US" sz="2800" dirty="0">
                <a:latin typeface="微软雅黑" panose="020B0503020204020204" pitchFamily="34" charset="-122"/>
                <a:ea typeface="微软雅黑" panose="020B0503020204020204" pitchFamily="34" charset="-122"/>
              </a:rPr>
              <a:t>阮建红</a:t>
            </a:r>
          </a:p>
        </p:txBody>
      </p:sp>
      <p:sp>
        <p:nvSpPr>
          <p:cNvPr id="6" name="文本框 5">
            <a:extLst>
              <a:ext uri="{FF2B5EF4-FFF2-40B4-BE49-F238E27FC236}">
                <a16:creationId xmlns:a16="http://schemas.microsoft.com/office/drawing/2014/main" id="{D33E7EE9-F562-4E50-BF96-7FA10B76526C}"/>
              </a:ext>
            </a:extLst>
          </p:cNvPr>
          <p:cNvSpPr txBox="1"/>
          <p:nvPr/>
        </p:nvSpPr>
        <p:spPr>
          <a:xfrm>
            <a:off x="3657600" y="5539667"/>
            <a:ext cx="4733988" cy="461665"/>
          </a:xfrm>
          <a:prstGeom prst="rect">
            <a:avLst/>
          </a:prstGeom>
          <a:noFill/>
        </p:spPr>
        <p:txBody>
          <a:bodyPr wrap="none" rtlCol="0">
            <a:spAutoFit/>
          </a:bodyPr>
          <a:lstStyle/>
          <a:p>
            <a:r>
              <a:rPr lang="zh-CN" altLang="en-US" sz="2400" dirty="0">
                <a:latin typeface="微软雅黑" panose="020B0503020204020204" pitchFamily="34" charset="-122"/>
                <a:ea typeface="微软雅黑" panose="020B0503020204020204" pitchFamily="34" charset="-122"/>
              </a:rPr>
              <a:t>近代物理研究所 惠州 </a:t>
            </a:r>
            <a:r>
              <a:rPr lang="en-US" altLang="zh-CN" sz="2400" dirty="0">
                <a:latin typeface="微软雅黑" panose="020B0503020204020204" pitchFamily="34" charset="-122"/>
                <a:ea typeface="微软雅黑" panose="020B0503020204020204" pitchFamily="34" charset="-122"/>
              </a:rPr>
              <a:t>2023.11.17</a:t>
            </a:r>
            <a:endParaRPr lang="zh-CN" alt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27045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F962E351-0244-4A3F-8468-B2D9AD943126}"/>
              </a:ext>
            </a:extLst>
          </p:cNvPr>
          <p:cNvPicPr>
            <a:picLocks noChangeAspect="1"/>
          </p:cNvPicPr>
          <p:nvPr/>
        </p:nvPicPr>
        <p:blipFill>
          <a:blip r:embed="rId2"/>
          <a:stretch>
            <a:fillRect/>
          </a:stretch>
        </p:blipFill>
        <p:spPr>
          <a:xfrm>
            <a:off x="271046" y="113196"/>
            <a:ext cx="5258534" cy="3143689"/>
          </a:xfrm>
          <a:prstGeom prst="rect">
            <a:avLst/>
          </a:prstGeom>
        </p:spPr>
      </p:pic>
      <p:pic>
        <p:nvPicPr>
          <p:cNvPr id="4" name="图片 3">
            <a:extLst>
              <a:ext uri="{FF2B5EF4-FFF2-40B4-BE49-F238E27FC236}">
                <a16:creationId xmlns:a16="http://schemas.microsoft.com/office/drawing/2014/main" id="{A64AFF0A-38E7-4636-9214-99BF840CAFDA}"/>
              </a:ext>
            </a:extLst>
          </p:cNvPr>
          <p:cNvPicPr>
            <a:picLocks noChangeAspect="1"/>
          </p:cNvPicPr>
          <p:nvPr/>
        </p:nvPicPr>
        <p:blipFill>
          <a:blip r:embed="rId3"/>
          <a:stretch>
            <a:fillRect/>
          </a:stretch>
        </p:blipFill>
        <p:spPr>
          <a:xfrm>
            <a:off x="318180" y="3331903"/>
            <a:ext cx="5258534" cy="3248478"/>
          </a:xfrm>
          <a:prstGeom prst="rect">
            <a:avLst/>
          </a:prstGeom>
        </p:spPr>
      </p:pic>
      <p:sp>
        <p:nvSpPr>
          <p:cNvPr id="5" name="矩形 4">
            <a:extLst>
              <a:ext uri="{FF2B5EF4-FFF2-40B4-BE49-F238E27FC236}">
                <a16:creationId xmlns:a16="http://schemas.microsoft.com/office/drawing/2014/main" id="{D08CC35A-3B88-4477-8F82-6AA66A8457DB}"/>
              </a:ext>
            </a:extLst>
          </p:cNvPr>
          <p:cNvSpPr/>
          <p:nvPr/>
        </p:nvSpPr>
        <p:spPr>
          <a:xfrm>
            <a:off x="6366415" y="3865456"/>
            <a:ext cx="3773790" cy="400110"/>
          </a:xfrm>
          <a:prstGeom prst="rect">
            <a:avLst/>
          </a:prstGeom>
        </p:spPr>
        <p:txBody>
          <a:bodyPr wrap="none">
            <a:spAutoFit/>
          </a:bodyPr>
          <a:lstStyle/>
          <a:p>
            <a:r>
              <a:rPr lang="pt-PT" altLang="zh-CN" sz="2000" dirty="0">
                <a:latin typeface="Times New Roman" panose="02020603050405020304" pitchFamily="18" charset="0"/>
                <a:cs typeface="Times New Roman" panose="02020603050405020304" pitchFamily="18" charset="0"/>
              </a:rPr>
              <a:t>In the leading-order approximation</a:t>
            </a:r>
            <a:endParaRPr lang="zh-CN" altLang="en-US" sz="2000" dirty="0">
              <a:latin typeface="Times New Roman" panose="02020603050405020304" pitchFamily="18" charset="0"/>
              <a:cs typeface="Times New Roman" panose="02020603050405020304" pitchFamily="18" charset="0"/>
            </a:endParaRPr>
          </a:p>
        </p:txBody>
      </p:sp>
      <p:pic>
        <p:nvPicPr>
          <p:cNvPr id="6" name="图片 5">
            <a:extLst>
              <a:ext uri="{FF2B5EF4-FFF2-40B4-BE49-F238E27FC236}">
                <a16:creationId xmlns:a16="http://schemas.microsoft.com/office/drawing/2014/main" id="{4D368548-863F-405F-8373-B0AEB90541FB}"/>
              </a:ext>
            </a:extLst>
          </p:cNvPr>
          <p:cNvPicPr>
            <a:picLocks noChangeAspect="1"/>
          </p:cNvPicPr>
          <p:nvPr/>
        </p:nvPicPr>
        <p:blipFill>
          <a:blip r:embed="rId4"/>
          <a:stretch>
            <a:fillRect/>
          </a:stretch>
        </p:blipFill>
        <p:spPr>
          <a:xfrm>
            <a:off x="6430715" y="4295502"/>
            <a:ext cx="5079414" cy="797297"/>
          </a:xfrm>
          <a:prstGeom prst="rect">
            <a:avLst/>
          </a:prstGeom>
        </p:spPr>
      </p:pic>
      <p:sp>
        <p:nvSpPr>
          <p:cNvPr id="8" name="矩形 7">
            <a:extLst>
              <a:ext uri="{FF2B5EF4-FFF2-40B4-BE49-F238E27FC236}">
                <a16:creationId xmlns:a16="http://schemas.microsoft.com/office/drawing/2014/main" id="{30298549-80A3-4B60-8C2F-13418CBFBD59}"/>
              </a:ext>
            </a:extLst>
          </p:cNvPr>
          <p:cNvSpPr/>
          <p:nvPr/>
        </p:nvSpPr>
        <p:spPr>
          <a:xfrm>
            <a:off x="6215406" y="2236352"/>
            <a:ext cx="5568100" cy="1015663"/>
          </a:xfrm>
          <a:prstGeom prst="rect">
            <a:avLst/>
          </a:prstGeom>
        </p:spPr>
        <p:txBody>
          <a:bodyPr wrap="square">
            <a:spAutoFit/>
          </a:bodyPr>
          <a:lstStyle/>
          <a:p>
            <a:pPr algn="just"/>
            <a:r>
              <a:rPr lang="en-US" altLang="zh-CN" sz="2000" dirty="0">
                <a:latin typeface="Times New Roman" panose="02020603050405020304" pitchFamily="18" charset="0"/>
                <a:cs typeface="Times New Roman" panose="02020603050405020304" pitchFamily="18" charset="0"/>
              </a:rPr>
              <a:t>The solid lines are obtained via the evolution of the ZRS equation The higher-twist correction played an important role in the small </a:t>
            </a:r>
            <a:r>
              <a:rPr lang="en-US" altLang="zh-CN" sz="2000" i="1" dirty="0">
                <a:latin typeface="Times New Roman" panose="02020603050405020304" pitchFamily="18" charset="0"/>
                <a:cs typeface="Times New Roman" panose="02020603050405020304" pitchFamily="18" charset="0"/>
              </a:rPr>
              <a:t>x </a:t>
            </a:r>
            <a:r>
              <a:rPr lang="en-US" altLang="zh-CN" sz="2000" dirty="0">
                <a:latin typeface="Times New Roman" panose="02020603050405020304" pitchFamily="18" charset="0"/>
                <a:cs typeface="Times New Roman" panose="02020603050405020304" pitchFamily="18" charset="0"/>
              </a:rPr>
              <a:t>region.</a:t>
            </a:r>
            <a:endParaRPr lang="zh-CN" altLang="en-US" sz="2000" dirty="0">
              <a:latin typeface="Times New Roman" panose="02020603050405020304" pitchFamily="18" charset="0"/>
              <a:cs typeface="Times New Roman" panose="02020603050405020304" pitchFamily="18" charset="0"/>
            </a:endParaRPr>
          </a:p>
        </p:txBody>
      </p:sp>
      <p:sp>
        <p:nvSpPr>
          <p:cNvPr id="9" name="矩形 8">
            <a:extLst>
              <a:ext uri="{FF2B5EF4-FFF2-40B4-BE49-F238E27FC236}">
                <a16:creationId xmlns:a16="http://schemas.microsoft.com/office/drawing/2014/main" id="{A6E5B726-3F7A-42FE-B5D8-19A2988690FE}"/>
              </a:ext>
            </a:extLst>
          </p:cNvPr>
          <p:cNvSpPr/>
          <p:nvPr/>
        </p:nvSpPr>
        <p:spPr>
          <a:xfrm>
            <a:off x="6234259" y="1077574"/>
            <a:ext cx="5539819" cy="1015663"/>
          </a:xfrm>
          <a:prstGeom prst="rect">
            <a:avLst/>
          </a:prstGeom>
        </p:spPr>
        <p:txBody>
          <a:bodyPr wrap="square">
            <a:spAutoFit/>
          </a:bodyPr>
          <a:lstStyle/>
          <a:p>
            <a:pPr algn="just"/>
            <a:r>
              <a:rPr lang="en-US" altLang="zh-CN" sz="2000" dirty="0">
                <a:latin typeface="Times New Roman" panose="02020603050405020304" pitchFamily="18" charset="0"/>
                <a:cs typeface="Times New Roman" panose="02020603050405020304" pitchFamily="18" charset="0"/>
              </a:rPr>
              <a:t>The dashed lines obtained via the evolution of the DGLAP equation  are clearly higher than those for the experimental data.</a:t>
            </a:r>
          </a:p>
        </p:txBody>
      </p:sp>
      <p:sp>
        <p:nvSpPr>
          <p:cNvPr id="10" name="矩形 9">
            <a:extLst>
              <a:ext uri="{FF2B5EF4-FFF2-40B4-BE49-F238E27FC236}">
                <a16:creationId xmlns:a16="http://schemas.microsoft.com/office/drawing/2014/main" id="{C9EE508A-D592-479C-BB61-7EB015C2F650}"/>
              </a:ext>
            </a:extLst>
          </p:cNvPr>
          <p:cNvSpPr/>
          <p:nvPr/>
        </p:nvSpPr>
        <p:spPr>
          <a:xfrm>
            <a:off x="6120947" y="421320"/>
            <a:ext cx="3233578" cy="461665"/>
          </a:xfrm>
          <a:prstGeom prst="rect">
            <a:avLst/>
          </a:prstGeom>
        </p:spPr>
        <p:txBody>
          <a:bodyPr wrap="none">
            <a:spAutoFit/>
          </a:bodyPr>
          <a:lstStyle/>
          <a:p>
            <a:r>
              <a:rPr lang="en-US" altLang="zh-CN" sz="2400" dirty="0">
                <a:solidFill>
                  <a:srgbClr val="0000FF"/>
                </a:solidFill>
                <a:latin typeface="Times New Roman" panose="02020603050405020304" pitchFamily="18" charset="0"/>
                <a:cs typeface="Times New Roman" panose="02020603050405020304" pitchFamily="18" charset="0"/>
              </a:rPr>
              <a:t>Comparing with H1 data</a:t>
            </a:r>
            <a:endParaRPr lang="zh-CN" altLang="en-US" sz="24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1260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4897722-0531-486A-ABA0-4C9E4BC405BE}"/>
              </a:ext>
            </a:extLst>
          </p:cNvPr>
          <p:cNvPicPr>
            <a:picLocks noChangeAspect="1"/>
          </p:cNvPicPr>
          <p:nvPr/>
        </p:nvPicPr>
        <p:blipFill>
          <a:blip r:embed="rId2"/>
          <a:stretch>
            <a:fillRect/>
          </a:stretch>
        </p:blipFill>
        <p:spPr>
          <a:xfrm>
            <a:off x="327805" y="0"/>
            <a:ext cx="5220429" cy="3195687"/>
          </a:xfrm>
          <a:prstGeom prst="rect">
            <a:avLst/>
          </a:prstGeom>
        </p:spPr>
      </p:pic>
      <p:pic>
        <p:nvPicPr>
          <p:cNvPr id="4" name="图片 3">
            <a:extLst>
              <a:ext uri="{FF2B5EF4-FFF2-40B4-BE49-F238E27FC236}">
                <a16:creationId xmlns:a16="http://schemas.microsoft.com/office/drawing/2014/main" id="{6C92E55A-4BB0-41E6-8DEF-13EB32FF5513}"/>
              </a:ext>
            </a:extLst>
          </p:cNvPr>
          <p:cNvPicPr>
            <a:picLocks noChangeAspect="1"/>
          </p:cNvPicPr>
          <p:nvPr/>
        </p:nvPicPr>
        <p:blipFill>
          <a:blip r:embed="rId3"/>
          <a:stretch>
            <a:fillRect/>
          </a:stretch>
        </p:blipFill>
        <p:spPr>
          <a:xfrm>
            <a:off x="147302" y="3260253"/>
            <a:ext cx="5487166" cy="3461057"/>
          </a:xfrm>
          <a:prstGeom prst="rect">
            <a:avLst/>
          </a:prstGeom>
        </p:spPr>
      </p:pic>
      <p:sp>
        <p:nvSpPr>
          <p:cNvPr id="5" name="矩形 4">
            <a:extLst>
              <a:ext uri="{FF2B5EF4-FFF2-40B4-BE49-F238E27FC236}">
                <a16:creationId xmlns:a16="http://schemas.microsoft.com/office/drawing/2014/main" id="{65A36789-3D5D-4559-98A2-A7F540027AF1}"/>
              </a:ext>
            </a:extLst>
          </p:cNvPr>
          <p:cNvSpPr/>
          <p:nvPr/>
        </p:nvSpPr>
        <p:spPr>
          <a:xfrm>
            <a:off x="6275109" y="4188479"/>
            <a:ext cx="5564956" cy="1015663"/>
          </a:xfrm>
          <a:prstGeom prst="rect">
            <a:avLst/>
          </a:prstGeom>
        </p:spPr>
        <p:txBody>
          <a:bodyPr wrap="square">
            <a:spAutoFit/>
          </a:bodyPr>
          <a:lstStyle/>
          <a:p>
            <a:pPr algn="just"/>
            <a:r>
              <a:rPr lang="en-US" altLang="zh-CN" sz="2000" dirty="0">
                <a:latin typeface="Times New Roman" panose="02020603050405020304" pitchFamily="18" charset="0"/>
                <a:cs typeface="Times New Roman" panose="02020603050405020304" pitchFamily="18" charset="0"/>
              </a:rPr>
              <a:t>It seems that higher-twist corrections cannot be neglected, even in comparison with the additive quark model.</a:t>
            </a:r>
            <a:endParaRPr lang="zh-CN" altLang="en-US" sz="2000" dirty="0">
              <a:latin typeface="Times New Roman" panose="02020603050405020304" pitchFamily="18" charset="0"/>
              <a:cs typeface="Times New Roman" panose="02020603050405020304" pitchFamily="18" charset="0"/>
            </a:endParaRPr>
          </a:p>
        </p:txBody>
      </p:sp>
      <p:sp>
        <p:nvSpPr>
          <p:cNvPr id="2" name="矩形 1">
            <a:extLst>
              <a:ext uri="{FF2B5EF4-FFF2-40B4-BE49-F238E27FC236}">
                <a16:creationId xmlns:a16="http://schemas.microsoft.com/office/drawing/2014/main" id="{F3EE5D31-B518-4553-8001-9498DAC77A84}"/>
              </a:ext>
            </a:extLst>
          </p:cNvPr>
          <p:cNvSpPr/>
          <p:nvPr/>
        </p:nvSpPr>
        <p:spPr>
          <a:xfrm>
            <a:off x="5970118" y="557695"/>
            <a:ext cx="3626314" cy="461665"/>
          </a:xfrm>
          <a:prstGeom prst="rect">
            <a:avLst/>
          </a:prstGeom>
        </p:spPr>
        <p:txBody>
          <a:bodyPr wrap="none">
            <a:spAutoFit/>
          </a:bodyPr>
          <a:lstStyle/>
          <a:p>
            <a:r>
              <a:rPr lang="en-US" altLang="zh-CN" sz="2400" dirty="0">
                <a:solidFill>
                  <a:srgbClr val="0000FF"/>
                </a:solidFill>
                <a:latin typeface="Times New Roman" panose="02020603050405020304" pitchFamily="18" charset="0"/>
                <a:cs typeface="Times New Roman" panose="02020603050405020304" pitchFamily="18" charset="0"/>
              </a:rPr>
              <a:t>Comparing with ZEUS data</a:t>
            </a:r>
            <a:endParaRPr lang="zh-CN" altLang="en-US" sz="2400" dirty="0">
              <a:solidFill>
                <a:srgbClr val="0000FF"/>
              </a:solidFill>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5825060B-F6AA-40F4-A641-450672D4099B}"/>
              </a:ext>
            </a:extLst>
          </p:cNvPr>
          <p:cNvSpPr txBox="1"/>
          <p:nvPr/>
        </p:nvSpPr>
        <p:spPr>
          <a:xfrm>
            <a:off x="6231119" y="1357460"/>
            <a:ext cx="5590094" cy="1015663"/>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There are two groups of data of ZEUS</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o</a:t>
            </a:r>
            <a:r>
              <a:rPr lang="pt-PT" altLang="zh-CN" sz="2000" dirty="0">
                <a:latin typeface="Times New Roman" panose="02020603050405020304" pitchFamily="18" charset="0"/>
                <a:cs typeface="Times New Roman" panose="02020603050405020304" pitchFamily="18" charset="0"/>
              </a:rPr>
              <a:t>ur </a:t>
            </a:r>
            <a:r>
              <a:rPr lang="en-US" altLang="zh-CN" sz="2000" dirty="0">
                <a:latin typeface="Times New Roman" panose="02020603050405020304" pitchFamily="18" charset="0"/>
                <a:cs typeface="Times New Roman" panose="02020603050405020304" pitchFamily="18" charset="0"/>
              </a:rPr>
              <a:t>lines are in-between the two sets of data</a:t>
            </a:r>
            <a:r>
              <a:rPr lang="zh-CN" altLang="en-US" sz="2000" dirty="0">
                <a:latin typeface="Times New Roman" panose="02020603050405020304" pitchFamily="18" charset="0"/>
                <a:cs typeface="Times New Roman" panose="02020603050405020304" pitchFamily="18" charset="0"/>
              </a:rPr>
              <a:t>。</a:t>
            </a:r>
          </a:p>
          <a:p>
            <a:endParaRPr lang="zh-CN" altLang="en-US" sz="2000" dirty="0">
              <a:latin typeface="Times New Roman" panose="02020603050405020304" pitchFamily="18" charset="0"/>
              <a:cs typeface="Times New Roman" panose="02020603050405020304" pitchFamily="18" charset="0"/>
            </a:endParaRPr>
          </a:p>
        </p:txBody>
      </p:sp>
      <p:sp>
        <p:nvSpPr>
          <p:cNvPr id="8" name="矩形 7">
            <a:extLst>
              <a:ext uri="{FF2B5EF4-FFF2-40B4-BE49-F238E27FC236}">
                <a16:creationId xmlns:a16="http://schemas.microsoft.com/office/drawing/2014/main" id="{708FB917-9103-4836-B627-F4728DA77EB4}"/>
              </a:ext>
            </a:extLst>
          </p:cNvPr>
          <p:cNvSpPr/>
          <p:nvPr/>
        </p:nvSpPr>
        <p:spPr>
          <a:xfrm>
            <a:off x="6205980" y="2533702"/>
            <a:ext cx="5681221" cy="1323439"/>
          </a:xfrm>
          <a:prstGeom prst="rect">
            <a:avLst/>
          </a:prstGeom>
        </p:spPr>
        <p:txBody>
          <a:bodyPr wrap="square">
            <a:spAutoFit/>
          </a:bodyPr>
          <a:lstStyle/>
          <a:p>
            <a:pPr algn="just"/>
            <a:r>
              <a:rPr lang="en-US" altLang="zh-CN" sz="2000" dirty="0">
                <a:latin typeface="Times New Roman" panose="02020603050405020304" pitchFamily="18" charset="0"/>
                <a:cs typeface="Times New Roman" panose="02020603050405020304" pitchFamily="18" charset="0"/>
              </a:rPr>
              <a:t>The results of BLFQ are much closer to the data of the additive quark model, their line slope is obviously larger than that of the data, particularly in the small </a:t>
            </a:r>
            <a:r>
              <a:rPr lang="en-US" altLang="zh-CN" sz="2000" i="1" dirty="0">
                <a:latin typeface="Times New Roman" panose="02020603050405020304" pitchFamily="18" charset="0"/>
                <a:cs typeface="Times New Roman" panose="02020603050405020304" pitchFamily="18" charset="0"/>
              </a:rPr>
              <a:t>x </a:t>
            </a:r>
            <a:r>
              <a:rPr lang="en-US" altLang="zh-CN" sz="2000" dirty="0">
                <a:latin typeface="Times New Roman" panose="02020603050405020304" pitchFamily="18" charset="0"/>
                <a:cs typeface="Times New Roman" panose="02020603050405020304" pitchFamily="18" charset="0"/>
              </a:rPr>
              <a:t>region. </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7612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5C5896AB-1A65-4079-8F26-072C87BD5131}"/>
              </a:ext>
            </a:extLst>
          </p:cNvPr>
          <p:cNvPicPr>
            <a:picLocks noChangeAspect="1"/>
          </p:cNvPicPr>
          <p:nvPr/>
        </p:nvPicPr>
        <p:blipFill>
          <a:blip r:embed="rId2"/>
          <a:stretch>
            <a:fillRect/>
          </a:stretch>
        </p:blipFill>
        <p:spPr>
          <a:xfrm>
            <a:off x="471240" y="226244"/>
            <a:ext cx="4184284" cy="6485641"/>
          </a:xfrm>
          <a:prstGeom prst="rect">
            <a:avLst/>
          </a:prstGeom>
        </p:spPr>
      </p:pic>
      <p:sp>
        <p:nvSpPr>
          <p:cNvPr id="4" name="文本框 3">
            <a:extLst>
              <a:ext uri="{FF2B5EF4-FFF2-40B4-BE49-F238E27FC236}">
                <a16:creationId xmlns:a16="http://schemas.microsoft.com/office/drawing/2014/main" id="{B8C5BE7E-7FB5-44F0-A72B-DC71B745C6F1}"/>
              </a:ext>
            </a:extLst>
          </p:cNvPr>
          <p:cNvSpPr txBox="1"/>
          <p:nvPr/>
        </p:nvSpPr>
        <p:spPr>
          <a:xfrm>
            <a:off x="4653070" y="253058"/>
            <a:ext cx="7547259" cy="461665"/>
          </a:xfrm>
          <a:prstGeom prst="rect">
            <a:avLst/>
          </a:prstGeom>
          <a:noFill/>
        </p:spPr>
        <p:txBody>
          <a:bodyPr wrap="none" rtlCol="0">
            <a:spAutoFit/>
          </a:bodyPr>
          <a:lstStyle/>
          <a:p>
            <a:r>
              <a:rPr lang="en-US" altLang="zh-CN" sz="2400" b="1" dirty="0" err="1">
                <a:solidFill>
                  <a:srgbClr val="0000FF"/>
                </a:solidFill>
              </a:rPr>
              <a:t>Comparision</a:t>
            </a:r>
            <a:r>
              <a:rPr lang="en-US" altLang="zh-CN" sz="2400" b="1" dirty="0">
                <a:solidFill>
                  <a:srgbClr val="0000FF"/>
                </a:solidFill>
              </a:rPr>
              <a:t> of BLFQ</a:t>
            </a:r>
            <a:r>
              <a:rPr lang="zh-CN" altLang="en-US" sz="2400" b="1" dirty="0">
                <a:solidFill>
                  <a:srgbClr val="0000FF"/>
                </a:solidFill>
              </a:rPr>
              <a:t>、</a:t>
            </a:r>
            <a:r>
              <a:rPr lang="en-US" altLang="zh-CN" sz="2400" b="1" dirty="0">
                <a:solidFill>
                  <a:srgbClr val="0000FF"/>
                </a:solidFill>
              </a:rPr>
              <a:t>Ding et al., and Novikov at al.</a:t>
            </a:r>
            <a:endParaRPr lang="zh-CN" altLang="en-US" sz="2400" b="1" dirty="0">
              <a:solidFill>
                <a:srgbClr val="0000FF"/>
              </a:solidFill>
            </a:endParaRPr>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0F1A5A11-9E90-47B0-9942-10F41A3F36A6}"/>
                  </a:ext>
                </a:extLst>
              </p:cNvPr>
              <p:cNvSpPr txBox="1"/>
              <p:nvPr/>
            </p:nvSpPr>
            <p:spPr>
              <a:xfrm>
                <a:off x="6656685" y="980803"/>
                <a:ext cx="192867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2400" i="1" smtClean="0">
                              <a:latin typeface="Cambria Math" panose="02040503050406030204" pitchFamily="18" charset="0"/>
                            </a:rPr>
                          </m:ctrlPr>
                        </m:sSupPr>
                        <m:e>
                          <m:r>
                            <m:rPr>
                              <m:sty m:val="p"/>
                            </m:rPr>
                            <a:rPr lang="en-US" altLang="zh-CN" sz="2400" i="1">
                              <a:latin typeface="Cambria Math" panose="02040503050406030204" pitchFamily="18" charset="0"/>
                            </a:rPr>
                            <m:t>Q</m:t>
                          </m:r>
                        </m:e>
                        <m:sup>
                          <m:r>
                            <a:rPr lang="en-US" altLang="zh-CN" sz="2400" b="0" i="1" smtClean="0">
                              <a:latin typeface="Cambria Math" panose="02040503050406030204" pitchFamily="18" charset="0"/>
                            </a:rPr>
                            <m:t>2</m:t>
                          </m:r>
                        </m:sup>
                      </m:sSup>
                      <m:r>
                        <a:rPr lang="en-US" altLang="zh-CN" sz="2400" b="0" i="1" smtClean="0">
                          <a:latin typeface="Cambria Math" panose="02040503050406030204" pitchFamily="18" charset="0"/>
                        </a:rPr>
                        <m:t>=1.9</m:t>
                      </m:r>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𝐺𝑒𝑉</m:t>
                          </m:r>
                        </m:e>
                        <m:sup>
                          <m:r>
                            <a:rPr lang="en-US" altLang="zh-CN" sz="2400" b="0" i="1" smtClean="0">
                              <a:latin typeface="Cambria Math" panose="02040503050406030204" pitchFamily="18" charset="0"/>
                            </a:rPr>
                            <m:t>2</m:t>
                          </m:r>
                        </m:sup>
                      </m:sSup>
                    </m:oMath>
                  </m:oMathPara>
                </a14:m>
                <a:endParaRPr lang="zh-CN" altLang="en-US" sz="2400" dirty="0">
                  <a:latin typeface="Times New Roman" panose="02020603050405020304" pitchFamily="18" charset="0"/>
                  <a:cs typeface="Times New Roman" panose="02020603050405020304" pitchFamily="18" charset="0"/>
                </a:endParaRPr>
              </a:p>
            </p:txBody>
          </p:sp>
        </mc:Choice>
        <mc:Fallback xmlns="">
          <p:sp>
            <p:nvSpPr>
              <p:cNvPr id="6" name="文本框 5">
                <a:extLst>
                  <a:ext uri="{FF2B5EF4-FFF2-40B4-BE49-F238E27FC236}">
                    <a16:creationId xmlns:a16="http://schemas.microsoft.com/office/drawing/2014/main" id="{0F1A5A11-9E90-47B0-9942-10F41A3F36A6}"/>
                  </a:ext>
                </a:extLst>
              </p:cNvPr>
              <p:cNvSpPr txBox="1">
                <a:spLocks noRot="1" noChangeAspect="1" noMove="1" noResize="1" noEditPoints="1" noAdjustHandles="1" noChangeArrowheads="1" noChangeShapeType="1" noTextEdit="1"/>
              </p:cNvSpPr>
              <p:nvPr/>
            </p:nvSpPr>
            <p:spPr>
              <a:xfrm>
                <a:off x="6656685" y="980803"/>
                <a:ext cx="1928670" cy="369332"/>
              </a:xfrm>
              <a:prstGeom prst="rect">
                <a:avLst/>
              </a:prstGeom>
              <a:blipFill>
                <a:blip r:embed="rId3"/>
                <a:stretch>
                  <a:fillRect l="-4430" r="-633" b="-31667"/>
                </a:stretch>
              </a:blipFill>
            </p:spPr>
            <p:txBody>
              <a:bodyPr/>
              <a:lstStyle/>
              <a:p>
                <a:r>
                  <a:rPr lang="zh-CN" altLang="en-US">
                    <a:noFill/>
                  </a:rPr>
                  <a:t> </a:t>
                </a:r>
              </a:p>
            </p:txBody>
          </p:sp>
        </mc:Fallback>
      </mc:AlternateContent>
      <p:sp>
        <p:nvSpPr>
          <p:cNvPr id="7" name="文本框 6">
            <a:extLst>
              <a:ext uri="{FF2B5EF4-FFF2-40B4-BE49-F238E27FC236}">
                <a16:creationId xmlns:a16="http://schemas.microsoft.com/office/drawing/2014/main" id="{04DC0622-330B-40E7-94CF-DFDDB5C1B9D2}"/>
              </a:ext>
            </a:extLst>
          </p:cNvPr>
          <p:cNvSpPr txBox="1"/>
          <p:nvPr/>
        </p:nvSpPr>
        <p:spPr>
          <a:xfrm>
            <a:off x="4742311" y="1713688"/>
            <a:ext cx="1963999" cy="400110"/>
          </a:xfrm>
          <a:prstGeom prst="rect">
            <a:avLst/>
          </a:prstGeom>
          <a:noFill/>
        </p:spPr>
        <p:txBody>
          <a:bodyPr wrap="none" rtlCol="0">
            <a:spAutoFit/>
          </a:bodyPr>
          <a:lstStyle/>
          <a:p>
            <a:r>
              <a:rPr lang="en-US" altLang="zh-CN" sz="2000" b="1" dirty="0">
                <a:solidFill>
                  <a:srgbClr val="0000FF"/>
                </a:solidFill>
              </a:rPr>
              <a:t>Valence quark: </a:t>
            </a:r>
            <a:endParaRPr lang="zh-CN" altLang="en-US" sz="2000" b="1" dirty="0">
              <a:solidFill>
                <a:srgbClr val="0000FF"/>
              </a:solidFill>
            </a:endParaRPr>
          </a:p>
        </p:txBody>
      </p:sp>
      <p:sp>
        <p:nvSpPr>
          <p:cNvPr id="8" name="矩形 7">
            <a:extLst>
              <a:ext uri="{FF2B5EF4-FFF2-40B4-BE49-F238E27FC236}">
                <a16:creationId xmlns:a16="http://schemas.microsoft.com/office/drawing/2014/main" id="{51B8551F-693E-441E-9D1F-9622C3438848}"/>
              </a:ext>
            </a:extLst>
          </p:cNvPr>
          <p:cNvSpPr/>
          <p:nvPr/>
        </p:nvSpPr>
        <p:spPr>
          <a:xfrm>
            <a:off x="6586030" y="1694882"/>
            <a:ext cx="3248005" cy="461665"/>
          </a:xfrm>
          <a:prstGeom prst="rect">
            <a:avLst/>
          </a:prstGeom>
        </p:spPr>
        <p:txBody>
          <a:bodyPr wrap="none">
            <a:spAutoFit/>
          </a:bodyPr>
          <a:lstStyle/>
          <a:p>
            <a:r>
              <a:rPr lang="en-US" altLang="zh-CN" sz="2400" dirty="0">
                <a:latin typeface="Times New Roman" panose="02020603050405020304" pitchFamily="18" charset="0"/>
                <a:cs typeface="Times New Roman" panose="02020603050405020304" pitchFamily="18" charset="0"/>
              </a:rPr>
              <a:t>BLFQ is similar to Ding </a:t>
            </a:r>
            <a:endParaRPr lang="zh-CN" altLang="en-US" sz="2400" dirty="0">
              <a:latin typeface="Times New Roman" panose="02020603050405020304" pitchFamily="18" charset="0"/>
              <a:cs typeface="Times New Roman" panose="02020603050405020304" pitchFamily="18" charset="0"/>
            </a:endParaRPr>
          </a:p>
        </p:txBody>
      </p:sp>
      <p:sp>
        <p:nvSpPr>
          <p:cNvPr id="9" name="矩形 8">
            <a:extLst>
              <a:ext uri="{FF2B5EF4-FFF2-40B4-BE49-F238E27FC236}">
                <a16:creationId xmlns:a16="http://schemas.microsoft.com/office/drawing/2014/main" id="{E6E88AB8-CC45-4784-81B2-0AB587DE25AB}"/>
              </a:ext>
            </a:extLst>
          </p:cNvPr>
          <p:cNvSpPr/>
          <p:nvPr/>
        </p:nvSpPr>
        <p:spPr>
          <a:xfrm>
            <a:off x="6569869" y="2137941"/>
            <a:ext cx="5670976" cy="461665"/>
          </a:xfrm>
          <a:prstGeom prst="rect">
            <a:avLst/>
          </a:prstGeom>
        </p:spPr>
        <p:txBody>
          <a:bodyPr wrap="none">
            <a:spAutoFit/>
          </a:bodyPr>
          <a:lstStyle/>
          <a:p>
            <a:r>
              <a:rPr lang="en-US" altLang="zh-CN" sz="2400" dirty="0">
                <a:latin typeface="Times New Roman" panose="02020603050405020304" pitchFamily="18" charset="0"/>
                <a:cs typeface="Times New Roman" panose="02020603050405020304" pitchFamily="18" charset="0"/>
              </a:rPr>
              <a:t>Novikov: obviously higher in large x region </a:t>
            </a:r>
            <a:endParaRPr lang="zh-CN" altLang="en-US" sz="2400" dirty="0">
              <a:latin typeface="Times New Roman" panose="02020603050405020304" pitchFamily="18" charset="0"/>
              <a:cs typeface="Times New Roman" panose="02020603050405020304" pitchFamily="18" charset="0"/>
            </a:endParaRPr>
          </a:p>
        </p:txBody>
      </p:sp>
      <p:sp>
        <p:nvSpPr>
          <p:cNvPr id="10" name="文本框 9">
            <a:extLst>
              <a:ext uri="{FF2B5EF4-FFF2-40B4-BE49-F238E27FC236}">
                <a16:creationId xmlns:a16="http://schemas.microsoft.com/office/drawing/2014/main" id="{9012A0A0-0DAD-4138-B690-14CBFE3B4D49}"/>
              </a:ext>
            </a:extLst>
          </p:cNvPr>
          <p:cNvSpPr txBox="1"/>
          <p:nvPr/>
        </p:nvSpPr>
        <p:spPr>
          <a:xfrm>
            <a:off x="5011394" y="2776822"/>
            <a:ext cx="1784463" cy="461665"/>
          </a:xfrm>
          <a:prstGeom prst="rect">
            <a:avLst/>
          </a:prstGeom>
          <a:noFill/>
        </p:spPr>
        <p:txBody>
          <a:bodyPr wrap="none" rtlCol="0">
            <a:spAutoFit/>
          </a:bodyPr>
          <a:lstStyle/>
          <a:p>
            <a:r>
              <a:rPr lang="en-US" altLang="zh-CN" sz="2400" b="1" dirty="0">
                <a:solidFill>
                  <a:srgbClr val="0000FF"/>
                </a:solidFill>
                <a:latin typeface="Times New Roman" panose="02020603050405020304" pitchFamily="18" charset="0"/>
                <a:cs typeface="Times New Roman" panose="02020603050405020304" pitchFamily="18" charset="0"/>
              </a:rPr>
              <a:t>Sea  quark: </a:t>
            </a:r>
            <a:endParaRPr lang="zh-CN" altLang="en-US" sz="2400" b="1" dirty="0">
              <a:solidFill>
                <a:srgbClr val="0000FF"/>
              </a:solidFill>
              <a:latin typeface="Times New Roman" panose="02020603050405020304" pitchFamily="18" charset="0"/>
              <a:cs typeface="Times New Roman" panose="02020603050405020304" pitchFamily="18" charset="0"/>
            </a:endParaRPr>
          </a:p>
        </p:txBody>
      </p:sp>
      <p:sp>
        <p:nvSpPr>
          <p:cNvPr id="11" name="矩形 10">
            <a:extLst>
              <a:ext uri="{FF2B5EF4-FFF2-40B4-BE49-F238E27FC236}">
                <a16:creationId xmlns:a16="http://schemas.microsoft.com/office/drawing/2014/main" id="{FF114DF1-A2A7-407F-BCF1-6A12F83728F6}"/>
              </a:ext>
            </a:extLst>
          </p:cNvPr>
          <p:cNvSpPr/>
          <p:nvPr/>
        </p:nvSpPr>
        <p:spPr>
          <a:xfrm>
            <a:off x="6679774" y="2838562"/>
            <a:ext cx="4323506" cy="461665"/>
          </a:xfrm>
          <a:prstGeom prst="rect">
            <a:avLst/>
          </a:prstGeom>
        </p:spPr>
        <p:txBody>
          <a:bodyPr wrap="square">
            <a:spAutoFit/>
          </a:bodyPr>
          <a:lstStyle/>
          <a:p>
            <a:r>
              <a:rPr lang="en-US" altLang="zh-CN" sz="2400" dirty="0">
                <a:latin typeface="Times New Roman" panose="02020603050405020304" pitchFamily="18" charset="0"/>
                <a:cs typeface="Times New Roman" panose="02020603050405020304" pitchFamily="18" charset="0"/>
              </a:rPr>
              <a:t>BLFQ </a:t>
            </a: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Ding  almost the same</a:t>
            </a:r>
            <a:endParaRPr lang="zh-CN" altLang="en-US" sz="2400" dirty="0">
              <a:latin typeface="Times New Roman" panose="02020603050405020304" pitchFamily="18" charset="0"/>
              <a:cs typeface="Times New Roman" panose="02020603050405020304" pitchFamily="18" charset="0"/>
            </a:endParaRPr>
          </a:p>
        </p:txBody>
      </p:sp>
      <p:sp>
        <p:nvSpPr>
          <p:cNvPr id="12" name="矩形 11">
            <a:extLst>
              <a:ext uri="{FF2B5EF4-FFF2-40B4-BE49-F238E27FC236}">
                <a16:creationId xmlns:a16="http://schemas.microsoft.com/office/drawing/2014/main" id="{04643C6C-DE40-4E98-94A4-ECED73BA74C1}"/>
              </a:ext>
            </a:extLst>
          </p:cNvPr>
          <p:cNvSpPr/>
          <p:nvPr/>
        </p:nvSpPr>
        <p:spPr>
          <a:xfrm>
            <a:off x="6599721" y="3346143"/>
            <a:ext cx="5190075" cy="461665"/>
          </a:xfrm>
          <a:prstGeom prst="rect">
            <a:avLst/>
          </a:prstGeom>
        </p:spPr>
        <p:txBody>
          <a:bodyPr wrap="none">
            <a:spAutoFit/>
          </a:bodyPr>
          <a:lstStyle/>
          <a:p>
            <a:r>
              <a:rPr lang="en-US" altLang="zh-CN" sz="2400" dirty="0">
                <a:latin typeface="Times New Roman" panose="02020603050405020304" pitchFamily="18" charset="0"/>
                <a:cs typeface="Times New Roman" panose="02020603050405020304" pitchFamily="18" charset="0"/>
              </a:rPr>
              <a:t>Novikov: a very large uncertainty region</a:t>
            </a:r>
            <a:endParaRPr lang="zh-CN" altLang="en-US" sz="2400" dirty="0">
              <a:latin typeface="Times New Roman" panose="02020603050405020304" pitchFamily="18" charset="0"/>
              <a:cs typeface="Times New Roman" panose="02020603050405020304" pitchFamily="18" charset="0"/>
            </a:endParaRPr>
          </a:p>
        </p:txBody>
      </p:sp>
      <p:sp>
        <p:nvSpPr>
          <p:cNvPr id="13" name="矩形 12">
            <a:extLst>
              <a:ext uri="{FF2B5EF4-FFF2-40B4-BE49-F238E27FC236}">
                <a16:creationId xmlns:a16="http://schemas.microsoft.com/office/drawing/2014/main" id="{09D40CC1-7152-4481-90F4-D9C5C7E8F75E}"/>
              </a:ext>
            </a:extLst>
          </p:cNvPr>
          <p:cNvSpPr/>
          <p:nvPr/>
        </p:nvSpPr>
        <p:spPr>
          <a:xfrm>
            <a:off x="7498148" y="3731071"/>
            <a:ext cx="4431854" cy="461665"/>
          </a:xfrm>
          <a:prstGeom prst="rect">
            <a:avLst/>
          </a:prstGeom>
        </p:spPr>
        <p:txBody>
          <a:bodyPr wrap="none">
            <a:spAutoFit/>
          </a:bodyPr>
          <a:lstStyle/>
          <a:p>
            <a:r>
              <a:rPr lang="en-US" altLang="zh-CN" sz="2400" dirty="0">
                <a:latin typeface="Times New Roman" panose="02020603050405020304" pitchFamily="18" charset="0"/>
                <a:cs typeface="Times New Roman" panose="02020603050405020304" pitchFamily="18" charset="0"/>
              </a:rPr>
              <a:t>obviously higher in large x region </a:t>
            </a:r>
            <a:endParaRPr lang="zh-CN" altLang="en-US" sz="2400" dirty="0">
              <a:latin typeface="Times New Roman" panose="02020603050405020304" pitchFamily="18" charset="0"/>
              <a:cs typeface="Times New Roman" panose="02020603050405020304" pitchFamily="18" charset="0"/>
            </a:endParaRPr>
          </a:p>
        </p:txBody>
      </p:sp>
      <p:sp>
        <p:nvSpPr>
          <p:cNvPr id="14" name="文本框 13">
            <a:extLst>
              <a:ext uri="{FF2B5EF4-FFF2-40B4-BE49-F238E27FC236}">
                <a16:creationId xmlns:a16="http://schemas.microsoft.com/office/drawing/2014/main" id="{9F9CA951-9EF3-4B3C-9C63-C954BF744763}"/>
              </a:ext>
            </a:extLst>
          </p:cNvPr>
          <p:cNvSpPr txBox="1"/>
          <p:nvPr/>
        </p:nvSpPr>
        <p:spPr>
          <a:xfrm>
            <a:off x="5612825" y="4400638"/>
            <a:ext cx="1099981" cy="461665"/>
          </a:xfrm>
          <a:prstGeom prst="rect">
            <a:avLst/>
          </a:prstGeom>
          <a:noFill/>
        </p:spPr>
        <p:txBody>
          <a:bodyPr wrap="none" rtlCol="0">
            <a:spAutoFit/>
          </a:bodyPr>
          <a:lstStyle/>
          <a:p>
            <a:r>
              <a:rPr lang="en-US" altLang="zh-CN" sz="2400" b="1" dirty="0">
                <a:solidFill>
                  <a:srgbClr val="0000FF"/>
                </a:solidFill>
                <a:latin typeface="Times New Roman" panose="02020603050405020304" pitchFamily="18" charset="0"/>
                <a:cs typeface="Times New Roman" panose="02020603050405020304" pitchFamily="18" charset="0"/>
              </a:rPr>
              <a:t>gluon: </a:t>
            </a:r>
            <a:endParaRPr lang="zh-CN" altLang="en-US" sz="2400" b="1" dirty="0">
              <a:solidFill>
                <a:srgbClr val="0000FF"/>
              </a:solidFill>
              <a:latin typeface="Times New Roman" panose="02020603050405020304" pitchFamily="18" charset="0"/>
              <a:cs typeface="Times New Roman" panose="02020603050405020304" pitchFamily="18" charset="0"/>
            </a:endParaRPr>
          </a:p>
        </p:txBody>
      </p:sp>
      <p:sp>
        <p:nvSpPr>
          <p:cNvPr id="15" name="矩形 14">
            <a:extLst>
              <a:ext uri="{FF2B5EF4-FFF2-40B4-BE49-F238E27FC236}">
                <a16:creationId xmlns:a16="http://schemas.microsoft.com/office/drawing/2014/main" id="{52BBEAE1-3E78-497D-B8E5-9CC5B75F4272}"/>
              </a:ext>
            </a:extLst>
          </p:cNvPr>
          <p:cNvSpPr/>
          <p:nvPr/>
        </p:nvSpPr>
        <p:spPr>
          <a:xfrm>
            <a:off x="6627612" y="4443528"/>
            <a:ext cx="4274068" cy="461665"/>
          </a:xfrm>
          <a:prstGeom prst="rect">
            <a:avLst/>
          </a:prstGeom>
        </p:spPr>
        <p:txBody>
          <a:bodyPr wrap="square">
            <a:spAutoFit/>
          </a:bodyPr>
          <a:lstStyle/>
          <a:p>
            <a:r>
              <a:rPr lang="en-US" altLang="zh-CN" sz="2400" dirty="0">
                <a:latin typeface="Times New Roman" panose="02020603050405020304" pitchFamily="18" charset="0"/>
                <a:cs typeface="Times New Roman" panose="02020603050405020304" pitchFamily="18" charset="0"/>
              </a:rPr>
              <a:t>BLFQ </a:t>
            </a: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Ding  almost the same</a:t>
            </a:r>
            <a:endParaRPr lang="zh-CN" altLang="en-US" sz="2400" dirty="0">
              <a:latin typeface="Times New Roman" panose="02020603050405020304" pitchFamily="18" charset="0"/>
              <a:cs typeface="Times New Roman" panose="02020603050405020304" pitchFamily="18" charset="0"/>
            </a:endParaRPr>
          </a:p>
        </p:txBody>
      </p:sp>
      <p:sp>
        <p:nvSpPr>
          <p:cNvPr id="16" name="矩形 15">
            <a:extLst>
              <a:ext uri="{FF2B5EF4-FFF2-40B4-BE49-F238E27FC236}">
                <a16:creationId xmlns:a16="http://schemas.microsoft.com/office/drawing/2014/main" id="{45939BC3-5043-42D8-B2D0-453C2E19D4EF}"/>
              </a:ext>
            </a:extLst>
          </p:cNvPr>
          <p:cNvSpPr/>
          <p:nvPr/>
        </p:nvSpPr>
        <p:spPr>
          <a:xfrm>
            <a:off x="6620145" y="4987978"/>
            <a:ext cx="5354351" cy="461665"/>
          </a:xfrm>
          <a:prstGeom prst="rect">
            <a:avLst/>
          </a:prstGeom>
        </p:spPr>
        <p:txBody>
          <a:bodyPr wrap="none">
            <a:spAutoFit/>
          </a:bodyPr>
          <a:lstStyle/>
          <a:p>
            <a:r>
              <a:rPr lang="en-US" altLang="zh-CN" sz="2400" dirty="0">
                <a:latin typeface="Times New Roman" panose="02020603050405020304" pitchFamily="18" charset="0"/>
                <a:cs typeface="Times New Roman" panose="02020603050405020304" pitchFamily="18" charset="0"/>
              </a:rPr>
              <a:t>Novikov much smaller in small x region</a:t>
            </a:r>
            <a:endParaRPr lang="zh-CN" altLang="en-US" sz="2400" dirty="0">
              <a:latin typeface="Times New Roman" panose="02020603050405020304" pitchFamily="18" charset="0"/>
              <a:cs typeface="Times New Roman" panose="02020603050405020304" pitchFamily="18" charset="0"/>
            </a:endParaRPr>
          </a:p>
        </p:txBody>
      </p:sp>
      <p:sp>
        <p:nvSpPr>
          <p:cNvPr id="3" name="矩形 2">
            <a:extLst>
              <a:ext uri="{FF2B5EF4-FFF2-40B4-BE49-F238E27FC236}">
                <a16:creationId xmlns:a16="http://schemas.microsoft.com/office/drawing/2014/main" id="{2A66B41B-FDCA-4040-BF2D-64D175AAC85B}"/>
              </a:ext>
            </a:extLst>
          </p:cNvPr>
          <p:cNvSpPr/>
          <p:nvPr/>
        </p:nvSpPr>
        <p:spPr>
          <a:xfrm>
            <a:off x="6754361" y="5945296"/>
            <a:ext cx="4121706" cy="338554"/>
          </a:xfrm>
          <a:prstGeom prst="rect">
            <a:avLst/>
          </a:prstGeom>
        </p:spPr>
        <p:txBody>
          <a:bodyPr wrap="none">
            <a:spAutoFit/>
          </a:bodyPr>
          <a:lstStyle/>
          <a:p>
            <a:r>
              <a:rPr lang="en-US" altLang="zh-CN" sz="1600" b="1" dirty="0">
                <a:solidFill>
                  <a:srgbClr val="00B050"/>
                </a:solidFill>
              </a:rPr>
              <a:t>Novikov at al: </a:t>
            </a:r>
            <a:r>
              <a:rPr lang="pt-BR" altLang="zh-CN" sz="1600" dirty="0">
                <a:solidFill>
                  <a:srgbClr val="00B050"/>
                </a:solidFill>
                <a:latin typeface="SFRM0800"/>
              </a:rPr>
              <a:t> </a:t>
            </a:r>
            <a:r>
              <a:rPr lang="pt-BR" altLang="zh-CN" sz="1600" dirty="0">
                <a:solidFill>
                  <a:srgbClr val="00B050"/>
                </a:solidFill>
                <a:latin typeface="SFTI0800"/>
              </a:rPr>
              <a:t>Phys. Rev. D </a:t>
            </a:r>
            <a:r>
              <a:rPr lang="pt-BR" altLang="zh-CN" sz="1600" dirty="0">
                <a:solidFill>
                  <a:srgbClr val="00B050"/>
                </a:solidFill>
                <a:latin typeface="SFBX0800"/>
              </a:rPr>
              <a:t>102(2020) </a:t>
            </a:r>
            <a:r>
              <a:rPr lang="pt-BR" altLang="zh-CN" sz="1600" dirty="0">
                <a:solidFill>
                  <a:srgbClr val="00B050"/>
                </a:solidFill>
                <a:latin typeface="SFRM0800"/>
              </a:rPr>
              <a:t>014040</a:t>
            </a:r>
            <a:endParaRPr lang="zh-CN" altLang="en-US" sz="1600" dirty="0">
              <a:solidFill>
                <a:srgbClr val="00B050"/>
              </a:solidFill>
            </a:endParaRPr>
          </a:p>
        </p:txBody>
      </p:sp>
    </p:spTree>
    <p:extLst>
      <p:ext uri="{BB962C8B-B14F-4D97-AF65-F5344CB8AC3E}">
        <p14:creationId xmlns:p14="http://schemas.microsoft.com/office/powerpoint/2010/main" val="976022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9699489-830F-47B9-8916-4B8200F65425}"/>
              </a:ext>
            </a:extLst>
          </p:cNvPr>
          <p:cNvSpPr txBox="1"/>
          <p:nvPr/>
        </p:nvSpPr>
        <p:spPr>
          <a:xfrm>
            <a:off x="294536" y="212732"/>
            <a:ext cx="4698722" cy="523220"/>
          </a:xfrm>
          <a:prstGeom prst="rect">
            <a:avLst/>
          </a:prstGeom>
          <a:noFill/>
        </p:spPr>
        <p:txBody>
          <a:bodyPr wrap="none" rtlCol="0">
            <a:spAutoFit/>
          </a:bodyPr>
          <a:lstStyle/>
          <a:p>
            <a:r>
              <a:rPr lang="en-US" altLang="zh-CN" sz="2800" b="1" dirty="0">
                <a:solidFill>
                  <a:srgbClr val="FF0000"/>
                </a:solidFill>
              </a:rPr>
              <a:t>(D) momentum comparison</a:t>
            </a:r>
            <a:endParaRPr lang="zh-CN" altLang="en-US" sz="2800" b="1" dirty="0">
              <a:solidFill>
                <a:srgbClr val="FF0000"/>
              </a:solidFill>
            </a:endParaRPr>
          </a:p>
        </p:txBody>
      </p:sp>
      <p:sp>
        <p:nvSpPr>
          <p:cNvPr id="6" name="文本框 5">
            <a:extLst>
              <a:ext uri="{FF2B5EF4-FFF2-40B4-BE49-F238E27FC236}">
                <a16:creationId xmlns:a16="http://schemas.microsoft.com/office/drawing/2014/main" id="{E390D9C6-AD82-41D9-93CE-FEC30C44EFCB}"/>
              </a:ext>
            </a:extLst>
          </p:cNvPr>
          <p:cNvSpPr txBox="1"/>
          <p:nvPr/>
        </p:nvSpPr>
        <p:spPr>
          <a:xfrm>
            <a:off x="6645897" y="1234911"/>
            <a:ext cx="5288437" cy="707886"/>
          </a:xfrm>
          <a:prstGeom prst="rect">
            <a:avLst/>
          </a:prstGeom>
          <a:noFill/>
        </p:spPr>
        <p:txBody>
          <a:bodyPr wrap="square" rtlCol="0">
            <a:spAutoFit/>
          </a:bodyPr>
          <a:lstStyle/>
          <a:p>
            <a:pPr marL="285750" indent="-285750" algn="just">
              <a:buFont typeface="Wingdings" panose="05000000000000000000" pitchFamily="2" charset="2"/>
              <a:buChar char="u"/>
            </a:pPr>
            <a:r>
              <a:rPr lang="en-US" altLang="zh-CN" sz="2000" dirty="0">
                <a:latin typeface="Times New Roman" panose="02020603050405020304" pitchFamily="18" charset="0"/>
                <a:cs typeface="Times New Roman" panose="02020603050405020304" pitchFamily="18" charset="0"/>
              </a:rPr>
              <a:t>The momentum fraction of BLFQ and Ding are almost the same </a:t>
            </a:r>
            <a:endParaRPr lang="zh-CN" altLang="en-US" sz="2000" dirty="0">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7B2E0014-E65E-4942-94E2-73E13895670B}"/>
              </a:ext>
            </a:extLst>
          </p:cNvPr>
          <p:cNvSpPr txBox="1"/>
          <p:nvPr/>
        </p:nvSpPr>
        <p:spPr>
          <a:xfrm>
            <a:off x="6655323" y="2290713"/>
            <a:ext cx="5401559" cy="1015663"/>
          </a:xfrm>
          <a:prstGeom prst="rect">
            <a:avLst/>
          </a:prstGeom>
          <a:noFill/>
        </p:spPr>
        <p:txBody>
          <a:bodyPr wrap="square" rtlCol="0">
            <a:spAutoFit/>
          </a:bodyPr>
          <a:lstStyle/>
          <a:p>
            <a:pPr marL="285750" indent="-285750" algn="just">
              <a:buFont typeface="Wingdings" panose="05000000000000000000" pitchFamily="2" charset="2"/>
              <a:buChar char="u"/>
            </a:pPr>
            <a:r>
              <a:rPr lang="en-US" altLang="zh-CN" sz="2000" dirty="0">
                <a:latin typeface="Times New Roman" panose="02020603050405020304" pitchFamily="18" charset="0"/>
                <a:cs typeface="Times New Roman" panose="02020603050405020304" pitchFamily="18" charset="0"/>
              </a:rPr>
              <a:t>The sea quark momentum of Novikov is much larger than the other two models, and the gluon momentum is much smaller.  </a:t>
            </a:r>
            <a:endParaRPr lang="zh-CN" altLang="en-US" sz="2000" dirty="0">
              <a:latin typeface="Times New Roman" panose="02020603050405020304" pitchFamily="18" charset="0"/>
              <a:cs typeface="Times New Roman" panose="02020603050405020304" pitchFamily="18" charset="0"/>
            </a:endParaRPr>
          </a:p>
        </p:txBody>
      </p:sp>
      <p:sp>
        <p:nvSpPr>
          <p:cNvPr id="8" name="文本框 7">
            <a:extLst>
              <a:ext uri="{FF2B5EF4-FFF2-40B4-BE49-F238E27FC236}">
                <a16:creationId xmlns:a16="http://schemas.microsoft.com/office/drawing/2014/main" id="{70E3DD1B-61AE-4E23-AAD1-F31C5F34AB42}"/>
              </a:ext>
            </a:extLst>
          </p:cNvPr>
          <p:cNvSpPr txBox="1"/>
          <p:nvPr/>
        </p:nvSpPr>
        <p:spPr>
          <a:xfrm>
            <a:off x="6655323" y="3695307"/>
            <a:ext cx="5420413" cy="1323439"/>
          </a:xfrm>
          <a:prstGeom prst="rect">
            <a:avLst/>
          </a:prstGeom>
          <a:noFill/>
        </p:spPr>
        <p:txBody>
          <a:bodyPr wrap="square" rtlCol="0">
            <a:spAutoFit/>
          </a:bodyPr>
          <a:lstStyle/>
          <a:p>
            <a:pPr marL="285750" indent="-285750" algn="just">
              <a:buFont typeface="Wingdings" panose="05000000000000000000" pitchFamily="2" charset="2"/>
              <a:buChar char="u"/>
            </a:pPr>
            <a:r>
              <a:rPr lang="en-US" altLang="zh-CN" sz="2000" dirty="0">
                <a:solidFill>
                  <a:srgbClr val="3333FF"/>
                </a:solidFill>
                <a:latin typeface="Times New Roman" panose="02020603050405020304" pitchFamily="18" charset="0"/>
                <a:cs typeface="Times New Roman" panose="02020603050405020304" pitchFamily="18" charset="0"/>
              </a:rPr>
              <a:t>The evolution of ZRS equation does not influence the momentum fraction, since it is momentum conservation, it will only change the shape of sea quark and gluon distributions</a:t>
            </a:r>
            <a:endParaRPr lang="zh-CN" altLang="en-US" sz="2000" dirty="0">
              <a:solidFill>
                <a:srgbClr val="3333FF"/>
              </a:solidFill>
              <a:latin typeface="Times New Roman" panose="02020603050405020304" pitchFamily="18" charset="0"/>
              <a:cs typeface="Times New Roman" panose="02020603050405020304" pitchFamily="18" charset="0"/>
            </a:endParaRPr>
          </a:p>
        </p:txBody>
      </p:sp>
      <p:pic>
        <p:nvPicPr>
          <p:cNvPr id="9" name="图片 8">
            <a:extLst>
              <a:ext uri="{FF2B5EF4-FFF2-40B4-BE49-F238E27FC236}">
                <a16:creationId xmlns:a16="http://schemas.microsoft.com/office/drawing/2014/main" id="{4A475E35-0905-4288-AADA-82042FF8B0D7}"/>
              </a:ext>
            </a:extLst>
          </p:cNvPr>
          <p:cNvPicPr>
            <a:picLocks noChangeAspect="1"/>
          </p:cNvPicPr>
          <p:nvPr/>
        </p:nvPicPr>
        <p:blipFill>
          <a:blip r:embed="rId2"/>
          <a:stretch>
            <a:fillRect/>
          </a:stretch>
        </p:blipFill>
        <p:spPr>
          <a:xfrm>
            <a:off x="353811" y="2457812"/>
            <a:ext cx="5753253" cy="2236736"/>
          </a:xfrm>
          <a:prstGeom prst="rect">
            <a:avLst/>
          </a:prstGeom>
        </p:spPr>
      </p:pic>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79E1EE2C-AB83-48EE-B117-A208DB05BEA7}"/>
                  </a:ext>
                </a:extLst>
              </p:cNvPr>
              <p:cNvSpPr txBox="1"/>
              <p:nvPr/>
            </p:nvSpPr>
            <p:spPr>
              <a:xfrm>
                <a:off x="603315" y="1461154"/>
                <a:ext cx="5590096" cy="714876"/>
              </a:xfrm>
              <a:prstGeom prst="rect">
                <a:avLst/>
              </a:prstGeom>
              <a:noFill/>
            </p:spPr>
            <p:txBody>
              <a:bodyPr wrap="square" rtlCol="0">
                <a:spAutoFit/>
              </a:bodyPr>
              <a:lstStyle/>
              <a:p>
                <a:r>
                  <a:rPr lang="en-US" altLang="zh-CN" sz="2000" dirty="0">
                    <a:solidFill>
                      <a:schemeClr val="tx1"/>
                    </a:solidFill>
                    <a:latin typeface="Times New Roman" panose="02020603050405020304" pitchFamily="18" charset="0"/>
                    <a:cs typeface="Times New Roman" panose="02020603050405020304" pitchFamily="18" charset="0"/>
                  </a:rPr>
                  <a:t>Momentum fractions of pion, carried by valence quark, sea quark and gluon at </a:t>
                </a:r>
                <a14:m>
                  <m:oMath xmlns:m="http://schemas.openxmlformats.org/officeDocument/2006/math">
                    <m:sSup>
                      <m:sSupPr>
                        <m:ctrlPr>
                          <a:rPr lang="en-US" altLang="zh-CN" sz="2000" i="1" smtClean="0">
                            <a:solidFill>
                              <a:schemeClr val="tx1"/>
                            </a:solidFill>
                            <a:latin typeface="Cambria Math" panose="02040503050406030204" pitchFamily="18" charset="0"/>
                          </a:rPr>
                        </m:ctrlPr>
                      </m:sSupPr>
                      <m:e>
                        <m:r>
                          <a:rPr lang="en-US" altLang="zh-CN" sz="2000" b="0" i="1" smtClean="0">
                            <a:solidFill>
                              <a:schemeClr val="tx1"/>
                            </a:solidFill>
                            <a:latin typeface="Cambria Math" panose="02040503050406030204" pitchFamily="18" charset="0"/>
                          </a:rPr>
                          <m:t>𝑄</m:t>
                        </m:r>
                      </m:e>
                      <m:sup>
                        <m:r>
                          <a:rPr lang="en-US" altLang="zh-CN" sz="2000" b="0" i="1" smtClean="0">
                            <a:solidFill>
                              <a:schemeClr val="tx1"/>
                            </a:solidFill>
                            <a:latin typeface="Cambria Math" panose="02040503050406030204" pitchFamily="18" charset="0"/>
                          </a:rPr>
                          <m:t>2</m:t>
                        </m:r>
                      </m:sup>
                    </m:sSup>
                    <m:r>
                      <a:rPr lang="en-US" altLang="zh-CN" sz="2000" b="0" i="1" smtClean="0">
                        <a:solidFill>
                          <a:schemeClr val="tx1"/>
                        </a:solidFill>
                        <a:latin typeface="Cambria Math" panose="02040503050406030204" pitchFamily="18" charset="0"/>
                      </a:rPr>
                      <m:t>=1.9 </m:t>
                    </m:r>
                    <m:sSup>
                      <m:sSupPr>
                        <m:ctrlPr>
                          <a:rPr lang="en-US" altLang="zh-CN" sz="2000" i="1" smtClean="0">
                            <a:solidFill>
                              <a:schemeClr val="tx1"/>
                            </a:solidFill>
                            <a:latin typeface="Cambria Math" panose="02040503050406030204" pitchFamily="18" charset="0"/>
                          </a:rPr>
                        </m:ctrlPr>
                      </m:sSupPr>
                      <m:e>
                        <m:r>
                          <a:rPr lang="en-US" altLang="zh-CN" sz="2000" b="0" i="1" smtClean="0">
                            <a:solidFill>
                              <a:schemeClr val="tx1"/>
                            </a:solidFill>
                            <a:latin typeface="Cambria Math" panose="02040503050406030204" pitchFamily="18" charset="0"/>
                          </a:rPr>
                          <m:t>𝐺𝑒𝑉</m:t>
                        </m:r>
                      </m:e>
                      <m:sup>
                        <m:r>
                          <a:rPr lang="en-US" altLang="zh-CN" sz="2000" b="0" i="1" smtClean="0">
                            <a:solidFill>
                              <a:schemeClr val="tx1"/>
                            </a:solidFill>
                            <a:latin typeface="Cambria Math" panose="02040503050406030204" pitchFamily="18" charset="0"/>
                          </a:rPr>
                          <m:t>2</m:t>
                        </m:r>
                      </m:sup>
                    </m:sSup>
                  </m:oMath>
                </a14:m>
                <a:r>
                  <a:rPr lang="en-US" altLang="zh-CN" sz="2000" dirty="0">
                    <a:solidFill>
                      <a:schemeClr val="tx1"/>
                    </a:solidFill>
                    <a:latin typeface="Times New Roman" panose="02020603050405020304" pitchFamily="18" charset="0"/>
                    <a:cs typeface="Times New Roman" panose="02020603050405020304" pitchFamily="18" charset="0"/>
                  </a:rPr>
                  <a:t> </a:t>
                </a:r>
                <a:endParaRPr lang="zh-CN" altLang="en-US" sz="20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0" name="文本框 9">
                <a:extLst>
                  <a:ext uri="{FF2B5EF4-FFF2-40B4-BE49-F238E27FC236}">
                    <a16:creationId xmlns:a16="http://schemas.microsoft.com/office/drawing/2014/main" id="{79E1EE2C-AB83-48EE-B117-A208DB05BEA7}"/>
                  </a:ext>
                </a:extLst>
              </p:cNvPr>
              <p:cNvSpPr txBox="1">
                <a:spLocks noRot="1" noChangeAspect="1" noMove="1" noResize="1" noEditPoints="1" noAdjustHandles="1" noChangeArrowheads="1" noChangeShapeType="1" noTextEdit="1"/>
              </p:cNvSpPr>
              <p:nvPr/>
            </p:nvSpPr>
            <p:spPr>
              <a:xfrm>
                <a:off x="603315" y="1461154"/>
                <a:ext cx="5590096" cy="714876"/>
              </a:xfrm>
              <a:prstGeom prst="rect">
                <a:avLst/>
              </a:prstGeom>
              <a:blipFill>
                <a:blip r:embed="rId3"/>
                <a:stretch>
                  <a:fillRect l="-1200" t="-5128" b="-1367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16925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B3A4A980-72DD-41F1-BDEC-3059018167F7}"/>
              </a:ext>
            </a:extLst>
          </p:cNvPr>
          <p:cNvSpPr txBox="1"/>
          <p:nvPr/>
        </p:nvSpPr>
        <p:spPr>
          <a:xfrm>
            <a:off x="497106" y="255886"/>
            <a:ext cx="2887329" cy="523220"/>
          </a:xfrm>
          <a:prstGeom prst="rect">
            <a:avLst/>
          </a:prstGeom>
          <a:noFill/>
        </p:spPr>
        <p:txBody>
          <a:bodyPr wrap="none" rtlCol="0">
            <a:spAutoFit/>
          </a:bodyPr>
          <a:lstStyle/>
          <a:p>
            <a:r>
              <a:rPr lang="en-US" altLang="zh-CN" sz="2800" b="1" dirty="0">
                <a:solidFill>
                  <a:srgbClr val="FF0000"/>
                </a:solidFill>
              </a:rPr>
              <a:t>(E) Conclusion 1:</a:t>
            </a:r>
            <a:endParaRPr lang="zh-CN" altLang="en-US" sz="2800" b="1" dirty="0">
              <a:solidFill>
                <a:srgbClr val="FF0000"/>
              </a:solidFill>
            </a:endParaRPr>
          </a:p>
        </p:txBody>
      </p:sp>
      <p:sp>
        <p:nvSpPr>
          <p:cNvPr id="5" name="文本框 4">
            <a:extLst>
              <a:ext uri="{FF2B5EF4-FFF2-40B4-BE49-F238E27FC236}">
                <a16:creationId xmlns:a16="http://schemas.microsoft.com/office/drawing/2014/main" id="{3B7E7A8D-C1FE-4880-B44D-ECD29C6D5417}"/>
              </a:ext>
            </a:extLst>
          </p:cNvPr>
          <p:cNvSpPr txBox="1"/>
          <p:nvPr/>
        </p:nvSpPr>
        <p:spPr>
          <a:xfrm>
            <a:off x="885497" y="3101858"/>
            <a:ext cx="10646595" cy="940066"/>
          </a:xfrm>
          <a:prstGeom prst="rect">
            <a:avLst/>
          </a:prstGeom>
          <a:noFill/>
        </p:spPr>
        <p:txBody>
          <a:bodyPr wrap="square" rtlCol="0">
            <a:spAutoFit/>
          </a:bodyPr>
          <a:lstStyle/>
          <a:p>
            <a:pPr marL="342900" indent="-342900" algn="just">
              <a:lnSpc>
                <a:spcPct val="120000"/>
              </a:lnSpc>
              <a:buFont typeface="Wingdings" panose="05000000000000000000" pitchFamily="2" charset="2"/>
              <a:buChar char="u"/>
            </a:pPr>
            <a:r>
              <a:rPr lang="en-US" altLang="zh-CN" sz="2400" dirty="0">
                <a:latin typeface="Times New Roman" panose="02020603050405020304" pitchFamily="18" charset="0"/>
                <a:cs typeface="Times New Roman" panose="02020603050405020304" pitchFamily="18" charset="0"/>
              </a:rPr>
              <a:t>The experimental data of structure function show that the higher-twist effect should not be neglected in small x region.</a:t>
            </a:r>
            <a:endParaRPr lang="zh-CN" altLang="en-US" sz="2400" dirty="0">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4045D981-D59C-4030-9D6E-6FC39A06E209}"/>
              </a:ext>
            </a:extLst>
          </p:cNvPr>
          <p:cNvSpPr txBox="1"/>
          <p:nvPr/>
        </p:nvSpPr>
        <p:spPr>
          <a:xfrm>
            <a:off x="799186" y="1014619"/>
            <a:ext cx="10803929" cy="1826462"/>
          </a:xfrm>
          <a:prstGeom prst="rect">
            <a:avLst/>
          </a:prstGeom>
          <a:noFill/>
        </p:spPr>
        <p:txBody>
          <a:bodyPr wrap="square" rtlCol="0">
            <a:spAutoFit/>
          </a:bodyPr>
          <a:lstStyle/>
          <a:p>
            <a:pPr marL="342900" indent="-342900" algn="just">
              <a:lnSpc>
                <a:spcPct val="120000"/>
              </a:lnSpc>
              <a:buFont typeface="Wingdings" panose="05000000000000000000" pitchFamily="2" charset="2"/>
              <a:buChar char="u"/>
            </a:pPr>
            <a:r>
              <a:rPr lang="en-US" altLang="zh-CN" sz="2400" dirty="0">
                <a:latin typeface="Times New Roman" panose="02020603050405020304" pitchFamily="18" charset="0"/>
                <a:cs typeface="Times New Roman" panose="02020603050405020304" pitchFamily="18" charset="0"/>
              </a:rPr>
              <a:t>ZRS equation is an evolution equation considering twist-4 corrections,  which satisfies the conservation of momentum.  Using the input distribution function of BLFQ and the evolution of ZRS equation, the experimental data of valence quarks distribution and structure functions can be well explained.</a:t>
            </a:r>
            <a:endParaRPr lang="zh-CN" altLang="en-US" sz="2400" dirty="0">
              <a:latin typeface="Times New Roman" panose="02020603050405020304" pitchFamily="18" charset="0"/>
              <a:cs typeface="Times New Roman" panose="02020603050405020304" pitchFamily="18" charset="0"/>
            </a:endParaRPr>
          </a:p>
        </p:txBody>
      </p:sp>
      <p:sp>
        <p:nvSpPr>
          <p:cNvPr id="8" name="矩形 7">
            <a:extLst>
              <a:ext uri="{FF2B5EF4-FFF2-40B4-BE49-F238E27FC236}">
                <a16:creationId xmlns:a16="http://schemas.microsoft.com/office/drawing/2014/main" id="{BBAF51C5-3B37-4A98-86FC-26F5F8487471}"/>
              </a:ext>
            </a:extLst>
          </p:cNvPr>
          <p:cNvSpPr/>
          <p:nvPr/>
        </p:nvSpPr>
        <p:spPr>
          <a:xfrm>
            <a:off x="999527" y="4442008"/>
            <a:ext cx="10550322" cy="940066"/>
          </a:xfrm>
          <a:prstGeom prst="rect">
            <a:avLst/>
          </a:prstGeom>
        </p:spPr>
        <p:txBody>
          <a:bodyPr wrap="square">
            <a:spAutoFit/>
          </a:bodyPr>
          <a:lstStyle/>
          <a:p>
            <a:pPr marL="342900" indent="-342900" algn="just">
              <a:lnSpc>
                <a:spcPct val="120000"/>
              </a:lnSpc>
              <a:buFont typeface="Wingdings" panose="05000000000000000000" pitchFamily="2" charset="2"/>
              <a:buChar char="u"/>
            </a:pPr>
            <a:r>
              <a:rPr lang="en-US" altLang="zh-CN" sz="2400" dirty="0">
                <a:latin typeface="Times New Roman" panose="02020603050405020304" pitchFamily="18" charset="0"/>
                <a:cs typeface="Times New Roman" panose="02020603050405020304" pitchFamily="18" charset="0"/>
              </a:rPr>
              <a:t>Through comparison, it is found that </a:t>
            </a:r>
            <a:r>
              <a:rPr lang="en-US" altLang="zh-CN" sz="2400" dirty="0">
                <a:solidFill>
                  <a:srgbClr val="0000FF"/>
                </a:solidFill>
                <a:latin typeface="Times New Roman" panose="02020603050405020304" pitchFamily="18" charset="0"/>
                <a:cs typeface="Times New Roman" panose="02020603050405020304" pitchFamily="18" charset="0"/>
              </a:rPr>
              <a:t>BLFQ</a:t>
            </a:r>
            <a:r>
              <a:rPr lang="en-US" altLang="zh-CN" sz="2400" dirty="0">
                <a:latin typeface="Times New Roman" panose="02020603050405020304" pitchFamily="18" charset="0"/>
                <a:cs typeface="Times New Roman" panose="02020603050405020304" pitchFamily="18" charset="0"/>
              </a:rPr>
              <a:t> model is very close to </a:t>
            </a:r>
            <a:r>
              <a:rPr lang="en-US" altLang="zh-CN" sz="2400" dirty="0">
                <a:solidFill>
                  <a:srgbClr val="0000FF"/>
                </a:solidFill>
                <a:latin typeface="Times New Roman" panose="02020603050405020304" pitchFamily="18" charset="0"/>
                <a:cs typeface="Times New Roman" panose="02020603050405020304" pitchFamily="18" charset="0"/>
              </a:rPr>
              <a:t>Ding's </a:t>
            </a:r>
            <a:r>
              <a:rPr lang="en-US" altLang="zh-CN" sz="2400" dirty="0">
                <a:latin typeface="Times New Roman" panose="02020603050405020304" pitchFamily="18" charset="0"/>
                <a:cs typeface="Times New Roman" panose="02020603050405020304" pitchFamily="18" charset="0"/>
              </a:rPr>
              <a:t>model, but they are quite different from </a:t>
            </a:r>
            <a:r>
              <a:rPr lang="en-US" altLang="zh-CN" sz="2400" dirty="0">
                <a:solidFill>
                  <a:srgbClr val="0000FF"/>
                </a:solidFill>
                <a:latin typeface="Times New Roman" panose="02020603050405020304" pitchFamily="18" charset="0"/>
                <a:cs typeface="Times New Roman" panose="02020603050405020304" pitchFamily="18" charset="0"/>
              </a:rPr>
              <a:t>Novikov</a:t>
            </a:r>
            <a:r>
              <a:rPr lang="en-US" altLang="zh-CN" sz="2400" dirty="0">
                <a:latin typeface="Times New Roman" panose="02020603050405020304" pitchFamily="18" charset="0"/>
                <a:cs typeface="Times New Roman" panose="02020603050405020304" pitchFamily="18" charset="0"/>
              </a:rPr>
              <a:t> model. </a:t>
            </a:r>
            <a:endParaRPr lang="zh-CN"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5874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文本框 2"/>
          <p:cNvSpPr txBox="1">
            <a:spLocks noChangeArrowheads="1"/>
          </p:cNvSpPr>
          <p:nvPr/>
        </p:nvSpPr>
        <p:spPr bwMode="auto">
          <a:xfrm>
            <a:off x="973584" y="3433934"/>
            <a:ext cx="2097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solidFill>
                  <a:srgbClr val="0000FF"/>
                </a:solidFill>
                <a:ea typeface="楷体" panose="02010609060101010101" pitchFamily="49" charset="-122"/>
              </a:rPr>
              <a:t>Our equation</a:t>
            </a:r>
            <a:endParaRPr lang="zh-CN" altLang="en-US" sz="2400" b="1" dirty="0">
              <a:solidFill>
                <a:srgbClr val="0000FF"/>
              </a:solidFill>
              <a:ea typeface="楷体" panose="02010609060101010101" pitchFamily="49" charset="-122"/>
            </a:endParaRPr>
          </a:p>
        </p:txBody>
      </p:sp>
      <p:sp>
        <p:nvSpPr>
          <p:cNvPr id="8197" name="文本框 3"/>
          <p:cNvSpPr txBox="1">
            <a:spLocks noChangeArrowheads="1"/>
          </p:cNvSpPr>
          <p:nvPr/>
        </p:nvSpPr>
        <p:spPr bwMode="auto">
          <a:xfrm>
            <a:off x="939047" y="1162230"/>
            <a:ext cx="23655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solidFill>
                  <a:srgbClr val="0000FF"/>
                </a:solidFill>
                <a:ea typeface="楷体" panose="02010609060101010101" pitchFamily="49" charset="-122"/>
              </a:rPr>
              <a:t>BFKL equation</a:t>
            </a:r>
            <a:endParaRPr lang="zh-CN" altLang="en-US" sz="2400" b="1" dirty="0">
              <a:solidFill>
                <a:srgbClr val="0000FF"/>
              </a:solidFill>
              <a:ea typeface="楷体" panose="02010609060101010101" pitchFamily="49" charset="-122"/>
            </a:endParaRPr>
          </a:p>
        </p:txBody>
      </p:sp>
      <p:pic>
        <p:nvPicPr>
          <p:cNvPr id="2" name="图片 1">
            <a:extLst>
              <a:ext uri="{FF2B5EF4-FFF2-40B4-BE49-F238E27FC236}">
                <a16:creationId xmlns:a16="http://schemas.microsoft.com/office/drawing/2014/main" id="{E93437AB-B077-4DD9-8D1B-0A8E944145F4}"/>
              </a:ext>
            </a:extLst>
          </p:cNvPr>
          <p:cNvPicPr>
            <a:picLocks noChangeAspect="1"/>
          </p:cNvPicPr>
          <p:nvPr/>
        </p:nvPicPr>
        <p:blipFill>
          <a:blip r:embed="rId2"/>
          <a:stretch>
            <a:fillRect/>
          </a:stretch>
        </p:blipFill>
        <p:spPr>
          <a:xfrm>
            <a:off x="843554" y="1955568"/>
            <a:ext cx="2124371" cy="905001"/>
          </a:xfrm>
          <a:prstGeom prst="rect">
            <a:avLst/>
          </a:prstGeom>
        </p:spPr>
      </p:pic>
      <p:pic>
        <p:nvPicPr>
          <p:cNvPr id="3" name="图片 2">
            <a:extLst>
              <a:ext uri="{FF2B5EF4-FFF2-40B4-BE49-F238E27FC236}">
                <a16:creationId xmlns:a16="http://schemas.microsoft.com/office/drawing/2014/main" id="{8315D18D-D8D5-4F3E-9AA0-F926EE5648E3}"/>
              </a:ext>
            </a:extLst>
          </p:cNvPr>
          <p:cNvPicPr>
            <a:picLocks noChangeAspect="1"/>
          </p:cNvPicPr>
          <p:nvPr/>
        </p:nvPicPr>
        <p:blipFill>
          <a:blip r:embed="rId3"/>
          <a:stretch>
            <a:fillRect/>
          </a:stretch>
        </p:blipFill>
        <p:spPr>
          <a:xfrm>
            <a:off x="2966434" y="1917259"/>
            <a:ext cx="7306695" cy="1247949"/>
          </a:xfrm>
          <a:prstGeom prst="rect">
            <a:avLst/>
          </a:prstGeom>
        </p:spPr>
      </p:pic>
      <p:pic>
        <p:nvPicPr>
          <p:cNvPr id="4" name="图片 3">
            <a:extLst>
              <a:ext uri="{FF2B5EF4-FFF2-40B4-BE49-F238E27FC236}">
                <a16:creationId xmlns:a16="http://schemas.microsoft.com/office/drawing/2014/main" id="{FCBBB6FF-EFDB-40D7-9C7A-6751C84C3849}"/>
              </a:ext>
            </a:extLst>
          </p:cNvPr>
          <p:cNvPicPr>
            <a:picLocks noChangeAspect="1"/>
          </p:cNvPicPr>
          <p:nvPr/>
        </p:nvPicPr>
        <p:blipFill>
          <a:blip r:embed="rId4"/>
          <a:stretch>
            <a:fillRect/>
          </a:stretch>
        </p:blipFill>
        <p:spPr>
          <a:xfrm>
            <a:off x="2884647" y="4223138"/>
            <a:ext cx="8078673" cy="2479504"/>
          </a:xfrm>
          <a:prstGeom prst="rect">
            <a:avLst/>
          </a:prstGeom>
        </p:spPr>
      </p:pic>
      <p:pic>
        <p:nvPicPr>
          <p:cNvPr id="12" name="图片 11">
            <a:extLst>
              <a:ext uri="{FF2B5EF4-FFF2-40B4-BE49-F238E27FC236}">
                <a16:creationId xmlns:a16="http://schemas.microsoft.com/office/drawing/2014/main" id="{F4CD9B16-A200-404D-955C-CDB90D628026}"/>
              </a:ext>
            </a:extLst>
          </p:cNvPr>
          <p:cNvPicPr>
            <a:picLocks noChangeAspect="1"/>
          </p:cNvPicPr>
          <p:nvPr/>
        </p:nvPicPr>
        <p:blipFill>
          <a:blip r:embed="rId2"/>
          <a:stretch>
            <a:fillRect/>
          </a:stretch>
        </p:blipFill>
        <p:spPr>
          <a:xfrm>
            <a:off x="862790" y="4220853"/>
            <a:ext cx="2124371" cy="905001"/>
          </a:xfrm>
          <a:prstGeom prst="rect">
            <a:avLst/>
          </a:prstGeom>
        </p:spPr>
      </p:pic>
      <p:sp>
        <p:nvSpPr>
          <p:cNvPr id="10" name="Text Box 4">
            <a:extLst>
              <a:ext uri="{FF2B5EF4-FFF2-40B4-BE49-F238E27FC236}">
                <a16:creationId xmlns:a16="http://schemas.microsoft.com/office/drawing/2014/main" id="{21B9B3EF-D553-4472-83AE-F5FECAC7CF58}"/>
              </a:ext>
            </a:extLst>
          </p:cNvPr>
          <p:cNvSpPr txBox="1">
            <a:spLocks noChangeArrowheads="1"/>
          </p:cNvSpPr>
          <p:nvPr/>
        </p:nvSpPr>
        <p:spPr bwMode="auto">
          <a:xfrm>
            <a:off x="0" y="0"/>
            <a:ext cx="5681363" cy="662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nSpc>
                <a:spcPct val="150000"/>
              </a:lnSpc>
              <a:buNone/>
            </a:pPr>
            <a:r>
              <a:rPr lang="zh-CN" altLang="en-US" sz="28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三、对</a:t>
            </a:r>
            <a:r>
              <a:rPr lang="en-US" altLang="zh-CN" sz="28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BFKL</a:t>
            </a:r>
            <a:r>
              <a:rPr lang="zh-CN" altLang="en-US" sz="28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演化方程的高扭度修正</a:t>
            </a:r>
            <a:endParaRPr lang="en-US" altLang="zh-CN" sz="28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5" name="图片 4">
            <a:extLst>
              <a:ext uri="{FF2B5EF4-FFF2-40B4-BE49-F238E27FC236}">
                <a16:creationId xmlns:a16="http://schemas.microsoft.com/office/drawing/2014/main" id="{7B9C3B28-74C1-4029-938F-F5DF94444681}"/>
              </a:ext>
            </a:extLst>
          </p:cNvPr>
          <p:cNvPicPr>
            <a:picLocks noChangeAspect="1"/>
          </p:cNvPicPr>
          <p:nvPr/>
        </p:nvPicPr>
        <p:blipFill>
          <a:blip r:embed="rId5"/>
          <a:stretch>
            <a:fillRect/>
          </a:stretch>
        </p:blipFill>
        <p:spPr>
          <a:xfrm>
            <a:off x="3410968" y="3319466"/>
            <a:ext cx="7287642" cy="609685"/>
          </a:xfrm>
          <a:prstGeom prst="rect">
            <a:avLst/>
          </a:prstGeom>
        </p:spPr>
      </p:pic>
    </p:spTree>
    <p:extLst>
      <p:ext uri="{BB962C8B-B14F-4D97-AF65-F5344CB8AC3E}">
        <p14:creationId xmlns:p14="http://schemas.microsoft.com/office/powerpoint/2010/main" val="40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19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P spid="8197"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35363CA8-3A1E-4C8D-97E4-88FE3AC421F0}"/>
              </a:ext>
            </a:extLst>
          </p:cNvPr>
          <p:cNvSpPr txBox="1"/>
          <p:nvPr/>
        </p:nvSpPr>
        <p:spPr>
          <a:xfrm>
            <a:off x="147462" y="114486"/>
            <a:ext cx="3102131" cy="523220"/>
          </a:xfrm>
          <a:prstGeom prst="rect">
            <a:avLst/>
          </a:prstGeom>
          <a:noFill/>
        </p:spPr>
        <p:txBody>
          <a:bodyPr wrap="none" rtlCol="0">
            <a:spAutoFit/>
          </a:bodyPr>
          <a:lstStyle/>
          <a:p>
            <a:r>
              <a:rPr lang="en-US" altLang="zh-CN" sz="28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  </a:t>
            </a:r>
            <a:r>
              <a:rPr lang="zh-CN" altLang="en-US" sz="28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输入分布函数</a:t>
            </a:r>
            <a:endParaRPr lang="zh-CN" altLang="en-US" sz="2800" b="1"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 name="矩形 2">
            <a:extLst>
              <a:ext uri="{FF2B5EF4-FFF2-40B4-BE49-F238E27FC236}">
                <a16:creationId xmlns:a16="http://schemas.microsoft.com/office/drawing/2014/main" id="{DCB0EEE8-99CB-4A3A-BA3D-96EA8C31760A}"/>
              </a:ext>
            </a:extLst>
          </p:cNvPr>
          <p:cNvSpPr/>
          <p:nvPr/>
        </p:nvSpPr>
        <p:spPr>
          <a:xfrm>
            <a:off x="827066" y="962773"/>
            <a:ext cx="6454011" cy="461665"/>
          </a:xfrm>
          <a:prstGeom prst="rect">
            <a:avLst/>
          </a:prstGeom>
        </p:spPr>
        <p:txBody>
          <a:bodyPr wrap="none">
            <a:spAutoFit/>
          </a:bodyPr>
          <a:lstStyle/>
          <a:p>
            <a:r>
              <a:rPr lang="pt-PT" altLang="zh-CN" sz="2400" b="1" dirty="0">
                <a:solidFill>
                  <a:srgbClr val="0000FF"/>
                </a:solidFill>
                <a:latin typeface="华文楷体" panose="02010600040101010101" pitchFamily="2" charset="-122"/>
                <a:ea typeface="华文楷体" panose="02010600040101010101" pitchFamily="2" charset="-122"/>
              </a:rPr>
              <a:t>① </a:t>
            </a:r>
            <a:r>
              <a:rPr lang="pt-PT" altLang="zh-CN" sz="2400" b="1" dirty="0">
                <a:solidFill>
                  <a:srgbClr val="0000FF"/>
                </a:solidFill>
              </a:rPr>
              <a:t>Golec-Biernat and Wusthoff (GBW) model</a:t>
            </a:r>
            <a:endParaRPr lang="zh-CN" altLang="en-US" sz="2400" b="1" dirty="0">
              <a:solidFill>
                <a:srgbClr val="0000FF"/>
              </a:solidFill>
            </a:endParaRPr>
          </a:p>
        </p:txBody>
      </p:sp>
      <p:pic>
        <p:nvPicPr>
          <p:cNvPr id="4" name="图片 3">
            <a:extLst>
              <a:ext uri="{FF2B5EF4-FFF2-40B4-BE49-F238E27FC236}">
                <a16:creationId xmlns:a16="http://schemas.microsoft.com/office/drawing/2014/main" id="{CF05B290-54E6-4E87-B1F0-1DBC8E11A996}"/>
              </a:ext>
            </a:extLst>
          </p:cNvPr>
          <p:cNvPicPr>
            <a:picLocks noChangeAspect="1"/>
          </p:cNvPicPr>
          <p:nvPr/>
        </p:nvPicPr>
        <p:blipFill>
          <a:blip r:embed="rId2"/>
          <a:stretch>
            <a:fillRect/>
          </a:stretch>
        </p:blipFill>
        <p:spPr>
          <a:xfrm>
            <a:off x="889450" y="1580536"/>
            <a:ext cx="4943180" cy="649253"/>
          </a:xfrm>
          <a:prstGeom prst="rect">
            <a:avLst/>
          </a:prstGeom>
        </p:spPr>
      </p:pic>
      <p:sp>
        <p:nvSpPr>
          <p:cNvPr id="5" name="矩形 4">
            <a:extLst>
              <a:ext uri="{FF2B5EF4-FFF2-40B4-BE49-F238E27FC236}">
                <a16:creationId xmlns:a16="http://schemas.microsoft.com/office/drawing/2014/main" id="{13189C95-B0C5-47DB-9CCA-F320F0B80E09}"/>
              </a:ext>
            </a:extLst>
          </p:cNvPr>
          <p:cNvSpPr/>
          <p:nvPr/>
        </p:nvSpPr>
        <p:spPr>
          <a:xfrm>
            <a:off x="754054" y="2578509"/>
            <a:ext cx="4318811" cy="461665"/>
          </a:xfrm>
          <a:prstGeom prst="rect">
            <a:avLst/>
          </a:prstGeom>
        </p:spPr>
        <p:txBody>
          <a:bodyPr wrap="none">
            <a:spAutoFit/>
          </a:bodyPr>
          <a:lstStyle/>
          <a:p>
            <a:r>
              <a:rPr lang="pt-PT" altLang="zh-CN" sz="2400" b="1" dirty="0">
                <a:solidFill>
                  <a:srgbClr val="0000FF"/>
                </a:solidFill>
                <a:latin typeface="华文楷体" panose="02010600040101010101" pitchFamily="2" charset="-122"/>
                <a:ea typeface="华文楷体" panose="02010600040101010101" pitchFamily="2" charset="-122"/>
              </a:rPr>
              <a:t>② </a:t>
            </a:r>
            <a:r>
              <a:rPr lang="pt-PT" altLang="zh-CN" sz="2400" b="1" dirty="0">
                <a:solidFill>
                  <a:srgbClr val="0000FF"/>
                </a:solidFill>
              </a:rPr>
              <a:t>Kharzeev-Levin (KL) model</a:t>
            </a:r>
            <a:endParaRPr lang="zh-CN" altLang="en-US" sz="2400" b="1" dirty="0">
              <a:solidFill>
                <a:srgbClr val="0000FF"/>
              </a:solidFill>
            </a:endParaRPr>
          </a:p>
        </p:txBody>
      </p:sp>
      <p:pic>
        <p:nvPicPr>
          <p:cNvPr id="6" name="图片 5">
            <a:extLst>
              <a:ext uri="{FF2B5EF4-FFF2-40B4-BE49-F238E27FC236}">
                <a16:creationId xmlns:a16="http://schemas.microsoft.com/office/drawing/2014/main" id="{D670819B-5ED7-426A-ACE3-3528BA0099B3}"/>
              </a:ext>
            </a:extLst>
          </p:cNvPr>
          <p:cNvPicPr>
            <a:picLocks noChangeAspect="1"/>
          </p:cNvPicPr>
          <p:nvPr/>
        </p:nvPicPr>
        <p:blipFill>
          <a:blip r:embed="rId3"/>
          <a:stretch>
            <a:fillRect/>
          </a:stretch>
        </p:blipFill>
        <p:spPr>
          <a:xfrm>
            <a:off x="927478" y="3125696"/>
            <a:ext cx="3955240" cy="905417"/>
          </a:xfrm>
          <a:prstGeom prst="rect">
            <a:avLst/>
          </a:prstGeom>
        </p:spPr>
      </p:pic>
      <p:pic>
        <p:nvPicPr>
          <p:cNvPr id="8" name="图片 7">
            <a:extLst>
              <a:ext uri="{FF2B5EF4-FFF2-40B4-BE49-F238E27FC236}">
                <a16:creationId xmlns:a16="http://schemas.microsoft.com/office/drawing/2014/main" id="{F89872C1-3E18-4B05-B81F-87C8B6035726}"/>
              </a:ext>
            </a:extLst>
          </p:cNvPr>
          <p:cNvPicPr>
            <a:picLocks noChangeAspect="1"/>
          </p:cNvPicPr>
          <p:nvPr/>
        </p:nvPicPr>
        <p:blipFill>
          <a:blip r:embed="rId4"/>
          <a:stretch>
            <a:fillRect/>
          </a:stretch>
        </p:blipFill>
        <p:spPr>
          <a:xfrm>
            <a:off x="952928" y="5011655"/>
            <a:ext cx="5465628" cy="745313"/>
          </a:xfrm>
          <a:prstGeom prst="rect">
            <a:avLst/>
          </a:prstGeom>
        </p:spPr>
      </p:pic>
      <p:sp>
        <p:nvSpPr>
          <p:cNvPr id="9" name="矩形 8">
            <a:extLst>
              <a:ext uri="{FF2B5EF4-FFF2-40B4-BE49-F238E27FC236}">
                <a16:creationId xmlns:a16="http://schemas.microsoft.com/office/drawing/2014/main" id="{7D0826B7-C5B5-4C10-8558-3CA90C4E2295}"/>
              </a:ext>
            </a:extLst>
          </p:cNvPr>
          <p:cNvSpPr/>
          <p:nvPr/>
        </p:nvSpPr>
        <p:spPr>
          <a:xfrm>
            <a:off x="722073" y="4389553"/>
            <a:ext cx="3457998" cy="461665"/>
          </a:xfrm>
          <a:prstGeom prst="rect">
            <a:avLst/>
          </a:prstGeom>
        </p:spPr>
        <p:txBody>
          <a:bodyPr wrap="none">
            <a:spAutoFit/>
          </a:bodyPr>
          <a:lstStyle/>
          <a:p>
            <a:r>
              <a:rPr lang="pt-PT" altLang="zh-CN" sz="2400" b="1" dirty="0">
                <a:solidFill>
                  <a:srgbClr val="0000FF"/>
                </a:solidFill>
                <a:latin typeface="华文楷体" panose="02010600040101010101" pitchFamily="2" charset="-122"/>
                <a:ea typeface="华文楷体" panose="02010600040101010101" pitchFamily="2" charset="-122"/>
              </a:rPr>
              <a:t>③ </a:t>
            </a:r>
            <a:r>
              <a:rPr lang="pt-PT" altLang="zh-CN" sz="2400" b="1" dirty="0">
                <a:solidFill>
                  <a:srgbClr val="0000FF"/>
                </a:solidFill>
              </a:rPr>
              <a:t>a normal BFKL-input</a:t>
            </a:r>
            <a:endParaRPr lang="zh-CN" altLang="en-US" sz="2400" b="1" dirty="0">
              <a:solidFill>
                <a:srgbClr val="0000FF"/>
              </a:solidFill>
            </a:endParaRPr>
          </a:p>
        </p:txBody>
      </p:sp>
      <p:pic>
        <p:nvPicPr>
          <p:cNvPr id="10" name="图片 9">
            <a:extLst>
              <a:ext uri="{FF2B5EF4-FFF2-40B4-BE49-F238E27FC236}">
                <a16:creationId xmlns:a16="http://schemas.microsoft.com/office/drawing/2014/main" id="{3D865653-2DF5-4707-931D-4D273159AB9F}"/>
              </a:ext>
            </a:extLst>
          </p:cNvPr>
          <p:cNvPicPr>
            <a:picLocks noChangeAspect="1"/>
          </p:cNvPicPr>
          <p:nvPr/>
        </p:nvPicPr>
        <p:blipFill>
          <a:blip r:embed="rId5"/>
          <a:stretch>
            <a:fillRect/>
          </a:stretch>
        </p:blipFill>
        <p:spPr>
          <a:xfrm>
            <a:off x="7204975" y="1009128"/>
            <a:ext cx="4375866" cy="3536239"/>
          </a:xfrm>
          <a:prstGeom prst="rect">
            <a:avLst/>
          </a:prstGeom>
        </p:spPr>
      </p:pic>
      <p:sp>
        <p:nvSpPr>
          <p:cNvPr id="11" name="矩形 10">
            <a:extLst>
              <a:ext uri="{FF2B5EF4-FFF2-40B4-BE49-F238E27FC236}">
                <a16:creationId xmlns:a16="http://schemas.microsoft.com/office/drawing/2014/main" id="{B9BEAA76-AF66-43E3-9A0E-D4E1C25B41E3}"/>
              </a:ext>
            </a:extLst>
          </p:cNvPr>
          <p:cNvSpPr/>
          <p:nvPr/>
        </p:nvSpPr>
        <p:spPr>
          <a:xfrm>
            <a:off x="7768525" y="4735781"/>
            <a:ext cx="3558988" cy="369332"/>
          </a:xfrm>
          <a:prstGeom prst="rect">
            <a:avLst/>
          </a:prstGeom>
        </p:spPr>
        <p:txBody>
          <a:bodyPr wrap="none">
            <a:spAutoFit/>
          </a:bodyPr>
          <a:lstStyle/>
          <a:p>
            <a:r>
              <a:rPr lang="en-US" altLang="zh-CN" b="1" dirty="0">
                <a:solidFill>
                  <a:srgbClr val="0000FF"/>
                </a:solidFill>
              </a:rPr>
              <a:t>The GBW-, KL- and BFKL-inputs</a:t>
            </a:r>
            <a:endParaRPr lang="zh-CN" altLang="en-US" b="1" dirty="0">
              <a:solidFill>
                <a:srgbClr val="0000FF"/>
              </a:solidFill>
            </a:endParaRPr>
          </a:p>
        </p:txBody>
      </p:sp>
    </p:spTree>
    <p:extLst>
      <p:ext uri="{BB962C8B-B14F-4D97-AF65-F5344CB8AC3E}">
        <p14:creationId xmlns:p14="http://schemas.microsoft.com/office/powerpoint/2010/main" val="456770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文本框 4"/>
          <p:cNvSpPr txBox="1">
            <a:spLocks noChangeArrowheads="1"/>
          </p:cNvSpPr>
          <p:nvPr/>
        </p:nvSpPr>
        <p:spPr bwMode="auto">
          <a:xfrm>
            <a:off x="2939488" y="279391"/>
            <a:ext cx="59046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dirty="0">
                <a:solidFill>
                  <a:srgbClr val="FF0000"/>
                </a:solidFill>
                <a:latin typeface="微软雅黑" panose="020B0503020204020204" pitchFamily="34" charset="-122"/>
                <a:ea typeface="微软雅黑" panose="020B0503020204020204" pitchFamily="34" charset="-122"/>
              </a:rPr>
              <a:t>演化过程</a:t>
            </a:r>
            <a:r>
              <a:rPr lang="en-US" altLang="zh-CN" sz="2800" dirty="0">
                <a:solidFill>
                  <a:srgbClr val="FF0000"/>
                </a:solidFill>
                <a:latin typeface="微软雅黑" panose="020B0503020204020204" pitchFamily="34" charset="-122"/>
                <a:ea typeface="微软雅黑" panose="020B0503020204020204" pitchFamily="34" charset="-122"/>
              </a:rPr>
              <a:t>with GBW input</a:t>
            </a:r>
            <a:endParaRPr lang="zh-CN" altLang="en-US" sz="2800" dirty="0">
              <a:solidFill>
                <a:srgbClr val="FF0000"/>
              </a:solidFill>
              <a:latin typeface="微软雅黑" panose="020B0503020204020204" pitchFamily="34" charset="-122"/>
              <a:ea typeface="微软雅黑" panose="020B0503020204020204" pitchFamily="34" charset="-122"/>
            </a:endParaRPr>
          </a:p>
        </p:txBody>
      </p:sp>
      <p:pic>
        <p:nvPicPr>
          <p:cNvPr id="10244"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3710" y="827838"/>
            <a:ext cx="8227641" cy="540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a:extLst>
              <a:ext uri="{FF2B5EF4-FFF2-40B4-BE49-F238E27FC236}">
                <a16:creationId xmlns:a16="http://schemas.microsoft.com/office/drawing/2014/main" id="{F5C6C17F-6DB4-43A8-91CD-547EA56B08EB}"/>
              </a:ext>
            </a:extLst>
          </p:cNvPr>
          <p:cNvSpPr txBox="1"/>
          <p:nvPr/>
        </p:nvSpPr>
        <p:spPr>
          <a:xfrm>
            <a:off x="4483224" y="6276512"/>
            <a:ext cx="2031325" cy="461665"/>
          </a:xfrm>
          <a:prstGeom prst="rect">
            <a:avLst/>
          </a:prstGeom>
          <a:noFill/>
        </p:spPr>
        <p:txBody>
          <a:bodyPr wrap="none" rtlCol="0">
            <a:spAutoFit/>
          </a:bodyPr>
          <a:lstStyle/>
          <a:p>
            <a:r>
              <a:rPr lang="zh-CN" altLang="en-US" sz="2400" dirty="0">
                <a:latin typeface="微软雅黑" panose="020B0503020204020204" pitchFamily="34" charset="-122"/>
                <a:ea typeface="微软雅黑" panose="020B0503020204020204" pitchFamily="34" charset="-122"/>
              </a:rPr>
              <a:t>胶子凝聚现象</a:t>
            </a:r>
          </a:p>
        </p:txBody>
      </p:sp>
    </p:spTree>
    <p:extLst>
      <p:ext uri="{BB962C8B-B14F-4D97-AF65-F5344CB8AC3E}">
        <p14:creationId xmlns:p14="http://schemas.microsoft.com/office/powerpoint/2010/main" val="1441204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B7D147D-B849-494B-BEAE-915C93BAB982}"/>
              </a:ext>
            </a:extLst>
          </p:cNvPr>
          <p:cNvPicPr>
            <a:picLocks noChangeAspect="1"/>
          </p:cNvPicPr>
          <p:nvPr/>
        </p:nvPicPr>
        <p:blipFill>
          <a:blip r:embed="rId2"/>
          <a:stretch>
            <a:fillRect/>
          </a:stretch>
        </p:blipFill>
        <p:spPr>
          <a:xfrm>
            <a:off x="1087147" y="935977"/>
            <a:ext cx="4402247" cy="4159805"/>
          </a:xfrm>
          <a:prstGeom prst="rect">
            <a:avLst/>
          </a:prstGeom>
        </p:spPr>
      </p:pic>
      <p:pic>
        <p:nvPicPr>
          <p:cNvPr id="5" name="图片 4">
            <a:extLst>
              <a:ext uri="{FF2B5EF4-FFF2-40B4-BE49-F238E27FC236}">
                <a16:creationId xmlns:a16="http://schemas.microsoft.com/office/drawing/2014/main" id="{6FC56E78-E691-47C3-8FF3-AE148CC169E7}"/>
              </a:ext>
            </a:extLst>
          </p:cNvPr>
          <p:cNvPicPr>
            <a:picLocks noChangeAspect="1"/>
          </p:cNvPicPr>
          <p:nvPr/>
        </p:nvPicPr>
        <p:blipFill>
          <a:blip r:embed="rId3"/>
          <a:stretch>
            <a:fillRect/>
          </a:stretch>
        </p:blipFill>
        <p:spPr>
          <a:xfrm>
            <a:off x="6006898" y="871238"/>
            <a:ext cx="4548652" cy="4294864"/>
          </a:xfrm>
          <a:prstGeom prst="rect">
            <a:avLst/>
          </a:prstGeom>
        </p:spPr>
      </p:pic>
      <p:sp>
        <p:nvSpPr>
          <p:cNvPr id="3" name="文本框 2">
            <a:extLst>
              <a:ext uri="{FF2B5EF4-FFF2-40B4-BE49-F238E27FC236}">
                <a16:creationId xmlns:a16="http://schemas.microsoft.com/office/drawing/2014/main" id="{8939F8F9-7DB9-4ECF-9022-53D79B41438C}"/>
              </a:ext>
            </a:extLst>
          </p:cNvPr>
          <p:cNvSpPr txBox="1"/>
          <p:nvPr/>
        </p:nvSpPr>
        <p:spPr>
          <a:xfrm>
            <a:off x="2228296" y="6081204"/>
            <a:ext cx="5974713" cy="461665"/>
          </a:xfrm>
          <a:prstGeom prst="rect">
            <a:avLst/>
          </a:prstGeom>
          <a:noFill/>
        </p:spPr>
        <p:txBody>
          <a:bodyPr wrap="none" rtlCol="0">
            <a:spAutoFit/>
          </a:bodyPr>
          <a:lstStyle/>
          <a:p>
            <a:r>
              <a:rPr lang="en-US" altLang="zh-CN" sz="2400" dirty="0" err="1">
                <a:solidFill>
                  <a:srgbClr val="0000FF"/>
                </a:solidFill>
                <a:latin typeface="Times New Roman" panose="02020603050405020304" pitchFamily="18" charset="0"/>
                <a:cs typeface="Times New Roman" panose="02020603050405020304" pitchFamily="18" charset="0"/>
              </a:rPr>
              <a:t>W.Zhu</a:t>
            </a:r>
            <a:r>
              <a:rPr lang="en-US" altLang="zh-CN" sz="2400" dirty="0">
                <a:solidFill>
                  <a:srgbClr val="0000FF"/>
                </a:solidFill>
                <a:latin typeface="Times New Roman" panose="02020603050405020304" pitchFamily="18" charset="0"/>
                <a:cs typeface="Times New Roman" panose="02020603050405020304" pitchFamily="18" charset="0"/>
              </a:rPr>
              <a:t> et al., </a:t>
            </a:r>
            <a:r>
              <a:rPr lang="en-US" altLang="zh-CN" sz="2400" dirty="0" err="1">
                <a:solidFill>
                  <a:srgbClr val="0000FF"/>
                </a:solidFill>
                <a:latin typeface="Times New Roman" panose="02020603050405020304" pitchFamily="18" charset="0"/>
                <a:cs typeface="Times New Roman" panose="02020603050405020304" pitchFamily="18" charset="0"/>
              </a:rPr>
              <a:t>Nucl.Phys.B</a:t>
            </a:r>
            <a:r>
              <a:rPr lang="en-US" altLang="zh-CN" sz="2400" dirty="0">
                <a:solidFill>
                  <a:srgbClr val="0000FF"/>
                </a:solidFill>
                <a:latin typeface="Times New Roman" panose="02020603050405020304" pitchFamily="18" charset="0"/>
                <a:cs typeface="Times New Roman" panose="02020603050405020304" pitchFamily="18" charset="0"/>
              </a:rPr>
              <a:t> 984 (2022) 115961</a:t>
            </a:r>
            <a:endParaRPr lang="zh-CN" altLang="en-US" sz="2400" dirty="0">
              <a:solidFill>
                <a:srgbClr val="0000FF"/>
              </a:solidFill>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7E2B43FE-D3B6-41EC-A9C0-3ED2F22C7387}"/>
              </a:ext>
            </a:extLst>
          </p:cNvPr>
          <p:cNvSpPr txBox="1"/>
          <p:nvPr/>
        </p:nvSpPr>
        <p:spPr>
          <a:xfrm>
            <a:off x="2203143" y="5629922"/>
            <a:ext cx="5377370" cy="461665"/>
          </a:xfrm>
          <a:prstGeom prst="rect">
            <a:avLst/>
          </a:prstGeom>
          <a:noFill/>
        </p:spPr>
        <p:txBody>
          <a:bodyPr wrap="none" rtlCol="0">
            <a:spAutoFit/>
          </a:bodyPr>
          <a:lstStyle/>
          <a:p>
            <a:r>
              <a:rPr lang="en-US" altLang="zh-CN" sz="2400" dirty="0" err="1">
                <a:solidFill>
                  <a:srgbClr val="0000FF"/>
                </a:solidFill>
                <a:latin typeface="Times New Roman" panose="02020603050405020304" pitchFamily="18" charset="0"/>
                <a:cs typeface="Times New Roman" panose="02020603050405020304" pitchFamily="18" charset="0"/>
              </a:rPr>
              <a:t>W.Zhu</a:t>
            </a:r>
            <a:r>
              <a:rPr lang="en-US" altLang="zh-CN" sz="2400" dirty="0">
                <a:solidFill>
                  <a:srgbClr val="0000FF"/>
                </a:solidFill>
                <a:latin typeface="Times New Roman" panose="02020603050405020304" pitchFamily="18" charset="0"/>
                <a:cs typeface="Times New Roman" panose="02020603050405020304" pitchFamily="18" charset="0"/>
              </a:rPr>
              <a:t> et al., </a:t>
            </a:r>
            <a:r>
              <a:rPr lang="en-US" altLang="zh-CN" sz="2400" dirty="0" err="1">
                <a:solidFill>
                  <a:srgbClr val="0000FF"/>
                </a:solidFill>
                <a:latin typeface="Times New Roman" panose="02020603050405020304" pitchFamily="18" charset="0"/>
                <a:cs typeface="Times New Roman" panose="02020603050405020304" pitchFamily="18" charset="0"/>
              </a:rPr>
              <a:t>Nucl.Phys.B</a:t>
            </a:r>
            <a:r>
              <a:rPr lang="en-US" altLang="zh-CN" sz="2400" dirty="0">
                <a:solidFill>
                  <a:srgbClr val="0000FF"/>
                </a:solidFill>
                <a:latin typeface="Times New Roman" panose="02020603050405020304" pitchFamily="18" charset="0"/>
                <a:cs typeface="Times New Roman" panose="02020603050405020304" pitchFamily="18" charset="0"/>
              </a:rPr>
              <a:t> 916 (2017) 647</a:t>
            </a:r>
            <a:endParaRPr lang="zh-CN" altLang="en-US" sz="2400" dirty="0">
              <a:solidFill>
                <a:srgbClr val="0000FF"/>
              </a:solidFill>
              <a:latin typeface="Times New Roman" panose="02020603050405020304" pitchFamily="18" charset="0"/>
              <a:cs typeface="Times New Roman" panose="02020603050405020304" pitchFamily="18" charset="0"/>
            </a:endParaRPr>
          </a:p>
        </p:txBody>
      </p:sp>
      <p:sp>
        <p:nvSpPr>
          <p:cNvPr id="8" name="文本框 7">
            <a:extLst>
              <a:ext uri="{FF2B5EF4-FFF2-40B4-BE49-F238E27FC236}">
                <a16:creationId xmlns:a16="http://schemas.microsoft.com/office/drawing/2014/main" id="{9DBDFEFD-B40D-4397-8BFD-FE78075D7CB5}"/>
              </a:ext>
            </a:extLst>
          </p:cNvPr>
          <p:cNvSpPr txBox="1"/>
          <p:nvPr/>
        </p:nvSpPr>
        <p:spPr>
          <a:xfrm>
            <a:off x="147462" y="114486"/>
            <a:ext cx="2970685" cy="523220"/>
          </a:xfrm>
          <a:prstGeom prst="rect">
            <a:avLst/>
          </a:prstGeom>
          <a:noFill/>
        </p:spPr>
        <p:txBody>
          <a:bodyPr wrap="none" rtlCol="0">
            <a:spAutoFit/>
          </a:bodyPr>
          <a:lstStyle/>
          <a:p>
            <a:r>
              <a:rPr lang="en-US" altLang="zh-CN" sz="28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(B) </a:t>
            </a:r>
            <a:r>
              <a:rPr lang="zh-CN" altLang="en-US" sz="28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胶子凝聚现象</a:t>
            </a:r>
            <a:endParaRPr lang="zh-CN" altLang="en-US" sz="2800" b="1" dirty="0">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808041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6054712" y="1212453"/>
            <a:ext cx="4305948" cy="2906785"/>
          </a:xfrm>
          <a:prstGeom prst="rect">
            <a:avLst/>
          </a:prstGeom>
        </p:spPr>
      </p:pic>
      <p:sp>
        <p:nvSpPr>
          <p:cNvPr id="5" name="文本框 4"/>
          <p:cNvSpPr txBox="1"/>
          <p:nvPr/>
        </p:nvSpPr>
        <p:spPr>
          <a:xfrm>
            <a:off x="5676769" y="4333545"/>
            <a:ext cx="6041756" cy="523220"/>
          </a:xfrm>
          <a:prstGeom prst="rect">
            <a:avLst/>
          </a:prstGeom>
          <a:noFill/>
        </p:spPr>
        <p:txBody>
          <a:bodyPr wrap="square" rtlCol="0">
            <a:spAutoFit/>
          </a:bodyPr>
          <a:lstStyle/>
          <a:p>
            <a:r>
              <a:rPr lang="en-US" altLang="zh-CN" sz="2800" b="1" dirty="0">
                <a:solidFill>
                  <a:srgbClr val="0000FF"/>
                </a:solidFill>
              </a:rPr>
              <a:t>chaos</a:t>
            </a:r>
            <a:r>
              <a:rPr lang="zh-CN" altLang="en-US" sz="2800" b="1" dirty="0">
                <a:solidFill>
                  <a:srgbClr val="0000FF"/>
                </a:solidFill>
                <a:latin typeface="+mn-ea"/>
              </a:rPr>
              <a:t>：</a:t>
            </a:r>
            <a:r>
              <a:rPr lang="en-US" altLang="zh-CN" sz="2800" b="1" dirty="0">
                <a:solidFill>
                  <a:srgbClr val="0000FF"/>
                </a:solidFill>
                <a:latin typeface="+mn-ea"/>
              </a:rPr>
              <a:t>the Lyapunov exponent &gt; 0</a:t>
            </a:r>
            <a:endParaRPr lang="zh-CN" altLang="en-US" sz="2800" b="1" dirty="0">
              <a:solidFill>
                <a:srgbClr val="0000FF"/>
              </a:solidFill>
              <a:latin typeface="+mn-ea"/>
            </a:endParaRPr>
          </a:p>
        </p:txBody>
      </p:sp>
      <p:sp>
        <p:nvSpPr>
          <p:cNvPr id="3" name="文本框 2">
            <a:extLst>
              <a:ext uri="{FF2B5EF4-FFF2-40B4-BE49-F238E27FC236}">
                <a16:creationId xmlns:a16="http://schemas.microsoft.com/office/drawing/2014/main" id="{EC320B90-702A-43DE-A591-7729EB1B760B}"/>
              </a:ext>
            </a:extLst>
          </p:cNvPr>
          <p:cNvSpPr txBox="1"/>
          <p:nvPr/>
        </p:nvSpPr>
        <p:spPr>
          <a:xfrm>
            <a:off x="97654" y="204187"/>
            <a:ext cx="4733988" cy="523220"/>
          </a:xfrm>
          <a:prstGeom prst="rect">
            <a:avLst/>
          </a:prstGeom>
          <a:noFill/>
        </p:spPr>
        <p:txBody>
          <a:bodyPr wrap="none" rtlCol="0">
            <a:spAutoFit/>
          </a:bodyPr>
          <a:lstStyle/>
          <a:p>
            <a:r>
              <a:rPr lang="zh-CN" altLang="en-US" sz="2800" b="1" dirty="0">
                <a:solidFill>
                  <a:srgbClr val="FF0000"/>
                </a:solidFill>
                <a:latin typeface="微软雅黑" panose="020B0503020204020204" pitchFamily="34" charset="-122"/>
                <a:ea typeface="微软雅黑" panose="020B0503020204020204" pitchFamily="34" charset="-122"/>
              </a:rPr>
              <a:t>（</a:t>
            </a:r>
            <a:r>
              <a:rPr lang="en-US" altLang="zh-CN" sz="2800" b="1" dirty="0">
                <a:solidFill>
                  <a:srgbClr val="FF0000"/>
                </a:solidFill>
                <a:latin typeface="微软雅黑" panose="020B0503020204020204" pitchFamily="34" charset="-122"/>
                <a:ea typeface="微软雅黑" panose="020B0503020204020204" pitchFamily="34" charset="-122"/>
              </a:rPr>
              <a:t>C</a:t>
            </a:r>
            <a:r>
              <a:rPr lang="zh-CN" altLang="en-US" sz="2800" b="1" dirty="0">
                <a:solidFill>
                  <a:srgbClr val="FF0000"/>
                </a:solidFill>
                <a:latin typeface="微软雅黑" panose="020B0503020204020204" pitchFamily="34" charset="-122"/>
                <a:ea typeface="微软雅黑" panose="020B0503020204020204" pitchFamily="34" charset="-122"/>
              </a:rPr>
              <a:t>）非线性方程的混沌效应</a:t>
            </a:r>
          </a:p>
        </p:txBody>
      </p:sp>
      <p:sp>
        <p:nvSpPr>
          <p:cNvPr id="6" name="矩形 5">
            <a:extLst>
              <a:ext uri="{FF2B5EF4-FFF2-40B4-BE49-F238E27FC236}">
                <a16:creationId xmlns:a16="http://schemas.microsoft.com/office/drawing/2014/main" id="{EC6B90CD-0FC5-42A3-9228-E6A892A2EAF2}"/>
              </a:ext>
            </a:extLst>
          </p:cNvPr>
          <p:cNvSpPr/>
          <p:nvPr/>
        </p:nvSpPr>
        <p:spPr>
          <a:xfrm>
            <a:off x="926237" y="5200965"/>
            <a:ext cx="10499324" cy="1070421"/>
          </a:xfrm>
          <a:prstGeom prst="rect">
            <a:avLst/>
          </a:prstGeom>
        </p:spPr>
        <p:txBody>
          <a:bodyPr wrap="square">
            <a:spAutoFit/>
          </a:bodyPr>
          <a:lstStyle/>
          <a:p>
            <a:pPr>
              <a:lnSpc>
                <a:spcPct val="140000"/>
              </a:lnSpc>
            </a:pPr>
            <a:r>
              <a:rPr lang="zh-CN" altLang="en-US" sz="2400" dirty="0">
                <a:latin typeface="微软雅黑" panose="020B0503020204020204" pitchFamily="34" charset="-122"/>
                <a:ea typeface="微软雅黑" panose="020B0503020204020204" pitchFamily="34" charset="-122"/>
              </a:rPr>
              <a:t>混沌的一个判断依据是系统具有正的李雅普诺夫指数，表明系统对初始条件的微小变化具有很强的敏感性</a:t>
            </a:r>
          </a:p>
        </p:txBody>
      </p:sp>
      <p:pic>
        <p:nvPicPr>
          <p:cNvPr id="4" name="图片 3">
            <a:extLst>
              <a:ext uri="{FF2B5EF4-FFF2-40B4-BE49-F238E27FC236}">
                <a16:creationId xmlns:a16="http://schemas.microsoft.com/office/drawing/2014/main" id="{C89D1BEC-B9E4-4727-912B-3B53B5B23848}"/>
              </a:ext>
            </a:extLst>
          </p:cNvPr>
          <p:cNvPicPr>
            <a:picLocks noChangeAspect="1"/>
          </p:cNvPicPr>
          <p:nvPr/>
        </p:nvPicPr>
        <p:blipFill>
          <a:blip r:embed="rId3"/>
          <a:stretch>
            <a:fillRect/>
          </a:stretch>
        </p:blipFill>
        <p:spPr>
          <a:xfrm>
            <a:off x="1428848" y="4048304"/>
            <a:ext cx="3053839" cy="861045"/>
          </a:xfrm>
          <a:prstGeom prst="rect">
            <a:avLst/>
          </a:prstGeom>
        </p:spPr>
      </p:pic>
      <p:pic>
        <p:nvPicPr>
          <p:cNvPr id="7" name="图片 6">
            <a:extLst>
              <a:ext uri="{FF2B5EF4-FFF2-40B4-BE49-F238E27FC236}">
                <a16:creationId xmlns:a16="http://schemas.microsoft.com/office/drawing/2014/main" id="{84697E3A-46CB-4460-9BC4-5CE4B8C74804}"/>
              </a:ext>
            </a:extLst>
          </p:cNvPr>
          <p:cNvPicPr>
            <a:picLocks noChangeAspect="1"/>
          </p:cNvPicPr>
          <p:nvPr/>
        </p:nvPicPr>
        <p:blipFill>
          <a:blip r:embed="rId4"/>
          <a:stretch>
            <a:fillRect/>
          </a:stretch>
        </p:blipFill>
        <p:spPr>
          <a:xfrm>
            <a:off x="861404" y="1311910"/>
            <a:ext cx="4077269" cy="2600688"/>
          </a:xfrm>
          <a:prstGeom prst="rect">
            <a:avLst/>
          </a:prstGeom>
        </p:spPr>
      </p:pic>
    </p:spTree>
    <p:extLst>
      <p:ext uri="{BB962C8B-B14F-4D97-AF65-F5344CB8AC3E}">
        <p14:creationId xmlns:p14="http://schemas.microsoft.com/office/powerpoint/2010/main" val="1406364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B1A1C035-4010-46C3-96CA-E5CFBFACA05D}"/>
              </a:ext>
            </a:extLst>
          </p:cNvPr>
          <p:cNvSpPr txBox="1"/>
          <p:nvPr/>
        </p:nvSpPr>
        <p:spPr>
          <a:xfrm>
            <a:off x="2941162" y="2007908"/>
            <a:ext cx="6051657" cy="2609432"/>
          </a:xfrm>
          <a:prstGeom prst="rect">
            <a:avLst/>
          </a:prstGeom>
          <a:noFill/>
        </p:spPr>
        <p:txBody>
          <a:bodyPr wrap="none" rtlCol="0">
            <a:spAutoFit/>
          </a:bodyPr>
          <a:lstStyle/>
          <a:p>
            <a:pPr>
              <a:lnSpc>
                <a:spcPct val="150000"/>
              </a:lnSpc>
            </a:pPr>
            <a:r>
              <a:rPr lang="zh-CN" altLang="en-US" sz="2800" dirty="0">
                <a:solidFill>
                  <a:srgbClr val="0000FF"/>
                </a:solidFill>
                <a:latin typeface="微软雅黑" panose="020B0503020204020204" pitchFamily="34" charset="-122"/>
                <a:ea typeface="微软雅黑" panose="020B0503020204020204" pitchFamily="34" charset="-122"/>
                <a:cs typeface="Times New Roman" panose="02020603050405020304" pitchFamily="18" charset="0"/>
              </a:rPr>
              <a:t>一、</a:t>
            </a:r>
            <a:r>
              <a:rPr lang="en-US" altLang="zh-CN" sz="2800" dirty="0">
                <a:solidFill>
                  <a:srgbClr val="0000FF"/>
                </a:solidFill>
                <a:latin typeface="微软雅黑" panose="020B0503020204020204" pitchFamily="34" charset="-122"/>
                <a:ea typeface="微软雅黑" panose="020B0503020204020204" pitchFamily="34" charset="-122"/>
                <a:cs typeface="Times New Roman" panose="02020603050405020304" pitchFamily="18" charset="0"/>
              </a:rPr>
              <a:t>QCD</a:t>
            </a:r>
            <a:r>
              <a:rPr lang="zh-CN" altLang="en-US" sz="2800" dirty="0">
                <a:solidFill>
                  <a:srgbClr val="0000FF"/>
                </a:solidFill>
                <a:latin typeface="微软雅黑" panose="020B0503020204020204" pitchFamily="34" charset="-122"/>
                <a:ea typeface="微软雅黑" panose="020B0503020204020204" pitchFamily="34" charset="-122"/>
                <a:cs typeface="Times New Roman" panose="02020603050405020304" pitchFamily="18" charset="0"/>
              </a:rPr>
              <a:t>动力学演化方程简介</a:t>
            </a:r>
            <a:endParaRPr lang="en-US" altLang="zh-CN" sz="2800" dirty="0">
              <a:solidFill>
                <a:srgbClr val="0000FF"/>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zh-CN" altLang="en-US" sz="2800" dirty="0">
                <a:solidFill>
                  <a:srgbClr val="0000FF"/>
                </a:solidFill>
                <a:latin typeface="微软雅黑" panose="020B0503020204020204" pitchFamily="34" charset="-122"/>
                <a:ea typeface="微软雅黑" panose="020B0503020204020204" pitchFamily="34" charset="-122"/>
                <a:cs typeface="Times New Roman" panose="02020603050405020304" pitchFamily="18" charset="0"/>
              </a:rPr>
              <a:t>二、对</a:t>
            </a:r>
            <a:r>
              <a:rPr lang="en-US" altLang="zh-CN" sz="2800" dirty="0">
                <a:solidFill>
                  <a:srgbClr val="0000FF"/>
                </a:solidFill>
                <a:latin typeface="微软雅黑" panose="020B0503020204020204" pitchFamily="34" charset="-122"/>
                <a:ea typeface="微软雅黑" panose="020B0503020204020204" pitchFamily="34" charset="-122"/>
                <a:cs typeface="Times New Roman" panose="02020603050405020304" pitchFamily="18" charset="0"/>
              </a:rPr>
              <a:t>DGLAP</a:t>
            </a:r>
            <a:r>
              <a:rPr lang="zh-CN" altLang="en-US" sz="2800" dirty="0">
                <a:solidFill>
                  <a:srgbClr val="0000FF"/>
                </a:solidFill>
                <a:latin typeface="微软雅黑" panose="020B0503020204020204" pitchFamily="34" charset="-122"/>
                <a:ea typeface="微软雅黑" panose="020B0503020204020204" pitchFamily="34" charset="-122"/>
                <a:cs typeface="Times New Roman" panose="02020603050405020304" pitchFamily="18" charset="0"/>
              </a:rPr>
              <a:t>演化方程的高扭度修正</a:t>
            </a:r>
            <a:endParaRPr lang="en-US" altLang="zh-CN" sz="2800" dirty="0">
              <a:solidFill>
                <a:srgbClr val="0000FF"/>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zh-CN" altLang="en-US" sz="2800" dirty="0">
                <a:solidFill>
                  <a:srgbClr val="0000FF"/>
                </a:solidFill>
                <a:latin typeface="微软雅黑" panose="020B0503020204020204" pitchFamily="34" charset="-122"/>
                <a:ea typeface="微软雅黑" panose="020B0503020204020204" pitchFamily="34" charset="-122"/>
                <a:cs typeface="Times New Roman" panose="02020603050405020304" pitchFamily="18" charset="0"/>
              </a:rPr>
              <a:t>三、对</a:t>
            </a:r>
            <a:r>
              <a:rPr lang="en-US" altLang="zh-CN" sz="2800" dirty="0">
                <a:solidFill>
                  <a:srgbClr val="0000FF"/>
                </a:solidFill>
                <a:latin typeface="微软雅黑" panose="020B0503020204020204" pitchFamily="34" charset="-122"/>
                <a:ea typeface="微软雅黑" panose="020B0503020204020204" pitchFamily="34" charset="-122"/>
                <a:cs typeface="Times New Roman" panose="02020603050405020304" pitchFamily="18" charset="0"/>
              </a:rPr>
              <a:t>BFKL</a:t>
            </a:r>
            <a:r>
              <a:rPr lang="zh-CN" altLang="en-US" sz="2800" dirty="0">
                <a:solidFill>
                  <a:srgbClr val="0000FF"/>
                </a:solidFill>
                <a:latin typeface="微软雅黑" panose="020B0503020204020204" pitchFamily="34" charset="-122"/>
                <a:ea typeface="微软雅黑" panose="020B0503020204020204" pitchFamily="34" charset="-122"/>
                <a:cs typeface="Times New Roman" panose="02020603050405020304" pitchFamily="18" charset="0"/>
              </a:rPr>
              <a:t>演化方程的高扭度修正</a:t>
            </a:r>
            <a:endParaRPr lang="en-US" altLang="zh-CN" sz="2800" dirty="0">
              <a:solidFill>
                <a:srgbClr val="0000FF"/>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zh-CN" altLang="en-US" sz="2800" dirty="0">
                <a:solidFill>
                  <a:srgbClr val="0000FF"/>
                </a:solidFill>
                <a:latin typeface="微软雅黑" panose="020B0503020204020204" pitchFamily="34" charset="-122"/>
                <a:ea typeface="微软雅黑" panose="020B0503020204020204" pitchFamily="34" charset="-122"/>
                <a:cs typeface="Times New Roman" panose="02020603050405020304" pitchFamily="18" charset="0"/>
              </a:rPr>
              <a:t>四、小结</a:t>
            </a:r>
          </a:p>
        </p:txBody>
      </p:sp>
      <p:sp>
        <p:nvSpPr>
          <p:cNvPr id="3" name="文本框 2">
            <a:extLst>
              <a:ext uri="{FF2B5EF4-FFF2-40B4-BE49-F238E27FC236}">
                <a16:creationId xmlns:a16="http://schemas.microsoft.com/office/drawing/2014/main" id="{7AAA1779-4147-409E-9B6C-50AFD6FB99C7}"/>
              </a:ext>
            </a:extLst>
          </p:cNvPr>
          <p:cNvSpPr txBox="1"/>
          <p:nvPr/>
        </p:nvSpPr>
        <p:spPr>
          <a:xfrm>
            <a:off x="4176072" y="810705"/>
            <a:ext cx="2031325" cy="646331"/>
          </a:xfrm>
          <a:prstGeom prst="rect">
            <a:avLst/>
          </a:prstGeom>
          <a:noFill/>
        </p:spPr>
        <p:txBody>
          <a:bodyPr wrap="none" rtlCol="0">
            <a:spAutoFit/>
          </a:bodyPr>
          <a:lstStyle/>
          <a:p>
            <a:r>
              <a:rPr lang="zh-CN" altLang="en-US" sz="36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主要内容</a:t>
            </a:r>
          </a:p>
        </p:txBody>
      </p:sp>
    </p:spTree>
    <p:extLst>
      <p:ext uri="{BB962C8B-B14F-4D97-AF65-F5344CB8AC3E}">
        <p14:creationId xmlns:p14="http://schemas.microsoft.com/office/powerpoint/2010/main" val="3515038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9392" y="363044"/>
            <a:ext cx="5570756" cy="523220"/>
          </a:xfrm>
          <a:prstGeom prst="rect">
            <a:avLst/>
          </a:prstGeom>
        </p:spPr>
        <p:txBody>
          <a:bodyPr wrap="none">
            <a:spAutoFit/>
          </a:bodyPr>
          <a:lstStyle/>
          <a:p>
            <a:pPr eaLnBrk="1" hangingPunct="1"/>
            <a:r>
              <a:rPr lang="zh-CN" altLang="en-US" sz="2800" dirty="0">
                <a:solidFill>
                  <a:srgbClr val="FF0000"/>
                </a:solidFill>
                <a:latin typeface="微软雅黑" panose="020B0503020204020204" pitchFamily="34" charset="-122"/>
                <a:ea typeface="微软雅黑" panose="020B0503020204020204" pitchFamily="34" charset="-122"/>
              </a:rPr>
              <a:t>高能宇宙线能谱中的胶子凝聚效应</a:t>
            </a:r>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2174ECFF-AF64-45E2-B794-306C5CA48F4D}"/>
                  </a:ext>
                </a:extLst>
              </p:cNvPr>
              <p:cNvSpPr txBox="1"/>
              <p:nvPr/>
            </p:nvSpPr>
            <p:spPr>
              <a:xfrm>
                <a:off x="408371" y="3630967"/>
                <a:ext cx="11265765" cy="1587486"/>
              </a:xfrm>
              <a:prstGeom prst="rect">
                <a:avLst/>
              </a:prstGeom>
              <a:noFill/>
            </p:spPr>
            <p:txBody>
              <a:bodyPr wrap="square" rtlCol="0">
                <a:spAutoFit/>
              </a:bodyPr>
              <a:lstStyle/>
              <a:p>
                <a:pPr>
                  <a:lnSpc>
                    <a:spcPct val="140000"/>
                  </a:lnSpc>
                </a:pPr>
                <a:r>
                  <a:rPr lang="zh-CN" altLang="en-US" sz="2400" dirty="0">
                    <a:latin typeface="微软雅黑" panose="020B0503020204020204" pitchFamily="34" charset="-122"/>
                    <a:ea typeface="微软雅黑" panose="020B0503020204020204" pitchFamily="34" charset="-122"/>
                  </a:rPr>
                  <a:t>极高能宇宙线目前达到的能量范围超过</a:t>
                </a:r>
                <a14:m>
                  <m:oMath xmlns:m="http://schemas.openxmlformats.org/officeDocument/2006/math">
                    <m:sSup>
                      <m:sSupPr>
                        <m:ctrlPr>
                          <a:rPr lang="en-US" altLang="zh-CN" sz="2400" i="1" smtClean="0">
                            <a:latin typeface="Cambria Math" panose="02040503050406030204" pitchFamily="18" charset="0"/>
                          </a:rPr>
                        </m:ctrlPr>
                      </m:sSupPr>
                      <m:e>
                        <m:r>
                          <a:rPr lang="en-US" altLang="zh-CN" sz="2400" b="0" i="1" smtClean="0">
                            <a:latin typeface="Cambria Math" panose="02040503050406030204" pitchFamily="18" charset="0"/>
                          </a:rPr>
                          <m:t>10</m:t>
                        </m:r>
                      </m:e>
                      <m:sup>
                        <m:r>
                          <a:rPr lang="en-US" altLang="zh-CN" sz="2400" b="0" i="1" smtClean="0">
                            <a:latin typeface="Cambria Math" panose="02040503050406030204" pitchFamily="18" charset="0"/>
                          </a:rPr>
                          <m:t>20</m:t>
                        </m:r>
                      </m:sup>
                    </m:sSup>
                    <m:r>
                      <m:rPr>
                        <m:sty m:val="p"/>
                      </m:rPr>
                      <a:rPr lang="en-US" altLang="zh-CN" sz="2400" i="1">
                        <a:latin typeface="Cambria Math" panose="02040503050406030204" pitchFamily="18" charset="0"/>
                      </a:rPr>
                      <m:t>GeV</m:t>
                    </m:r>
                  </m:oMath>
                </a14:m>
                <a:r>
                  <a:rPr lang="zh-CN" altLang="en-US" sz="2400" dirty="0">
                    <a:latin typeface="微软雅黑" panose="020B0503020204020204" pitchFamily="34" charset="-122"/>
                    <a:ea typeface="微软雅黑" panose="020B0503020204020204" pitchFamily="34" charset="-122"/>
                  </a:rPr>
                  <a:t>，宇宙线与大气原子核碰撞的质心能量远超过</a:t>
                </a:r>
                <a:r>
                  <a:rPr lang="en-US" altLang="zh-CN" sz="2400" dirty="0">
                    <a:latin typeface="微软雅黑" panose="020B0503020204020204" pitchFamily="34" charset="-122"/>
                    <a:ea typeface="微软雅黑" panose="020B0503020204020204" pitchFamily="34" charset="-122"/>
                  </a:rPr>
                  <a:t>LHC</a:t>
                </a:r>
                <a:r>
                  <a:rPr lang="zh-CN" altLang="en-US" sz="2400" dirty="0">
                    <a:latin typeface="微软雅黑" panose="020B0503020204020204" pitchFamily="34" charset="-122"/>
                    <a:ea typeface="微软雅黑" panose="020B0503020204020204" pitchFamily="34" charset="-122"/>
                  </a:rPr>
                  <a:t>的能量，因此，我们试图在极高能宇宙线能谱中寻找胶子凝聚效应。由于胶子凝聚效应，可能会出现特殊形状的宇宙线能谱曲线。</a:t>
                </a:r>
              </a:p>
            </p:txBody>
          </p:sp>
        </mc:Choice>
        <mc:Fallback xmlns="">
          <p:sp>
            <p:nvSpPr>
              <p:cNvPr id="3" name="文本框 2">
                <a:extLst>
                  <a:ext uri="{FF2B5EF4-FFF2-40B4-BE49-F238E27FC236}">
                    <a16:creationId xmlns:a16="http://schemas.microsoft.com/office/drawing/2014/main" id="{2174ECFF-AF64-45E2-B794-306C5CA48F4D}"/>
                  </a:ext>
                </a:extLst>
              </p:cNvPr>
              <p:cNvSpPr txBox="1">
                <a:spLocks noRot="1" noChangeAspect="1" noMove="1" noResize="1" noEditPoints="1" noAdjustHandles="1" noChangeArrowheads="1" noChangeShapeType="1" noTextEdit="1"/>
              </p:cNvSpPr>
              <p:nvPr/>
            </p:nvSpPr>
            <p:spPr>
              <a:xfrm>
                <a:off x="408371" y="3630967"/>
                <a:ext cx="11265765" cy="1587486"/>
              </a:xfrm>
              <a:prstGeom prst="rect">
                <a:avLst/>
              </a:prstGeom>
              <a:blipFill>
                <a:blip r:embed="rId2"/>
                <a:stretch>
                  <a:fillRect l="-866" r="-2435" b="-8077"/>
                </a:stretch>
              </a:blipFill>
            </p:spPr>
            <p:txBody>
              <a:bodyPr/>
              <a:lstStyle/>
              <a:p>
                <a:r>
                  <a:rPr lang="zh-CN" altLang="en-US">
                    <a:noFill/>
                  </a:rPr>
                  <a:t> </a:t>
                </a:r>
              </a:p>
            </p:txBody>
          </p:sp>
        </mc:Fallback>
      </mc:AlternateContent>
      <p:sp>
        <p:nvSpPr>
          <p:cNvPr id="4" name="文本框 3">
            <a:extLst>
              <a:ext uri="{FF2B5EF4-FFF2-40B4-BE49-F238E27FC236}">
                <a16:creationId xmlns:a16="http://schemas.microsoft.com/office/drawing/2014/main" id="{4626CAD9-E1B2-41B9-BF1D-57FDF479DD76}"/>
              </a:ext>
            </a:extLst>
          </p:cNvPr>
          <p:cNvSpPr txBox="1"/>
          <p:nvPr/>
        </p:nvSpPr>
        <p:spPr>
          <a:xfrm>
            <a:off x="701336" y="1225118"/>
            <a:ext cx="4344459" cy="1955215"/>
          </a:xfrm>
          <a:prstGeom prst="rect">
            <a:avLst/>
          </a:prstGeom>
          <a:noFill/>
        </p:spPr>
        <p:txBody>
          <a:bodyPr wrap="none" rtlCol="0">
            <a:spAutoFit/>
          </a:bodyPr>
          <a:lstStyle/>
          <a:p>
            <a:pPr>
              <a:lnSpc>
                <a:spcPct val="150000"/>
              </a:lnSpc>
            </a:pPr>
            <a:r>
              <a:rPr lang="en-US" altLang="zh-CN" sz="2800" dirty="0">
                <a:latin typeface="微软雅黑" panose="020B0503020204020204" pitchFamily="34" charset="-122"/>
                <a:ea typeface="微软雅黑" panose="020B0503020204020204" pitchFamily="34" charset="-122"/>
              </a:rPr>
              <a:t>1</a:t>
            </a:r>
            <a:r>
              <a:rPr lang="zh-CN" altLang="en-US" sz="2800" dirty="0">
                <a:latin typeface="微软雅黑" panose="020B0503020204020204" pitchFamily="34" charset="-122"/>
                <a:ea typeface="微软雅黑" panose="020B0503020204020204" pitchFamily="34" charset="-122"/>
              </a:rPr>
              <a:t>、</a:t>
            </a:r>
            <a:r>
              <a:rPr lang="en-US" altLang="zh-CN" sz="2800" dirty="0">
                <a:latin typeface="微软雅黑" panose="020B0503020204020204" pitchFamily="34" charset="-122"/>
                <a:ea typeface="微软雅黑" panose="020B0503020204020204" pitchFamily="34" charset="-122"/>
              </a:rPr>
              <a:t>gamma</a:t>
            </a:r>
            <a:r>
              <a:rPr lang="zh-CN" altLang="en-US" sz="2800" dirty="0">
                <a:latin typeface="微软雅黑" panose="020B0503020204020204" pitchFamily="34" charset="-122"/>
                <a:ea typeface="微软雅黑" panose="020B0503020204020204" pitchFamily="34" charset="-122"/>
              </a:rPr>
              <a:t>光谱</a:t>
            </a:r>
            <a:endParaRPr lang="en-US" altLang="zh-CN" sz="2800" dirty="0">
              <a:latin typeface="微软雅黑" panose="020B0503020204020204" pitchFamily="34" charset="-122"/>
              <a:ea typeface="微软雅黑" panose="020B0503020204020204" pitchFamily="34" charset="-122"/>
            </a:endParaRPr>
          </a:p>
          <a:p>
            <a:pPr>
              <a:lnSpc>
                <a:spcPct val="150000"/>
              </a:lnSpc>
            </a:pPr>
            <a:r>
              <a:rPr lang="en-US" altLang="zh-CN" sz="2800" dirty="0">
                <a:latin typeface="微软雅黑" panose="020B0503020204020204" pitchFamily="34" charset="-122"/>
                <a:ea typeface="微软雅黑" panose="020B0503020204020204" pitchFamily="34" charset="-122"/>
              </a:rPr>
              <a:t>2</a:t>
            </a:r>
            <a:r>
              <a:rPr lang="zh-CN" altLang="en-US" sz="2800" dirty="0">
                <a:latin typeface="微软雅黑" panose="020B0503020204020204" pitchFamily="34" charset="-122"/>
                <a:ea typeface="微软雅黑" panose="020B0503020204020204" pitchFamily="34" charset="-122"/>
              </a:rPr>
              <a:t>、电子谱</a:t>
            </a:r>
            <a:endParaRPr lang="en-US" altLang="zh-CN" sz="2800" dirty="0">
              <a:latin typeface="微软雅黑" panose="020B0503020204020204" pitchFamily="34" charset="-122"/>
              <a:ea typeface="微软雅黑" panose="020B0503020204020204" pitchFamily="34" charset="-122"/>
            </a:endParaRPr>
          </a:p>
          <a:p>
            <a:pPr>
              <a:lnSpc>
                <a:spcPct val="150000"/>
              </a:lnSpc>
            </a:pPr>
            <a:r>
              <a:rPr lang="en-US" altLang="zh-CN" sz="2800" dirty="0">
                <a:latin typeface="微软雅黑" panose="020B0503020204020204" pitchFamily="34" charset="-122"/>
                <a:ea typeface="微软雅黑" panose="020B0503020204020204" pitchFamily="34" charset="-122"/>
              </a:rPr>
              <a:t>3</a:t>
            </a:r>
            <a:r>
              <a:rPr lang="zh-CN" altLang="en-US" sz="2800" dirty="0">
                <a:latin typeface="微软雅黑" panose="020B0503020204020204" pitchFamily="34" charset="-122"/>
                <a:ea typeface="微软雅黑" panose="020B0503020204020204" pitchFamily="34" charset="-122"/>
              </a:rPr>
              <a:t>、电子谱与质子谱的关联</a:t>
            </a:r>
          </a:p>
        </p:txBody>
      </p:sp>
    </p:spTree>
    <p:extLst>
      <p:ext uri="{BB962C8B-B14F-4D97-AF65-F5344CB8AC3E}">
        <p14:creationId xmlns:p14="http://schemas.microsoft.com/office/powerpoint/2010/main" val="1869280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4029F754-A7F7-43A5-AA67-4B137C3CA6B1}"/>
              </a:ext>
            </a:extLst>
          </p:cNvPr>
          <p:cNvPicPr>
            <a:picLocks noChangeAspect="1"/>
          </p:cNvPicPr>
          <p:nvPr/>
        </p:nvPicPr>
        <p:blipFill>
          <a:blip r:embed="rId2"/>
          <a:stretch>
            <a:fillRect/>
          </a:stretch>
        </p:blipFill>
        <p:spPr>
          <a:xfrm>
            <a:off x="1921909" y="432728"/>
            <a:ext cx="7478169" cy="5477639"/>
          </a:xfrm>
          <a:prstGeom prst="rect">
            <a:avLst/>
          </a:prstGeom>
        </p:spPr>
      </p:pic>
      <p:sp>
        <p:nvSpPr>
          <p:cNvPr id="3" name="矩形 2">
            <a:extLst>
              <a:ext uri="{FF2B5EF4-FFF2-40B4-BE49-F238E27FC236}">
                <a16:creationId xmlns:a16="http://schemas.microsoft.com/office/drawing/2014/main" id="{46154E18-C776-4E65-A739-FDFDE909DEF6}"/>
              </a:ext>
            </a:extLst>
          </p:cNvPr>
          <p:cNvSpPr/>
          <p:nvPr/>
        </p:nvSpPr>
        <p:spPr>
          <a:xfrm>
            <a:off x="1470733" y="6017711"/>
            <a:ext cx="10721267" cy="400110"/>
          </a:xfrm>
          <a:prstGeom prst="rect">
            <a:avLst/>
          </a:prstGeom>
        </p:spPr>
        <p:txBody>
          <a:bodyPr wrap="square">
            <a:spAutoFit/>
          </a:bodyPr>
          <a:lstStyle/>
          <a:p>
            <a:r>
              <a:rPr lang="en-US" altLang="zh-CN" sz="2000" b="1" dirty="0">
                <a:solidFill>
                  <a:srgbClr val="0000FF"/>
                </a:solidFill>
              </a:rPr>
              <a:t>Energy spectrum of high-energy cosmic rays measured by several experiments</a:t>
            </a:r>
            <a:endParaRPr lang="zh-CN" altLang="en-US" sz="2000" b="1" dirty="0">
              <a:solidFill>
                <a:srgbClr val="0000FF"/>
              </a:solidFill>
            </a:endParaRPr>
          </a:p>
        </p:txBody>
      </p:sp>
    </p:spTree>
    <p:extLst>
      <p:ext uri="{BB962C8B-B14F-4D97-AF65-F5344CB8AC3E}">
        <p14:creationId xmlns:p14="http://schemas.microsoft.com/office/powerpoint/2010/main" val="2283723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DBF8B8D-E8F0-417D-B25A-9F0FAA97496A}"/>
              </a:ext>
            </a:extLst>
          </p:cNvPr>
          <p:cNvPicPr>
            <a:picLocks noChangeAspect="1"/>
          </p:cNvPicPr>
          <p:nvPr/>
        </p:nvPicPr>
        <p:blipFill>
          <a:blip r:embed="rId2"/>
          <a:stretch>
            <a:fillRect/>
          </a:stretch>
        </p:blipFill>
        <p:spPr>
          <a:xfrm>
            <a:off x="1071357" y="1396721"/>
            <a:ext cx="4610352" cy="769452"/>
          </a:xfrm>
          <a:prstGeom prst="rect">
            <a:avLst/>
          </a:prstGeom>
        </p:spPr>
      </p:pic>
      <p:pic>
        <p:nvPicPr>
          <p:cNvPr id="5" name="图片 4">
            <a:extLst>
              <a:ext uri="{FF2B5EF4-FFF2-40B4-BE49-F238E27FC236}">
                <a16:creationId xmlns:a16="http://schemas.microsoft.com/office/drawing/2014/main" id="{55547FEE-04F6-4293-9384-2DAB59E8C159}"/>
              </a:ext>
            </a:extLst>
          </p:cNvPr>
          <p:cNvPicPr>
            <a:picLocks noChangeAspect="1"/>
          </p:cNvPicPr>
          <p:nvPr/>
        </p:nvPicPr>
        <p:blipFill>
          <a:blip r:embed="rId3"/>
          <a:stretch>
            <a:fillRect/>
          </a:stretch>
        </p:blipFill>
        <p:spPr>
          <a:xfrm>
            <a:off x="5658036" y="1278511"/>
            <a:ext cx="3250871" cy="816619"/>
          </a:xfrm>
          <a:prstGeom prst="rect">
            <a:avLst/>
          </a:prstGeom>
        </p:spPr>
      </p:pic>
      <p:sp>
        <p:nvSpPr>
          <p:cNvPr id="7" name="矩形 6">
            <a:extLst>
              <a:ext uri="{FF2B5EF4-FFF2-40B4-BE49-F238E27FC236}">
                <a16:creationId xmlns:a16="http://schemas.microsoft.com/office/drawing/2014/main" id="{01C049D5-944E-4CF8-B103-4D74D3D5D7E8}"/>
              </a:ext>
            </a:extLst>
          </p:cNvPr>
          <p:cNvSpPr/>
          <p:nvPr/>
        </p:nvSpPr>
        <p:spPr>
          <a:xfrm>
            <a:off x="828582" y="2372532"/>
            <a:ext cx="10818921" cy="707886"/>
          </a:xfrm>
          <a:prstGeom prst="rect">
            <a:avLst/>
          </a:prstGeom>
        </p:spPr>
        <p:txBody>
          <a:bodyPr wrap="square">
            <a:spAutoFit/>
          </a:bodyPr>
          <a:lstStyle/>
          <a:p>
            <a:r>
              <a:rPr lang="en-US" altLang="zh-CN" sz="2000" dirty="0"/>
              <a:t>the number of secondary particles is proportional it if we neglect the mechanism of fragmentation of gluons into secondary particles.</a:t>
            </a:r>
            <a:endParaRPr lang="zh-CN" altLang="en-US" sz="2000" dirty="0"/>
          </a:p>
        </p:txBody>
      </p:sp>
      <mc:AlternateContent xmlns:mc="http://schemas.openxmlformats.org/markup-compatibility/2006" xmlns:a14="http://schemas.microsoft.com/office/drawing/2010/main">
        <mc:Choice Requires="a14">
          <p:sp>
            <p:nvSpPr>
              <p:cNvPr id="8" name="矩形 7">
                <a:extLst>
                  <a:ext uri="{FF2B5EF4-FFF2-40B4-BE49-F238E27FC236}">
                    <a16:creationId xmlns:a16="http://schemas.microsoft.com/office/drawing/2014/main" id="{C57DC855-55F4-47FD-9FD0-70E185DCAD86}"/>
                  </a:ext>
                </a:extLst>
              </p:cNvPr>
              <p:cNvSpPr/>
              <p:nvPr/>
            </p:nvSpPr>
            <p:spPr>
              <a:xfrm>
                <a:off x="393575" y="3352579"/>
                <a:ext cx="11191784" cy="1326773"/>
              </a:xfrm>
              <a:prstGeom prst="rect">
                <a:avLst/>
              </a:prstGeom>
            </p:spPr>
            <p:txBody>
              <a:bodyPr wrap="square">
                <a:spAutoFit/>
              </a:bodyPr>
              <a:lstStyle/>
              <a:p>
                <a:pPr algn="just"/>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2</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The maximum number of </a:t>
                </a:r>
                <a:r>
                  <a:rPr lang="en-US" altLang="zh-CN" sz="2000" dirty="0" err="1">
                    <a:latin typeface="Times New Roman" panose="02020603050405020304" pitchFamily="18" charset="0"/>
                    <a:cs typeface="Times New Roman" panose="02020603050405020304" pitchFamily="18" charset="0"/>
                  </a:rPr>
                  <a:t>pions</a:t>
                </a:r>
                <a:r>
                  <a:rPr lang="en-US" altLang="zh-CN" sz="20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𝑁</m:t>
                        </m:r>
                      </m:e>
                      <m:sub>
                        <m:r>
                          <a:rPr lang="zh-CN" altLang="en-US" sz="2000" i="1" smtClean="0">
                            <a:latin typeface="Cambria Math" panose="02040503050406030204" pitchFamily="18" charset="0"/>
                          </a:rPr>
                          <m:t>𝜋</m:t>
                        </m:r>
                      </m:sub>
                    </m:sSub>
                    <m:r>
                      <a:rPr lang="en-US" altLang="zh-CN" sz="2000" i="1">
                        <a:latin typeface="Cambria Math" panose="02040503050406030204" pitchFamily="18" charset="0"/>
                        <a:ea typeface="Cambria Math" panose="02040503050406030204" pitchFamily="18" charset="0"/>
                      </a:rPr>
                      <m:t>~</m:t>
                    </m:r>
                    <m:rad>
                      <m:radPr>
                        <m:degHide m:val="on"/>
                        <m:ctrlPr>
                          <a:rPr lang="en-US" altLang="zh-CN" sz="2000" i="1" smtClean="0">
                            <a:latin typeface="Cambria Math" panose="02040503050406030204" pitchFamily="18" charset="0"/>
                            <a:ea typeface="Cambria Math" panose="02040503050406030204" pitchFamily="18" charset="0"/>
                          </a:rPr>
                        </m:ctrlPr>
                      </m:radPr>
                      <m:deg/>
                      <m:e>
                        <m:r>
                          <a:rPr lang="en-US" altLang="zh-CN" sz="2000" b="0" i="1" smtClean="0">
                            <a:latin typeface="Cambria Math" panose="02040503050406030204" pitchFamily="18" charset="0"/>
                            <a:ea typeface="Cambria Math" panose="02040503050406030204" pitchFamily="18" charset="0"/>
                          </a:rPr>
                          <m:t>𝑠</m:t>
                        </m:r>
                      </m:e>
                    </m:rad>
                  </m:oMath>
                </a14:m>
                <a:r>
                  <a:rPr lang="en-US" altLang="zh-CN" sz="2000" dirty="0">
                    <a:latin typeface="Times New Roman" panose="02020603050405020304" pitchFamily="18" charset="0"/>
                    <a:cs typeface="Times New Roman" panose="02020603050405020304" pitchFamily="18" charset="0"/>
                  </a:rPr>
                  <a:t> at a given interaction energy correspond to a case that all available kinetic energies of </a:t>
                </a:r>
                <a:r>
                  <a:rPr lang="en-US" altLang="zh-CN" sz="2000" dirty="0" err="1">
                    <a:latin typeface="Times New Roman" panose="02020603050405020304" pitchFamily="18" charset="0"/>
                    <a:cs typeface="Times New Roman" panose="02020603050405020304" pitchFamily="18" charset="0"/>
                  </a:rPr>
                  <a:t>pions</a:t>
                </a:r>
                <a:r>
                  <a:rPr lang="en-US" altLang="zh-CN" sz="2000" dirty="0">
                    <a:latin typeface="Times New Roman" panose="02020603050405020304" pitchFamily="18" charset="0"/>
                    <a:cs typeface="Times New Roman" panose="02020603050405020304" pitchFamily="18" charset="0"/>
                  </a:rPr>
                  <a:t> at the C. M. system are almost used to creating </a:t>
                </a:r>
                <a:r>
                  <a:rPr lang="en-US" altLang="zh-CN" sz="2000" dirty="0" err="1">
                    <a:latin typeface="Times New Roman" panose="02020603050405020304" pitchFamily="18" charset="0"/>
                    <a:cs typeface="Times New Roman" panose="02020603050405020304" pitchFamily="18" charset="0"/>
                  </a:rPr>
                  <a:t>pions</a:t>
                </a:r>
                <a:r>
                  <a:rPr lang="en-US" altLang="zh-CN" sz="2000" dirty="0">
                    <a:latin typeface="Times New Roman" panose="02020603050405020304" pitchFamily="18" charset="0"/>
                    <a:cs typeface="Times New Roman" panose="02020603050405020304" pitchFamily="18" charset="0"/>
                  </a:rPr>
                  <a:t>. However, the data show that </a:t>
                </a:r>
                <a14:m>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𝑁</m:t>
                        </m:r>
                      </m:e>
                      <m:sub>
                        <m:r>
                          <a:rPr lang="zh-CN" altLang="en-US" sz="2000" i="1" smtClean="0">
                            <a:latin typeface="Cambria Math" panose="02040503050406030204" pitchFamily="18" charset="0"/>
                          </a:rPr>
                          <m:t>𝜋</m:t>
                        </m:r>
                      </m:sub>
                    </m:sSub>
                    <m:r>
                      <a:rPr lang="en-US" altLang="zh-CN" sz="200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𝑙𝑛𝑠</m:t>
                    </m:r>
                    <m:r>
                      <a:rPr lang="en-US" altLang="zh-CN" sz="2000" b="0" i="1" smtClean="0">
                        <a:latin typeface="Cambria Math" panose="02040503050406030204" pitchFamily="18" charset="0"/>
                        <a:ea typeface="Cambria Math" panose="02040503050406030204" pitchFamily="18" charset="0"/>
                      </a:rPr>
                      <m:t> </m:t>
                    </m:r>
                  </m:oMath>
                </a14:m>
                <a:r>
                  <a:rPr lang="en-US" altLang="zh-CN" sz="2000" dirty="0">
                    <a:latin typeface="Times New Roman" panose="02020603050405020304" pitchFamily="18" charset="0"/>
                    <a:cs typeface="Times New Roman" panose="02020603050405020304" pitchFamily="18" charset="0"/>
                  </a:rPr>
                  <a:t> or </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𝑁</m:t>
                        </m:r>
                      </m:e>
                      <m:sub>
                        <m:r>
                          <a:rPr lang="zh-CN" altLang="en-US" sz="2000" i="1">
                            <a:latin typeface="Cambria Math" panose="02040503050406030204" pitchFamily="18" charset="0"/>
                          </a:rPr>
                          <m:t>𝜋</m:t>
                        </m:r>
                      </m:sub>
                    </m:sSub>
                    <m:r>
                      <a:rPr lang="en-US" altLang="zh-CN" sz="2000" i="1">
                        <a:latin typeface="Cambria Math" panose="02040503050406030204" pitchFamily="18" charset="0"/>
                        <a:ea typeface="Cambria Math" panose="02040503050406030204" pitchFamily="18" charset="0"/>
                      </a:rPr>
                      <m:t>~ </m:t>
                    </m:r>
                    <m:sSup>
                      <m:sSupPr>
                        <m:ctrlPr>
                          <a:rPr lang="en-US" altLang="zh-CN" sz="2000" i="1" smtClean="0">
                            <a:latin typeface="Cambria Math" panose="02040503050406030204" pitchFamily="18" charset="0"/>
                            <a:ea typeface="Cambria Math" panose="02040503050406030204" pitchFamily="18" charset="0"/>
                          </a:rPr>
                        </m:ctrlPr>
                      </m:sSupPr>
                      <m:e>
                        <m:r>
                          <a:rPr lang="en-US" altLang="zh-CN" sz="2000" i="1">
                            <a:latin typeface="Cambria Math" panose="02040503050406030204" pitchFamily="18" charset="0"/>
                            <a:ea typeface="Cambria Math" panose="02040503050406030204" pitchFamily="18" charset="0"/>
                          </a:rPr>
                          <m:t>𝑙𝑛𝑠</m:t>
                        </m:r>
                      </m:e>
                      <m:sup>
                        <m:r>
                          <a:rPr lang="en-US" altLang="zh-CN" sz="2000" b="0" i="1" smtClean="0">
                            <a:latin typeface="Cambria Math" panose="02040503050406030204" pitchFamily="18" charset="0"/>
                            <a:ea typeface="Cambria Math" panose="02040503050406030204" pitchFamily="18" charset="0"/>
                          </a:rPr>
                          <m:t>2</m:t>
                        </m:r>
                      </m:sup>
                    </m:sSup>
                  </m:oMath>
                </a14:m>
                <a:r>
                  <a:rPr lang="en-US" altLang="zh-CN" sz="2000" dirty="0">
                    <a:latin typeface="Times New Roman" panose="02020603050405020304" pitchFamily="18" charset="0"/>
                    <a:cs typeface="Times New Roman" panose="02020603050405020304" pitchFamily="18" charset="0"/>
                  </a:rPr>
                  <a:t>, A possible reason is that the limited available number of gluons restricts the increase of secondaries. </a:t>
                </a:r>
                <a:endParaRPr lang="zh-CN" altLang="en-US" sz="2000" dirty="0">
                  <a:latin typeface="Times New Roman" panose="02020603050405020304" pitchFamily="18" charset="0"/>
                  <a:cs typeface="Times New Roman" panose="02020603050405020304" pitchFamily="18" charset="0"/>
                </a:endParaRPr>
              </a:p>
            </p:txBody>
          </p:sp>
        </mc:Choice>
        <mc:Fallback xmlns="">
          <p:sp>
            <p:nvSpPr>
              <p:cNvPr id="8" name="矩形 7">
                <a:extLst>
                  <a:ext uri="{FF2B5EF4-FFF2-40B4-BE49-F238E27FC236}">
                    <a16:creationId xmlns:a16="http://schemas.microsoft.com/office/drawing/2014/main" id="{C57DC855-55F4-47FD-9FD0-70E185DCAD86}"/>
                  </a:ext>
                </a:extLst>
              </p:cNvPr>
              <p:cNvSpPr>
                <a:spLocks noRot="1" noChangeAspect="1" noMove="1" noResize="1" noEditPoints="1" noAdjustHandles="1" noChangeArrowheads="1" noChangeShapeType="1" noTextEdit="1"/>
              </p:cNvSpPr>
              <p:nvPr/>
            </p:nvSpPr>
            <p:spPr>
              <a:xfrm>
                <a:off x="393575" y="3352579"/>
                <a:ext cx="11191784" cy="1326773"/>
              </a:xfrm>
              <a:prstGeom prst="rect">
                <a:avLst/>
              </a:prstGeom>
              <a:blipFill>
                <a:blip r:embed="rId4"/>
                <a:stretch>
                  <a:fillRect l="-599" t="-2752" r="-599" b="-7339"/>
                </a:stretch>
              </a:blipFill>
            </p:spPr>
            <p:txBody>
              <a:bodyPr/>
              <a:lstStyle/>
              <a:p>
                <a:r>
                  <a:rPr lang="zh-CN" altLang="en-US">
                    <a:noFill/>
                  </a:rPr>
                  <a:t> </a:t>
                </a:r>
              </a:p>
            </p:txBody>
          </p:sp>
        </mc:Fallback>
      </mc:AlternateContent>
      <p:sp>
        <p:nvSpPr>
          <p:cNvPr id="9" name="矩形 8">
            <a:extLst>
              <a:ext uri="{FF2B5EF4-FFF2-40B4-BE49-F238E27FC236}">
                <a16:creationId xmlns:a16="http://schemas.microsoft.com/office/drawing/2014/main" id="{CA0B9304-4FBF-4B26-B9B1-AB940F3A0766}"/>
              </a:ext>
            </a:extLst>
          </p:cNvPr>
          <p:cNvSpPr/>
          <p:nvPr/>
        </p:nvSpPr>
        <p:spPr>
          <a:xfrm>
            <a:off x="267997" y="847362"/>
            <a:ext cx="10142713" cy="400110"/>
          </a:xfrm>
          <a:prstGeom prst="rect">
            <a:avLst/>
          </a:prstGeom>
        </p:spPr>
        <p:txBody>
          <a:bodyPr wrap="none">
            <a:spAutoFit/>
          </a:bodyPr>
          <a:lstStyle/>
          <a:p>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1</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The cross-section of inclusive gluon mini-jet production in high energy p − p collisions, </a:t>
            </a:r>
            <a:endParaRPr lang="zh-CN" altLang="en-US" sz="2000" dirty="0">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6DD936FE-8815-4E1A-B41F-597A6BDF2C95}"/>
              </a:ext>
            </a:extLst>
          </p:cNvPr>
          <p:cNvSpPr txBox="1"/>
          <p:nvPr/>
        </p:nvSpPr>
        <p:spPr>
          <a:xfrm>
            <a:off x="168676" y="150920"/>
            <a:ext cx="4880310" cy="461665"/>
          </a:xfrm>
          <a:prstGeom prst="rect">
            <a:avLst/>
          </a:prstGeom>
          <a:noFill/>
        </p:spPr>
        <p:txBody>
          <a:bodyPr wrap="none" rtlCol="0">
            <a:spAutoFit/>
          </a:bodyPr>
          <a:lstStyle/>
          <a:p>
            <a:r>
              <a:rPr lang="zh-CN" altLang="en-US" sz="2400" b="1" dirty="0">
                <a:solidFill>
                  <a:srgbClr val="0000FF"/>
                </a:solidFill>
                <a:latin typeface="微软雅黑" panose="020B0503020204020204" pitchFamily="34" charset="-122"/>
                <a:ea typeface="微软雅黑" panose="020B0503020204020204" pitchFamily="34" charset="-122"/>
              </a:rPr>
              <a:t>胶子凝聚下次级粒子产生的模型：</a:t>
            </a:r>
          </a:p>
        </p:txBody>
      </p:sp>
      <mc:AlternateContent xmlns:mc="http://schemas.openxmlformats.org/markup-compatibility/2006" xmlns:a14="http://schemas.microsoft.com/office/drawing/2010/main">
        <mc:Choice Requires="a14">
          <p:sp>
            <p:nvSpPr>
              <p:cNvPr id="10" name="矩形 9">
                <a:extLst>
                  <a:ext uri="{FF2B5EF4-FFF2-40B4-BE49-F238E27FC236}">
                    <a16:creationId xmlns:a16="http://schemas.microsoft.com/office/drawing/2014/main" id="{5AEF2410-E2B1-4F5B-A8E6-C963D7141153}"/>
                  </a:ext>
                </a:extLst>
              </p:cNvPr>
              <p:cNvSpPr/>
              <p:nvPr/>
            </p:nvSpPr>
            <p:spPr>
              <a:xfrm>
                <a:off x="455720" y="5055780"/>
                <a:ext cx="11218415" cy="707886"/>
              </a:xfrm>
              <a:prstGeom prst="rect">
                <a:avLst/>
              </a:prstGeom>
            </p:spPr>
            <p:txBody>
              <a:bodyPr wrap="square">
                <a:spAutoFit/>
              </a:bodyPr>
              <a:lstStyle/>
              <a:p>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3</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We assume that a large number of gluons at the central region due to the GC-effects create the maximum number </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𝑁</m:t>
                        </m:r>
                      </m:e>
                      <m:sub>
                        <m:r>
                          <a:rPr lang="zh-CN" altLang="en-US" sz="2000" i="1">
                            <a:latin typeface="Cambria Math" panose="02040503050406030204" pitchFamily="18" charset="0"/>
                          </a:rPr>
                          <m:t>𝜋</m:t>
                        </m:r>
                      </m:sub>
                    </m:sSub>
                  </m:oMath>
                </a14:m>
                <a:r>
                  <a:rPr lang="en-US" altLang="zh-CN" sz="2000" dirty="0">
                    <a:latin typeface="Times New Roman" panose="02020603050405020304" pitchFamily="18" charset="0"/>
                    <a:cs typeface="Times New Roman" panose="02020603050405020304" pitchFamily="18" charset="0"/>
                  </a:rPr>
                  <a:t> of </a:t>
                </a:r>
                <a:r>
                  <a:rPr lang="en-US" altLang="zh-CN" sz="2000" dirty="0" err="1">
                    <a:latin typeface="Times New Roman" panose="02020603050405020304" pitchFamily="18" charset="0"/>
                    <a:cs typeface="Times New Roman" panose="02020603050405020304" pitchFamily="18" charset="0"/>
                  </a:rPr>
                  <a:t>pions</a:t>
                </a:r>
                <a:r>
                  <a:rPr lang="en-US" altLang="zh-CN" sz="2000" dirty="0">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p:txBody>
          </p:sp>
        </mc:Choice>
        <mc:Fallback xmlns="">
          <p:sp>
            <p:nvSpPr>
              <p:cNvPr id="10" name="矩形 9">
                <a:extLst>
                  <a:ext uri="{FF2B5EF4-FFF2-40B4-BE49-F238E27FC236}">
                    <a16:creationId xmlns:a16="http://schemas.microsoft.com/office/drawing/2014/main" id="{5AEF2410-E2B1-4F5B-A8E6-C963D7141153}"/>
                  </a:ext>
                </a:extLst>
              </p:cNvPr>
              <p:cNvSpPr>
                <a:spLocks noRot="1" noChangeAspect="1" noMove="1" noResize="1" noEditPoints="1" noAdjustHandles="1" noChangeArrowheads="1" noChangeShapeType="1" noTextEdit="1"/>
              </p:cNvSpPr>
              <p:nvPr/>
            </p:nvSpPr>
            <p:spPr>
              <a:xfrm>
                <a:off x="455720" y="5055780"/>
                <a:ext cx="11218415" cy="707886"/>
              </a:xfrm>
              <a:prstGeom prst="rect">
                <a:avLst/>
              </a:prstGeom>
              <a:blipFill>
                <a:blip r:embed="rId5"/>
                <a:stretch>
                  <a:fillRect l="-598" t="-5172" b="-1465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838567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7535E97-BF67-48DA-8FBE-9BDDFA537CDC}"/>
              </a:ext>
            </a:extLst>
          </p:cNvPr>
          <p:cNvSpPr/>
          <p:nvPr/>
        </p:nvSpPr>
        <p:spPr>
          <a:xfrm>
            <a:off x="375821" y="188625"/>
            <a:ext cx="10774532" cy="830997"/>
          </a:xfrm>
          <a:prstGeom prst="rect">
            <a:avLst/>
          </a:prstGeom>
        </p:spPr>
        <p:txBody>
          <a:bodyPr wrap="square">
            <a:spAutoFit/>
          </a:bodyPr>
          <a:lstStyle/>
          <a:p>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4</a:t>
            </a: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Focus on the central rapidity region, where the multi-hadrons (mainly </a:t>
            </a:r>
            <a:r>
              <a:rPr lang="en-US" altLang="zh-CN" sz="2400" dirty="0" err="1">
                <a:latin typeface="Times New Roman" panose="02020603050405020304" pitchFamily="18" charset="0"/>
                <a:cs typeface="Times New Roman" panose="02020603050405020304" pitchFamily="18" charset="0"/>
              </a:rPr>
              <a:t>pions</a:t>
            </a:r>
            <a:r>
              <a:rPr lang="en-US" altLang="zh-CN" sz="2400" dirty="0">
                <a:latin typeface="Times New Roman" panose="02020603050405020304" pitchFamily="18" charset="0"/>
                <a:cs typeface="Times New Roman" panose="02020603050405020304" pitchFamily="18" charset="0"/>
              </a:rPr>
              <a:t>) are produced due to the excited gluons. This process contains two steps</a:t>
            </a:r>
            <a:endParaRPr lang="zh-CN" altLang="en-US" sz="2400" dirty="0">
              <a:latin typeface="Times New Roman" panose="02020603050405020304" pitchFamily="18" charset="0"/>
              <a:cs typeface="Times New Roman" panose="02020603050405020304" pitchFamily="18" charset="0"/>
            </a:endParaRPr>
          </a:p>
        </p:txBody>
      </p:sp>
      <p:sp>
        <p:nvSpPr>
          <p:cNvPr id="4" name="矩形 3">
            <a:extLst>
              <a:ext uri="{FF2B5EF4-FFF2-40B4-BE49-F238E27FC236}">
                <a16:creationId xmlns:a16="http://schemas.microsoft.com/office/drawing/2014/main" id="{2BB6F487-28DA-43F6-B216-B2CF0712A1E2}"/>
              </a:ext>
            </a:extLst>
          </p:cNvPr>
          <p:cNvSpPr/>
          <p:nvPr/>
        </p:nvSpPr>
        <p:spPr>
          <a:xfrm>
            <a:off x="366945" y="1969496"/>
            <a:ext cx="11342702" cy="830997"/>
          </a:xfrm>
          <a:prstGeom prst="rect">
            <a:avLst/>
          </a:prstGeom>
        </p:spPr>
        <p:txBody>
          <a:bodyPr wrap="square">
            <a:spAutoFit/>
          </a:bodyPr>
          <a:lstStyle/>
          <a:p>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5</a:t>
            </a: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Image that almost all available energy of the collision at the center-of-mass system is used to create </a:t>
            </a:r>
            <a:r>
              <a:rPr lang="en-US" altLang="zh-CN" sz="2400" dirty="0" err="1">
                <a:latin typeface="Times New Roman" panose="02020603050405020304" pitchFamily="18" charset="0"/>
                <a:cs typeface="Times New Roman" panose="02020603050405020304" pitchFamily="18" charset="0"/>
              </a:rPr>
              <a:t>pions</a:t>
            </a:r>
            <a:r>
              <a:rPr lang="en-US" altLang="zh-CN" sz="2400" dirty="0">
                <a:latin typeface="Times New Roman" panose="02020603050405020304" pitchFamily="18" charset="0"/>
                <a:cs typeface="Times New Roman" panose="02020603050405020304" pitchFamily="18" charset="0"/>
              </a:rPr>
              <a:t>.</a:t>
            </a:r>
            <a:endParaRPr lang="zh-CN" altLang="en-US" sz="2400" dirty="0">
              <a:latin typeface="Times New Roman" panose="02020603050405020304" pitchFamily="18" charset="0"/>
              <a:cs typeface="Times New Roman" panose="02020603050405020304" pitchFamily="18" charset="0"/>
            </a:endParaRPr>
          </a:p>
        </p:txBody>
      </p:sp>
      <p:pic>
        <p:nvPicPr>
          <p:cNvPr id="5" name="图片 4">
            <a:extLst>
              <a:ext uri="{FF2B5EF4-FFF2-40B4-BE49-F238E27FC236}">
                <a16:creationId xmlns:a16="http://schemas.microsoft.com/office/drawing/2014/main" id="{3C3C77CF-6115-425C-8DE3-8946C715B068}"/>
              </a:ext>
            </a:extLst>
          </p:cNvPr>
          <p:cNvPicPr>
            <a:picLocks noChangeAspect="1"/>
          </p:cNvPicPr>
          <p:nvPr/>
        </p:nvPicPr>
        <p:blipFill>
          <a:blip r:embed="rId2"/>
          <a:stretch>
            <a:fillRect/>
          </a:stretch>
        </p:blipFill>
        <p:spPr>
          <a:xfrm>
            <a:off x="1416881" y="2806085"/>
            <a:ext cx="5753903" cy="695422"/>
          </a:xfrm>
          <a:prstGeom prst="rect">
            <a:avLst/>
          </a:prstGeom>
        </p:spPr>
      </p:pic>
      <p:pic>
        <p:nvPicPr>
          <p:cNvPr id="6" name="图片 5">
            <a:extLst>
              <a:ext uri="{FF2B5EF4-FFF2-40B4-BE49-F238E27FC236}">
                <a16:creationId xmlns:a16="http://schemas.microsoft.com/office/drawing/2014/main" id="{A888E93A-C60C-4494-97FE-AAB4F3EBF96F}"/>
              </a:ext>
            </a:extLst>
          </p:cNvPr>
          <p:cNvPicPr>
            <a:picLocks noChangeAspect="1"/>
          </p:cNvPicPr>
          <p:nvPr/>
        </p:nvPicPr>
        <p:blipFill>
          <a:blip r:embed="rId3"/>
          <a:stretch>
            <a:fillRect/>
          </a:stretch>
        </p:blipFill>
        <p:spPr>
          <a:xfrm>
            <a:off x="1700059" y="3566527"/>
            <a:ext cx="4867954" cy="523948"/>
          </a:xfrm>
          <a:prstGeom prst="rect">
            <a:avLst/>
          </a:prstGeom>
        </p:spPr>
      </p:pic>
      <p:pic>
        <p:nvPicPr>
          <p:cNvPr id="8" name="图片 7">
            <a:extLst>
              <a:ext uri="{FF2B5EF4-FFF2-40B4-BE49-F238E27FC236}">
                <a16:creationId xmlns:a16="http://schemas.microsoft.com/office/drawing/2014/main" id="{5437610B-46F2-40CC-8344-1AFE295A5EF3}"/>
              </a:ext>
            </a:extLst>
          </p:cNvPr>
          <p:cNvPicPr>
            <a:picLocks noChangeAspect="1"/>
          </p:cNvPicPr>
          <p:nvPr/>
        </p:nvPicPr>
        <p:blipFill>
          <a:blip r:embed="rId4"/>
          <a:stretch>
            <a:fillRect/>
          </a:stretch>
        </p:blipFill>
        <p:spPr>
          <a:xfrm>
            <a:off x="1664362" y="4161329"/>
            <a:ext cx="5525271" cy="523948"/>
          </a:xfrm>
          <a:prstGeom prst="rect">
            <a:avLst/>
          </a:prstGeom>
        </p:spPr>
      </p:pic>
      <p:pic>
        <p:nvPicPr>
          <p:cNvPr id="9" name="图片 8">
            <a:extLst>
              <a:ext uri="{FF2B5EF4-FFF2-40B4-BE49-F238E27FC236}">
                <a16:creationId xmlns:a16="http://schemas.microsoft.com/office/drawing/2014/main" id="{22C2597E-CAE8-4649-A7A4-124E78E0DB99}"/>
              </a:ext>
            </a:extLst>
          </p:cNvPr>
          <p:cNvPicPr>
            <a:picLocks noChangeAspect="1"/>
          </p:cNvPicPr>
          <p:nvPr/>
        </p:nvPicPr>
        <p:blipFill>
          <a:blip r:embed="rId5"/>
          <a:stretch>
            <a:fillRect/>
          </a:stretch>
        </p:blipFill>
        <p:spPr>
          <a:xfrm>
            <a:off x="1663656" y="4829748"/>
            <a:ext cx="4372585" cy="447737"/>
          </a:xfrm>
          <a:prstGeom prst="rect">
            <a:avLst/>
          </a:prstGeom>
        </p:spPr>
      </p:pic>
      <p:pic>
        <p:nvPicPr>
          <p:cNvPr id="10" name="图片 9">
            <a:extLst>
              <a:ext uri="{FF2B5EF4-FFF2-40B4-BE49-F238E27FC236}">
                <a16:creationId xmlns:a16="http://schemas.microsoft.com/office/drawing/2014/main" id="{C6E4477F-E86E-46A9-8F3D-A425B590D32B}"/>
              </a:ext>
            </a:extLst>
          </p:cNvPr>
          <p:cNvPicPr>
            <a:picLocks noChangeAspect="1"/>
          </p:cNvPicPr>
          <p:nvPr/>
        </p:nvPicPr>
        <p:blipFill>
          <a:blip r:embed="rId6"/>
          <a:stretch>
            <a:fillRect/>
          </a:stretch>
        </p:blipFill>
        <p:spPr>
          <a:xfrm>
            <a:off x="1663862" y="5412432"/>
            <a:ext cx="4105848" cy="543001"/>
          </a:xfrm>
          <a:prstGeom prst="rect">
            <a:avLst/>
          </a:prstGeom>
        </p:spPr>
      </p:pic>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0D72C002-2490-4A84-8E07-887DB6B2078F}"/>
                  </a:ext>
                </a:extLst>
              </p:cNvPr>
              <p:cNvSpPr txBox="1"/>
              <p:nvPr/>
            </p:nvSpPr>
            <p:spPr>
              <a:xfrm>
                <a:off x="1186650" y="1173330"/>
                <a:ext cx="10764165" cy="377667"/>
              </a:xfrm>
              <a:prstGeom prst="rect">
                <a:avLst/>
              </a:prstGeom>
              <a:noFill/>
            </p:spPr>
            <p:txBody>
              <a:bodyPr wrap="none" lIns="0" tIns="0" rIns="0" bIns="0" rtlCol="0">
                <a:spAutoFit/>
              </a:bodyPr>
              <a:lstStyle/>
              <a:p>
                <a14:m>
                  <m:oMath xmlns:m="http://schemas.openxmlformats.org/officeDocument/2006/math">
                    <m:r>
                      <a:rPr lang="en-US" altLang="zh-CN" sz="2400" b="1" i="1" smtClean="0">
                        <a:solidFill>
                          <a:srgbClr val="0000FF"/>
                        </a:solidFill>
                        <a:latin typeface="Cambria Math" panose="02040503050406030204" pitchFamily="18" charset="0"/>
                      </a:rPr>
                      <m:t>𝒑</m:t>
                    </m:r>
                    <m:r>
                      <a:rPr lang="en-US" altLang="zh-CN" sz="2400" b="1" i="1" smtClean="0">
                        <a:solidFill>
                          <a:srgbClr val="0000FF"/>
                        </a:solidFill>
                        <a:latin typeface="Cambria Math" panose="02040503050406030204" pitchFamily="18" charset="0"/>
                      </a:rPr>
                      <m:t>+</m:t>
                    </m:r>
                    <m:r>
                      <a:rPr lang="en-US" altLang="zh-CN" sz="2400" b="1" i="1" smtClean="0">
                        <a:solidFill>
                          <a:srgbClr val="0000FF"/>
                        </a:solidFill>
                        <a:latin typeface="Cambria Math" panose="02040503050406030204" pitchFamily="18" charset="0"/>
                      </a:rPr>
                      <m:t>𝒑</m:t>
                    </m:r>
                    <m:r>
                      <a:rPr lang="en-US" altLang="zh-CN" sz="2400" b="1" i="1" smtClean="0">
                        <a:solidFill>
                          <a:srgbClr val="0000FF"/>
                        </a:solidFill>
                        <a:latin typeface="Cambria Math" panose="02040503050406030204" pitchFamily="18" charset="0"/>
                        <a:ea typeface="Cambria Math" panose="02040503050406030204" pitchFamily="18" charset="0"/>
                      </a:rPr>
                      <m:t>→</m:t>
                    </m:r>
                  </m:oMath>
                </a14:m>
                <a:r>
                  <a:rPr lang="en-US" altLang="zh-CN" sz="2400" b="1" dirty="0">
                    <a:solidFill>
                      <a:srgbClr val="0000FF"/>
                    </a:solidFill>
                    <a:ea typeface="Cambria Math" panose="02040503050406030204" pitchFamily="18" charset="0"/>
                  </a:rPr>
                  <a:t> </a:t>
                </a:r>
                <a14:m>
                  <m:oMath xmlns:m="http://schemas.openxmlformats.org/officeDocument/2006/math">
                    <m:r>
                      <a:rPr lang="en-US" altLang="zh-CN" sz="2400" b="1" i="1">
                        <a:solidFill>
                          <a:srgbClr val="0000FF"/>
                        </a:solidFill>
                        <a:latin typeface="Cambria Math" panose="02040503050406030204" pitchFamily="18" charset="0"/>
                        <a:ea typeface="Cambria Math" panose="02040503050406030204" pitchFamily="18" charset="0"/>
                      </a:rPr>
                      <m:t>𝒈𝒍𝒖𝒐𝒏𝒔</m:t>
                    </m:r>
                    <m:r>
                      <a:rPr lang="en-US" altLang="zh-CN" sz="2400" b="1" i="1">
                        <a:solidFill>
                          <a:srgbClr val="0000FF"/>
                        </a:solidFill>
                        <a:latin typeface="Cambria Math" panose="02040503050406030204" pitchFamily="18" charset="0"/>
                        <a:ea typeface="Cambria Math" panose="02040503050406030204" pitchFamily="18" charset="0"/>
                      </a:rPr>
                      <m:t>(</m:t>
                    </m:r>
                    <m:r>
                      <a:rPr lang="en-US" altLang="zh-CN" sz="2400" b="1" i="1">
                        <a:solidFill>
                          <a:srgbClr val="0000FF"/>
                        </a:solidFill>
                        <a:latin typeface="Cambria Math" panose="02040503050406030204" pitchFamily="18" charset="0"/>
                        <a:ea typeface="Cambria Math" panose="02040503050406030204" pitchFamily="18" charset="0"/>
                      </a:rPr>
                      <m:t>𝒐𝒓</m:t>
                    </m:r>
                    <m:r>
                      <a:rPr lang="en-US" altLang="zh-CN" sz="2400" b="1" i="1">
                        <a:solidFill>
                          <a:srgbClr val="0000FF"/>
                        </a:solidFill>
                        <a:latin typeface="Cambria Math" panose="02040503050406030204" pitchFamily="18" charset="0"/>
                        <a:ea typeface="Cambria Math" panose="02040503050406030204" pitchFamily="18" charset="0"/>
                      </a:rPr>
                      <m:t> </m:t>
                    </m:r>
                    <m:r>
                      <a:rPr lang="en-US" altLang="zh-CN" sz="2400" b="1" i="1">
                        <a:solidFill>
                          <a:srgbClr val="0000FF"/>
                        </a:solidFill>
                        <a:latin typeface="Cambria Math" panose="02040503050406030204" pitchFamily="18" charset="0"/>
                        <a:ea typeface="Cambria Math" panose="02040503050406030204" pitchFamily="18" charset="0"/>
                      </a:rPr>
                      <m:t>𝒈𝒍𝒖𝒐𝒏𝒔</m:t>
                    </m:r>
                    <m:r>
                      <a:rPr lang="en-US" altLang="zh-CN" sz="2400" b="1" i="1">
                        <a:solidFill>
                          <a:srgbClr val="0000FF"/>
                        </a:solidFill>
                        <a:latin typeface="Cambria Math" panose="02040503050406030204" pitchFamily="18" charset="0"/>
                        <a:ea typeface="Cambria Math" panose="02040503050406030204" pitchFamily="18" charset="0"/>
                      </a:rPr>
                      <m:t> </m:t>
                    </m:r>
                    <m:r>
                      <a:rPr lang="en-US" altLang="zh-CN" sz="2400" b="1" i="1">
                        <a:solidFill>
                          <a:srgbClr val="0000FF"/>
                        </a:solidFill>
                        <a:latin typeface="Cambria Math" panose="02040503050406030204" pitchFamily="18" charset="0"/>
                        <a:ea typeface="Cambria Math" panose="02040503050406030204" pitchFamily="18" charset="0"/>
                      </a:rPr>
                      <m:t>𝒂𝒏𝒅</m:t>
                    </m:r>
                    <m:r>
                      <a:rPr lang="en-US" altLang="zh-CN" sz="2400" b="1" i="1">
                        <a:solidFill>
                          <a:srgbClr val="0000FF"/>
                        </a:solidFill>
                        <a:latin typeface="Cambria Math" panose="02040503050406030204" pitchFamily="18" charset="0"/>
                        <a:ea typeface="Cambria Math" panose="02040503050406030204" pitchFamily="18" charset="0"/>
                      </a:rPr>
                      <m:t> </m:t>
                    </m:r>
                    <m:r>
                      <a:rPr lang="en-US" altLang="zh-CN" sz="2400" b="1" i="1">
                        <a:solidFill>
                          <a:srgbClr val="0000FF"/>
                        </a:solidFill>
                        <a:latin typeface="Cambria Math" panose="02040503050406030204" pitchFamily="18" charset="0"/>
                        <a:ea typeface="Cambria Math" panose="02040503050406030204" pitchFamily="18" charset="0"/>
                      </a:rPr>
                      <m:t>𝒒𝒖𝒂𝒓𝒌</m:t>
                    </m:r>
                    <m:r>
                      <a:rPr lang="en-US" altLang="zh-CN" sz="2400" b="1" i="1">
                        <a:solidFill>
                          <a:srgbClr val="0000FF"/>
                        </a:solidFill>
                        <a:latin typeface="Cambria Math" panose="02040503050406030204" pitchFamily="18" charset="0"/>
                        <a:ea typeface="Cambria Math" panose="02040503050406030204" pitchFamily="18" charset="0"/>
                      </a:rPr>
                      <m:t>−</m:t>
                    </m:r>
                    <m:r>
                      <a:rPr lang="en-US" altLang="zh-CN" sz="2400" b="1" i="1">
                        <a:solidFill>
                          <a:srgbClr val="0000FF"/>
                        </a:solidFill>
                        <a:latin typeface="Cambria Math" panose="02040503050406030204" pitchFamily="18" charset="0"/>
                        <a:ea typeface="Cambria Math" panose="02040503050406030204" pitchFamily="18" charset="0"/>
                      </a:rPr>
                      <m:t>𝒂𝒏𝒕𝒊𝒒𝒖𝒂𝒓𝒌</m:t>
                    </m:r>
                    <m:r>
                      <a:rPr lang="en-US" altLang="zh-CN" sz="2400" b="1" i="1">
                        <a:solidFill>
                          <a:srgbClr val="0000FF"/>
                        </a:solidFill>
                        <a:latin typeface="Cambria Math" panose="02040503050406030204" pitchFamily="18" charset="0"/>
                        <a:ea typeface="Cambria Math" panose="02040503050406030204" pitchFamily="18" charset="0"/>
                      </a:rPr>
                      <m:t> </m:t>
                    </m:r>
                    <m:r>
                      <a:rPr lang="en-US" altLang="zh-CN" sz="2400" b="1" i="1">
                        <a:solidFill>
                          <a:srgbClr val="0000FF"/>
                        </a:solidFill>
                        <a:latin typeface="Cambria Math" panose="02040503050406030204" pitchFamily="18" charset="0"/>
                        <a:ea typeface="Cambria Math" panose="02040503050406030204" pitchFamily="18" charset="0"/>
                      </a:rPr>
                      <m:t>𝒑𝒂𝒊𝒓𝒔</m:t>
                    </m:r>
                    <m:r>
                      <a:rPr lang="en-US" altLang="zh-CN" sz="2400" b="1" i="1">
                        <a:solidFill>
                          <a:srgbClr val="0000FF"/>
                        </a:solidFill>
                        <a:latin typeface="Cambria Math" panose="02040503050406030204" pitchFamily="18" charset="0"/>
                        <a:ea typeface="Cambria Math" panose="02040503050406030204" pitchFamily="18" charset="0"/>
                      </a:rPr>
                      <m:t>)→</m:t>
                    </m:r>
                    <m:sSup>
                      <m:sSupPr>
                        <m:ctrlPr>
                          <a:rPr lang="en-US" altLang="zh-CN" sz="2400" b="1" i="1">
                            <a:solidFill>
                              <a:srgbClr val="0000FF"/>
                            </a:solidFill>
                            <a:latin typeface="Cambria Math" panose="02040503050406030204" pitchFamily="18" charset="0"/>
                            <a:ea typeface="Cambria Math" panose="02040503050406030204" pitchFamily="18" charset="0"/>
                          </a:rPr>
                        </m:ctrlPr>
                      </m:sSupPr>
                      <m:e>
                        <m:r>
                          <a:rPr lang="zh-CN" altLang="en-US" sz="2400" b="1" i="1">
                            <a:solidFill>
                              <a:srgbClr val="0000FF"/>
                            </a:solidFill>
                            <a:latin typeface="Cambria Math" panose="02040503050406030204" pitchFamily="18" charset="0"/>
                            <a:ea typeface="Cambria Math" panose="02040503050406030204" pitchFamily="18" charset="0"/>
                          </a:rPr>
                          <m:t>𝝅</m:t>
                        </m:r>
                      </m:e>
                      <m:sup>
                        <m:r>
                          <a:rPr lang="en-US" altLang="zh-CN" sz="2400" b="1" i="1">
                            <a:solidFill>
                              <a:srgbClr val="0000FF"/>
                            </a:solidFill>
                            <a:latin typeface="Cambria Math" panose="02040503050406030204" pitchFamily="18" charset="0"/>
                            <a:ea typeface="Cambria Math" panose="02040503050406030204" pitchFamily="18" charset="0"/>
                          </a:rPr>
                          <m:t>±,</m:t>
                        </m:r>
                        <m:r>
                          <a:rPr lang="en-US" altLang="zh-CN" sz="2400" b="1" i="1">
                            <a:solidFill>
                              <a:srgbClr val="0000FF"/>
                            </a:solidFill>
                            <a:latin typeface="Cambria Math" panose="02040503050406030204" pitchFamily="18" charset="0"/>
                            <a:ea typeface="Cambria Math" panose="02040503050406030204" pitchFamily="18" charset="0"/>
                          </a:rPr>
                          <m:t>𝟎</m:t>
                        </m:r>
                      </m:sup>
                    </m:sSup>
                    <m:r>
                      <a:rPr lang="en-US" altLang="zh-CN" sz="2400" b="1" i="1">
                        <a:solidFill>
                          <a:srgbClr val="0000FF"/>
                        </a:solidFill>
                        <a:latin typeface="Cambria Math" panose="02040503050406030204" pitchFamily="18" charset="0"/>
                        <a:ea typeface="Cambria Math" panose="02040503050406030204" pitchFamily="18" charset="0"/>
                      </a:rPr>
                      <m:t>+</m:t>
                    </m:r>
                    <m:r>
                      <a:rPr lang="en-US" altLang="zh-CN" sz="2400" b="1" i="1">
                        <a:solidFill>
                          <a:srgbClr val="0000FF"/>
                        </a:solidFill>
                        <a:latin typeface="Cambria Math" panose="02040503050406030204" pitchFamily="18" charset="0"/>
                        <a:ea typeface="Cambria Math" panose="02040503050406030204" pitchFamily="18" charset="0"/>
                      </a:rPr>
                      <m:t>𝒐𝒕𝒉𝒆𝒓𝒔</m:t>
                    </m:r>
                  </m:oMath>
                </a14:m>
                <a:endParaRPr lang="zh-CN" altLang="en-US" sz="2400" b="1" dirty="0">
                  <a:solidFill>
                    <a:srgbClr val="0000FF"/>
                  </a:solidFill>
                </a:endParaRPr>
              </a:p>
            </p:txBody>
          </p:sp>
        </mc:Choice>
        <mc:Fallback xmlns="">
          <p:sp>
            <p:nvSpPr>
              <p:cNvPr id="14" name="文本框 13">
                <a:extLst>
                  <a:ext uri="{FF2B5EF4-FFF2-40B4-BE49-F238E27FC236}">
                    <a16:creationId xmlns:a16="http://schemas.microsoft.com/office/drawing/2014/main" id="{0D72C002-2490-4A84-8E07-887DB6B2078F}"/>
                  </a:ext>
                </a:extLst>
              </p:cNvPr>
              <p:cNvSpPr txBox="1">
                <a:spLocks noRot="1" noChangeAspect="1" noMove="1" noResize="1" noEditPoints="1" noAdjustHandles="1" noChangeArrowheads="1" noChangeShapeType="1" noTextEdit="1"/>
              </p:cNvSpPr>
              <p:nvPr/>
            </p:nvSpPr>
            <p:spPr>
              <a:xfrm>
                <a:off x="1186650" y="1173330"/>
                <a:ext cx="10764165" cy="377667"/>
              </a:xfrm>
              <a:prstGeom prst="rect">
                <a:avLst/>
              </a:prstGeom>
              <a:blipFill>
                <a:blip r:embed="rId7"/>
                <a:stretch>
                  <a:fillRect l="-1076" t="-1613" r="-113" b="-3387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4110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68995"/>
            <a:ext cx="2983509" cy="523220"/>
          </a:xfrm>
          <a:prstGeom prst="rect">
            <a:avLst/>
          </a:prstGeom>
        </p:spPr>
        <p:txBody>
          <a:bodyPr wrap="none">
            <a:spAutoFit/>
          </a:bodyPr>
          <a:lstStyle/>
          <a:p>
            <a:r>
              <a:rPr lang="en-US" altLang="zh-CN" sz="2800" b="1" dirty="0">
                <a:solidFill>
                  <a:srgbClr val="0000FF"/>
                </a:solidFill>
                <a:latin typeface="微软雅黑" panose="020B0503020204020204" pitchFamily="34" charset="-122"/>
                <a:ea typeface="微软雅黑" panose="020B0503020204020204" pitchFamily="34" charset="-122"/>
              </a:rPr>
              <a:t> 1</a:t>
            </a:r>
            <a:r>
              <a:rPr lang="zh-CN" altLang="en-US" sz="2800" b="1" dirty="0">
                <a:solidFill>
                  <a:srgbClr val="0000FF"/>
                </a:solidFill>
                <a:latin typeface="微软雅黑" panose="020B0503020204020204" pitchFamily="34" charset="-122"/>
                <a:ea typeface="微软雅黑" panose="020B0503020204020204" pitchFamily="34" charset="-122"/>
              </a:rPr>
              <a:t>、</a:t>
            </a:r>
            <a:r>
              <a:rPr lang="en-US" altLang="zh-CN" sz="2800" b="1" dirty="0">
                <a:solidFill>
                  <a:srgbClr val="0000FF"/>
                </a:solidFill>
                <a:latin typeface="微软雅黑" panose="020B0503020204020204" pitchFamily="34" charset="-122"/>
                <a:ea typeface="微软雅黑" panose="020B0503020204020204" pitchFamily="34" charset="-122"/>
              </a:rPr>
              <a:t>Gamma</a:t>
            </a:r>
            <a:r>
              <a:rPr lang="zh-CN" altLang="en-US" sz="2800" b="1" dirty="0">
                <a:solidFill>
                  <a:srgbClr val="0000FF"/>
                </a:solidFill>
                <a:latin typeface="微软雅黑" panose="020B0503020204020204" pitchFamily="34" charset="-122"/>
                <a:ea typeface="微软雅黑" panose="020B0503020204020204" pitchFamily="34" charset="-122"/>
              </a:rPr>
              <a:t>光谱</a:t>
            </a:r>
          </a:p>
        </p:txBody>
      </p:sp>
      <p:sp>
        <p:nvSpPr>
          <p:cNvPr id="11" name="矩形 10"/>
          <p:cNvSpPr/>
          <p:nvPr/>
        </p:nvSpPr>
        <p:spPr>
          <a:xfrm>
            <a:off x="1171841" y="952124"/>
            <a:ext cx="5328592" cy="1152128"/>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EF7BD384-EA5D-4325-A109-6DB5DEB6A2D7}"/>
              </a:ext>
            </a:extLst>
          </p:cNvPr>
          <p:cNvPicPr>
            <a:picLocks noChangeAspect="1"/>
          </p:cNvPicPr>
          <p:nvPr/>
        </p:nvPicPr>
        <p:blipFill>
          <a:blip r:embed="rId2"/>
          <a:stretch>
            <a:fillRect/>
          </a:stretch>
        </p:blipFill>
        <p:spPr>
          <a:xfrm>
            <a:off x="1234921" y="3708380"/>
            <a:ext cx="6691788" cy="916886"/>
          </a:xfrm>
          <a:prstGeom prst="rect">
            <a:avLst/>
          </a:prstGeom>
        </p:spPr>
      </p:pic>
      <p:pic>
        <p:nvPicPr>
          <p:cNvPr id="17" name="图片 16">
            <a:extLst>
              <a:ext uri="{FF2B5EF4-FFF2-40B4-BE49-F238E27FC236}">
                <a16:creationId xmlns:a16="http://schemas.microsoft.com/office/drawing/2014/main" id="{D32B998B-1352-48A4-B94A-6CECEE0DC69A}"/>
              </a:ext>
            </a:extLst>
          </p:cNvPr>
          <p:cNvPicPr>
            <a:picLocks noChangeAspect="1"/>
          </p:cNvPicPr>
          <p:nvPr/>
        </p:nvPicPr>
        <p:blipFill>
          <a:blip r:embed="rId3"/>
          <a:stretch>
            <a:fillRect/>
          </a:stretch>
        </p:blipFill>
        <p:spPr>
          <a:xfrm>
            <a:off x="1393793" y="4899081"/>
            <a:ext cx="6287667" cy="1093508"/>
          </a:xfrm>
          <a:prstGeom prst="rect">
            <a:avLst/>
          </a:prstGeom>
        </p:spPr>
      </p:pic>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02B82FCB-333D-4D40-BCE8-8404B58912D3}"/>
                  </a:ext>
                </a:extLst>
              </p:cNvPr>
              <p:cNvSpPr txBox="1"/>
              <p:nvPr/>
            </p:nvSpPr>
            <p:spPr>
              <a:xfrm>
                <a:off x="1602420" y="1003177"/>
                <a:ext cx="3565528" cy="4362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𝑝</m:t>
                      </m:r>
                      <m:r>
                        <a:rPr lang="en-US" altLang="zh-CN" sz="2800" b="0" i="1" smtClean="0">
                          <a:latin typeface="Cambria Math" panose="02040503050406030204" pitchFamily="18" charset="0"/>
                        </a:rPr>
                        <m:t>+</m:t>
                      </m:r>
                      <m:r>
                        <a:rPr lang="en-US" altLang="zh-CN" sz="2800" b="0" i="1" smtClean="0">
                          <a:latin typeface="Cambria Math" panose="02040503050406030204" pitchFamily="18" charset="0"/>
                        </a:rPr>
                        <m:t>𝑝</m:t>
                      </m:r>
                      <m:r>
                        <a:rPr lang="en-US" altLang="zh-CN" sz="2800" b="0" i="1" smtClean="0">
                          <a:latin typeface="Cambria Math" panose="02040503050406030204" pitchFamily="18" charset="0"/>
                          <a:ea typeface="Cambria Math" panose="02040503050406030204" pitchFamily="18" charset="0"/>
                        </a:rPr>
                        <m:t>→</m:t>
                      </m:r>
                      <m:sSup>
                        <m:sSupPr>
                          <m:ctrlPr>
                            <a:rPr lang="en-US" altLang="zh-CN" sz="2800" i="1" smtClean="0">
                              <a:latin typeface="Cambria Math" panose="02040503050406030204" pitchFamily="18" charset="0"/>
                              <a:ea typeface="Cambria Math" panose="02040503050406030204" pitchFamily="18" charset="0"/>
                            </a:rPr>
                          </m:ctrlPr>
                        </m:sSupPr>
                        <m:e>
                          <m:r>
                            <a:rPr lang="zh-CN" altLang="en-US" sz="2800" b="0" i="1" smtClean="0">
                              <a:latin typeface="Cambria Math" panose="02040503050406030204" pitchFamily="18" charset="0"/>
                              <a:ea typeface="Cambria Math" panose="02040503050406030204" pitchFamily="18" charset="0"/>
                            </a:rPr>
                            <m:t>𝜋</m:t>
                          </m:r>
                        </m:e>
                        <m:sup>
                          <m:r>
                            <a:rPr lang="en-US" altLang="zh-CN" sz="2800" b="0" i="1" smtClean="0">
                              <a:latin typeface="Cambria Math" panose="02040503050406030204" pitchFamily="18" charset="0"/>
                              <a:ea typeface="Cambria Math" panose="02040503050406030204" pitchFamily="18" charset="0"/>
                            </a:rPr>
                            <m:t>±,0</m:t>
                          </m:r>
                        </m:sup>
                      </m:sSup>
                      <m:r>
                        <a:rPr lang="en-US" altLang="zh-CN" sz="2800" b="0" i="1" smtClean="0">
                          <a:latin typeface="Cambria Math" panose="02040503050406030204" pitchFamily="18" charset="0"/>
                          <a:ea typeface="Cambria Math" panose="02040503050406030204" pitchFamily="18" charset="0"/>
                        </a:rPr>
                        <m:t>+</m:t>
                      </m:r>
                      <m:r>
                        <a:rPr lang="en-US" altLang="zh-CN" sz="2800" b="0" i="1" smtClean="0">
                          <a:latin typeface="Cambria Math" panose="02040503050406030204" pitchFamily="18" charset="0"/>
                          <a:ea typeface="Cambria Math" panose="02040503050406030204" pitchFamily="18" charset="0"/>
                        </a:rPr>
                        <m:t>𝑜𝑡h𝑒𝑟𝑠</m:t>
                      </m:r>
                    </m:oMath>
                  </m:oMathPara>
                </a14:m>
                <a:endParaRPr lang="zh-CN" altLang="en-US" sz="2800" dirty="0"/>
              </a:p>
            </p:txBody>
          </p:sp>
        </mc:Choice>
        <mc:Fallback xmlns="">
          <p:sp>
            <p:nvSpPr>
              <p:cNvPr id="20" name="文本框 19">
                <a:extLst>
                  <a:ext uri="{FF2B5EF4-FFF2-40B4-BE49-F238E27FC236}">
                    <a16:creationId xmlns:a16="http://schemas.microsoft.com/office/drawing/2014/main" id="{02B82FCB-333D-4D40-BCE8-8404B58912D3}"/>
                  </a:ext>
                </a:extLst>
              </p:cNvPr>
              <p:cNvSpPr txBox="1">
                <a:spLocks noRot="1" noChangeAspect="1" noMove="1" noResize="1" noEditPoints="1" noAdjustHandles="1" noChangeArrowheads="1" noChangeShapeType="1" noTextEdit="1"/>
              </p:cNvSpPr>
              <p:nvPr/>
            </p:nvSpPr>
            <p:spPr>
              <a:xfrm>
                <a:off x="1602420" y="1003177"/>
                <a:ext cx="3565528" cy="436273"/>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832A0C8B-C52B-49BE-80F9-228E4F399EB8}"/>
                  </a:ext>
                </a:extLst>
              </p:cNvPr>
              <p:cNvSpPr txBox="1"/>
              <p:nvPr/>
            </p:nvSpPr>
            <p:spPr>
              <a:xfrm>
                <a:off x="4203577" y="1669001"/>
                <a:ext cx="119654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2400" i="1" smtClean="0">
                              <a:latin typeface="Cambria Math" panose="02040503050406030204" pitchFamily="18" charset="0"/>
                            </a:rPr>
                          </m:ctrlPr>
                        </m:sSupPr>
                        <m:e>
                          <m:r>
                            <a:rPr lang="zh-CN" altLang="en-US" sz="2400" i="1" smtClean="0">
                              <a:latin typeface="Cambria Math" panose="02040503050406030204" pitchFamily="18" charset="0"/>
                            </a:rPr>
                            <m:t>𝜋</m:t>
                          </m:r>
                        </m:e>
                        <m:sup>
                          <m:r>
                            <a:rPr lang="en-US" altLang="zh-CN" sz="2400" b="0" i="1" smtClean="0">
                              <a:latin typeface="Cambria Math" panose="02040503050406030204" pitchFamily="18" charset="0"/>
                            </a:rPr>
                            <m:t>0</m:t>
                          </m:r>
                        </m:sup>
                      </m:sSup>
                      <m:r>
                        <a:rPr lang="en-US" altLang="zh-CN" sz="240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2</m:t>
                      </m:r>
                      <m:r>
                        <a:rPr lang="zh-CN" altLang="en-US" sz="2400" b="0" i="1" smtClean="0">
                          <a:latin typeface="Cambria Math" panose="02040503050406030204" pitchFamily="18" charset="0"/>
                          <a:ea typeface="Cambria Math" panose="02040503050406030204" pitchFamily="18" charset="0"/>
                        </a:rPr>
                        <m:t>𝛾</m:t>
                      </m:r>
                    </m:oMath>
                  </m:oMathPara>
                </a14:m>
                <a:endParaRPr lang="zh-CN" altLang="en-US" sz="2400" dirty="0"/>
              </a:p>
            </p:txBody>
          </p:sp>
        </mc:Choice>
        <mc:Fallback xmlns="">
          <p:sp>
            <p:nvSpPr>
              <p:cNvPr id="21" name="文本框 20">
                <a:extLst>
                  <a:ext uri="{FF2B5EF4-FFF2-40B4-BE49-F238E27FC236}">
                    <a16:creationId xmlns:a16="http://schemas.microsoft.com/office/drawing/2014/main" id="{832A0C8B-C52B-49BE-80F9-228E4F399EB8}"/>
                  </a:ext>
                </a:extLst>
              </p:cNvPr>
              <p:cNvSpPr txBox="1">
                <a:spLocks noRot="1" noChangeAspect="1" noMove="1" noResize="1" noEditPoints="1" noAdjustHandles="1" noChangeArrowheads="1" noChangeShapeType="1" noTextEdit="1"/>
              </p:cNvSpPr>
              <p:nvPr/>
            </p:nvSpPr>
            <p:spPr>
              <a:xfrm>
                <a:off x="4203577" y="1669001"/>
                <a:ext cx="1196545" cy="369332"/>
              </a:xfrm>
              <a:prstGeom prst="rect">
                <a:avLst/>
              </a:prstGeom>
              <a:blipFill>
                <a:blip r:embed="rId5"/>
                <a:stretch>
                  <a:fillRect l="-2551" r="-4082" b="-23333"/>
                </a:stretch>
              </a:blipFill>
            </p:spPr>
            <p:txBody>
              <a:bodyPr/>
              <a:lstStyle/>
              <a:p>
                <a:r>
                  <a:rPr lang="zh-CN" altLang="en-US">
                    <a:noFill/>
                  </a:rPr>
                  <a:t> </a:t>
                </a:r>
              </a:p>
            </p:txBody>
          </p:sp>
        </mc:Fallback>
      </mc:AlternateContent>
      <p:pic>
        <p:nvPicPr>
          <p:cNvPr id="26" name="图片 25">
            <a:extLst>
              <a:ext uri="{FF2B5EF4-FFF2-40B4-BE49-F238E27FC236}">
                <a16:creationId xmlns:a16="http://schemas.microsoft.com/office/drawing/2014/main" id="{03436E2E-405B-424D-83BB-C503BFC8C2EC}"/>
              </a:ext>
            </a:extLst>
          </p:cNvPr>
          <p:cNvPicPr>
            <a:picLocks noChangeAspect="1"/>
          </p:cNvPicPr>
          <p:nvPr/>
        </p:nvPicPr>
        <p:blipFill>
          <a:blip r:embed="rId6"/>
          <a:stretch>
            <a:fillRect/>
          </a:stretch>
        </p:blipFill>
        <p:spPr>
          <a:xfrm>
            <a:off x="7007104" y="2721419"/>
            <a:ext cx="3486637" cy="704948"/>
          </a:xfrm>
          <a:prstGeom prst="rect">
            <a:avLst/>
          </a:prstGeom>
        </p:spPr>
      </p:pic>
      <p:pic>
        <p:nvPicPr>
          <p:cNvPr id="27" name="图片 26">
            <a:extLst>
              <a:ext uri="{FF2B5EF4-FFF2-40B4-BE49-F238E27FC236}">
                <a16:creationId xmlns:a16="http://schemas.microsoft.com/office/drawing/2014/main" id="{CEC367AB-3C60-4259-88D9-E237D9450A81}"/>
              </a:ext>
            </a:extLst>
          </p:cNvPr>
          <p:cNvPicPr>
            <a:picLocks noChangeAspect="1"/>
          </p:cNvPicPr>
          <p:nvPr/>
        </p:nvPicPr>
        <p:blipFill>
          <a:blip r:embed="rId7"/>
          <a:stretch>
            <a:fillRect/>
          </a:stretch>
        </p:blipFill>
        <p:spPr>
          <a:xfrm>
            <a:off x="1149921" y="2568127"/>
            <a:ext cx="5801295" cy="851813"/>
          </a:xfrm>
          <a:prstGeom prst="rect">
            <a:avLst/>
          </a:prstGeom>
        </p:spPr>
      </p:pic>
      <p:pic>
        <p:nvPicPr>
          <p:cNvPr id="12" name="图片 11">
            <a:extLst>
              <a:ext uri="{FF2B5EF4-FFF2-40B4-BE49-F238E27FC236}">
                <a16:creationId xmlns:a16="http://schemas.microsoft.com/office/drawing/2014/main" id="{7803171E-5495-4A74-B5D7-E7337C67F4ED}"/>
              </a:ext>
            </a:extLst>
          </p:cNvPr>
          <p:cNvPicPr>
            <a:picLocks noChangeAspect="1"/>
          </p:cNvPicPr>
          <p:nvPr/>
        </p:nvPicPr>
        <p:blipFill>
          <a:blip r:embed="rId8"/>
          <a:stretch>
            <a:fillRect/>
          </a:stretch>
        </p:blipFill>
        <p:spPr>
          <a:xfrm>
            <a:off x="1605864" y="1636696"/>
            <a:ext cx="2255923" cy="365825"/>
          </a:xfrm>
          <a:prstGeom prst="rect">
            <a:avLst/>
          </a:prstGeom>
        </p:spPr>
      </p:pic>
    </p:spTree>
    <p:extLst>
      <p:ext uri="{BB962C8B-B14F-4D97-AF65-F5344CB8AC3E}">
        <p14:creationId xmlns:p14="http://schemas.microsoft.com/office/powerpoint/2010/main" val="3716167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矩形 3"/>
          <p:cNvSpPr>
            <a:spLocks noChangeArrowheads="1"/>
          </p:cNvSpPr>
          <p:nvPr/>
        </p:nvSpPr>
        <p:spPr bwMode="auto">
          <a:xfrm>
            <a:off x="1558925" y="1341439"/>
            <a:ext cx="8172450" cy="5400675"/>
          </a:xfrm>
          <a:prstGeom prst="rect">
            <a:avLst/>
          </a:prstGeom>
          <a:solidFill>
            <a:schemeClr val="bg1"/>
          </a:solidFill>
          <a:ln w="9525" algn="ctr">
            <a:solidFill>
              <a:schemeClr val="bg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b="1">
              <a:solidFill>
                <a:srgbClr val="CC00CC"/>
              </a:solidFill>
              <a:ea typeface="楷体" panose="02010609060101010101" pitchFamily="49" charset="-122"/>
            </a:endParaRPr>
          </a:p>
        </p:txBody>
      </p:sp>
      <p:pic>
        <p:nvPicPr>
          <p:cNvPr id="2" name="图片 1"/>
          <p:cNvPicPr>
            <a:picLocks noChangeAspect="1"/>
          </p:cNvPicPr>
          <p:nvPr/>
        </p:nvPicPr>
        <p:blipFill>
          <a:blip r:embed="rId2"/>
          <a:stretch>
            <a:fillRect/>
          </a:stretch>
        </p:blipFill>
        <p:spPr>
          <a:xfrm>
            <a:off x="947926" y="149187"/>
            <a:ext cx="6617208" cy="1656184"/>
          </a:xfrm>
          <a:prstGeom prst="rect">
            <a:avLst/>
          </a:prstGeom>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6660" y="4057985"/>
            <a:ext cx="3179762" cy="216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8166" y="4099506"/>
            <a:ext cx="3438525" cy="214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图片 7">
            <a:extLst>
              <a:ext uri="{FF2B5EF4-FFF2-40B4-BE49-F238E27FC236}">
                <a16:creationId xmlns:a16="http://schemas.microsoft.com/office/drawing/2014/main" id="{8065F2D5-81EC-4783-A464-C57CF8BED42E}"/>
              </a:ext>
            </a:extLst>
          </p:cNvPr>
          <p:cNvPicPr>
            <a:picLocks noChangeAspect="1"/>
          </p:cNvPicPr>
          <p:nvPr/>
        </p:nvPicPr>
        <p:blipFill>
          <a:blip r:embed="rId5"/>
          <a:stretch>
            <a:fillRect/>
          </a:stretch>
        </p:blipFill>
        <p:spPr>
          <a:xfrm>
            <a:off x="1101202" y="2022261"/>
            <a:ext cx="7767590" cy="1746310"/>
          </a:xfrm>
          <a:prstGeom prst="rect">
            <a:avLst/>
          </a:prstGeom>
        </p:spPr>
      </p:pic>
    </p:spTree>
    <p:extLst>
      <p:ext uri="{BB962C8B-B14F-4D97-AF65-F5344CB8AC3E}">
        <p14:creationId xmlns:p14="http://schemas.microsoft.com/office/powerpoint/2010/main" val="38629448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矩形 3"/>
          <p:cNvSpPr>
            <a:spLocks noChangeArrowheads="1"/>
          </p:cNvSpPr>
          <p:nvPr/>
        </p:nvSpPr>
        <p:spPr bwMode="auto">
          <a:xfrm>
            <a:off x="1558925" y="1341439"/>
            <a:ext cx="8172450" cy="5400675"/>
          </a:xfrm>
          <a:prstGeom prst="rect">
            <a:avLst/>
          </a:prstGeom>
          <a:solidFill>
            <a:schemeClr val="bg1"/>
          </a:solidFill>
          <a:ln w="9525" algn="ctr">
            <a:solidFill>
              <a:schemeClr val="bg1"/>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b="1">
              <a:solidFill>
                <a:srgbClr val="CC00CC"/>
              </a:solidFill>
              <a:ea typeface="楷体" panose="02010609060101010101" pitchFamily="49" charset="-122"/>
            </a:endParaRPr>
          </a:p>
        </p:txBody>
      </p:sp>
      <p:pic>
        <p:nvPicPr>
          <p:cNvPr id="184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133" y="97654"/>
            <a:ext cx="4519613" cy="341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6696" y="133165"/>
            <a:ext cx="4520213" cy="333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355" y="3487737"/>
            <a:ext cx="4775200" cy="337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085" y="3517778"/>
            <a:ext cx="4427537"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矩形 8">
            <a:extLst>
              <a:ext uri="{FF2B5EF4-FFF2-40B4-BE49-F238E27FC236}">
                <a16:creationId xmlns:a16="http://schemas.microsoft.com/office/drawing/2014/main" id="{B68A321C-06B2-48B2-8E78-63B1EAE3CC09}"/>
              </a:ext>
            </a:extLst>
          </p:cNvPr>
          <p:cNvSpPr/>
          <p:nvPr/>
        </p:nvSpPr>
        <p:spPr>
          <a:xfrm>
            <a:off x="9676959" y="5454875"/>
            <a:ext cx="2016899" cy="369332"/>
          </a:xfrm>
          <a:prstGeom prst="rect">
            <a:avLst/>
          </a:prstGeom>
        </p:spPr>
        <p:txBody>
          <a:bodyPr wrap="none">
            <a:spAutoFit/>
          </a:bodyPr>
          <a:lstStyle/>
          <a:p>
            <a:r>
              <a:rPr lang="pt-PT" altLang="zh-CN" b="1" dirty="0"/>
              <a:t>JCAP01(2021)038</a:t>
            </a:r>
            <a:endParaRPr lang="zh-CN" altLang="en-US" b="1" dirty="0"/>
          </a:p>
        </p:txBody>
      </p:sp>
      <p:sp>
        <p:nvSpPr>
          <p:cNvPr id="10" name="矩形 9">
            <a:extLst>
              <a:ext uri="{FF2B5EF4-FFF2-40B4-BE49-F238E27FC236}">
                <a16:creationId xmlns:a16="http://schemas.microsoft.com/office/drawing/2014/main" id="{7F930649-29FA-4453-8A57-BB27AC2E0F3C}"/>
              </a:ext>
            </a:extLst>
          </p:cNvPr>
          <p:cNvSpPr/>
          <p:nvPr/>
        </p:nvSpPr>
        <p:spPr>
          <a:xfrm>
            <a:off x="9676960" y="5019868"/>
            <a:ext cx="2016899" cy="369332"/>
          </a:xfrm>
          <a:prstGeom prst="rect">
            <a:avLst/>
          </a:prstGeom>
        </p:spPr>
        <p:txBody>
          <a:bodyPr wrap="none">
            <a:spAutoFit/>
          </a:bodyPr>
          <a:lstStyle/>
          <a:p>
            <a:r>
              <a:rPr lang="pt-PT" altLang="zh-CN" b="1" dirty="0"/>
              <a:t>JCAP08(2021)065</a:t>
            </a:r>
            <a:endParaRPr lang="zh-CN" altLang="en-US" b="1" dirty="0"/>
          </a:p>
        </p:txBody>
      </p:sp>
      <p:sp>
        <p:nvSpPr>
          <p:cNvPr id="11" name="文本框 10">
            <a:extLst>
              <a:ext uri="{FF2B5EF4-FFF2-40B4-BE49-F238E27FC236}">
                <a16:creationId xmlns:a16="http://schemas.microsoft.com/office/drawing/2014/main" id="{C0847409-E892-473E-9C43-D594DEAEC595}"/>
              </a:ext>
            </a:extLst>
          </p:cNvPr>
          <p:cNvSpPr txBox="1"/>
          <p:nvPr/>
        </p:nvSpPr>
        <p:spPr>
          <a:xfrm>
            <a:off x="9639840" y="4268829"/>
            <a:ext cx="1785743" cy="369332"/>
          </a:xfrm>
          <a:prstGeom prst="rect">
            <a:avLst/>
          </a:prstGeom>
          <a:noFill/>
        </p:spPr>
        <p:txBody>
          <a:bodyPr wrap="square" rtlCol="0">
            <a:spAutoFit/>
          </a:bodyPr>
          <a:lstStyle/>
          <a:p>
            <a:r>
              <a:rPr lang="en-US" altLang="zh-CN" b="1" dirty="0"/>
              <a:t>APJ868(2018)2</a:t>
            </a:r>
            <a:endParaRPr lang="zh-CN" altLang="en-US" b="1" dirty="0"/>
          </a:p>
        </p:txBody>
      </p:sp>
      <p:sp>
        <p:nvSpPr>
          <p:cNvPr id="12" name="文本框 11">
            <a:extLst>
              <a:ext uri="{FF2B5EF4-FFF2-40B4-BE49-F238E27FC236}">
                <a16:creationId xmlns:a16="http://schemas.microsoft.com/office/drawing/2014/main" id="{CFC8DCDE-26BD-489D-9503-FC8AC1FCC761}"/>
              </a:ext>
            </a:extLst>
          </p:cNvPr>
          <p:cNvSpPr txBox="1"/>
          <p:nvPr/>
        </p:nvSpPr>
        <p:spPr>
          <a:xfrm>
            <a:off x="9650195" y="4634292"/>
            <a:ext cx="2148249" cy="369332"/>
          </a:xfrm>
          <a:prstGeom prst="rect">
            <a:avLst/>
          </a:prstGeom>
          <a:noFill/>
        </p:spPr>
        <p:txBody>
          <a:bodyPr wrap="square" rtlCol="0">
            <a:spAutoFit/>
          </a:bodyPr>
          <a:lstStyle/>
          <a:p>
            <a:r>
              <a:rPr lang="en-US" altLang="zh-CN" b="1" dirty="0"/>
              <a:t>APJ889(2020)127</a:t>
            </a:r>
            <a:endParaRPr lang="zh-CN" altLang="en-US" b="1" dirty="0"/>
          </a:p>
        </p:txBody>
      </p:sp>
      <p:sp>
        <p:nvSpPr>
          <p:cNvPr id="13" name="文本框 12">
            <a:extLst>
              <a:ext uri="{FF2B5EF4-FFF2-40B4-BE49-F238E27FC236}">
                <a16:creationId xmlns:a16="http://schemas.microsoft.com/office/drawing/2014/main" id="{782120AA-0B15-4C27-B91E-10746A0905CD}"/>
              </a:ext>
            </a:extLst>
          </p:cNvPr>
          <p:cNvSpPr txBox="1"/>
          <p:nvPr/>
        </p:nvSpPr>
        <p:spPr>
          <a:xfrm>
            <a:off x="9639209" y="5885895"/>
            <a:ext cx="2632452" cy="369332"/>
          </a:xfrm>
          <a:prstGeom prst="rect">
            <a:avLst/>
          </a:prstGeom>
          <a:noFill/>
        </p:spPr>
        <p:txBody>
          <a:bodyPr wrap="none" rtlCol="0">
            <a:spAutoFit/>
          </a:bodyPr>
          <a:lstStyle/>
          <a:p>
            <a:r>
              <a:rPr lang="en-US" altLang="zh-CN" b="1" dirty="0"/>
              <a:t>IJMPE27(2018)1850073</a:t>
            </a:r>
            <a:endParaRPr lang="zh-CN" altLang="en-US" b="1" dirty="0"/>
          </a:p>
        </p:txBody>
      </p:sp>
    </p:spTree>
    <p:extLst>
      <p:ext uri="{BB962C8B-B14F-4D97-AF65-F5344CB8AC3E}">
        <p14:creationId xmlns:p14="http://schemas.microsoft.com/office/powerpoint/2010/main" val="4050759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Text Box 5"/>
          <p:cNvSpPr txBox="1">
            <a:spLocks noChangeArrowheads="1"/>
          </p:cNvSpPr>
          <p:nvPr/>
        </p:nvSpPr>
        <p:spPr bwMode="auto">
          <a:xfrm>
            <a:off x="106522" y="0"/>
            <a:ext cx="69847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b="1" dirty="0">
                <a:solidFill>
                  <a:srgbClr val="3333FF"/>
                </a:solidFill>
                <a:latin typeface="微软雅黑" panose="020B0503020204020204" pitchFamily="34" charset="-122"/>
                <a:ea typeface="微软雅黑" panose="020B0503020204020204" pitchFamily="34" charset="-122"/>
              </a:rPr>
              <a:t>2</a:t>
            </a:r>
            <a:r>
              <a:rPr lang="zh-CN" altLang="en-US" b="1" dirty="0">
                <a:solidFill>
                  <a:srgbClr val="3333FF"/>
                </a:solidFill>
                <a:latin typeface="微软雅黑" panose="020B0503020204020204" pitchFamily="34" charset="-122"/>
                <a:ea typeface="微软雅黑" panose="020B0503020204020204" pitchFamily="34" charset="-122"/>
              </a:rPr>
              <a:t>、正负电子谱</a:t>
            </a:r>
            <a:endParaRPr lang="en-US" altLang="zh-CN" b="1" dirty="0">
              <a:solidFill>
                <a:srgbClr val="3333FF"/>
              </a:solidFill>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B9F99963-6318-461E-9700-3AE5198A907A}"/>
                  </a:ext>
                </a:extLst>
              </p:cNvPr>
              <p:cNvSpPr txBox="1"/>
              <p:nvPr/>
            </p:nvSpPr>
            <p:spPr>
              <a:xfrm>
                <a:off x="998738" y="958788"/>
                <a:ext cx="3057953" cy="3739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𝑝</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𝑝</m:t>
                      </m:r>
                      <m:r>
                        <a:rPr lang="en-US" altLang="zh-CN" sz="2400" b="0" i="1" smtClean="0">
                          <a:latin typeface="Cambria Math" panose="02040503050406030204" pitchFamily="18" charset="0"/>
                          <a:ea typeface="Cambria Math" panose="02040503050406030204" pitchFamily="18" charset="0"/>
                        </a:rPr>
                        <m:t>→</m:t>
                      </m:r>
                      <m:sSup>
                        <m:sSupPr>
                          <m:ctrlPr>
                            <a:rPr lang="en-US" altLang="zh-CN" sz="2400" i="1" smtClean="0">
                              <a:latin typeface="Cambria Math" panose="02040503050406030204" pitchFamily="18" charset="0"/>
                              <a:ea typeface="Cambria Math" panose="02040503050406030204" pitchFamily="18" charset="0"/>
                            </a:rPr>
                          </m:ctrlPr>
                        </m:sSupPr>
                        <m:e>
                          <m:r>
                            <a:rPr lang="zh-CN" altLang="en-US" sz="2400" b="0" i="1" smtClean="0">
                              <a:latin typeface="Cambria Math" panose="02040503050406030204" pitchFamily="18" charset="0"/>
                              <a:ea typeface="Cambria Math" panose="02040503050406030204" pitchFamily="18" charset="0"/>
                            </a:rPr>
                            <m:t>𝜋</m:t>
                          </m:r>
                        </m:e>
                        <m:sup>
                          <m:r>
                            <a:rPr lang="en-US" altLang="zh-CN" sz="2400" b="0" i="1" smtClean="0">
                              <a:latin typeface="Cambria Math" panose="02040503050406030204" pitchFamily="18" charset="0"/>
                              <a:ea typeface="Cambria Math" panose="02040503050406030204" pitchFamily="18" charset="0"/>
                            </a:rPr>
                            <m:t>±,0</m:t>
                          </m:r>
                        </m:sup>
                      </m:sSup>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𝑜𝑡h𝑒𝑟𝑠</m:t>
                      </m:r>
                    </m:oMath>
                  </m:oMathPara>
                </a14:m>
                <a:endParaRPr lang="zh-CN" altLang="en-US" sz="2400" dirty="0"/>
              </a:p>
            </p:txBody>
          </p:sp>
        </mc:Choice>
        <mc:Fallback xmlns="">
          <p:sp>
            <p:nvSpPr>
              <p:cNvPr id="2" name="文本框 1">
                <a:extLst>
                  <a:ext uri="{FF2B5EF4-FFF2-40B4-BE49-F238E27FC236}">
                    <a16:creationId xmlns:a16="http://schemas.microsoft.com/office/drawing/2014/main" id="{B9F99963-6318-461E-9700-3AE5198A907A}"/>
                  </a:ext>
                </a:extLst>
              </p:cNvPr>
              <p:cNvSpPr txBox="1">
                <a:spLocks noRot="1" noChangeAspect="1" noMove="1" noResize="1" noEditPoints="1" noAdjustHandles="1" noChangeArrowheads="1" noChangeShapeType="1" noTextEdit="1"/>
              </p:cNvSpPr>
              <p:nvPr/>
            </p:nvSpPr>
            <p:spPr>
              <a:xfrm>
                <a:off x="998738" y="958788"/>
                <a:ext cx="3057953" cy="373949"/>
              </a:xfrm>
              <a:prstGeom prst="rect">
                <a:avLst/>
              </a:prstGeom>
              <a:blipFill>
                <a:blip r:embed="rId2"/>
                <a:stretch>
                  <a:fillRect l="-1796" t="-1613" r="-1796" b="-2419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F116646F-415C-439E-B633-0E73AD93B8E2}"/>
                  </a:ext>
                </a:extLst>
              </p:cNvPr>
              <p:cNvSpPr txBox="1"/>
              <p:nvPr/>
            </p:nvSpPr>
            <p:spPr>
              <a:xfrm>
                <a:off x="4594195" y="967665"/>
                <a:ext cx="119654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2400" i="1" smtClean="0">
                              <a:latin typeface="Cambria Math" panose="02040503050406030204" pitchFamily="18" charset="0"/>
                            </a:rPr>
                          </m:ctrlPr>
                        </m:sSupPr>
                        <m:e>
                          <m:r>
                            <a:rPr lang="zh-CN" altLang="en-US" sz="2400" i="1" smtClean="0">
                              <a:latin typeface="Cambria Math" panose="02040503050406030204" pitchFamily="18" charset="0"/>
                            </a:rPr>
                            <m:t>𝜋</m:t>
                          </m:r>
                        </m:e>
                        <m:sup>
                          <m:r>
                            <a:rPr lang="en-US" altLang="zh-CN" sz="2400" b="0" i="1" smtClean="0">
                              <a:latin typeface="Cambria Math" panose="02040503050406030204" pitchFamily="18" charset="0"/>
                            </a:rPr>
                            <m:t>0</m:t>
                          </m:r>
                        </m:sup>
                      </m:sSup>
                      <m:r>
                        <a:rPr lang="en-US" altLang="zh-CN" sz="240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2</m:t>
                      </m:r>
                      <m:r>
                        <a:rPr lang="zh-CN" altLang="en-US" sz="2400" b="0" i="1" smtClean="0">
                          <a:latin typeface="Cambria Math" panose="02040503050406030204" pitchFamily="18" charset="0"/>
                          <a:ea typeface="Cambria Math" panose="02040503050406030204" pitchFamily="18" charset="0"/>
                        </a:rPr>
                        <m:t>𝛾</m:t>
                      </m:r>
                    </m:oMath>
                  </m:oMathPara>
                </a14:m>
                <a:endParaRPr lang="zh-CN" altLang="en-US" sz="2400" dirty="0"/>
              </a:p>
            </p:txBody>
          </p:sp>
        </mc:Choice>
        <mc:Fallback xmlns="">
          <p:sp>
            <p:nvSpPr>
              <p:cNvPr id="5" name="文本框 4">
                <a:extLst>
                  <a:ext uri="{FF2B5EF4-FFF2-40B4-BE49-F238E27FC236}">
                    <a16:creationId xmlns:a16="http://schemas.microsoft.com/office/drawing/2014/main" id="{F116646F-415C-439E-B633-0E73AD93B8E2}"/>
                  </a:ext>
                </a:extLst>
              </p:cNvPr>
              <p:cNvSpPr txBox="1">
                <a:spLocks noRot="1" noChangeAspect="1" noMove="1" noResize="1" noEditPoints="1" noAdjustHandles="1" noChangeArrowheads="1" noChangeShapeType="1" noTextEdit="1"/>
              </p:cNvSpPr>
              <p:nvPr/>
            </p:nvSpPr>
            <p:spPr>
              <a:xfrm>
                <a:off x="4594195" y="967665"/>
                <a:ext cx="1196545" cy="369332"/>
              </a:xfrm>
              <a:prstGeom prst="rect">
                <a:avLst/>
              </a:prstGeom>
              <a:blipFill>
                <a:blip r:embed="rId3"/>
                <a:stretch>
                  <a:fillRect l="-2551" t="-1667" r="-4082" b="-2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F9977AE3-12DF-4746-8921-8C657C0E6885}"/>
                  </a:ext>
                </a:extLst>
              </p:cNvPr>
              <p:cNvSpPr txBox="1"/>
              <p:nvPr/>
            </p:nvSpPr>
            <p:spPr>
              <a:xfrm>
                <a:off x="1016493" y="1411548"/>
                <a:ext cx="227652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CN" altLang="en-US" sz="2400" i="1" smtClean="0">
                          <a:latin typeface="Cambria Math" panose="02040503050406030204" pitchFamily="18" charset="0"/>
                        </a:rPr>
                        <m:t>𝛾</m:t>
                      </m:r>
                      <m:r>
                        <a:rPr lang="en-US" altLang="zh-CN" sz="2400" b="0" i="1" smtClean="0">
                          <a:latin typeface="Cambria Math" panose="02040503050406030204" pitchFamily="18" charset="0"/>
                        </a:rPr>
                        <m:t>+</m:t>
                      </m:r>
                      <m:r>
                        <a:rPr lang="zh-CN" altLang="en-US" sz="2400" b="0" i="1" smtClean="0">
                          <a:latin typeface="Cambria Math" panose="02040503050406030204" pitchFamily="18" charset="0"/>
                        </a:rPr>
                        <m:t>𝛾</m:t>
                      </m:r>
                      <m:r>
                        <a:rPr lang="zh-CN" altLang="en-US" sz="2400" b="0" i="1" smtClean="0">
                          <a:latin typeface="Cambria Math" panose="02040503050406030204" pitchFamily="18" charset="0"/>
                        </a:rPr>
                        <m:t>→</m:t>
                      </m:r>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𝑒</m:t>
                          </m:r>
                        </m:e>
                        <m:sup>
                          <m:r>
                            <a:rPr lang="en-US" altLang="zh-CN" sz="2400" b="0" i="1" smtClean="0">
                              <a:latin typeface="Cambria Math" panose="02040503050406030204" pitchFamily="18" charset="0"/>
                            </a:rPr>
                            <m:t>−</m:t>
                          </m:r>
                        </m:sup>
                      </m:sSup>
                      <m:r>
                        <a:rPr lang="en-US" altLang="zh-CN" sz="2400" b="0" i="1" smtClean="0">
                          <a:latin typeface="Cambria Math" panose="02040503050406030204" pitchFamily="18" charset="0"/>
                        </a:rPr>
                        <m:t>+</m:t>
                      </m:r>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𝑒</m:t>
                          </m:r>
                        </m:e>
                        <m:sup>
                          <m:r>
                            <a:rPr lang="en-US" altLang="zh-CN" sz="2400" b="0" i="1" smtClean="0">
                              <a:latin typeface="Cambria Math" panose="02040503050406030204" pitchFamily="18" charset="0"/>
                            </a:rPr>
                            <m:t>+</m:t>
                          </m:r>
                        </m:sup>
                      </m:sSup>
                    </m:oMath>
                  </m:oMathPara>
                </a14:m>
                <a:endParaRPr lang="zh-CN" altLang="en-US" sz="2400" dirty="0"/>
              </a:p>
            </p:txBody>
          </p:sp>
        </mc:Choice>
        <mc:Fallback xmlns="">
          <p:sp>
            <p:nvSpPr>
              <p:cNvPr id="11" name="文本框 10">
                <a:extLst>
                  <a:ext uri="{FF2B5EF4-FFF2-40B4-BE49-F238E27FC236}">
                    <a16:creationId xmlns:a16="http://schemas.microsoft.com/office/drawing/2014/main" id="{F9977AE3-12DF-4746-8921-8C657C0E6885}"/>
                  </a:ext>
                </a:extLst>
              </p:cNvPr>
              <p:cNvSpPr txBox="1">
                <a:spLocks noRot="1" noChangeAspect="1" noMove="1" noResize="1" noEditPoints="1" noAdjustHandles="1" noChangeArrowheads="1" noChangeShapeType="1" noTextEdit="1"/>
              </p:cNvSpPr>
              <p:nvPr/>
            </p:nvSpPr>
            <p:spPr>
              <a:xfrm>
                <a:off x="1016493" y="1411548"/>
                <a:ext cx="2276521" cy="369332"/>
              </a:xfrm>
              <a:prstGeom prst="rect">
                <a:avLst/>
              </a:prstGeom>
              <a:blipFill>
                <a:blip r:embed="rId4"/>
                <a:stretch>
                  <a:fillRect l="-2413" r="-804" b="-2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3D3B798D-5663-406E-A9B0-293543F0341A}"/>
                  </a:ext>
                </a:extLst>
              </p:cNvPr>
              <p:cNvSpPr txBox="1"/>
              <p:nvPr/>
            </p:nvSpPr>
            <p:spPr>
              <a:xfrm>
                <a:off x="980983" y="1873188"/>
                <a:ext cx="2491451" cy="4122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2400" i="1" smtClean="0">
                              <a:latin typeface="Cambria Math" panose="02040503050406030204" pitchFamily="18" charset="0"/>
                            </a:rPr>
                          </m:ctrlPr>
                        </m:sSupPr>
                        <m:e>
                          <m:r>
                            <a:rPr lang="zh-CN" altLang="en-US" sz="2400" i="1" smtClean="0">
                              <a:latin typeface="Cambria Math" panose="02040503050406030204" pitchFamily="18" charset="0"/>
                            </a:rPr>
                            <m:t>𝜋</m:t>
                          </m:r>
                        </m:e>
                        <m:sup>
                          <m:r>
                            <a:rPr lang="en-US" altLang="zh-CN" sz="2400" i="1" smtClean="0">
                              <a:latin typeface="Cambria Math" panose="02040503050406030204" pitchFamily="18" charset="0"/>
                              <a:ea typeface="Cambria Math" panose="02040503050406030204" pitchFamily="18" charset="0"/>
                            </a:rPr>
                            <m:t>±</m:t>
                          </m:r>
                        </m:sup>
                      </m:sSup>
                      <m:r>
                        <a:rPr lang="en-US" altLang="zh-CN" sz="2400" i="1" smtClean="0">
                          <a:latin typeface="Cambria Math" panose="02040503050406030204" pitchFamily="18" charset="0"/>
                          <a:ea typeface="Cambria Math" panose="02040503050406030204" pitchFamily="18" charset="0"/>
                        </a:rPr>
                        <m:t>→</m:t>
                      </m:r>
                      <m:sSup>
                        <m:sSupPr>
                          <m:ctrlPr>
                            <a:rPr lang="en-US" altLang="zh-CN" sz="2400" i="1" smtClean="0">
                              <a:latin typeface="Cambria Math" panose="02040503050406030204" pitchFamily="18" charset="0"/>
                              <a:ea typeface="Cambria Math" panose="02040503050406030204" pitchFamily="18" charset="0"/>
                            </a:rPr>
                          </m:ctrlPr>
                        </m:sSupPr>
                        <m:e>
                          <m:r>
                            <a:rPr lang="zh-CN" altLang="en-US" sz="2400" i="1" smtClean="0">
                              <a:latin typeface="Cambria Math" panose="02040503050406030204" pitchFamily="18" charset="0"/>
                              <a:ea typeface="Cambria Math" panose="02040503050406030204" pitchFamily="18" charset="0"/>
                            </a:rPr>
                            <m:t>𝜇</m:t>
                          </m:r>
                        </m:e>
                        <m:sup>
                          <m:r>
                            <a:rPr lang="en-US" altLang="zh-CN" sz="2400" i="1" smtClean="0">
                              <a:latin typeface="Cambria Math" panose="02040503050406030204" pitchFamily="18" charset="0"/>
                              <a:ea typeface="Cambria Math" panose="02040503050406030204" pitchFamily="18" charset="0"/>
                            </a:rPr>
                            <m:t>±</m:t>
                          </m:r>
                        </m:sup>
                      </m:sSup>
                      <m:r>
                        <a:rPr lang="en-US" altLang="zh-CN" sz="2400" b="0" i="1" smtClean="0">
                          <a:latin typeface="Cambria Math" panose="02040503050406030204" pitchFamily="18" charset="0"/>
                          <a:ea typeface="Cambria Math" panose="02040503050406030204" pitchFamily="18" charset="0"/>
                        </a:rPr>
                        <m:t>+</m:t>
                      </m:r>
                      <m:sSub>
                        <m:sSubPr>
                          <m:ctrlPr>
                            <a:rPr lang="en-US" altLang="zh-CN" sz="2400" b="0" i="1" smtClean="0">
                              <a:latin typeface="Cambria Math" panose="02040503050406030204" pitchFamily="18" charset="0"/>
                              <a:ea typeface="Cambria Math" panose="02040503050406030204" pitchFamily="18" charset="0"/>
                            </a:rPr>
                          </m:ctrlPr>
                        </m:sSubPr>
                        <m:e>
                          <m:r>
                            <m:rPr>
                              <m:sty m:val="p"/>
                            </m:rPr>
                            <a:rPr lang="el-GR" altLang="zh-CN" sz="2400" b="0" i="1" smtClean="0">
                              <a:latin typeface="Cambria Math" panose="02040503050406030204" pitchFamily="18" charset="0"/>
                              <a:ea typeface="Cambria Math" panose="02040503050406030204" pitchFamily="18" charset="0"/>
                            </a:rPr>
                            <m:t>ν</m:t>
                          </m:r>
                        </m:e>
                        <m:sub>
                          <m:r>
                            <a:rPr lang="zh-CN" altLang="en-US" sz="2400" b="0" i="1" smtClean="0">
                              <a:latin typeface="Cambria Math" panose="02040503050406030204" pitchFamily="18" charset="0"/>
                              <a:ea typeface="Cambria Math" panose="02040503050406030204" pitchFamily="18" charset="0"/>
                            </a:rPr>
                            <m:t>𝜇</m:t>
                          </m:r>
                        </m:sub>
                      </m:sSub>
                      <m:r>
                        <a:rPr lang="en-US" altLang="zh-CN" sz="2400" b="0" i="1" smtClean="0">
                          <a:latin typeface="Cambria Math" panose="02040503050406030204" pitchFamily="18" charset="0"/>
                          <a:ea typeface="Cambria Math" panose="02040503050406030204" pitchFamily="18" charset="0"/>
                        </a:rPr>
                        <m:t>(</m:t>
                      </m:r>
                      <m:sSub>
                        <m:sSubPr>
                          <m:ctrlPr>
                            <a:rPr lang="en-US" altLang="zh-CN" sz="2400" b="0" i="1" smtClean="0">
                              <a:latin typeface="Cambria Math" panose="02040503050406030204" pitchFamily="18" charset="0"/>
                              <a:ea typeface="Cambria Math" panose="02040503050406030204" pitchFamily="18" charset="0"/>
                            </a:rPr>
                          </m:ctrlPr>
                        </m:sSubPr>
                        <m:e>
                          <m:acc>
                            <m:accPr>
                              <m:chr m:val="̅"/>
                              <m:ctrlPr>
                                <a:rPr lang="en-US" altLang="zh-CN" sz="2400" b="0" i="1" smtClean="0">
                                  <a:latin typeface="Cambria Math" panose="02040503050406030204" pitchFamily="18" charset="0"/>
                                  <a:ea typeface="Cambria Math" panose="02040503050406030204" pitchFamily="18" charset="0"/>
                                </a:rPr>
                              </m:ctrlPr>
                            </m:accPr>
                            <m:e>
                              <m:r>
                                <m:rPr>
                                  <m:sty m:val="p"/>
                                </m:rPr>
                                <a:rPr lang="el-GR" altLang="zh-CN" sz="2400" i="1">
                                  <a:latin typeface="Cambria Math" panose="02040503050406030204" pitchFamily="18" charset="0"/>
                                  <a:ea typeface="Cambria Math" panose="02040503050406030204" pitchFamily="18" charset="0"/>
                                </a:rPr>
                                <m:t>ν</m:t>
                              </m:r>
                            </m:e>
                          </m:acc>
                        </m:e>
                        <m:sub>
                          <m:r>
                            <a:rPr lang="zh-CN" altLang="en-US" sz="2400" b="0" i="1" smtClean="0">
                              <a:latin typeface="Cambria Math" panose="02040503050406030204" pitchFamily="18" charset="0"/>
                              <a:ea typeface="Cambria Math" panose="02040503050406030204" pitchFamily="18" charset="0"/>
                            </a:rPr>
                            <m:t>𝜇</m:t>
                          </m:r>
                        </m:sub>
                      </m:sSub>
                      <m:r>
                        <a:rPr lang="en-US" altLang="zh-CN" sz="2400" b="0" i="1" smtClean="0">
                          <a:latin typeface="Cambria Math" panose="02040503050406030204" pitchFamily="18" charset="0"/>
                          <a:ea typeface="Cambria Math" panose="02040503050406030204" pitchFamily="18" charset="0"/>
                        </a:rPr>
                        <m:t>)</m:t>
                      </m:r>
                    </m:oMath>
                  </m:oMathPara>
                </a14:m>
                <a:endParaRPr lang="zh-CN" altLang="en-US" sz="2400" dirty="0"/>
              </a:p>
            </p:txBody>
          </p:sp>
        </mc:Choice>
        <mc:Fallback xmlns="">
          <p:sp>
            <p:nvSpPr>
              <p:cNvPr id="12" name="文本框 11">
                <a:extLst>
                  <a:ext uri="{FF2B5EF4-FFF2-40B4-BE49-F238E27FC236}">
                    <a16:creationId xmlns:a16="http://schemas.microsoft.com/office/drawing/2014/main" id="{3D3B798D-5663-406E-A9B0-293543F0341A}"/>
                  </a:ext>
                </a:extLst>
              </p:cNvPr>
              <p:cNvSpPr txBox="1">
                <a:spLocks noRot="1" noChangeAspect="1" noMove="1" noResize="1" noEditPoints="1" noAdjustHandles="1" noChangeArrowheads="1" noChangeShapeType="1" noTextEdit="1"/>
              </p:cNvSpPr>
              <p:nvPr/>
            </p:nvSpPr>
            <p:spPr>
              <a:xfrm>
                <a:off x="980983" y="1873188"/>
                <a:ext cx="2491451" cy="412229"/>
              </a:xfrm>
              <a:prstGeom prst="rect">
                <a:avLst/>
              </a:prstGeom>
              <a:blipFill>
                <a:blip r:embed="rId5"/>
                <a:stretch>
                  <a:fillRect l="-978" r="-3912" b="-2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18193042-02B3-408B-AB9C-1DD12E1F396B}"/>
                  </a:ext>
                </a:extLst>
              </p:cNvPr>
              <p:cNvSpPr txBox="1"/>
              <p:nvPr/>
            </p:nvSpPr>
            <p:spPr>
              <a:xfrm>
                <a:off x="3812960" y="1882064"/>
                <a:ext cx="3662798" cy="4122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2400" i="1" smtClean="0">
                              <a:latin typeface="Cambria Math" panose="02040503050406030204" pitchFamily="18" charset="0"/>
                            </a:rPr>
                          </m:ctrlPr>
                        </m:sSupPr>
                        <m:e>
                          <m:r>
                            <a:rPr lang="zh-CN" altLang="en-US" sz="2400" i="1" smtClean="0">
                              <a:latin typeface="Cambria Math" panose="02040503050406030204" pitchFamily="18" charset="0"/>
                            </a:rPr>
                            <m:t>𝜇</m:t>
                          </m:r>
                        </m:e>
                        <m:sup>
                          <m:r>
                            <a:rPr lang="en-US" altLang="zh-CN" sz="2400" i="1" smtClean="0">
                              <a:latin typeface="Cambria Math" panose="02040503050406030204" pitchFamily="18" charset="0"/>
                              <a:ea typeface="Cambria Math" panose="02040503050406030204" pitchFamily="18" charset="0"/>
                            </a:rPr>
                            <m:t>±</m:t>
                          </m:r>
                        </m:sup>
                      </m:sSup>
                      <m:r>
                        <a:rPr lang="en-US" altLang="zh-CN" sz="2400" i="1" smtClean="0">
                          <a:latin typeface="Cambria Math" panose="02040503050406030204" pitchFamily="18" charset="0"/>
                          <a:ea typeface="Cambria Math" panose="02040503050406030204" pitchFamily="18" charset="0"/>
                        </a:rPr>
                        <m:t>→</m:t>
                      </m:r>
                      <m:sSup>
                        <m:sSupPr>
                          <m:ctrlPr>
                            <a:rPr lang="en-US" altLang="zh-CN" sz="2400" i="1" smtClean="0">
                              <a:latin typeface="Cambria Math" panose="02040503050406030204" pitchFamily="18" charset="0"/>
                              <a:ea typeface="Cambria Math" panose="02040503050406030204" pitchFamily="18" charset="0"/>
                            </a:rPr>
                          </m:ctrlPr>
                        </m:sSupPr>
                        <m:e>
                          <m:r>
                            <a:rPr lang="en-US" altLang="zh-CN" sz="2400" b="0" i="1" smtClean="0">
                              <a:latin typeface="Cambria Math" panose="02040503050406030204" pitchFamily="18" charset="0"/>
                              <a:ea typeface="Cambria Math" panose="02040503050406030204" pitchFamily="18" charset="0"/>
                            </a:rPr>
                            <m:t>𝑒</m:t>
                          </m:r>
                        </m:e>
                        <m:sup>
                          <m:r>
                            <a:rPr lang="en-US" altLang="zh-CN" sz="2400" i="1" smtClean="0">
                              <a:latin typeface="Cambria Math" panose="02040503050406030204" pitchFamily="18" charset="0"/>
                              <a:ea typeface="Cambria Math" panose="02040503050406030204" pitchFamily="18" charset="0"/>
                            </a:rPr>
                            <m:t>±</m:t>
                          </m:r>
                        </m:sup>
                      </m:sSup>
                      <m:r>
                        <a:rPr lang="en-US" altLang="zh-CN" sz="2400" b="0" i="1" smtClean="0">
                          <a:latin typeface="Cambria Math" panose="02040503050406030204" pitchFamily="18" charset="0"/>
                          <a:ea typeface="Cambria Math" panose="02040503050406030204" pitchFamily="18" charset="0"/>
                        </a:rPr>
                        <m:t>+</m:t>
                      </m:r>
                      <m:sSub>
                        <m:sSubPr>
                          <m:ctrlPr>
                            <a:rPr lang="en-US" altLang="zh-CN" sz="2400" i="1">
                              <a:latin typeface="Cambria Math" panose="02040503050406030204" pitchFamily="18" charset="0"/>
                              <a:ea typeface="Cambria Math" panose="02040503050406030204" pitchFamily="18" charset="0"/>
                            </a:rPr>
                          </m:ctrlPr>
                        </m:sSubPr>
                        <m:e>
                          <m:r>
                            <m:rPr>
                              <m:sty m:val="p"/>
                            </m:rPr>
                            <a:rPr lang="el-GR" altLang="zh-CN" sz="2400" i="1">
                              <a:latin typeface="Cambria Math" panose="02040503050406030204" pitchFamily="18" charset="0"/>
                              <a:ea typeface="Cambria Math" panose="02040503050406030204" pitchFamily="18" charset="0"/>
                            </a:rPr>
                            <m:t>ν</m:t>
                          </m:r>
                        </m:e>
                        <m:sub>
                          <m:r>
                            <a:rPr lang="en-US" altLang="zh-CN" sz="2400" b="0" i="1" smtClean="0">
                              <a:latin typeface="Cambria Math" panose="02040503050406030204" pitchFamily="18" charset="0"/>
                              <a:ea typeface="Cambria Math" panose="02040503050406030204" pitchFamily="18" charset="0"/>
                            </a:rPr>
                            <m:t>𝑒</m:t>
                          </m:r>
                        </m:sub>
                      </m:sSub>
                      <m:d>
                        <m:dPr>
                          <m:ctrlPr>
                            <a:rPr lang="en-US" altLang="zh-CN" sz="2400" i="1">
                              <a:latin typeface="Cambria Math" panose="02040503050406030204" pitchFamily="18" charset="0"/>
                              <a:ea typeface="Cambria Math" panose="02040503050406030204" pitchFamily="18" charset="0"/>
                            </a:rPr>
                          </m:ctrlPr>
                        </m:dPr>
                        <m:e>
                          <m:sSub>
                            <m:sSubPr>
                              <m:ctrlPr>
                                <a:rPr lang="en-US" altLang="zh-CN" sz="2400" i="1">
                                  <a:latin typeface="Cambria Math" panose="02040503050406030204" pitchFamily="18" charset="0"/>
                                  <a:ea typeface="Cambria Math" panose="02040503050406030204" pitchFamily="18" charset="0"/>
                                </a:rPr>
                              </m:ctrlPr>
                            </m:sSubPr>
                            <m:e>
                              <m:acc>
                                <m:accPr>
                                  <m:chr m:val="̅"/>
                                  <m:ctrlPr>
                                    <a:rPr lang="en-US" altLang="zh-CN" sz="2400" i="1">
                                      <a:latin typeface="Cambria Math" panose="02040503050406030204" pitchFamily="18" charset="0"/>
                                      <a:ea typeface="Cambria Math" panose="02040503050406030204" pitchFamily="18" charset="0"/>
                                    </a:rPr>
                                  </m:ctrlPr>
                                </m:accPr>
                                <m:e>
                                  <m:r>
                                    <m:rPr>
                                      <m:sty m:val="p"/>
                                    </m:rPr>
                                    <a:rPr lang="el-GR" altLang="zh-CN" sz="2400" i="1">
                                      <a:latin typeface="Cambria Math" panose="02040503050406030204" pitchFamily="18" charset="0"/>
                                      <a:ea typeface="Cambria Math" panose="02040503050406030204" pitchFamily="18" charset="0"/>
                                    </a:rPr>
                                    <m:t>ν</m:t>
                                  </m:r>
                                </m:e>
                              </m:acc>
                            </m:e>
                            <m:sub>
                              <m:r>
                                <a:rPr lang="en-US" altLang="zh-CN" sz="2400" b="0" i="1" smtClean="0">
                                  <a:latin typeface="Cambria Math" panose="02040503050406030204" pitchFamily="18" charset="0"/>
                                  <a:ea typeface="Cambria Math" panose="02040503050406030204" pitchFamily="18" charset="0"/>
                                </a:rPr>
                                <m:t>𝑒</m:t>
                              </m:r>
                            </m:sub>
                          </m:sSub>
                        </m:e>
                      </m:d>
                      <m:r>
                        <a:rPr lang="en-US" altLang="zh-CN" sz="2400" b="0" i="1" smtClean="0">
                          <a:latin typeface="Cambria Math" panose="02040503050406030204" pitchFamily="18" charset="0"/>
                          <a:ea typeface="Cambria Math" panose="02040503050406030204" pitchFamily="18" charset="0"/>
                        </a:rPr>
                        <m:t>+</m:t>
                      </m:r>
                      <m:sSub>
                        <m:sSubPr>
                          <m:ctrlPr>
                            <a:rPr lang="en-US" altLang="zh-CN" sz="2400" i="1">
                              <a:latin typeface="Cambria Math" panose="02040503050406030204" pitchFamily="18" charset="0"/>
                              <a:ea typeface="Cambria Math" panose="02040503050406030204" pitchFamily="18" charset="0"/>
                            </a:rPr>
                          </m:ctrlPr>
                        </m:sSubPr>
                        <m:e>
                          <m:acc>
                            <m:accPr>
                              <m:chr m:val="̅"/>
                              <m:ctrlPr>
                                <a:rPr lang="en-US" altLang="zh-CN" sz="2400" i="1">
                                  <a:latin typeface="Cambria Math" panose="02040503050406030204" pitchFamily="18" charset="0"/>
                                  <a:ea typeface="Cambria Math" panose="02040503050406030204" pitchFamily="18" charset="0"/>
                                </a:rPr>
                              </m:ctrlPr>
                            </m:accPr>
                            <m:e>
                              <m:r>
                                <m:rPr>
                                  <m:sty m:val="p"/>
                                </m:rPr>
                                <a:rPr lang="el-GR" altLang="zh-CN" sz="2400" i="1">
                                  <a:latin typeface="Cambria Math" panose="02040503050406030204" pitchFamily="18" charset="0"/>
                                  <a:ea typeface="Cambria Math" panose="02040503050406030204" pitchFamily="18" charset="0"/>
                                </a:rPr>
                                <m:t>ν</m:t>
                              </m:r>
                            </m:e>
                          </m:acc>
                        </m:e>
                        <m:sub>
                          <m:r>
                            <a:rPr lang="zh-CN" altLang="en-US" sz="2400" i="1">
                              <a:latin typeface="Cambria Math" panose="02040503050406030204" pitchFamily="18" charset="0"/>
                              <a:ea typeface="Cambria Math" panose="02040503050406030204" pitchFamily="18" charset="0"/>
                            </a:rPr>
                            <m:t>𝜇</m:t>
                          </m:r>
                        </m:sub>
                      </m:sSub>
                      <m:r>
                        <a:rPr lang="en-US" altLang="zh-CN" sz="2400" b="0" i="1" smtClean="0">
                          <a:latin typeface="Cambria Math" panose="02040503050406030204" pitchFamily="18" charset="0"/>
                          <a:ea typeface="Cambria Math" panose="02040503050406030204" pitchFamily="18" charset="0"/>
                        </a:rPr>
                        <m:t>(</m:t>
                      </m:r>
                      <m:sSub>
                        <m:sSubPr>
                          <m:ctrlPr>
                            <a:rPr lang="en-US" altLang="zh-CN" sz="2400" i="1">
                              <a:latin typeface="Cambria Math" panose="02040503050406030204" pitchFamily="18" charset="0"/>
                              <a:ea typeface="Cambria Math" panose="02040503050406030204" pitchFamily="18" charset="0"/>
                            </a:rPr>
                          </m:ctrlPr>
                        </m:sSubPr>
                        <m:e>
                          <m:r>
                            <m:rPr>
                              <m:sty m:val="p"/>
                            </m:rPr>
                            <a:rPr lang="el-GR" altLang="zh-CN" sz="2400" i="1">
                              <a:latin typeface="Cambria Math" panose="02040503050406030204" pitchFamily="18" charset="0"/>
                              <a:ea typeface="Cambria Math" panose="02040503050406030204" pitchFamily="18" charset="0"/>
                            </a:rPr>
                            <m:t>ν</m:t>
                          </m:r>
                        </m:e>
                        <m:sub>
                          <m:r>
                            <a:rPr lang="zh-CN" altLang="en-US" sz="2400" i="1">
                              <a:latin typeface="Cambria Math" panose="02040503050406030204" pitchFamily="18" charset="0"/>
                              <a:ea typeface="Cambria Math" panose="02040503050406030204" pitchFamily="18" charset="0"/>
                            </a:rPr>
                            <m:t>𝜇</m:t>
                          </m:r>
                        </m:sub>
                      </m:sSub>
                      <m:r>
                        <a:rPr lang="en-US" altLang="zh-CN" sz="2400" b="0" i="1" smtClean="0">
                          <a:latin typeface="Cambria Math" panose="02040503050406030204" pitchFamily="18" charset="0"/>
                          <a:ea typeface="Cambria Math" panose="02040503050406030204" pitchFamily="18" charset="0"/>
                        </a:rPr>
                        <m:t>)</m:t>
                      </m:r>
                    </m:oMath>
                  </m:oMathPara>
                </a14:m>
                <a:endParaRPr lang="zh-CN" altLang="en-US" sz="2400" dirty="0"/>
              </a:p>
            </p:txBody>
          </p:sp>
        </mc:Choice>
        <mc:Fallback xmlns="">
          <p:sp>
            <p:nvSpPr>
              <p:cNvPr id="13" name="文本框 12">
                <a:extLst>
                  <a:ext uri="{FF2B5EF4-FFF2-40B4-BE49-F238E27FC236}">
                    <a16:creationId xmlns:a16="http://schemas.microsoft.com/office/drawing/2014/main" id="{18193042-02B3-408B-AB9C-1DD12E1F396B}"/>
                  </a:ext>
                </a:extLst>
              </p:cNvPr>
              <p:cNvSpPr txBox="1">
                <a:spLocks noRot="1" noChangeAspect="1" noMove="1" noResize="1" noEditPoints="1" noAdjustHandles="1" noChangeArrowheads="1" noChangeShapeType="1" noTextEdit="1"/>
              </p:cNvSpPr>
              <p:nvPr/>
            </p:nvSpPr>
            <p:spPr>
              <a:xfrm>
                <a:off x="3812960" y="1882064"/>
                <a:ext cx="3662798" cy="412229"/>
              </a:xfrm>
              <a:prstGeom prst="rect">
                <a:avLst/>
              </a:prstGeom>
              <a:blipFill>
                <a:blip r:embed="rId6"/>
                <a:stretch>
                  <a:fillRect l="-1165" r="-2496" b="-25373"/>
                </a:stretch>
              </a:blipFill>
            </p:spPr>
            <p:txBody>
              <a:bodyPr/>
              <a:lstStyle/>
              <a:p>
                <a:r>
                  <a:rPr lang="zh-CN" altLang="en-US">
                    <a:noFill/>
                  </a:rPr>
                  <a:t> </a:t>
                </a:r>
              </a:p>
            </p:txBody>
          </p:sp>
        </mc:Fallback>
      </mc:AlternateContent>
      <p:pic>
        <p:nvPicPr>
          <p:cNvPr id="15" name="图片 14">
            <a:extLst>
              <a:ext uri="{FF2B5EF4-FFF2-40B4-BE49-F238E27FC236}">
                <a16:creationId xmlns:a16="http://schemas.microsoft.com/office/drawing/2014/main" id="{88BF6B6F-ACC9-473F-BB4C-19F68F514F9D}"/>
              </a:ext>
            </a:extLst>
          </p:cNvPr>
          <p:cNvPicPr>
            <a:picLocks noChangeAspect="1"/>
          </p:cNvPicPr>
          <p:nvPr/>
        </p:nvPicPr>
        <p:blipFill>
          <a:blip r:embed="rId7"/>
          <a:stretch>
            <a:fillRect/>
          </a:stretch>
        </p:blipFill>
        <p:spPr>
          <a:xfrm>
            <a:off x="924662" y="2659923"/>
            <a:ext cx="3736115" cy="545640"/>
          </a:xfrm>
          <a:prstGeom prst="rect">
            <a:avLst/>
          </a:prstGeom>
        </p:spPr>
      </p:pic>
      <p:pic>
        <p:nvPicPr>
          <p:cNvPr id="16" name="图片 15">
            <a:extLst>
              <a:ext uri="{FF2B5EF4-FFF2-40B4-BE49-F238E27FC236}">
                <a16:creationId xmlns:a16="http://schemas.microsoft.com/office/drawing/2014/main" id="{ECAB028B-209F-4D67-81CC-63969DBCDBDD}"/>
              </a:ext>
            </a:extLst>
          </p:cNvPr>
          <p:cNvPicPr>
            <a:picLocks noChangeAspect="1"/>
          </p:cNvPicPr>
          <p:nvPr/>
        </p:nvPicPr>
        <p:blipFill>
          <a:blip r:embed="rId8"/>
          <a:stretch>
            <a:fillRect/>
          </a:stretch>
        </p:blipFill>
        <p:spPr>
          <a:xfrm>
            <a:off x="847902" y="3319338"/>
            <a:ext cx="7380690" cy="1581135"/>
          </a:xfrm>
          <a:prstGeom prst="rect">
            <a:avLst/>
          </a:prstGeom>
        </p:spPr>
      </p:pic>
      <p:sp>
        <p:nvSpPr>
          <p:cNvPr id="21" name="矩形 20">
            <a:extLst>
              <a:ext uri="{FF2B5EF4-FFF2-40B4-BE49-F238E27FC236}">
                <a16:creationId xmlns:a16="http://schemas.microsoft.com/office/drawing/2014/main" id="{0FA63803-DE0F-480A-8C72-0B99283C28C4}"/>
              </a:ext>
            </a:extLst>
          </p:cNvPr>
          <p:cNvSpPr/>
          <p:nvPr/>
        </p:nvSpPr>
        <p:spPr>
          <a:xfrm>
            <a:off x="861122" y="907734"/>
            <a:ext cx="7253068" cy="1453725"/>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a:extLst>
              <a:ext uri="{FF2B5EF4-FFF2-40B4-BE49-F238E27FC236}">
                <a16:creationId xmlns:a16="http://schemas.microsoft.com/office/drawing/2014/main" id="{1CEC870F-0C43-4774-B77F-B61FAF6F81A4}"/>
              </a:ext>
            </a:extLst>
          </p:cNvPr>
          <p:cNvPicPr>
            <a:picLocks noChangeAspect="1"/>
          </p:cNvPicPr>
          <p:nvPr/>
        </p:nvPicPr>
        <p:blipFill>
          <a:blip r:embed="rId9"/>
          <a:stretch>
            <a:fillRect/>
          </a:stretch>
        </p:blipFill>
        <p:spPr>
          <a:xfrm>
            <a:off x="2305838" y="5158238"/>
            <a:ext cx="6039171" cy="637992"/>
          </a:xfrm>
          <a:prstGeom prst="rect">
            <a:avLst/>
          </a:prstGeom>
        </p:spPr>
      </p:pic>
      <p:pic>
        <p:nvPicPr>
          <p:cNvPr id="18" name="图片 17">
            <a:extLst>
              <a:ext uri="{FF2B5EF4-FFF2-40B4-BE49-F238E27FC236}">
                <a16:creationId xmlns:a16="http://schemas.microsoft.com/office/drawing/2014/main" id="{70C66353-C0C9-410C-8CF0-D2FCF0A524C1}"/>
              </a:ext>
            </a:extLst>
          </p:cNvPr>
          <p:cNvPicPr>
            <a:picLocks noChangeAspect="1"/>
          </p:cNvPicPr>
          <p:nvPr/>
        </p:nvPicPr>
        <p:blipFill>
          <a:blip r:embed="rId10"/>
          <a:stretch>
            <a:fillRect/>
          </a:stretch>
        </p:blipFill>
        <p:spPr>
          <a:xfrm>
            <a:off x="2377431" y="5915657"/>
            <a:ext cx="4991035" cy="695902"/>
          </a:xfrm>
          <a:prstGeom prst="rect">
            <a:avLst/>
          </a:prstGeom>
        </p:spPr>
      </p:pic>
      <p:pic>
        <p:nvPicPr>
          <p:cNvPr id="19" name="图片 18">
            <a:extLst>
              <a:ext uri="{FF2B5EF4-FFF2-40B4-BE49-F238E27FC236}">
                <a16:creationId xmlns:a16="http://schemas.microsoft.com/office/drawing/2014/main" id="{10D7D8E5-977D-4620-A0E3-2BE7B1588AE6}"/>
              </a:ext>
            </a:extLst>
          </p:cNvPr>
          <p:cNvPicPr>
            <a:picLocks noChangeAspect="1"/>
          </p:cNvPicPr>
          <p:nvPr/>
        </p:nvPicPr>
        <p:blipFill>
          <a:blip r:embed="rId11"/>
          <a:stretch>
            <a:fillRect/>
          </a:stretch>
        </p:blipFill>
        <p:spPr>
          <a:xfrm>
            <a:off x="1427033" y="5096411"/>
            <a:ext cx="765751" cy="1672589"/>
          </a:xfrm>
          <a:prstGeom prst="rect">
            <a:avLst/>
          </a:prstGeom>
        </p:spPr>
      </p:pic>
      <p:pic>
        <p:nvPicPr>
          <p:cNvPr id="20" name="图片 19">
            <a:extLst>
              <a:ext uri="{FF2B5EF4-FFF2-40B4-BE49-F238E27FC236}">
                <a16:creationId xmlns:a16="http://schemas.microsoft.com/office/drawing/2014/main" id="{B175B9EE-5BD0-4914-94A2-5285B5DC5858}"/>
              </a:ext>
            </a:extLst>
          </p:cNvPr>
          <p:cNvPicPr>
            <a:picLocks noChangeAspect="1"/>
          </p:cNvPicPr>
          <p:nvPr/>
        </p:nvPicPr>
        <p:blipFill>
          <a:blip r:embed="rId12"/>
          <a:stretch>
            <a:fillRect/>
          </a:stretch>
        </p:blipFill>
        <p:spPr>
          <a:xfrm>
            <a:off x="8511025" y="5169265"/>
            <a:ext cx="1600641" cy="488331"/>
          </a:xfrm>
          <a:prstGeom prst="rect">
            <a:avLst/>
          </a:prstGeom>
        </p:spPr>
      </p:pic>
      <p:pic>
        <p:nvPicPr>
          <p:cNvPr id="23" name="图片 22">
            <a:extLst>
              <a:ext uri="{FF2B5EF4-FFF2-40B4-BE49-F238E27FC236}">
                <a16:creationId xmlns:a16="http://schemas.microsoft.com/office/drawing/2014/main" id="{CB03FBDE-331A-41F4-A4B6-75AE9436272E}"/>
              </a:ext>
            </a:extLst>
          </p:cNvPr>
          <p:cNvPicPr>
            <a:picLocks noChangeAspect="1"/>
          </p:cNvPicPr>
          <p:nvPr/>
        </p:nvPicPr>
        <p:blipFill>
          <a:blip r:embed="rId13"/>
          <a:stretch>
            <a:fillRect/>
          </a:stretch>
        </p:blipFill>
        <p:spPr>
          <a:xfrm>
            <a:off x="8486987" y="5954613"/>
            <a:ext cx="1507404" cy="490575"/>
          </a:xfrm>
          <a:prstGeom prst="rect">
            <a:avLst/>
          </a:prstGeom>
        </p:spPr>
      </p:pic>
    </p:spTree>
    <p:extLst>
      <p:ext uri="{BB962C8B-B14F-4D97-AF65-F5344CB8AC3E}">
        <p14:creationId xmlns:p14="http://schemas.microsoft.com/office/powerpoint/2010/main" val="11345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1" grpId="0"/>
      <p:bldP spid="12" grpId="0"/>
      <p:bldP spid="13" grpId="0"/>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0F15D7B-1AD1-415E-AB57-B8CCEBADB6A3}"/>
              </a:ext>
            </a:extLst>
          </p:cNvPr>
          <p:cNvPicPr>
            <a:picLocks noChangeAspect="1"/>
          </p:cNvPicPr>
          <p:nvPr/>
        </p:nvPicPr>
        <p:blipFill>
          <a:blip r:embed="rId2"/>
          <a:stretch>
            <a:fillRect/>
          </a:stretch>
        </p:blipFill>
        <p:spPr>
          <a:xfrm>
            <a:off x="2140087" y="717831"/>
            <a:ext cx="6681537" cy="4804080"/>
          </a:xfrm>
          <a:prstGeom prst="rect">
            <a:avLst/>
          </a:prstGeom>
        </p:spPr>
      </p:pic>
      <mc:AlternateContent xmlns:mc="http://schemas.openxmlformats.org/markup-compatibility/2006" xmlns:a14="http://schemas.microsoft.com/office/drawing/2010/main">
        <mc:Choice Requires="a14">
          <p:sp>
            <p:nvSpPr>
              <p:cNvPr id="4" name="矩形 3">
                <a:extLst>
                  <a:ext uri="{FF2B5EF4-FFF2-40B4-BE49-F238E27FC236}">
                    <a16:creationId xmlns:a16="http://schemas.microsoft.com/office/drawing/2014/main" id="{7E0D73CB-1482-4988-827F-89FBB6597C88}"/>
                  </a:ext>
                </a:extLst>
              </p:cNvPr>
              <p:cNvSpPr/>
              <p:nvPr/>
            </p:nvSpPr>
            <p:spPr>
              <a:xfrm>
                <a:off x="1849514" y="5742503"/>
                <a:ext cx="9620436" cy="407099"/>
              </a:xfrm>
              <a:prstGeom prst="rect">
                <a:avLst/>
              </a:prstGeom>
            </p:spPr>
            <p:txBody>
              <a:bodyPr wrap="square">
                <a:spAutoFit/>
              </a:bodyPr>
              <a:lstStyle/>
              <a:p>
                <a:r>
                  <a:rPr lang="en-US" altLang="zh-CN" sz="2000" b="1" dirty="0">
                    <a:solidFill>
                      <a:srgbClr val="0000FF"/>
                    </a:solidFill>
                  </a:rPr>
                  <a:t>Predicted cosmic electron spectrum multiplied by </a:t>
                </a:r>
                <a14:m>
                  <m:oMath xmlns:m="http://schemas.openxmlformats.org/officeDocument/2006/math">
                    <m:sSup>
                      <m:sSupPr>
                        <m:ctrlPr>
                          <a:rPr lang="en-US" altLang="zh-CN" sz="2000" b="1" i="1" smtClean="0">
                            <a:solidFill>
                              <a:srgbClr val="0000FF"/>
                            </a:solidFill>
                            <a:latin typeface="Cambria Math" panose="02040503050406030204" pitchFamily="18" charset="0"/>
                          </a:rPr>
                        </m:ctrlPr>
                      </m:sSupPr>
                      <m:e>
                        <m:r>
                          <a:rPr lang="en-US" altLang="zh-CN" sz="2000" b="1" i="1" smtClean="0">
                            <a:solidFill>
                              <a:srgbClr val="0000FF"/>
                            </a:solidFill>
                            <a:latin typeface="Cambria Math" panose="02040503050406030204" pitchFamily="18" charset="0"/>
                          </a:rPr>
                          <m:t>𝑬</m:t>
                        </m:r>
                      </m:e>
                      <m:sup>
                        <m:r>
                          <a:rPr lang="en-US" altLang="zh-CN" sz="2000" b="1" i="1" smtClean="0">
                            <a:solidFill>
                              <a:srgbClr val="0000FF"/>
                            </a:solidFill>
                            <a:latin typeface="Cambria Math" panose="02040503050406030204" pitchFamily="18" charset="0"/>
                          </a:rPr>
                          <m:t>𝟑</m:t>
                        </m:r>
                      </m:sup>
                    </m:sSup>
                  </m:oMath>
                </a14:m>
                <a:r>
                  <a:rPr lang="en-US" altLang="zh-CN" sz="2000" b="1" dirty="0">
                    <a:solidFill>
                      <a:srgbClr val="0000FF"/>
                    </a:solidFill>
                  </a:rPr>
                  <a:t> as a function of energy</a:t>
                </a:r>
                <a:endParaRPr lang="zh-CN" altLang="en-US" sz="2000" b="1" dirty="0">
                  <a:solidFill>
                    <a:srgbClr val="0000FF"/>
                  </a:solidFill>
                </a:endParaRPr>
              </a:p>
            </p:txBody>
          </p:sp>
        </mc:Choice>
        <mc:Fallback xmlns="">
          <p:sp>
            <p:nvSpPr>
              <p:cNvPr id="4" name="矩形 3">
                <a:extLst>
                  <a:ext uri="{FF2B5EF4-FFF2-40B4-BE49-F238E27FC236}">
                    <a16:creationId xmlns:a16="http://schemas.microsoft.com/office/drawing/2014/main" id="{7E0D73CB-1482-4988-827F-89FBB6597C88}"/>
                  </a:ext>
                </a:extLst>
              </p:cNvPr>
              <p:cNvSpPr>
                <a:spLocks noRot="1" noChangeAspect="1" noMove="1" noResize="1" noEditPoints="1" noAdjustHandles="1" noChangeArrowheads="1" noChangeShapeType="1" noTextEdit="1"/>
              </p:cNvSpPr>
              <p:nvPr/>
            </p:nvSpPr>
            <p:spPr>
              <a:xfrm>
                <a:off x="1849514" y="5742503"/>
                <a:ext cx="9620436" cy="407099"/>
              </a:xfrm>
              <a:prstGeom prst="rect">
                <a:avLst/>
              </a:prstGeom>
              <a:blipFill>
                <a:blip r:embed="rId3"/>
                <a:stretch>
                  <a:fillRect l="-633" t="-5970" b="-2537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8AC77D09-43B5-43B6-8225-44EA14891D13}"/>
                  </a:ext>
                </a:extLst>
              </p:cNvPr>
              <p:cNvSpPr txBox="1"/>
              <p:nvPr/>
            </p:nvSpPr>
            <p:spPr>
              <a:xfrm>
                <a:off x="3120502" y="159797"/>
                <a:ext cx="227652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CN" altLang="en-US" sz="2400" i="1" smtClean="0">
                          <a:latin typeface="Cambria Math" panose="02040503050406030204" pitchFamily="18" charset="0"/>
                        </a:rPr>
                        <m:t>𝛾</m:t>
                      </m:r>
                      <m:r>
                        <a:rPr lang="en-US" altLang="zh-CN" sz="2400" b="0" i="1" smtClean="0">
                          <a:latin typeface="Cambria Math" panose="02040503050406030204" pitchFamily="18" charset="0"/>
                        </a:rPr>
                        <m:t>+</m:t>
                      </m:r>
                      <m:r>
                        <a:rPr lang="zh-CN" altLang="en-US" sz="2400" b="0" i="1" smtClean="0">
                          <a:latin typeface="Cambria Math" panose="02040503050406030204" pitchFamily="18" charset="0"/>
                        </a:rPr>
                        <m:t>𝛾</m:t>
                      </m:r>
                      <m:r>
                        <a:rPr lang="zh-CN" altLang="en-US" sz="2400" b="0" i="1" smtClean="0">
                          <a:latin typeface="Cambria Math" panose="02040503050406030204" pitchFamily="18" charset="0"/>
                        </a:rPr>
                        <m:t>→</m:t>
                      </m:r>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𝑒</m:t>
                          </m:r>
                        </m:e>
                        <m:sup>
                          <m:r>
                            <a:rPr lang="en-US" altLang="zh-CN" sz="2400" b="0" i="1" smtClean="0">
                              <a:latin typeface="Cambria Math" panose="02040503050406030204" pitchFamily="18" charset="0"/>
                            </a:rPr>
                            <m:t>−</m:t>
                          </m:r>
                        </m:sup>
                      </m:sSup>
                      <m:r>
                        <a:rPr lang="en-US" altLang="zh-CN" sz="2400" b="0" i="1" smtClean="0">
                          <a:latin typeface="Cambria Math" panose="02040503050406030204" pitchFamily="18" charset="0"/>
                        </a:rPr>
                        <m:t>+</m:t>
                      </m:r>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𝑒</m:t>
                          </m:r>
                        </m:e>
                        <m:sup>
                          <m:r>
                            <a:rPr lang="en-US" altLang="zh-CN" sz="2400" b="0" i="1" smtClean="0">
                              <a:latin typeface="Cambria Math" panose="02040503050406030204" pitchFamily="18" charset="0"/>
                            </a:rPr>
                            <m:t>+</m:t>
                          </m:r>
                        </m:sup>
                      </m:sSup>
                    </m:oMath>
                  </m:oMathPara>
                </a14:m>
                <a:endParaRPr lang="zh-CN" altLang="en-US" sz="2400" dirty="0"/>
              </a:p>
            </p:txBody>
          </p:sp>
        </mc:Choice>
        <mc:Fallback xmlns="">
          <p:sp>
            <p:nvSpPr>
              <p:cNvPr id="5" name="文本框 4">
                <a:extLst>
                  <a:ext uri="{FF2B5EF4-FFF2-40B4-BE49-F238E27FC236}">
                    <a16:creationId xmlns:a16="http://schemas.microsoft.com/office/drawing/2014/main" id="{8AC77D09-43B5-43B6-8225-44EA14891D13}"/>
                  </a:ext>
                </a:extLst>
              </p:cNvPr>
              <p:cNvSpPr txBox="1">
                <a:spLocks noRot="1" noChangeAspect="1" noMove="1" noResize="1" noEditPoints="1" noAdjustHandles="1" noChangeArrowheads="1" noChangeShapeType="1" noTextEdit="1"/>
              </p:cNvSpPr>
              <p:nvPr/>
            </p:nvSpPr>
            <p:spPr>
              <a:xfrm>
                <a:off x="3120502" y="159797"/>
                <a:ext cx="2276521" cy="369332"/>
              </a:xfrm>
              <a:prstGeom prst="rect">
                <a:avLst/>
              </a:prstGeom>
              <a:blipFill>
                <a:blip r:embed="rId4"/>
                <a:stretch>
                  <a:fillRect l="-2413" r="-804" b="-22951"/>
                </a:stretch>
              </a:blipFill>
            </p:spPr>
            <p:txBody>
              <a:bodyPr/>
              <a:lstStyle/>
              <a:p>
                <a:r>
                  <a:rPr lang="zh-CN"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2C8D78D9-3120-4F79-B22A-4F3F2D65052D}"/>
                  </a:ext>
                </a:extLst>
              </p:cNvPr>
              <p:cNvSpPr txBox="1"/>
              <p:nvPr/>
            </p:nvSpPr>
            <p:spPr>
              <a:xfrm>
                <a:off x="803430" y="292962"/>
                <a:ext cx="2491451" cy="4122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2400" i="1" smtClean="0">
                              <a:latin typeface="Cambria Math" panose="02040503050406030204" pitchFamily="18" charset="0"/>
                            </a:rPr>
                          </m:ctrlPr>
                        </m:sSupPr>
                        <m:e>
                          <m:r>
                            <a:rPr lang="zh-CN" altLang="en-US" sz="2400" i="1" smtClean="0">
                              <a:latin typeface="Cambria Math" panose="02040503050406030204" pitchFamily="18" charset="0"/>
                            </a:rPr>
                            <m:t>𝜋</m:t>
                          </m:r>
                        </m:e>
                        <m:sup>
                          <m:r>
                            <a:rPr lang="en-US" altLang="zh-CN" sz="2400" i="1" smtClean="0">
                              <a:latin typeface="Cambria Math" panose="02040503050406030204" pitchFamily="18" charset="0"/>
                              <a:ea typeface="Cambria Math" panose="02040503050406030204" pitchFamily="18" charset="0"/>
                            </a:rPr>
                            <m:t>±</m:t>
                          </m:r>
                        </m:sup>
                      </m:sSup>
                      <m:r>
                        <a:rPr lang="en-US" altLang="zh-CN" sz="2400" i="1" smtClean="0">
                          <a:latin typeface="Cambria Math" panose="02040503050406030204" pitchFamily="18" charset="0"/>
                          <a:ea typeface="Cambria Math" panose="02040503050406030204" pitchFamily="18" charset="0"/>
                        </a:rPr>
                        <m:t>→</m:t>
                      </m:r>
                      <m:sSup>
                        <m:sSupPr>
                          <m:ctrlPr>
                            <a:rPr lang="en-US" altLang="zh-CN" sz="2400" i="1" smtClean="0">
                              <a:latin typeface="Cambria Math" panose="02040503050406030204" pitchFamily="18" charset="0"/>
                              <a:ea typeface="Cambria Math" panose="02040503050406030204" pitchFamily="18" charset="0"/>
                            </a:rPr>
                          </m:ctrlPr>
                        </m:sSupPr>
                        <m:e>
                          <m:r>
                            <a:rPr lang="zh-CN" altLang="en-US" sz="2400" i="1" smtClean="0">
                              <a:latin typeface="Cambria Math" panose="02040503050406030204" pitchFamily="18" charset="0"/>
                              <a:ea typeface="Cambria Math" panose="02040503050406030204" pitchFamily="18" charset="0"/>
                            </a:rPr>
                            <m:t>𝜇</m:t>
                          </m:r>
                        </m:e>
                        <m:sup>
                          <m:r>
                            <a:rPr lang="en-US" altLang="zh-CN" sz="2400" i="1" smtClean="0">
                              <a:latin typeface="Cambria Math" panose="02040503050406030204" pitchFamily="18" charset="0"/>
                              <a:ea typeface="Cambria Math" panose="02040503050406030204" pitchFamily="18" charset="0"/>
                            </a:rPr>
                            <m:t>±</m:t>
                          </m:r>
                        </m:sup>
                      </m:sSup>
                      <m:r>
                        <a:rPr lang="en-US" altLang="zh-CN" sz="2400" b="0" i="1" smtClean="0">
                          <a:latin typeface="Cambria Math" panose="02040503050406030204" pitchFamily="18" charset="0"/>
                          <a:ea typeface="Cambria Math" panose="02040503050406030204" pitchFamily="18" charset="0"/>
                        </a:rPr>
                        <m:t>+</m:t>
                      </m:r>
                      <m:sSub>
                        <m:sSubPr>
                          <m:ctrlPr>
                            <a:rPr lang="en-US" altLang="zh-CN" sz="2400" b="0" i="1" smtClean="0">
                              <a:latin typeface="Cambria Math" panose="02040503050406030204" pitchFamily="18" charset="0"/>
                              <a:ea typeface="Cambria Math" panose="02040503050406030204" pitchFamily="18" charset="0"/>
                            </a:rPr>
                          </m:ctrlPr>
                        </m:sSubPr>
                        <m:e>
                          <m:r>
                            <m:rPr>
                              <m:sty m:val="p"/>
                            </m:rPr>
                            <a:rPr lang="el-GR" altLang="zh-CN" sz="2400" b="0" i="1" smtClean="0">
                              <a:latin typeface="Cambria Math" panose="02040503050406030204" pitchFamily="18" charset="0"/>
                              <a:ea typeface="Cambria Math" panose="02040503050406030204" pitchFamily="18" charset="0"/>
                            </a:rPr>
                            <m:t>ν</m:t>
                          </m:r>
                        </m:e>
                        <m:sub>
                          <m:r>
                            <a:rPr lang="zh-CN" altLang="en-US" sz="2400" b="0" i="1" smtClean="0">
                              <a:latin typeface="Cambria Math" panose="02040503050406030204" pitchFamily="18" charset="0"/>
                              <a:ea typeface="Cambria Math" panose="02040503050406030204" pitchFamily="18" charset="0"/>
                            </a:rPr>
                            <m:t>𝜇</m:t>
                          </m:r>
                        </m:sub>
                      </m:sSub>
                      <m:r>
                        <a:rPr lang="en-US" altLang="zh-CN" sz="2400" b="0" i="1" smtClean="0">
                          <a:latin typeface="Cambria Math" panose="02040503050406030204" pitchFamily="18" charset="0"/>
                          <a:ea typeface="Cambria Math" panose="02040503050406030204" pitchFamily="18" charset="0"/>
                        </a:rPr>
                        <m:t>(</m:t>
                      </m:r>
                      <m:sSub>
                        <m:sSubPr>
                          <m:ctrlPr>
                            <a:rPr lang="en-US" altLang="zh-CN" sz="2400" b="0" i="1" smtClean="0">
                              <a:latin typeface="Cambria Math" panose="02040503050406030204" pitchFamily="18" charset="0"/>
                              <a:ea typeface="Cambria Math" panose="02040503050406030204" pitchFamily="18" charset="0"/>
                            </a:rPr>
                          </m:ctrlPr>
                        </m:sSubPr>
                        <m:e>
                          <m:acc>
                            <m:accPr>
                              <m:chr m:val="̅"/>
                              <m:ctrlPr>
                                <a:rPr lang="en-US" altLang="zh-CN" sz="2400" b="0" i="1" smtClean="0">
                                  <a:latin typeface="Cambria Math" panose="02040503050406030204" pitchFamily="18" charset="0"/>
                                  <a:ea typeface="Cambria Math" panose="02040503050406030204" pitchFamily="18" charset="0"/>
                                </a:rPr>
                              </m:ctrlPr>
                            </m:accPr>
                            <m:e>
                              <m:r>
                                <m:rPr>
                                  <m:sty m:val="p"/>
                                </m:rPr>
                                <a:rPr lang="el-GR" altLang="zh-CN" sz="2400" i="1">
                                  <a:latin typeface="Cambria Math" panose="02040503050406030204" pitchFamily="18" charset="0"/>
                                  <a:ea typeface="Cambria Math" panose="02040503050406030204" pitchFamily="18" charset="0"/>
                                </a:rPr>
                                <m:t>ν</m:t>
                              </m:r>
                            </m:e>
                          </m:acc>
                        </m:e>
                        <m:sub>
                          <m:r>
                            <a:rPr lang="zh-CN" altLang="en-US" sz="2400" b="0" i="1" smtClean="0">
                              <a:latin typeface="Cambria Math" panose="02040503050406030204" pitchFamily="18" charset="0"/>
                              <a:ea typeface="Cambria Math" panose="02040503050406030204" pitchFamily="18" charset="0"/>
                            </a:rPr>
                            <m:t>𝜇</m:t>
                          </m:r>
                        </m:sub>
                      </m:sSub>
                      <m:r>
                        <a:rPr lang="en-US" altLang="zh-CN" sz="2400" b="0" i="1" smtClean="0">
                          <a:latin typeface="Cambria Math" panose="02040503050406030204" pitchFamily="18" charset="0"/>
                          <a:ea typeface="Cambria Math" panose="02040503050406030204" pitchFamily="18" charset="0"/>
                        </a:rPr>
                        <m:t>)</m:t>
                      </m:r>
                    </m:oMath>
                  </m:oMathPara>
                </a14:m>
                <a:endParaRPr lang="zh-CN" altLang="en-US" sz="2400" dirty="0"/>
              </a:p>
            </p:txBody>
          </p:sp>
        </mc:Choice>
        <mc:Fallback xmlns="">
          <p:sp>
            <p:nvSpPr>
              <p:cNvPr id="8" name="文本框 7">
                <a:extLst>
                  <a:ext uri="{FF2B5EF4-FFF2-40B4-BE49-F238E27FC236}">
                    <a16:creationId xmlns:a16="http://schemas.microsoft.com/office/drawing/2014/main" id="{2C8D78D9-3120-4F79-B22A-4F3F2D65052D}"/>
                  </a:ext>
                </a:extLst>
              </p:cNvPr>
              <p:cNvSpPr txBox="1">
                <a:spLocks noRot="1" noChangeAspect="1" noMove="1" noResize="1" noEditPoints="1" noAdjustHandles="1" noChangeArrowheads="1" noChangeShapeType="1" noTextEdit="1"/>
              </p:cNvSpPr>
              <p:nvPr/>
            </p:nvSpPr>
            <p:spPr>
              <a:xfrm>
                <a:off x="803430" y="292962"/>
                <a:ext cx="2491451" cy="412229"/>
              </a:xfrm>
              <a:prstGeom prst="rect">
                <a:avLst/>
              </a:prstGeom>
              <a:blipFill>
                <a:blip r:embed="rId2"/>
                <a:stretch>
                  <a:fillRect l="-980" r="-4167" b="-2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DC512D03-712A-417B-9F48-31E50B306D7F}"/>
                  </a:ext>
                </a:extLst>
              </p:cNvPr>
              <p:cNvSpPr txBox="1"/>
              <p:nvPr/>
            </p:nvSpPr>
            <p:spPr>
              <a:xfrm>
                <a:off x="3733060" y="292961"/>
                <a:ext cx="3662798" cy="4122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2400" i="1" smtClean="0">
                              <a:latin typeface="Cambria Math" panose="02040503050406030204" pitchFamily="18" charset="0"/>
                            </a:rPr>
                          </m:ctrlPr>
                        </m:sSupPr>
                        <m:e>
                          <m:r>
                            <a:rPr lang="zh-CN" altLang="en-US" sz="2400" i="1" smtClean="0">
                              <a:latin typeface="Cambria Math" panose="02040503050406030204" pitchFamily="18" charset="0"/>
                            </a:rPr>
                            <m:t>𝜇</m:t>
                          </m:r>
                        </m:e>
                        <m:sup>
                          <m:r>
                            <a:rPr lang="en-US" altLang="zh-CN" sz="2400" i="1" smtClean="0">
                              <a:latin typeface="Cambria Math" panose="02040503050406030204" pitchFamily="18" charset="0"/>
                              <a:ea typeface="Cambria Math" panose="02040503050406030204" pitchFamily="18" charset="0"/>
                            </a:rPr>
                            <m:t>±</m:t>
                          </m:r>
                        </m:sup>
                      </m:sSup>
                      <m:r>
                        <a:rPr lang="en-US" altLang="zh-CN" sz="2400" i="1" smtClean="0">
                          <a:latin typeface="Cambria Math" panose="02040503050406030204" pitchFamily="18" charset="0"/>
                          <a:ea typeface="Cambria Math" panose="02040503050406030204" pitchFamily="18" charset="0"/>
                        </a:rPr>
                        <m:t>→</m:t>
                      </m:r>
                      <m:sSup>
                        <m:sSupPr>
                          <m:ctrlPr>
                            <a:rPr lang="en-US" altLang="zh-CN" sz="2400" i="1" smtClean="0">
                              <a:latin typeface="Cambria Math" panose="02040503050406030204" pitchFamily="18" charset="0"/>
                              <a:ea typeface="Cambria Math" panose="02040503050406030204" pitchFamily="18" charset="0"/>
                            </a:rPr>
                          </m:ctrlPr>
                        </m:sSupPr>
                        <m:e>
                          <m:r>
                            <a:rPr lang="en-US" altLang="zh-CN" sz="2400" b="0" i="1" smtClean="0">
                              <a:latin typeface="Cambria Math" panose="02040503050406030204" pitchFamily="18" charset="0"/>
                              <a:ea typeface="Cambria Math" panose="02040503050406030204" pitchFamily="18" charset="0"/>
                            </a:rPr>
                            <m:t>𝑒</m:t>
                          </m:r>
                        </m:e>
                        <m:sup>
                          <m:r>
                            <a:rPr lang="en-US" altLang="zh-CN" sz="2400" i="1" smtClean="0">
                              <a:latin typeface="Cambria Math" panose="02040503050406030204" pitchFamily="18" charset="0"/>
                              <a:ea typeface="Cambria Math" panose="02040503050406030204" pitchFamily="18" charset="0"/>
                            </a:rPr>
                            <m:t>±</m:t>
                          </m:r>
                        </m:sup>
                      </m:sSup>
                      <m:r>
                        <a:rPr lang="en-US" altLang="zh-CN" sz="2400" b="0" i="1" smtClean="0">
                          <a:latin typeface="Cambria Math" panose="02040503050406030204" pitchFamily="18" charset="0"/>
                          <a:ea typeface="Cambria Math" panose="02040503050406030204" pitchFamily="18" charset="0"/>
                        </a:rPr>
                        <m:t>+</m:t>
                      </m:r>
                      <m:sSub>
                        <m:sSubPr>
                          <m:ctrlPr>
                            <a:rPr lang="en-US" altLang="zh-CN" sz="2400" i="1">
                              <a:latin typeface="Cambria Math" panose="02040503050406030204" pitchFamily="18" charset="0"/>
                              <a:ea typeface="Cambria Math" panose="02040503050406030204" pitchFamily="18" charset="0"/>
                            </a:rPr>
                          </m:ctrlPr>
                        </m:sSubPr>
                        <m:e>
                          <m:r>
                            <m:rPr>
                              <m:sty m:val="p"/>
                            </m:rPr>
                            <a:rPr lang="el-GR" altLang="zh-CN" sz="2400" i="1">
                              <a:latin typeface="Cambria Math" panose="02040503050406030204" pitchFamily="18" charset="0"/>
                              <a:ea typeface="Cambria Math" panose="02040503050406030204" pitchFamily="18" charset="0"/>
                            </a:rPr>
                            <m:t>ν</m:t>
                          </m:r>
                        </m:e>
                        <m:sub>
                          <m:r>
                            <a:rPr lang="en-US" altLang="zh-CN" sz="2400" b="0" i="1" smtClean="0">
                              <a:latin typeface="Cambria Math" panose="02040503050406030204" pitchFamily="18" charset="0"/>
                              <a:ea typeface="Cambria Math" panose="02040503050406030204" pitchFamily="18" charset="0"/>
                            </a:rPr>
                            <m:t>𝑒</m:t>
                          </m:r>
                        </m:sub>
                      </m:sSub>
                      <m:d>
                        <m:dPr>
                          <m:ctrlPr>
                            <a:rPr lang="en-US" altLang="zh-CN" sz="2400" i="1">
                              <a:latin typeface="Cambria Math" panose="02040503050406030204" pitchFamily="18" charset="0"/>
                              <a:ea typeface="Cambria Math" panose="02040503050406030204" pitchFamily="18" charset="0"/>
                            </a:rPr>
                          </m:ctrlPr>
                        </m:dPr>
                        <m:e>
                          <m:sSub>
                            <m:sSubPr>
                              <m:ctrlPr>
                                <a:rPr lang="en-US" altLang="zh-CN" sz="2400" i="1">
                                  <a:latin typeface="Cambria Math" panose="02040503050406030204" pitchFamily="18" charset="0"/>
                                  <a:ea typeface="Cambria Math" panose="02040503050406030204" pitchFamily="18" charset="0"/>
                                </a:rPr>
                              </m:ctrlPr>
                            </m:sSubPr>
                            <m:e>
                              <m:acc>
                                <m:accPr>
                                  <m:chr m:val="̅"/>
                                  <m:ctrlPr>
                                    <a:rPr lang="en-US" altLang="zh-CN" sz="2400" i="1">
                                      <a:latin typeface="Cambria Math" panose="02040503050406030204" pitchFamily="18" charset="0"/>
                                      <a:ea typeface="Cambria Math" panose="02040503050406030204" pitchFamily="18" charset="0"/>
                                    </a:rPr>
                                  </m:ctrlPr>
                                </m:accPr>
                                <m:e>
                                  <m:r>
                                    <m:rPr>
                                      <m:sty m:val="p"/>
                                    </m:rPr>
                                    <a:rPr lang="el-GR" altLang="zh-CN" sz="2400" i="1">
                                      <a:latin typeface="Cambria Math" panose="02040503050406030204" pitchFamily="18" charset="0"/>
                                      <a:ea typeface="Cambria Math" panose="02040503050406030204" pitchFamily="18" charset="0"/>
                                    </a:rPr>
                                    <m:t>ν</m:t>
                                  </m:r>
                                </m:e>
                              </m:acc>
                            </m:e>
                            <m:sub>
                              <m:r>
                                <a:rPr lang="en-US" altLang="zh-CN" sz="2400" b="0" i="1" smtClean="0">
                                  <a:latin typeface="Cambria Math" panose="02040503050406030204" pitchFamily="18" charset="0"/>
                                  <a:ea typeface="Cambria Math" panose="02040503050406030204" pitchFamily="18" charset="0"/>
                                </a:rPr>
                                <m:t>𝑒</m:t>
                              </m:r>
                            </m:sub>
                          </m:sSub>
                        </m:e>
                      </m:d>
                      <m:r>
                        <a:rPr lang="en-US" altLang="zh-CN" sz="2400" b="0" i="1" smtClean="0">
                          <a:latin typeface="Cambria Math" panose="02040503050406030204" pitchFamily="18" charset="0"/>
                          <a:ea typeface="Cambria Math" panose="02040503050406030204" pitchFamily="18" charset="0"/>
                        </a:rPr>
                        <m:t>+</m:t>
                      </m:r>
                      <m:sSub>
                        <m:sSubPr>
                          <m:ctrlPr>
                            <a:rPr lang="en-US" altLang="zh-CN" sz="2400" i="1">
                              <a:latin typeface="Cambria Math" panose="02040503050406030204" pitchFamily="18" charset="0"/>
                              <a:ea typeface="Cambria Math" panose="02040503050406030204" pitchFamily="18" charset="0"/>
                            </a:rPr>
                          </m:ctrlPr>
                        </m:sSubPr>
                        <m:e>
                          <m:acc>
                            <m:accPr>
                              <m:chr m:val="̅"/>
                              <m:ctrlPr>
                                <a:rPr lang="en-US" altLang="zh-CN" sz="2400" i="1">
                                  <a:latin typeface="Cambria Math" panose="02040503050406030204" pitchFamily="18" charset="0"/>
                                  <a:ea typeface="Cambria Math" panose="02040503050406030204" pitchFamily="18" charset="0"/>
                                </a:rPr>
                              </m:ctrlPr>
                            </m:accPr>
                            <m:e>
                              <m:r>
                                <m:rPr>
                                  <m:sty m:val="p"/>
                                </m:rPr>
                                <a:rPr lang="el-GR" altLang="zh-CN" sz="2400" i="1">
                                  <a:latin typeface="Cambria Math" panose="02040503050406030204" pitchFamily="18" charset="0"/>
                                  <a:ea typeface="Cambria Math" panose="02040503050406030204" pitchFamily="18" charset="0"/>
                                </a:rPr>
                                <m:t>ν</m:t>
                              </m:r>
                            </m:e>
                          </m:acc>
                        </m:e>
                        <m:sub>
                          <m:r>
                            <a:rPr lang="zh-CN" altLang="en-US" sz="2400" i="1">
                              <a:latin typeface="Cambria Math" panose="02040503050406030204" pitchFamily="18" charset="0"/>
                              <a:ea typeface="Cambria Math" panose="02040503050406030204" pitchFamily="18" charset="0"/>
                            </a:rPr>
                            <m:t>𝜇</m:t>
                          </m:r>
                        </m:sub>
                      </m:sSub>
                      <m:r>
                        <a:rPr lang="en-US" altLang="zh-CN" sz="2400" b="0" i="1" smtClean="0">
                          <a:latin typeface="Cambria Math" panose="02040503050406030204" pitchFamily="18" charset="0"/>
                          <a:ea typeface="Cambria Math" panose="02040503050406030204" pitchFamily="18" charset="0"/>
                        </a:rPr>
                        <m:t>(</m:t>
                      </m:r>
                      <m:sSub>
                        <m:sSubPr>
                          <m:ctrlPr>
                            <a:rPr lang="en-US" altLang="zh-CN" sz="2400" i="1">
                              <a:latin typeface="Cambria Math" panose="02040503050406030204" pitchFamily="18" charset="0"/>
                              <a:ea typeface="Cambria Math" panose="02040503050406030204" pitchFamily="18" charset="0"/>
                            </a:rPr>
                          </m:ctrlPr>
                        </m:sSubPr>
                        <m:e>
                          <m:r>
                            <m:rPr>
                              <m:sty m:val="p"/>
                            </m:rPr>
                            <a:rPr lang="el-GR" altLang="zh-CN" sz="2400" i="1">
                              <a:latin typeface="Cambria Math" panose="02040503050406030204" pitchFamily="18" charset="0"/>
                              <a:ea typeface="Cambria Math" panose="02040503050406030204" pitchFamily="18" charset="0"/>
                            </a:rPr>
                            <m:t>ν</m:t>
                          </m:r>
                        </m:e>
                        <m:sub>
                          <m:r>
                            <a:rPr lang="zh-CN" altLang="en-US" sz="2400" i="1">
                              <a:latin typeface="Cambria Math" panose="02040503050406030204" pitchFamily="18" charset="0"/>
                              <a:ea typeface="Cambria Math" panose="02040503050406030204" pitchFamily="18" charset="0"/>
                            </a:rPr>
                            <m:t>𝜇</m:t>
                          </m:r>
                        </m:sub>
                      </m:sSub>
                      <m:r>
                        <a:rPr lang="en-US" altLang="zh-CN" sz="2400" b="0" i="1" smtClean="0">
                          <a:latin typeface="Cambria Math" panose="02040503050406030204" pitchFamily="18" charset="0"/>
                          <a:ea typeface="Cambria Math" panose="02040503050406030204" pitchFamily="18" charset="0"/>
                        </a:rPr>
                        <m:t>)</m:t>
                      </m:r>
                    </m:oMath>
                  </m:oMathPara>
                </a14:m>
                <a:endParaRPr lang="zh-CN" altLang="en-US" sz="2400" dirty="0"/>
              </a:p>
            </p:txBody>
          </p:sp>
        </mc:Choice>
        <mc:Fallback xmlns="">
          <p:sp>
            <p:nvSpPr>
              <p:cNvPr id="9" name="文本框 8">
                <a:extLst>
                  <a:ext uri="{FF2B5EF4-FFF2-40B4-BE49-F238E27FC236}">
                    <a16:creationId xmlns:a16="http://schemas.microsoft.com/office/drawing/2014/main" id="{DC512D03-712A-417B-9F48-31E50B306D7F}"/>
                  </a:ext>
                </a:extLst>
              </p:cNvPr>
              <p:cNvSpPr txBox="1">
                <a:spLocks noRot="1" noChangeAspect="1" noMove="1" noResize="1" noEditPoints="1" noAdjustHandles="1" noChangeArrowheads="1" noChangeShapeType="1" noTextEdit="1"/>
              </p:cNvSpPr>
              <p:nvPr/>
            </p:nvSpPr>
            <p:spPr>
              <a:xfrm>
                <a:off x="3733060" y="292961"/>
                <a:ext cx="3662798" cy="412229"/>
              </a:xfrm>
              <a:prstGeom prst="rect">
                <a:avLst/>
              </a:prstGeom>
              <a:blipFill>
                <a:blip r:embed="rId3"/>
                <a:stretch>
                  <a:fillRect l="-1165" r="-2496" b="-25000"/>
                </a:stretch>
              </a:blipFill>
            </p:spPr>
            <p:txBody>
              <a:bodyPr/>
              <a:lstStyle/>
              <a:p>
                <a:r>
                  <a:rPr lang="zh-CN" altLang="en-US">
                    <a:noFill/>
                  </a:rPr>
                  <a:t> </a:t>
                </a:r>
              </a:p>
            </p:txBody>
          </p:sp>
        </mc:Fallback>
      </mc:AlternateContent>
      <p:pic>
        <p:nvPicPr>
          <p:cNvPr id="2" name="图片 1">
            <a:extLst>
              <a:ext uri="{FF2B5EF4-FFF2-40B4-BE49-F238E27FC236}">
                <a16:creationId xmlns:a16="http://schemas.microsoft.com/office/drawing/2014/main" id="{CCF069AA-962C-40E7-B7F5-B250026C54C0}"/>
              </a:ext>
            </a:extLst>
          </p:cNvPr>
          <p:cNvPicPr>
            <a:picLocks noChangeAspect="1"/>
          </p:cNvPicPr>
          <p:nvPr/>
        </p:nvPicPr>
        <p:blipFill>
          <a:blip r:embed="rId4"/>
          <a:stretch>
            <a:fillRect/>
          </a:stretch>
        </p:blipFill>
        <p:spPr>
          <a:xfrm>
            <a:off x="429909" y="1361932"/>
            <a:ext cx="7568874" cy="2159265"/>
          </a:xfrm>
          <a:prstGeom prst="rect">
            <a:avLst/>
          </a:prstGeom>
        </p:spPr>
      </p:pic>
      <p:pic>
        <p:nvPicPr>
          <p:cNvPr id="4" name="图片 3">
            <a:extLst>
              <a:ext uri="{FF2B5EF4-FFF2-40B4-BE49-F238E27FC236}">
                <a16:creationId xmlns:a16="http://schemas.microsoft.com/office/drawing/2014/main" id="{CD5FD2A1-08CA-4E71-A343-620F6A41EA3A}"/>
              </a:ext>
            </a:extLst>
          </p:cNvPr>
          <p:cNvPicPr>
            <a:picLocks noChangeAspect="1"/>
          </p:cNvPicPr>
          <p:nvPr/>
        </p:nvPicPr>
        <p:blipFill>
          <a:blip r:embed="rId5"/>
          <a:stretch>
            <a:fillRect/>
          </a:stretch>
        </p:blipFill>
        <p:spPr>
          <a:xfrm>
            <a:off x="1252396" y="3934047"/>
            <a:ext cx="6036171" cy="1742562"/>
          </a:xfrm>
          <a:prstGeom prst="rect">
            <a:avLst/>
          </a:prstGeom>
        </p:spPr>
      </p:pic>
      <p:pic>
        <p:nvPicPr>
          <p:cNvPr id="5" name="图片 4">
            <a:extLst>
              <a:ext uri="{FF2B5EF4-FFF2-40B4-BE49-F238E27FC236}">
                <a16:creationId xmlns:a16="http://schemas.microsoft.com/office/drawing/2014/main" id="{2288FEB2-3A67-494E-8D56-DECC26C9C490}"/>
              </a:ext>
            </a:extLst>
          </p:cNvPr>
          <p:cNvPicPr>
            <a:picLocks noChangeAspect="1"/>
          </p:cNvPicPr>
          <p:nvPr/>
        </p:nvPicPr>
        <p:blipFill>
          <a:blip r:embed="rId6"/>
          <a:stretch>
            <a:fillRect/>
          </a:stretch>
        </p:blipFill>
        <p:spPr>
          <a:xfrm>
            <a:off x="8104670" y="1540911"/>
            <a:ext cx="3874266" cy="700751"/>
          </a:xfrm>
          <a:prstGeom prst="rect">
            <a:avLst/>
          </a:prstGeom>
        </p:spPr>
      </p:pic>
      <p:sp>
        <p:nvSpPr>
          <p:cNvPr id="14" name="矩形 13">
            <a:extLst>
              <a:ext uri="{FF2B5EF4-FFF2-40B4-BE49-F238E27FC236}">
                <a16:creationId xmlns:a16="http://schemas.microsoft.com/office/drawing/2014/main" id="{CB088481-E487-4F3E-9315-CF22700AE77D}"/>
              </a:ext>
            </a:extLst>
          </p:cNvPr>
          <p:cNvSpPr/>
          <p:nvPr/>
        </p:nvSpPr>
        <p:spPr>
          <a:xfrm>
            <a:off x="710202" y="197520"/>
            <a:ext cx="7137658" cy="681369"/>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a:extLst>
              <a:ext uri="{FF2B5EF4-FFF2-40B4-BE49-F238E27FC236}">
                <a16:creationId xmlns:a16="http://schemas.microsoft.com/office/drawing/2014/main" id="{D9A3F216-1DCB-4275-B2F1-D42B998A3A85}"/>
              </a:ext>
            </a:extLst>
          </p:cNvPr>
          <p:cNvPicPr>
            <a:picLocks noChangeAspect="1"/>
          </p:cNvPicPr>
          <p:nvPr/>
        </p:nvPicPr>
        <p:blipFill>
          <a:blip r:embed="rId7"/>
          <a:stretch>
            <a:fillRect/>
          </a:stretch>
        </p:blipFill>
        <p:spPr>
          <a:xfrm>
            <a:off x="8173376" y="2482391"/>
            <a:ext cx="4169545" cy="7538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灯片编号占位符 3">
            <a:extLst>
              <a:ext uri="{FF2B5EF4-FFF2-40B4-BE49-F238E27FC236}">
                <a16:creationId xmlns:a16="http://schemas.microsoft.com/office/drawing/2014/main" id="{C33183D6-8A71-4600-854C-CD53FF56FD5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fld id="{477D7B42-EDDF-4185-8BE5-A292FDF8FCC5}" type="slidenum">
              <a:rPr kumimoji="0" lang="zh-CN" altLang="en-US" sz="1400"/>
              <a:pPr>
                <a:spcBef>
                  <a:spcPct val="0"/>
                </a:spcBef>
                <a:buFontTx/>
                <a:buNone/>
              </a:pPr>
              <a:t>3</a:t>
            </a:fld>
            <a:endParaRPr kumimoji="0" lang="en-US" altLang="zh-CN" sz="1400"/>
          </a:p>
        </p:txBody>
      </p:sp>
      <p:sp>
        <p:nvSpPr>
          <p:cNvPr id="5123" name="Text Box 4">
            <a:extLst>
              <a:ext uri="{FF2B5EF4-FFF2-40B4-BE49-F238E27FC236}">
                <a16:creationId xmlns:a16="http://schemas.microsoft.com/office/drawing/2014/main" id="{D54308CD-9686-4B79-830E-F7AE059FE6F0}"/>
              </a:ext>
            </a:extLst>
          </p:cNvPr>
          <p:cNvSpPr txBox="1">
            <a:spLocks noChangeArrowheads="1"/>
          </p:cNvSpPr>
          <p:nvPr/>
        </p:nvSpPr>
        <p:spPr bwMode="auto">
          <a:xfrm>
            <a:off x="98029" y="221942"/>
            <a:ext cx="49423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buFontTx/>
              <a:buNone/>
            </a:pPr>
            <a:r>
              <a:rPr lang="zh-CN" altLang="en-US" sz="2800" dirty="0">
                <a:solidFill>
                  <a:srgbClr val="FF0000"/>
                </a:solidFill>
                <a:latin typeface="微软雅黑" panose="020B0503020204020204" pitchFamily="34" charset="-122"/>
                <a:ea typeface="微软雅黑" panose="020B0503020204020204" pitchFamily="34" charset="-122"/>
              </a:rPr>
              <a:t>一、</a:t>
            </a:r>
            <a:r>
              <a:rPr lang="en-US" altLang="zh-CN" sz="2800" dirty="0">
                <a:solidFill>
                  <a:srgbClr val="FF0000"/>
                </a:solidFill>
                <a:latin typeface="微软雅黑" panose="020B0503020204020204" pitchFamily="34" charset="-122"/>
                <a:ea typeface="微软雅黑" panose="020B0503020204020204" pitchFamily="34" charset="-122"/>
              </a:rPr>
              <a:t>QCD</a:t>
            </a:r>
            <a:r>
              <a:rPr lang="zh-CN" altLang="en-US" sz="2800" dirty="0">
                <a:solidFill>
                  <a:srgbClr val="FF0000"/>
                </a:solidFill>
                <a:latin typeface="微软雅黑" panose="020B0503020204020204" pitchFamily="34" charset="-122"/>
                <a:ea typeface="微软雅黑" panose="020B0503020204020204" pitchFamily="34" charset="-122"/>
              </a:rPr>
              <a:t>动力学演化方程简介</a:t>
            </a:r>
            <a:endParaRPr lang="en-US" altLang="zh-CN" sz="2800" dirty="0">
              <a:solidFill>
                <a:srgbClr val="FF0000"/>
              </a:solidFill>
              <a:latin typeface="微软雅黑" panose="020B0503020204020204" pitchFamily="34" charset="-122"/>
              <a:ea typeface="微软雅黑" panose="020B0503020204020204" pitchFamily="34" charset="-122"/>
            </a:endParaRPr>
          </a:p>
        </p:txBody>
      </p:sp>
      <p:sp>
        <p:nvSpPr>
          <p:cNvPr id="5124" name="Text Box 5">
            <a:extLst>
              <a:ext uri="{FF2B5EF4-FFF2-40B4-BE49-F238E27FC236}">
                <a16:creationId xmlns:a16="http://schemas.microsoft.com/office/drawing/2014/main" id="{B499A895-FD5E-4D01-8797-7BF50EDF193A}"/>
              </a:ext>
            </a:extLst>
          </p:cNvPr>
          <p:cNvSpPr txBox="1">
            <a:spLocks noChangeArrowheads="1"/>
          </p:cNvSpPr>
          <p:nvPr/>
        </p:nvSpPr>
        <p:spPr bwMode="auto">
          <a:xfrm>
            <a:off x="2332038" y="1398588"/>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buFontTx/>
              <a:buNone/>
            </a:pPr>
            <a:endParaRPr lang="zh-CN" altLang="en-US" sz="3600">
              <a:latin typeface="Tahoma" panose="020B0604030504040204" pitchFamily="34" charset="0"/>
            </a:endParaRPr>
          </a:p>
        </p:txBody>
      </p:sp>
      <p:sp>
        <p:nvSpPr>
          <p:cNvPr id="5125" name="Rectangle 6">
            <a:extLst>
              <a:ext uri="{FF2B5EF4-FFF2-40B4-BE49-F238E27FC236}">
                <a16:creationId xmlns:a16="http://schemas.microsoft.com/office/drawing/2014/main" id="{C799FE4F-3DA2-4586-926C-7B19433E7CEB}"/>
              </a:ext>
            </a:extLst>
          </p:cNvPr>
          <p:cNvSpPr>
            <a:spLocks noChangeArrowheads="1"/>
          </p:cNvSpPr>
          <p:nvPr/>
        </p:nvSpPr>
        <p:spPr bwMode="auto">
          <a:xfrm>
            <a:off x="532752" y="2027994"/>
            <a:ext cx="3384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buFontTx/>
              <a:buNone/>
            </a:pPr>
            <a:r>
              <a:rPr lang="en-US" altLang="zh-CN" sz="2800" b="1" dirty="0">
                <a:solidFill>
                  <a:srgbClr val="0000FF"/>
                </a:solidFill>
              </a:rPr>
              <a:t>DGLAP  equation</a:t>
            </a:r>
          </a:p>
        </p:txBody>
      </p:sp>
      <p:sp>
        <p:nvSpPr>
          <p:cNvPr id="5126" name="Rectangle 7">
            <a:extLst>
              <a:ext uri="{FF2B5EF4-FFF2-40B4-BE49-F238E27FC236}">
                <a16:creationId xmlns:a16="http://schemas.microsoft.com/office/drawing/2014/main" id="{2E733544-4AC4-4CED-BD62-90E944EB729D}"/>
              </a:ext>
            </a:extLst>
          </p:cNvPr>
          <p:cNvSpPr>
            <a:spLocks noChangeArrowheads="1"/>
          </p:cNvSpPr>
          <p:nvPr/>
        </p:nvSpPr>
        <p:spPr bwMode="auto">
          <a:xfrm>
            <a:off x="557473" y="4449748"/>
            <a:ext cx="29162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buFontTx/>
              <a:buNone/>
            </a:pPr>
            <a:r>
              <a:rPr lang="en-US" altLang="zh-CN" sz="2800" b="1" dirty="0">
                <a:solidFill>
                  <a:srgbClr val="0000FF"/>
                </a:solidFill>
              </a:rPr>
              <a:t>BFKL equation</a:t>
            </a:r>
            <a:endParaRPr lang="en-US" altLang="zh-CN" sz="2000" b="1" dirty="0">
              <a:solidFill>
                <a:srgbClr val="0000FF"/>
              </a:solidFill>
            </a:endParaRPr>
          </a:p>
        </p:txBody>
      </p:sp>
      <p:sp>
        <p:nvSpPr>
          <p:cNvPr id="5132" name="Line 14">
            <a:extLst>
              <a:ext uri="{FF2B5EF4-FFF2-40B4-BE49-F238E27FC236}">
                <a16:creationId xmlns:a16="http://schemas.microsoft.com/office/drawing/2014/main" id="{672907F8-B36E-49DE-BB9F-EA240977F4D2}"/>
              </a:ext>
            </a:extLst>
          </p:cNvPr>
          <p:cNvSpPr>
            <a:spLocks noChangeShapeType="1"/>
          </p:cNvSpPr>
          <p:nvPr/>
        </p:nvSpPr>
        <p:spPr bwMode="auto">
          <a:xfrm>
            <a:off x="3787776" y="2328862"/>
            <a:ext cx="1050924" cy="4762"/>
          </a:xfrm>
          <a:prstGeom prst="line">
            <a:avLst/>
          </a:prstGeom>
          <a:noFill/>
          <a:ln w="25400">
            <a:solidFill>
              <a:srgbClr val="0000FF"/>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zh-CN" altLang="en-US"/>
          </a:p>
        </p:txBody>
      </p:sp>
      <p:sp>
        <p:nvSpPr>
          <p:cNvPr id="5134" name="Line 16">
            <a:extLst>
              <a:ext uri="{FF2B5EF4-FFF2-40B4-BE49-F238E27FC236}">
                <a16:creationId xmlns:a16="http://schemas.microsoft.com/office/drawing/2014/main" id="{BAF9A708-2E40-4D3A-9830-FB1E5D5AEC3C}"/>
              </a:ext>
            </a:extLst>
          </p:cNvPr>
          <p:cNvSpPr>
            <a:spLocks noChangeShapeType="1"/>
          </p:cNvSpPr>
          <p:nvPr/>
        </p:nvSpPr>
        <p:spPr bwMode="auto">
          <a:xfrm>
            <a:off x="3592513" y="4932362"/>
            <a:ext cx="1141412" cy="1587"/>
          </a:xfrm>
          <a:prstGeom prst="line">
            <a:avLst/>
          </a:prstGeom>
          <a:noFill/>
          <a:ln w="25400">
            <a:solidFill>
              <a:srgbClr val="0000FF"/>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zh-CN" altLang="en-US"/>
          </a:p>
        </p:txBody>
      </p:sp>
      <p:sp>
        <p:nvSpPr>
          <p:cNvPr id="16" name="TextBox 15">
            <a:extLst>
              <a:ext uri="{FF2B5EF4-FFF2-40B4-BE49-F238E27FC236}">
                <a16:creationId xmlns:a16="http://schemas.microsoft.com/office/drawing/2014/main" id="{72AB64DA-2F2B-4CB5-8856-26106E0D49DA}"/>
              </a:ext>
            </a:extLst>
          </p:cNvPr>
          <p:cNvSpPr txBox="1">
            <a:spLocks noChangeArrowheads="1"/>
          </p:cNvSpPr>
          <p:nvPr/>
        </p:nvSpPr>
        <p:spPr bwMode="auto">
          <a:xfrm>
            <a:off x="778055" y="2635929"/>
            <a:ext cx="29955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buFontTx/>
              <a:buNone/>
            </a:pPr>
            <a:r>
              <a:rPr lang="en-US" altLang="zh-CN" sz="2400" dirty="0">
                <a:solidFill>
                  <a:srgbClr val="0000FF"/>
                </a:solidFill>
              </a:rPr>
              <a:t>Evolution to large Q^2</a:t>
            </a:r>
            <a:endParaRPr lang="zh-CN" altLang="en-US" sz="2400" dirty="0">
              <a:solidFill>
                <a:srgbClr val="0000FF"/>
              </a:solidFill>
            </a:endParaRPr>
          </a:p>
        </p:txBody>
      </p:sp>
      <p:sp>
        <p:nvSpPr>
          <p:cNvPr id="17" name="TextBox 16">
            <a:extLst>
              <a:ext uri="{FF2B5EF4-FFF2-40B4-BE49-F238E27FC236}">
                <a16:creationId xmlns:a16="http://schemas.microsoft.com/office/drawing/2014/main" id="{CE8E57AB-7A73-4BF7-9694-1C583420E6C7}"/>
              </a:ext>
            </a:extLst>
          </p:cNvPr>
          <p:cNvSpPr txBox="1">
            <a:spLocks noChangeArrowheads="1"/>
          </p:cNvSpPr>
          <p:nvPr/>
        </p:nvSpPr>
        <p:spPr bwMode="auto">
          <a:xfrm>
            <a:off x="702796" y="5141236"/>
            <a:ext cx="27622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buFontTx/>
              <a:buNone/>
            </a:pPr>
            <a:r>
              <a:rPr lang="en-US" altLang="zh-CN" sz="2400" dirty="0">
                <a:solidFill>
                  <a:srgbClr val="0000FF"/>
                </a:solidFill>
              </a:rPr>
              <a:t>Evolution to small x </a:t>
            </a:r>
            <a:endParaRPr lang="zh-CN" altLang="en-US" sz="2400" dirty="0">
              <a:solidFill>
                <a:srgbClr val="0000FF"/>
              </a:solidFill>
            </a:endParaRPr>
          </a:p>
        </p:txBody>
      </p:sp>
      <mc:AlternateContent xmlns:mc="http://schemas.openxmlformats.org/markup-compatibility/2006" xmlns:a14="http://schemas.microsoft.com/office/drawing/2010/main">
        <mc:Choice Requires="a14">
          <p:sp>
            <p:nvSpPr>
              <p:cNvPr id="19464" name="Object 8">
                <a:extLst>
                  <a:ext uri="{FF2B5EF4-FFF2-40B4-BE49-F238E27FC236}">
                    <a16:creationId xmlns:a16="http://schemas.microsoft.com/office/drawing/2014/main" id="{B258F672-7988-4C8E-997E-58EF226DDFB8}"/>
                  </a:ext>
                </a:extLst>
              </p:cNvPr>
              <p:cNvSpPr txBox="1"/>
              <p:nvPr/>
            </p:nvSpPr>
            <p:spPr bwMode="auto">
              <a:xfrm>
                <a:off x="805448" y="1455368"/>
                <a:ext cx="2727325" cy="457200"/>
              </a:xfrm>
              <a:prstGeom prst="rect">
                <a:avLst/>
              </a:prstGeom>
              <a:noFill/>
              <a:ln>
                <a:noFill/>
              </a:ln>
              <a:effectLst/>
            </p:spPr>
            <p:txBody>
              <a:bodyPr>
                <a:noAutofit/>
              </a:bodyPr>
              <a:lstStyle/>
              <a:p>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zh-CN" altLang="en-US" sz="2400" i="1" smtClean="0">
                              <a:solidFill>
                                <a:srgbClr val="000000"/>
                              </a:solidFill>
                              <a:latin typeface="Cambria Math" panose="02040503050406030204" pitchFamily="18" charset="0"/>
                            </a:rPr>
                          </m:ctrlPr>
                        </m:mPr>
                        <m:mr>
                          <m:e>
                            <m:r>
                              <a:rPr lang="zh-CN" altLang="en-US" sz="2400" i="1">
                                <a:solidFill>
                                  <a:srgbClr val="000000"/>
                                </a:solidFill>
                                <a:latin typeface="Cambria Math" panose="02040503050406030204" pitchFamily="18" charset="0"/>
                              </a:rPr>
                              <m:t>𝑥</m:t>
                            </m:r>
                            <m:r>
                              <m:rPr>
                                <m:sty m:val="p"/>
                              </m:rPr>
                              <a:rPr lang="en-US" altLang="zh-CN" sz="2400" i="1">
                                <a:solidFill>
                                  <a:srgbClr val="000000"/>
                                </a:solidFill>
                                <a:latin typeface="Cambria Math" panose="02040503050406030204" pitchFamily="18" charset="0"/>
                              </a:rPr>
                              <m:t>q</m:t>
                            </m:r>
                            <m:r>
                              <a:rPr lang="zh-CN" altLang="en-US" sz="2400" i="1">
                                <a:solidFill>
                                  <a:srgbClr val="000000"/>
                                </a:solidFill>
                                <a:latin typeface="Cambria Math" panose="02040503050406030204" pitchFamily="18" charset="0"/>
                              </a:rPr>
                              <m:t>(</m:t>
                            </m:r>
                            <m:r>
                              <a:rPr lang="zh-CN" altLang="en-US" sz="2400" i="1">
                                <a:solidFill>
                                  <a:srgbClr val="000000"/>
                                </a:solidFill>
                                <a:latin typeface="Cambria Math" panose="02040503050406030204" pitchFamily="18" charset="0"/>
                              </a:rPr>
                              <m:t>𝑥</m:t>
                            </m:r>
                            <m:r>
                              <a:rPr lang="zh-CN" altLang="en-US" sz="2400" i="1">
                                <a:solidFill>
                                  <a:srgbClr val="000000"/>
                                </a:solidFill>
                                <a:latin typeface="Cambria Math" panose="02040503050406030204" pitchFamily="18" charset="0"/>
                              </a:rPr>
                              <m:t>,</m:t>
                            </m:r>
                            <m:sSup>
                              <m:sSupPr>
                                <m:ctrlPr>
                                  <a:rPr lang="zh-CN" altLang="en-US" sz="2400" i="1">
                                    <a:solidFill>
                                      <a:srgbClr val="000000"/>
                                    </a:solidFill>
                                    <a:latin typeface="Cambria Math" panose="02040503050406030204" pitchFamily="18" charset="0"/>
                                  </a:rPr>
                                </m:ctrlPr>
                              </m:sSupPr>
                              <m:e>
                                <m:r>
                                  <a:rPr lang="zh-CN" altLang="en-US" sz="2400" i="1">
                                    <a:solidFill>
                                      <a:srgbClr val="000000"/>
                                    </a:solidFill>
                                    <a:latin typeface="Cambria Math" panose="02040503050406030204" pitchFamily="18" charset="0"/>
                                  </a:rPr>
                                  <m:t>𝑄</m:t>
                                </m:r>
                              </m:e>
                              <m:sup>
                                <m:r>
                                  <a:rPr lang="zh-CN" altLang="en-US" sz="2400" i="1">
                                    <a:solidFill>
                                      <a:srgbClr val="000000"/>
                                    </a:solidFill>
                                    <a:latin typeface="Cambria Math" panose="02040503050406030204" pitchFamily="18" charset="0"/>
                                  </a:rPr>
                                  <m:t>2</m:t>
                                </m:r>
                              </m:sup>
                            </m:sSup>
                            <m:r>
                              <a:rPr lang="zh-CN" altLang="en-US" sz="2400" i="1">
                                <a:solidFill>
                                  <a:srgbClr val="000000"/>
                                </a:solidFill>
                                <a:latin typeface="Cambria Math" panose="02040503050406030204" pitchFamily="18" charset="0"/>
                              </a:rPr>
                              <m:t>),</m:t>
                            </m:r>
                          </m:e>
                          <m:e>
                            <m:r>
                              <a:rPr lang="zh-CN" altLang="en-US" sz="2400" i="1">
                                <a:solidFill>
                                  <a:srgbClr val="000000"/>
                                </a:solidFill>
                                <a:latin typeface="Cambria Math" panose="02040503050406030204" pitchFamily="18" charset="0"/>
                              </a:rPr>
                              <m:t>𝑥</m:t>
                            </m:r>
                            <m:r>
                              <a:rPr lang="en-US" altLang="zh-CN" sz="2400" b="0" i="1" smtClean="0">
                                <a:solidFill>
                                  <a:srgbClr val="000000"/>
                                </a:solidFill>
                                <a:latin typeface="Cambria Math" panose="02040503050406030204" pitchFamily="18" charset="0"/>
                              </a:rPr>
                              <m:t>𝐺</m:t>
                            </m:r>
                            <m:r>
                              <a:rPr lang="zh-CN" altLang="en-US" sz="2400" i="1">
                                <a:solidFill>
                                  <a:srgbClr val="000000"/>
                                </a:solidFill>
                                <a:latin typeface="Cambria Math" panose="02040503050406030204" pitchFamily="18" charset="0"/>
                              </a:rPr>
                              <m:t>(</m:t>
                            </m:r>
                            <m:r>
                              <a:rPr lang="zh-CN" altLang="en-US" sz="2400" i="1">
                                <a:solidFill>
                                  <a:srgbClr val="000000"/>
                                </a:solidFill>
                                <a:latin typeface="Cambria Math" panose="02040503050406030204" pitchFamily="18" charset="0"/>
                              </a:rPr>
                              <m:t>𝑥</m:t>
                            </m:r>
                            <m:r>
                              <a:rPr lang="zh-CN" altLang="en-US" sz="2400" i="1">
                                <a:solidFill>
                                  <a:srgbClr val="000000"/>
                                </a:solidFill>
                                <a:latin typeface="Cambria Math" panose="02040503050406030204" pitchFamily="18" charset="0"/>
                              </a:rPr>
                              <m:t>,</m:t>
                            </m:r>
                            <m:sSup>
                              <m:sSupPr>
                                <m:ctrlPr>
                                  <a:rPr lang="zh-CN" altLang="en-US" sz="2400" i="1">
                                    <a:solidFill>
                                      <a:srgbClr val="000000"/>
                                    </a:solidFill>
                                    <a:latin typeface="Cambria Math" panose="02040503050406030204" pitchFamily="18" charset="0"/>
                                  </a:rPr>
                                </m:ctrlPr>
                              </m:sSupPr>
                              <m:e>
                                <m:r>
                                  <a:rPr lang="zh-CN" altLang="en-US" sz="2400" i="1">
                                    <a:solidFill>
                                      <a:srgbClr val="000000"/>
                                    </a:solidFill>
                                    <a:latin typeface="Cambria Math" panose="02040503050406030204" pitchFamily="18" charset="0"/>
                                  </a:rPr>
                                  <m:t>𝑄</m:t>
                                </m:r>
                              </m:e>
                              <m:sup>
                                <m:r>
                                  <a:rPr lang="zh-CN" altLang="en-US" sz="2400" i="1">
                                    <a:solidFill>
                                      <a:srgbClr val="000000"/>
                                    </a:solidFill>
                                    <a:latin typeface="Cambria Math" panose="02040503050406030204" pitchFamily="18" charset="0"/>
                                  </a:rPr>
                                  <m:t>2</m:t>
                                </m:r>
                              </m:sup>
                            </m:sSup>
                            <m:r>
                              <a:rPr lang="zh-CN" altLang="en-US" sz="2400" i="1">
                                <a:solidFill>
                                  <a:srgbClr val="000000"/>
                                </a:solidFill>
                                <a:latin typeface="Cambria Math" panose="02040503050406030204" pitchFamily="18" charset="0"/>
                              </a:rPr>
                              <m:t>)</m:t>
                            </m:r>
                          </m:e>
                        </m:mr>
                      </m:m>
                    </m:oMath>
                  </m:oMathPara>
                </a14:m>
                <a:endParaRPr lang="zh-CN" altLang="en-US" sz="2400" dirty="0"/>
              </a:p>
            </p:txBody>
          </p:sp>
        </mc:Choice>
        <mc:Fallback xmlns="">
          <p:sp>
            <p:nvSpPr>
              <p:cNvPr id="19464" name="Object 8">
                <a:extLst>
                  <a:ext uri="{FF2B5EF4-FFF2-40B4-BE49-F238E27FC236}">
                    <a16:creationId xmlns:a16="http://schemas.microsoft.com/office/drawing/2014/main" id="{B258F672-7988-4C8E-997E-58EF226DDFB8}"/>
                  </a:ext>
                </a:extLst>
              </p:cNvPr>
              <p:cNvSpPr txBox="1">
                <a:spLocks noRot="1" noChangeAspect="1" noMove="1" noResize="1" noEditPoints="1" noAdjustHandles="1" noChangeArrowheads="1" noChangeShapeType="1" noTextEdit="1"/>
              </p:cNvSpPr>
              <p:nvPr/>
            </p:nvSpPr>
            <p:spPr bwMode="auto">
              <a:xfrm>
                <a:off x="805448" y="1455368"/>
                <a:ext cx="2727325" cy="457200"/>
              </a:xfrm>
              <a:prstGeom prst="rect">
                <a:avLst/>
              </a:prstGeom>
              <a:blipFill>
                <a:blip r:embed="rId3"/>
                <a:stretch>
                  <a:fillRect r="-13170" b="-20000"/>
                </a:stretch>
              </a:blipFill>
              <a:ln>
                <a:noFill/>
              </a:ln>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 name="Object 21">
                <a:extLst>
                  <a:ext uri="{FF2B5EF4-FFF2-40B4-BE49-F238E27FC236}">
                    <a16:creationId xmlns:a16="http://schemas.microsoft.com/office/drawing/2014/main" id="{0819FEB0-FDC2-4BE1-8069-F48BD0910716}"/>
                  </a:ext>
                </a:extLst>
              </p:cNvPr>
              <p:cNvSpPr txBox="1"/>
              <p:nvPr/>
            </p:nvSpPr>
            <p:spPr bwMode="auto">
              <a:xfrm>
                <a:off x="972384" y="3696671"/>
                <a:ext cx="2449513" cy="457200"/>
              </a:xfrm>
              <a:prstGeom prst="rect">
                <a:avLst/>
              </a:prstGeom>
              <a:noFill/>
              <a:ln>
                <a:noFill/>
              </a:ln>
              <a:effectLst/>
            </p:spPr>
            <p:txBody>
              <a:bodyPr>
                <a:normAutofit fontScale="92500"/>
              </a:bodyPr>
              <a:lstStyle/>
              <a:p>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zh-CN" altLang="en-US" sz="2400" i="1" smtClean="0">
                              <a:solidFill>
                                <a:srgbClr val="000000"/>
                              </a:solidFill>
                              <a:latin typeface="Cambria Math" panose="02040503050406030204" pitchFamily="18" charset="0"/>
                            </a:rPr>
                          </m:ctrlPr>
                        </m:mPr>
                        <m:mr>
                          <m:e>
                            <m:r>
                              <a:rPr lang="en-US" altLang="zh-CN" sz="2400" b="0" i="1" smtClean="0">
                                <a:solidFill>
                                  <a:srgbClr val="000000"/>
                                </a:solidFill>
                                <a:latin typeface="Cambria Math" panose="02040503050406030204" pitchFamily="18" charset="0"/>
                              </a:rPr>
                              <m:t>𝐹</m:t>
                            </m:r>
                            <m:d>
                              <m:dPr>
                                <m:ctrlPr>
                                  <a:rPr lang="zh-CN" altLang="en-US" sz="2400" b="0" i="1" smtClean="0">
                                    <a:solidFill>
                                      <a:srgbClr val="000000"/>
                                    </a:solidFill>
                                    <a:latin typeface="Cambria Math" panose="02040503050406030204" pitchFamily="18" charset="0"/>
                                  </a:rPr>
                                </m:ctrlPr>
                              </m:dPr>
                              <m:e>
                                <m:r>
                                  <a:rPr lang="zh-CN" altLang="en-US" sz="2400" i="1">
                                    <a:solidFill>
                                      <a:srgbClr val="000000"/>
                                    </a:solidFill>
                                    <a:latin typeface="Cambria Math" panose="02040503050406030204" pitchFamily="18" charset="0"/>
                                  </a:rPr>
                                  <m:t>𝑥</m:t>
                                </m:r>
                                <m:r>
                                  <a:rPr lang="zh-CN" altLang="en-US" sz="2400" i="1">
                                    <a:solidFill>
                                      <a:srgbClr val="000000"/>
                                    </a:solidFill>
                                    <a:latin typeface="Cambria Math" panose="02040503050406030204" pitchFamily="18" charset="0"/>
                                  </a:rPr>
                                  <m:t>,</m:t>
                                </m:r>
                                <m:sSubSup>
                                  <m:sSubSupPr>
                                    <m:ctrlPr>
                                      <a:rPr lang="zh-CN" altLang="en-US" sz="2400" i="1">
                                        <a:solidFill>
                                          <a:srgbClr val="000000"/>
                                        </a:solidFill>
                                        <a:latin typeface="Cambria Math" panose="02040503050406030204" pitchFamily="18" charset="0"/>
                                      </a:rPr>
                                    </m:ctrlPr>
                                  </m:sSubSupPr>
                                  <m:e>
                                    <m:r>
                                      <a:rPr lang="zh-CN" altLang="en-US" sz="2400" i="1">
                                        <a:solidFill>
                                          <a:srgbClr val="000000"/>
                                        </a:solidFill>
                                        <a:latin typeface="Cambria Math" panose="02040503050406030204" pitchFamily="18" charset="0"/>
                                      </a:rPr>
                                      <m:t>𝑘</m:t>
                                    </m:r>
                                  </m:e>
                                  <m:sub>
                                    <m:r>
                                      <a:rPr lang="zh-CN" altLang="en-US" sz="2400" i="1">
                                        <a:solidFill>
                                          <a:srgbClr val="000000"/>
                                        </a:solidFill>
                                        <a:latin typeface="Cambria Math" panose="02040503050406030204" pitchFamily="18" charset="0"/>
                                      </a:rPr>
                                      <m:t>𝑇</m:t>
                                    </m:r>
                                  </m:sub>
                                  <m:sup>
                                    <m:r>
                                      <a:rPr lang="zh-CN" altLang="en-US" sz="2400" i="1">
                                        <a:solidFill>
                                          <a:srgbClr val="000000"/>
                                        </a:solidFill>
                                        <a:latin typeface="Cambria Math" panose="02040503050406030204" pitchFamily="18" charset="0"/>
                                      </a:rPr>
                                      <m:t>2</m:t>
                                    </m:r>
                                  </m:sup>
                                </m:sSubSup>
                                <m:r>
                                  <a:rPr lang="en-US" altLang="zh-CN" sz="2400" b="0" i="1" smtClean="0">
                                    <a:solidFill>
                                      <a:srgbClr val="000000"/>
                                    </a:solidFill>
                                    <a:latin typeface="Cambria Math" panose="02040503050406030204" pitchFamily="18" charset="0"/>
                                  </a:rPr>
                                  <m:t>,</m:t>
                                </m:r>
                                <m:sSup>
                                  <m:sSupPr>
                                    <m:ctrlPr>
                                      <a:rPr lang="en-US" altLang="zh-CN" sz="2400" i="1">
                                        <a:solidFill>
                                          <a:srgbClr val="000000"/>
                                        </a:solidFill>
                                        <a:latin typeface="Cambria Math" panose="02040503050406030204" pitchFamily="18" charset="0"/>
                                      </a:rPr>
                                    </m:ctrlPr>
                                  </m:sSupPr>
                                  <m:e>
                                    <m:r>
                                      <a:rPr lang="zh-CN" altLang="en-US" sz="2400" i="1">
                                        <a:solidFill>
                                          <a:srgbClr val="000000"/>
                                        </a:solidFill>
                                        <a:latin typeface="Cambria Math" panose="02040503050406030204" pitchFamily="18" charset="0"/>
                                      </a:rPr>
                                      <m:t>𝜇</m:t>
                                    </m:r>
                                  </m:e>
                                  <m:sup>
                                    <m:r>
                                      <a:rPr lang="en-US" altLang="zh-CN" sz="2400" i="1">
                                        <a:solidFill>
                                          <a:srgbClr val="000000"/>
                                        </a:solidFill>
                                        <a:latin typeface="Cambria Math" panose="02040503050406030204" pitchFamily="18" charset="0"/>
                                      </a:rPr>
                                      <m:t>2</m:t>
                                    </m:r>
                                  </m:sup>
                                </m:sSup>
                              </m:e>
                            </m:d>
                            <m:r>
                              <a:rPr lang="en-US" altLang="zh-CN" sz="2400" b="0" i="1" smtClean="0">
                                <a:solidFill>
                                  <a:srgbClr val="000000"/>
                                </a:solidFill>
                                <a:latin typeface="Cambria Math" panose="02040503050406030204" pitchFamily="18" charset="0"/>
                              </a:rPr>
                              <m:t>  </m:t>
                            </m:r>
                          </m:e>
                          <m:e/>
                        </m:mr>
                      </m:m>
                    </m:oMath>
                  </m:oMathPara>
                </a14:m>
                <a:endParaRPr lang="zh-CN" altLang="en-US" sz="2400" dirty="0"/>
              </a:p>
            </p:txBody>
          </p:sp>
        </mc:Choice>
        <mc:Fallback xmlns="">
          <p:sp>
            <p:nvSpPr>
              <p:cNvPr id="2" name="Object 21">
                <a:extLst>
                  <a:ext uri="{FF2B5EF4-FFF2-40B4-BE49-F238E27FC236}">
                    <a16:creationId xmlns:a16="http://schemas.microsoft.com/office/drawing/2014/main" id="{0819FEB0-FDC2-4BE1-8069-F48BD0910716}"/>
                  </a:ext>
                </a:extLst>
              </p:cNvPr>
              <p:cNvSpPr txBox="1">
                <a:spLocks noRot="1" noChangeAspect="1" noMove="1" noResize="1" noEditPoints="1" noAdjustHandles="1" noChangeArrowheads="1" noChangeShapeType="1" noTextEdit="1"/>
              </p:cNvSpPr>
              <p:nvPr/>
            </p:nvSpPr>
            <p:spPr bwMode="auto">
              <a:xfrm>
                <a:off x="972384" y="3696671"/>
                <a:ext cx="2449513" cy="457200"/>
              </a:xfrm>
              <a:prstGeom prst="rect">
                <a:avLst/>
              </a:prstGeom>
              <a:blipFill>
                <a:blip r:embed="rId4"/>
                <a:stretch>
                  <a:fillRect b="-4000"/>
                </a:stretch>
              </a:blipFill>
              <a:ln>
                <a:noFill/>
              </a:ln>
              <a:effectLst/>
            </p:spPr>
            <p:txBody>
              <a:bodyPr/>
              <a:lstStyle/>
              <a:p>
                <a:r>
                  <a:rPr lang="zh-CN" altLang="en-US">
                    <a:noFill/>
                  </a:rPr>
                  <a:t> </a:t>
                </a:r>
              </a:p>
            </p:txBody>
          </p:sp>
        </mc:Fallback>
      </mc:AlternateContent>
      <p:pic>
        <p:nvPicPr>
          <p:cNvPr id="27" name="图片 26">
            <a:extLst>
              <a:ext uri="{FF2B5EF4-FFF2-40B4-BE49-F238E27FC236}">
                <a16:creationId xmlns:a16="http://schemas.microsoft.com/office/drawing/2014/main" id="{A28DD60E-2C1A-4CA9-9F03-093B772A68F1}"/>
              </a:ext>
            </a:extLst>
          </p:cNvPr>
          <p:cNvPicPr>
            <a:picLocks noChangeAspect="1"/>
          </p:cNvPicPr>
          <p:nvPr/>
        </p:nvPicPr>
        <p:blipFill>
          <a:blip r:embed="rId5"/>
          <a:stretch>
            <a:fillRect/>
          </a:stretch>
        </p:blipFill>
        <p:spPr>
          <a:xfrm>
            <a:off x="5397982" y="1245299"/>
            <a:ext cx="6468378" cy="952633"/>
          </a:xfrm>
          <a:prstGeom prst="rect">
            <a:avLst/>
          </a:prstGeom>
        </p:spPr>
      </p:pic>
      <p:pic>
        <p:nvPicPr>
          <p:cNvPr id="28" name="图片 27">
            <a:extLst>
              <a:ext uri="{FF2B5EF4-FFF2-40B4-BE49-F238E27FC236}">
                <a16:creationId xmlns:a16="http://schemas.microsoft.com/office/drawing/2014/main" id="{4D072672-EE9F-411F-A921-FBCF78299872}"/>
              </a:ext>
            </a:extLst>
          </p:cNvPr>
          <p:cNvPicPr>
            <a:picLocks noChangeAspect="1"/>
          </p:cNvPicPr>
          <p:nvPr/>
        </p:nvPicPr>
        <p:blipFill>
          <a:blip r:embed="rId6"/>
          <a:stretch>
            <a:fillRect/>
          </a:stretch>
        </p:blipFill>
        <p:spPr>
          <a:xfrm>
            <a:off x="5307677" y="2257900"/>
            <a:ext cx="6411220" cy="905001"/>
          </a:xfrm>
          <a:prstGeom prst="rect">
            <a:avLst/>
          </a:prstGeom>
        </p:spPr>
      </p:pic>
      <p:sp>
        <p:nvSpPr>
          <p:cNvPr id="33" name="AutoShape 7">
            <a:extLst>
              <a:ext uri="{FF2B5EF4-FFF2-40B4-BE49-F238E27FC236}">
                <a16:creationId xmlns:a16="http://schemas.microsoft.com/office/drawing/2014/main" id="{6A45E002-C3DE-49D7-92A0-E2298A0CD7A5}"/>
              </a:ext>
            </a:extLst>
          </p:cNvPr>
          <p:cNvSpPr>
            <a:spLocks/>
          </p:cNvSpPr>
          <p:nvPr/>
        </p:nvSpPr>
        <p:spPr bwMode="auto">
          <a:xfrm>
            <a:off x="4975225" y="1677830"/>
            <a:ext cx="254000" cy="1293970"/>
          </a:xfrm>
          <a:prstGeom prst="leftBrace">
            <a:avLst>
              <a:gd name="adj1" fmla="val 40382"/>
              <a:gd name="adj2" fmla="val 50000"/>
            </a:avLst>
          </a:prstGeom>
          <a:noFill/>
          <a:ln w="25400">
            <a:solidFill>
              <a:srgbClr val="0000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18000" tIns="10800" rIns="18000" bIns="10800" anchor="ct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a:latin typeface="隶书" panose="02010509060101010101" pitchFamily="49" charset="-122"/>
              <a:ea typeface="隶书" panose="02010509060101010101" pitchFamily="49" charset="-122"/>
            </a:endParaRPr>
          </a:p>
        </p:txBody>
      </p:sp>
      <p:pic>
        <p:nvPicPr>
          <p:cNvPr id="7" name="图片 6">
            <a:extLst>
              <a:ext uri="{FF2B5EF4-FFF2-40B4-BE49-F238E27FC236}">
                <a16:creationId xmlns:a16="http://schemas.microsoft.com/office/drawing/2014/main" id="{2C5C34B8-51AC-430F-B8F2-369BFDD86387}"/>
              </a:ext>
            </a:extLst>
          </p:cNvPr>
          <p:cNvPicPr>
            <a:picLocks noChangeAspect="1"/>
          </p:cNvPicPr>
          <p:nvPr/>
        </p:nvPicPr>
        <p:blipFill>
          <a:blip r:embed="rId7"/>
          <a:stretch>
            <a:fillRect/>
          </a:stretch>
        </p:blipFill>
        <p:spPr>
          <a:xfrm>
            <a:off x="5052561" y="4162296"/>
            <a:ext cx="6468378" cy="1848108"/>
          </a:xfrm>
          <a:prstGeom prst="rect">
            <a:avLst/>
          </a:prstGeom>
        </p:spPr>
      </p:pic>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24949432-E7F4-4566-A4A9-1F722B9FCF6D}"/>
                  </a:ext>
                </a:extLst>
              </p:cNvPr>
              <p:cNvSpPr txBox="1"/>
              <p:nvPr/>
            </p:nvSpPr>
            <p:spPr>
              <a:xfrm>
                <a:off x="248574" y="4145873"/>
                <a:ext cx="419864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zh-CN" altLang="en-US" i="1">
                          <a:solidFill>
                            <a:srgbClr val="000000"/>
                          </a:solidFill>
                          <a:latin typeface="Cambria Math" panose="02040503050406030204" pitchFamily="18" charset="0"/>
                        </a:rPr>
                        <m:t>（</m:t>
                      </m:r>
                      <m:r>
                        <a:rPr lang="en-US" altLang="zh-CN" i="1">
                          <a:solidFill>
                            <a:srgbClr val="000000"/>
                          </a:solidFill>
                          <a:latin typeface="Cambria Math" panose="02040503050406030204" pitchFamily="18" charset="0"/>
                        </a:rPr>
                        <m:t>𝑢𝑛𝑖𝑛𝑡𝑒𝑔𝑟𝑎𝑡𝑒𝑑</m:t>
                      </m:r>
                      <m:r>
                        <a:rPr lang="en-US" altLang="zh-CN" i="1">
                          <a:solidFill>
                            <a:srgbClr val="000000"/>
                          </a:solidFill>
                          <a:latin typeface="Cambria Math" panose="02040503050406030204" pitchFamily="18" charset="0"/>
                        </a:rPr>
                        <m:t> </m:t>
                      </m:r>
                      <m:r>
                        <a:rPr lang="en-US" altLang="zh-CN" i="1">
                          <a:solidFill>
                            <a:srgbClr val="000000"/>
                          </a:solidFill>
                          <a:latin typeface="Cambria Math" panose="02040503050406030204" pitchFamily="18" charset="0"/>
                        </a:rPr>
                        <m:t>𝑝𝑎𝑟𝑡𝑜𝑛</m:t>
                      </m:r>
                      <m:r>
                        <a:rPr lang="en-US" altLang="zh-CN" i="1">
                          <a:solidFill>
                            <a:srgbClr val="000000"/>
                          </a:solidFill>
                          <a:latin typeface="Cambria Math" panose="02040503050406030204" pitchFamily="18" charset="0"/>
                        </a:rPr>
                        <m:t> </m:t>
                      </m:r>
                      <m:r>
                        <a:rPr lang="en-US" altLang="zh-CN" i="1">
                          <a:solidFill>
                            <a:srgbClr val="000000"/>
                          </a:solidFill>
                          <a:latin typeface="Cambria Math" panose="02040503050406030204" pitchFamily="18" charset="0"/>
                        </a:rPr>
                        <m:t>𝑑𝑖𝑠𝑡𝑟𝑖𝑏𝑢𝑡𝑖𝑜𝑛</m:t>
                      </m:r>
                      <m:r>
                        <a:rPr lang="zh-CN" altLang="en-US" i="1">
                          <a:solidFill>
                            <a:srgbClr val="000000"/>
                          </a:solidFill>
                          <a:latin typeface="Cambria Math" panose="02040503050406030204" pitchFamily="18" charset="0"/>
                        </a:rPr>
                        <m:t>）</m:t>
                      </m:r>
                    </m:oMath>
                  </m:oMathPara>
                </a14:m>
                <a:endParaRPr lang="zh-CN" altLang="en-US" dirty="0"/>
              </a:p>
            </p:txBody>
          </p:sp>
        </mc:Choice>
        <mc:Fallback xmlns="">
          <p:sp>
            <p:nvSpPr>
              <p:cNvPr id="3" name="文本框 2">
                <a:extLst>
                  <a:ext uri="{FF2B5EF4-FFF2-40B4-BE49-F238E27FC236}">
                    <a16:creationId xmlns:a16="http://schemas.microsoft.com/office/drawing/2014/main" id="{24949432-E7F4-4566-A4A9-1F722B9FCF6D}"/>
                  </a:ext>
                </a:extLst>
              </p:cNvPr>
              <p:cNvSpPr txBox="1">
                <a:spLocks noRot="1" noChangeAspect="1" noMove="1" noResize="1" noEditPoints="1" noAdjustHandles="1" noChangeArrowheads="1" noChangeShapeType="1" noTextEdit="1"/>
              </p:cNvSpPr>
              <p:nvPr/>
            </p:nvSpPr>
            <p:spPr>
              <a:xfrm>
                <a:off x="248574" y="4145873"/>
                <a:ext cx="4198649" cy="369332"/>
              </a:xfrm>
              <a:prstGeom prst="rect">
                <a:avLst/>
              </a:prstGeom>
              <a:blipFill>
                <a:blip r:embed="rId8"/>
                <a:stretch>
                  <a:fillRect b="-13115"/>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1C43A88D-355A-44A3-AFBB-A9D9478D2222}"/>
              </a:ext>
            </a:extLst>
          </p:cNvPr>
          <p:cNvPicPr>
            <a:picLocks noChangeAspect="1"/>
          </p:cNvPicPr>
          <p:nvPr/>
        </p:nvPicPr>
        <p:blipFill>
          <a:blip r:embed="rId9"/>
          <a:stretch>
            <a:fillRect/>
          </a:stretch>
        </p:blipFill>
        <p:spPr>
          <a:xfrm>
            <a:off x="405621" y="5829049"/>
            <a:ext cx="4296375" cy="9526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1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13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5125" grpId="0"/>
      <p:bldP spid="5126" grpId="0"/>
      <p:bldP spid="5132" grpId="0" animBg="1"/>
      <p:bldP spid="5134" grpId="0" animBg="1"/>
      <p:bldP spid="16" grpId="0"/>
      <p:bldP spid="17" grpId="0"/>
      <p:bldP spid="19464" grpId="0"/>
      <p:bldP spid="2" grpId="0"/>
      <p:bldP spid="33" grpId="0" animBg="1"/>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0002900-98AC-43D2-A074-333C160D8002}"/>
              </a:ext>
            </a:extLst>
          </p:cNvPr>
          <p:cNvPicPr>
            <a:picLocks noChangeAspect="1"/>
          </p:cNvPicPr>
          <p:nvPr/>
        </p:nvPicPr>
        <p:blipFill>
          <a:blip r:embed="rId2"/>
          <a:stretch>
            <a:fillRect/>
          </a:stretch>
        </p:blipFill>
        <p:spPr>
          <a:xfrm>
            <a:off x="2401992" y="1105726"/>
            <a:ext cx="6052028" cy="4442818"/>
          </a:xfrm>
          <a:prstGeom prst="rect">
            <a:avLst/>
          </a:prstGeom>
        </p:spPr>
      </p:pic>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757536CF-51E2-425C-B79C-41AD48CF3692}"/>
                  </a:ext>
                </a:extLst>
              </p:cNvPr>
              <p:cNvSpPr txBox="1"/>
              <p:nvPr/>
            </p:nvSpPr>
            <p:spPr>
              <a:xfrm>
                <a:off x="2410288" y="514904"/>
                <a:ext cx="2566152" cy="4124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2400" b="1" i="1" smtClean="0">
                              <a:solidFill>
                                <a:srgbClr val="3333FF"/>
                              </a:solidFill>
                              <a:latin typeface="Cambria Math" panose="02040503050406030204" pitchFamily="18" charset="0"/>
                            </a:rPr>
                          </m:ctrlPr>
                        </m:sSupPr>
                        <m:e>
                          <m:r>
                            <a:rPr lang="zh-CN" altLang="en-US" sz="2400" b="1" i="1" smtClean="0">
                              <a:solidFill>
                                <a:srgbClr val="3333FF"/>
                              </a:solidFill>
                              <a:latin typeface="Cambria Math" panose="02040503050406030204" pitchFamily="18" charset="0"/>
                            </a:rPr>
                            <m:t>𝝅</m:t>
                          </m:r>
                        </m:e>
                        <m:sup>
                          <m:r>
                            <a:rPr lang="en-US" altLang="zh-CN" sz="2400" b="1" i="1" smtClean="0">
                              <a:solidFill>
                                <a:srgbClr val="3333FF"/>
                              </a:solidFill>
                              <a:latin typeface="Cambria Math" panose="02040503050406030204" pitchFamily="18" charset="0"/>
                              <a:ea typeface="Cambria Math" panose="02040503050406030204" pitchFamily="18" charset="0"/>
                            </a:rPr>
                            <m:t>±</m:t>
                          </m:r>
                        </m:sup>
                      </m:sSup>
                      <m:r>
                        <a:rPr lang="en-US" altLang="zh-CN" sz="2400" b="1" i="1" smtClean="0">
                          <a:solidFill>
                            <a:srgbClr val="3333FF"/>
                          </a:solidFill>
                          <a:latin typeface="Cambria Math" panose="02040503050406030204" pitchFamily="18" charset="0"/>
                          <a:ea typeface="Cambria Math" panose="02040503050406030204" pitchFamily="18" charset="0"/>
                        </a:rPr>
                        <m:t>→</m:t>
                      </m:r>
                      <m:sSup>
                        <m:sSupPr>
                          <m:ctrlPr>
                            <a:rPr lang="en-US" altLang="zh-CN" sz="2400" b="1" i="1" smtClean="0">
                              <a:solidFill>
                                <a:srgbClr val="3333FF"/>
                              </a:solidFill>
                              <a:latin typeface="Cambria Math" panose="02040503050406030204" pitchFamily="18" charset="0"/>
                              <a:ea typeface="Cambria Math" panose="02040503050406030204" pitchFamily="18" charset="0"/>
                            </a:rPr>
                          </m:ctrlPr>
                        </m:sSupPr>
                        <m:e>
                          <m:r>
                            <a:rPr lang="zh-CN" altLang="en-US" sz="2400" b="1" i="1" smtClean="0">
                              <a:solidFill>
                                <a:srgbClr val="3333FF"/>
                              </a:solidFill>
                              <a:latin typeface="Cambria Math" panose="02040503050406030204" pitchFamily="18" charset="0"/>
                              <a:ea typeface="Cambria Math" panose="02040503050406030204" pitchFamily="18" charset="0"/>
                            </a:rPr>
                            <m:t>𝝁</m:t>
                          </m:r>
                        </m:e>
                        <m:sup>
                          <m:r>
                            <a:rPr lang="en-US" altLang="zh-CN" sz="2400" b="1" i="1" smtClean="0">
                              <a:solidFill>
                                <a:srgbClr val="3333FF"/>
                              </a:solidFill>
                              <a:latin typeface="Cambria Math" panose="02040503050406030204" pitchFamily="18" charset="0"/>
                              <a:ea typeface="Cambria Math" panose="02040503050406030204" pitchFamily="18" charset="0"/>
                            </a:rPr>
                            <m:t>±</m:t>
                          </m:r>
                        </m:sup>
                      </m:sSup>
                      <m:r>
                        <a:rPr lang="en-US" altLang="zh-CN" sz="2400" b="1" i="1" smtClean="0">
                          <a:solidFill>
                            <a:srgbClr val="3333FF"/>
                          </a:solidFill>
                          <a:latin typeface="Cambria Math" panose="02040503050406030204" pitchFamily="18" charset="0"/>
                          <a:ea typeface="Cambria Math" panose="02040503050406030204" pitchFamily="18" charset="0"/>
                        </a:rPr>
                        <m:t>+</m:t>
                      </m:r>
                      <m:sSub>
                        <m:sSubPr>
                          <m:ctrlPr>
                            <a:rPr lang="en-US" altLang="zh-CN" sz="2400" b="1" i="1" smtClean="0">
                              <a:solidFill>
                                <a:srgbClr val="3333FF"/>
                              </a:solidFill>
                              <a:latin typeface="Cambria Math" panose="02040503050406030204" pitchFamily="18" charset="0"/>
                              <a:ea typeface="Cambria Math" panose="02040503050406030204" pitchFamily="18" charset="0"/>
                            </a:rPr>
                          </m:ctrlPr>
                        </m:sSubPr>
                        <m:e>
                          <m:r>
                            <a:rPr lang="el-GR" altLang="zh-CN" sz="2400" b="1" i="1" smtClean="0">
                              <a:solidFill>
                                <a:srgbClr val="3333FF"/>
                              </a:solidFill>
                              <a:latin typeface="Cambria Math" panose="02040503050406030204" pitchFamily="18" charset="0"/>
                              <a:ea typeface="Cambria Math" panose="02040503050406030204" pitchFamily="18" charset="0"/>
                            </a:rPr>
                            <m:t>𝝂</m:t>
                          </m:r>
                        </m:e>
                        <m:sub>
                          <m:r>
                            <a:rPr lang="zh-CN" altLang="en-US" sz="2400" b="1" i="1" smtClean="0">
                              <a:solidFill>
                                <a:srgbClr val="3333FF"/>
                              </a:solidFill>
                              <a:latin typeface="Cambria Math" panose="02040503050406030204" pitchFamily="18" charset="0"/>
                              <a:ea typeface="Cambria Math" panose="02040503050406030204" pitchFamily="18" charset="0"/>
                            </a:rPr>
                            <m:t>𝝁</m:t>
                          </m:r>
                        </m:sub>
                      </m:sSub>
                      <m:r>
                        <a:rPr lang="en-US" altLang="zh-CN" sz="2400" b="1" i="1" smtClean="0">
                          <a:solidFill>
                            <a:srgbClr val="3333FF"/>
                          </a:solidFill>
                          <a:latin typeface="Cambria Math" panose="02040503050406030204" pitchFamily="18" charset="0"/>
                          <a:ea typeface="Cambria Math" panose="02040503050406030204" pitchFamily="18" charset="0"/>
                        </a:rPr>
                        <m:t>(</m:t>
                      </m:r>
                      <m:sSub>
                        <m:sSubPr>
                          <m:ctrlPr>
                            <a:rPr lang="en-US" altLang="zh-CN" sz="2400" b="1" i="1" smtClean="0">
                              <a:solidFill>
                                <a:srgbClr val="3333FF"/>
                              </a:solidFill>
                              <a:latin typeface="Cambria Math" panose="02040503050406030204" pitchFamily="18" charset="0"/>
                              <a:ea typeface="Cambria Math" panose="02040503050406030204" pitchFamily="18" charset="0"/>
                            </a:rPr>
                          </m:ctrlPr>
                        </m:sSubPr>
                        <m:e>
                          <m:acc>
                            <m:accPr>
                              <m:chr m:val="̅"/>
                              <m:ctrlPr>
                                <a:rPr lang="en-US" altLang="zh-CN" sz="2400" b="1" i="1" smtClean="0">
                                  <a:solidFill>
                                    <a:srgbClr val="3333FF"/>
                                  </a:solidFill>
                                  <a:latin typeface="Cambria Math" panose="02040503050406030204" pitchFamily="18" charset="0"/>
                                  <a:ea typeface="Cambria Math" panose="02040503050406030204" pitchFamily="18" charset="0"/>
                                </a:rPr>
                              </m:ctrlPr>
                            </m:accPr>
                            <m:e>
                              <m:r>
                                <a:rPr lang="el-GR" altLang="zh-CN" sz="2400" b="1" i="1">
                                  <a:solidFill>
                                    <a:srgbClr val="3333FF"/>
                                  </a:solidFill>
                                  <a:latin typeface="Cambria Math" panose="02040503050406030204" pitchFamily="18" charset="0"/>
                                  <a:ea typeface="Cambria Math" panose="02040503050406030204" pitchFamily="18" charset="0"/>
                                </a:rPr>
                                <m:t>𝝂</m:t>
                              </m:r>
                            </m:e>
                          </m:acc>
                        </m:e>
                        <m:sub>
                          <m:r>
                            <a:rPr lang="zh-CN" altLang="en-US" sz="2400" b="1" i="1" smtClean="0">
                              <a:solidFill>
                                <a:srgbClr val="3333FF"/>
                              </a:solidFill>
                              <a:latin typeface="Cambria Math" panose="02040503050406030204" pitchFamily="18" charset="0"/>
                              <a:ea typeface="Cambria Math" panose="02040503050406030204" pitchFamily="18" charset="0"/>
                            </a:rPr>
                            <m:t>𝝁</m:t>
                          </m:r>
                        </m:sub>
                      </m:sSub>
                      <m:r>
                        <a:rPr lang="en-US" altLang="zh-CN" sz="2400" b="1" i="1" smtClean="0">
                          <a:solidFill>
                            <a:srgbClr val="3333FF"/>
                          </a:solidFill>
                          <a:latin typeface="Cambria Math" panose="02040503050406030204" pitchFamily="18" charset="0"/>
                          <a:ea typeface="Cambria Math" panose="02040503050406030204" pitchFamily="18" charset="0"/>
                        </a:rPr>
                        <m:t>)</m:t>
                      </m:r>
                    </m:oMath>
                  </m:oMathPara>
                </a14:m>
                <a:endParaRPr lang="zh-CN" altLang="en-US" sz="2400" b="1" dirty="0">
                  <a:solidFill>
                    <a:srgbClr val="3333FF"/>
                  </a:solidFill>
                </a:endParaRPr>
              </a:p>
            </p:txBody>
          </p:sp>
        </mc:Choice>
        <mc:Fallback xmlns="">
          <p:sp>
            <p:nvSpPr>
              <p:cNvPr id="9" name="文本框 8">
                <a:extLst>
                  <a:ext uri="{FF2B5EF4-FFF2-40B4-BE49-F238E27FC236}">
                    <a16:creationId xmlns:a16="http://schemas.microsoft.com/office/drawing/2014/main" id="{757536CF-51E2-425C-B79C-41AD48CF3692}"/>
                  </a:ext>
                </a:extLst>
              </p:cNvPr>
              <p:cNvSpPr txBox="1">
                <a:spLocks noRot="1" noChangeAspect="1" noMove="1" noResize="1" noEditPoints="1" noAdjustHandles="1" noChangeArrowheads="1" noChangeShapeType="1" noTextEdit="1"/>
              </p:cNvSpPr>
              <p:nvPr/>
            </p:nvSpPr>
            <p:spPr>
              <a:xfrm>
                <a:off x="2410288" y="514904"/>
                <a:ext cx="2566152" cy="412421"/>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A8310865-2E72-465B-AFDA-75B476440685}"/>
                  </a:ext>
                </a:extLst>
              </p:cNvPr>
              <p:cNvSpPr txBox="1"/>
              <p:nvPr/>
            </p:nvSpPr>
            <p:spPr>
              <a:xfrm>
                <a:off x="5331040" y="523781"/>
                <a:ext cx="3766223" cy="4124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2400" b="1" i="1" smtClean="0">
                              <a:solidFill>
                                <a:srgbClr val="3333FF"/>
                              </a:solidFill>
                              <a:latin typeface="Cambria Math" panose="02040503050406030204" pitchFamily="18" charset="0"/>
                            </a:rPr>
                          </m:ctrlPr>
                        </m:sSupPr>
                        <m:e>
                          <m:r>
                            <a:rPr lang="zh-CN" altLang="en-US" sz="2400" b="1" i="1" smtClean="0">
                              <a:solidFill>
                                <a:srgbClr val="3333FF"/>
                              </a:solidFill>
                              <a:latin typeface="Cambria Math" panose="02040503050406030204" pitchFamily="18" charset="0"/>
                            </a:rPr>
                            <m:t>𝝁</m:t>
                          </m:r>
                        </m:e>
                        <m:sup>
                          <m:r>
                            <a:rPr lang="en-US" altLang="zh-CN" sz="2400" b="1" i="1" smtClean="0">
                              <a:solidFill>
                                <a:srgbClr val="3333FF"/>
                              </a:solidFill>
                              <a:latin typeface="Cambria Math" panose="02040503050406030204" pitchFamily="18" charset="0"/>
                              <a:ea typeface="Cambria Math" panose="02040503050406030204" pitchFamily="18" charset="0"/>
                            </a:rPr>
                            <m:t>±</m:t>
                          </m:r>
                        </m:sup>
                      </m:sSup>
                      <m:r>
                        <a:rPr lang="en-US" altLang="zh-CN" sz="2400" b="1" i="1" smtClean="0">
                          <a:solidFill>
                            <a:srgbClr val="3333FF"/>
                          </a:solidFill>
                          <a:latin typeface="Cambria Math" panose="02040503050406030204" pitchFamily="18" charset="0"/>
                          <a:ea typeface="Cambria Math" panose="02040503050406030204" pitchFamily="18" charset="0"/>
                        </a:rPr>
                        <m:t>→</m:t>
                      </m:r>
                      <m:sSup>
                        <m:sSupPr>
                          <m:ctrlPr>
                            <a:rPr lang="en-US" altLang="zh-CN" sz="2400" b="1" i="1" smtClean="0">
                              <a:solidFill>
                                <a:srgbClr val="3333FF"/>
                              </a:solidFill>
                              <a:latin typeface="Cambria Math" panose="02040503050406030204" pitchFamily="18" charset="0"/>
                              <a:ea typeface="Cambria Math" panose="02040503050406030204" pitchFamily="18" charset="0"/>
                            </a:rPr>
                          </m:ctrlPr>
                        </m:sSupPr>
                        <m:e>
                          <m:r>
                            <a:rPr lang="en-US" altLang="zh-CN" sz="2400" b="1" i="1" smtClean="0">
                              <a:solidFill>
                                <a:srgbClr val="3333FF"/>
                              </a:solidFill>
                              <a:latin typeface="Cambria Math" panose="02040503050406030204" pitchFamily="18" charset="0"/>
                              <a:ea typeface="Cambria Math" panose="02040503050406030204" pitchFamily="18" charset="0"/>
                            </a:rPr>
                            <m:t>𝒆</m:t>
                          </m:r>
                        </m:e>
                        <m:sup>
                          <m:r>
                            <a:rPr lang="en-US" altLang="zh-CN" sz="2400" b="1" i="1" smtClean="0">
                              <a:solidFill>
                                <a:srgbClr val="3333FF"/>
                              </a:solidFill>
                              <a:latin typeface="Cambria Math" panose="02040503050406030204" pitchFamily="18" charset="0"/>
                              <a:ea typeface="Cambria Math" panose="02040503050406030204" pitchFamily="18" charset="0"/>
                            </a:rPr>
                            <m:t>±</m:t>
                          </m:r>
                        </m:sup>
                      </m:sSup>
                      <m:r>
                        <a:rPr lang="en-US" altLang="zh-CN" sz="2400" b="1" i="1" smtClean="0">
                          <a:solidFill>
                            <a:srgbClr val="3333FF"/>
                          </a:solidFill>
                          <a:latin typeface="Cambria Math" panose="02040503050406030204" pitchFamily="18" charset="0"/>
                          <a:ea typeface="Cambria Math" panose="02040503050406030204" pitchFamily="18" charset="0"/>
                        </a:rPr>
                        <m:t>+</m:t>
                      </m:r>
                      <m:sSub>
                        <m:sSubPr>
                          <m:ctrlPr>
                            <a:rPr lang="en-US" altLang="zh-CN" sz="2400" b="1" i="1">
                              <a:solidFill>
                                <a:srgbClr val="3333FF"/>
                              </a:solidFill>
                              <a:latin typeface="Cambria Math" panose="02040503050406030204" pitchFamily="18" charset="0"/>
                              <a:ea typeface="Cambria Math" panose="02040503050406030204" pitchFamily="18" charset="0"/>
                            </a:rPr>
                          </m:ctrlPr>
                        </m:sSubPr>
                        <m:e>
                          <m:r>
                            <a:rPr lang="el-GR" altLang="zh-CN" sz="2400" b="1" i="1">
                              <a:solidFill>
                                <a:srgbClr val="3333FF"/>
                              </a:solidFill>
                              <a:latin typeface="Cambria Math" panose="02040503050406030204" pitchFamily="18" charset="0"/>
                              <a:ea typeface="Cambria Math" panose="02040503050406030204" pitchFamily="18" charset="0"/>
                            </a:rPr>
                            <m:t>𝝂</m:t>
                          </m:r>
                        </m:e>
                        <m:sub>
                          <m:r>
                            <a:rPr lang="en-US" altLang="zh-CN" sz="2400" b="1" i="1" smtClean="0">
                              <a:solidFill>
                                <a:srgbClr val="3333FF"/>
                              </a:solidFill>
                              <a:latin typeface="Cambria Math" panose="02040503050406030204" pitchFamily="18" charset="0"/>
                              <a:ea typeface="Cambria Math" panose="02040503050406030204" pitchFamily="18" charset="0"/>
                            </a:rPr>
                            <m:t>𝒆</m:t>
                          </m:r>
                        </m:sub>
                      </m:sSub>
                      <m:d>
                        <m:dPr>
                          <m:ctrlPr>
                            <a:rPr lang="en-US" altLang="zh-CN" sz="2400" b="1" i="1">
                              <a:solidFill>
                                <a:srgbClr val="3333FF"/>
                              </a:solidFill>
                              <a:latin typeface="Cambria Math" panose="02040503050406030204" pitchFamily="18" charset="0"/>
                              <a:ea typeface="Cambria Math" panose="02040503050406030204" pitchFamily="18" charset="0"/>
                            </a:rPr>
                          </m:ctrlPr>
                        </m:dPr>
                        <m:e>
                          <m:sSub>
                            <m:sSubPr>
                              <m:ctrlPr>
                                <a:rPr lang="en-US" altLang="zh-CN" sz="2400" b="1" i="1">
                                  <a:solidFill>
                                    <a:srgbClr val="3333FF"/>
                                  </a:solidFill>
                                  <a:latin typeface="Cambria Math" panose="02040503050406030204" pitchFamily="18" charset="0"/>
                                  <a:ea typeface="Cambria Math" panose="02040503050406030204" pitchFamily="18" charset="0"/>
                                </a:rPr>
                              </m:ctrlPr>
                            </m:sSubPr>
                            <m:e>
                              <m:acc>
                                <m:accPr>
                                  <m:chr m:val="̅"/>
                                  <m:ctrlPr>
                                    <a:rPr lang="en-US" altLang="zh-CN" sz="2400" b="1" i="1">
                                      <a:solidFill>
                                        <a:srgbClr val="3333FF"/>
                                      </a:solidFill>
                                      <a:latin typeface="Cambria Math" panose="02040503050406030204" pitchFamily="18" charset="0"/>
                                      <a:ea typeface="Cambria Math" panose="02040503050406030204" pitchFamily="18" charset="0"/>
                                    </a:rPr>
                                  </m:ctrlPr>
                                </m:accPr>
                                <m:e>
                                  <m:r>
                                    <a:rPr lang="el-GR" altLang="zh-CN" sz="2400" b="1" i="1">
                                      <a:solidFill>
                                        <a:srgbClr val="3333FF"/>
                                      </a:solidFill>
                                      <a:latin typeface="Cambria Math" panose="02040503050406030204" pitchFamily="18" charset="0"/>
                                      <a:ea typeface="Cambria Math" panose="02040503050406030204" pitchFamily="18" charset="0"/>
                                    </a:rPr>
                                    <m:t>𝝂</m:t>
                                  </m:r>
                                </m:e>
                              </m:acc>
                            </m:e>
                            <m:sub>
                              <m:r>
                                <a:rPr lang="en-US" altLang="zh-CN" sz="2400" b="1" i="1" smtClean="0">
                                  <a:solidFill>
                                    <a:srgbClr val="3333FF"/>
                                  </a:solidFill>
                                  <a:latin typeface="Cambria Math" panose="02040503050406030204" pitchFamily="18" charset="0"/>
                                  <a:ea typeface="Cambria Math" panose="02040503050406030204" pitchFamily="18" charset="0"/>
                                </a:rPr>
                                <m:t>𝒆</m:t>
                              </m:r>
                            </m:sub>
                          </m:sSub>
                        </m:e>
                      </m:d>
                      <m:r>
                        <a:rPr lang="en-US" altLang="zh-CN" sz="2400" b="1" i="1" smtClean="0">
                          <a:solidFill>
                            <a:srgbClr val="3333FF"/>
                          </a:solidFill>
                          <a:latin typeface="Cambria Math" panose="02040503050406030204" pitchFamily="18" charset="0"/>
                          <a:ea typeface="Cambria Math" panose="02040503050406030204" pitchFamily="18" charset="0"/>
                        </a:rPr>
                        <m:t>+</m:t>
                      </m:r>
                      <m:sSub>
                        <m:sSubPr>
                          <m:ctrlPr>
                            <a:rPr lang="en-US" altLang="zh-CN" sz="2400" b="1" i="1">
                              <a:solidFill>
                                <a:srgbClr val="3333FF"/>
                              </a:solidFill>
                              <a:latin typeface="Cambria Math" panose="02040503050406030204" pitchFamily="18" charset="0"/>
                              <a:ea typeface="Cambria Math" panose="02040503050406030204" pitchFamily="18" charset="0"/>
                            </a:rPr>
                          </m:ctrlPr>
                        </m:sSubPr>
                        <m:e>
                          <m:acc>
                            <m:accPr>
                              <m:chr m:val="̅"/>
                              <m:ctrlPr>
                                <a:rPr lang="en-US" altLang="zh-CN" sz="2400" b="1" i="1">
                                  <a:solidFill>
                                    <a:srgbClr val="3333FF"/>
                                  </a:solidFill>
                                  <a:latin typeface="Cambria Math" panose="02040503050406030204" pitchFamily="18" charset="0"/>
                                  <a:ea typeface="Cambria Math" panose="02040503050406030204" pitchFamily="18" charset="0"/>
                                </a:rPr>
                              </m:ctrlPr>
                            </m:accPr>
                            <m:e>
                              <m:r>
                                <a:rPr lang="el-GR" altLang="zh-CN" sz="2400" b="1" i="1">
                                  <a:solidFill>
                                    <a:srgbClr val="3333FF"/>
                                  </a:solidFill>
                                  <a:latin typeface="Cambria Math" panose="02040503050406030204" pitchFamily="18" charset="0"/>
                                  <a:ea typeface="Cambria Math" panose="02040503050406030204" pitchFamily="18" charset="0"/>
                                </a:rPr>
                                <m:t>𝝂</m:t>
                              </m:r>
                            </m:e>
                          </m:acc>
                        </m:e>
                        <m:sub>
                          <m:r>
                            <a:rPr lang="zh-CN" altLang="en-US" sz="2400" b="1" i="1">
                              <a:solidFill>
                                <a:srgbClr val="3333FF"/>
                              </a:solidFill>
                              <a:latin typeface="Cambria Math" panose="02040503050406030204" pitchFamily="18" charset="0"/>
                              <a:ea typeface="Cambria Math" panose="02040503050406030204" pitchFamily="18" charset="0"/>
                            </a:rPr>
                            <m:t>𝝁</m:t>
                          </m:r>
                        </m:sub>
                      </m:sSub>
                      <m:r>
                        <a:rPr lang="en-US" altLang="zh-CN" sz="2400" b="1" i="1" smtClean="0">
                          <a:solidFill>
                            <a:srgbClr val="3333FF"/>
                          </a:solidFill>
                          <a:latin typeface="Cambria Math" panose="02040503050406030204" pitchFamily="18" charset="0"/>
                          <a:ea typeface="Cambria Math" panose="02040503050406030204" pitchFamily="18" charset="0"/>
                        </a:rPr>
                        <m:t>(</m:t>
                      </m:r>
                      <m:sSub>
                        <m:sSubPr>
                          <m:ctrlPr>
                            <a:rPr lang="en-US" altLang="zh-CN" sz="2400" b="1" i="1">
                              <a:solidFill>
                                <a:srgbClr val="3333FF"/>
                              </a:solidFill>
                              <a:latin typeface="Cambria Math" panose="02040503050406030204" pitchFamily="18" charset="0"/>
                              <a:ea typeface="Cambria Math" panose="02040503050406030204" pitchFamily="18" charset="0"/>
                            </a:rPr>
                          </m:ctrlPr>
                        </m:sSubPr>
                        <m:e>
                          <m:r>
                            <a:rPr lang="el-GR" altLang="zh-CN" sz="2400" b="1" i="1">
                              <a:solidFill>
                                <a:srgbClr val="3333FF"/>
                              </a:solidFill>
                              <a:latin typeface="Cambria Math" panose="02040503050406030204" pitchFamily="18" charset="0"/>
                              <a:ea typeface="Cambria Math" panose="02040503050406030204" pitchFamily="18" charset="0"/>
                            </a:rPr>
                            <m:t>𝝂</m:t>
                          </m:r>
                        </m:e>
                        <m:sub>
                          <m:r>
                            <a:rPr lang="zh-CN" altLang="en-US" sz="2400" b="1" i="1">
                              <a:solidFill>
                                <a:srgbClr val="3333FF"/>
                              </a:solidFill>
                              <a:latin typeface="Cambria Math" panose="02040503050406030204" pitchFamily="18" charset="0"/>
                              <a:ea typeface="Cambria Math" panose="02040503050406030204" pitchFamily="18" charset="0"/>
                            </a:rPr>
                            <m:t>𝝁</m:t>
                          </m:r>
                        </m:sub>
                      </m:sSub>
                      <m:r>
                        <a:rPr lang="en-US" altLang="zh-CN" sz="2400" b="1" i="1" smtClean="0">
                          <a:solidFill>
                            <a:srgbClr val="3333FF"/>
                          </a:solidFill>
                          <a:latin typeface="Cambria Math" panose="02040503050406030204" pitchFamily="18" charset="0"/>
                          <a:ea typeface="Cambria Math" panose="02040503050406030204" pitchFamily="18" charset="0"/>
                        </a:rPr>
                        <m:t>)</m:t>
                      </m:r>
                    </m:oMath>
                  </m:oMathPara>
                </a14:m>
                <a:endParaRPr lang="zh-CN" altLang="en-US" sz="2400" b="1" dirty="0">
                  <a:solidFill>
                    <a:srgbClr val="3333FF"/>
                  </a:solidFill>
                </a:endParaRPr>
              </a:p>
            </p:txBody>
          </p:sp>
        </mc:Choice>
        <mc:Fallback xmlns="">
          <p:sp>
            <p:nvSpPr>
              <p:cNvPr id="10" name="文本框 9">
                <a:extLst>
                  <a:ext uri="{FF2B5EF4-FFF2-40B4-BE49-F238E27FC236}">
                    <a16:creationId xmlns:a16="http://schemas.microsoft.com/office/drawing/2014/main" id="{A8310865-2E72-465B-AFDA-75B476440685}"/>
                  </a:ext>
                </a:extLst>
              </p:cNvPr>
              <p:cNvSpPr txBox="1">
                <a:spLocks noRot="1" noChangeAspect="1" noMove="1" noResize="1" noEditPoints="1" noAdjustHandles="1" noChangeArrowheads="1" noChangeShapeType="1" noTextEdit="1"/>
              </p:cNvSpPr>
              <p:nvPr/>
            </p:nvSpPr>
            <p:spPr>
              <a:xfrm>
                <a:off x="5331040" y="523781"/>
                <a:ext cx="3766223" cy="412421"/>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矩形 10">
                <a:extLst>
                  <a:ext uri="{FF2B5EF4-FFF2-40B4-BE49-F238E27FC236}">
                    <a16:creationId xmlns:a16="http://schemas.microsoft.com/office/drawing/2014/main" id="{474E2E3F-BD9B-45F9-8D83-6FAFC57302FE}"/>
                  </a:ext>
                </a:extLst>
              </p:cNvPr>
              <p:cNvSpPr/>
              <p:nvPr/>
            </p:nvSpPr>
            <p:spPr>
              <a:xfrm>
                <a:off x="1885025" y="5609338"/>
                <a:ext cx="9620436" cy="407099"/>
              </a:xfrm>
              <a:prstGeom prst="rect">
                <a:avLst/>
              </a:prstGeom>
            </p:spPr>
            <p:txBody>
              <a:bodyPr wrap="square">
                <a:spAutoFit/>
              </a:bodyPr>
              <a:lstStyle/>
              <a:p>
                <a:r>
                  <a:rPr lang="en-US" altLang="zh-CN" sz="2000" b="1" dirty="0">
                    <a:solidFill>
                      <a:srgbClr val="0000FF"/>
                    </a:solidFill>
                  </a:rPr>
                  <a:t>Predicted cosmic electron spectrum multiplied by </a:t>
                </a:r>
                <a14:m>
                  <m:oMath xmlns:m="http://schemas.openxmlformats.org/officeDocument/2006/math">
                    <m:sSup>
                      <m:sSupPr>
                        <m:ctrlPr>
                          <a:rPr lang="en-US" altLang="zh-CN" sz="2000" b="1" i="1" smtClean="0">
                            <a:solidFill>
                              <a:srgbClr val="0000FF"/>
                            </a:solidFill>
                            <a:latin typeface="Cambria Math" panose="02040503050406030204" pitchFamily="18" charset="0"/>
                          </a:rPr>
                        </m:ctrlPr>
                      </m:sSupPr>
                      <m:e>
                        <m:r>
                          <a:rPr lang="en-US" altLang="zh-CN" sz="2000" b="1" i="1" smtClean="0">
                            <a:solidFill>
                              <a:srgbClr val="0000FF"/>
                            </a:solidFill>
                            <a:latin typeface="Cambria Math" panose="02040503050406030204" pitchFamily="18" charset="0"/>
                          </a:rPr>
                          <m:t>𝑬</m:t>
                        </m:r>
                      </m:e>
                      <m:sup>
                        <m:r>
                          <a:rPr lang="en-US" altLang="zh-CN" sz="2000" b="1" i="1" smtClean="0">
                            <a:solidFill>
                              <a:srgbClr val="0000FF"/>
                            </a:solidFill>
                            <a:latin typeface="Cambria Math" panose="02040503050406030204" pitchFamily="18" charset="0"/>
                          </a:rPr>
                          <m:t>𝟑</m:t>
                        </m:r>
                      </m:sup>
                    </m:sSup>
                  </m:oMath>
                </a14:m>
                <a:r>
                  <a:rPr lang="en-US" altLang="zh-CN" sz="2000" b="1" dirty="0">
                    <a:solidFill>
                      <a:srgbClr val="0000FF"/>
                    </a:solidFill>
                  </a:rPr>
                  <a:t> as a function of energy</a:t>
                </a:r>
                <a:endParaRPr lang="zh-CN" altLang="en-US" sz="2000" b="1" dirty="0">
                  <a:solidFill>
                    <a:srgbClr val="0000FF"/>
                  </a:solidFill>
                </a:endParaRPr>
              </a:p>
            </p:txBody>
          </p:sp>
        </mc:Choice>
        <mc:Fallback xmlns="">
          <p:sp>
            <p:nvSpPr>
              <p:cNvPr id="11" name="矩形 10">
                <a:extLst>
                  <a:ext uri="{FF2B5EF4-FFF2-40B4-BE49-F238E27FC236}">
                    <a16:creationId xmlns:a16="http://schemas.microsoft.com/office/drawing/2014/main" id="{474E2E3F-BD9B-45F9-8D83-6FAFC57302FE}"/>
                  </a:ext>
                </a:extLst>
              </p:cNvPr>
              <p:cNvSpPr>
                <a:spLocks noRot="1" noChangeAspect="1" noMove="1" noResize="1" noEditPoints="1" noAdjustHandles="1" noChangeArrowheads="1" noChangeShapeType="1" noTextEdit="1"/>
              </p:cNvSpPr>
              <p:nvPr/>
            </p:nvSpPr>
            <p:spPr>
              <a:xfrm>
                <a:off x="1885025" y="5609338"/>
                <a:ext cx="9620436" cy="407099"/>
              </a:xfrm>
              <a:prstGeom prst="rect">
                <a:avLst/>
              </a:prstGeom>
              <a:blipFill>
                <a:blip r:embed="rId5"/>
                <a:stretch>
                  <a:fillRect l="-634" t="-5970" b="-25373"/>
                </a:stretch>
              </a:blipFill>
            </p:spPr>
            <p:txBody>
              <a:bodyPr/>
              <a:lstStyle/>
              <a:p>
                <a:r>
                  <a:rPr lang="zh-CN" alt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8118137" y="1130669"/>
            <a:ext cx="3528392" cy="954107"/>
          </a:xfrm>
          <a:prstGeom prst="rect">
            <a:avLst/>
          </a:prstGeom>
          <a:noFill/>
        </p:spPr>
        <p:txBody>
          <a:bodyPr wrap="square" rtlCol="0">
            <a:spAutoFit/>
          </a:bodyPr>
          <a:lstStyle/>
          <a:p>
            <a:r>
              <a:rPr lang="zh-CN" altLang="en-US" sz="2800" dirty="0">
                <a:solidFill>
                  <a:srgbClr val="0000FF"/>
                </a:solidFill>
                <a:latin typeface="华文楷体" panose="02010600040101010101" pitchFamily="2" charset="-122"/>
                <a:ea typeface="华文楷体" panose="02010600040101010101" pitchFamily="2" charset="-122"/>
              </a:rPr>
              <a:t>假定所有次级粒子在质心系中动能为零</a:t>
            </a:r>
          </a:p>
        </p:txBody>
      </p:sp>
      <mc:AlternateContent xmlns:mc="http://schemas.openxmlformats.org/markup-compatibility/2006" xmlns:a14="http://schemas.microsoft.com/office/drawing/2010/main">
        <mc:Choice Requires="a14">
          <p:sp>
            <p:nvSpPr>
              <p:cNvPr id="11" name="文本框 10"/>
              <p:cNvSpPr txBox="1"/>
              <p:nvPr/>
            </p:nvSpPr>
            <p:spPr>
              <a:xfrm>
                <a:off x="796019" y="1148420"/>
                <a:ext cx="6678979" cy="37394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i="1">
                          <a:latin typeface="Cambria Math" panose="02040503050406030204" pitchFamily="18" charset="0"/>
                        </a:rPr>
                        <m:t>𝑝</m:t>
                      </m:r>
                      <m:r>
                        <a:rPr lang="en-US" altLang="zh-CN" sz="2400" i="1">
                          <a:latin typeface="Cambria Math" panose="02040503050406030204" pitchFamily="18" charset="0"/>
                        </a:rPr>
                        <m:t>+</m:t>
                      </m:r>
                      <m:r>
                        <a:rPr lang="en-US" altLang="zh-CN" sz="2400" i="1">
                          <a:latin typeface="Cambria Math" panose="02040503050406030204" pitchFamily="18" charset="0"/>
                        </a:rPr>
                        <m:t>𝑝</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𝐴</m:t>
                          </m:r>
                        </m:e>
                      </m:d>
                      <m:r>
                        <a:rPr lang="en-US" altLang="zh-CN" sz="2400" i="1">
                          <a:latin typeface="Cambria Math" panose="02040503050406030204" pitchFamily="18" charset="0"/>
                          <a:ea typeface="Cambria Math" panose="02040503050406030204" pitchFamily="18" charset="0"/>
                        </a:rPr>
                        <m:t>→</m:t>
                      </m:r>
                      <m:sSup>
                        <m:sSupPr>
                          <m:ctrlPr>
                            <a:rPr lang="en-US" altLang="zh-CN" sz="2400" i="1">
                              <a:latin typeface="Cambria Math" panose="02040503050406030204" pitchFamily="18" charset="0"/>
                              <a:ea typeface="Cambria Math" panose="02040503050406030204" pitchFamily="18" charset="0"/>
                            </a:rPr>
                          </m:ctrlPr>
                        </m:sSupPr>
                        <m:e>
                          <m:r>
                            <a:rPr lang="zh-CN" altLang="en-US" sz="2400" i="1">
                              <a:latin typeface="Cambria Math" panose="02040503050406030204" pitchFamily="18" charset="0"/>
                              <a:ea typeface="Cambria Math" panose="02040503050406030204" pitchFamily="18" charset="0"/>
                            </a:rPr>
                            <m:t>𝜋</m:t>
                          </m:r>
                        </m:e>
                        <m:sup>
                          <m:r>
                            <a:rPr lang="en-US" altLang="zh-CN" sz="2400" i="1">
                              <a:latin typeface="Cambria Math" panose="02040503050406030204" pitchFamily="18" charset="0"/>
                              <a:ea typeface="Cambria Math" panose="02040503050406030204" pitchFamily="18" charset="0"/>
                            </a:rPr>
                            <m:t>±</m:t>
                          </m:r>
                        </m:sup>
                      </m:sSup>
                      <m:r>
                        <a:rPr lang="en-US" altLang="zh-CN" sz="2400" i="1">
                          <a:latin typeface="Cambria Math" panose="02040503050406030204" pitchFamily="18" charset="0"/>
                          <a:ea typeface="Cambria Math" panose="02040503050406030204" pitchFamily="18" charset="0"/>
                        </a:rPr>
                        <m:t>+</m:t>
                      </m:r>
                      <m:sSup>
                        <m:sSupPr>
                          <m:ctrlPr>
                            <a:rPr lang="en-US" altLang="zh-CN" sz="2400" i="1">
                              <a:latin typeface="Cambria Math" panose="02040503050406030204" pitchFamily="18" charset="0"/>
                              <a:ea typeface="Cambria Math" panose="02040503050406030204" pitchFamily="18" charset="0"/>
                            </a:rPr>
                          </m:ctrlPr>
                        </m:sSupPr>
                        <m:e>
                          <m:r>
                            <a:rPr lang="zh-CN" altLang="en-US" sz="2400" i="1">
                              <a:latin typeface="Cambria Math" panose="02040503050406030204" pitchFamily="18" charset="0"/>
                              <a:ea typeface="Cambria Math" panose="02040503050406030204" pitchFamily="18" charset="0"/>
                            </a:rPr>
                            <m:t>𝜋</m:t>
                          </m:r>
                        </m:e>
                        <m:sup>
                          <m:r>
                            <a:rPr lang="en-US" altLang="zh-CN" sz="2400" i="1">
                              <a:latin typeface="Cambria Math" panose="02040503050406030204" pitchFamily="18" charset="0"/>
                              <a:ea typeface="Cambria Math" panose="02040503050406030204" pitchFamily="18" charset="0"/>
                            </a:rPr>
                            <m:t>0</m:t>
                          </m:r>
                        </m:sup>
                      </m:sSup>
                      <m:r>
                        <a:rPr lang="en-US" altLang="zh-CN" sz="2400" i="1">
                          <a:latin typeface="Cambria Math" panose="02040503050406030204" pitchFamily="18" charset="0"/>
                          <a:ea typeface="Cambria Math" panose="02040503050406030204" pitchFamily="18" charset="0"/>
                        </a:rPr>
                        <m:t>+</m:t>
                      </m:r>
                      <m:r>
                        <m:rPr>
                          <m:sty m:val="p"/>
                        </m:rPr>
                        <a:rPr lang="en-US" altLang="zh-CN" sz="2400">
                          <a:latin typeface="Cambria Math" panose="02040503050406030204" pitchFamily="18" charset="0"/>
                          <a:ea typeface="Cambria Math" panose="02040503050406030204" pitchFamily="18" charset="0"/>
                        </a:rPr>
                        <m:t>p</m:t>
                      </m:r>
                      <m:r>
                        <a:rPr lang="en-US" altLang="zh-CN" sz="2400">
                          <a:latin typeface="Cambria Math" panose="02040503050406030204" pitchFamily="18" charset="0"/>
                          <a:ea typeface="Cambria Math" panose="02040503050406030204" pitchFamily="18" charset="0"/>
                        </a:rPr>
                        <m:t>+</m:t>
                      </m:r>
                      <m:acc>
                        <m:accPr>
                          <m:chr m:val="̅"/>
                          <m:ctrlPr>
                            <a:rPr lang="en-US" altLang="zh-CN" sz="2400" i="1">
                              <a:latin typeface="Cambria Math" panose="02040503050406030204" pitchFamily="18" charset="0"/>
                              <a:ea typeface="Cambria Math" panose="02040503050406030204" pitchFamily="18" charset="0"/>
                            </a:rPr>
                          </m:ctrlPr>
                        </m:accPr>
                        <m:e>
                          <m:r>
                            <a:rPr lang="en-US" altLang="zh-CN" sz="2400" i="1">
                              <a:latin typeface="Cambria Math" panose="02040503050406030204" pitchFamily="18" charset="0"/>
                              <a:ea typeface="Cambria Math" panose="02040503050406030204" pitchFamily="18" charset="0"/>
                            </a:rPr>
                            <m:t>𝑝</m:t>
                          </m:r>
                        </m:e>
                      </m:acc>
                      <m:r>
                        <a:rPr lang="en-US" altLang="zh-CN" sz="2400" i="1">
                          <a:latin typeface="Cambria Math" panose="02040503050406030204" pitchFamily="18" charset="0"/>
                        </a:rPr>
                        <m:t>+</m:t>
                      </m:r>
                      <m:r>
                        <a:rPr lang="en-US" altLang="zh-CN" sz="2400" i="1">
                          <a:latin typeface="Cambria Math" panose="02040503050406030204" pitchFamily="18" charset="0"/>
                        </a:rPr>
                        <m:t>𝑜𝑡h𝑒𝑟𝑠</m:t>
                      </m:r>
                    </m:oMath>
                  </m:oMathPara>
                </a14:m>
                <a:endParaRPr lang="zh-CN" altLang="en-US" sz="2400" dirty="0"/>
              </a:p>
            </p:txBody>
          </p:sp>
        </mc:Choice>
        <mc:Fallback xmlns="">
          <p:sp>
            <p:nvSpPr>
              <p:cNvPr id="11" name="文本框 10"/>
              <p:cNvSpPr txBox="1">
                <a:spLocks noRot="1" noChangeAspect="1" noMove="1" noResize="1" noEditPoints="1" noAdjustHandles="1" noChangeArrowheads="1" noChangeShapeType="1" noTextEdit="1"/>
              </p:cNvSpPr>
              <p:nvPr/>
            </p:nvSpPr>
            <p:spPr>
              <a:xfrm>
                <a:off x="796019" y="1148420"/>
                <a:ext cx="6678979" cy="373949"/>
              </a:xfrm>
              <a:prstGeom prst="rect">
                <a:avLst/>
              </a:prstGeom>
              <a:blipFill>
                <a:blip r:embed="rId2"/>
                <a:stretch>
                  <a:fillRect t="-1613" b="-24194"/>
                </a:stretch>
              </a:blipFill>
            </p:spPr>
            <p:txBody>
              <a:bodyPr/>
              <a:lstStyle/>
              <a:p>
                <a:r>
                  <a:rPr lang="zh-CN" altLang="en-US">
                    <a:noFill/>
                  </a:rPr>
                  <a:t> </a:t>
                </a:r>
              </a:p>
            </p:txBody>
          </p:sp>
        </mc:Fallback>
      </mc:AlternateContent>
      <p:pic>
        <p:nvPicPr>
          <p:cNvPr id="12" name="图片 11"/>
          <p:cNvPicPr>
            <a:picLocks noChangeAspect="1"/>
          </p:cNvPicPr>
          <p:nvPr/>
        </p:nvPicPr>
        <p:blipFill>
          <a:blip r:embed="rId3"/>
          <a:stretch>
            <a:fillRect/>
          </a:stretch>
        </p:blipFill>
        <p:spPr>
          <a:xfrm>
            <a:off x="1596982" y="1759009"/>
            <a:ext cx="2797465" cy="414382"/>
          </a:xfrm>
          <a:prstGeom prst="rect">
            <a:avLst/>
          </a:prstGeom>
        </p:spPr>
      </p:pic>
      <p:pic>
        <p:nvPicPr>
          <p:cNvPr id="14" name="图片 13"/>
          <p:cNvPicPr>
            <a:picLocks noChangeAspect="1"/>
          </p:cNvPicPr>
          <p:nvPr/>
        </p:nvPicPr>
        <p:blipFill>
          <a:blip r:embed="rId4"/>
          <a:stretch>
            <a:fillRect/>
          </a:stretch>
        </p:blipFill>
        <p:spPr>
          <a:xfrm>
            <a:off x="4792947" y="1778739"/>
            <a:ext cx="2255923" cy="365825"/>
          </a:xfrm>
          <a:prstGeom prst="rect">
            <a:avLst/>
          </a:prstGeom>
        </p:spPr>
      </p:pic>
      <p:sp>
        <p:nvSpPr>
          <p:cNvPr id="15" name="矩形 14"/>
          <p:cNvSpPr/>
          <p:nvPr/>
        </p:nvSpPr>
        <p:spPr>
          <a:xfrm>
            <a:off x="231798" y="172859"/>
            <a:ext cx="4344459" cy="954107"/>
          </a:xfrm>
          <a:prstGeom prst="rect">
            <a:avLst/>
          </a:prstGeom>
        </p:spPr>
        <p:txBody>
          <a:bodyPr wrap="none">
            <a:spAutoFit/>
          </a:bodyPr>
          <a:lstStyle/>
          <a:p>
            <a:r>
              <a:rPr lang="en-US" altLang="zh-CN" sz="2800" dirty="0">
                <a:solidFill>
                  <a:srgbClr val="3333FF"/>
                </a:solidFill>
                <a:latin typeface="微软雅黑" panose="020B0503020204020204" pitchFamily="34" charset="-122"/>
                <a:ea typeface="微软雅黑" panose="020B0503020204020204" pitchFamily="34" charset="-122"/>
              </a:rPr>
              <a:t>3</a:t>
            </a:r>
            <a:r>
              <a:rPr lang="zh-CN" altLang="en-US" sz="2800" dirty="0">
                <a:solidFill>
                  <a:srgbClr val="3333FF"/>
                </a:solidFill>
                <a:latin typeface="微软雅黑" panose="020B0503020204020204" pitchFamily="34" charset="-122"/>
                <a:ea typeface="微软雅黑" panose="020B0503020204020204" pitchFamily="34" charset="-122"/>
              </a:rPr>
              <a:t>、电子谱与质子谱的关联</a:t>
            </a:r>
          </a:p>
          <a:p>
            <a:endParaRPr lang="zh-CN" altLang="en-US" sz="2800" dirty="0">
              <a:solidFill>
                <a:srgbClr val="3333FF"/>
              </a:solidFill>
            </a:endParaRPr>
          </a:p>
        </p:txBody>
      </p:sp>
      <p:sp>
        <p:nvSpPr>
          <p:cNvPr id="2" name="矩形 1"/>
          <p:cNvSpPr/>
          <p:nvPr/>
        </p:nvSpPr>
        <p:spPr>
          <a:xfrm>
            <a:off x="954828" y="1058655"/>
            <a:ext cx="6733233" cy="1311683"/>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3" name="图片 2">
            <a:extLst>
              <a:ext uri="{FF2B5EF4-FFF2-40B4-BE49-F238E27FC236}">
                <a16:creationId xmlns:a16="http://schemas.microsoft.com/office/drawing/2014/main" id="{4BAFE845-5DB8-4FE3-A231-69D089561DB5}"/>
              </a:ext>
            </a:extLst>
          </p:cNvPr>
          <p:cNvPicPr>
            <a:picLocks noChangeAspect="1"/>
          </p:cNvPicPr>
          <p:nvPr/>
        </p:nvPicPr>
        <p:blipFill>
          <a:blip r:embed="rId5"/>
          <a:stretch>
            <a:fillRect/>
          </a:stretch>
        </p:blipFill>
        <p:spPr>
          <a:xfrm>
            <a:off x="1078512" y="2669876"/>
            <a:ext cx="7087589" cy="523948"/>
          </a:xfrm>
          <a:prstGeom prst="rect">
            <a:avLst/>
          </a:prstGeom>
        </p:spPr>
      </p:pic>
      <p:pic>
        <p:nvPicPr>
          <p:cNvPr id="4" name="图片 3">
            <a:extLst>
              <a:ext uri="{FF2B5EF4-FFF2-40B4-BE49-F238E27FC236}">
                <a16:creationId xmlns:a16="http://schemas.microsoft.com/office/drawing/2014/main" id="{5D3AAC4A-2CDA-42DC-961B-C6135ECE594C}"/>
              </a:ext>
            </a:extLst>
          </p:cNvPr>
          <p:cNvPicPr>
            <a:picLocks noChangeAspect="1"/>
          </p:cNvPicPr>
          <p:nvPr/>
        </p:nvPicPr>
        <p:blipFill>
          <a:blip r:embed="rId6"/>
          <a:stretch>
            <a:fillRect/>
          </a:stretch>
        </p:blipFill>
        <p:spPr>
          <a:xfrm>
            <a:off x="1147975" y="3322709"/>
            <a:ext cx="6220693" cy="514422"/>
          </a:xfrm>
          <a:prstGeom prst="rect">
            <a:avLst/>
          </a:prstGeom>
        </p:spPr>
      </p:pic>
      <p:pic>
        <p:nvPicPr>
          <p:cNvPr id="5" name="图片 4">
            <a:extLst>
              <a:ext uri="{FF2B5EF4-FFF2-40B4-BE49-F238E27FC236}">
                <a16:creationId xmlns:a16="http://schemas.microsoft.com/office/drawing/2014/main" id="{0CBE40FC-3903-4ADF-BD1F-1C05BF5C511D}"/>
              </a:ext>
            </a:extLst>
          </p:cNvPr>
          <p:cNvPicPr>
            <a:picLocks noChangeAspect="1"/>
          </p:cNvPicPr>
          <p:nvPr/>
        </p:nvPicPr>
        <p:blipFill>
          <a:blip r:embed="rId7"/>
          <a:stretch>
            <a:fillRect/>
          </a:stretch>
        </p:blipFill>
        <p:spPr>
          <a:xfrm>
            <a:off x="8029093" y="3896942"/>
            <a:ext cx="2934109" cy="466790"/>
          </a:xfrm>
          <a:prstGeom prst="rect">
            <a:avLst/>
          </a:prstGeom>
        </p:spPr>
      </p:pic>
      <p:pic>
        <p:nvPicPr>
          <p:cNvPr id="6" name="图片 5">
            <a:extLst>
              <a:ext uri="{FF2B5EF4-FFF2-40B4-BE49-F238E27FC236}">
                <a16:creationId xmlns:a16="http://schemas.microsoft.com/office/drawing/2014/main" id="{7E192F90-0317-4737-9A06-E4D900616AFE}"/>
              </a:ext>
            </a:extLst>
          </p:cNvPr>
          <p:cNvPicPr>
            <a:picLocks noChangeAspect="1"/>
          </p:cNvPicPr>
          <p:nvPr/>
        </p:nvPicPr>
        <p:blipFill>
          <a:blip r:embed="rId8"/>
          <a:stretch>
            <a:fillRect/>
          </a:stretch>
        </p:blipFill>
        <p:spPr>
          <a:xfrm>
            <a:off x="8120872" y="4308781"/>
            <a:ext cx="2324424" cy="495369"/>
          </a:xfrm>
          <a:prstGeom prst="rect">
            <a:avLst/>
          </a:prstGeom>
        </p:spPr>
      </p:pic>
      <p:pic>
        <p:nvPicPr>
          <p:cNvPr id="7" name="图片 6">
            <a:extLst>
              <a:ext uri="{FF2B5EF4-FFF2-40B4-BE49-F238E27FC236}">
                <a16:creationId xmlns:a16="http://schemas.microsoft.com/office/drawing/2014/main" id="{8487497F-A534-427A-A24D-E7392A5984FB}"/>
              </a:ext>
            </a:extLst>
          </p:cNvPr>
          <p:cNvPicPr>
            <a:picLocks noChangeAspect="1"/>
          </p:cNvPicPr>
          <p:nvPr/>
        </p:nvPicPr>
        <p:blipFill>
          <a:blip r:embed="rId9"/>
          <a:stretch>
            <a:fillRect/>
          </a:stretch>
        </p:blipFill>
        <p:spPr>
          <a:xfrm>
            <a:off x="1066296" y="4035384"/>
            <a:ext cx="5229955" cy="514422"/>
          </a:xfrm>
          <a:prstGeom prst="rect">
            <a:avLst/>
          </a:prstGeom>
        </p:spPr>
      </p:pic>
      <p:pic>
        <p:nvPicPr>
          <p:cNvPr id="10" name="图片 9">
            <a:extLst>
              <a:ext uri="{FF2B5EF4-FFF2-40B4-BE49-F238E27FC236}">
                <a16:creationId xmlns:a16="http://schemas.microsoft.com/office/drawing/2014/main" id="{BF80ED8E-673C-4C90-8232-A8DED107D5C2}"/>
              </a:ext>
            </a:extLst>
          </p:cNvPr>
          <p:cNvPicPr>
            <a:picLocks noChangeAspect="1"/>
          </p:cNvPicPr>
          <p:nvPr/>
        </p:nvPicPr>
        <p:blipFill>
          <a:blip r:embed="rId10"/>
          <a:stretch>
            <a:fillRect/>
          </a:stretch>
        </p:blipFill>
        <p:spPr>
          <a:xfrm>
            <a:off x="1191660" y="4532888"/>
            <a:ext cx="5068007" cy="562053"/>
          </a:xfrm>
          <a:prstGeom prst="rect">
            <a:avLst/>
          </a:prstGeom>
        </p:spPr>
      </p:pic>
      <p:pic>
        <p:nvPicPr>
          <p:cNvPr id="13" name="图片 12">
            <a:extLst>
              <a:ext uri="{FF2B5EF4-FFF2-40B4-BE49-F238E27FC236}">
                <a16:creationId xmlns:a16="http://schemas.microsoft.com/office/drawing/2014/main" id="{CE7BF065-6989-455D-BCF1-E80B6E9B176A}"/>
              </a:ext>
            </a:extLst>
          </p:cNvPr>
          <p:cNvPicPr>
            <a:picLocks noChangeAspect="1"/>
          </p:cNvPicPr>
          <p:nvPr/>
        </p:nvPicPr>
        <p:blipFill>
          <a:blip r:embed="rId11"/>
          <a:stretch>
            <a:fillRect/>
          </a:stretch>
        </p:blipFill>
        <p:spPr>
          <a:xfrm>
            <a:off x="1247856" y="5252852"/>
            <a:ext cx="6262653" cy="559880"/>
          </a:xfrm>
          <a:prstGeom prst="rect">
            <a:avLst/>
          </a:prstGeom>
        </p:spPr>
      </p:pic>
      <p:pic>
        <p:nvPicPr>
          <p:cNvPr id="16" name="图片 15">
            <a:extLst>
              <a:ext uri="{FF2B5EF4-FFF2-40B4-BE49-F238E27FC236}">
                <a16:creationId xmlns:a16="http://schemas.microsoft.com/office/drawing/2014/main" id="{B6CB149F-C02B-408C-B292-DC7EA2989644}"/>
              </a:ext>
            </a:extLst>
          </p:cNvPr>
          <p:cNvPicPr>
            <a:picLocks noChangeAspect="1"/>
          </p:cNvPicPr>
          <p:nvPr/>
        </p:nvPicPr>
        <p:blipFill>
          <a:blip r:embed="rId12"/>
          <a:stretch>
            <a:fillRect/>
          </a:stretch>
        </p:blipFill>
        <p:spPr>
          <a:xfrm>
            <a:off x="1215829" y="5922435"/>
            <a:ext cx="6392333" cy="463773"/>
          </a:xfrm>
          <a:prstGeom prst="rect">
            <a:avLst/>
          </a:prstGeom>
        </p:spPr>
      </p:pic>
    </p:spTree>
    <p:extLst>
      <p:ext uri="{BB962C8B-B14F-4D97-AF65-F5344CB8AC3E}">
        <p14:creationId xmlns:p14="http://schemas.microsoft.com/office/powerpoint/2010/main" val="155914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829AA04-847D-447C-97E4-5880DA6DA5CE}"/>
              </a:ext>
            </a:extLst>
          </p:cNvPr>
          <p:cNvSpPr/>
          <p:nvPr/>
        </p:nvSpPr>
        <p:spPr>
          <a:xfrm>
            <a:off x="9091013" y="5730081"/>
            <a:ext cx="2481770" cy="461665"/>
          </a:xfrm>
          <a:prstGeom prst="rect">
            <a:avLst/>
          </a:prstGeom>
        </p:spPr>
        <p:txBody>
          <a:bodyPr wrap="none">
            <a:spAutoFit/>
          </a:bodyPr>
          <a:lstStyle/>
          <a:p>
            <a:r>
              <a:rPr lang="pt-PT" altLang="zh-CN" sz="2400" dirty="0">
                <a:solidFill>
                  <a:srgbClr val="3333FF"/>
                </a:solidFill>
              </a:rPr>
              <a:t>JCAP10(2023)059</a:t>
            </a:r>
            <a:endParaRPr lang="zh-CN" altLang="en-US" sz="2400" dirty="0">
              <a:solidFill>
                <a:srgbClr val="3333FF"/>
              </a:solidFill>
            </a:endParaRPr>
          </a:p>
        </p:txBody>
      </p:sp>
      <p:pic>
        <p:nvPicPr>
          <p:cNvPr id="3" name="图片 2">
            <a:extLst>
              <a:ext uri="{FF2B5EF4-FFF2-40B4-BE49-F238E27FC236}">
                <a16:creationId xmlns:a16="http://schemas.microsoft.com/office/drawing/2014/main" id="{1C151A8D-8109-4050-94C5-F9CA3511E1F0}"/>
              </a:ext>
            </a:extLst>
          </p:cNvPr>
          <p:cNvPicPr>
            <a:picLocks noChangeAspect="1"/>
          </p:cNvPicPr>
          <p:nvPr/>
        </p:nvPicPr>
        <p:blipFill>
          <a:blip r:embed="rId2"/>
          <a:stretch>
            <a:fillRect/>
          </a:stretch>
        </p:blipFill>
        <p:spPr>
          <a:xfrm>
            <a:off x="1811098" y="688248"/>
            <a:ext cx="8516539" cy="1362265"/>
          </a:xfrm>
          <a:prstGeom prst="rect">
            <a:avLst/>
          </a:prstGeom>
        </p:spPr>
      </p:pic>
      <p:sp>
        <p:nvSpPr>
          <p:cNvPr id="4" name="文本框 3">
            <a:extLst>
              <a:ext uri="{FF2B5EF4-FFF2-40B4-BE49-F238E27FC236}">
                <a16:creationId xmlns:a16="http://schemas.microsoft.com/office/drawing/2014/main" id="{38A6BE9F-3C5A-4068-BBC2-A37405EDED5D}"/>
              </a:ext>
            </a:extLst>
          </p:cNvPr>
          <p:cNvSpPr txBox="1"/>
          <p:nvPr/>
        </p:nvSpPr>
        <p:spPr>
          <a:xfrm>
            <a:off x="275208" y="204187"/>
            <a:ext cx="1620957" cy="523220"/>
          </a:xfrm>
          <a:prstGeom prst="rect">
            <a:avLst/>
          </a:prstGeom>
          <a:noFill/>
        </p:spPr>
        <p:txBody>
          <a:bodyPr wrap="none" rtlCol="0">
            <a:spAutoFit/>
          </a:bodyPr>
          <a:lstStyle/>
          <a:p>
            <a:r>
              <a:rPr lang="zh-CN" altLang="en-US" sz="2800" dirty="0">
                <a:solidFill>
                  <a:srgbClr val="FF0000"/>
                </a:solidFill>
                <a:latin typeface="微软雅黑" panose="020B0503020204020204" pitchFamily="34" charset="-122"/>
                <a:ea typeface="微软雅黑" panose="020B0503020204020204" pitchFamily="34" charset="-122"/>
              </a:rPr>
              <a:t>电子谱：</a:t>
            </a:r>
          </a:p>
        </p:txBody>
      </p:sp>
      <p:pic>
        <p:nvPicPr>
          <p:cNvPr id="5" name="图片 4">
            <a:extLst>
              <a:ext uri="{FF2B5EF4-FFF2-40B4-BE49-F238E27FC236}">
                <a16:creationId xmlns:a16="http://schemas.microsoft.com/office/drawing/2014/main" id="{B6E030A0-4555-4EB5-BBDF-10353829E608}"/>
              </a:ext>
            </a:extLst>
          </p:cNvPr>
          <p:cNvPicPr>
            <a:picLocks noChangeAspect="1"/>
          </p:cNvPicPr>
          <p:nvPr/>
        </p:nvPicPr>
        <p:blipFill>
          <a:blip r:embed="rId3"/>
          <a:stretch>
            <a:fillRect/>
          </a:stretch>
        </p:blipFill>
        <p:spPr>
          <a:xfrm>
            <a:off x="2077721" y="2787696"/>
            <a:ext cx="5639587" cy="1105054"/>
          </a:xfrm>
          <a:prstGeom prst="rect">
            <a:avLst/>
          </a:prstGeom>
        </p:spPr>
      </p:pic>
      <p:sp>
        <p:nvSpPr>
          <p:cNvPr id="6" name="文本框 5">
            <a:extLst>
              <a:ext uri="{FF2B5EF4-FFF2-40B4-BE49-F238E27FC236}">
                <a16:creationId xmlns:a16="http://schemas.microsoft.com/office/drawing/2014/main" id="{9BBECC92-C58D-4167-98F2-7B0B8DF9810E}"/>
              </a:ext>
            </a:extLst>
          </p:cNvPr>
          <p:cNvSpPr txBox="1"/>
          <p:nvPr/>
        </p:nvSpPr>
        <p:spPr>
          <a:xfrm>
            <a:off x="461639" y="2689935"/>
            <a:ext cx="1620957" cy="523220"/>
          </a:xfrm>
          <a:prstGeom prst="rect">
            <a:avLst/>
          </a:prstGeom>
          <a:noFill/>
        </p:spPr>
        <p:txBody>
          <a:bodyPr wrap="none" rtlCol="0">
            <a:spAutoFit/>
          </a:bodyPr>
          <a:lstStyle/>
          <a:p>
            <a:r>
              <a:rPr lang="zh-CN" altLang="en-US" sz="2800" dirty="0">
                <a:solidFill>
                  <a:srgbClr val="FF0000"/>
                </a:solidFill>
                <a:latin typeface="微软雅黑" panose="020B0503020204020204" pitchFamily="34" charset="-122"/>
                <a:ea typeface="微软雅黑" panose="020B0503020204020204" pitchFamily="34" charset="-122"/>
              </a:rPr>
              <a:t>质子谱：</a:t>
            </a:r>
          </a:p>
        </p:txBody>
      </p:sp>
      <p:sp>
        <p:nvSpPr>
          <p:cNvPr id="7" name="矩形 6">
            <a:extLst>
              <a:ext uri="{FF2B5EF4-FFF2-40B4-BE49-F238E27FC236}">
                <a16:creationId xmlns:a16="http://schemas.microsoft.com/office/drawing/2014/main" id="{2AFDBC9A-E455-4B44-8DDE-B548F7A3EFB0}"/>
              </a:ext>
            </a:extLst>
          </p:cNvPr>
          <p:cNvSpPr/>
          <p:nvPr/>
        </p:nvSpPr>
        <p:spPr>
          <a:xfrm>
            <a:off x="517863" y="4419730"/>
            <a:ext cx="6096000" cy="461665"/>
          </a:xfrm>
          <a:prstGeom prst="rect">
            <a:avLst/>
          </a:prstGeom>
        </p:spPr>
        <p:txBody>
          <a:bodyPr>
            <a:spAutoFit/>
          </a:bodyPr>
          <a:lstStyle/>
          <a:p>
            <a:r>
              <a:rPr lang="zh-CN" altLang="en-US" sz="2400" dirty="0">
                <a:solidFill>
                  <a:srgbClr val="3333FF"/>
                </a:solidFill>
                <a:latin typeface="微软雅黑" panose="020B0503020204020204" pitchFamily="34" charset="-122"/>
                <a:ea typeface="微软雅黑" panose="020B0503020204020204" pitchFamily="34" charset="-122"/>
              </a:rPr>
              <a:t>电子谱与质子谱之间的关联：</a:t>
            </a:r>
          </a:p>
        </p:txBody>
      </p:sp>
      <p:pic>
        <p:nvPicPr>
          <p:cNvPr id="8" name="图片 7">
            <a:extLst>
              <a:ext uri="{FF2B5EF4-FFF2-40B4-BE49-F238E27FC236}">
                <a16:creationId xmlns:a16="http://schemas.microsoft.com/office/drawing/2014/main" id="{1E27C3FC-CD73-493D-BD01-4D4CAFC98788}"/>
              </a:ext>
            </a:extLst>
          </p:cNvPr>
          <p:cNvPicPr>
            <a:picLocks noChangeAspect="1"/>
          </p:cNvPicPr>
          <p:nvPr/>
        </p:nvPicPr>
        <p:blipFill>
          <a:blip r:embed="rId4"/>
          <a:stretch>
            <a:fillRect/>
          </a:stretch>
        </p:blipFill>
        <p:spPr>
          <a:xfrm>
            <a:off x="2997139" y="5132253"/>
            <a:ext cx="1971950" cy="819264"/>
          </a:xfrm>
          <a:prstGeom prst="rect">
            <a:avLst/>
          </a:prstGeom>
        </p:spPr>
      </p:pic>
      <p:pic>
        <p:nvPicPr>
          <p:cNvPr id="9" name="图片 8">
            <a:extLst>
              <a:ext uri="{FF2B5EF4-FFF2-40B4-BE49-F238E27FC236}">
                <a16:creationId xmlns:a16="http://schemas.microsoft.com/office/drawing/2014/main" id="{74939B0C-6E77-47C8-B598-609AF55133FB}"/>
              </a:ext>
            </a:extLst>
          </p:cNvPr>
          <p:cNvPicPr>
            <a:picLocks noChangeAspect="1"/>
          </p:cNvPicPr>
          <p:nvPr/>
        </p:nvPicPr>
        <p:blipFill>
          <a:blip r:embed="rId5"/>
          <a:stretch>
            <a:fillRect/>
          </a:stretch>
        </p:blipFill>
        <p:spPr>
          <a:xfrm>
            <a:off x="5576187" y="5135073"/>
            <a:ext cx="1448002" cy="866896"/>
          </a:xfrm>
          <a:prstGeom prst="rect">
            <a:avLst/>
          </a:prstGeom>
        </p:spPr>
      </p:pic>
    </p:spTree>
    <p:extLst>
      <p:ext uri="{BB962C8B-B14F-4D97-AF65-F5344CB8AC3E}">
        <p14:creationId xmlns:p14="http://schemas.microsoft.com/office/powerpoint/2010/main" val="12573610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2A04B174-9C7A-4FF2-865E-C6449B86D4F0}"/>
              </a:ext>
            </a:extLst>
          </p:cNvPr>
          <p:cNvSpPr/>
          <p:nvPr/>
        </p:nvSpPr>
        <p:spPr>
          <a:xfrm>
            <a:off x="444184" y="261436"/>
            <a:ext cx="7444089" cy="461665"/>
          </a:xfrm>
          <a:prstGeom prst="rect">
            <a:avLst/>
          </a:prstGeom>
        </p:spPr>
        <p:txBody>
          <a:bodyPr wrap="none">
            <a:spAutoFit/>
          </a:bodyPr>
          <a:lstStyle/>
          <a:p>
            <a:r>
              <a:rPr lang="zh-CN" altLang="en-US" sz="2400" dirty="0">
                <a:solidFill>
                  <a:srgbClr val="3333FF"/>
                </a:solidFill>
                <a:latin typeface="微软雅黑" panose="020B0503020204020204" pitchFamily="34" charset="-122"/>
                <a:ea typeface="微软雅黑" panose="020B0503020204020204" pitchFamily="34" charset="-122"/>
              </a:rPr>
              <a:t>预言</a:t>
            </a:r>
            <a:r>
              <a:rPr lang="en-US" altLang="zh-CN" sz="2400" dirty="0">
                <a:solidFill>
                  <a:srgbClr val="3333FF"/>
                </a:solidFill>
                <a:latin typeface="微软雅黑" panose="020B0503020204020204" pitchFamily="34" charset="-122"/>
                <a:ea typeface="微软雅黑" panose="020B0503020204020204" pitchFamily="34" charset="-122"/>
              </a:rPr>
              <a:t>DAMPE</a:t>
            </a:r>
            <a:r>
              <a:rPr lang="zh-CN" altLang="en-US" sz="2400" dirty="0">
                <a:solidFill>
                  <a:srgbClr val="3333FF"/>
                </a:solidFill>
                <a:latin typeface="微软雅黑" panose="020B0503020204020204" pitchFamily="34" charset="-122"/>
                <a:ea typeface="微软雅黑" panose="020B0503020204020204" pitchFamily="34" charset="-122"/>
              </a:rPr>
              <a:t>电子谱的第二个峰的大小和能区（最小）</a:t>
            </a:r>
          </a:p>
        </p:txBody>
      </p:sp>
      <p:pic>
        <p:nvPicPr>
          <p:cNvPr id="3" name="图片 2">
            <a:extLst>
              <a:ext uri="{FF2B5EF4-FFF2-40B4-BE49-F238E27FC236}">
                <a16:creationId xmlns:a16="http://schemas.microsoft.com/office/drawing/2014/main" id="{DF55A5ED-716D-4C36-96B1-E71F1157B72D}"/>
              </a:ext>
            </a:extLst>
          </p:cNvPr>
          <p:cNvPicPr>
            <a:picLocks noChangeAspect="1"/>
          </p:cNvPicPr>
          <p:nvPr/>
        </p:nvPicPr>
        <p:blipFill>
          <a:blip r:embed="rId2"/>
          <a:stretch>
            <a:fillRect/>
          </a:stretch>
        </p:blipFill>
        <p:spPr>
          <a:xfrm>
            <a:off x="263845" y="1119494"/>
            <a:ext cx="10868753" cy="4210638"/>
          </a:xfrm>
          <a:prstGeom prst="rect">
            <a:avLst/>
          </a:prstGeom>
        </p:spPr>
      </p:pic>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F4C96670-28C1-4D7C-8521-06147680FF1A}"/>
                  </a:ext>
                </a:extLst>
              </p:cNvPr>
              <p:cNvSpPr txBox="1"/>
              <p:nvPr/>
            </p:nvSpPr>
            <p:spPr>
              <a:xfrm>
                <a:off x="3479056" y="5528083"/>
                <a:ext cx="2448272" cy="37055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2400" i="1">
                              <a:latin typeface="Cambria Math" panose="02040503050406030204" pitchFamily="18" charset="0"/>
                            </a:rPr>
                          </m:ctrlPr>
                        </m:sSubSupPr>
                        <m:e>
                          <m:r>
                            <a:rPr lang="en-US" altLang="zh-CN" sz="2400" i="1">
                              <a:latin typeface="Cambria Math" panose="02040503050406030204" pitchFamily="18" charset="0"/>
                            </a:rPr>
                            <m:t>𝐸</m:t>
                          </m:r>
                        </m:e>
                        <m:sub>
                          <m:r>
                            <a:rPr lang="zh-CN" altLang="en-US" sz="2400" i="1">
                              <a:latin typeface="Cambria Math" panose="02040503050406030204" pitchFamily="18" charset="0"/>
                            </a:rPr>
                            <m:t>𝜋</m:t>
                          </m:r>
                        </m:sub>
                        <m:sup>
                          <m:r>
                            <a:rPr lang="en-US" altLang="zh-CN" sz="2400" i="1">
                              <a:latin typeface="Cambria Math" panose="02040503050406030204" pitchFamily="18" charset="0"/>
                            </a:rPr>
                            <m:t>𝐺𝐶𝐼</m:t>
                          </m:r>
                        </m:sup>
                      </m:sSubSup>
                      <m:r>
                        <a:rPr lang="en-US" altLang="zh-CN" sz="2400" i="1">
                          <a:latin typeface="Cambria Math" panose="02040503050406030204" pitchFamily="18" charset="0"/>
                        </a:rPr>
                        <m:t>=880</m:t>
                      </m:r>
                      <m:r>
                        <a:rPr lang="en-US" altLang="zh-CN" sz="2400" i="1">
                          <a:latin typeface="Cambria Math" panose="02040503050406030204" pitchFamily="18" charset="0"/>
                        </a:rPr>
                        <m:t>𝐺𝑒𝑉</m:t>
                      </m:r>
                    </m:oMath>
                  </m:oMathPara>
                </a14:m>
                <a:endParaRPr lang="zh-CN" altLang="en-US" sz="2400" dirty="0">
                  <a:latin typeface="Times New Roman" panose="02020603050405020304" pitchFamily="18" charset="0"/>
                  <a:cs typeface="Times New Roman" panose="02020603050405020304" pitchFamily="18" charset="0"/>
                </a:endParaRPr>
              </a:p>
            </p:txBody>
          </p:sp>
        </mc:Choice>
        <mc:Fallback xmlns="">
          <p:sp>
            <p:nvSpPr>
              <p:cNvPr id="5" name="文本框 4">
                <a:extLst>
                  <a:ext uri="{FF2B5EF4-FFF2-40B4-BE49-F238E27FC236}">
                    <a16:creationId xmlns:a16="http://schemas.microsoft.com/office/drawing/2014/main" id="{F4C96670-28C1-4D7C-8521-06147680FF1A}"/>
                  </a:ext>
                </a:extLst>
              </p:cNvPr>
              <p:cNvSpPr txBox="1">
                <a:spLocks noRot="1" noChangeAspect="1" noMove="1" noResize="1" noEditPoints="1" noAdjustHandles="1" noChangeArrowheads="1" noChangeShapeType="1" noTextEdit="1"/>
              </p:cNvSpPr>
              <p:nvPr/>
            </p:nvSpPr>
            <p:spPr>
              <a:xfrm>
                <a:off x="3479056" y="5528083"/>
                <a:ext cx="2448272" cy="370551"/>
              </a:xfrm>
              <a:prstGeom prst="rect">
                <a:avLst/>
              </a:prstGeom>
              <a:blipFill>
                <a:blip r:embed="rId3"/>
                <a:stretch>
                  <a:fillRect b="-1147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2E083480-AF42-4482-AC5F-F99E1D3C4D53}"/>
                  </a:ext>
                </a:extLst>
              </p:cNvPr>
              <p:cNvSpPr txBox="1"/>
              <p:nvPr/>
            </p:nvSpPr>
            <p:spPr>
              <a:xfrm>
                <a:off x="3407049" y="6156987"/>
                <a:ext cx="2592287" cy="37920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2400" i="1">
                              <a:latin typeface="Cambria Math" panose="02040503050406030204" pitchFamily="18" charset="0"/>
                            </a:rPr>
                          </m:ctrlPr>
                        </m:sSubSupPr>
                        <m:e>
                          <m:r>
                            <a:rPr lang="en-US" altLang="zh-CN" sz="2400" i="1">
                              <a:latin typeface="Cambria Math" panose="02040503050406030204" pitchFamily="18" charset="0"/>
                            </a:rPr>
                            <m:t>𝐸</m:t>
                          </m:r>
                        </m:e>
                        <m:sub>
                          <m:r>
                            <a:rPr lang="en-US" altLang="zh-CN" sz="2400" i="1">
                              <a:latin typeface="Cambria Math" panose="02040503050406030204" pitchFamily="18" charset="0"/>
                            </a:rPr>
                            <m:t>𝑋</m:t>
                          </m:r>
                        </m:sub>
                        <m:sup>
                          <m:r>
                            <a:rPr lang="en-US" altLang="zh-CN" sz="2400" i="1">
                              <a:latin typeface="Cambria Math" panose="02040503050406030204" pitchFamily="18" charset="0"/>
                            </a:rPr>
                            <m:t>𝐺𝐶𝐼</m:t>
                          </m:r>
                        </m:sup>
                      </m:sSubSup>
                      <m:r>
                        <a:rPr lang="en-US" altLang="zh-CN" sz="2400" i="1">
                          <a:latin typeface="Cambria Math" panose="02040503050406030204" pitchFamily="18" charset="0"/>
                        </a:rPr>
                        <m:t>=11.9</m:t>
                      </m:r>
                      <m:r>
                        <a:rPr lang="en-US" altLang="zh-CN" sz="2400" i="1">
                          <a:latin typeface="Cambria Math" panose="02040503050406030204" pitchFamily="18" charset="0"/>
                        </a:rPr>
                        <m:t>𝑇𝑒𝑉</m:t>
                      </m:r>
                    </m:oMath>
                  </m:oMathPara>
                </a14:m>
                <a:endParaRPr lang="zh-CN" altLang="en-US" sz="2400" dirty="0">
                  <a:latin typeface="Times New Roman" panose="02020603050405020304" pitchFamily="18" charset="0"/>
                  <a:cs typeface="Times New Roman" panose="02020603050405020304" pitchFamily="18" charset="0"/>
                </a:endParaRPr>
              </a:p>
            </p:txBody>
          </p:sp>
        </mc:Choice>
        <mc:Fallback xmlns="">
          <p:sp>
            <p:nvSpPr>
              <p:cNvPr id="6" name="文本框 5">
                <a:extLst>
                  <a:ext uri="{FF2B5EF4-FFF2-40B4-BE49-F238E27FC236}">
                    <a16:creationId xmlns:a16="http://schemas.microsoft.com/office/drawing/2014/main" id="{2E083480-AF42-4482-AC5F-F99E1D3C4D53}"/>
                  </a:ext>
                </a:extLst>
              </p:cNvPr>
              <p:cNvSpPr txBox="1">
                <a:spLocks noRot="1" noChangeAspect="1" noMove="1" noResize="1" noEditPoints="1" noAdjustHandles="1" noChangeArrowheads="1" noChangeShapeType="1" noTextEdit="1"/>
              </p:cNvSpPr>
              <p:nvPr/>
            </p:nvSpPr>
            <p:spPr>
              <a:xfrm>
                <a:off x="3407049" y="6156987"/>
                <a:ext cx="2592287" cy="379206"/>
              </a:xfrm>
              <a:prstGeom prst="rect">
                <a:avLst/>
              </a:prstGeom>
              <a:blipFill>
                <a:blip r:embed="rId4"/>
                <a:stretch>
                  <a:fillRect b="-1774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83A40D41-E244-475E-8564-E097BFAA34A6}"/>
                  </a:ext>
                </a:extLst>
              </p:cNvPr>
              <p:cNvSpPr txBox="1"/>
              <p:nvPr/>
            </p:nvSpPr>
            <p:spPr>
              <a:xfrm>
                <a:off x="6287368" y="5528082"/>
                <a:ext cx="2278894" cy="3705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2400" i="1">
                              <a:latin typeface="Cambria Math" panose="02040503050406030204" pitchFamily="18" charset="0"/>
                            </a:rPr>
                          </m:ctrlPr>
                        </m:sSubSupPr>
                        <m:e>
                          <m:r>
                            <a:rPr lang="en-US" altLang="zh-CN" sz="2400" i="1">
                              <a:latin typeface="Cambria Math" panose="02040503050406030204" pitchFamily="18" charset="0"/>
                            </a:rPr>
                            <m:t>𝐸</m:t>
                          </m:r>
                        </m:e>
                        <m:sub>
                          <m:r>
                            <a:rPr lang="zh-CN" altLang="en-US" sz="2400" i="1">
                              <a:latin typeface="Cambria Math" panose="02040503050406030204" pitchFamily="18" charset="0"/>
                            </a:rPr>
                            <m:t>𝜋</m:t>
                          </m:r>
                        </m:sub>
                        <m:sup>
                          <m:r>
                            <a:rPr lang="en-US" altLang="zh-CN" sz="2400" i="1">
                              <a:latin typeface="Cambria Math" panose="02040503050406030204" pitchFamily="18" charset="0"/>
                            </a:rPr>
                            <m:t>𝐺𝐶𝐼𝐼</m:t>
                          </m:r>
                        </m:sup>
                      </m:sSubSup>
                      <m:r>
                        <a:rPr lang="en-US" altLang="zh-CN" sz="2400" i="1">
                          <a:latin typeface="Cambria Math" panose="02040503050406030204" pitchFamily="18" charset="0"/>
                        </a:rPr>
                        <m:t>=24.0</m:t>
                      </m:r>
                      <m:r>
                        <a:rPr lang="en-US" altLang="zh-CN" sz="2400" i="1">
                          <a:latin typeface="Cambria Math" panose="02040503050406030204" pitchFamily="18" charset="0"/>
                        </a:rPr>
                        <m:t>𝑇𝑒𝑉</m:t>
                      </m:r>
                    </m:oMath>
                  </m:oMathPara>
                </a14:m>
                <a:endParaRPr lang="zh-CN" altLang="en-US" sz="2400" dirty="0">
                  <a:latin typeface="Times New Roman" panose="02020603050405020304" pitchFamily="18" charset="0"/>
                  <a:cs typeface="Times New Roman" panose="02020603050405020304" pitchFamily="18" charset="0"/>
                </a:endParaRPr>
              </a:p>
            </p:txBody>
          </p:sp>
        </mc:Choice>
        <mc:Fallback xmlns="">
          <p:sp>
            <p:nvSpPr>
              <p:cNvPr id="7" name="文本框 6">
                <a:extLst>
                  <a:ext uri="{FF2B5EF4-FFF2-40B4-BE49-F238E27FC236}">
                    <a16:creationId xmlns:a16="http://schemas.microsoft.com/office/drawing/2014/main" id="{83A40D41-E244-475E-8564-E097BFAA34A6}"/>
                  </a:ext>
                </a:extLst>
              </p:cNvPr>
              <p:cNvSpPr txBox="1">
                <a:spLocks noRot="1" noChangeAspect="1" noMove="1" noResize="1" noEditPoints="1" noAdjustHandles="1" noChangeArrowheads="1" noChangeShapeType="1" noTextEdit="1"/>
              </p:cNvSpPr>
              <p:nvPr/>
            </p:nvSpPr>
            <p:spPr>
              <a:xfrm>
                <a:off x="6287368" y="5528082"/>
                <a:ext cx="2278894" cy="370551"/>
              </a:xfrm>
              <a:prstGeom prst="rect">
                <a:avLst/>
              </a:prstGeom>
              <a:blipFill>
                <a:blip r:embed="rId5"/>
                <a:stretch>
                  <a:fillRect l="-2139" r="-2139" b="-1147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26E21954-E5CC-46BE-8F77-37E8A4767CA6}"/>
                  </a:ext>
                </a:extLst>
              </p:cNvPr>
              <p:cNvSpPr txBox="1"/>
              <p:nvPr/>
            </p:nvSpPr>
            <p:spPr>
              <a:xfrm>
                <a:off x="6215361" y="6176153"/>
                <a:ext cx="2448811" cy="3792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2400" i="1">
                              <a:latin typeface="Cambria Math" panose="02040503050406030204" pitchFamily="18" charset="0"/>
                            </a:rPr>
                          </m:ctrlPr>
                        </m:sSubSupPr>
                        <m:e>
                          <m:r>
                            <a:rPr lang="en-US" altLang="zh-CN" sz="2400" i="1">
                              <a:latin typeface="Cambria Math" panose="02040503050406030204" pitchFamily="18" charset="0"/>
                            </a:rPr>
                            <m:t>𝐸</m:t>
                          </m:r>
                        </m:e>
                        <m:sub>
                          <m:r>
                            <a:rPr lang="en-US" altLang="zh-CN" sz="2400" i="1">
                              <a:latin typeface="Cambria Math" panose="02040503050406030204" pitchFamily="18" charset="0"/>
                            </a:rPr>
                            <m:t>𝑋</m:t>
                          </m:r>
                        </m:sub>
                        <m:sup>
                          <m:r>
                            <a:rPr lang="en-US" altLang="zh-CN" sz="2400" i="1">
                              <a:latin typeface="Cambria Math" panose="02040503050406030204" pitchFamily="18" charset="0"/>
                            </a:rPr>
                            <m:t>𝐺𝐶𝐼𝐼</m:t>
                          </m:r>
                        </m:sup>
                      </m:sSubSup>
                      <m:r>
                        <a:rPr lang="en-US" altLang="zh-CN" sz="2400" i="1">
                          <a:latin typeface="Cambria Math" panose="02040503050406030204" pitchFamily="18" charset="0"/>
                        </a:rPr>
                        <m:t>=324.0</m:t>
                      </m:r>
                      <m:r>
                        <a:rPr lang="en-US" altLang="zh-CN" sz="2400" i="1">
                          <a:latin typeface="Cambria Math" panose="02040503050406030204" pitchFamily="18" charset="0"/>
                        </a:rPr>
                        <m:t>𝑇𝑒𝑉</m:t>
                      </m:r>
                    </m:oMath>
                  </m:oMathPara>
                </a14:m>
                <a:endParaRPr lang="zh-CN" altLang="en-US" sz="2400" dirty="0">
                  <a:latin typeface="Times New Roman" panose="02020603050405020304" pitchFamily="18" charset="0"/>
                  <a:cs typeface="Times New Roman" panose="02020603050405020304" pitchFamily="18" charset="0"/>
                </a:endParaRPr>
              </a:p>
            </p:txBody>
          </p:sp>
        </mc:Choice>
        <mc:Fallback xmlns="">
          <p:sp>
            <p:nvSpPr>
              <p:cNvPr id="8" name="文本框 7">
                <a:extLst>
                  <a:ext uri="{FF2B5EF4-FFF2-40B4-BE49-F238E27FC236}">
                    <a16:creationId xmlns:a16="http://schemas.microsoft.com/office/drawing/2014/main" id="{26E21954-E5CC-46BE-8F77-37E8A4767CA6}"/>
                  </a:ext>
                </a:extLst>
              </p:cNvPr>
              <p:cNvSpPr txBox="1">
                <a:spLocks noRot="1" noChangeAspect="1" noMove="1" noResize="1" noEditPoints="1" noAdjustHandles="1" noChangeArrowheads="1" noChangeShapeType="1" noTextEdit="1"/>
              </p:cNvSpPr>
              <p:nvPr/>
            </p:nvSpPr>
            <p:spPr>
              <a:xfrm>
                <a:off x="6215361" y="6176153"/>
                <a:ext cx="2448811" cy="379206"/>
              </a:xfrm>
              <a:prstGeom prst="rect">
                <a:avLst/>
              </a:prstGeom>
              <a:blipFill>
                <a:blip r:embed="rId6"/>
                <a:stretch>
                  <a:fillRect l="-2244" r="-1995" b="-1774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526934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49F964AA-790B-41B5-94A7-E478DEB4BDF2}"/>
              </a:ext>
            </a:extLst>
          </p:cNvPr>
          <p:cNvPicPr>
            <a:picLocks noChangeAspect="1"/>
          </p:cNvPicPr>
          <p:nvPr/>
        </p:nvPicPr>
        <p:blipFill>
          <a:blip r:embed="rId2"/>
          <a:stretch>
            <a:fillRect/>
          </a:stretch>
        </p:blipFill>
        <p:spPr>
          <a:xfrm>
            <a:off x="282026" y="1012314"/>
            <a:ext cx="10557608" cy="4229690"/>
          </a:xfrm>
          <a:prstGeom prst="rect">
            <a:avLst/>
          </a:prstGeom>
        </p:spPr>
      </p:pic>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05448D4B-23D7-4D01-9A75-E35034881C86}"/>
                  </a:ext>
                </a:extLst>
              </p:cNvPr>
              <p:cNvSpPr txBox="1"/>
              <p:nvPr/>
            </p:nvSpPr>
            <p:spPr>
              <a:xfrm>
                <a:off x="3177213" y="5155221"/>
                <a:ext cx="2448272" cy="37055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2400" i="1" smtClean="0">
                              <a:latin typeface="Cambria Math" panose="02040503050406030204" pitchFamily="18" charset="0"/>
                            </a:rPr>
                          </m:ctrlPr>
                        </m:sSubSupPr>
                        <m:e>
                          <m:r>
                            <a:rPr lang="en-US" altLang="zh-CN" sz="2400" i="1">
                              <a:latin typeface="Cambria Math" panose="02040503050406030204" pitchFamily="18" charset="0"/>
                            </a:rPr>
                            <m:t>𝐸</m:t>
                          </m:r>
                        </m:e>
                        <m:sub>
                          <m:r>
                            <a:rPr lang="zh-CN" altLang="en-US" sz="2400" i="1">
                              <a:latin typeface="Cambria Math" panose="02040503050406030204" pitchFamily="18" charset="0"/>
                            </a:rPr>
                            <m:t>𝜋</m:t>
                          </m:r>
                        </m:sub>
                        <m:sup>
                          <m:r>
                            <a:rPr lang="en-US" altLang="zh-CN" sz="2400" i="1">
                              <a:latin typeface="Cambria Math" panose="02040503050406030204" pitchFamily="18" charset="0"/>
                            </a:rPr>
                            <m:t>𝐺𝐶𝐼</m:t>
                          </m:r>
                        </m:sup>
                      </m:sSubSup>
                      <m:r>
                        <a:rPr lang="en-US" altLang="zh-CN" sz="2400" i="1">
                          <a:latin typeface="Cambria Math" panose="02040503050406030204" pitchFamily="18" charset="0"/>
                        </a:rPr>
                        <m:t>=</m:t>
                      </m:r>
                      <m:r>
                        <a:rPr lang="en-US" altLang="zh-CN" sz="2400" b="0" i="1" smtClean="0">
                          <a:latin typeface="Cambria Math" panose="02040503050406030204" pitchFamily="18" charset="0"/>
                        </a:rPr>
                        <m:t>0.</m:t>
                      </m:r>
                      <m:r>
                        <a:rPr lang="en-US" altLang="zh-CN" sz="2400" i="1">
                          <a:latin typeface="Cambria Math" panose="02040503050406030204" pitchFamily="18" charset="0"/>
                        </a:rPr>
                        <m:t>88</m:t>
                      </m:r>
                      <m:r>
                        <a:rPr lang="en-US" altLang="zh-CN" sz="2400" b="0" i="1" smtClean="0">
                          <a:latin typeface="Cambria Math" panose="02040503050406030204" pitchFamily="18" charset="0"/>
                        </a:rPr>
                        <m:t>𝑇</m:t>
                      </m:r>
                      <m:r>
                        <a:rPr lang="en-US" altLang="zh-CN" sz="2400" i="1">
                          <a:latin typeface="Cambria Math" panose="02040503050406030204" pitchFamily="18" charset="0"/>
                        </a:rPr>
                        <m:t>𝑒𝑉</m:t>
                      </m:r>
                    </m:oMath>
                  </m:oMathPara>
                </a14:m>
                <a:endParaRPr lang="zh-CN" altLang="en-US" sz="2400" dirty="0"/>
              </a:p>
            </p:txBody>
          </p:sp>
        </mc:Choice>
        <mc:Fallback xmlns="">
          <p:sp>
            <p:nvSpPr>
              <p:cNvPr id="3" name="文本框 2">
                <a:extLst>
                  <a:ext uri="{FF2B5EF4-FFF2-40B4-BE49-F238E27FC236}">
                    <a16:creationId xmlns:a16="http://schemas.microsoft.com/office/drawing/2014/main" id="{05448D4B-23D7-4D01-9A75-E35034881C86}"/>
                  </a:ext>
                </a:extLst>
              </p:cNvPr>
              <p:cNvSpPr txBox="1">
                <a:spLocks noRot="1" noChangeAspect="1" noMove="1" noResize="1" noEditPoints="1" noAdjustHandles="1" noChangeArrowheads="1" noChangeShapeType="1" noTextEdit="1"/>
              </p:cNvSpPr>
              <p:nvPr/>
            </p:nvSpPr>
            <p:spPr>
              <a:xfrm>
                <a:off x="3177213" y="5155221"/>
                <a:ext cx="2448272" cy="370551"/>
              </a:xfrm>
              <a:prstGeom prst="rect">
                <a:avLst/>
              </a:prstGeom>
              <a:blipFill>
                <a:blip r:embed="rId3"/>
                <a:stretch>
                  <a:fillRect t="-3333" b="-1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F4FD9517-C8FC-4806-AD39-E21AE2E56A20}"/>
                  </a:ext>
                </a:extLst>
              </p:cNvPr>
              <p:cNvSpPr txBox="1"/>
              <p:nvPr/>
            </p:nvSpPr>
            <p:spPr>
              <a:xfrm>
                <a:off x="3105206" y="5784125"/>
                <a:ext cx="2592287" cy="37920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2400" i="1">
                              <a:latin typeface="Cambria Math" panose="02040503050406030204" pitchFamily="18" charset="0"/>
                            </a:rPr>
                          </m:ctrlPr>
                        </m:sSubSupPr>
                        <m:e>
                          <m:r>
                            <a:rPr lang="en-US" altLang="zh-CN" sz="2400" i="1">
                              <a:latin typeface="Cambria Math" panose="02040503050406030204" pitchFamily="18" charset="0"/>
                            </a:rPr>
                            <m:t>𝐸</m:t>
                          </m:r>
                        </m:e>
                        <m:sub>
                          <m:r>
                            <a:rPr lang="en-US" altLang="zh-CN" sz="2400" i="1">
                              <a:latin typeface="Cambria Math" panose="02040503050406030204" pitchFamily="18" charset="0"/>
                            </a:rPr>
                            <m:t>𝑋</m:t>
                          </m:r>
                        </m:sub>
                        <m:sup>
                          <m:r>
                            <a:rPr lang="en-US" altLang="zh-CN" sz="2400" i="1">
                              <a:latin typeface="Cambria Math" panose="02040503050406030204" pitchFamily="18" charset="0"/>
                            </a:rPr>
                            <m:t>𝐺𝐶𝐼</m:t>
                          </m:r>
                        </m:sup>
                      </m:sSubSup>
                      <m:r>
                        <a:rPr lang="en-US" altLang="zh-CN" sz="2400" i="1">
                          <a:latin typeface="Cambria Math" panose="02040503050406030204" pitchFamily="18" charset="0"/>
                        </a:rPr>
                        <m:t>=11.9</m:t>
                      </m:r>
                      <m:r>
                        <a:rPr lang="en-US" altLang="zh-CN" sz="2400" i="1">
                          <a:latin typeface="Cambria Math" panose="02040503050406030204" pitchFamily="18" charset="0"/>
                        </a:rPr>
                        <m:t>𝑇𝑒𝑉</m:t>
                      </m:r>
                    </m:oMath>
                  </m:oMathPara>
                </a14:m>
                <a:endParaRPr lang="zh-CN" altLang="en-US" sz="2400" dirty="0"/>
              </a:p>
            </p:txBody>
          </p:sp>
        </mc:Choice>
        <mc:Fallback xmlns="">
          <p:sp>
            <p:nvSpPr>
              <p:cNvPr id="4" name="文本框 3">
                <a:extLst>
                  <a:ext uri="{FF2B5EF4-FFF2-40B4-BE49-F238E27FC236}">
                    <a16:creationId xmlns:a16="http://schemas.microsoft.com/office/drawing/2014/main" id="{F4FD9517-C8FC-4806-AD39-E21AE2E56A20}"/>
                  </a:ext>
                </a:extLst>
              </p:cNvPr>
              <p:cNvSpPr txBox="1">
                <a:spLocks noRot="1" noChangeAspect="1" noMove="1" noResize="1" noEditPoints="1" noAdjustHandles="1" noChangeArrowheads="1" noChangeShapeType="1" noTextEdit="1"/>
              </p:cNvSpPr>
              <p:nvPr/>
            </p:nvSpPr>
            <p:spPr>
              <a:xfrm>
                <a:off x="3105206" y="5784125"/>
                <a:ext cx="2592287" cy="379206"/>
              </a:xfrm>
              <a:prstGeom prst="rect">
                <a:avLst/>
              </a:prstGeom>
              <a:blipFill>
                <a:blip r:embed="rId4"/>
                <a:stretch>
                  <a:fillRect t="-1613" b="-1612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4CCFBE18-27EB-4172-B12E-0BB7DBF0BA7D}"/>
                  </a:ext>
                </a:extLst>
              </p:cNvPr>
              <p:cNvSpPr txBox="1"/>
              <p:nvPr/>
            </p:nvSpPr>
            <p:spPr>
              <a:xfrm>
                <a:off x="5985525" y="5155220"/>
                <a:ext cx="2216376" cy="3705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2400" i="1" smtClean="0">
                              <a:latin typeface="Cambria Math" panose="02040503050406030204" pitchFamily="18" charset="0"/>
                            </a:rPr>
                          </m:ctrlPr>
                        </m:sSubSupPr>
                        <m:e>
                          <m:r>
                            <a:rPr lang="en-US" altLang="zh-CN" sz="2400" i="1">
                              <a:latin typeface="Cambria Math" panose="02040503050406030204" pitchFamily="18" charset="0"/>
                            </a:rPr>
                            <m:t>𝐸</m:t>
                          </m:r>
                        </m:e>
                        <m:sub>
                          <m:r>
                            <a:rPr lang="zh-CN" altLang="en-US" sz="2400" i="1">
                              <a:latin typeface="Cambria Math" panose="02040503050406030204" pitchFamily="18" charset="0"/>
                            </a:rPr>
                            <m:t>𝜋</m:t>
                          </m:r>
                        </m:sub>
                        <m:sup>
                          <m:r>
                            <a:rPr lang="en-US" altLang="zh-CN" sz="2400" i="1">
                              <a:latin typeface="Cambria Math" panose="02040503050406030204" pitchFamily="18" charset="0"/>
                            </a:rPr>
                            <m:t>𝐺𝐶𝐼𝐼</m:t>
                          </m:r>
                        </m:sup>
                      </m:sSubSup>
                      <m:r>
                        <a:rPr lang="en-US" altLang="zh-CN" sz="2400" i="1">
                          <a:latin typeface="Cambria Math" panose="02040503050406030204" pitchFamily="18" charset="0"/>
                        </a:rPr>
                        <m:t>=</m:t>
                      </m:r>
                      <m:r>
                        <a:rPr lang="en-US" altLang="zh-CN" sz="2400" b="0" i="1" smtClean="0">
                          <a:latin typeface="Cambria Math" panose="02040503050406030204" pitchFamily="18" charset="0"/>
                        </a:rPr>
                        <m:t>110</m:t>
                      </m:r>
                      <m:r>
                        <a:rPr lang="en-US" altLang="zh-CN" sz="2400" b="0" i="1" smtClean="0">
                          <a:latin typeface="Cambria Math" panose="02040503050406030204" pitchFamily="18" charset="0"/>
                        </a:rPr>
                        <m:t>𝑇𝑒𝑉</m:t>
                      </m:r>
                    </m:oMath>
                  </m:oMathPara>
                </a14:m>
                <a:endParaRPr lang="zh-CN" altLang="en-US" sz="2400" dirty="0"/>
              </a:p>
            </p:txBody>
          </p:sp>
        </mc:Choice>
        <mc:Fallback xmlns="">
          <p:sp>
            <p:nvSpPr>
              <p:cNvPr id="5" name="文本框 4">
                <a:extLst>
                  <a:ext uri="{FF2B5EF4-FFF2-40B4-BE49-F238E27FC236}">
                    <a16:creationId xmlns:a16="http://schemas.microsoft.com/office/drawing/2014/main" id="{4CCFBE18-27EB-4172-B12E-0BB7DBF0BA7D}"/>
                  </a:ext>
                </a:extLst>
              </p:cNvPr>
              <p:cNvSpPr txBox="1">
                <a:spLocks noRot="1" noChangeAspect="1" noMove="1" noResize="1" noEditPoints="1" noAdjustHandles="1" noChangeArrowheads="1" noChangeShapeType="1" noTextEdit="1"/>
              </p:cNvSpPr>
              <p:nvPr/>
            </p:nvSpPr>
            <p:spPr>
              <a:xfrm>
                <a:off x="5985525" y="5155220"/>
                <a:ext cx="2216376" cy="370551"/>
              </a:xfrm>
              <a:prstGeom prst="rect">
                <a:avLst/>
              </a:prstGeom>
              <a:blipFill>
                <a:blip r:embed="rId5"/>
                <a:stretch>
                  <a:fillRect l="-2479" t="-3333" r="-2204" b="-10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BE71BE5D-3736-435F-A098-7D7DCB718F85}"/>
                  </a:ext>
                </a:extLst>
              </p:cNvPr>
              <p:cNvSpPr txBox="1"/>
              <p:nvPr/>
            </p:nvSpPr>
            <p:spPr>
              <a:xfrm>
                <a:off x="5913518" y="5803291"/>
                <a:ext cx="2386294" cy="3792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2400" i="1" smtClean="0">
                              <a:latin typeface="Cambria Math" panose="02040503050406030204" pitchFamily="18" charset="0"/>
                            </a:rPr>
                          </m:ctrlPr>
                        </m:sSubSupPr>
                        <m:e>
                          <m:r>
                            <a:rPr lang="en-US" altLang="zh-CN" sz="2400" i="1">
                              <a:latin typeface="Cambria Math" panose="02040503050406030204" pitchFamily="18" charset="0"/>
                            </a:rPr>
                            <m:t>𝐸</m:t>
                          </m:r>
                        </m:e>
                        <m:sub>
                          <m:r>
                            <a:rPr lang="en-US" altLang="zh-CN" sz="2400" i="1">
                              <a:latin typeface="Cambria Math" panose="02040503050406030204" pitchFamily="18" charset="0"/>
                            </a:rPr>
                            <m:t>𝑋</m:t>
                          </m:r>
                        </m:sub>
                        <m:sup>
                          <m:r>
                            <a:rPr lang="en-US" altLang="zh-CN" sz="2400" i="1">
                              <a:latin typeface="Cambria Math" panose="02040503050406030204" pitchFamily="18" charset="0"/>
                            </a:rPr>
                            <m:t>𝐺𝐶𝐼𝐼</m:t>
                          </m:r>
                        </m:sup>
                      </m:sSubSup>
                      <m:r>
                        <a:rPr lang="en-US" altLang="zh-CN" sz="2400" i="1">
                          <a:latin typeface="Cambria Math" panose="02040503050406030204" pitchFamily="18" charset="0"/>
                        </a:rPr>
                        <m:t>=</m:t>
                      </m:r>
                      <m:r>
                        <a:rPr lang="en-US" altLang="zh-CN" sz="2400" b="0" i="1" smtClean="0">
                          <a:latin typeface="Cambria Math" panose="02040503050406030204" pitchFamily="18" charset="0"/>
                        </a:rPr>
                        <m:t>1500</m:t>
                      </m:r>
                      <m:r>
                        <a:rPr lang="en-US" altLang="zh-CN" sz="2400" i="1">
                          <a:latin typeface="Cambria Math" panose="02040503050406030204" pitchFamily="18" charset="0"/>
                        </a:rPr>
                        <m:t>𝑇𝑒𝑉</m:t>
                      </m:r>
                    </m:oMath>
                  </m:oMathPara>
                </a14:m>
                <a:endParaRPr lang="zh-CN" altLang="en-US" sz="2400" dirty="0"/>
              </a:p>
            </p:txBody>
          </p:sp>
        </mc:Choice>
        <mc:Fallback xmlns="">
          <p:sp>
            <p:nvSpPr>
              <p:cNvPr id="6" name="文本框 5">
                <a:extLst>
                  <a:ext uri="{FF2B5EF4-FFF2-40B4-BE49-F238E27FC236}">
                    <a16:creationId xmlns:a16="http://schemas.microsoft.com/office/drawing/2014/main" id="{BE71BE5D-3736-435F-A098-7D7DCB718F85}"/>
                  </a:ext>
                </a:extLst>
              </p:cNvPr>
              <p:cNvSpPr txBox="1">
                <a:spLocks noRot="1" noChangeAspect="1" noMove="1" noResize="1" noEditPoints="1" noAdjustHandles="1" noChangeArrowheads="1" noChangeShapeType="1" noTextEdit="1"/>
              </p:cNvSpPr>
              <p:nvPr/>
            </p:nvSpPr>
            <p:spPr>
              <a:xfrm>
                <a:off x="5913518" y="5803291"/>
                <a:ext cx="2386294" cy="379206"/>
              </a:xfrm>
              <a:prstGeom prst="rect">
                <a:avLst/>
              </a:prstGeom>
              <a:blipFill>
                <a:blip r:embed="rId6"/>
                <a:stretch>
                  <a:fillRect l="-2041" t="-1613" r="-2041" b="-16129"/>
                </a:stretch>
              </a:blipFill>
            </p:spPr>
            <p:txBody>
              <a:bodyPr/>
              <a:lstStyle/>
              <a:p>
                <a:r>
                  <a:rPr lang="zh-CN" altLang="en-US">
                    <a:noFill/>
                  </a:rPr>
                  <a:t> </a:t>
                </a:r>
              </a:p>
            </p:txBody>
          </p:sp>
        </mc:Fallback>
      </mc:AlternateContent>
      <p:sp>
        <p:nvSpPr>
          <p:cNvPr id="7" name="矩形 6">
            <a:extLst>
              <a:ext uri="{FF2B5EF4-FFF2-40B4-BE49-F238E27FC236}">
                <a16:creationId xmlns:a16="http://schemas.microsoft.com/office/drawing/2014/main" id="{3EA886DD-BF2B-47EF-8CAB-C53CC419AAA5}"/>
              </a:ext>
            </a:extLst>
          </p:cNvPr>
          <p:cNvSpPr/>
          <p:nvPr/>
        </p:nvSpPr>
        <p:spPr>
          <a:xfrm>
            <a:off x="444184" y="261436"/>
            <a:ext cx="7503401" cy="461665"/>
          </a:xfrm>
          <a:prstGeom prst="rect">
            <a:avLst/>
          </a:prstGeom>
        </p:spPr>
        <p:txBody>
          <a:bodyPr wrap="none">
            <a:spAutoFit/>
          </a:bodyPr>
          <a:lstStyle/>
          <a:p>
            <a:r>
              <a:rPr lang="zh-CN" altLang="en-US" sz="2400" dirty="0">
                <a:solidFill>
                  <a:srgbClr val="3333FF"/>
                </a:solidFill>
                <a:latin typeface="微软雅黑" panose="020B0503020204020204" pitchFamily="34" charset="-122"/>
                <a:ea typeface="微软雅黑" panose="020B0503020204020204" pitchFamily="34" charset="-122"/>
              </a:rPr>
              <a:t>预言</a:t>
            </a:r>
            <a:r>
              <a:rPr lang="en-US" altLang="zh-CN" sz="2400" dirty="0">
                <a:solidFill>
                  <a:srgbClr val="3333FF"/>
                </a:solidFill>
                <a:latin typeface="微软雅黑" panose="020B0503020204020204" pitchFamily="34" charset="-122"/>
                <a:ea typeface="微软雅黑" panose="020B0503020204020204" pitchFamily="34" charset="-122"/>
              </a:rPr>
              <a:t>DAMPE</a:t>
            </a:r>
            <a:r>
              <a:rPr lang="zh-CN" altLang="en-US" sz="2400" dirty="0">
                <a:solidFill>
                  <a:srgbClr val="3333FF"/>
                </a:solidFill>
                <a:latin typeface="微软雅黑" panose="020B0503020204020204" pitchFamily="34" charset="-122"/>
                <a:ea typeface="微软雅黑" panose="020B0503020204020204" pitchFamily="34" charset="-122"/>
              </a:rPr>
              <a:t>电子谱的第二个峰的大小和能区（最大）</a:t>
            </a:r>
          </a:p>
        </p:txBody>
      </p:sp>
    </p:spTree>
    <p:extLst>
      <p:ext uri="{BB962C8B-B14F-4D97-AF65-F5344CB8AC3E}">
        <p14:creationId xmlns:p14="http://schemas.microsoft.com/office/powerpoint/2010/main" val="31348045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19625B1-89B3-486A-A43D-505FB3E09854}"/>
              </a:ext>
            </a:extLst>
          </p:cNvPr>
          <p:cNvPicPr>
            <a:picLocks noChangeAspect="1"/>
          </p:cNvPicPr>
          <p:nvPr/>
        </p:nvPicPr>
        <p:blipFill>
          <a:blip r:embed="rId2"/>
          <a:stretch>
            <a:fillRect/>
          </a:stretch>
        </p:blipFill>
        <p:spPr>
          <a:xfrm>
            <a:off x="2213016" y="1195686"/>
            <a:ext cx="5146571" cy="3832553"/>
          </a:xfrm>
          <a:prstGeom prst="rect">
            <a:avLst/>
          </a:prstGeom>
        </p:spPr>
      </p:pic>
      <p:sp>
        <p:nvSpPr>
          <p:cNvPr id="3" name="文本框 2">
            <a:extLst>
              <a:ext uri="{FF2B5EF4-FFF2-40B4-BE49-F238E27FC236}">
                <a16:creationId xmlns:a16="http://schemas.microsoft.com/office/drawing/2014/main" id="{CD264BE3-CB59-479F-AB1F-DD49175FA90C}"/>
              </a:ext>
            </a:extLst>
          </p:cNvPr>
          <p:cNvSpPr txBox="1"/>
          <p:nvPr/>
        </p:nvSpPr>
        <p:spPr>
          <a:xfrm>
            <a:off x="3027286" y="710213"/>
            <a:ext cx="3194977" cy="461665"/>
          </a:xfrm>
          <a:prstGeom prst="rect">
            <a:avLst/>
          </a:prstGeom>
          <a:noFill/>
        </p:spPr>
        <p:txBody>
          <a:bodyPr wrap="none" rtlCol="0">
            <a:spAutoFit/>
          </a:bodyPr>
          <a:lstStyle/>
          <a:p>
            <a:r>
              <a:rPr lang="zh-CN" altLang="en-US" sz="2400" dirty="0">
                <a:solidFill>
                  <a:srgbClr val="3333FF"/>
                </a:solidFill>
                <a:latin typeface="微软雅黑" panose="020B0503020204020204" pitchFamily="34" charset="-122"/>
                <a:ea typeface="微软雅黑" panose="020B0503020204020204" pitchFamily="34" charset="-122"/>
              </a:rPr>
              <a:t>与</a:t>
            </a:r>
            <a:r>
              <a:rPr lang="en-US" altLang="zh-CN" sz="2400" dirty="0">
                <a:solidFill>
                  <a:srgbClr val="3333FF"/>
                </a:solidFill>
                <a:latin typeface="微软雅黑" panose="020B0503020204020204" pitchFamily="34" charset="-122"/>
                <a:ea typeface="微软雅黑" panose="020B0503020204020204" pitchFamily="34" charset="-122"/>
              </a:rPr>
              <a:t>DAMPE</a:t>
            </a:r>
            <a:r>
              <a:rPr lang="zh-CN" altLang="en-US" sz="2400" dirty="0">
                <a:solidFill>
                  <a:srgbClr val="3333FF"/>
                </a:solidFill>
                <a:latin typeface="微软雅黑" panose="020B0503020204020204" pitchFamily="34" charset="-122"/>
                <a:ea typeface="微软雅黑" panose="020B0503020204020204" pitchFamily="34" charset="-122"/>
              </a:rPr>
              <a:t>预言的比较</a:t>
            </a:r>
          </a:p>
        </p:txBody>
      </p:sp>
    </p:spTree>
    <p:extLst>
      <p:ext uri="{BB962C8B-B14F-4D97-AF65-F5344CB8AC3E}">
        <p14:creationId xmlns:p14="http://schemas.microsoft.com/office/powerpoint/2010/main" val="31479634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文本框 1"/>
          <p:cNvSpPr txBox="1">
            <a:spLocks noChangeArrowheads="1"/>
          </p:cNvSpPr>
          <p:nvPr/>
        </p:nvSpPr>
        <p:spPr bwMode="auto">
          <a:xfrm>
            <a:off x="302822" y="473712"/>
            <a:ext cx="23631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200" dirty="0">
                <a:solidFill>
                  <a:srgbClr val="3333FF"/>
                </a:solidFill>
                <a:latin typeface="Times New Roman" panose="02020603050405020304" pitchFamily="18" charset="0"/>
                <a:ea typeface="微软雅黑" panose="020B0503020204020204" pitchFamily="34" charset="-122"/>
                <a:cs typeface="Times New Roman" panose="02020603050405020304" pitchFamily="18" charset="0"/>
              </a:rPr>
              <a:t>Conclusion 2</a:t>
            </a:r>
            <a:endParaRPr lang="zh-CN" altLang="en-US" sz="3200" dirty="0">
              <a:solidFill>
                <a:srgbClr val="3333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4580" name="Rectangle 3"/>
          <p:cNvSpPr txBox="1">
            <a:spLocks noChangeArrowheads="1"/>
          </p:cNvSpPr>
          <p:nvPr/>
        </p:nvSpPr>
        <p:spPr bwMode="auto">
          <a:xfrm>
            <a:off x="583939" y="1503725"/>
            <a:ext cx="11125708"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90000"/>
              </a:lnSpc>
              <a:spcBef>
                <a:spcPct val="20000"/>
              </a:spcBef>
            </a:pPr>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   </a:t>
            </a:r>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1</a:t>
            </a:r>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Gluon condensation(GC) in proton is an interesting result, it will change our traditional of understanding proton behavior at high energy.</a:t>
            </a:r>
          </a:p>
          <a:p>
            <a:pPr algn="just" eaLnBrk="1" hangingPunct="1">
              <a:lnSpc>
                <a:spcPct val="90000"/>
              </a:lnSpc>
              <a:spcBef>
                <a:spcPct val="20000"/>
              </a:spcBef>
            </a:pPr>
            <a:endParaRPr lang="en-US" altLang="zh-CN" sz="2400" dirty="0">
              <a:latin typeface="Times New Roman" panose="02020603050405020304" pitchFamily="18" charset="0"/>
              <a:ea typeface="华文楷体" panose="02010600040101010101" pitchFamily="2" charset="-122"/>
              <a:cs typeface="Times New Roman" panose="02020603050405020304" pitchFamily="18" charset="0"/>
            </a:endParaRPr>
          </a:p>
          <a:p>
            <a:pPr algn="just"/>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   </a:t>
            </a:r>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2</a:t>
            </a:r>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Large number of gluons will accumulate near a certain energy when the GC effects occurring, this phenomenon provides a possible source of the broken power-law in the energy spectra of cosmic rays. </a:t>
            </a:r>
          </a:p>
          <a:p>
            <a:pPr algn="just"/>
            <a:endParaRPr lang="en-US" altLang="zh-CN" sz="2400" dirty="0">
              <a:latin typeface="Times New Roman" panose="02020603050405020304" pitchFamily="18" charset="0"/>
              <a:ea typeface="华文楷体" panose="02010600040101010101" pitchFamily="2" charset="-122"/>
              <a:cs typeface="Times New Roman" panose="02020603050405020304" pitchFamily="18" charset="0"/>
            </a:endParaRPr>
          </a:p>
          <a:p>
            <a:pPr algn="just"/>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    </a:t>
            </a:r>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3</a:t>
            </a:r>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sz="2400" dirty="0">
                <a:latin typeface="Times New Roman" panose="02020603050405020304" pitchFamily="18" charset="0"/>
                <a:ea typeface="华文楷体" panose="02010600040101010101" pitchFamily="2" charset="-122"/>
                <a:cs typeface="Times New Roman" panose="02020603050405020304" pitchFamily="18" charset="0"/>
              </a:rPr>
              <a:t>Using the GC model we predict a possible connection of the energy spectra between electron and proton. A</a:t>
            </a:r>
            <a:r>
              <a:rPr lang="en-US" altLang="zh-CN" sz="2400" dirty="0">
                <a:latin typeface="Times New Roman" panose="02020603050405020304" pitchFamily="18" charset="0"/>
                <a:cs typeface="Times New Roman" panose="02020603050405020304" pitchFamily="18" charset="0"/>
              </a:rPr>
              <a:t>ccording to the proton measurements, we assume that the spectra of electron exist a second excess</a:t>
            </a:r>
            <a:r>
              <a:rPr lang="zh-CN" altLang="en-US" sz="2400" dirty="0">
                <a:latin typeface="Times New Roman" panose="02020603050405020304" pitchFamily="18" charset="0"/>
                <a:ea typeface="华文楷体" panose="02010600040101010101" pitchFamily="2" charset="-122"/>
                <a:cs typeface="Times New Roman" panose="02020603050405020304" pitchFamily="18" charset="0"/>
              </a:rPr>
              <a:t>。</a:t>
            </a:r>
            <a:endParaRPr lang="en-US" altLang="zh-CN" sz="2400" dirty="0">
              <a:latin typeface="Times New Roman" panose="02020603050405020304" pitchFamily="18" charset="0"/>
              <a:ea typeface="华文楷体" panose="02010600040101010101" pitchFamily="2" charset="-122"/>
              <a:cs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文本框 1"/>
          <p:cNvSpPr txBox="1">
            <a:spLocks noChangeArrowheads="1"/>
          </p:cNvSpPr>
          <p:nvPr/>
        </p:nvSpPr>
        <p:spPr bwMode="auto">
          <a:xfrm>
            <a:off x="4982146" y="2568654"/>
            <a:ext cx="229421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6600" b="1" dirty="0">
                <a:solidFill>
                  <a:srgbClr val="FF0000"/>
                </a:solidFill>
                <a:latin typeface="华文隶书" panose="02010800040101010101" pitchFamily="2" charset="-122"/>
                <a:ea typeface="华文隶书" panose="02010800040101010101" pitchFamily="2" charset="-122"/>
              </a:rPr>
              <a:t>谢  谢</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灯片编号占位符 3">
            <a:extLst>
              <a:ext uri="{FF2B5EF4-FFF2-40B4-BE49-F238E27FC236}">
                <a16:creationId xmlns:a16="http://schemas.microsoft.com/office/drawing/2014/main" id="{FCA2D6FE-F038-4C7F-A918-06B2F7D81C08}"/>
              </a:ext>
            </a:extLst>
          </p:cNvPr>
          <p:cNvSpPr>
            <a:spLocks noGrp="1"/>
          </p:cNvSpPr>
          <p:nvPr>
            <p:ph type="sldNum" sz="quarter" idx="12"/>
          </p:nvPr>
        </p:nvSpPr>
        <p:spPr>
          <a:xfrm>
            <a:off x="8915400" y="6308725"/>
            <a:ext cx="27432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fld id="{3866147F-EB78-4C11-83C2-ECC8CC4A7AB2}" type="slidenum">
              <a:rPr kumimoji="0" lang="zh-CN" altLang="en-US" sz="1400"/>
              <a:pPr>
                <a:spcBef>
                  <a:spcPct val="0"/>
                </a:spcBef>
                <a:buFontTx/>
                <a:buNone/>
              </a:pPr>
              <a:t>4</a:t>
            </a:fld>
            <a:endParaRPr kumimoji="0" lang="en-US" altLang="zh-CN" sz="1400"/>
          </a:p>
        </p:txBody>
      </p:sp>
      <p:sp>
        <p:nvSpPr>
          <p:cNvPr id="6147" name="Rectangle 4">
            <a:extLst>
              <a:ext uri="{FF2B5EF4-FFF2-40B4-BE49-F238E27FC236}">
                <a16:creationId xmlns:a16="http://schemas.microsoft.com/office/drawing/2014/main" id="{637C055E-0E0F-4DE7-BA82-7B0D97A6E82C}"/>
              </a:ext>
            </a:extLst>
          </p:cNvPr>
          <p:cNvSpPr>
            <a:spLocks noChangeArrowheads="1"/>
          </p:cNvSpPr>
          <p:nvPr/>
        </p:nvSpPr>
        <p:spPr bwMode="auto">
          <a:xfrm>
            <a:off x="967561" y="3649869"/>
            <a:ext cx="53276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80000"/>
              </a:lnSpc>
              <a:spcBef>
                <a:spcPct val="50000"/>
              </a:spcBef>
              <a:buFontTx/>
              <a:buNone/>
            </a:pPr>
            <a:r>
              <a:rPr lang="en-US" altLang="zh-CN" sz="2800" dirty="0">
                <a:solidFill>
                  <a:srgbClr val="0000FF"/>
                </a:solidFill>
              </a:rPr>
              <a:t>Modified</a:t>
            </a:r>
            <a:r>
              <a:rPr lang="en-US" altLang="zh-CN" sz="2800" dirty="0">
                <a:solidFill>
                  <a:srgbClr val="FF3300"/>
                </a:solidFill>
              </a:rPr>
              <a:t> DGLAP  =  DGLAP</a:t>
            </a:r>
          </a:p>
        </p:txBody>
      </p:sp>
      <p:sp>
        <p:nvSpPr>
          <p:cNvPr id="6148" name="Text Box 5">
            <a:extLst>
              <a:ext uri="{FF2B5EF4-FFF2-40B4-BE49-F238E27FC236}">
                <a16:creationId xmlns:a16="http://schemas.microsoft.com/office/drawing/2014/main" id="{468A6729-65A6-42A6-B2BE-55A0BFB9B1EC}"/>
              </a:ext>
            </a:extLst>
          </p:cNvPr>
          <p:cNvSpPr txBox="1">
            <a:spLocks noChangeArrowheads="1"/>
          </p:cNvSpPr>
          <p:nvPr/>
        </p:nvSpPr>
        <p:spPr bwMode="auto">
          <a:xfrm>
            <a:off x="5791447" y="3561971"/>
            <a:ext cx="50244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2800" dirty="0">
                <a:solidFill>
                  <a:srgbClr val="FF3300"/>
                </a:solidFill>
              </a:rPr>
              <a:t>+ </a:t>
            </a:r>
            <a:r>
              <a:rPr lang="en-US" altLang="zh-CN" sz="2800" dirty="0">
                <a:solidFill>
                  <a:srgbClr val="0000FF"/>
                </a:solidFill>
              </a:rPr>
              <a:t>shadowing</a:t>
            </a:r>
            <a:r>
              <a:rPr lang="en-US" altLang="zh-CN" sz="2800" dirty="0">
                <a:solidFill>
                  <a:srgbClr val="FF3300"/>
                </a:solidFill>
              </a:rPr>
              <a:t> </a:t>
            </a:r>
            <a:r>
              <a:rPr lang="en-US" altLang="zh-CN" sz="2800" dirty="0">
                <a:solidFill>
                  <a:srgbClr val="009900"/>
                </a:solidFill>
              </a:rPr>
              <a:t>( - )</a:t>
            </a:r>
          </a:p>
        </p:txBody>
      </p:sp>
      <p:sp>
        <p:nvSpPr>
          <p:cNvPr id="6149" name="Rectangle 6">
            <a:extLst>
              <a:ext uri="{FF2B5EF4-FFF2-40B4-BE49-F238E27FC236}">
                <a16:creationId xmlns:a16="http://schemas.microsoft.com/office/drawing/2014/main" id="{070753D1-C25B-49CD-9E16-30DA3C5613D1}"/>
              </a:ext>
            </a:extLst>
          </p:cNvPr>
          <p:cNvSpPr>
            <a:spLocks noChangeArrowheads="1"/>
          </p:cNvSpPr>
          <p:nvPr/>
        </p:nvSpPr>
        <p:spPr bwMode="auto">
          <a:xfrm>
            <a:off x="707674" y="5024486"/>
            <a:ext cx="53276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80000"/>
              </a:lnSpc>
              <a:spcBef>
                <a:spcPct val="50000"/>
              </a:spcBef>
              <a:buFontTx/>
              <a:buNone/>
            </a:pPr>
            <a:r>
              <a:rPr lang="en-US" altLang="zh-CN" sz="2800">
                <a:solidFill>
                  <a:srgbClr val="0000FF"/>
                </a:solidFill>
              </a:rPr>
              <a:t>Modified</a:t>
            </a:r>
            <a:r>
              <a:rPr lang="en-US" altLang="zh-CN" sz="2800">
                <a:solidFill>
                  <a:srgbClr val="FF3300"/>
                </a:solidFill>
              </a:rPr>
              <a:t> BFKL =  BFKL</a:t>
            </a:r>
          </a:p>
        </p:txBody>
      </p:sp>
      <p:sp>
        <p:nvSpPr>
          <p:cNvPr id="6150" name="Text Box 7">
            <a:extLst>
              <a:ext uri="{FF2B5EF4-FFF2-40B4-BE49-F238E27FC236}">
                <a16:creationId xmlns:a16="http://schemas.microsoft.com/office/drawing/2014/main" id="{FEC914D0-CFC5-458A-9357-2432B55B760B}"/>
              </a:ext>
            </a:extLst>
          </p:cNvPr>
          <p:cNvSpPr txBox="1">
            <a:spLocks noChangeArrowheads="1"/>
          </p:cNvSpPr>
          <p:nvPr/>
        </p:nvSpPr>
        <p:spPr bwMode="auto">
          <a:xfrm>
            <a:off x="5229997" y="4915597"/>
            <a:ext cx="50244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2800" dirty="0">
                <a:solidFill>
                  <a:srgbClr val="FF3300"/>
                </a:solidFill>
              </a:rPr>
              <a:t>+ </a:t>
            </a:r>
            <a:r>
              <a:rPr lang="en-US" altLang="zh-CN" sz="2800" dirty="0">
                <a:solidFill>
                  <a:srgbClr val="0000FF"/>
                </a:solidFill>
              </a:rPr>
              <a:t>shadowing</a:t>
            </a:r>
            <a:r>
              <a:rPr lang="en-US" altLang="zh-CN" sz="2800" dirty="0">
                <a:solidFill>
                  <a:srgbClr val="FF3300"/>
                </a:solidFill>
              </a:rPr>
              <a:t> </a:t>
            </a:r>
            <a:r>
              <a:rPr lang="en-US" altLang="zh-CN" sz="2800" dirty="0">
                <a:solidFill>
                  <a:srgbClr val="009900"/>
                </a:solidFill>
              </a:rPr>
              <a:t>( - )</a:t>
            </a:r>
          </a:p>
        </p:txBody>
      </p:sp>
      <p:sp>
        <p:nvSpPr>
          <p:cNvPr id="9" name="矩形 8">
            <a:extLst>
              <a:ext uri="{FF2B5EF4-FFF2-40B4-BE49-F238E27FC236}">
                <a16:creationId xmlns:a16="http://schemas.microsoft.com/office/drawing/2014/main" id="{814275F2-5D7A-446F-991B-FC97645A5421}"/>
              </a:ext>
            </a:extLst>
          </p:cNvPr>
          <p:cNvSpPr>
            <a:spLocks noChangeArrowheads="1"/>
          </p:cNvSpPr>
          <p:nvPr/>
        </p:nvSpPr>
        <p:spPr bwMode="auto">
          <a:xfrm>
            <a:off x="5792451" y="4179863"/>
            <a:ext cx="34004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2800" b="1" dirty="0">
                <a:solidFill>
                  <a:srgbClr val="FF3300"/>
                </a:solidFill>
              </a:rPr>
              <a:t>+ </a:t>
            </a:r>
            <a:r>
              <a:rPr lang="en-US" altLang="zh-CN" sz="2800" b="1" dirty="0" err="1">
                <a:solidFill>
                  <a:srgbClr val="0000FF"/>
                </a:solidFill>
              </a:rPr>
              <a:t>antishadowing</a:t>
            </a:r>
            <a:r>
              <a:rPr lang="en-US" altLang="zh-CN" sz="2800" b="1" dirty="0">
                <a:solidFill>
                  <a:srgbClr val="FF3300"/>
                </a:solidFill>
              </a:rPr>
              <a:t> </a:t>
            </a:r>
            <a:r>
              <a:rPr lang="en-US" altLang="zh-CN" sz="2800" b="1" dirty="0">
                <a:solidFill>
                  <a:srgbClr val="009900"/>
                </a:solidFill>
              </a:rPr>
              <a:t>( + )</a:t>
            </a:r>
          </a:p>
        </p:txBody>
      </p:sp>
      <p:sp>
        <p:nvSpPr>
          <p:cNvPr id="10" name="矩形 9">
            <a:extLst>
              <a:ext uri="{FF2B5EF4-FFF2-40B4-BE49-F238E27FC236}">
                <a16:creationId xmlns:a16="http://schemas.microsoft.com/office/drawing/2014/main" id="{F8072E94-1C7B-469C-A7AD-7CF6D8921D67}"/>
              </a:ext>
            </a:extLst>
          </p:cNvPr>
          <p:cNvSpPr>
            <a:spLocks noChangeArrowheads="1"/>
          </p:cNvSpPr>
          <p:nvPr/>
        </p:nvSpPr>
        <p:spPr bwMode="auto">
          <a:xfrm>
            <a:off x="5234175" y="5608749"/>
            <a:ext cx="34004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2800" b="1" dirty="0">
                <a:solidFill>
                  <a:srgbClr val="FF3300"/>
                </a:solidFill>
              </a:rPr>
              <a:t>+ </a:t>
            </a:r>
            <a:r>
              <a:rPr lang="en-US" altLang="zh-CN" sz="2800" b="1" dirty="0" err="1">
                <a:solidFill>
                  <a:srgbClr val="0000FF"/>
                </a:solidFill>
              </a:rPr>
              <a:t>antishadowing</a:t>
            </a:r>
            <a:r>
              <a:rPr lang="en-US" altLang="zh-CN" sz="2800" b="1" dirty="0">
                <a:solidFill>
                  <a:srgbClr val="FF3300"/>
                </a:solidFill>
              </a:rPr>
              <a:t> </a:t>
            </a:r>
            <a:r>
              <a:rPr lang="en-US" altLang="zh-CN" sz="2800" b="1" dirty="0">
                <a:solidFill>
                  <a:srgbClr val="009900"/>
                </a:solidFill>
              </a:rPr>
              <a:t>( + )</a:t>
            </a:r>
          </a:p>
        </p:txBody>
      </p:sp>
      <p:sp>
        <p:nvSpPr>
          <p:cNvPr id="2" name="文本框 1">
            <a:extLst>
              <a:ext uri="{FF2B5EF4-FFF2-40B4-BE49-F238E27FC236}">
                <a16:creationId xmlns:a16="http://schemas.microsoft.com/office/drawing/2014/main" id="{DE0DA531-00F5-4007-9BFD-8D7227B0F781}"/>
              </a:ext>
            </a:extLst>
          </p:cNvPr>
          <p:cNvSpPr txBox="1"/>
          <p:nvPr/>
        </p:nvSpPr>
        <p:spPr>
          <a:xfrm>
            <a:off x="7526045" y="2432481"/>
            <a:ext cx="1980029" cy="523220"/>
          </a:xfrm>
          <a:prstGeom prst="rect">
            <a:avLst/>
          </a:prstGeom>
          <a:noFill/>
        </p:spPr>
        <p:txBody>
          <a:bodyPr wrap="none" rtlCol="0">
            <a:spAutoFit/>
          </a:bodyPr>
          <a:lstStyle/>
          <a:p>
            <a:r>
              <a:rPr lang="zh-CN" altLang="en-US" sz="2800" b="1" dirty="0">
                <a:solidFill>
                  <a:srgbClr val="0000FF"/>
                </a:solidFill>
              </a:rPr>
              <a:t>高扭度修正</a:t>
            </a:r>
          </a:p>
        </p:txBody>
      </p:sp>
      <p:grpSp>
        <p:nvGrpSpPr>
          <p:cNvPr id="12" name="Group 10">
            <a:extLst>
              <a:ext uri="{FF2B5EF4-FFF2-40B4-BE49-F238E27FC236}">
                <a16:creationId xmlns:a16="http://schemas.microsoft.com/office/drawing/2014/main" id="{121C0BD6-EA3D-4FD0-B565-1D2C3BC65831}"/>
              </a:ext>
            </a:extLst>
          </p:cNvPr>
          <p:cNvGrpSpPr>
            <a:grpSpLocks/>
          </p:cNvGrpSpPr>
          <p:nvPr/>
        </p:nvGrpSpPr>
        <p:grpSpPr bwMode="auto">
          <a:xfrm>
            <a:off x="6643688" y="422996"/>
            <a:ext cx="2743200" cy="1889125"/>
            <a:chOff x="3243" y="981"/>
            <a:chExt cx="2130" cy="1190"/>
          </a:xfrm>
        </p:grpSpPr>
        <p:pic>
          <p:nvPicPr>
            <p:cNvPr id="13" name="Picture 11">
              <a:extLst>
                <a:ext uri="{FF2B5EF4-FFF2-40B4-BE49-F238E27FC236}">
                  <a16:creationId xmlns:a16="http://schemas.microsoft.com/office/drawing/2014/main" id="{DE0447F5-226E-4B25-BF70-344F3A834B0F}"/>
                </a:ext>
              </a:extLst>
            </p:cNvPr>
            <p:cNvPicPr>
              <a:picLocks noChangeAspect="1" noChangeArrowheads="1"/>
            </p:cNvPicPr>
            <p:nvPr/>
          </p:nvPicPr>
          <p:blipFill>
            <a:blip r:embed="rId4">
              <a:clrChange>
                <a:clrFrom>
                  <a:srgbClr val="FFFFFF"/>
                </a:clrFrom>
                <a:clrTo>
                  <a:srgbClr val="FFFFFF">
                    <a:alpha val="0"/>
                  </a:srgbClr>
                </a:clrTo>
              </a:clrChange>
              <a:lum bright="-42000" contrast="36000"/>
              <a:extLst>
                <a:ext uri="{28A0092B-C50C-407E-A947-70E740481C1C}">
                  <a14:useLocalDpi xmlns:a14="http://schemas.microsoft.com/office/drawing/2010/main" val="0"/>
                </a:ext>
              </a:extLst>
            </a:blip>
            <a:srcRect/>
            <a:stretch>
              <a:fillRect/>
            </a:stretch>
          </p:blipFill>
          <p:spPr bwMode="auto">
            <a:xfrm>
              <a:off x="3243" y="1480"/>
              <a:ext cx="588" cy="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2">
              <a:extLst>
                <a:ext uri="{FF2B5EF4-FFF2-40B4-BE49-F238E27FC236}">
                  <a16:creationId xmlns:a16="http://schemas.microsoft.com/office/drawing/2014/main" id="{FE5AB6D2-975F-4043-B5FC-8A1A7DAFAB73}"/>
                </a:ext>
              </a:extLst>
            </p:cNvPr>
            <p:cNvPicPr>
              <a:picLocks noChangeAspect="1" noChangeArrowheads="1"/>
            </p:cNvPicPr>
            <p:nvPr/>
          </p:nvPicPr>
          <p:blipFill>
            <a:blip r:embed="rId4">
              <a:clrChange>
                <a:clrFrom>
                  <a:srgbClr val="FFFFFF"/>
                </a:clrFrom>
                <a:clrTo>
                  <a:srgbClr val="FFFFFF">
                    <a:alpha val="0"/>
                  </a:srgbClr>
                </a:clrTo>
              </a:clrChange>
              <a:lum bright="-42000" contrast="36000"/>
              <a:extLst>
                <a:ext uri="{28A0092B-C50C-407E-A947-70E740481C1C}">
                  <a14:useLocalDpi xmlns:a14="http://schemas.microsoft.com/office/drawing/2010/main" val="0"/>
                </a:ext>
              </a:extLst>
            </a:blip>
            <a:srcRect/>
            <a:stretch>
              <a:fillRect/>
            </a:stretch>
          </p:blipFill>
          <p:spPr bwMode="auto">
            <a:xfrm rot="-1961216">
              <a:off x="3742" y="1298"/>
              <a:ext cx="588" cy="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3">
              <a:extLst>
                <a:ext uri="{FF2B5EF4-FFF2-40B4-BE49-F238E27FC236}">
                  <a16:creationId xmlns:a16="http://schemas.microsoft.com/office/drawing/2014/main" id="{7E6F46D1-5811-40C7-B51A-82816F210F46}"/>
                </a:ext>
              </a:extLst>
            </p:cNvPr>
            <p:cNvPicPr>
              <a:picLocks noChangeAspect="1" noChangeArrowheads="1"/>
            </p:cNvPicPr>
            <p:nvPr/>
          </p:nvPicPr>
          <p:blipFill>
            <a:blip r:embed="rId4">
              <a:clrChange>
                <a:clrFrom>
                  <a:srgbClr val="FFFFFF"/>
                </a:clrFrom>
                <a:clrTo>
                  <a:srgbClr val="FFFFFF">
                    <a:alpha val="0"/>
                  </a:srgbClr>
                </a:clrTo>
              </a:clrChange>
              <a:lum bright="-42000" contrast="36000"/>
              <a:extLst>
                <a:ext uri="{28A0092B-C50C-407E-A947-70E740481C1C}">
                  <a14:useLocalDpi xmlns:a14="http://schemas.microsoft.com/office/drawing/2010/main" val="0"/>
                </a:ext>
              </a:extLst>
            </a:blip>
            <a:srcRect/>
            <a:stretch>
              <a:fillRect/>
            </a:stretch>
          </p:blipFill>
          <p:spPr bwMode="auto">
            <a:xfrm rot="-1961216">
              <a:off x="4195" y="981"/>
              <a:ext cx="588" cy="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4">
              <a:extLst>
                <a:ext uri="{FF2B5EF4-FFF2-40B4-BE49-F238E27FC236}">
                  <a16:creationId xmlns:a16="http://schemas.microsoft.com/office/drawing/2014/main" id="{A0342160-A700-4C86-BBC3-6DCD97F82C69}"/>
                </a:ext>
              </a:extLst>
            </p:cNvPr>
            <p:cNvPicPr>
              <a:picLocks noChangeAspect="1" noChangeArrowheads="1"/>
            </p:cNvPicPr>
            <p:nvPr/>
          </p:nvPicPr>
          <p:blipFill>
            <a:blip r:embed="rId4">
              <a:clrChange>
                <a:clrFrom>
                  <a:srgbClr val="FFFFFF"/>
                </a:clrFrom>
                <a:clrTo>
                  <a:srgbClr val="FFFFFF">
                    <a:alpha val="0"/>
                  </a:srgbClr>
                </a:clrTo>
              </a:clrChange>
              <a:lum bright="-42000" contrast="36000"/>
              <a:extLst>
                <a:ext uri="{28A0092B-C50C-407E-A947-70E740481C1C}">
                  <a14:useLocalDpi xmlns:a14="http://schemas.microsoft.com/office/drawing/2010/main" val="0"/>
                </a:ext>
              </a:extLst>
            </a:blip>
            <a:srcRect/>
            <a:stretch>
              <a:fillRect/>
            </a:stretch>
          </p:blipFill>
          <p:spPr bwMode="auto">
            <a:xfrm rot="1518461">
              <a:off x="3787" y="1616"/>
              <a:ext cx="588" cy="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5">
              <a:extLst>
                <a:ext uri="{FF2B5EF4-FFF2-40B4-BE49-F238E27FC236}">
                  <a16:creationId xmlns:a16="http://schemas.microsoft.com/office/drawing/2014/main" id="{BEB8C781-4C4E-4E0A-8D3A-70B4BEAC226C}"/>
                </a:ext>
              </a:extLst>
            </p:cNvPr>
            <p:cNvPicPr>
              <a:picLocks noChangeAspect="1" noChangeArrowheads="1"/>
            </p:cNvPicPr>
            <p:nvPr/>
          </p:nvPicPr>
          <p:blipFill>
            <a:blip r:embed="rId4">
              <a:clrChange>
                <a:clrFrom>
                  <a:srgbClr val="FFFFFF"/>
                </a:clrFrom>
                <a:clrTo>
                  <a:srgbClr val="FFFFFF">
                    <a:alpha val="0"/>
                  </a:srgbClr>
                </a:clrTo>
              </a:clrChange>
              <a:lum bright="-42000" contrast="36000"/>
              <a:extLst>
                <a:ext uri="{28A0092B-C50C-407E-A947-70E740481C1C}">
                  <a14:useLocalDpi xmlns:a14="http://schemas.microsoft.com/office/drawing/2010/main" val="0"/>
                </a:ext>
              </a:extLst>
            </a:blip>
            <a:srcRect/>
            <a:stretch>
              <a:fillRect/>
            </a:stretch>
          </p:blipFill>
          <p:spPr bwMode="auto">
            <a:xfrm rot="1518461">
              <a:off x="4241" y="1253"/>
              <a:ext cx="588" cy="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6">
              <a:extLst>
                <a:ext uri="{FF2B5EF4-FFF2-40B4-BE49-F238E27FC236}">
                  <a16:creationId xmlns:a16="http://schemas.microsoft.com/office/drawing/2014/main" id="{B8E6FDF0-FAA4-4C8E-9A68-CC1A8CC03616}"/>
                </a:ext>
              </a:extLst>
            </p:cNvPr>
            <p:cNvPicPr>
              <a:picLocks noChangeAspect="1" noChangeArrowheads="1"/>
            </p:cNvPicPr>
            <p:nvPr/>
          </p:nvPicPr>
          <p:blipFill>
            <a:blip r:embed="rId4">
              <a:clrChange>
                <a:clrFrom>
                  <a:srgbClr val="FFFFFF"/>
                </a:clrFrom>
                <a:clrTo>
                  <a:srgbClr val="FFFFFF">
                    <a:alpha val="0"/>
                  </a:srgbClr>
                </a:clrTo>
              </a:clrChange>
              <a:lum bright="-42000" contrast="36000"/>
              <a:extLst>
                <a:ext uri="{28A0092B-C50C-407E-A947-70E740481C1C}">
                  <a14:useLocalDpi xmlns:a14="http://schemas.microsoft.com/office/drawing/2010/main" val="0"/>
                </a:ext>
              </a:extLst>
            </a:blip>
            <a:srcRect/>
            <a:stretch>
              <a:fillRect/>
            </a:stretch>
          </p:blipFill>
          <p:spPr bwMode="auto">
            <a:xfrm rot="-2270823">
              <a:off x="4285" y="1570"/>
              <a:ext cx="590" cy="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7">
              <a:extLst>
                <a:ext uri="{FF2B5EF4-FFF2-40B4-BE49-F238E27FC236}">
                  <a16:creationId xmlns:a16="http://schemas.microsoft.com/office/drawing/2014/main" id="{54EBA963-7805-42FF-94CD-0302112911F7}"/>
                </a:ext>
              </a:extLst>
            </p:cNvPr>
            <p:cNvPicPr>
              <a:picLocks noChangeAspect="1" noChangeArrowheads="1"/>
            </p:cNvPicPr>
            <p:nvPr/>
          </p:nvPicPr>
          <p:blipFill>
            <a:blip r:embed="rId4">
              <a:clrChange>
                <a:clrFrom>
                  <a:srgbClr val="FFFFFF"/>
                </a:clrFrom>
                <a:clrTo>
                  <a:srgbClr val="FFFFFF">
                    <a:alpha val="0"/>
                  </a:srgbClr>
                </a:clrTo>
              </a:clrChange>
              <a:lum bright="-42000" contrast="36000"/>
              <a:extLst>
                <a:ext uri="{28A0092B-C50C-407E-A947-70E740481C1C}">
                  <a14:useLocalDpi xmlns:a14="http://schemas.microsoft.com/office/drawing/2010/main" val="0"/>
                </a:ext>
              </a:extLst>
            </a:blip>
            <a:srcRect/>
            <a:stretch>
              <a:fillRect/>
            </a:stretch>
          </p:blipFill>
          <p:spPr bwMode="auto">
            <a:xfrm rot="-9062406">
              <a:off x="4286" y="1888"/>
              <a:ext cx="588" cy="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8">
              <a:extLst>
                <a:ext uri="{FF2B5EF4-FFF2-40B4-BE49-F238E27FC236}">
                  <a16:creationId xmlns:a16="http://schemas.microsoft.com/office/drawing/2014/main" id="{A692189C-7B7B-423A-B17E-9410A8D5C741}"/>
                </a:ext>
              </a:extLst>
            </p:cNvPr>
            <p:cNvPicPr>
              <a:picLocks noChangeAspect="1" noChangeArrowheads="1"/>
            </p:cNvPicPr>
            <p:nvPr/>
          </p:nvPicPr>
          <p:blipFill>
            <a:blip r:embed="rId4">
              <a:clrChange>
                <a:clrFrom>
                  <a:srgbClr val="FFFFFF"/>
                </a:clrFrom>
                <a:clrTo>
                  <a:srgbClr val="FFFFFF">
                    <a:alpha val="0"/>
                  </a:srgbClr>
                </a:clrTo>
              </a:clrChange>
              <a:lum bright="-42000" contrast="36000"/>
              <a:extLst>
                <a:ext uri="{28A0092B-C50C-407E-A947-70E740481C1C}">
                  <a14:useLocalDpi xmlns:a14="http://schemas.microsoft.com/office/drawing/2010/main" val="0"/>
                </a:ext>
              </a:extLst>
            </a:blip>
            <a:srcRect/>
            <a:stretch>
              <a:fillRect/>
            </a:stretch>
          </p:blipFill>
          <p:spPr bwMode="auto">
            <a:xfrm>
              <a:off x="4785" y="1389"/>
              <a:ext cx="588" cy="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21" name="Object 20">
            <a:extLst>
              <a:ext uri="{FF2B5EF4-FFF2-40B4-BE49-F238E27FC236}">
                <a16:creationId xmlns:a16="http://schemas.microsoft.com/office/drawing/2014/main" id="{5714DFB4-3B5A-446E-B49D-B5C9A4468C3E}"/>
              </a:ext>
            </a:extLst>
          </p:cNvPr>
          <p:cNvGraphicFramePr>
            <a:graphicFrameLocks noChangeAspect="1"/>
          </p:cNvGraphicFramePr>
          <p:nvPr>
            <p:extLst>
              <p:ext uri="{D42A27DB-BD31-4B8C-83A1-F6EECF244321}">
                <p14:modId xmlns:p14="http://schemas.microsoft.com/office/powerpoint/2010/main" val="1476563733"/>
              </p:ext>
            </p:extLst>
          </p:nvPr>
        </p:nvGraphicFramePr>
        <p:xfrm>
          <a:off x="5395913" y="1202458"/>
          <a:ext cx="863600" cy="452438"/>
        </p:xfrm>
        <a:graphic>
          <a:graphicData uri="http://schemas.openxmlformats.org/presentationml/2006/ole">
            <mc:AlternateContent xmlns:mc="http://schemas.openxmlformats.org/markup-compatibility/2006">
              <mc:Choice xmlns:v="urn:schemas-microsoft-com:vml" Requires="v">
                <p:oleObj spid="_x0000_s3159" name="公式" r:id="rId5" imgW="418918" imgH="177723" progId="Equation.3">
                  <p:embed/>
                </p:oleObj>
              </mc:Choice>
              <mc:Fallback>
                <p:oleObj name="公式" r:id="rId5" imgW="418918" imgH="177723" progId="Equation.3">
                  <p:embed/>
                  <p:pic>
                    <p:nvPicPr>
                      <p:cNvPr id="7172"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913" y="1202458"/>
                        <a:ext cx="8636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Text Box 23">
            <a:extLst>
              <a:ext uri="{FF2B5EF4-FFF2-40B4-BE49-F238E27FC236}">
                <a16:creationId xmlns:a16="http://schemas.microsoft.com/office/drawing/2014/main" id="{5880FC6E-D836-4C22-8F5A-CDE1BDC81CE9}"/>
              </a:ext>
            </a:extLst>
          </p:cNvPr>
          <p:cNvSpPr txBox="1">
            <a:spLocks noChangeArrowheads="1"/>
          </p:cNvSpPr>
          <p:nvPr/>
        </p:nvSpPr>
        <p:spPr bwMode="auto">
          <a:xfrm>
            <a:off x="8996363" y="411883"/>
            <a:ext cx="1223962"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dirty="0">
                <a:latin typeface="Trebuchet MS" panose="020B0603020202020204" pitchFamily="34" charset="0"/>
              </a:rPr>
              <a:t>fusion</a:t>
            </a:r>
          </a:p>
        </p:txBody>
      </p:sp>
      <p:grpSp>
        <p:nvGrpSpPr>
          <p:cNvPr id="23" name="Group 2">
            <a:extLst>
              <a:ext uri="{FF2B5EF4-FFF2-40B4-BE49-F238E27FC236}">
                <a16:creationId xmlns:a16="http://schemas.microsoft.com/office/drawing/2014/main" id="{97EFB388-7FBC-4F36-8551-AF829B2D7C5A}"/>
              </a:ext>
            </a:extLst>
          </p:cNvPr>
          <p:cNvGrpSpPr>
            <a:grpSpLocks/>
          </p:cNvGrpSpPr>
          <p:nvPr/>
        </p:nvGrpSpPr>
        <p:grpSpPr bwMode="auto">
          <a:xfrm>
            <a:off x="1990725" y="502371"/>
            <a:ext cx="2101850" cy="1889125"/>
            <a:chOff x="385" y="890"/>
            <a:chExt cx="1631" cy="1190"/>
          </a:xfrm>
        </p:grpSpPr>
        <p:pic>
          <p:nvPicPr>
            <p:cNvPr id="24" name="Picture 3">
              <a:extLst>
                <a:ext uri="{FF2B5EF4-FFF2-40B4-BE49-F238E27FC236}">
                  <a16:creationId xmlns:a16="http://schemas.microsoft.com/office/drawing/2014/main" id="{A7151851-EE26-4496-A359-D8907D276CBD}"/>
                </a:ext>
              </a:extLst>
            </p:cNvPr>
            <p:cNvPicPr>
              <a:picLocks noChangeAspect="1" noChangeArrowheads="1"/>
            </p:cNvPicPr>
            <p:nvPr/>
          </p:nvPicPr>
          <p:blipFill>
            <a:blip r:embed="rId4">
              <a:clrChange>
                <a:clrFrom>
                  <a:srgbClr val="FFFFFF"/>
                </a:clrFrom>
                <a:clrTo>
                  <a:srgbClr val="FFFFFF">
                    <a:alpha val="0"/>
                  </a:srgbClr>
                </a:clrTo>
              </a:clrChange>
              <a:lum bright="-42000" contrast="36000"/>
              <a:extLst>
                <a:ext uri="{28A0092B-C50C-407E-A947-70E740481C1C}">
                  <a14:useLocalDpi xmlns:a14="http://schemas.microsoft.com/office/drawing/2010/main" val="0"/>
                </a:ext>
              </a:extLst>
            </a:blip>
            <a:srcRect/>
            <a:stretch>
              <a:fillRect/>
            </a:stretch>
          </p:blipFill>
          <p:spPr bwMode="auto">
            <a:xfrm>
              <a:off x="385" y="1389"/>
              <a:ext cx="588" cy="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4">
              <a:extLst>
                <a:ext uri="{FF2B5EF4-FFF2-40B4-BE49-F238E27FC236}">
                  <a16:creationId xmlns:a16="http://schemas.microsoft.com/office/drawing/2014/main" id="{AB3BA980-2661-475B-B586-99660740FD6F}"/>
                </a:ext>
              </a:extLst>
            </p:cNvPr>
            <p:cNvPicPr>
              <a:picLocks noChangeAspect="1" noChangeArrowheads="1"/>
            </p:cNvPicPr>
            <p:nvPr/>
          </p:nvPicPr>
          <p:blipFill>
            <a:blip r:embed="rId4">
              <a:clrChange>
                <a:clrFrom>
                  <a:srgbClr val="FFFFFF"/>
                </a:clrFrom>
                <a:clrTo>
                  <a:srgbClr val="FFFFFF">
                    <a:alpha val="0"/>
                  </a:srgbClr>
                </a:clrTo>
              </a:clrChange>
              <a:lum bright="-42000" contrast="36000"/>
              <a:extLst>
                <a:ext uri="{28A0092B-C50C-407E-A947-70E740481C1C}">
                  <a14:useLocalDpi xmlns:a14="http://schemas.microsoft.com/office/drawing/2010/main" val="0"/>
                </a:ext>
              </a:extLst>
            </a:blip>
            <a:srcRect/>
            <a:stretch>
              <a:fillRect/>
            </a:stretch>
          </p:blipFill>
          <p:spPr bwMode="auto">
            <a:xfrm rot="-1961216">
              <a:off x="884" y="1207"/>
              <a:ext cx="588" cy="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5">
              <a:extLst>
                <a:ext uri="{FF2B5EF4-FFF2-40B4-BE49-F238E27FC236}">
                  <a16:creationId xmlns:a16="http://schemas.microsoft.com/office/drawing/2014/main" id="{43C15E8E-AE37-45EE-8830-5FE0DD218132}"/>
                </a:ext>
              </a:extLst>
            </p:cNvPr>
            <p:cNvPicPr>
              <a:picLocks noChangeAspect="1" noChangeArrowheads="1"/>
            </p:cNvPicPr>
            <p:nvPr/>
          </p:nvPicPr>
          <p:blipFill>
            <a:blip r:embed="rId4">
              <a:clrChange>
                <a:clrFrom>
                  <a:srgbClr val="FFFFFF"/>
                </a:clrFrom>
                <a:clrTo>
                  <a:srgbClr val="FFFFFF">
                    <a:alpha val="0"/>
                  </a:srgbClr>
                </a:clrTo>
              </a:clrChange>
              <a:lum bright="-42000" contrast="36000"/>
              <a:extLst>
                <a:ext uri="{28A0092B-C50C-407E-A947-70E740481C1C}">
                  <a14:useLocalDpi xmlns:a14="http://schemas.microsoft.com/office/drawing/2010/main" val="0"/>
                </a:ext>
              </a:extLst>
            </a:blip>
            <a:srcRect/>
            <a:stretch>
              <a:fillRect/>
            </a:stretch>
          </p:blipFill>
          <p:spPr bwMode="auto">
            <a:xfrm rot="-1961216">
              <a:off x="1337" y="890"/>
              <a:ext cx="588" cy="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6">
              <a:extLst>
                <a:ext uri="{FF2B5EF4-FFF2-40B4-BE49-F238E27FC236}">
                  <a16:creationId xmlns:a16="http://schemas.microsoft.com/office/drawing/2014/main" id="{54FD3924-31E2-41CC-9FC6-EED92F1CB285}"/>
                </a:ext>
              </a:extLst>
            </p:cNvPr>
            <p:cNvPicPr>
              <a:picLocks noChangeAspect="1" noChangeArrowheads="1"/>
            </p:cNvPicPr>
            <p:nvPr/>
          </p:nvPicPr>
          <p:blipFill>
            <a:blip r:embed="rId4">
              <a:clrChange>
                <a:clrFrom>
                  <a:srgbClr val="FFFFFF"/>
                </a:clrFrom>
                <a:clrTo>
                  <a:srgbClr val="FFFFFF">
                    <a:alpha val="0"/>
                  </a:srgbClr>
                </a:clrTo>
              </a:clrChange>
              <a:lum bright="-42000" contrast="36000"/>
              <a:extLst>
                <a:ext uri="{28A0092B-C50C-407E-A947-70E740481C1C}">
                  <a14:useLocalDpi xmlns:a14="http://schemas.microsoft.com/office/drawing/2010/main" val="0"/>
                </a:ext>
              </a:extLst>
            </a:blip>
            <a:srcRect/>
            <a:stretch>
              <a:fillRect/>
            </a:stretch>
          </p:blipFill>
          <p:spPr bwMode="auto">
            <a:xfrm rot="1518461">
              <a:off x="929" y="1525"/>
              <a:ext cx="588" cy="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7">
              <a:extLst>
                <a:ext uri="{FF2B5EF4-FFF2-40B4-BE49-F238E27FC236}">
                  <a16:creationId xmlns:a16="http://schemas.microsoft.com/office/drawing/2014/main" id="{E1AB4BCA-2F87-4DCF-A7F3-6225C5F1660E}"/>
                </a:ext>
              </a:extLst>
            </p:cNvPr>
            <p:cNvPicPr>
              <a:picLocks noChangeAspect="1" noChangeArrowheads="1"/>
            </p:cNvPicPr>
            <p:nvPr/>
          </p:nvPicPr>
          <p:blipFill>
            <a:blip r:embed="rId4">
              <a:clrChange>
                <a:clrFrom>
                  <a:srgbClr val="FFFFFF"/>
                </a:clrFrom>
                <a:clrTo>
                  <a:srgbClr val="FFFFFF">
                    <a:alpha val="0"/>
                  </a:srgbClr>
                </a:clrTo>
              </a:clrChange>
              <a:lum bright="-42000" contrast="36000"/>
              <a:extLst>
                <a:ext uri="{28A0092B-C50C-407E-A947-70E740481C1C}">
                  <a14:useLocalDpi xmlns:a14="http://schemas.microsoft.com/office/drawing/2010/main" val="0"/>
                </a:ext>
              </a:extLst>
            </a:blip>
            <a:srcRect/>
            <a:stretch>
              <a:fillRect/>
            </a:stretch>
          </p:blipFill>
          <p:spPr bwMode="auto">
            <a:xfrm rot="1349131">
              <a:off x="1383" y="1162"/>
              <a:ext cx="588" cy="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8">
              <a:extLst>
                <a:ext uri="{FF2B5EF4-FFF2-40B4-BE49-F238E27FC236}">
                  <a16:creationId xmlns:a16="http://schemas.microsoft.com/office/drawing/2014/main" id="{A5020BB8-2010-4956-90D9-743B53489E39}"/>
                </a:ext>
              </a:extLst>
            </p:cNvPr>
            <p:cNvPicPr>
              <a:picLocks noChangeAspect="1" noChangeArrowheads="1"/>
            </p:cNvPicPr>
            <p:nvPr/>
          </p:nvPicPr>
          <p:blipFill>
            <a:blip r:embed="rId4">
              <a:clrChange>
                <a:clrFrom>
                  <a:srgbClr val="FFFFFF"/>
                </a:clrFrom>
                <a:clrTo>
                  <a:srgbClr val="FFFFFF">
                    <a:alpha val="0"/>
                  </a:srgbClr>
                </a:clrTo>
              </a:clrChange>
              <a:lum bright="-42000" contrast="36000"/>
              <a:extLst>
                <a:ext uri="{28A0092B-C50C-407E-A947-70E740481C1C}">
                  <a14:useLocalDpi xmlns:a14="http://schemas.microsoft.com/office/drawing/2010/main" val="0"/>
                </a:ext>
              </a:extLst>
            </a:blip>
            <a:srcRect/>
            <a:stretch>
              <a:fillRect/>
            </a:stretch>
          </p:blipFill>
          <p:spPr bwMode="auto">
            <a:xfrm rot="-1255336">
              <a:off x="1428" y="1525"/>
              <a:ext cx="588" cy="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9">
              <a:extLst>
                <a:ext uri="{FF2B5EF4-FFF2-40B4-BE49-F238E27FC236}">
                  <a16:creationId xmlns:a16="http://schemas.microsoft.com/office/drawing/2014/main" id="{C2EE2C07-C526-415F-8E59-A59814F4C3D9}"/>
                </a:ext>
              </a:extLst>
            </p:cNvPr>
            <p:cNvPicPr>
              <a:picLocks noChangeAspect="1" noChangeArrowheads="1"/>
            </p:cNvPicPr>
            <p:nvPr/>
          </p:nvPicPr>
          <p:blipFill>
            <a:blip r:embed="rId4">
              <a:clrChange>
                <a:clrFrom>
                  <a:srgbClr val="FFFFFF"/>
                </a:clrFrom>
                <a:clrTo>
                  <a:srgbClr val="FFFFFF">
                    <a:alpha val="0"/>
                  </a:srgbClr>
                </a:clrTo>
              </a:clrChange>
              <a:lum bright="-42000" contrast="36000"/>
              <a:extLst>
                <a:ext uri="{28A0092B-C50C-407E-A947-70E740481C1C}">
                  <a14:useLocalDpi xmlns:a14="http://schemas.microsoft.com/office/drawing/2010/main" val="0"/>
                </a:ext>
              </a:extLst>
            </a:blip>
            <a:srcRect/>
            <a:stretch>
              <a:fillRect/>
            </a:stretch>
          </p:blipFill>
          <p:spPr bwMode="auto">
            <a:xfrm rot="-9062406">
              <a:off x="1428" y="1797"/>
              <a:ext cx="588" cy="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1" name="Oval 22">
            <a:extLst>
              <a:ext uri="{FF2B5EF4-FFF2-40B4-BE49-F238E27FC236}">
                <a16:creationId xmlns:a16="http://schemas.microsoft.com/office/drawing/2014/main" id="{67CDF51A-4F20-4634-83E1-8C626F5A10F1}"/>
              </a:ext>
            </a:extLst>
          </p:cNvPr>
          <p:cNvSpPr>
            <a:spLocks noChangeArrowheads="1"/>
          </p:cNvSpPr>
          <p:nvPr/>
        </p:nvSpPr>
        <p:spPr bwMode="auto">
          <a:xfrm>
            <a:off x="8212138" y="848447"/>
            <a:ext cx="893762" cy="906462"/>
          </a:xfrm>
          <a:prstGeom prst="ellipse">
            <a:avLst/>
          </a:prstGeom>
          <a:solidFill>
            <a:srgbClr val="FFFF99">
              <a:alpha val="32941"/>
            </a:srgbClr>
          </a:solidFill>
          <a:ln w="19050">
            <a:solidFill>
              <a:srgbClr val="FF0000"/>
            </a:solidFill>
            <a:prstDash val="lg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b="1"/>
          </a:p>
        </p:txBody>
      </p:sp>
      <p:sp>
        <p:nvSpPr>
          <p:cNvPr id="32" name="Oval 22">
            <a:extLst>
              <a:ext uri="{FF2B5EF4-FFF2-40B4-BE49-F238E27FC236}">
                <a16:creationId xmlns:a16="http://schemas.microsoft.com/office/drawing/2014/main" id="{41CD55E1-C495-426E-A4E5-9B6BEE0F3C48}"/>
              </a:ext>
            </a:extLst>
          </p:cNvPr>
          <p:cNvSpPr>
            <a:spLocks noChangeArrowheads="1"/>
          </p:cNvSpPr>
          <p:nvPr/>
        </p:nvSpPr>
        <p:spPr bwMode="auto">
          <a:xfrm>
            <a:off x="2982913" y="1458047"/>
            <a:ext cx="779462" cy="773111"/>
          </a:xfrm>
          <a:prstGeom prst="ellipse">
            <a:avLst/>
          </a:prstGeom>
          <a:solidFill>
            <a:srgbClr val="FFFF99">
              <a:alpha val="32941"/>
            </a:srgbClr>
          </a:solidFill>
          <a:ln w="19050">
            <a:solidFill>
              <a:srgbClr val="FF0000"/>
            </a:solidFill>
            <a:prstDash val="lg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b="1"/>
          </a:p>
        </p:txBody>
      </p:sp>
      <p:sp>
        <p:nvSpPr>
          <p:cNvPr id="34" name="Oval 22">
            <a:extLst>
              <a:ext uri="{FF2B5EF4-FFF2-40B4-BE49-F238E27FC236}">
                <a16:creationId xmlns:a16="http://schemas.microsoft.com/office/drawing/2014/main" id="{BF205444-C4F2-4C22-BE90-D3ADECA9C6FC}"/>
              </a:ext>
            </a:extLst>
          </p:cNvPr>
          <p:cNvSpPr>
            <a:spLocks noChangeArrowheads="1"/>
          </p:cNvSpPr>
          <p:nvPr/>
        </p:nvSpPr>
        <p:spPr bwMode="auto">
          <a:xfrm>
            <a:off x="2963863" y="600797"/>
            <a:ext cx="779462" cy="773111"/>
          </a:xfrm>
          <a:prstGeom prst="ellipse">
            <a:avLst/>
          </a:prstGeom>
          <a:solidFill>
            <a:srgbClr val="FFFF99">
              <a:alpha val="32941"/>
            </a:srgbClr>
          </a:solidFill>
          <a:ln w="19050">
            <a:solidFill>
              <a:srgbClr val="FF0000"/>
            </a:solidFill>
            <a:prstDash val="lg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b="1"/>
          </a:p>
        </p:txBody>
      </p:sp>
      <p:sp>
        <p:nvSpPr>
          <p:cNvPr id="35" name="Text Box 23">
            <a:extLst>
              <a:ext uri="{FF2B5EF4-FFF2-40B4-BE49-F238E27FC236}">
                <a16:creationId xmlns:a16="http://schemas.microsoft.com/office/drawing/2014/main" id="{2E34535E-31A5-455A-87B7-91C53CEB9F68}"/>
              </a:ext>
            </a:extLst>
          </p:cNvPr>
          <p:cNvSpPr txBox="1">
            <a:spLocks noChangeArrowheads="1"/>
          </p:cNvSpPr>
          <p:nvPr/>
        </p:nvSpPr>
        <p:spPr bwMode="auto">
          <a:xfrm>
            <a:off x="3871912" y="659533"/>
            <a:ext cx="16906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400" b="1" dirty="0">
                <a:latin typeface="Trebuchet MS" panose="020B0603020202020204" pitchFamily="34" charset="0"/>
              </a:rPr>
              <a:t>splitting</a:t>
            </a:r>
          </a:p>
        </p:txBody>
      </p:sp>
      <p:sp>
        <p:nvSpPr>
          <p:cNvPr id="33" name="文本框 32">
            <a:extLst>
              <a:ext uri="{FF2B5EF4-FFF2-40B4-BE49-F238E27FC236}">
                <a16:creationId xmlns:a16="http://schemas.microsoft.com/office/drawing/2014/main" id="{44CD9136-B802-47C5-A346-7E70A68390AB}"/>
              </a:ext>
            </a:extLst>
          </p:cNvPr>
          <p:cNvSpPr txBox="1"/>
          <p:nvPr/>
        </p:nvSpPr>
        <p:spPr>
          <a:xfrm>
            <a:off x="2334087" y="2469472"/>
            <a:ext cx="2339102" cy="523220"/>
          </a:xfrm>
          <a:prstGeom prst="rect">
            <a:avLst/>
          </a:prstGeom>
          <a:noFill/>
        </p:spPr>
        <p:txBody>
          <a:bodyPr wrap="none" rtlCol="0">
            <a:spAutoFit/>
          </a:bodyPr>
          <a:lstStyle/>
          <a:p>
            <a:r>
              <a:rPr lang="zh-CN" altLang="en-US" sz="2800" b="1" dirty="0">
                <a:solidFill>
                  <a:srgbClr val="0000FF"/>
                </a:solidFill>
              </a:rPr>
              <a:t>基本演化过程</a:t>
            </a:r>
          </a:p>
        </p:txBody>
      </p:sp>
      <p:sp>
        <p:nvSpPr>
          <p:cNvPr id="3" name="文本框 2">
            <a:extLst>
              <a:ext uri="{FF2B5EF4-FFF2-40B4-BE49-F238E27FC236}">
                <a16:creationId xmlns:a16="http://schemas.microsoft.com/office/drawing/2014/main" id="{702FA4C2-02F7-4535-BD38-C983C06517E1}"/>
              </a:ext>
            </a:extLst>
          </p:cNvPr>
          <p:cNvSpPr txBox="1"/>
          <p:nvPr/>
        </p:nvSpPr>
        <p:spPr>
          <a:xfrm>
            <a:off x="9490414" y="3827848"/>
            <a:ext cx="2031325" cy="461665"/>
          </a:xfrm>
          <a:prstGeom prst="rect">
            <a:avLst/>
          </a:prstGeom>
          <a:noFill/>
        </p:spPr>
        <p:txBody>
          <a:bodyPr wrap="none" rtlCol="0">
            <a:spAutoFit/>
          </a:bodyPr>
          <a:lstStyle/>
          <a:p>
            <a:r>
              <a:rPr lang="zh-CN" altLang="en-US" sz="2400" dirty="0">
                <a:solidFill>
                  <a:srgbClr val="FF0000"/>
                </a:solidFill>
                <a:latin typeface="微软雅黑" panose="020B0503020204020204" pitchFamily="34" charset="-122"/>
                <a:ea typeface="微软雅黑" panose="020B0503020204020204" pitchFamily="34" charset="-122"/>
              </a:rPr>
              <a:t>保证动量守恒</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14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14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14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15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6148" grpId="0"/>
      <p:bldP spid="6149" grpId="0"/>
      <p:bldP spid="6150" grpId="0"/>
      <p:bldP spid="9" grpId="0"/>
      <p:bldP spid="10" grpId="0"/>
      <p:bldP spid="2" grpId="0"/>
      <p:bldP spid="22" grpId="0"/>
      <p:bldP spid="31" grpId="0" animBg="1"/>
      <p:bldP spid="32" grpId="0" animBg="1"/>
      <p:bldP spid="34" grpId="0" animBg="1"/>
      <p:bldP spid="35" grpId="0"/>
      <p:bldP spid="33"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4">
            <a:extLst>
              <a:ext uri="{FF2B5EF4-FFF2-40B4-BE49-F238E27FC236}">
                <a16:creationId xmlns:a16="http://schemas.microsoft.com/office/drawing/2014/main" id="{82FED089-8C15-47EF-9B15-ADCD663E47F8}"/>
              </a:ext>
            </a:extLst>
          </p:cNvPr>
          <p:cNvSpPr txBox="1">
            <a:spLocks noChangeArrowheads="1"/>
          </p:cNvSpPr>
          <p:nvPr/>
        </p:nvSpPr>
        <p:spPr bwMode="auto">
          <a:xfrm>
            <a:off x="0" y="0"/>
            <a:ext cx="6062878" cy="662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nSpc>
                <a:spcPct val="150000"/>
              </a:lnSpc>
              <a:buNone/>
            </a:pPr>
            <a:r>
              <a:rPr lang="zh-CN" altLang="en-US" sz="28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二、对</a:t>
            </a:r>
            <a:r>
              <a:rPr lang="en-US" altLang="zh-CN" sz="28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DGLAP</a:t>
            </a:r>
            <a:r>
              <a:rPr lang="zh-CN" altLang="en-US" sz="28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演化方程的高扭度修正</a:t>
            </a:r>
            <a:endParaRPr lang="en-US" altLang="zh-CN" sz="28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8" name="图片 7">
            <a:extLst>
              <a:ext uri="{FF2B5EF4-FFF2-40B4-BE49-F238E27FC236}">
                <a16:creationId xmlns:a16="http://schemas.microsoft.com/office/drawing/2014/main" id="{A8F7950E-6409-4ED0-98F1-3199E7958F85}"/>
              </a:ext>
            </a:extLst>
          </p:cNvPr>
          <p:cNvPicPr>
            <a:picLocks noChangeAspect="1"/>
          </p:cNvPicPr>
          <p:nvPr/>
        </p:nvPicPr>
        <p:blipFill>
          <a:blip r:embed="rId2"/>
          <a:stretch>
            <a:fillRect/>
          </a:stretch>
        </p:blipFill>
        <p:spPr>
          <a:xfrm>
            <a:off x="431460" y="734898"/>
            <a:ext cx="5303515" cy="3117132"/>
          </a:xfrm>
          <a:prstGeom prst="rect">
            <a:avLst/>
          </a:prstGeom>
        </p:spPr>
      </p:pic>
      <p:pic>
        <p:nvPicPr>
          <p:cNvPr id="13" name="图片 12">
            <a:extLst>
              <a:ext uri="{FF2B5EF4-FFF2-40B4-BE49-F238E27FC236}">
                <a16:creationId xmlns:a16="http://schemas.microsoft.com/office/drawing/2014/main" id="{AA4F6200-21F9-49F5-ADCE-E0F003102E8A}"/>
              </a:ext>
            </a:extLst>
          </p:cNvPr>
          <p:cNvPicPr>
            <a:picLocks noChangeAspect="1"/>
          </p:cNvPicPr>
          <p:nvPr/>
        </p:nvPicPr>
        <p:blipFill>
          <a:blip r:embed="rId3"/>
          <a:stretch>
            <a:fillRect/>
          </a:stretch>
        </p:blipFill>
        <p:spPr>
          <a:xfrm>
            <a:off x="780487" y="3943526"/>
            <a:ext cx="4653362" cy="2914474"/>
          </a:xfrm>
          <a:prstGeom prst="rect">
            <a:avLst/>
          </a:prstGeom>
        </p:spPr>
      </p:pic>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68A48BD9-3138-41AB-8CFA-F1EB302A10CB}"/>
                  </a:ext>
                </a:extLst>
              </p:cNvPr>
              <p:cNvSpPr txBox="1"/>
              <p:nvPr/>
            </p:nvSpPr>
            <p:spPr>
              <a:xfrm>
                <a:off x="6445188" y="221941"/>
                <a:ext cx="5498621" cy="468975"/>
              </a:xfrm>
              <a:prstGeom prst="rect">
                <a:avLst/>
              </a:prstGeom>
              <a:noFill/>
            </p:spPr>
            <p:txBody>
              <a:bodyPr wrap="none" rtlCol="0">
                <a:spAutoFit/>
              </a:bodyPr>
              <a:lstStyle/>
              <a:p>
                <a:r>
                  <a:rPr lang="en-US" altLang="zh-CN" sz="2400" dirty="0"/>
                  <a:t>GRV Input distribution </a:t>
                </a:r>
                <a14:m>
                  <m:oMath xmlns:m="http://schemas.openxmlformats.org/officeDocument/2006/math">
                    <m:r>
                      <a:rPr lang="en-US" altLang="zh-CN" sz="2400" b="0" i="0" smtClean="0">
                        <a:latin typeface="Cambria Math" panose="02040503050406030204" pitchFamily="18" charset="0"/>
                      </a:rPr>
                      <m:t>(</m:t>
                    </m:r>
                    <m:sSubSup>
                      <m:sSubSupPr>
                        <m:ctrlPr>
                          <a:rPr lang="en-US" altLang="zh-CN" sz="2400" i="1" smtClean="0">
                            <a:latin typeface="Cambria Math" panose="02040503050406030204" pitchFamily="18" charset="0"/>
                          </a:rPr>
                        </m:ctrlPr>
                      </m:sSubSupPr>
                      <m:e>
                        <m:r>
                          <a:rPr lang="en-US" altLang="zh-CN" sz="2400" b="0" i="1" smtClean="0">
                            <a:latin typeface="Cambria Math" panose="02040503050406030204" pitchFamily="18" charset="0"/>
                          </a:rPr>
                          <m:t>𝑄</m:t>
                        </m:r>
                      </m:e>
                      <m:sub>
                        <m:r>
                          <a:rPr lang="en-US" altLang="zh-CN" sz="2400" b="0" i="1" smtClean="0">
                            <a:latin typeface="Cambria Math" panose="02040503050406030204" pitchFamily="18" charset="0"/>
                          </a:rPr>
                          <m:t>0</m:t>
                        </m:r>
                      </m:sub>
                      <m:sup>
                        <m:r>
                          <a:rPr lang="en-US" altLang="zh-CN" sz="2400" b="0" i="1" smtClean="0">
                            <a:latin typeface="Cambria Math" panose="02040503050406030204" pitchFamily="18" charset="0"/>
                          </a:rPr>
                          <m:t>2</m:t>
                        </m:r>
                      </m:sup>
                    </m:sSubSup>
                    <m:r>
                      <a:rPr lang="en-US" altLang="zh-CN" sz="2400" b="0" i="1" smtClean="0">
                        <a:latin typeface="Cambria Math" panose="02040503050406030204" pitchFamily="18" charset="0"/>
                      </a:rPr>
                      <m:t>=0.26</m:t>
                    </m:r>
                    <m:r>
                      <a:rPr lang="en-US" altLang="zh-CN" sz="2400" b="0" i="1" smtClean="0">
                        <a:latin typeface="Cambria Math" panose="02040503050406030204" pitchFamily="18" charset="0"/>
                      </a:rPr>
                      <m:t>𝐺𝑒</m:t>
                    </m:r>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𝑉</m:t>
                        </m:r>
                      </m:e>
                      <m:sup>
                        <m:r>
                          <a:rPr lang="en-US" altLang="zh-CN" sz="2400" b="0" i="1" smtClean="0">
                            <a:latin typeface="Cambria Math" panose="02040503050406030204" pitchFamily="18" charset="0"/>
                          </a:rPr>
                          <m:t>2</m:t>
                        </m:r>
                      </m:sup>
                    </m:sSup>
                    <m:r>
                      <a:rPr lang="en-US" altLang="zh-CN" sz="2400" b="0" i="1" smtClean="0">
                        <a:latin typeface="Cambria Math" panose="02040503050406030204" pitchFamily="18" charset="0"/>
                      </a:rPr>
                      <m:t>)</m:t>
                    </m:r>
                  </m:oMath>
                </a14:m>
                <a:endParaRPr lang="zh-CN" altLang="en-US" sz="2400" dirty="0"/>
              </a:p>
            </p:txBody>
          </p:sp>
        </mc:Choice>
        <mc:Fallback xmlns="">
          <p:sp>
            <p:nvSpPr>
              <p:cNvPr id="2" name="文本框 1">
                <a:extLst>
                  <a:ext uri="{FF2B5EF4-FFF2-40B4-BE49-F238E27FC236}">
                    <a16:creationId xmlns:a16="http://schemas.microsoft.com/office/drawing/2014/main" id="{68A48BD9-3138-41AB-8CFA-F1EB302A10CB}"/>
                  </a:ext>
                </a:extLst>
              </p:cNvPr>
              <p:cNvSpPr txBox="1">
                <a:spLocks noRot="1" noChangeAspect="1" noMove="1" noResize="1" noEditPoints="1" noAdjustHandles="1" noChangeArrowheads="1" noChangeShapeType="1" noTextEdit="1"/>
              </p:cNvSpPr>
              <p:nvPr/>
            </p:nvSpPr>
            <p:spPr>
              <a:xfrm>
                <a:off x="6445188" y="221941"/>
                <a:ext cx="5498621" cy="468975"/>
              </a:xfrm>
              <a:prstGeom prst="rect">
                <a:avLst/>
              </a:prstGeom>
              <a:blipFill>
                <a:blip r:embed="rId4"/>
                <a:stretch>
                  <a:fillRect l="-1663" t="-7792" b="-29870"/>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74AE4057-6C1D-471F-A733-EEDAA82CE27C}"/>
              </a:ext>
            </a:extLst>
          </p:cNvPr>
          <p:cNvPicPr>
            <a:picLocks noChangeAspect="1"/>
          </p:cNvPicPr>
          <p:nvPr/>
        </p:nvPicPr>
        <p:blipFill>
          <a:blip r:embed="rId5"/>
          <a:stretch>
            <a:fillRect/>
          </a:stretch>
        </p:blipFill>
        <p:spPr>
          <a:xfrm>
            <a:off x="7297497" y="1021006"/>
            <a:ext cx="3896269" cy="924054"/>
          </a:xfrm>
          <a:prstGeom prst="rect">
            <a:avLst/>
          </a:prstGeom>
        </p:spPr>
      </p:pic>
      <p:pic>
        <p:nvPicPr>
          <p:cNvPr id="6" name="图片 5">
            <a:extLst>
              <a:ext uri="{FF2B5EF4-FFF2-40B4-BE49-F238E27FC236}">
                <a16:creationId xmlns:a16="http://schemas.microsoft.com/office/drawing/2014/main" id="{399E8057-04D3-4337-904B-F8AE569F2C9E}"/>
              </a:ext>
            </a:extLst>
          </p:cNvPr>
          <p:cNvPicPr>
            <a:picLocks noChangeAspect="1"/>
          </p:cNvPicPr>
          <p:nvPr/>
        </p:nvPicPr>
        <p:blipFill>
          <a:blip r:embed="rId6"/>
          <a:stretch>
            <a:fillRect/>
          </a:stretch>
        </p:blipFill>
        <p:spPr>
          <a:xfrm>
            <a:off x="6995003" y="2052374"/>
            <a:ext cx="3972479" cy="1790950"/>
          </a:xfrm>
          <a:prstGeom prst="rect">
            <a:avLst/>
          </a:prstGeom>
        </p:spPr>
      </p:pic>
      <p:sp>
        <p:nvSpPr>
          <p:cNvPr id="7" name="文本框 6">
            <a:extLst>
              <a:ext uri="{FF2B5EF4-FFF2-40B4-BE49-F238E27FC236}">
                <a16:creationId xmlns:a16="http://schemas.microsoft.com/office/drawing/2014/main" id="{52180E3A-0E4B-46B4-A67C-32F2DEEB50FF}"/>
              </a:ext>
            </a:extLst>
          </p:cNvPr>
          <p:cNvSpPr txBox="1"/>
          <p:nvPr/>
        </p:nvSpPr>
        <p:spPr>
          <a:xfrm>
            <a:off x="6004356" y="1005304"/>
            <a:ext cx="1143262" cy="461665"/>
          </a:xfrm>
          <a:prstGeom prst="rect">
            <a:avLst/>
          </a:prstGeom>
          <a:noFill/>
        </p:spPr>
        <p:txBody>
          <a:bodyPr wrap="none" rtlCol="0">
            <a:spAutoFit/>
          </a:bodyPr>
          <a:lstStyle/>
          <a:p>
            <a:r>
              <a:rPr lang="en-US" altLang="zh-CN" sz="2400" b="1" dirty="0">
                <a:solidFill>
                  <a:srgbClr val="3333FF"/>
                </a:solidFill>
              </a:rPr>
              <a:t>proton</a:t>
            </a:r>
            <a:endParaRPr lang="zh-CN" altLang="en-US" sz="2400" b="1" dirty="0">
              <a:solidFill>
                <a:srgbClr val="3333FF"/>
              </a:solidFill>
            </a:endParaRPr>
          </a:p>
        </p:txBody>
      </p:sp>
      <p:pic>
        <p:nvPicPr>
          <p:cNvPr id="9" name="图片 8">
            <a:extLst>
              <a:ext uri="{FF2B5EF4-FFF2-40B4-BE49-F238E27FC236}">
                <a16:creationId xmlns:a16="http://schemas.microsoft.com/office/drawing/2014/main" id="{442724D2-7033-4437-A52B-A884F8B12519}"/>
              </a:ext>
            </a:extLst>
          </p:cNvPr>
          <p:cNvPicPr>
            <a:picLocks noChangeAspect="1"/>
          </p:cNvPicPr>
          <p:nvPr/>
        </p:nvPicPr>
        <p:blipFill>
          <a:blip r:embed="rId7"/>
          <a:stretch>
            <a:fillRect/>
          </a:stretch>
        </p:blipFill>
        <p:spPr>
          <a:xfrm>
            <a:off x="7061001" y="4336010"/>
            <a:ext cx="3713418" cy="678302"/>
          </a:xfrm>
          <a:prstGeom prst="rect">
            <a:avLst/>
          </a:prstGeom>
        </p:spPr>
      </p:pic>
      <p:pic>
        <p:nvPicPr>
          <p:cNvPr id="10" name="图片 9">
            <a:extLst>
              <a:ext uri="{FF2B5EF4-FFF2-40B4-BE49-F238E27FC236}">
                <a16:creationId xmlns:a16="http://schemas.microsoft.com/office/drawing/2014/main" id="{CAE3133B-01FD-4FD8-A7AB-5A328F1B47E4}"/>
              </a:ext>
            </a:extLst>
          </p:cNvPr>
          <p:cNvPicPr>
            <a:picLocks noChangeAspect="1"/>
          </p:cNvPicPr>
          <p:nvPr/>
        </p:nvPicPr>
        <p:blipFill>
          <a:blip r:embed="rId8"/>
          <a:stretch>
            <a:fillRect/>
          </a:stretch>
        </p:blipFill>
        <p:spPr>
          <a:xfrm>
            <a:off x="7123626" y="5097561"/>
            <a:ext cx="4859464" cy="1195135"/>
          </a:xfrm>
          <a:prstGeom prst="rect">
            <a:avLst/>
          </a:prstGeom>
        </p:spPr>
      </p:pic>
      <p:sp>
        <p:nvSpPr>
          <p:cNvPr id="11" name="文本框 10">
            <a:extLst>
              <a:ext uri="{FF2B5EF4-FFF2-40B4-BE49-F238E27FC236}">
                <a16:creationId xmlns:a16="http://schemas.microsoft.com/office/drawing/2014/main" id="{39AE8508-0C59-4C1F-96C3-4B7909D9F08B}"/>
              </a:ext>
            </a:extLst>
          </p:cNvPr>
          <p:cNvSpPr txBox="1"/>
          <p:nvPr/>
        </p:nvSpPr>
        <p:spPr>
          <a:xfrm>
            <a:off x="6282153" y="4279592"/>
            <a:ext cx="814647" cy="461665"/>
          </a:xfrm>
          <a:prstGeom prst="rect">
            <a:avLst/>
          </a:prstGeom>
          <a:noFill/>
        </p:spPr>
        <p:txBody>
          <a:bodyPr wrap="none" rtlCol="0">
            <a:spAutoFit/>
          </a:bodyPr>
          <a:lstStyle/>
          <a:p>
            <a:r>
              <a:rPr lang="en-US" altLang="zh-CN" sz="2400" b="1" dirty="0">
                <a:solidFill>
                  <a:srgbClr val="3333FF"/>
                </a:solidFill>
              </a:rPr>
              <a:t>pion</a:t>
            </a:r>
            <a:endParaRPr lang="zh-CN" altLang="en-US" sz="2400" b="1" dirty="0">
              <a:solidFill>
                <a:srgbClr val="3333FF"/>
              </a:solidFill>
            </a:endParaRPr>
          </a:p>
        </p:txBody>
      </p:sp>
      <p:sp>
        <p:nvSpPr>
          <p:cNvPr id="18" name="矩形 17">
            <a:extLst>
              <a:ext uri="{FF2B5EF4-FFF2-40B4-BE49-F238E27FC236}">
                <a16:creationId xmlns:a16="http://schemas.microsoft.com/office/drawing/2014/main" id="{A032C7BB-D90A-4C4C-95CD-1C82787B07EB}"/>
              </a:ext>
            </a:extLst>
          </p:cNvPr>
          <p:cNvSpPr/>
          <p:nvPr/>
        </p:nvSpPr>
        <p:spPr>
          <a:xfrm>
            <a:off x="1885950" y="1419225"/>
            <a:ext cx="3486150" cy="1028700"/>
          </a:xfrm>
          <a:prstGeom prst="rect">
            <a:avLst/>
          </a:prstGeom>
          <a:solidFill>
            <a:schemeClr val="bg1">
              <a:alpha val="0"/>
            </a:schemeClr>
          </a:solid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id="{5C65924B-4118-4D62-B426-BD0DD72669FB}"/>
              </a:ext>
            </a:extLst>
          </p:cNvPr>
          <p:cNvSpPr/>
          <p:nvPr/>
        </p:nvSpPr>
        <p:spPr>
          <a:xfrm>
            <a:off x="1876425" y="2676525"/>
            <a:ext cx="3486150" cy="1028700"/>
          </a:xfrm>
          <a:prstGeom prst="rect">
            <a:avLst/>
          </a:prstGeom>
          <a:solidFill>
            <a:schemeClr val="bg1">
              <a:alpha val="0"/>
            </a:schemeClr>
          </a:solid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a:extLst>
              <a:ext uri="{FF2B5EF4-FFF2-40B4-BE49-F238E27FC236}">
                <a16:creationId xmlns:a16="http://schemas.microsoft.com/office/drawing/2014/main" id="{895438D5-07DE-41CD-8B25-EC4E5AC3A101}"/>
              </a:ext>
            </a:extLst>
          </p:cNvPr>
          <p:cNvSpPr txBox="1"/>
          <p:nvPr/>
        </p:nvSpPr>
        <p:spPr>
          <a:xfrm>
            <a:off x="7162800" y="6257925"/>
            <a:ext cx="4660250" cy="461665"/>
          </a:xfrm>
          <a:prstGeom prst="rect">
            <a:avLst/>
          </a:prstGeom>
          <a:noFill/>
        </p:spPr>
        <p:txBody>
          <a:bodyPr wrap="none" rtlCol="0">
            <a:spAutoFit/>
          </a:bodyPr>
          <a:lstStyle/>
          <a:p>
            <a:r>
              <a:rPr lang="en-US" altLang="zh-CN" sz="2400" b="1" dirty="0">
                <a:solidFill>
                  <a:srgbClr val="0066FF"/>
                </a:solidFill>
              </a:rPr>
              <a:t>Valence-like input distributions </a:t>
            </a:r>
            <a:endParaRPr lang="zh-CN" altLang="en-US" sz="2400" b="1" dirty="0">
              <a:solidFill>
                <a:srgbClr val="0066FF"/>
              </a:solidFill>
            </a:endParaRPr>
          </a:p>
        </p:txBody>
      </p:sp>
    </p:spTree>
    <p:extLst>
      <p:ext uri="{BB962C8B-B14F-4D97-AF65-F5344CB8AC3E}">
        <p14:creationId xmlns:p14="http://schemas.microsoft.com/office/powerpoint/2010/main" val="115628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P spid="7" grpId="0"/>
      <p:bldP spid="11" grpId="0"/>
      <p:bldP spid="18" grpId="0" animBg="1"/>
      <p:bldP spid="19" grpId="0" animBg="1"/>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5F43033B-9F3C-4F9D-8BF0-EAA3F1582EE7}"/>
              </a:ext>
            </a:extLst>
          </p:cNvPr>
          <p:cNvSpPr txBox="1"/>
          <p:nvPr/>
        </p:nvSpPr>
        <p:spPr>
          <a:xfrm>
            <a:off x="245117" y="363061"/>
            <a:ext cx="5432128" cy="461665"/>
          </a:xfrm>
          <a:prstGeom prst="rect">
            <a:avLst/>
          </a:prstGeom>
          <a:noFill/>
        </p:spPr>
        <p:txBody>
          <a:bodyPr wrap="none" rtlCol="0">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(A)  The input pion </a:t>
            </a:r>
            <a:r>
              <a:rPr lang="en-US" altLang="zh-CN" sz="2400" b="1" dirty="0" err="1">
                <a:solidFill>
                  <a:srgbClr val="FF0000"/>
                </a:solidFill>
                <a:latin typeface="Times New Roman" panose="02020603050405020304" pitchFamily="18" charset="0"/>
                <a:cs typeface="Times New Roman" panose="02020603050405020304" pitchFamily="18" charset="0"/>
              </a:rPr>
              <a:t>parton</a:t>
            </a:r>
            <a:r>
              <a:rPr lang="zh-CN" altLang="en-US" sz="2400" b="1" dirty="0">
                <a:solidFill>
                  <a:srgbClr val="FF0000"/>
                </a:solidFill>
                <a:latin typeface="Times New Roman" panose="02020603050405020304" pitchFamily="18" charset="0"/>
                <a:cs typeface="Times New Roman" panose="02020603050405020304" pitchFamily="18" charset="0"/>
              </a:rPr>
              <a:t> </a:t>
            </a:r>
            <a:r>
              <a:rPr lang="en-US" altLang="zh-CN" sz="2400" b="1" dirty="0">
                <a:solidFill>
                  <a:srgbClr val="FF0000"/>
                </a:solidFill>
                <a:latin typeface="Times New Roman" panose="02020603050405020304" pitchFamily="18" charset="0"/>
                <a:cs typeface="Times New Roman" panose="02020603050405020304" pitchFamily="18" charset="0"/>
              </a:rPr>
              <a:t>distributions</a:t>
            </a:r>
            <a:endParaRPr lang="zh-CN" altLang="en-US" sz="2400" b="1" dirty="0">
              <a:latin typeface="Times New Roman" panose="02020603050405020304" pitchFamily="18" charset="0"/>
              <a:cs typeface="Times New Roman" panose="02020603050405020304" pitchFamily="18" charset="0"/>
            </a:endParaRPr>
          </a:p>
        </p:txBody>
      </p:sp>
      <p:sp>
        <p:nvSpPr>
          <p:cNvPr id="11" name="矩形 10">
            <a:extLst>
              <a:ext uri="{FF2B5EF4-FFF2-40B4-BE49-F238E27FC236}">
                <a16:creationId xmlns:a16="http://schemas.microsoft.com/office/drawing/2014/main" id="{03D89FE5-A76E-4301-B4A5-2EA7CA3B83CF}"/>
              </a:ext>
            </a:extLst>
          </p:cNvPr>
          <p:cNvSpPr/>
          <p:nvPr/>
        </p:nvSpPr>
        <p:spPr>
          <a:xfrm>
            <a:off x="865850" y="1196900"/>
            <a:ext cx="1329210" cy="830997"/>
          </a:xfrm>
          <a:prstGeom prst="rect">
            <a:avLst/>
          </a:prstGeom>
        </p:spPr>
        <p:txBody>
          <a:bodyPr wrap="none">
            <a:spAutoFit/>
          </a:bodyPr>
          <a:lstStyle/>
          <a:p>
            <a:r>
              <a:rPr lang="pt-PT" altLang="zh-CN" sz="2400" b="1" dirty="0">
                <a:solidFill>
                  <a:srgbClr val="000000"/>
                </a:solidFill>
                <a:latin typeface="Times New Roman" panose="02020603050405020304" pitchFamily="18" charset="0"/>
                <a:cs typeface="Times New Roman" panose="02020603050405020304" pitchFamily="18" charset="0"/>
              </a:rPr>
              <a:t>BLFQ</a:t>
            </a:r>
            <a:r>
              <a:rPr lang="zh-CN" altLang="en-US" sz="2400" b="1" dirty="0">
                <a:solidFill>
                  <a:srgbClr val="000000"/>
                </a:solidFill>
                <a:latin typeface="Times New Roman" panose="02020603050405020304" pitchFamily="18" charset="0"/>
                <a:cs typeface="Times New Roman" panose="02020603050405020304" pitchFamily="18" charset="0"/>
              </a:rPr>
              <a:t>：</a:t>
            </a:r>
            <a:endParaRPr lang="pt-PT" altLang="zh-CN" sz="2400" dirty="0">
              <a:latin typeface="Times New Roman" panose="02020603050405020304" pitchFamily="18" charset="0"/>
              <a:cs typeface="Times New Roman" panose="02020603050405020304" pitchFamily="18" charset="0"/>
            </a:endParaRPr>
          </a:p>
          <a:p>
            <a:r>
              <a:rPr lang="pt-PT" altLang="zh-CN" sz="2400" dirty="0">
                <a:latin typeface="Times New Roman" panose="02020603050405020304" pitchFamily="18" charset="0"/>
                <a:cs typeface="Times New Roman" panose="02020603050405020304" pitchFamily="18" charset="0"/>
              </a:rPr>
              <a:t> </a:t>
            </a:r>
            <a:endParaRPr lang="zh-CN" altLang="en-US" sz="2400" dirty="0">
              <a:latin typeface="Times New Roman" panose="02020603050405020304" pitchFamily="18" charset="0"/>
              <a:cs typeface="Times New Roman" panose="02020603050405020304" pitchFamily="18" charset="0"/>
            </a:endParaRPr>
          </a:p>
        </p:txBody>
      </p:sp>
      <p:sp>
        <p:nvSpPr>
          <p:cNvPr id="13" name="文本框 12">
            <a:extLst>
              <a:ext uri="{FF2B5EF4-FFF2-40B4-BE49-F238E27FC236}">
                <a16:creationId xmlns:a16="http://schemas.microsoft.com/office/drawing/2014/main" id="{7736D72E-7050-472B-AB44-AD0A61A24E77}"/>
              </a:ext>
            </a:extLst>
          </p:cNvPr>
          <p:cNvSpPr txBox="1"/>
          <p:nvPr/>
        </p:nvSpPr>
        <p:spPr>
          <a:xfrm>
            <a:off x="2177002" y="1755312"/>
            <a:ext cx="4102405" cy="461665"/>
          </a:xfrm>
          <a:prstGeom prst="rect">
            <a:avLst/>
          </a:prstGeom>
          <a:noFill/>
        </p:spPr>
        <p:txBody>
          <a:bodyPr wrap="none" rtlCol="0">
            <a:spAutoFit/>
          </a:bodyPr>
          <a:lstStyle/>
          <a:p>
            <a:r>
              <a:rPr lang="en-US" altLang="zh-CN" sz="2400" dirty="0">
                <a:solidFill>
                  <a:srgbClr val="0000FF"/>
                </a:solidFill>
                <a:latin typeface="Times New Roman" panose="02020603050405020304" pitchFamily="18" charset="0"/>
                <a:cs typeface="Times New Roman" panose="02020603050405020304" pitchFamily="18" charset="0"/>
              </a:rPr>
              <a:t>valence quark input distribution</a:t>
            </a:r>
            <a:endParaRPr lang="zh-CN" altLang="en-US" sz="2400" dirty="0">
              <a:solidFill>
                <a:srgbClr val="0000FF"/>
              </a:solidFill>
              <a:latin typeface="Times New Roman" panose="02020603050405020304" pitchFamily="18" charset="0"/>
              <a:cs typeface="Times New Roman" panose="02020603050405020304" pitchFamily="18" charset="0"/>
            </a:endParaRPr>
          </a:p>
        </p:txBody>
      </p:sp>
      <p:pic>
        <p:nvPicPr>
          <p:cNvPr id="14" name="图片 13">
            <a:extLst>
              <a:ext uri="{FF2B5EF4-FFF2-40B4-BE49-F238E27FC236}">
                <a16:creationId xmlns:a16="http://schemas.microsoft.com/office/drawing/2014/main" id="{3ED41A71-D386-4617-9BB5-935EE0053551}"/>
              </a:ext>
            </a:extLst>
          </p:cNvPr>
          <p:cNvPicPr>
            <a:picLocks noChangeAspect="1"/>
          </p:cNvPicPr>
          <p:nvPr/>
        </p:nvPicPr>
        <p:blipFill>
          <a:blip r:embed="rId3"/>
          <a:stretch>
            <a:fillRect/>
          </a:stretch>
        </p:blipFill>
        <p:spPr>
          <a:xfrm>
            <a:off x="3124900" y="2866857"/>
            <a:ext cx="3308915" cy="579060"/>
          </a:xfrm>
          <a:prstGeom prst="rect">
            <a:avLst/>
          </a:prstGeom>
        </p:spPr>
      </p:pic>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EAD719B4-4779-454C-ADFD-4EBBB3019BF3}"/>
                  </a:ext>
                </a:extLst>
              </p:cNvPr>
              <p:cNvSpPr txBox="1"/>
              <p:nvPr/>
            </p:nvSpPr>
            <p:spPr>
              <a:xfrm>
                <a:off x="2216717" y="2975309"/>
                <a:ext cx="83958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𝑓</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𝑥</m:t>
                          </m:r>
                        </m:e>
                      </m:d>
                      <m:r>
                        <a:rPr lang="en-US" altLang="zh-CN" sz="2000" b="0" i="1" smtClean="0">
                          <a:latin typeface="Cambria Math" panose="02040503050406030204" pitchFamily="18" charset="0"/>
                        </a:rPr>
                        <m:t>=</m:t>
                      </m:r>
                    </m:oMath>
                  </m:oMathPara>
                </a14:m>
                <a:endParaRPr lang="zh-CN" altLang="en-US" sz="2000" dirty="0"/>
              </a:p>
            </p:txBody>
          </p:sp>
        </mc:Choice>
        <mc:Fallback xmlns="">
          <p:sp>
            <p:nvSpPr>
              <p:cNvPr id="16" name="文本框 15">
                <a:extLst>
                  <a:ext uri="{FF2B5EF4-FFF2-40B4-BE49-F238E27FC236}">
                    <a16:creationId xmlns:a16="http://schemas.microsoft.com/office/drawing/2014/main" id="{EAD719B4-4779-454C-ADFD-4EBBB3019BF3}"/>
                  </a:ext>
                </a:extLst>
              </p:cNvPr>
              <p:cNvSpPr txBox="1">
                <a:spLocks noRot="1" noChangeAspect="1" noMove="1" noResize="1" noEditPoints="1" noAdjustHandles="1" noChangeArrowheads="1" noChangeShapeType="1" noTextEdit="1"/>
              </p:cNvSpPr>
              <p:nvPr/>
            </p:nvSpPr>
            <p:spPr>
              <a:xfrm>
                <a:off x="2216717" y="2975309"/>
                <a:ext cx="839589" cy="307777"/>
              </a:xfrm>
              <a:prstGeom prst="rect">
                <a:avLst/>
              </a:prstGeom>
              <a:blipFill>
                <a:blip r:embed="rId4"/>
                <a:stretch>
                  <a:fillRect l="-10219" r="-2190" b="-33333"/>
                </a:stretch>
              </a:blipFill>
            </p:spPr>
            <p:txBody>
              <a:bodyPr/>
              <a:lstStyle/>
              <a:p>
                <a:r>
                  <a:rPr lang="zh-CN" altLang="en-US">
                    <a:noFill/>
                  </a:rPr>
                  <a:t> </a:t>
                </a:r>
              </a:p>
            </p:txBody>
          </p:sp>
        </mc:Fallback>
      </mc:AlternateContent>
      <p:sp>
        <p:nvSpPr>
          <p:cNvPr id="5" name="矩形 4">
            <a:extLst>
              <a:ext uri="{FF2B5EF4-FFF2-40B4-BE49-F238E27FC236}">
                <a16:creationId xmlns:a16="http://schemas.microsoft.com/office/drawing/2014/main" id="{E3928FCD-486E-42DA-9353-E990409AD073}"/>
              </a:ext>
            </a:extLst>
          </p:cNvPr>
          <p:cNvSpPr/>
          <p:nvPr/>
        </p:nvSpPr>
        <p:spPr>
          <a:xfrm>
            <a:off x="1815977" y="1269640"/>
            <a:ext cx="10027920" cy="369332"/>
          </a:xfrm>
          <a:prstGeom prst="rect">
            <a:avLst/>
          </a:prstGeom>
        </p:spPr>
        <p:txBody>
          <a:bodyPr wrap="square">
            <a:spAutoFit/>
          </a:bodyPr>
          <a:lstStyle/>
          <a:p>
            <a:r>
              <a:rPr lang="pt-PT" altLang="zh-CN" dirty="0">
                <a:latin typeface="Times New Roman" panose="02020603050405020304" pitchFamily="18" charset="0"/>
                <a:cs typeface="Times New Roman" panose="02020603050405020304" pitchFamily="18" charset="0"/>
              </a:rPr>
              <a:t> </a:t>
            </a:r>
            <a:r>
              <a:rPr lang="zh-CN" altLang="en-US" dirty="0">
                <a:latin typeface="Times New Roman" panose="02020603050405020304" pitchFamily="18" charset="0"/>
                <a:cs typeface="Times New Roman" panose="02020603050405020304" pitchFamily="18" charset="0"/>
              </a:rPr>
              <a:t>（</a:t>
            </a:r>
            <a:r>
              <a:rPr lang="pt-PT" altLang="zh-CN" dirty="0">
                <a:latin typeface="Times New Roman" panose="02020603050405020304" pitchFamily="18" charset="0"/>
                <a:cs typeface="Times New Roman" panose="02020603050405020304" pitchFamily="18" charset="0"/>
              </a:rPr>
              <a:t>Phys. Rev. D 101 (2020) 034024,  Phys. Rev. Lett. 122 (2019) 172001 </a:t>
            </a:r>
            <a:r>
              <a:rPr lang="zh-CN" altLang="en-US" dirty="0">
                <a:latin typeface="Times New Roman" panose="02020603050405020304" pitchFamily="18" charset="0"/>
                <a:cs typeface="Times New Roman" panose="02020603050405020304" pitchFamily="18" charset="0"/>
              </a:rPr>
              <a:t>）</a:t>
            </a:r>
            <a:r>
              <a:rPr lang="pt-PT" altLang="zh-CN" dirty="0">
                <a:latin typeface="Times New Roman" panose="02020603050405020304" pitchFamily="18" charset="0"/>
                <a:cs typeface="Times New Roman" panose="02020603050405020304" pitchFamily="18" charset="0"/>
              </a:rPr>
              <a:t> </a:t>
            </a:r>
            <a:endParaRPr lang="zh-CN" altLang="en-US" dirty="0"/>
          </a:p>
        </p:txBody>
      </p:sp>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9E01AE17-600F-4BBE-8DDA-E4D291078C69}"/>
                  </a:ext>
                </a:extLst>
              </p:cNvPr>
              <p:cNvSpPr/>
              <p:nvPr/>
            </p:nvSpPr>
            <p:spPr>
              <a:xfrm>
                <a:off x="2233115" y="2384716"/>
                <a:ext cx="1953099" cy="406137"/>
              </a:xfrm>
              <a:prstGeom prst="rect">
                <a:avLst/>
              </a:prstGeom>
            </p:spPr>
            <p:txBody>
              <a:bodyPr wrap="none">
                <a:spAutoFit/>
              </a:bodyPr>
              <a:lstStyle/>
              <a:p>
                <a14:m>
                  <m:oMath xmlns:m="http://schemas.openxmlformats.org/officeDocument/2006/math">
                    <m:sSubSup>
                      <m:sSubSupPr>
                        <m:ctrlPr>
                          <a:rPr lang="en-US" altLang="zh-CN" sz="2000" i="1" smtClean="0">
                            <a:solidFill>
                              <a:srgbClr val="FF0000"/>
                            </a:solidFill>
                            <a:latin typeface="Cambria Math" panose="02040503050406030204" pitchFamily="18" charset="0"/>
                            <a:cs typeface="Times New Roman" panose="02020603050405020304" pitchFamily="18" charset="0"/>
                          </a:rPr>
                        </m:ctrlPr>
                      </m:sSubSupPr>
                      <m:e>
                        <m:r>
                          <a:rPr lang="en-US" altLang="zh-CN" sz="2000" i="1">
                            <a:solidFill>
                              <a:srgbClr val="FF0000"/>
                            </a:solidFill>
                            <a:latin typeface="Cambria Math" panose="02040503050406030204" pitchFamily="18" charset="0"/>
                            <a:cs typeface="Times New Roman" panose="02020603050405020304" pitchFamily="18" charset="0"/>
                          </a:rPr>
                          <m:t>𝑄</m:t>
                        </m:r>
                      </m:e>
                      <m:sub>
                        <m:r>
                          <a:rPr lang="en-US" altLang="zh-CN" sz="2000" i="1">
                            <a:solidFill>
                              <a:srgbClr val="FF0000"/>
                            </a:solidFill>
                            <a:latin typeface="Cambria Math" panose="02040503050406030204" pitchFamily="18" charset="0"/>
                            <a:cs typeface="Times New Roman" panose="02020603050405020304" pitchFamily="18" charset="0"/>
                          </a:rPr>
                          <m:t>0</m:t>
                        </m:r>
                      </m:sub>
                      <m:sup>
                        <m:r>
                          <a:rPr lang="en-US" altLang="zh-CN" sz="2000" i="1">
                            <a:solidFill>
                              <a:srgbClr val="FF0000"/>
                            </a:solidFill>
                            <a:latin typeface="Cambria Math" panose="02040503050406030204" pitchFamily="18" charset="0"/>
                            <a:cs typeface="Times New Roman" panose="02020603050405020304" pitchFamily="18" charset="0"/>
                          </a:rPr>
                          <m:t>2</m:t>
                        </m:r>
                      </m:sup>
                    </m:sSubSup>
                    <m:r>
                      <a:rPr lang="en-US" altLang="zh-CN" sz="2000" i="1">
                        <a:solidFill>
                          <a:srgbClr val="FF0000"/>
                        </a:solidFill>
                        <a:latin typeface="Cambria Math" panose="02040503050406030204" pitchFamily="18" charset="0"/>
                        <a:cs typeface="Times New Roman" panose="02020603050405020304" pitchFamily="18" charset="0"/>
                      </a:rPr>
                      <m:t>=0.12</m:t>
                    </m:r>
                    <m:r>
                      <a:rPr lang="en-US" altLang="zh-CN" sz="2000" i="1">
                        <a:solidFill>
                          <a:srgbClr val="FF0000"/>
                        </a:solidFill>
                        <a:latin typeface="Cambria Math" panose="02040503050406030204" pitchFamily="18" charset="0"/>
                        <a:cs typeface="Times New Roman" panose="02020603050405020304" pitchFamily="18" charset="0"/>
                      </a:rPr>
                      <m:t>𝐺𝑒</m:t>
                    </m:r>
                    <m:sSup>
                      <m:sSupPr>
                        <m:ctrlPr>
                          <a:rPr lang="en-US" altLang="zh-CN" sz="2000" i="1">
                            <a:solidFill>
                              <a:srgbClr val="FF0000"/>
                            </a:solidFill>
                            <a:latin typeface="Cambria Math" panose="02040503050406030204" pitchFamily="18" charset="0"/>
                            <a:cs typeface="Times New Roman" panose="02020603050405020304" pitchFamily="18" charset="0"/>
                          </a:rPr>
                        </m:ctrlPr>
                      </m:sSupPr>
                      <m:e>
                        <m:r>
                          <a:rPr lang="en-US" altLang="zh-CN" sz="2000" i="1">
                            <a:solidFill>
                              <a:srgbClr val="FF0000"/>
                            </a:solidFill>
                            <a:latin typeface="Cambria Math" panose="02040503050406030204" pitchFamily="18" charset="0"/>
                            <a:cs typeface="Times New Roman" panose="02020603050405020304" pitchFamily="18" charset="0"/>
                          </a:rPr>
                          <m:t>𝑉</m:t>
                        </m:r>
                      </m:e>
                      <m:sup>
                        <m:r>
                          <a:rPr lang="en-US" altLang="zh-CN" sz="2000" i="1">
                            <a:solidFill>
                              <a:srgbClr val="FF0000"/>
                            </a:solidFill>
                            <a:latin typeface="Cambria Math" panose="02040503050406030204" pitchFamily="18" charset="0"/>
                            <a:cs typeface="Times New Roman" panose="02020603050405020304" pitchFamily="18" charset="0"/>
                          </a:rPr>
                          <m:t>2</m:t>
                        </m:r>
                      </m:sup>
                    </m:sSup>
                  </m:oMath>
                </a14:m>
                <a:r>
                  <a:rPr lang="pt-PT" altLang="zh-CN" sz="2000" dirty="0">
                    <a:solidFill>
                      <a:srgbClr val="FF0000"/>
                    </a:solidFill>
                    <a:latin typeface="Times New Roman" panose="02020603050405020304" pitchFamily="18" charset="0"/>
                    <a:cs typeface="Times New Roman" panose="02020603050405020304" pitchFamily="18" charset="0"/>
                  </a:rPr>
                  <a:t> </a:t>
                </a:r>
                <a:endParaRPr lang="zh-CN" altLang="en-US" sz="2000" dirty="0"/>
              </a:p>
            </p:txBody>
          </p:sp>
        </mc:Choice>
        <mc:Fallback xmlns="">
          <p:sp>
            <p:nvSpPr>
              <p:cNvPr id="6" name="矩形 5">
                <a:extLst>
                  <a:ext uri="{FF2B5EF4-FFF2-40B4-BE49-F238E27FC236}">
                    <a16:creationId xmlns:a16="http://schemas.microsoft.com/office/drawing/2014/main" id="{9E01AE17-600F-4BBE-8DDA-E4D291078C69}"/>
                  </a:ext>
                </a:extLst>
              </p:cNvPr>
              <p:cNvSpPr>
                <a:spLocks noRot="1" noChangeAspect="1" noMove="1" noResize="1" noEditPoints="1" noAdjustHandles="1" noChangeArrowheads="1" noChangeShapeType="1" noTextEdit="1"/>
              </p:cNvSpPr>
              <p:nvPr/>
            </p:nvSpPr>
            <p:spPr>
              <a:xfrm>
                <a:off x="2233115" y="2384716"/>
                <a:ext cx="1953099" cy="406137"/>
              </a:xfrm>
              <a:prstGeom prst="rect">
                <a:avLst/>
              </a:prstGeom>
              <a:blipFill>
                <a:blip r:embed="rId5"/>
                <a:stretch>
                  <a:fillRect l="-935" b="-8955"/>
                </a:stretch>
              </a:blipFill>
            </p:spPr>
            <p:txBody>
              <a:bodyPr/>
              <a:lstStyle/>
              <a:p>
                <a:r>
                  <a:rPr lang="zh-CN" altLang="en-US">
                    <a:noFill/>
                  </a:rPr>
                  <a:t> </a:t>
                </a:r>
              </a:p>
            </p:txBody>
          </p:sp>
        </mc:Fallback>
      </mc:AlternateContent>
      <p:pic>
        <p:nvPicPr>
          <p:cNvPr id="19" name="图片 18">
            <a:extLst>
              <a:ext uri="{FF2B5EF4-FFF2-40B4-BE49-F238E27FC236}">
                <a16:creationId xmlns:a16="http://schemas.microsoft.com/office/drawing/2014/main" id="{713C0121-4B1B-414A-9259-9B83CED351C6}"/>
              </a:ext>
            </a:extLst>
          </p:cNvPr>
          <p:cNvPicPr>
            <a:picLocks noChangeAspect="1"/>
          </p:cNvPicPr>
          <p:nvPr/>
        </p:nvPicPr>
        <p:blipFill>
          <a:blip r:embed="rId6"/>
          <a:stretch>
            <a:fillRect/>
          </a:stretch>
        </p:blipFill>
        <p:spPr>
          <a:xfrm>
            <a:off x="2352438" y="3513738"/>
            <a:ext cx="1905266" cy="381053"/>
          </a:xfrm>
          <a:prstGeom prst="rect">
            <a:avLst/>
          </a:prstGeom>
        </p:spPr>
      </p:pic>
      <p:sp>
        <p:nvSpPr>
          <p:cNvPr id="20" name="矩形 19">
            <a:extLst>
              <a:ext uri="{FF2B5EF4-FFF2-40B4-BE49-F238E27FC236}">
                <a16:creationId xmlns:a16="http://schemas.microsoft.com/office/drawing/2014/main" id="{AA3FC15E-6D23-4DAE-9DC4-73B6CA801BE5}"/>
              </a:ext>
            </a:extLst>
          </p:cNvPr>
          <p:cNvSpPr/>
          <p:nvPr/>
        </p:nvSpPr>
        <p:spPr>
          <a:xfrm>
            <a:off x="813251" y="4193100"/>
            <a:ext cx="1670650" cy="461665"/>
          </a:xfrm>
          <a:prstGeom prst="rect">
            <a:avLst/>
          </a:prstGeom>
        </p:spPr>
        <p:txBody>
          <a:bodyPr wrap="none">
            <a:spAutoFit/>
          </a:bodyPr>
          <a:lstStyle/>
          <a:p>
            <a:r>
              <a:rPr lang="pt-PT" altLang="zh-CN" sz="2400" dirty="0">
                <a:latin typeface="SFRM1000"/>
              </a:rPr>
              <a:t>Our model :</a:t>
            </a:r>
            <a:endParaRPr lang="zh-CN" altLang="en-US" sz="2400" dirty="0"/>
          </a:p>
        </p:txBody>
      </p:sp>
      <p:sp>
        <p:nvSpPr>
          <p:cNvPr id="21" name="文本框 20">
            <a:extLst>
              <a:ext uri="{FF2B5EF4-FFF2-40B4-BE49-F238E27FC236}">
                <a16:creationId xmlns:a16="http://schemas.microsoft.com/office/drawing/2014/main" id="{7460E81A-ED88-483F-8810-4E1ABA07EA03}"/>
              </a:ext>
            </a:extLst>
          </p:cNvPr>
          <p:cNvSpPr txBox="1"/>
          <p:nvPr/>
        </p:nvSpPr>
        <p:spPr>
          <a:xfrm>
            <a:off x="2499360" y="4202688"/>
            <a:ext cx="4102405" cy="461665"/>
          </a:xfrm>
          <a:prstGeom prst="rect">
            <a:avLst/>
          </a:prstGeom>
          <a:noFill/>
        </p:spPr>
        <p:txBody>
          <a:bodyPr wrap="none" rtlCol="0">
            <a:spAutoFit/>
          </a:bodyPr>
          <a:lstStyle/>
          <a:p>
            <a:r>
              <a:rPr lang="en-US" altLang="zh-CN" sz="2400" dirty="0">
                <a:solidFill>
                  <a:srgbClr val="0000FF"/>
                </a:solidFill>
                <a:latin typeface="Times New Roman" panose="02020603050405020304" pitchFamily="18" charset="0"/>
                <a:cs typeface="Times New Roman" panose="02020603050405020304" pitchFamily="18" charset="0"/>
              </a:rPr>
              <a:t>valence quark input distribution</a:t>
            </a:r>
            <a:endParaRPr lang="zh-CN" altLang="en-US" sz="2400" dirty="0">
              <a:solidFill>
                <a:srgbClr val="0000FF"/>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矩形 21">
                <a:extLst>
                  <a:ext uri="{FF2B5EF4-FFF2-40B4-BE49-F238E27FC236}">
                    <a16:creationId xmlns:a16="http://schemas.microsoft.com/office/drawing/2014/main" id="{5B119147-73B7-4AB9-92C0-DAD8F20E33F6}"/>
                  </a:ext>
                </a:extLst>
              </p:cNvPr>
              <p:cNvSpPr/>
              <p:nvPr/>
            </p:nvSpPr>
            <p:spPr>
              <a:xfrm>
                <a:off x="2474094" y="4900451"/>
                <a:ext cx="1953099" cy="406137"/>
              </a:xfrm>
              <a:prstGeom prst="rect">
                <a:avLst/>
              </a:prstGeom>
            </p:spPr>
            <p:txBody>
              <a:bodyPr wrap="none">
                <a:spAutoFit/>
              </a:bodyPr>
              <a:lstStyle/>
              <a:p>
                <a14:m>
                  <m:oMath xmlns:m="http://schemas.openxmlformats.org/officeDocument/2006/math">
                    <m:sSubSup>
                      <m:sSubSupPr>
                        <m:ctrlPr>
                          <a:rPr lang="en-US" altLang="zh-CN" sz="2000" i="1" smtClean="0">
                            <a:solidFill>
                              <a:srgbClr val="FF0000"/>
                            </a:solidFill>
                            <a:latin typeface="Cambria Math" panose="02040503050406030204" pitchFamily="18" charset="0"/>
                            <a:cs typeface="Times New Roman" panose="02020603050405020304" pitchFamily="18" charset="0"/>
                          </a:rPr>
                        </m:ctrlPr>
                      </m:sSubSupPr>
                      <m:e>
                        <m:r>
                          <a:rPr lang="en-US" altLang="zh-CN" sz="2000" i="1">
                            <a:solidFill>
                              <a:srgbClr val="FF0000"/>
                            </a:solidFill>
                            <a:latin typeface="Cambria Math" panose="02040503050406030204" pitchFamily="18" charset="0"/>
                            <a:cs typeface="Times New Roman" panose="02020603050405020304" pitchFamily="18" charset="0"/>
                          </a:rPr>
                          <m:t>𝑄</m:t>
                        </m:r>
                      </m:e>
                      <m:sub>
                        <m:r>
                          <a:rPr lang="en-US" altLang="zh-CN" sz="2000" i="1">
                            <a:solidFill>
                              <a:srgbClr val="FF0000"/>
                            </a:solidFill>
                            <a:latin typeface="Cambria Math" panose="02040503050406030204" pitchFamily="18" charset="0"/>
                            <a:cs typeface="Times New Roman" panose="02020603050405020304" pitchFamily="18" charset="0"/>
                          </a:rPr>
                          <m:t>0</m:t>
                        </m:r>
                      </m:sub>
                      <m:sup>
                        <m:r>
                          <a:rPr lang="en-US" altLang="zh-CN" sz="2000" i="1">
                            <a:solidFill>
                              <a:srgbClr val="FF0000"/>
                            </a:solidFill>
                            <a:latin typeface="Cambria Math" panose="02040503050406030204" pitchFamily="18" charset="0"/>
                            <a:cs typeface="Times New Roman" panose="02020603050405020304" pitchFamily="18" charset="0"/>
                          </a:rPr>
                          <m:t>2</m:t>
                        </m:r>
                      </m:sup>
                    </m:sSubSup>
                    <m:r>
                      <a:rPr lang="en-US" altLang="zh-CN" sz="2000" i="1">
                        <a:solidFill>
                          <a:srgbClr val="FF0000"/>
                        </a:solidFill>
                        <a:latin typeface="Cambria Math" panose="02040503050406030204" pitchFamily="18" charset="0"/>
                        <a:cs typeface="Times New Roman" panose="02020603050405020304" pitchFamily="18" charset="0"/>
                      </a:rPr>
                      <m:t>=0.</m:t>
                    </m:r>
                    <m:r>
                      <a:rPr lang="en-US" altLang="zh-CN" sz="2000" b="0" i="1" smtClean="0">
                        <a:solidFill>
                          <a:srgbClr val="FF0000"/>
                        </a:solidFill>
                        <a:latin typeface="Cambria Math" panose="02040503050406030204" pitchFamily="18" charset="0"/>
                        <a:cs typeface="Times New Roman" panose="02020603050405020304" pitchFamily="18" charset="0"/>
                      </a:rPr>
                      <m:t>09</m:t>
                    </m:r>
                    <m:r>
                      <a:rPr lang="en-US" altLang="zh-CN" sz="2000" i="1">
                        <a:solidFill>
                          <a:srgbClr val="FF0000"/>
                        </a:solidFill>
                        <a:latin typeface="Cambria Math" panose="02040503050406030204" pitchFamily="18" charset="0"/>
                        <a:cs typeface="Times New Roman" panose="02020603050405020304" pitchFamily="18" charset="0"/>
                      </a:rPr>
                      <m:t>𝐺𝑒</m:t>
                    </m:r>
                    <m:sSup>
                      <m:sSupPr>
                        <m:ctrlPr>
                          <a:rPr lang="en-US" altLang="zh-CN" sz="2000" i="1">
                            <a:solidFill>
                              <a:srgbClr val="FF0000"/>
                            </a:solidFill>
                            <a:latin typeface="Cambria Math" panose="02040503050406030204" pitchFamily="18" charset="0"/>
                            <a:cs typeface="Times New Roman" panose="02020603050405020304" pitchFamily="18" charset="0"/>
                          </a:rPr>
                        </m:ctrlPr>
                      </m:sSupPr>
                      <m:e>
                        <m:r>
                          <a:rPr lang="en-US" altLang="zh-CN" sz="2000" i="1">
                            <a:solidFill>
                              <a:srgbClr val="FF0000"/>
                            </a:solidFill>
                            <a:latin typeface="Cambria Math" panose="02040503050406030204" pitchFamily="18" charset="0"/>
                            <a:cs typeface="Times New Roman" panose="02020603050405020304" pitchFamily="18" charset="0"/>
                          </a:rPr>
                          <m:t>𝑉</m:t>
                        </m:r>
                      </m:e>
                      <m:sup>
                        <m:r>
                          <a:rPr lang="en-US" altLang="zh-CN" sz="2000" i="1">
                            <a:solidFill>
                              <a:srgbClr val="FF0000"/>
                            </a:solidFill>
                            <a:latin typeface="Cambria Math" panose="02040503050406030204" pitchFamily="18" charset="0"/>
                            <a:cs typeface="Times New Roman" panose="02020603050405020304" pitchFamily="18" charset="0"/>
                          </a:rPr>
                          <m:t>2</m:t>
                        </m:r>
                      </m:sup>
                    </m:sSup>
                  </m:oMath>
                </a14:m>
                <a:r>
                  <a:rPr lang="pt-PT" altLang="zh-CN" sz="2000" dirty="0">
                    <a:solidFill>
                      <a:srgbClr val="FF0000"/>
                    </a:solidFill>
                    <a:latin typeface="Times New Roman" panose="02020603050405020304" pitchFamily="18" charset="0"/>
                    <a:cs typeface="Times New Roman" panose="02020603050405020304" pitchFamily="18" charset="0"/>
                  </a:rPr>
                  <a:t> </a:t>
                </a:r>
                <a:endParaRPr lang="zh-CN" altLang="en-US" sz="2000" dirty="0"/>
              </a:p>
            </p:txBody>
          </p:sp>
        </mc:Choice>
        <mc:Fallback xmlns="">
          <p:sp>
            <p:nvSpPr>
              <p:cNvPr id="22" name="矩形 21">
                <a:extLst>
                  <a:ext uri="{FF2B5EF4-FFF2-40B4-BE49-F238E27FC236}">
                    <a16:creationId xmlns:a16="http://schemas.microsoft.com/office/drawing/2014/main" id="{5B119147-73B7-4AB9-92C0-DAD8F20E33F6}"/>
                  </a:ext>
                </a:extLst>
              </p:cNvPr>
              <p:cNvSpPr>
                <a:spLocks noRot="1" noChangeAspect="1" noMove="1" noResize="1" noEditPoints="1" noAdjustHandles="1" noChangeArrowheads="1" noChangeShapeType="1" noTextEdit="1"/>
              </p:cNvSpPr>
              <p:nvPr/>
            </p:nvSpPr>
            <p:spPr>
              <a:xfrm>
                <a:off x="2474094" y="4900451"/>
                <a:ext cx="1953099" cy="406137"/>
              </a:xfrm>
              <a:prstGeom prst="rect">
                <a:avLst/>
              </a:prstGeom>
              <a:blipFill>
                <a:blip r:embed="rId7"/>
                <a:stretch>
                  <a:fillRect l="-938" b="-746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DFC5198F-D7B5-4EB8-9E48-CF9BD852E779}"/>
                  </a:ext>
                </a:extLst>
              </p:cNvPr>
              <p:cNvSpPr txBox="1"/>
              <p:nvPr/>
            </p:nvSpPr>
            <p:spPr>
              <a:xfrm>
                <a:off x="2491924" y="5582384"/>
                <a:ext cx="3111108" cy="369332"/>
              </a:xfrm>
              <a:prstGeom prst="rect">
                <a:avLst/>
              </a:prstGeom>
              <a:noFill/>
            </p:spPr>
            <p:txBody>
              <a:bodyPr wrap="none" lIns="0" tIns="0" rIns="0" bIns="0" rtlCol="0">
                <a:spAutoFit/>
              </a:bodyPr>
              <a:lstStyle/>
              <a:p>
                <a14:m>
                  <m:oMath xmlns:m="http://schemas.openxmlformats.org/officeDocument/2006/math">
                    <m:r>
                      <a:rPr lang="en-US" altLang="zh-CN" sz="2400" b="0" i="1" smtClean="0">
                        <a:latin typeface="Cambria Math" panose="02040503050406030204" pitchFamily="18" charset="0"/>
                      </a:rPr>
                      <m:t>𝑓</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𝑥</m:t>
                        </m:r>
                      </m:e>
                    </m:d>
                  </m:oMath>
                </a14:m>
                <a:r>
                  <a:rPr lang="en-US" altLang="zh-CN" sz="2400" dirty="0">
                    <a:latin typeface="Times New Roman" panose="02020603050405020304" pitchFamily="18" charset="0"/>
                    <a:cs typeface="Times New Roman" panose="02020603050405020304" pitchFamily="18" charset="0"/>
                  </a:rPr>
                  <a:t>: the same as BLFQ</a:t>
                </a:r>
                <a:endParaRPr lang="zh-CN" altLang="en-US" sz="2400" dirty="0">
                  <a:latin typeface="Times New Roman" panose="02020603050405020304" pitchFamily="18" charset="0"/>
                  <a:cs typeface="Times New Roman" panose="02020603050405020304" pitchFamily="18" charset="0"/>
                </a:endParaRPr>
              </a:p>
            </p:txBody>
          </p:sp>
        </mc:Choice>
        <mc:Fallback xmlns="">
          <p:sp>
            <p:nvSpPr>
              <p:cNvPr id="23" name="文本框 22">
                <a:extLst>
                  <a:ext uri="{FF2B5EF4-FFF2-40B4-BE49-F238E27FC236}">
                    <a16:creationId xmlns:a16="http://schemas.microsoft.com/office/drawing/2014/main" id="{DFC5198F-D7B5-4EB8-9E48-CF9BD852E779}"/>
                  </a:ext>
                </a:extLst>
              </p:cNvPr>
              <p:cNvSpPr txBox="1">
                <a:spLocks noRot="1" noChangeAspect="1" noMove="1" noResize="1" noEditPoints="1" noAdjustHandles="1" noChangeArrowheads="1" noChangeShapeType="1" noTextEdit="1"/>
              </p:cNvSpPr>
              <p:nvPr/>
            </p:nvSpPr>
            <p:spPr>
              <a:xfrm>
                <a:off x="2491924" y="5582384"/>
                <a:ext cx="3111108" cy="369332"/>
              </a:xfrm>
              <a:prstGeom prst="rect">
                <a:avLst/>
              </a:prstGeom>
              <a:blipFill>
                <a:blip r:embed="rId8"/>
                <a:stretch>
                  <a:fillRect l="-4706" t="-26667" r="-2745" b="-50000"/>
                </a:stretch>
              </a:blipFill>
            </p:spPr>
            <p:txBody>
              <a:bodyPr/>
              <a:lstStyle/>
              <a:p>
                <a:r>
                  <a:rPr lang="zh-CN" altLang="en-US">
                    <a:noFill/>
                  </a:rPr>
                  <a:t> </a:t>
                </a:r>
              </a:p>
            </p:txBody>
          </p:sp>
        </mc:Fallback>
      </mc:AlternateContent>
      <p:sp>
        <p:nvSpPr>
          <p:cNvPr id="3" name="文本框 2">
            <a:extLst>
              <a:ext uri="{FF2B5EF4-FFF2-40B4-BE49-F238E27FC236}">
                <a16:creationId xmlns:a16="http://schemas.microsoft.com/office/drawing/2014/main" id="{8ECB648F-86FE-4172-87ED-D0E0613DF6F3}"/>
              </a:ext>
            </a:extLst>
          </p:cNvPr>
          <p:cNvSpPr txBox="1"/>
          <p:nvPr/>
        </p:nvSpPr>
        <p:spPr>
          <a:xfrm>
            <a:off x="5992427" y="5557422"/>
            <a:ext cx="4801314" cy="369332"/>
          </a:xfrm>
          <a:prstGeom prst="rect">
            <a:avLst/>
          </a:prstGeom>
          <a:noFill/>
        </p:spPr>
        <p:txBody>
          <a:bodyPr wrap="none" rtlCol="0">
            <a:spAutoFit/>
          </a:bodyPr>
          <a:lstStyle/>
          <a:p>
            <a:r>
              <a:rPr lang="zh-CN" altLang="en-US" dirty="0"/>
              <a:t>（参数的选取是根据结构函数的数据来定的）</a:t>
            </a:r>
          </a:p>
        </p:txBody>
      </p:sp>
      <p:sp>
        <p:nvSpPr>
          <p:cNvPr id="15" name="矩形 14">
            <a:extLst>
              <a:ext uri="{FF2B5EF4-FFF2-40B4-BE49-F238E27FC236}">
                <a16:creationId xmlns:a16="http://schemas.microsoft.com/office/drawing/2014/main" id="{5148946D-4F3E-4F65-92A7-FADBDA74F193}"/>
              </a:ext>
            </a:extLst>
          </p:cNvPr>
          <p:cNvSpPr/>
          <p:nvPr/>
        </p:nvSpPr>
        <p:spPr>
          <a:xfrm>
            <a:off x="1843202" y="6152226"/>
            <a:ext cx="4365490" cy="400110"/>
          </a:xfrm>
          <a:prstGeom prst="rect">
            <a:avLst/>
          </a:prstGeom>
        </p:spPr>
        <p:txBody>
          <a:bodyPr wrap="none">
            <a:spAutoFit/>
          </a:bodyPr>
          <a:lstStyle/>
          <a:p>
            <a:r>
              <a:rPr lang="pt-PT" altLang="zh-CN" sz="2000" dirty="0">
                <a:latin typeface="Times New Roman" panose="02020603050405020304" pitchFamily="18" charset="0"/>
                <a:cs typeface="Times New Roman" panose="02020603050405020304" pitchFamily="18" charset="0"/>
              </a:rPr>
              <a:t>CHIN. PHYS. LETT. 38 (2021) 042501</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394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3" grpId="0"/>
      <p:bldP spid="16" grpId="0"/>
      <p:bldP spid="5" grpId="0"/>
      <p:bldP spid="6" grpId="0"/>
      <p:bldP spid="20" grpId="0"/>
      <p:bldP spid="21" grpId="0"/>
      <p:bldP spid="22" grpId="0"/>
      <p:bldP spid="23" grpId="0"/>
      <p:bldP spid="3"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BA315A8D-FF1E-463D-8322-8960FB63E453}"/>
              </a:ext>
            </a:extLst>
          </p:cNvPr>
          <p:cNvSpPr txBox="1"/>
          <p:nvPr/>
        </p:nvSpPr>
        <p:spPr>
          <a:xfrm>
            <a:off x="1679334" y="5322270"/>
            <a:ext cx="3514104" cy="461665"/>
          </a:xfrm>
          <a:prstGeom prst="rect">
            <a:avLst/>
          </a:prstGeom>
          <a:noFill/>
        </p:spPr>
        <p:txBody>
          <a:bodyPr wrap="none" rtlCol="0">
            <a:spAutoFit/>
          </a:bodyPr>
          <a:lstStyle/>
          <a:p>
            <a:r>
              <a:rPr lang="en-US" altLang="zh-CN" sz="2400" dirty="0">
                <a:solidFill>
                  <a:srgbClr val="0000FF"/>
                </a:solidFill>
                <a:latin typeface="Times New Roman" panose="02020603050405020304" pitchFamily="18" charset="0"/>
                <a:cs typeface="Times New Roman" panose="02020603050405020304" pitchFamily="18" charset="0"/>
              </a:rPr>
              <a:t>valence quark distributions</a:t>
            </a:r>
            <a:endParaRPr lang="zh-CN" altLang="en-US" sz="2400" dirty="0">
              <a:solidFill>
                <a:srgbClr val="0000FF"/>
              </a:solidFill>
              <a:latin typeface="Times New Roman" panose="02020603050405020304" pitchFamily="18" charset="0"/>
              <a:cs typeface="Times New Roman" panose="02020603050405020304" pitchFamily="18" charset="0"/>
            </a:endParaRPr>
          </a:p>
        </p:txBody>
      </p:sp>
      <p:pic>
        <p:nvPicPr>
          <p:cNvPr id="3" name="图片 2">
            <a:extLst>
              <a:ext uri="{FF2B5EF4-FFF2-40B4-BE49-F238E27FC236}">
                <a16:creationId xmlns:a16="http://schemas.microsoft.com/office/drawing/2014/main" id="{9B8BF460-CB14-4715-8EE3-A20A37F0BFB8}"/>
              </a:ext>
            </a:extLst>
          </p:cNvPr>
          <p:cNvPicPr>
            <a:picLocks noChangeAspect="1"/>
          </p:cNvPicPr>
          <p:nvPr/>
        </p:nvPicPr>
        <p:blipFill>
          <a:blip r:embed="rId2"/>
          <a:stretch>
            <a:fillRect/>
          </a:stretch>
        </p:blipFill>
        <p:spPr>
          <a:xfrm>
            <a:off x="201022" y="864588"/>
            <a:ext cx="6614431" cy="4337332"/>
          </a:xfrm>
          <a:prstGeom prst="rect">
            <a:avLst/>
          </a:prstGeom>
        </p:spPr>
      </p:pic>
      <mc:AlternateContent xmlns:mc="http://schemas.openxmlformats.org/markup-compatibility/2006" xmlns:a14="http://schemas.microsoft.com/office/drawing/2010/main">
        <mc:Choice Requires="a14">
          <p:sp>
            <p:nvSpPr>
              <p:cNvPr id="12" name="矩形 11">
                <a:extLst>
                  <a:ext uri="{FF2B5EF4-FFF2-40B4-BE49-F238E27FC236}">
                    <a16:creationId xmlns:a16="http://schemas.microsoft.com/office/drawing/2014/main" id="{DBFEAACF-ECE5-499B-B085-732523D740B6}"/>
                  </a:ext>
                </a:extLst>
              </p:cNvPr>
              <p:cNvSpPr/>
              <p:nvPr/>
            </p:nvSpPr>
            <p:spPr>
              <a:xfrm>
                <a:off x="7682538" y="933195"/>
                <a:ext cx="2307042" cy="4689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altLang="zh-CN" sz="2400" i="1" smtClean="0">
                              <a:solidFill>
                                <a:prstClr val="black"/>
                              </a:solidFill>
                              <a:latin typeface="Cambria Math" panose="02040503050406030204" pitchFamily="18" charset="0"/>
                              <a:cs typeface="Times New Roman" panose="02020603050405020304" pitchFamily="18" charset="0"/>
                            </a:rPr>
                          </m:ctrlPr>
                        </m:sSubSupPr>
                        <m:e>
                          <m:r>
                            <a:rPr lang="en-US" altLang="zh-CN" sz="2400" i="1">
                              <a:solidFill>
                                <a:prstClr val="black"/>
                              </a:solidFill>
                              <a:latin typeface="Cambria Math" panose="02040503050406030204" pitchFamily="18" charset="0"/>
                              <a:cs typeface="Times New Roman" panose="02020603050405020304" pitchFamily="18" charset="0"/>
                            </a:rPr>
                            <m:t>𝑄</m:t>
                          </m:r>
                        </m:e>
                        <m:sub>
                          <m:r>
                            <a:rPr lang="en-US" altLang="zh-CN" sz="2400" i="1">
                              <a:solidFill>
                                <a:prstClr val="black"/>
                              </a:solidFill>
                              <a:latin typeface="Cambria Math" panose="02040503050406030204" pitchFamily="18" charset="0"/>
                              <a:cs typeface="Times New Roman" panose="02020603050405020304" pitchFamily="18" charset="0"/>
                            </a:rPr>
                            <m:t>0</m:t>
                          </m:r>
                        </m:sub>
                        <m:sup>
                          <m:r>
                            <a:rPr lang="en-US" altLang="zh-CN" sz="2400" i="1">
                              <a:solidFill>
                                <a:prstClr val="black"/>
                              </a:solidFill>
                              <a:latin typeface="Cambria Math" panose="02040503050406030204" pitchFamily="18" charset="0"/>
                              <a:cs typeface="Times New Roman" panose="02020603050405020304" pitchFamily="18" charset="0"/>
                            </a:rPr>
                            <m:t>2</m:t>
                          </m:r>
                        </m:sup>
                      </m:sSubSup>
                      <m:r>
                        <a:rPr lang="en-US" altLang="zh-CN" sz="2400" i="1">
                          <a:solidFill>
                            <a:prstClr val="black"/>
                          </a:solidFill>
                          <a:latin typeface="Cambria Math" panose="02040503050406030204" pitchFamily="18" charset="0"/>
                          <a:cs typeface="Times New Roman" panose="02020603050405020304" pitchFamily="18" charset="0"/>
                        </a:rPr>
                        <m:t>=0.</m:t>
                      </m:r>
                      <m:r>
                        <a:rPr lang="en-US" altLang="zh-CN" sz="2400" b="0" i="1" smtClean="0">
                          <a:solidFill>
                            <a:prstClr val="black"/>
                          </a:solidFill>
                          <a:latin typeface="Cambria Math" panose="02040503050406030204" pitchFamily="18" charset="0"/>
                          <a:cs typeface="Times New Roman" panose="02020603050405020304" pitchFamily="18" charset="0"/>
                        </a:rPr>
                        <m:t>12</m:t>
                      </m:r>
                      <m:r>
                        <a:rPr lang="en-US" altLang="zh-CN" sz="2400" i="1">
                          <a:solidFill>
                            <a:prstClr val="black"/>
                          </a:solidFill>
                          <a:latin typeface="Cambria Math" panose="02040503050406030204" pitchFamily="18" charset="0"/>
                          <a:cs typeface="Times New Roman" panose="02020603050405020304" pitchFamily="18" charset="0"/>
                        </a:rPr>
                        <m:t>𝐺𝑒</m:t>
                      </m:r>
                      <m:sSup>
                        <m:sSupPr>
                          <m:ctrlPr>
                            <a:rPr lang="en-US" altLang="zh-CN" sz="2400" i="1">
                              <a:solidFill>
                                <a:prstClr val="black"/>
                              </a:solidFill>
                              <a:latin typeface="Cambria Math" panose="02040503050406030204" pitchFamily="18" charset="0"/>
                              <a:cs typeface="Times New Roman" panose="02020603050405020304" pitchFamily="18" charset="0"/>
                            </a:rPr>
                          </m:ctrlPr>
                        </m:sSupPr>
                        <m:e>
                          <m:r>
                            <a:rPr lang="en-US" altLang="zh-CN" sz="2400" i="1">
                              <a:solidFill>
                                <a:prstClr val="black"/>
                              </a:solidFill>
                              <a:latin typeface="Cambria Math" panose="02040503050406030204" pitchFamily="18" charset="0"/>
                              <a:cs typeface="Times New Roman" panose="02020603050405020304" pitchFamily="18" charset="0"/>
                            </a:rPr>
                            <m:t>𝑉</m:t>
                          </m:r>
                        </m:e>
                        <m:sup>
                          <m:r>
                            <a:rPr lang="en-US" altLang="zh-CN" sz="2400" i="1">
                              <a:solidFill>
                                <a:prstClr val="black"/>
                              </a:solidFill>
                              <a:latin typeface="Cambria Math" panose="02040503050406030204" pitchFamily="18" charset="0"/>
                              <a:cs typeface="Times New Roman" panose="02020603050405020304" pitchFamily="18" charset="0"/>
                            </a:rPr>
                            <m:t>2</m:t>
                          </m:r>
                        </m:sup>
                      </m:sSup>
                    </m:oMath>
                  </m:oMathPara>
                </a14:m>
                <a:endParaRPr lang="zh-CN" altLang="en-US" sz="2400" dirty="0"/>
              </a:p>
            </p:txBody>
          </p:sp>
        </mc:Choice>
        <mc:Fallback xmlns="">
          <p:sp>
            <p:nvSpPr>
              <p:cNvPr id="12" name="矩形 11">
                <a:extLst>
                  <a:ext uri="{FF2B5EF4-FFF2-40B4-BE49-F238E27FC236}">
                    <a16:creationId xmlns:a16="http://schemas.microsoft.com/office/drawing/2014/main" id="{DBFEAACF-ECE5-499B-B085-732523D740B6}"/>
                  </a:ext>
                </a:extLst>
              </p:cNvPr>
              <p:cNvSpPr>
                <a:spLocks noRot="1" noChangeAspect="1" noMove="1" noResize="1" noEditPoints="1" noAdjustHandles="1" noChangeArrowheads="1" noChangeShapeType="1" noTextEdit="1"/>
              </p:cNvSpPr>
              <p:nvPr/>
            </p:nvSpPr>
            <p:spPr>
              <a:xfrm>
                <a:off x="7682538" y="933195"/>
                <a:ext cx="2307042" cy="468975"/>
              </a:xfrm>
              <a:prstGeom prst="rect">
                <a:avLst/>
              </a:prstGeom>
              <a:blipFill>
                <a:blip r:embed="rId3"/>
                <a:stretch>
                  <a:fillRect b="-12987"/>
                </a:stretch>
              </a:blipFill>
            </p:spPr>
            <p:txBody>
              <a:bodyPr/>
              <a:lstStyle/>
              <a:p>
                <a:r>
                  <a:rPr lang="zh-CN" altLang="en-US">
                    <a:noFill/>
                  </a:rPr>
                  <a:t> </a:t>
                </a:r>
              </a:p>
            </p:txBody>
          </p:sp>
        </mc:Fallback>
      </mc:AlternateContent>
      <p:sp>
        <p:nvSpPr>
          <p:cNvPr id="14" name="矩形 13">
            <a:extLst>
              <a:ext uri="{FF2B5EF4-FFF2-40B4-BE49-F238E27FC236}">
                <a16:creationId xmlns:a16="http://schemas.microsoft.com/office/drawing/2014/main" id="{ABB097B8-C16F-48B1-85D2-9957D6A100EF}"/>
              </a:ext>
            </a:extLst>
          </p:cNvPr>
          <p:cNvSpPr/>
          <p:nvPr/>
        </p:nvSpPr>
        <p:spPr>
          <a:xfrm>
            <a:off x="6787331" y="2276412"/>
            <a:ext cx="1670650" cy="461665"/>
          </a:xfrm>
          <a:prstGeom prst="rect">
            <a:avLst/>
          </a:prstGeom>
        </p:spPr>
        <p:txBody>
          <a:bodyPr wrap="none">
            <a:spAutoFit/>
          </a:bodyPr>
          <a:lstStyle/>
          <a:p>
            <a:r>
              <a:rPr lang="pt-PT" altLang="zh-CN" sz="2400" dirty="0">
                <a:solidFill>
                  <a:srgbClr val="0000FF"/>
                </a:solidFill>
                <a:latin typeface="SFRM1000"/>
              </a:rPr>
              <a:t>Our model :</a:t>
            </a:r>
            <a:endParaRPr lang="zh-CN" altLang="en-US" sz="2400" dirty="0">
              <a:solidFill>
                <a:srgbClr val="0000FF"/>
              </a:solidFill>
            </a:endParaRPr>
          </a:p>
        </p:txBody>
      </p:sp>
      <mc:AlternateContent xmlns:mc="http://schemas.openxmlformats.org/markup-compatibility/2006" xmlns:a14="http://schemas.microsoft.com/office/drawing/2010/main">
        <mc:Choice Requires="a14">
          <p:sp>
            <p:nvSpPr>
              <p:cNvPr id="15" name="矩形 14">
                <a:extLst>
                  <a:ext uri="{FF2B5EF4-FFF2-40B4-BE49-F238E27FC236}">
                    <a16:creationId xmlns:a16="http://schemas.microsoft.com/office/drawing/2014/main" id="{A6F42860-8799-440E-BA5E-CBCD76A5F140}"/>
                  </a:ext>
                </a:extLst>
              </p:cNvPr>
              <p:cNvSpPr/>
              <p:nvPr/>
            </p:nvSpPr>
            <p:spPr>
              <a:xfrm>
                <a:off x="8450091" y="2330665"/>
                <a:ext cx="2307042" cy="4689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altLang="zh-CN" sz="2400" i="1" smtClean="0">
                              <a:solidFill>
                                <a:prstClr val="black"/>
                              </a:solidFill>
                              <a:latin typeface="Cambria Math" panose="02040503050406030204" pitchFamily="18" charset="0"/>
                              <a:cs typeface="Times New Roman" panose="02020603050405020304" pitchFamily="18" charset="0"/>
                            </a:rPr>
                          </m:ctrlPr>
                        </m:sSubSupPr>
                        <m:e>
                          <m:r>
                            <a:rPr lang="en-US" altLang="zh-CN" sz="2400" i="1">
                              <a:solidFill>
                                <a:prstClr val="black"/>
                              </a:solidFill>
                              <a:latin typeface="Cambria Math" panose="02040503050406030204" pitchFamily="18" charset="0"/>
                              <a:cs typeface="Times New Roman" panose="02020603050405020304" pitchFamily="18" charset="0"/>
                            </a:rPr>
                            <m:t>𝑄</m:t>
                          </m:r>
                        </m:e>
                        <m:sub>
                          <m:r>
                            <a:rPr lang="en-US" altLang="zh-CN" sz="2400" i="1">
                              <a:solidFill>
                                <a:prstClr val="black"/>
                              </a:solidFill>
                              <a:latin typeface="Cambria Math" panose="02040503050406030204" pitchFamily="18" charset="0"/>
                              <a:cs typeface="Times New Roman" panose="02020603050405020304" pitchFamily="18" charset="0"/>
                            </a:rPr>
                            <m:t>0</m:t>
                          </m:r>
                        </m:sub>
                        <m:sup>
                          <m:r>
                            <a:rPr lang="en-US" altLang="zh-CN" sz="2400" i="1">
                              <a:solidFill>
                                <a:prstClr val="black"/>
                              </a:solidFill>
                              <a:latin typeface="Cambria Math" panose="02040503050406030204" pitchFamily="18" charset="0"/>
                              <a:cs typeface="Times New Roman" panose="02020603050405020304" pitchFamily="18" charset="0"/>
                            </a:rPr>
                            <m:t>2</m:t>
                          </m:r>
                        </m:sup>
                      </m:sSubSup>
                      <m:r>
                        <a:rPr lang="en-US" altLang="zh-CN" sz="2400" i="1">
                          <a:solidFill>
                            <a:prstClr val="black"/>
                          </a:solidFill>
                          <a:latin typeface="Cambria Math" panose="02040503050406030204" pitchFamily="18" charset="0"/>
                          <a:cs typeface="Times New Roman" panose="02020603050405020304" pitchFamily="18" charset="0"/>
                        </a:rPr>
                        <m:t>=0.09</m:t>
                      </m:r>
                      <m:r>
                        <a:rPr lang="en-US" altLang="zh-CN" sz="2400" i="1">
                          <a:solidFill>
                            <a:prstClr val="black"/>
                          </a:solidFill>
                          <a:latin typeface="Cambria Math" panose="02040503050406030204" pitchFamily="18" charset="0"/>
                          <a:cs typeface="Times New Roman" panose="02020603050405020304" pitchFamily="18" charset="0"/>
                        </a:rPr>
                        <m:t>𝐺𝑒</m:t>
                      </m:r>
                      <m:sSup>
                        <m:sSupPr>
                          <m:ctrlPr>
                            <a:rPr lang="en-US" altLang="zh-CN" sz="2400" i="1">
                              <a:solidFill>
                                <a:prstClr val="black"/>
                              </a:solidFill>
                              <a:latin typeface="Cambria Math" panose="02040503050406030204" pitchFamily="18" charset="0"/>
                              <a:cs typeface="Times New Roman" panose="02020603050405020304" pitchFamily="18" charset="0"/>
                            </a:rPr>
                          </m:ctrlPr>
                        </m:sSupPr>
                        <m:e>
                          <m:r>
                            <a:rPr lang="en-US" altLang="zh-CN" sz="2400" i="1">
                              <a:solidFill>
                                <a:prstClr val="black"/>
                              </a:solidFill>
                              <a:latin typeface="Cambria Math" panose="02040503050406030204" pitchFamily="18" charset="0"/>
                              <a:cs typeface="Times New Roman" panose="02020603050405020304" pitchFamily="18" charset="0"/>
                            </a:rPr>
                            <m:t>𝑉</m:t>
                          </m:r>
                        </m:e>
                        <m:sup>
                          <m:r>
                            <a:rPr lang="en-US" altLang="zh-CN" sz="2400" i="1">
                              <a:solidFill>
                                <a:prstClr val="black"/>
                              </a:solidFill>
                              <a:latin typeface="Cambria Math" panose="02040503050406030204" pitchFamily="18" charset="0"/>
                              <a:cs typeface="Times New Roman" panose="02020603050405020304" pitchFamily="18" charset="0"/>
                            </a:rPr>
                            <m:t>2</m:t>
                          </m:r>
                        </m:sup>
                      </m:sSup>
                    </m:oMath>
                  </m:oMathPara>
                </a14:m>
                <a:endParaRPr lang="zh-CN" altLang="en-US" sz="2400" dirty="0"/>
              </a:p>
            </p:txBody>
          </p:sp>
        </mc:Choice>
        <mc:Fallback xmlns="">
          <p:sp>
            <p:nvSpPr>
              <p:cNvPr id="15" name="矩形 14">
                <a:extLst>
                  <a:ext uri="{FF2B5EF4-FFF2-40B4-BE49-F238E27FC236}">
                    <a16:creationId xmlns:a16="http://schemas.microsoft.com/office/drawing/2014/main" id="{A6F42860-8799-440E-BA5E-CBCD76A5F140}"/>
                  </a:ext>
                </a:extLst>
              </p:cNvPr>
              <p:cNvSpPr>
                <a:spLocks noRot="1" noChangeAspect="1" noMove="1" noResize="1" noEditPoints="1" noAdjustHandles="1" noChangeArrowheads="1" noChangeShapeType="1" noTextEdit="1"/>
              </p:cNvSpPr>
              <p:nvPr/>
            </p:nvSpPr>
            <p:spPr>
              <a:xfrm>
                <a:off x="8450091" y="2330665"/>
                <a:ext cx="2307042" cy="468975"/>
              </a:xfrm>
              <a:prstGeom prst="rect">
                <a:avLst/>
              </a:prstGeom>
              <a:blipFill>
                <a:blip r:embed="rId4"/>
                <a:stretch>
                  <a:fillRect b="-12987"/>
                </a:stretch>
              </a:blipFill>
            </p:spPr>
            <p:txBody>
              <a:bodyPr/>
              <a:lstStyle/>
              <a:p>
                <a:r>
                  <a:rPr lang="zh-CN" altLang="en-US">
                    <a:noFill/>
                  </a:rPr>
                  <a:t> </a:t>
                </a:r>
              </a:p>
            </p:txBody>
          </p:sp>
        </mc:Fallback>
      </mc:AlternateContent>
      <p:sp>
        <p:nvSpPr>
          <p:cNvPr id="16" name="矩形 15">
            <a:extLst>
              <a:ext uri="{FF2B5EF4-FFF2-40B4-BE49-F238E27FC236}">
                <a16:creationId xmlns:a16="http://schemas.microsoft.com/office/drawing/2014/main" id="{1665CB56-ECA1-4425-9189-AC5B1EFC572C}"/>
              </a:ext>
            </a:extLst>
          </p:cNvPr>
          <p:cNvSpPr/>
          <p:nvPr/>
        </p:nvSpPr>
        <p:spPr>
          <a:xfrm>
            <a:off x="6780500" y="945034"/>
            <a:ext cx="908134" cy="461665"/>
          </a:xfrm>
          <a:prstGeom prst="rect">
            <a:avLst/>
          </a:prstGeom>
        </p:spPr>
        <p:txBody>
          <a:bodyPr wrap="none">
            <a:spAutoFit/>
          </a:bodyPr>
          <a:lstStyle/>
          <a:p>
            <a:r>
              <a:rPr lang="pt-PT" altLang="zh-CN" sz="2400" dirty="0">
                <a:solidFill>
                  <a:srgbClr val="0000FF"/>
                </a:solidFill>
                <a:latin typeface="SFRM1000"/>
              </a:rPr>
              <a:t>BLFQ:</a:t>
            </a:r>
            <a:endParaRPr lang="zh-CN" altLang="en-US" sz="2400" dirty="0">
              <a:solidFill>
                <a:srgbClr val="0000FF"/>
              </a:solidFill>
            </a:endParaRPr>
          </a:p>
        </p:txBody>
      </p:sp>
      <p:sp>
        <p:nvSpPr>
          <p:cNvPr id="17" name="矩形 16">
            <a:extLst>
              <a:ext uri="{FF2B5EF4-FFF2-40B4-BE49-F238E27FC236}">
                <a16:creationId xmlns:a16="http://schemas.microsoft.com/office/drawing/2014/main" id="{BD02BB23-F60A-4C2A-9892-B3A0D0E452E2}"/>
              </a:ext>
            </a:extLst>
          </p:cNvPr>
          <p:cNvSpPr/>
          <p:nvPr/>
        </p:nvSpPr>
        <p:spPr>
          <a:xfrm>
            <a:off x="6790765" y="3674407"/>
            <a:ext cx="1442959" cy="461665"/>
          </a:xfrm>
          <a:prstGeom prst="rect">
            <a:avLst/>
          </a:prstGeom>
        </p:spPr>
        <p:txBody>
          <a:bodyPr wrap="none">
            <a:spAutoFit/>
          </a:bodyPr>
          <a:lstStyle/>
          <a:p>
            <a:r>
              <a:rPr lang="pt-PT" altLang="zh-CN" sz="2400" dirty="0">
                <a:solidFill>
                  <a:srgbClr val="0000FF"/>
                </a:solidFill>
                <a:latin typeface="SFRM1000"/>
              </a:rPr>
              <a:t>Ding et al:</a:t>
            </a:r>
            <a:endParaRPr lang="zh-CN" altLang="en-US" sz="2400" dirty="0">
              <a:solidFill>
                <a:srgbClr val="0000FF"/>
              </a:solidFill>
            </a:endParaRPr>
          </a:p>
        </p:txBody>
      </p:sp>
      <mc:AlternateContent xmlns:mc="http://schemas.openxmlformats.org/markup-compatibility/2006" xmlns:a14="http://schemas.microsoft.com/office/drawing/2010/main">
        <mc:Choice Requires="a14">
          <p:sp>
            <p:nvSpPr>
              <p:cNvPr id="18" name="矩形 17">
                <a:extLst>
                  <a:ext uri="{FF2B5EF4-FFF2-40B4-BE49-F238E27FC236}">
                    <a16:creationId xmlns:a16="http://schemas.microsoft.com/office/drawing/2014/main" id="{CE520F9F-09B9-43CB-84E0-F7366E3887DD}"/>
                  </a:ext>
                </a:extLst>
              </p:cNvPr>
              <p:cNvSpPr/>
              <p:nvPr/>
            </p:nvSpPr>
            <p:spPr>
              <a:xfrm>
                <a:off x="8307536" y="3653980"/>
                <a:ext cx="2307042" cy="4689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altLang="zh-CN" sz="2400" i="1" smtClean="0">
                              <a:solidFill>
                                <a:prstClr val="black"/>
                              </a:solidFill>
                              <a:latin typeface="Cambria Math" panose="02040503050406030204" pitchFamily="18" charset="0"/>
                              <a:cs typeface="Times New Roman" panose="02020603050405020304" pitchFamily="18" charset="0"/>
                            </a:rPr>
                          </m:ctrlPr>
                        </m:sSubSupPr>
                        <m:e>
                          <m:r>
                            <a:rPr lang="en-US" altLang="zh-CN" sz="2400" i="1">
                              <a:solidFill>
                                <a:prstClr val="black"/>
                              </a:solidFill>
                              <a:latin typeface="Cambria Math" panose="02040503050406030204" pitchFamily="18" charset="0"/>
                              <a:cs typeface="Times New Roman" panose="02020603050405020304" pitchFamily="18" charset="0"/>
                            </a:rPr>
                            <m:t>𝑄</m:t>
                          </m:r>
                        </m:e>
                        <m:sub>
                          <m:r>
                            <a:rPr lang="en-US" altLang="zh-CN" sz="2400" i="1">
                              <a:solidFill>
                                <a:prstClr val="black"/>
                              </a:solidFill>
                              <a:latin typeface="Cambria Math" panose="02040503050406030204" pitchFamily="18" charset="0"/>
                              <a:cs typeface="Times New Roman" panose="02020603050405020304" pitchFamily="18" charset="0"/>
                            </a:rPr>
                            <m:t>0</m:t>
                          </m:r>
                        </m:sub>
                        <m:sup>
                          <m:r>
                            <a:rPr lang="en-US" altLang="zh-CN" sz="2400" i="1">
                              <a:solidFill>
                                <a:prstClr val="black"/>
                              </a:solidFill>
                              <a:latin typeface="Cambria Math" panose="02040503050406030204" pitchFamily="18" charset="0"/>
                              <a:cs typeface="Times New Roman" panose="02020603050405020304" pitchFamily="18" charset="0"/>
                            </a:rPr>
                            <m:t>2</m:t>
                          </m:r>
                        </m:sup>
                      </m:sSubSup>
                      <m:r>
                        <a:rPr lang="en-US" altLang="zh-CN" sz="2400" i="1">
                          <a:solidFill>
                            <a:prstClr val="black"/>
                          </a:solidFill>
                          <a:latin typeface="Cambria Math" panose="02040503050406030204" pitchFamily="18" charset="0"/>
                          <a:cs typeface="Times New Roman" panose="02020603050405020304" pitchFamily="18" charset="0"/>
                        </a:rPr>
                        <m:t>=0.09</m:t>
                      </m:r>
                      <m:r>
                        <a:rPr lang="en-US" altLang="zh-CN" sz="2400" i="1">
                          <a:solidFill>
                            <a:prstClr val="black"/>
                          </a:solidFill>
                          <a:latin typeface="Cambria Math" panose="02040503050406030204" pitchFamily="18" charset="0"/>
                          <a:cs typeface="Times New Roman" panose="02020603050405020304" pitchFamily="18" charset="0"/>
                        </a:rPr>
                        <m:t>𝐺𝑒</m:t>
                      </m:r>
                      <m:sSup>
                        <m:sSupPr>
                          <m:ctrlPr>
                            <a:rPr lang="en-US" altLang="zh-CN" sz="2400" i="1">
                              <a:solidFill>
                                <a:prstClr val="black"/>
                              </a:solidFill>
                              <a:latin typeface="Cambria Math" panose="02040503050406030204" pitchFamily="18" charset="0"/>
                              <a:cs typeface="Times New Roman" panose="02020603050405020304" pitchFamily="18" charset="0"/>
                            </a:rPr>
                          </m:ctrlPr>
                        </m:sSupPr>
                        <m:e>
                          <m:r>
                            <a:rPr lang="en-US" altLang="zh-CN" sz="2400" i="1">
                              <a:solidFill>
                                <a:prstClr val="black"/>
                              </a:solidFill>
                              <a:latin typeface="Cambria Math" panose="02040503050406030204" pitchFamily="18" charset="0"/>
                              <a:cs typeface="Times New Roman" panose="02020603050405020304" pitchFamily="18" charset="0"/>
                            </a:rPr>
                            <m:t>𝑉</m:t>
                          </m:r>
                        </m:e>
                        <m:sup>
                          <m:r>
                            <a:rPr lang="en-US" altLang="zh-CN" sz="2400" i="1">
                              <a:solidFill>
                                <a:prstClr val="black"/>
                              </a:solidFill>
                              <a:latin typeface="Cambria Math" panose="02040503050406030204" pitchFamily="18" charset="0"/>
                              <a:cs typeface="Times New Roman" panose="02020603050405020304" pitchFamily="18" charset="0"/>
                            </a:rPr>
                            <m:t>2</m:t>
                          </m:r>
                        </m:sup>
                      </m:sSup>
                    </m:oMath>
                  </m:oMathPara>
                </a14:m>
                <a:endParaRPr lang="zh-CN" altLang="en-US" sz="2400" dirty="0"/>
              </a:p>
            </p:txBody>
          </p:sp>
        </mc:Choice>
        <mc:Fallback xmlns="">
          <p:sp>
            <p:nvSpPr>
              <p:cNvPr id="18" name="矩形 17">
                <a:extLst>
                  <a:ext uri="{FF2B5EF4-FFF2-40B4-BE49-F238E27FC236}">
                    <a16:creationId xmlns:a16="http://schemas.microsoft.com/office/drawing/2014/main" id="{CE520F9F-09B9-43CB-84E0-F7366E3887DD}"/>
                  </a:ext>
                </a:extLst>
              </p:cNvPr>
              <p:cNvSpPr>
                <a:spLocks noRot="1" noChangeAspect="1" noMove="1" noResize="1" noEditPoints="1" noAdjustHandles="1" noChangeArrowheads="1" noChangeShapeType="1" noTextEdit="1"/>
              </p:cNvSpPr>
              <p:nvPr/>
            </p:nvSpPr>
            <p:spPr>
              <a:xfrm>
                <a:off x="8307536" y="3653980"/>
                <a:ext cx="2307042" cy="468975"/>
              </a:xfrm>
              <a:prstGeom prst="rect">
                <a:avLst/>
              </a:prstGeom>
              <a:blipFill>
                <a:blip r:embed="rId5"/>
                <a:stretch>
                  <a:fillRect b="-12987"/>
                </a:stretch>
              </a:blipFill>
            </p:spPr>
            <p:txBody>
              <a:bodyPr/>
              <a:lstStyle/>
              <a:p>
                <a:r>
                  <a:rPr lang="zh-CN" altLang="en-US">
                    <a:noFill/>
                  </a:rPr>
                  <a:t> </a:t>
                </a:r>
              </a:p>
            </p:txBody>
          </p:sp>
        </mc:Fallback>
      </mc:AlternateContent>
      <p:pic>
        <p:nvPicPr>
          <p:cNvPr id="20" name="图片 19">
            <a:extLst>
              <a:ext uri="{FF2B5EF4-FFF2-40B4-BE49-F238E27FC236}">
                <a16:creationId xmlns:a16="http://schemas.microsoft.com/office/drawing/2014/main" id="{F308B7F4-82D8-4CA9-B367-691693C384F6}"/>
              </a:ext>
            </a:extLst>
          </p:cNvPr>
          <p:cNvPicPr>
            <a:picLocks noChangeAspect="1"/>
          </p:cNvPicPr>
          <p:nvPr/>
        </p:nvPicPr>
        <p:blipFill>
          <a:blip r:embed="rId6"/>
          <a:stretch>
            <a:fillRect/>
          </a:stretch>
        </p:blipFill>
        <p:spPr>
          <a:xfrm>
            <a:off x="8004345" y="4372845"/>
            <a:ext cx="4187655" cy="747795"/>
          </a:xfrm>
          <a:prstGeom prst="rect">
            <a:avLst/>
          </a:prstGeom>
        </p:spPr>
      </p:pic>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5381CFB4-9605-4052-A075-40DA24A25527}"/>
                  </a:ext>
                </a:extLst>
              </p:cNvPr>
              <p:cNvSpPr txBox="1"/>
              <p:nvPr/>
            </p:nvSpPr>
            <p:spPr>
              <a:xfrm>
                <a:off x="7383388" y="4396661"/>
                <a:ext cx="69217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𝑓</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𝑥</m:t>
                          </m:r>
                        </m:e>
                      </m:d>
                    </m:oMath>
                  </m:oMathPara>
                </a14:m>
                <a:endParaRPr lang="zh-CN" altLang="en-US" sz="2400" dirty="0"/>
              </a:p>
            </p:txBody>
          </p:sp>
        </mc:Choice>
        <mc:Fallback xmlns="">
          <p:sp>
            <p:nvSpPr>
              <p:cNvPr id="23" name="文本框 22">
                <a:extLst>
                  <a:ext uri="{FF2B5EF4-FFF2-40B4-BE49-F238E27FC236}">
                    <a16:creationId xmlns:a16="http://schemas.microsoft.com/office/drawing/2014/main" id="{5381CFB4-9605-4052-A075-40DA24A25527}"/>
                  </a:ext>
                </a:extLst>
              </p:cNvPr>
              <p:cNvSpPr txBox="1">
                <a:spLocks noRot="1" noChangeAspect="1" noMove="1" noResize="1" noEditPoints="1" noAdjustHandles="1" noChangeArrowheads="1" noChangeShapeType="1" noTextEdit="1"/>
              </p:cNvSpPr>
              <p:nvPr/>
            </p:nvSpPr>
            <p:spPr>
              <a:xfrm>
                <a:off x="7383388" y="4396661"/>
                <a:ext cx="692177" cy="369332"/>
              </a:xfrm>
              <a:prstGeom prst="rect">
                <a:avLst/>
              </a:prstGeom>
              <a:blipFill>
                <a:blip r:embed="rId7"/>
                <a:stretch>
                  <a:fillRect l="-14035" b="-34426"/>
                </a:stretch>
              </a:blipFill>
            </p:spPr>
            <p:txBody>
              <a:bodyPr/>
              <a:lstStyle/>
              <a:p>
                <a:r>
                  <a:rPr lang="zh-CN" altLang="en-US">
                    <a:noFill/>
                  </a:rPr>
                  <a:t> </a:t>
                </a:r>
              </a:p>
            </p:txBody>
          </p:sp>
        </mc:Fallback>
      </mc:AlternateContent>
      <p:sp>
        <p:nvSpPr>
          <p:cNvPr id="25" name="文本框 24">
            <a:extLst>
              <a:ext uri="{FF2B5EF4-FFF2-40B4-BE49-F238E27FC236}">
                <a16:creationId xmlns:a16="http://schemas.microsoft.com/office/drawing/2014/main" id="{214B64DA-C8C6-4C68-8065-2E30C408B5C0}"/>
              </a:ext>
            </a:extLst>
          </p:cNvPr>
          <p:cNvSpPr txBox="1"/>
          <p:nvPr/>
        </p:nvSpPr>
        <p:spPr>
          <a:xfrm>
            <a:off x="8151357" y="2874651"/>
            <a:ext cx="3121367" cy="461665"/>
          </a:xfrm>
          <a:prstGeom prst="rect">
            <a:avLst/>
          </a:prstGeom>
          <a:noFill/>
        </p:spPr>
        <p:txBody>
          <a:bodyPr wrap="none" rtlCol="0">
            <a:spAutoFit/>
          </a:bodyPr>
          <a:lstStyle/>
          <a:p>
            <a:r>
              <a:rPr lang="en-US" altLang="zh-CN" sz="2400" dirty="0">
                <a:latin typeface="Times New Roman" panose="02020603050405020304" pitchFamily="18" charset="0"/>
                <a:cs typeface="Times New Roman" panose="02020603050405020304" pitchFamily="18" charset="0"/>
              </a:rPr>
              <a:t>ZRS evolution equation</a:t>
            </a:r>
            <a:endParaRPr lang="zh-CN" altLang="en-US" sz="2400" dirty="0">
              <a:latin typeface="Times New Roman" panose="02020603050405020304" pitchFamily="18" charset="0"/>
              <a:cs typeface="Times New Roman" panose="02020603050405020304" pitchFamily="18" charset="0"/>
            </a:endParaRPr>
          </a:p>
        </p:txBody>
      </p:sp>
      <p:sp>
        <p:nvSpPr>
          <p:cNvPr id="19" name="文本框 18">
            <a:extLst>
              <a:ext uri="{FF2B5EF4-FFF2-40B4-BE49-F238E27FC236}">
                <a16:creationId xmlns:a16="http://schemas.microsoft.com/office/drawing/2014/main" id="{E17D4004-BB0E-475B-8ED0-CCFDDCBD5AE8}"/>
              </a:ext>
            </a:extLst>
          </p:cNvPr>
          <p:cNvSpPr txBox="1"/>
          <p:nvPr/>
        </p:nvSpPr>
        <p:spPr>
          <a:xfrm>
            <a:off x="284376" y="111132"/>
            <a:ext cx="5833648" cy="523220"/>
          </a:xfrm>
          <a:prstGeom prst="rect">
            <a:avLst/>
          </a:prstGeom>
          <a:noFill/>
        </p:spPr>
        <p:txBody>
          <a:bodyPr wrap="none" rtlCol="0">
            <a:spAutoFit/>
          </a:bodyPr>
          <a:lstStyle/>
          <a:p>
            <a:r>
              <a:rPr lang="en-US" altLang="zh-CN" sz="2800" b="1" dirty="0">
                <a:solidFill>
                  <a:srgbClr val="FF0000"/>
                </a:solidFill>
                <a:latin typeface="Times New Roman" panose="02020603050405020304" pitchFamily="18" charset="0"/>
                <a:cs typeface="Times New Roman" panose="02020603050405020304" pitchFamily="18" charset="0"/>
              </a:rPr>
              <a:t>(B)  Parton distributions comparison</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9638DC86-1285-4D1B-924C-375673081167}"/>
              </a:ext>
            </a:extLst>
          </p:cNvPr>
          <p:cNvSpPr txBox="1"/>
          <p:nvPr/>
        </p:nvSpPr>
        <p:spPr>
          <a:xfrm>
            <a:off x="7813040" y="1493520"/>
            <a:ext cx="3573222" cy="461665"/>
          </a:xfrm>
          <a:prstGeom prst="rect">
            <a:avLst/>
          </a:prstGeom>
          <a:noFill/>
        </p:spPr>
        <p:txBody>
          <a:bodyPr wrap="none" rtlCol="0">
            <a:spAutoFit/>
          </a:bodyPr>
          <a:lstStyle/>
          <a:p>
            <a:r>
              <a:rPr lang="en-US" altLang="zh-CN" sz="2400" dirty="0">
                <a:latin typeface="Times New Roman" panose="02020603050405020304" pitchFamily="18" charset="0"/>
                <a:cs typeface="Times New Roman" panose="02020603050405020304" pitchFamily="18" charset="0"/>
              </a:rPr>
              <a:t>DGLAP evolution equation</a:t>
            </a:r>
            <a:endParaRPr lang="zh-CN" altLang="en-US" sz="2400" dirty="0">
              <a:latin typeface="Times New Roman" panose="02020603050405020304" pitchFamily="18" charset="0"/>
              <a:cs typeface="Times New Roman" panose="02020603050405020304" pitchFamily="18" charset="0"/>
            </a:endParaRPr>
          </a:p>
        </p:txBody>
      </p:sp>
      <p:sp>
        <p:nvSpPr>
          <p:cNvPr id="5" name="矩形 4">
            <a:extLst>
              <a:ext uri="{FF2B5EF4-FFF2-40B4-BE49-F238E27FC236}">
                <a16:creationId xmlns:a16="http://schemas.microsoft.com/office/drawing/2014/main" id="{7D500793-FD49-4561-9663-E0A8158C2F6F}"/>
              </a:ext>
            </a:extLst>
          </p:cNvPr>
          <p:cNvSpPr/>
          <p:nvPr/>
        </p:nvSpPr>
        <p:spPr>
          <a:xfrm>
            <a:off x="7843520" y="5188635"/>
            <a:ext cx="6654800" cy="584775"/>
          </a:xfrm>
          <a:prstGeom prst="rect">
            <a:avLst/>
          </a:prstGeom>
        </p:spPr>
        <p:txBody>
          <a:bodyPr wrap="square">
            <a:spAutoFit/>
          </a:bodyPr>
          <a:lstStyle/>
          <a:p>
            <a:r>
              <a:rPr lang="zh-CN" altLang="en-US" sz="1600" dirty="0">
                <a:solidFill>
                  <a:srgbClr val="00B050"/>
                </a:solidFill>
                <a:latin typeface="Times New Roman" panose="02020603050405020304" pitchFamily="18" charset="0"/>
                <a:cs typeface="Times New Roman" panose="02020603050405020304" pitchFamily="18" charset="0"/>
              </a:rPr>
              <a:t>（</a:t>
            </a:r>
            <a:r>
              <a:rPr lang="pt-PT" altLang="zh-CN" sz="1600" dirty="0">
                <a:solidFill>
                  <a:srgbClr val="00B050"/>
                </a:solidFill>
                <a:latin typeface="Times New Roman" panose="02020603050405020304" pitchFamily="18" charset="0"/>
                <a:cs typeface="Times New Roman" panose="02020603050405020304" pitchFamily="18" charset="0"/>
              </a:rPr>
              <a:t>Phys. Rev. D 101 (2020) 054014 )</a:t>
            </a:r>
          </a:p>
          <a:p>
            <a:r>
              <a:rPr lang="pt-PT" altLang="zh-CN" sz="1600" dirty="0">
                <a:solidFill>
                  <a:srgbClr val="00B050"/>
                </a:solidFill>
                <a:latin typeface="Times New Roman" panose="02020603050405020304" pitchFamily="18" charset="0"/>
                <a:cs typeface="Times New Roman" panose="02020603050405020304" pitchFamily="18" charset="0"/>
              </a:rPr>
              <a:t>Chin. Phys. C 44 (2020) 031002</a:t>
            </a:r>
            <a:r>
              <a:rPr lang="zh-CN" altLang="en-US" sz="1600" dirty="0">
                <a:solidFill>
                  <a:srgbClr val="00B050"/>
                </a:solidFill>
                <a:latin typeface="Times New Roman" panose="02020603050405020304" pitchFamily="18" charset="0"/>
                <a:cs typeface="Times New Roman" panose="02020603050405020304" pitchFamily="18" charset="0"/>
              </a:rPr>
              <a:t>）</a:t>
            </a:r>
            <a:endParaRPr lang="zh-CN" altLang="en-US" sz="1600" dirty="0">
              <a:solidFill>
                <a:srgbClr val="00B050"/>
              </a:solidFill>
            </a:endParaRPr>
          </a:p>
        </p:txBody>
      </p:sp>
    </p:spTree>
    <p:extLst>
      <p:ext uri="{BB962C8B-B14F-4D97-AF65-F5344CB8AC3E}">
        <p14:creationId xmlns:p14="http://schemas.microsoft.com/office/powerpoint/2010/main" val="3482626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5424D18-F560-4381-9D61-785BD9AA4A48}"/>
              </a:ext>
            </a:extLst>
          </p:cNvPr>
          <p:cNvPicPr>
            <a:picLocks noChangeAspect="1"/>
          </p:cNvPicPr>
          <p:nvPr/>
        </p:nvPicPr>
        <p:blipFill>
          <a:blip r:embed="rId2"/>
          <a:stretch>
            <a:fillRect/>
          </a:stretch>
        </p:blipFill>
        <p:spPr>
          <a:xfrm>
            <a:off x="1554480" y="310044"/>
            <a:ext cx="6707970" cy="4515956"/>
          </a:xfrm>
          <a:prstGeom prst="rect">
            <a:avLst/>
          </a:prstGeom>
        </p:spPr>
      </p:pic>
      <p:sp>
        <p:nvSpPr>
          <p:cNvPr id="9" name="矩形 8">
            <a:extLst>
              <a:ext uri="{FF2B5EF4-FFF2-40B4-BE49-F238E27FC236}">
                <a16:creationId xmlns:a16="http://schemas.microsoft.com/office/drawing/2014/main" id="{59E6C3BE-55D4-448F-8835-F7C316975B09}"/>
              </a:ext>
            </a:extLst>
          </p:cNvPr>
          <p:cNvSpPr/>
          <p:nvPr/>
        </p:nvSpPr>
        <p:spPr>
          <a:xfrm>
            <a:off x="355495" y="5437168"/>
            <a:ext cx="11480905" cy="1015663"/>
          </a:xfrm>
          <a:prstGeom prst="rect">
            <a:avLst/>
          </a:prstGeom>
        </p:spPr>
        <p:txBody>
          <a:bodyPr wrap="square">
            <a:spAutoFit/>
          </a:bodyPr>
          <a:lstStyle/>
          <a:p>
            <a:pPr marL="342900" indent="-342900" algn="just">
              <a:buFont typeface="Wingdings" panose="05000000000000000000" pitchFamily="2" charset="2"/>
              <a:buChar char="u"/>
            </a:pPr>
            <a:r>
              <a:rPr lang="en-US" altLang="zh-CN" sz="2000" dirty="0">
                <a:solidFill>
                  <a:srgbClr val="000000"/>
                </a:solidFill>
                <a:latin typeface="Times New Roman" panose="02020603050405020304" pitchFamily="18" charset="0"/>
                <a:cs typeface="Times New Roman" panose="02020603050405020304" pitchFamily="18" charset="0"/>
              </a:rPr>
              <a:t>This fig directly show the effect of shadowing and anti-shadowing . If the equation contains only the shadowing part, without the anti-shadowing part, the solid lines will always be lower than the dashed lines, and momentum conservation will not </a:t>
            </a:r>
            <a:r>
              <a:rPr lang="pt-PT" altLang="zh-CN" sz="2000" dirty="0">
                <a:solidFill>
                  <a:srgbClr val="000000"/>
                </a:solidFill>
                <a:latin typeface="Times New Roman" panose="02020603050405020304" pitchFamily="18" charset="0"/>
                <a:cs typeface="Times New Roman" panose="02020603050405020304" pitchFamily="18" charset="0"/>
              </a:rPr>
              <a:t>be maintained.</a:t>
            </a:r>
            <a:endParaRPr lang="zh-CN" altLang="en-US" sz="2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矩形 15">
                <a:extLst>
                  <a:ext uri="{FF2B5EF4-FFF2-40B4-BE49-F238E27FC236}">
                    <a16:creationId xmlns:a16="http://schemas.microsoft.com/office/drawing/2014/main" id="{179D95CC-04EC-4BE1-A049-BB8A24D50F30}"/>
                  </a:ext>
                </a:extLst>
              </p:cNvPr>
              <p:cNvSpPr/>
              <p:nvPr/>
            </p:nvSpPr>
            <p:spPr>
              <a:xfrm>
                <a:off x="2813282" y="657618"/>
                <a:ext cx="815672" cy="4214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altLang="zh-CN" sz="2000" b="1" i="1" smtClean="0">
                              <a:solidFill>
                                <a:srgbClr val="0000FF"/>
                              </a:solidFill>
                              <a:latin typeface="Cambria Math" panose="02040503050406030204" pitchFamily="18" charset="0"/>
                              <a:cs typeface="Times New Roman" panose="02020603050405020304" pitchFamily="18" charset="0"/>
                            </a:rPr>
                          </m:ctrlPr>
                        </m:sSubSupPr>
                        <m:e>
                          <m:r>
                            <a:rPr lang="en-US" altLang="zh-CN" sz="2000" b="1" i="1">
                              <a:solidFill>
                                <a:srgbClr val="0000FF"/>
                              </a:solidFill>
                              <a:latin typeface="Cambria Math" panose="02040503050406030204" pitchFamily="18" charset="0"/>
                              <a:cs typeface="Times New Roman" panose="02020603050405020304" pitchFamily="18" charset="0"/>
                            </a:rPr>
                            <m:t>𝑸</m:t>
                          </m:r>
                        </m:e>
                        <m:sub>
                          <m:r>
                            <a:rPr lang="en-US" altLang="zh-CN" sz="2000" b="1" i="1">
                              <a:solidFill>
                                <a:srgbClr val="0000FF"/>
                              </a:solidFill>
                              <a:latin typeface="Cambria Math" panose="02040503050406030204" pitchFamily="18" charset="0"/>
                              <a:cs typeface="Times New Roman" panose="02020603050405020304" pitchFamily="18" charset="0"/>
                            </a:rPr>
                            <m:t>𝟎</m:t>
                          </m:r>
                        </m:sub>
                        <m:sup>
                          <m:r>
                            <a:rPr lang="en-US" altLang="zh-CN" sz="2000" b="1" i="1">
                              <a:solidFill>
                                <a:srgbClr val="0000FF"/>
                              </a:solidFill>
                              <a:latin typeface="Cambria Math" panose="02040503050406030204" pitchFamily="18" charset="0"/>
                              <a:cs typeface="Times New Roman" panose="02020603050405020304" pitchFamily="18" charset="0"/>
                            </a:rPr>
                            <m:t>𝟐</m:t>
                          </m:r>
                        </m:sup>
                      </m:sSubSup>
                      <m:r>
                        <a:rPr lang="zh-CN" altLang="en-US" sz="2000" b="1" i="1">
                          <a:solidFill>
                            <a:schemeClr val="tx1"/>
                          </a:solidFill>
                          <a:latin typeface="Cambria Math" panose="02040503050406030204" pitchFamily="18" charset="0"/>
                          <a:cs typeface="Times New Roman" panose="02020603050405020304" pitchFamily="18" charset="0"/>
                        </a:rPr>
                        <m:t>：</m:t>
                      </m:r>
                    </m:oMath>
                  </m:oMathPara>
                </a14:m>
                <a:endParaRPr lang="zh-CN" altLang="en-US" sz="2000" b="1"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6" name="矩形 15">
                <a:extLst>
                  <a:ext uri="{FF2B5EF4-FFF2-40B4-BE49-F238E27FC236}">
                    <a16:creationId xmlns:a16="http://schemas.microsoft.com/office/drawing/2014/main" id="{179D95CC-04EC-4BE1-A049-BB8A24D50F30}"/>
                  </a:ext>
                </a:extLst>
              </p:cNvPr>
              <p:cNvSpPr>
                <a:spLocks noRot="1" noChangeAspect="1" noMove="1" noResize="1" noEditPoints="1" noAdjustHandles="1" noChangeArrowheads="1" noChangeShapeType="1" noTextEdit="1"/>
              </p:cNvSpPr>
              <p:nvPr/>
            </p:nvSpPr>
            <p:spPr>
              <a:xfrm>
                <a:off x="2813282" y="657618"/>
                <a:ext cx="815672" cy="421462"/>
              </a:xfrm>
              <a:prstGeom prst="rect">
                <a:avLst/>
              </a:prstGeom>
              <a:blipFill>
                <a:blip r:embed="rId3"/>
                <a:stretch>
                  <a:fillRect b="-11594"/>
                </a:stretch>
              </a:blipFill>
            </p:spPr>
            <p:txBody>
              <a:bodyPr/>
              <a:lstStyle/>
              <a:p>
                <a:r>
                  <a:rPr lang="zh-CN" altLang="en-US">
                    <a:noFill/>
                  </a:rPr>
                  <a:t> </a:t>
                </a:r>
              </a:p>
            </p:txBody>
          </p:sp>
        </mc:Fallback>
      </mc:AlternateContent>
      <p:sp>
        <p:nvSpPr>
          <p:cNvPr id="17" name="矩形 16">
            <a:extLst>
              <a:ext uri="{FF2B5EF4-FFF2-40B4-BE49-F238E27FC236}">
                <a16:creationId xmlns:a16="http://schemas.microsoft.com/office/drawing/2014/main" id="{D4976D7E-BAB9-4D14-9187-CF4966308897}"/>
              </a:ext>
            </a:extLst>
          </p:cNvPr>
          <p:cNvSpPr/>
          <p:nvPr/>
        </p:nvSpPr>
        <p:spPr>
          <a:xfrm>
            <a:off x="8557937" y="527007"/>
            <a:ext cx="2828018" cy="461665"/>
          </a:xfrm>
          <a:prstGeom prst="rect">
            <a:avLst/>
          </a:prstGeom>
        </p:spPr>
        <p:txBody>
          <a:bodyPr wrap="none">
            <a:spAutoFit/>
          </a:bodyPr>
          <a:lstStyle/>
          <a:p>
            <a:r>
              <a:rPr lang="pt-PT" altLang="zh-CN" sz="2400" b="1" dirty="0">
                <a:solidFill>
                  <a:srgbClr val="0000FF"/>
                </a:solidFill>
                <a:latin typeface="Times New Roman" panose="02020603050405020304" pitchFamily="18" charset="0"/>
                <a:cs typeface="Times New Roman" panose="02020603050405020304" pitchFamily="18" charset="0"/>
              </a:rPr>
              <a:t>input distribution</a:t>
            </a:r>
            <a:r>
              <a:rPr lang="zh-CN" altLang="en-US" sz="2400" dirty="0">
                <a:latin typeface="Times New Roman" panose="02020603050405020304" pitchFamily="18" charset="0"/>
                <a:cs typeface="Times New Roman" panose="02020603050405020304" pitchFamily="18" charset="0"/>
              </a:rPr>
              <a:t>：</a:t>
            </a:r>
          </a:p>
        </p:txBody>
      </p:sp>
      <p:sp>
        <p:nvSpPr>
          <p:cNvPr id="18" name="文本框 17">
            <a:extLst>
              <a:ext uri="{FF2B5EF4-FFF2-40B4-BE49-F238E27FC236}">
                <a16:creationId xmlns:a16="http://schemas.microsoft.com/office/drawing/2014/main" id="{2075C7C1-758F-4F34-A275-D82CCC1530A6}"/>
              </a:ext>
            </a:extLst>
          </p:cNvPr>
          <p:cNvSpPr txBox="1"/>
          <p:nvPr/>
        </p:nvSpPr>
        <p:spPr>
          <a:xfrm>
            <a:off x="9086184" y="2891307"/>
            <a:ext cx="1883849" cy="461665"/>
          </a:xfrm>
          <a:prstGeom prst="rect">
            <a:avLst/>
          </a:prstGeom>
          <a:noFill/>
        </p:spPr>
        <p:txBody>
          <a:bodyPr wrap="none" rtlCol="0">
            <a:spAutoFit/>
          </a:bodyPr>
          <a:lstStyle/>
          <a:p>
            <a:r>
              <a:rPr lang="en-US" altLang="zh-CN" sz="2400" dirty="0">
                <a:latin typeface="Times New Roman" panose="02020603050405020304" pitchFamily="18" charset="0"/>
                <a:cs typeface="Times New Roman" panose="02020603050405020304" pitchFamily="18" charset="0"/>
              </a:rPr>
              <a:t>ZRS equation</a:t>
            </a:r>
            <a:endParaRPr lang="zh-CN" altLang="en-US" sz="2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矩形 18">
                <a:extLst>
                  <a:ext uri="{FF2B5EF4-FFF2-40B4-BE49-F238E27FC236}">
                    <a16:creationId xmlns:a16="http://schemas.microsoft.com/office/drawing/2014/main" id="{BF8C02F4-1FD2-446D-9176-15CE55515D99}"/>
                  </a:ext>
                </a:extLst>
              </p:cNvPr>
              <p:cNvSpPr/>
              <p:nvPr/>
            </p:nvSpPr>
            <p:spPr>
              <a:xfrm>
                <a:off x="3310846" y="670397"/>
                <a:ext cx="1317990"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sz="2000" i="1" smtClean="0">
                          <a:solidFill>
                            <a:schemeClr val="tx1"/>
                          </a:solidFill>
                          <a:latin typeface="Cambria Math" panose="02040503050406030204" pitchFamily="18" charset="0"/>
                          <a:cs typeface="Times New Roman" panose="02020603050405020304" pitchFamily="18" charset="0"/>
                        </a:rPr>
                        <m:t>0.09</m:t>
                      </m:r>
                      <m:r>
                        <a:rPr lang="en-US" altLang="zh-CN" sz="2000" i="1" smtClean="0">
                          <a:solidFill>
                            <a:schemeClr val="tx1"/>
                          </a:solidFill>
                          <a:latin typeface="Cambria Math" panose="02040503050406030204" pitchFamily="18" charset="0"/>
                          <a:cs typeface="Times New Roman" panose="02020603050405020304" pitchFamily="18" charset="0"/>
                        </a:rPr>
                        <m:t>𝐺𝑒</m:t>
                      </m:r>
                      <m:sSup>
                        <m:sSupPr>
                          <m:ctrlPr>
                            <a:rPr lang="en-US" altLang="zh-CN" sz="2000" i="1">
                              <a:solidFill>
                                <a:schemeClr val="tx1"/>
                              </a:solidFill>
                              <a:latin typeface="Cambria Math" panose="02040503050406030204" pitchFamily="18" charset="0"/>
                              <a:cs typeface="Times New Roman" panose="02020603050405020304" pitchFamily="18" charset="0"/>
                            </a:rPr>
                          </m:ctrlPr>
                        </m:sSupPr>
                        <m:e>
                          <m:r>
                            <a:rPr lang="en-US" altLang="zh-CN" sz="2000" i="1">
                              <a:solidFill>
                                <a:schemeClr val="tx1"/>
                              </a:solidFill>
                              <a:latin typeface="Cambria Math" panose="02040503050406030204" pitchFamily="18" charset="0"/>
                              <a:cs typeface="Times New Roman" panose="02020603050405020304" pitchFamily="18" charset="0"/>
                            </a:rPr>
                            <m:t>𝑉</m:t>
                          </m:r>
                        </m:e>
                        <m:sup>
                          <m:r>
                            <a:rPr lang="en-US" altLang="zh-CN" sz="2000" i="1">
                              <a:solidFill>
                                <a:schemeClr val="tx1"/>
                              </a:solidFill>
                              <a:latin typeface="Cambria Math" panose="02040503050406030204" pitchFamily="18" charset="0"/>
                              <a:cs typeface="Times New Roman" panose="02020603050405020304" pitchFamily="18" charset="0"/>
                            </a:rPr>
                            <m:t>2</m:t>
                          </m:r>
                        </m:sup>
                      </m:sSup>
                    </m:oMath>
                  </m:oMathPara>
                </a14:m>
                <a:endParaRPr lang="zh-CN" altLang="en-US" sz="20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9" name="矩形 18">
                <a:extLst>
                  <a:ext uri="{FF2B5EF4-FFF2-40B4-BE49-F238E27FC236}">
                    <a16:creationId xmlns:a16="http://schemas.microsoft.com/office/drawing/2014/main" id="{BF8C02F4-1FD2-446D-9176-15CE55515D99}"/>
                  </a:ext>
                </a:extLst>
              </p:cNvPr>
              <p:cNvSpPr>
                <a:spLocks noRot="1" noChangeAspect="1" noMove="1" noResize="1" noEditPoints="1" noAdjustHandles="1" noChangeArrowheads="1" noChangeShapeType="1" noTextEdit="1"/>
              </p:cNvSpPr>
              <p:nvPr/>
            </p:nvSpPr>
            <p:spPr>
              <a:xfrm>
                <a:off x="3310846" y="670397"/>
                <a:ext cx="1317990" cy="400110"/>
              </a:xfrm>
              <a:prstGeom prst="rect">
                <a:avLst/>
              </a:prstGeom>
              <a:blipFill>
                <a:blip r:embed="rId4"/>
                <a:stretch>
                  <a:fillRect/>
                </a:stretch>
              </a:blipFill>
            </p:spPr>
            <p:txBody>
              <a:bodyPr/>
              <a:lstStyle/>
              <a:p>
                <a:r>
                  <a:rPr lang="zh-CN" altLang="en-US">
                    <a:noFill/>
                  </a:rPr>
                  <a:t> </a:t>
                </a:r>
              </a:p>
            </p:txBody>
          </p:sp>
        </mc:Fallback>
      </mc:AlternateContent>
      <p:sp>
        <p:nvSpPr>
          <p:cNvPr id="20" name="文本框 19">
            <a:extLst>
              <a:ext uri="{FF2B5EF4-FFF2-40B4-BE49-F238E27FC236}">
                <a16:creationId xmlns:a16="http://schemas.microsoft.com/office/drawing/2014/main" id="{27CAE774-3B0B-45C2-A303-871C0E364DD9}"/>
              </a:ext>
            </a:extLst>
          </p:cNvPr>
          <p:cNvSpPr txBox="1"/>
          <p:nvPr/>
        </p:nvSpPr>
        <p:spPr>
          <a:xfrm>
            <a:off x="8524871" y="1617324"/>
            <a:ext cx="2869696" cy="461665"/>
          </a:xfrm>
          <a:prstGeom prst="rect">
            <a:avLst/>
          </a:prstGeom>
          <a:noFill/>
        </p:spPr>
        <p:txBody>
          <a:bodyPr wrap="none" rtlCol="0">
            <a:spAutoFit/>
          </a:bodyPr>
          <a:lstStyle/>
          <a:p>
            <a:r>
              <a:rPr lang="en-US" altLang="zh-CN" sz="2400" b="1" dirty="0">
                <a:solidFill>
                  <a:srgbClr val="0000FF"/>
                </a:solidFill>
                <a:latin typeface="Times New Roman" panose="02020603050405020304" pitchFamily="18" charset="0"/>
                <a:cs typeface="Times New Roman" panose="02020603050405020304" pitchFamily="18" charset="0"/>
              </a:rPr>
              <a:t>Evolution equation: </a:t>
            </a:r>
            <a:endParaRPr lang="zh-CN" altLang="en-US" sz="2400" b="1" dirty="0">
              <a:solidFill>
                <a:srgbClr val="0000FF"/>
              </a:solidFill>
              <a:latin typeface="Times New Roman" panose="02020603050405020304" pitchFamily="18" charset="0"/>
              <a:cs typeface="Times New Roman" panose="02020603050405020304" pitchFamily="18" charset="0"/>
            </a:endParaRPr>
          </a:p>
        </p:txBody>
      </p:sp>
      <p:sp>
        <p:nvSpPr>
          <p:cNvPr id="21" name="文本框 20">
            <a:extLst>
              <a:ext uri="{FF2B5EF4-FFF2-40B4-BE49-F238E27FC236}">
                <a16:creationId xmlns:a16="http://schemas.microsoft.com/office/drawing/2014/main" id="{BB34D4AC-C81F-418C-8AC1-1F51C110DB09}"/>
              </a:ext>
            </a:extLst>
          </p:cNvPr>
          <p:cNvSpPr txBox="1"/>
          <p:nvPr/>
        </p:nvSpPr>
        <p:spPr>
          <a:xfrm>
            <a:off x="9032453" y="2315432"/>
            <a:ext cx="2335704" cy="461665"/>
          </a:xfrm>
          <a:prstGeom prst="rect">
            <a:avLst/>
          </a:prstGeom>
          <a:noFill/>
        </p:spPr>
        <p:txBody>
          <a:bodyPr wrap="none" rtlCol="0">
            <a:spAutoFit/>
          </a:bodyPr>
          <a:lstStyle/>
          <a:p>
            <a:r>
              <a:rPr lang="en-US" altLang="zh-CN" sz="2400" dirty="0">
                <a:latin typeface="Times New Roman" panose="02020603050405020304" pitchFamily="18" charset="0"/>
                <a:cs typeface="Times New Roman" panose="02020603050405020304" pitchFamily="18" charset="0"/>
              </a:rPr>
              <a:t>DGLAP equation</a:t>
            </a:r>
            <a:endParaRPr lang="zh-CN" altLang="en-US" sz="2400" dirty="0">
              <a:latin typeface="Times New Roman" panose="02020603050405020304" pitchFamily="18" charset="0"/>
              <a:cs typeface="Times New Roman" panose="02020603050405020304" pitchFamily="18" charset="0"/>
            </a:endParaRPr>
          </a:p>
        </p:txBody>
      </p:sp>
      <p:sp>
        <p:nvSpPr>
          <p:cNvPr id="12" name="文本框 11">
            <a:extLst>
              <a:ext uri="{FF2B5EF4-FFF2-40B4-BE49-F238E27FC236}">
                <a16:creationId xmlns:a16="http://schemas.microsoft.com/office/drawing/2014/main" id="{45963E39-568B-4E32-8F47-5B7D1F65F116}"/>
              </a:ext>
            </a:extLst>
          </p:cNvPr>
          <p:cNvSpPr txBox="1"/>
          <p:nvPr/>
        </p:nvSpPr>
        <p:spPr>
          <a:xfrm>
            <a:off x="2197494" y="4722830"/>
            <a:ext cx="6136616" cy="461665"/>
          </a:xfrm>
          <a:prstGeom prst="rect">
            <a:avLst/>
          </a:prstGeom>
          <a:noFill/>
        </p:spPr>
        <p:txBody>
          <a:bodyPr wrap="none" rtlCol="0">
            <a:spAutoFit/>
          </a:bodyPr>
          <a:lstStyle/>
          <a:p>
            <a:r>
              <a:rPr lang="en-US" altLang="zh-CN" sz="2400" dirty="0">
                <a:solidFill>
                  <a:srgbClr val="0000FF"/>
                </a:solidFill>
                <a:latin typeface="Times New Roman" panose="02020603050405020304" pitchFamily="18" charset="0"/>
                <a:cs typeface="Times New Roman" panose="02020603050405020304" pitchFamily="18" charset="0"/>
              </a:rPr>
              <a:t>valence quark, sea quark and gluon distributions</a:t>
            </a:r>
            <a:endParaRPr lang="zh-CN" altLang="en-US" sz="2400" dirty="0">
              <a:solidFill>
                <a:srgbClr val="0000FF"/>
              </a:solidFill>
              <a:latin typeface="Times New Roman" panose="02020603050405020304" pitchFamily="18" charset="0"/>
              <a:cs typeface="Times New Roman" panose="02020603050405020304" pitchFamily="18" charset="0"/>
            </a:endParaRPr>
          </a:p>
        </p:txBody>
      </p:sp>
      <p:sp>
        <p:nvSpPr>
          <p:cNvPr id="3" name="矩形 2">
            <a:extLst>
              <a:ext uri="{FF2B5EF4-FFF2-40B4-BE49-F238E27FC236}">
                <a16:creationId xmlns:a16="http://schemas.microsoft.com/office/drawing/2014/main" id="{F38F4C69-65CE-46D9-B64C-6DE2C163FD10}"/>
              </a:ext>
            </a:extLst>
          </p:cNvPr>
          <p:cNvSpPr/>
          <p:nvPr/>
        </p:nvSpPr>
        <p:spPr>
          <a:xfrm>
            <a:off x="9071674" y="1080254"/>
            <a:ext cx="971741" cy="461665"/>
          </a:xfrm>
          <a:prstGeom prst="rect">
            <a:avLst/>
          </a:prstGeom>
        </p:spPr>
        <p:txBody>
          <a:bodyPr wrap="none">
            <a:spAutoFit/>
          </a:bodyPr>
          <a:lstStyle/>
          <a:p>
            <a:r>
              <a:rPr lang="pt-PT" altLang="zh-CN" sz="2400" dirty="0">
                <a:latin typeface="Times New Roman" panose="02020603050405020304" pitchFamily="18" charset="0"/>
                <a:cs typeface="Times New Roman" panose="02020603050405020304" pitchFamily="18" charset="0"/>
              </a:rPr>
              <a:t>BLFQ</a:t>
            </a:r>
            <a:endParaRPr lang="zh-CN" altLang="en-US" sz="2400" dirty="0"/>
          </a:p>
        </p:txBody>
      </p:sp>
    </p:spTree>
    <p:extLst>
      <p:ext uri="{BB962C8B-B14F-4D97-AF65-F5344CB8AC3E}">
        <p14:creationId xmlns:p14="http://schemas.microsoft.com/office/powerpoint/2010/main" val="380682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4E475052-313A-4CC5-86E0-ACFCE78D474B}"/>
              </a:ext>
            </a:extLst>
          </p:cNvPr>
          <p:cNvPicPr>
            <a:picLocks noChangeAspect="1"/>
          </p:cNvPicPr>
          <p:nvPr/>
        </p:nvPicPr>
        <p:blipFill>
          <a:blip r:embed="rId2"/>
          <a:stretch>
            <a:fillRect/>
          </a:stretch>
        </p:blipFill>
        <p:spPr>
          <a:xfrm>
            <a:off x="1304117" y="825281"/>
            <a:ext cx="2921549" cy="2421732"/>
          </a:xfrm>
          <a:prstGeom prst="rect">
            <a:avLst/>
          </a:prstGeom>
        </p:spPr>
      </p:pic>
      <p:sp>
        <p:nvSpPr>
          <p:cNvPr id="6" name="矩形: 圆角 5">
            <a:extLst>
              <a:ext uri="{FF2B5EF4-FFF2-40B4-BE49-F238E27FC236}">
                <a16:creationId xmlns:a16="http://schemas.microsoft.com/office/drawing/2014/main" id="{4144B065-65C4-43E3-ADF0-1D7A58460018}"/>
              </a:ext>
            </a:extLst>
          </p:cNvPr>
          <p:cNvSpPr/>
          <p:nvPr/>
        </p:nvSpPr>
        <p:spPr>
          <a:xfrm>
            <a:off x="1847653" y="763572"/>
            <a:ext cx="480767" cy="2639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a:extLst>
              <a:ext uri="{FF2B5EF4-FFF2-40B4-BE49-F238E27FC236}">
                <a16:creationId xmlns:a16="http://schemas.microsoft.com/office/drawing/2014/main" id="{C45827B8-FC96-40B9-A626-1ECB66C9A157}"/>
              </a:ext>
            </a:extLst>
          </p:cNvPr>
          <p:cNvPicPr>
            <a:picLocks noChangeAspect="1"/>
          </p:cNvPicPr>
          <p:nvPr/>
        </p:nvPicPr>
        <p:blipFill>
          <a:blip r:embed="rId3"/>
          <a:stretch>
            <a:fillRect/>
          </a:stretch>
        </p:blipFill>
        <p:spPr>
          <a:xfrm>
            <a:off x="438623" y="3542774"/>
            <a:ext cx="5677488" cy="682349"/>
          </a:xfrm>
          <a:prstGeom prst="rect">
            <a:avLst/>
          </a:prstGeom>
        </p:spPr>
      </p:pic>
      <p:sp>
        <p:nvSpPr>
          <p:cNvPr id="15" name="文本框 14">
            <a:extLst>
              <a:ext uri="{FF2B5EF4-FFF2-40B4-BE49-F238E27FC236}">
                <a16:creationId xmlns:a16="http://schemas.microsoft.com/office/drawing/2014/main" id="{4535BF32-DF9F-4F62-BB0B-580BA85584EF}"/>
              </a:ext>
            </a:extLst>
          </p:cNvPr>
          <p:cNvSpPr txBox="1"/>
          <p:nvPr/>
        </p:nvSpPr>
        <p:spPr>
          <a:xfrm>
            <a:off x="6801018" y="756869"/>
            <a:ext cx="712054" cy="461665"/>
          </a:xfrm>
          <a:prstGeom prst="rect">
            <a:avLst/>
          </a:prstGeom>
          <a:noFill/>
        </p:spPr>
        <p:txBody>
          <a:bodyPr wrap="none" rtlCol="0">
            <a:spAutoFit/>
          </a:bodyPr>
          <a:lstStyle/>
          <a:p>
            <a:r>
              <a:rPr lang="en-US" altLang="zh-CN" sz="2400" dirty="0">
                <a:solidFill>
                  <a:srgbClr val="0000FF"/>
                </a:solidFill>
              </a:rPr>
              <a:t>H1: </a:t>
            </a:r>
            <a:endParaRPr lang="zh-CN" altLang="en-US" sz="2400" dirty="0">
              <a:solidFill>
                <a:srgbClr val="0000FF"/>
              </a:solidFill>
            </a:endParaRPr>
          </a:p>
        </p:txBody>
      </p:sp>
      <p:sp>
        <p:nvSpPr>
          <p:cNvPr id="16" name="矩形 15">
            <a:extLst>
              <a:ext uri="{FF2B5EF4-FFF2-40B4-BE49-F238E27FC236}">
                <a16:creationId xmlns:a16="http://schemas.microsoft.com/office/drawing/2014/main" id="{69EFB778-21D2-4814-96DC-B0E7983B4E80}"/>
              </a:ext>
            </a:extLst>
          </p:cNvPr>
          <p:cNvSpPr/>
          <p:nvPr/>
        </p:nvSpPr>
        <p:spPr>
          <a:xfrm>
            <a:off x="7414286" y="752591"/>
            <a:ext cx="3924693" cy="461665"/>
          </a:xfrm>
          <a:prstGeom prst="rect">
            <a:avLst/>
          </a:prstGeom>
        </p:spPr>
        <p:txBody>
          <a:bodyPr wrap="square">
            <a:spAutoFit/>
          </a:bodyPr>
          <a:lstStyle/>
          <a:p>
            <a:r>
              <a:rPr lang="en-US" altLang="zh-CN" sz="2400" dirty="0">
                <a:solidFill>
                  <a:srgbClr val="0000FF"/>
                </a:solidFill>
                <a:latin typeface="Times New Roman" panose="02020603050405020304" pitchFamily="18" charset="0"/>
                <a:cs typeface="Times New Roman" panose="02020603050405020304" pitchFamily="18" charset="0"/>
              </a:rPr>
              <a:t>one pion exchange model</a:t>
            </a:r>
            <a:endParaRPr lang="zh-CN" altLang="en-US" sz="2400" dirty="0">
              <a:solidFill>
                <a:srgbClr val="0000FF"/>
              </a:solidFill>
              <a:latin typeface="Times New Roman" panose="02020603050405020304" pitchFamily="18" charset="0"/>
              <a:cs typeface="Times New Roman" panose="02020603050405020304" pitchFamily="18" charset="0"/>
            </a:endParaRPr>
          </a:p>
        </p:txBody>
      </p:sp>
      <p:sp>
        <p:nvSpPr>
          <p:cNvPr id="20" name="矩形 19">
            <a:extLst>
              <a:ext uri="{FF2B5EF4-FFF2-40B4-BE49-F238E27FC236}">
                <a16:creationId xmlns:a16="http://schemas.microsoft.com/office/drawing/2014/main" id="{6C5F11D2-BEAE-4D25-9F77-E741F30D2466}"/>
              </a:ext>
            </a:extLst>
          </p:cNvPr>
          <p:cNvSpPr/>
          <p:nvPr/>
        </p:nvSpPr>
        <p:spPr>
          <a:xfrm>
            <a:off x="6708341" y="2603310"/>
            <a:ext cx="1039067" cy="461665"/>
          </a:xfrm>
          <a:prstGeom prst="rect">
            <a:avLst/>
          </a:prstGeom>
        </p:spPr>
        <p:txBody>
          <a:bodyPr wrap="none">
            <a:spAutoFit/>
          </a:bodyPr>
          <a:lstStyle/>
          <a:p>
            <a:r>
              <a:rPr lang="en-US" altLang="zh-CN" sz="2400" dirty="0">
                <a:solidFill>
                  <a:srgbClr val="0000FF"/>
                </a:solidFill>
                <a:latin typeface="Times New Roman" panose="02020603050405020304" pitchFamily="18" charset="0"/>
                <a:cs typeface="Times New Roman" panose="02020603050405020304" pitchFamily="18" charset="0"/>
              </a:rPr>
              <a:t>ZEUS:</a:t>
            </a:r>
            <a:endParaRPr lang="zh-CN" altLang="en-US" sz="2400" dirty="0">
              <a:solidFill>
                <a:srgbClr val="0000FF"/>
              </a:solidFill>
              <a:latin typeface="Times New Roman" panose="02020603050405020304" pitchFamily="18" charset="0"/>
              <a:cs typeface="Times New Roman" panose="02020603050405020304" pitchFamily="18" charset="0"/>
            </a:endParaRPr>
          </a:p>
        </p:txBody>
      </p:sp>
      <p:sp>
        <p:nvSpPr>
          <p:cNvPr id="21" name="矩形 20">
            <a:extLst>
              <a:ext uri="{FF2B5EF4-FFF2-40B4-BE49-F238E27FC236}">
                <a16:creationId xmlns:a16="http://schemas.microsoft.com/office/drawing/2014/main" id="{27E56B66-825C-42E4-9F2A-367112D7C61A}"/>
              </a:ext>
            </a:extLst>
          </p:cNvPr>
          <p:cNvSpPr/>
          <p:nvPr/>
        </p:nvSpPr>
        <p:spPr>
          <a:xfrm>
            <a:off x="7675015" y="2583726"/>
            <a:ext cx="4531240" cy="461665"/>
          </a:xfrm>
          <a:prstGeom prst="rect">
            <a:avLst/>
          </a:prstGeom>
        </p:spPr>
        <p:txBody>
          <a:bodyPr wrap="none">
            <a:spAutoFit/>
          </a:bodyPr>
          <a:lstStyle/>
          <a:p>
            <a:r>
              <a:rPr lang="en-US" altLang="zh-CN" sz="2400" dirty="0">
                <a:solidFill>
                  <a:srgbClr val="0000FF"/>
                </a:solidFill>
                <a:latin typeface="Times New Roman" panose="02020603050405020304" pitchFamily="18" charset="0"/>
                <a:cs typeface="Times New Roman" panose="02020603050405020304" pitchFamily="18" charset="0"/>
              </a:rPr>
              <a:t>effective one-pion-exchange model</a:t>
            </a:r>
            <a:endParaRPr lang="zh-CN" altLang="en-US" sz="2400" dirty="0">
              <a:solidFill>
                <a:srgbClr val="0000FF"/>
              </a:solidFill>
              <a:latin typeface="Times New Roman" panose="02020603050405020304" pitchFamily="18" charset="0"/>
              <a:cs typeface="Times New Roman" panose="02020603050405020304" pitchFamily="18" charset="0"/>
            </a:endParaRPr>
          </a:p>
        </p:txBody>
      </p:sp>
      <p:sp>
        <p:nvSpPr>
          <p:cNvPr id="22" name="矩形 21">
            <a:extLst>
              <a:ext uri="{FF2B5EF4-FFF2-40B4-BE49-F238E27FC236}">
                <a16:creationId xmlns:a16="http://schemas.microsoft.com/office/drawing/2014/main" id="{ECC08AE1-5FAB-4CE0-B556-AAF7A2702567}"/>
              </a:ext>
            </a:extLst>
          </p:cNvPr>
          <p:cNvSpPr/>
          <p:nvPr/>
        </p:nvSpPr>
        <p:spPr>
          <a:xfrm>
            <a:off x="7664837" y="3055066"/>
            <a:ext cx="2872902" cy="461665"/>
          </a:xfrm>
          <a:prstGeom prst="rect">
            <a:avLst/>
          </a:prstGeom>
        </p:spPr>
        <p:txBody>
          <a:bodyPr wrap="none">
            <a:spAutoFit/>
          </a:bodyPr>
          <a:lstStyle/>
          <a:p>
            <a:r>
              <a:rPr lang="en-US" altLang="zh-CN" sz="2400" dirty="0">
                <a:solidFill>
                  <a:srgbClr val="0000FF"/>
                </a:solidFill>
                <a:latin typeface="Times New Roman" panose="02020603050405020304" pitchFamily="18" charset="0"/>
                <a:cs typeface="Times New Roman" panose="02020603050405020304" pitchFamily="18" charset="0"/>
              </a:rPr>
              <a:t>additive quark model </a:t>
            </a:r>
            <a:endParaRPr lang="zh-CN" altLang="en-US" sz="2400" dirty="0">
              <a:solidFill>
                <a:srgbClr val="0000FF"/>
              </a:solidFill>
              <a:latin typeface="Times New Roman" panose="02020603050405020304" pitchFamily="18" charset="0"/>
              <a:cs typeface="Times New Roman" panose="02020603050405020304" pitchFamily="18" charset="0"/>
            </a:endParaRPr>
          </a:p>
        </p:txBody>
      </p:sp>
      <p:sp>
        <p:nvSpPr>
          <p:cNvPr id="26" name="矩形 25">
            <a:extLst>
              <a:ext uri="{FF2B5EF4-FFF2-40B4-BE49-F238E27FC236}">
                <a16:creationId xmlns:a16="http://schemas.microsoft.com/office/drawing/2014/main" id="{06095CC5-7EB1-4B8D-AD95-383073F49570}"/>
              </a:ext>
            </a:extLst>
          </p:cNvPr>
          <p:cNvSpPr/>
          <p:nvPr/>
        </p:nvSpPr>
        <p:spPr>
          <a:xfrm>
            <a:off x="102303" y="5228676"/>
            <a:ext cx="7367723" cy="461665"/>
          </a:xfrm>
          <a:prstGeom prst="rect">
            <a:avLst/>
          </a:prstGeom>
        </p:spPr>
        <p:txBody>
          <a:bodyPr wrap="none">
            <a:spAutoFit/>
          </a:bodyPr>
          <a:lstStyle/>
          <a:p>
            <a:r>
              <a:rPr lang="zh-CN" altLang="en-US" sz="2400" dirty="0">
                <a:latin typeface="Times New Roman" panose="02020603050405020304" pitchFamily="18" charset="0"/>
                <a:cs typeface="Times New Roman" panose="02020603050405020304" pitchFamily="18" charset="0"/>
              </a:rPr>
              <a:t>𝑑𝜎</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𝑒𝜋</a:t>
            </a:r>
            <a:r>
              <a:rPr lang="en-US" altLang="zh-CN" sz="2400" dirty="0">
                <a:latin typeface="Times New Roman" panose="02020603050405020304" pitchFamily="18" charset="0"/>
                <a:cs typeface="Times New Roman" panose="02020603050405020304" pitchFamily="18" charset="0"/>
              </a:rPr>
              <a:t>+ → </a:t>
            </a:r>
            <a:r>
              <a:rPr lang="zh-CN" altLang="en-US" sz="2400" dirty="0">
                <a:latin typeface="Times New Roman" panose="02020603050405020304" pitchFamily="18" charset="0"/>
                <a:cs typeface="Times New Roman" panose="02020603050405020304" pitchFamily="18" charset="0"/>
              </a:rPr>
              <a:t>𝑒</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𝑋</a:t>
            </a:r>
            <a:r>
              <a:rPr lang="en-US" altLang="zh-CN" sz="2400" dirty="0">
                <a:latin typeface="Times New Roman" panose="02020603050405020304" pitchFamily="18" charset="0"/>
                <a:cs typeface="Times New Roman" panose="02020603050405020304" pitchFamily="18" charset="0"/>
              </a:rPr>
              <a:t>): the cross section of the e-pion interaction</a:t>
            </a:r>
            <a:endParaRPr lang="zh-CN" altLang="en-US" sz="2400" dirty="0"/>
          </a:p>
        </p:txBody>
      </p:sp>
      <p:sp>
        <p:nvSpPr>
          <p:cNvPr id="27" name="矩形 26">
            <a:extLst>
              <a:ext uri="{FF2B5EF4-FFF2-40B4-BE49-F238E27FC236}">
                <a16:creationId xmlns:a16="http://schemas.microsoft.com/office/drawing/2014/main" id="{FFC7F456-8C71-4F6A-948A-ECE2CFA21DCB}"/>
              </a:ext>
            </a:extLst>
          </p:cNvPr>
          <p:cNvSpPr/>
          <p:nvPr/>
        </p:nvSpPr>
        <p:spPr>
          <a:xfrm>
            <a:off x="1699968" y="4282300"/>
            <a:ext cx="5015792" cy="830997"/>
          </a:xfrm>
          <a:prstGeom prst="rect">
            <a:avLst/>
          </a:prstGeom>
        </p:spPr>
        <p:txBody>
          <a:bodyPr wrap="square">
            <a:spAutoFit/>
          </a:bodyPr>
          <a:lstStyle/>
          <a:p>
            <a:r>
              <a:rPr lang="en-US" altLang="zh-CN" sz="2400" dirty="0">
                <a:latin typeface="Times New Roman" panose="02020603050405020304" pitchFamily="18" charset="0"/>
                <a:cs typeface="Times New Roman" panose="02020603050405020304" pitchFamily="18" charset="0"/>
              </a:rPr>
              <a:t>the pion flux associated with the splitting of a proton into a </a:t>
            </a:r>
            <a:r>
              <a:rPr lang="zh-CN" altLang="en-US" sz="2400" dirty="0">
                <a:latin typeface="Times New Roman" panose="02020603050405020304" pitchFamily="18" charset="0"/>
                <a:cs typeface="Times New Roman" panose="02020603050405020304" pitchFamily="18" charset="0"/>
              </a:rPr>
              <a:t>𝜋</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𝑛 </a:t>
            </a:r>
            <a:r>
              <a:rPr lang="en-US" altLang="zh-CN" sz="2400" dirty="0">
                <a:latin typeface="Times New Roman" panose="02020603050405020304" pitchFamily="18" charset="0"/>
                <a:cs typeface="Times New Roman" panose="02020603050405020304" pitchFamily="18" charset="0"/>
              </a:rPr>
              <a:t>system </a:t>
            </a:r>
            <a:endParaRPr lang="zh-CN" altLang="en-US" sz="2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AA7BBCBD-5938-497F-B1B3-F52453925B99}"/>
                  </a:ext>
                </a:extLst>
              </p:cNvPr>
              <p:cNvSpPr txBox="1"/>
              <p:nvPr/>
            </p:nvSpPr>
            <p:spPr>
              <a:xfrm>
                <a:off x="7771458" y="1475294"/>
                <a:ext cx="113826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𝐿</m:t>
                          </m:r>
                        </m:sub>
                      </m:sSub>
                      <m:r>
                        <a:rPr lang="en-US" altLang="zh-CN" sz="2000" b="0" i="1" smtClean="0">
                          <a:latin typeface="Cambria Math" panose="02040503050406030204" pitchFamily="18" charset="0"/>
                        </a:rPr>
                        <m:t>=0.73</m:t>
                      </m:r>
                    </m:oMath>
                  </m:oMathPara>
                </a14:m>
                <a:endParaRPr lang="zh-CN" altLang="en-US" sz="2000" dirty="0"/>
              </a:p>
            </p:txBody>
          </p:sp>
        </mc:Choice>
        <mc:Fallback xmlns="">
          <p:sp>
            <p:nvSpPr>
              <p:cNvPr id="28" name="文本框 27">
                <a:extLst>
                  <a:ext uri="{FF2B5EF4-FFF2-40B4-BE49-F238E27FC236}">
                    <a16:creationId xmlns:a16="http://schemas.microsoft.com/office/drawing/2014/main" id="{AA7BBCBD-5938-497F-B1B3-F52453925B99}"/>
                  </a:ext>
                </a:extLst>
              </p:cNvPr>
              <p:cNvSpPr txBox="1">
                <a:spLocks noRot="1" noChangeAspect="1" noMove="1" noResize="1" noEditPoints="1" noAdjustHandles="1" noChangeArrowheads="1" noChangeShapeType="1" noTextEdit="1"/>
              </p:cNvSpPr>
              <p:nvPr/>
            </p:nvSpPr>
            <p:spPr>
              <a:xfrm>
                <a:off x="7771458" y="1475294"/>
                <a:ext cx="1138260" cy="307777"/>
              </a:xfrm>
              <a:prstGeom prst="rect">
                <a:avLst/>
              </a:prstGeom>
              <a:blipFill>
                <a:blip r:embed="rId4"/>
                <a:stretch>
                  <a:fillRect l="-2139" r="-3743" b="-18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E71668EE-44A5-481F-AA71-7708EC01DF8F}"/>
                  </a:ext>
                </a:extLst>
              </p:cNvPr>
              <p:cNvSpPr txBox="1"/>
              <p:nvPr/>
            </p:nvSpPr>
            <p:spPr>
              <a:xfrm>
                <a:off x="9177622" y="1439159"/>
                <a:ext cx="195399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0.68&lt;</m:t>
                          </m:r>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𝐿</m:t>
                          </m:r>
                        </m:sub>
                      </m:sSub>
                      <m:r>
                        <a:rPr lang="en-US" altLang="zh-CN" sz="2000" b="0" i="1" smtClean="0">
                          <a:latin typeface="Cambria Math" panose="02040503050406030204" pitchFamily="18" charset="0"/>
                        </a:rPr>
                        <m:t>&lt;0.77</m:t>
                      </m:r>
                    </m:oMath>
                  </m:oMathPara>
                </a14:m>
                <a:endParaRPr lang="zh-CN" altLang="en-US" sz="2000" dirty="0"/>
              </a:p>
            </p:txBody>
          </p:sp>
        </mc:Choice>
        <mc:Fallback xmlns="">
          <p:sp>
            <p:nvSpPr>
              <p:cNvPr id="29" name="文本框 28">
                <a:extLst>
                  <a:ext uri="{FF2B5EF4-FFF2-40B4-BE49-F238E27FC236}">
                    <a16:creationId xmlns:a16="http://schemas.microsoft.com/office/drawing/2014/main" id="{E71668EE-44A5-481F-AA71-7708EC01DF8F}"/>
                  </a:ext>
                </a:extLst>
              </p:cNvPr>
              <p:cNvSpPr txBox="1">
                <a:spLocks noRot="1" noChangeAspect="1" noMove="1" noResize="1" noEditPoints="1" noAdjustHandles="1" noChangeArrowheads="1" noChangeShapeType="1" noTextEdit="1"/>
              </p:cNvSpPr>
              <p:nvPr/>
            </p:nvSpPr>
            <p:spPr>
              <a:xfrm>
                <a:off x="9177622" y="1439159"/>
                <a:ext cx="1953996" cy="307777"/>
              </a:xfrm>
              <a:prstGeom prst="rect">
                <a:avLst/>
              </a:prstGeom>
              <a:blipFill>
                <a:blip r:embed="rId5"/>
                <a:stretch>
                  <a:fillRect l="-2500" r="-2188" b="-1568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63E87DAE-FB33-4BF5-919C-2B2F1BD8F6B5}"/>
                  </a:ext>
                </a:extLst>
              </p:cNvPr>
              <p:cNvSpPr txBox="1"/>
              <p:nvPr/>
            </p:nvSpPr>
            <p:spPr>
              <a:xfrm>
                <a:off x="7886152" y="4336748"/>
                <a:ext cx="155632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𝑝</m:t>
                          </m:r>
                        </m:e>
                        <m:sub>
                          <m:r>
                            <a:rPr lang="en-US" altLang="zh-CN" sz="2000" b="0" i="1" smtClean="0">
                              <a:latin typeface="Cambria Math" panose="02040503050406030204" pitchFamily="18" charset="0"/>
                            </a:rPr>
                            <m:t>𝑇</m:t>
                          </m:r>
                        </m:sub>
                      </m:sSub>
                      <m:r>
                        <a:rPr lang="en-US" altLang="zh-CN" sz="2000" b="0" i="1" smtClean="0">
                          <a:latin typeface="Cambria Math" panose="02040503050406030204" pitchFamily="18" charset="0"/>
                        </a:rPr>
                        <m:t>&lt;0.656</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𝑥</m:t>
                          </m:r>
                        </m:e>
                        <m:sub>
                          <m:r>
                            <a:rPr lang="en-US" altLang="zh-CN" sz="2000" i="1">
                              <a:latin typeface="Cambria Math" panose="02040503050406030204" pitchFamily="18" charset="0"/>
                            </a:rPr>
                            <m:t>𝐿</m:t>
                          </m:r>
                        </m:sub>
                      </m:sSub>
                    </m:oMath>
                  </m:oMathPara>
                </a14:m>
                <a:endParaRPr lang="zh-CN" altLang="en-US" sz="2000" dirty="0"/>
              </a:p>
            </p:txBody>
          </p:sp>
        </mc:Choice>
        <mc:Fallback xmlns="">
          <p:sp>
            <p:nvSpPr>
              <p:cNvPr id="30" name="文本框 29">
                <a:extLst>
                  <a:ext uri="{FF2B5EF4-FFF2-40B4-BE49-F238E27FC236}">
                    <a16:creationId xmlns:a16="http://schemas.microsoft.com/office/drawing/2014/main" id="{63E87DAE-FB33-4BF5-919C-2B2F1BD8F6B5}"/>
                  </a:ext>
                </a:extLst>
              </p:cNvPr>
              <p:cNvSpPr txBox="1">
                <a:spLocks noRot="1" noChangeAspect="1" noMove="1" noResize="1" noEditPoints="1" noAdjustHandles="1" noChangeArrowheads="1" noChangeShapeType="1" noTextEdit="1"/>
              </p:cNvSpPr>
              <p:nvPr/>
            </p:nvSpPr>
            <p:spPr>
              <a:xfrm>
                <a:off x="7886152" y="4336748"/>
                <a:ext cx="1556323" cy="307777"/>
              </a:xfrm>
              <a:prstGeom prst="rect">
                <a:avLst/>
              </a:prstGeom>
              <a:blipFill>
                <a:blip r:embed="rId6"/>
                <a:stretch>
                  <a:fillRect l="-3137" r="-392" b="-2352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44813D41-750B-48CB-9A69-D2273A181438}"/>
                  </a:ext>
                </a:extLst>
              </p:cNvPr>
              <p:cNvSpPr txBox="1"/>
              <p:nvPr/>
            </p:nvSpPr>
            <p:spPr>
              <a:xfrm>
                <a:off x="7895578" y="3747257"/>
                <a:ext cx="1138260"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𝐿</m:t>
                          </m:r>
                        </m:sub>
                      </m:sSub>
                      <m:r>
                        <a:rPr lang="en-US" altLang="zh-CN" sz="2000" b="0" i="1" smtClean="0">
                          <a:latin typeface="Cambria Math" panose="02040503050406030204" pitchFamily="18" charset="0"/>
                        </a:rPr>
                        <m:t>=0.73</m:t>
                      </m:r>
                    </m:oMath>
                  </m:oMathPara>
                </a14:m>
                <a:endParaRPr lang="zh-CN" altLang="en-US" sz="2000" dirty="0"/>
              </a:p>
            </p:txBody>
          </p:sp>
        </mc:Choice>
        <mc:Fallback xmlns="">
          <p:sp>
            <p:nvSpPr>
              <p:cNvPr id="31" name="文本框 30">
                <a:extLst>
                  <a:ext uri="{FF2B5EF4-FFF2-40B4-BE49-F238E27FC236}">
                    <a16:creationId xmlns:a16="http://schemas.microsoft.com/office/drawing/2014/main" id="{44813D41-750B-48CB-9A69-D2273A181438}"/>
                  </a:ext>
                </a:extLst>
              </p:cNvPr>
              <p:cNvSpPr txBox="1">
                <a:spLocks noRot="1" noChangeAspect="1" noMove="1" noResize="1" noEditPoints="1" noAdjustHandles="1" noChangeArrowheads="1" noChangeShapeType="1" noTextEdit="1"/>
              </p:cNvSpPr>
              <p:nvPr/>
            </p:nvSpPr>
            <p:spPr>
              <a:xfrm>
                <a:off x="7895578" y="3747257"/>
                <a:ext cx="1138260" cy="307777"/>
              </a:xfrm>
              <a:prstGeom prst="rect">
                <a:avLst/>
              </a:prstGeom>
              <a:blipFill>
                <a:blip r:embed="rId7"/>
                <a:stretch>
                  <a:fillRect l="-1604" r="-4278" b="-16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文本框 31">
                <a:extLst>
                  <a:ext uri="{FF2B5EF4-FFF2-40B4-BE49-F238E27FC236}">
                    <a16:creationId xmlns:a16="http://schemas.microsoft.com/office/drawing/2014/main" id="{1C11E612-D837-4C13-A4E2-CC0EF451A1D6}"/>
                  </a:ext>
                </a:extLst>
              </p:cNvPr>
              <p:cNvSpPr txBox="1"/>
              <p:nvPr/>
            </p:nvSpPr>
            <p:spPr>
              <a:xfrm>
                <a:off x="9359664" y="3759723"/>
                <a:ext cx="1867434" cy="307777"/>
              </a:xfrm>
              <a:prstGeom prst="rect">
                <a:avLst/>
              </a:prstGeom>
              <a:noFill/>
            </p:spPr>
            <p:txBody>
              <a:bodyPr wrap="none" lIns="0" tIns="0" rIns="0" bIns="0" rtlCol="0">
                <a:spAutoFit/>
              </a:bodyPr>
              <a:lstStyle/>
              <a:p>
                <a14:m>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0.64&lt;</m:t>
                        </m:r>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𝐿</m:t>
                        </m:r>
                      </m:sub>
                    </m:sSub>
                    <m:r>
                      <a:rPr lang="en-US" altLang="zh-CN" sz="2000" b="0" i="1" smtClean="0">
                        <a:latin typeface="Cambria Math" panose="02040503050406030204" pitchFamily="18" charset="0"/>
                      </a:rPr>
                      <m:t>&lt;0.</m:t>
                    </m:r>
                  </m:oMath>
                </a14:m>
                <a:r>
                  <a:rPr lang="en-US" altLang="zh-CN" sz="2000" dirty="0"/>
                  <a:t>82</a:t>
                </a:r>
                <a:endParaRPr lang="zh-CN" altLang="en-US" sz="2000" dirty="0"/>
              </a:p>
            </p:txBody>
          </p:sp>
        </mc:Choice>
        <mc:Fallback xmlns="">
          <p:sp>
            <p:nvSpPr>
              <p:cNvPr id="32" name="文本框 31">
                <a:extLst>
                  <a:ext uri="{FF2B5EF4-FFF2-40B4-BE49-F238E27FC236}">
                    <a16:creationId xmlns:a16="http://schemas.microsoft.com/office/drawing/2014/main" id="{1C11E612-D837-4C13-A4E2-CC0EF451A1D6}"/>
                  </a:ext>
                </a:extLst>
              </p:cNvPr>
              <p:cNvSpPr txBox="1">
                <a:spLocks noRot="1" noChangeAspect="1" noMove="1" noResize="1" noEditPoints="1" noAdjustHandles="1" noChangeArrowheads="1" noChangeShapeType="1" noTextEdit="1"/>
              </p:cNvSpPr>
              <p:nvPr/>
            </p:nvSpPr>
            <p:spPr>
              <a:xfrm>
                <a:off x="9359664" y="3759723"/>
                <a:ext cx="1867434" cy="307777"/>
              </a:xfrm>
              <a:prstGeom prst="rect">
                <a:avLst/>
              </a:prstGeom>
              <a:blipFill>
                <a:blip r:embed="rId8"/>
                <a:stretch>
                  <a:fillRect l="-4560" t="-26000" r="-7492" b="-50000"/>
                </a:stretch>
              </a:blipFill>
            </p:spPr>
            <p:txBody>
              <a:bodyPr/>
              <a:lstStyle/>
              <a:p>
                <a:r>
                  <a:rPr lang="zh-CN" altLang="en-US">
                    <a:noFill/>
                  </a:rPr>
                  <a:t> </a:t>
                </a:r>
              </a:p>
            </p:txBody>
          </p:sp>
        </mc:Fallback>
      </mc:AlternateContent>
      <p:pic>
        <p:nvPicPr>
          <p:cNvPr id="33" name="图片 32">
            <a:extLst>
              <a:ext uri="{FF2B5EF4-FFF2-40B4-BE49-F238E27FC236}">
                <a16:creationId xmlns:a16="http://schemas.microsoft.com/office/drawing/2014/main" id="{98D943B8-C83D-405F-8E73-5B30F1593FC2}"/>
              </a:ext>
            </a:extLst>
          </p:cNvPr>
          <p:cNvPicPr>
            <a:picLocks noChangeAspect="1"/>
          </p:cNvPicPr>
          <p:nvPr/>
        </p:nvPicPr>
        <p:blipFill>
          <a:blip r:embed="rId9"/>
          <a:stretch>
            <a:fillRect/>
          </a:stretch>
        </p:blipFill>
        <p:spPr>
          <a:xfrm>
            <a:off x="329057" y="4234933"/>
            <a:ext cx="1371791" cy="552527"/>
          </a:xfrm>
          <a:prstGeom prst="rect">
            <a:avLst/>
          </a:prstGeom>
        </p:spPr>
      </p:pic>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1659B317-738C-4E8A-8C8F-8B06B8542D89}"/>
                  </a:ext>
                </a:extLst>
              </p:cNvPr>
              <p:cNvSpPr txBox="1"/>
              <p:nvPr/>
            </p:nvSpPr>
            <p:spPr>
              <a:xfrm>
                <a:off x="7764232" y="1979628"/>
                <a:ext cx="153208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𝑝</m:t>
                          </m:r>
                        </m:e>
                        <m:sub>
                          <m:r>
                            <a:rPr lang="en-US" altLang="zh-CN" sz="2000" b="0" i="1" smtClean="0">
                              <a:latin typeface="Cambria Math" panose="02040503050406030204" pitchFamily="18" charset="0"/>
                            </a:rPr>
                            <m:t>𝑇</m:t>
                          </m:r>
                        </m:sub>
                      </m:sSub>
                      <m:r>
                        <a:rPr lang="en-US" altLang="zh-CN" sz="2000" b="0" i="1" smtClean="0">
                          <a:latin typeface="Cambria Math" panose="02040503050406030204" pitchFamily="18" charset="0"/>
                        </a:rPr>
                        <m:t>&lt;0.2 </m:t>
                      </m:r>
                      <m:r>
                        <a:rPr lang="en-US" altLang="zh-CN" sz="2000" b="0" i="1" smtClean="0">
                          <a:latin typeface="Cambria Math" panose="02040503050406030204" pitchFamily="18" charset="0"/>
                        </a:rPr>
                        <m:t>𝐺𝑒𝑉</m:t>
                      </m:r>
                    </m:oMath>
                  </m:oMathPara>
                </a14:m>
                <a:endParaRPr lang="zh-CN" altLang="en-US" sz="2000" dirty="0"/>
              </a:p>
            </p:txBody>
          </p:sp>
        </mc:Choice>
        <mc:Fallback xmlns="">
          <p:sp>
            <p:nvSpPr>
              <p:cNvPr id="23" name="文本框 22">
                <a:extLst>
                  <a:ext uri="{FF2B5EF4-FFF2-40B4-BE49-F238E27FC236}">
                    <a16:creationId xmlns:a16="http://schemas.microsoft.com/office/drawing/2014/main" id="{1659B317-738C-4E8A-8C8F-8B06B8542D89}"/>
                  </a:ext>
                </a:extLst>
              </p:cNvPr>
              <p:cNvSpPr txBox="1">
                <a:spLocks noRot="1" noChangeAspect="1" noMove="1" noResize="1" noEditPoints="1" noAdjustHandles="1" noChangeArrowheads="1" noChangeShapeType="1" noTextEdit="1"/>
              </p:cNvSpPr>
              <p:nvPr/>
            </p:nvSpPr>
            <p:spPr>
              <a:xfrm>
                <a:off x="7764232" y="1979628"/>
                <a:ext cx="1532086" cy="307777"/>
              </a:xfrm>
              <a:prstGeom prst="rect">
                <a:avLst/>
              </a:prstGeom>
              <a:blipFill>
                <a:blip r:embed="rId10"/>
                <a:stretch>
                  <a:fillRect l="-3187" r="-2390" b="-26000"/>
                </a:stretch>
              </a:blipFill>
            </p:spPr>
            <p:txBody>
              <a:bodyPr/>
              <a:lstStyle/>
              <a:p>
                <a:r>
                  <a:rPr lang="zh-CN" altLang="en-US">
                    <a:noFill/>
                  </a:rPr>
                  <a:t> </a:t>
                </a:r>
              </a:p>
            </p:txBody>
          </p:sp>
        </mc:Fallback>
      </mc:AlternateContent>
      <p:sp>
        <p:nvSpPr>
          <p:cNvPr id="24" name="文本框 23">
            <a:extLst>
              <a:ext uri="{FF2B5EF4-FFF2-40B4-BE49-F238E27FC236}">
                <a16:creationId xmlns:a16="http://schemas.microsoft.com/office/drawing/2014/main" id="{38F42750-9F58-4941-81CF-1F350D1C07C3}"/>
              </a:ext>
            </a:extLst>
          </p:cNvPr>
          <p:cNvSpPr txBox="1"/>
          <p:nvPr/>
        </p:nvSpPr>
        <p:spPr>
          <a:xfrm>
            <a:off x="192936" y="111132"/>
            <a:ext cx="3890809" cy="954107"/>
          </a:xfrm>
          <a:prstGeom prst="rect">
            <a:avLst/>
          </a:prstGeom>
          <a:noFill/>
        </p:spPr>
        <p:txBody>
          <a:bodyPr wrap="none" rtlCol="0">
            <a:spAutoFit/>
          </a:bodyPr>
          <a:lstStyle/>
          <a:p>
            <a:r>
              <a:rPr lang="en-US" altLang="zh-CN" sz="2800" b="1" dirty="0">
                <a:solidFill>
                  <a:srgbClr val="FF0000"/>
                </a:solidFill>
                <a:latin typeface="Times New Roman" panose="02020603050405020304" pitchFamily="18" charset="0"/>
                <a:cs typeface="Times New Roman" panose="02020603050405020304" pitchFamily="18" charset="0"/>
              </a:rPr>
              <a:t>(C) </a:t>
            </a:r>
            <a:r>
              <a:rPr lang="en-US" altLang="zh-CN" sz="2800" b="1" dirty="0">
                <a:solidFill>
                  <a:srgbClr val="FF0000"/>
                </a:solidFill>
              </a:rPr>
              <a:t>Structure functions</a:t>
            </a:r>
            <a:endParaRPr lang="zh-CN" altLang="en-US" sz="2800" b="1" dirty="0">
              <a:solidFill>
                <a:srgbClr val="FF0000"/>
              </a:solidFill>
            </a:endParaRPr>
          </a:p>
          <a:p>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2" name="矩形: 圆角 1">
            <a:extLst>
              <a:ext uri="{FF2B5EF4-FFF2-40B4-BE49-F238E27FC236}">
                <a16:creationId xmlns:a16="http://schemas.microsoft.com/office/drawing/2014/main" id="{7515F2AC-0B76-4D70-B1E1-98C01A2F2434}"/>
              </a:ext>
            </a:extLst>
          </p:cNvPr>
          <p:cNvSpPr/>
          <p:nvPr/>
        </p:nvSpPr>
        <p:spPr>
          <a:xfrm>
            <a:off x="2550160" y="792480"/>
            <a:ext cx="386080" cy="2946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4017444242"/>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2909</TotalTime>
  <Words>1654</Words>
  <Application>Microsoft Office PowerPoint</Application>
  <PresentationFormat>宽屏</PresentationFormat>
  <Paragraphs>192</Paragraphs>
  <Slides>37</Slides>
  <Notes>3</Notes>
  <HiddenSlides>0</HiddenSlides>
  <MMClips>0</MMClips>
  <ScaleCrop>false</ScaleCrop>
  <HeadingPairs>
    <vt:vector size="8" baseType="variant">
      <vt:variant>
        <vt:lpstr>已用的字体</vt:lpstr>
      </vt:variant>
      <vt:variant>
        <vt:i4>18</vt:i4>
      </vt:variant>
      <vt:variant>
        <vt:lpstr>主题</vt:lpstr>
      </vt:variant>
      <vt:variant>
        <vt:i4>1</vt:i4>
      </vt:variant>
      <vt:variant>
        <vt:lpstr>嵌入 OLE 服务器</vt:lpstr>
      </vt:variant>
      <vt:variant>
        <vt:i4>1</vt:i4>
      </vt:variant>
      <vt:variant>
        <vt:lpstr>幻灯片标题</vt:lpstr>
      </vt:variant>
      <vt:variant>
        <vt:i4>37</vt:i4>
      </vt:variant>
    </vt:vector>
  </HeadingPairs>
  <TitlesOfParts>
    <vt:vector size="57" baseType="lpstr">
      <vt:lpstr>SFBX0800</vt:lpstr>
      <vt:lpstr>SFRM0800</vt:lpstr>
      <vt:lpstr>SFRM1000</vt:lpstr>
      <vt:lpstr>SFTI0800</vt:lpstr>
      <vt:lpstr>等线</vt:lpstr>
      <vt:lpstr>等线 Light</vt:lpstr>
      <vt:lpstr>华文楷体</vt:lpstr>
      <vt:lpstr>华文隶书</vt:lpstr>
      <vt:lpstr>楷体</vt:lpstr>
      <vt:lpstr>隶书</vt:lpstr>
      <vt:lpstr>宋体</vt:lpstr>
      <vt:lpstr>微软雅黑</vt:lpstr>
      <vt:lpstr>Arial</vt:lpstr>
      <vt:lpstr>Cambria Math</vt:lpstr>
      <vt:lpstr>Tahoma</vt:lpstr>
      <vt:lpstr>Times New Roman</vt:lpstr>
      <vt:lpstr>Trebuchet MS</vt:lpstr>
      <vt:lpstr>Wingdings</vt:lpstr>
      <vt:lpstr>Office 主题​​</vt:lpstr>
      <vt:lpstr>公式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ThinkPad</dc:creator>
  <cp:lastModifiedBy>ThinkPad</cp:lastModifiedBy>
  <cp:revision>114</cp:revision>
  <dcterms:created xsi:type="dcterms:W3CDTF">2023-11-04T09:06:37Z</dcterms:created>
  <dcterms:modified xsi:type="dcterms:W3CDTF">2023-11-17T03:17:13Z</dcterms:modified>
</cp:coreProperties>
</file>