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6" r:id="rId2"/>
    <p:sldId id="1064" r:id="rId3"/>
    <p:sldId id="6641" r:id="rId4"/>
    <p:sldId id="6700" r:id="rId5"/>
    <p:sldId id="1131" r:id="rId6"/>
    <p:sldId id="6642" r:id="rId7"/>
    <p:sldId id="6696" r:id="rId8"/>
    <p:sldId id="6665" r:id="rId9"/>
    <p:sldId id="296" r:id="rId10"/>
    <p:sldId id="297" r:id="rId11"/>
    <p:sldId id="6682" r:id="rId12"/>
    <p:sldId id="6684" r:id="rId13"/>
    <p:sldId id="6645" r:id="rId14"/>
    <p:sldId id="6701" r:id="rId15"/>
    <p:sldId id="6685" r:id="rId16"/>
    <p:sldId id="6670" r:id="rId17"/>
    <p:sldId id="6669" r:id="rId18"/>
    <p:sldId id="6671" r:id="rId19"/>
    <p:sldId id="6673" r:id="rId20"/>
    <p:sldId id="6674" r:id="rId21"/>
    <p:sldId id="6693" r:id="rId22"/>
    <p:sldId id="6688" r:id="rId23"/>
    <p:sldId id="6689" r:id="rId24"/>
    <p:sldId id="6690" r:id="rId25"/>
    <p:sldId id="6698" r:id="rId26"/>
    <p:sldId id="6692" r:id="rId27"/>
    <p:sldId id="6676" r:id="rId28"/>
    <p:sldId id="6675" r:id="rId29"/>
    <p:sldId id="3702" r:id="rId30"/>
    <p:sldId id="6678" r:id="rId31"/>
    <p:sldId id="6679" r:id="rId32"/>
    <p:sldId id="6695" r:id="rId33"/>
    <p:sldId id="6702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0F0"/>
    <a:srgbClr val="2E2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40" autoAdjust="0"/>
    <p:restoredTop sz="86418" autoAdjust="0"/>
  </p:normalViewPr>
  <p:slideViewPr>
    <p:cSldViewPr snapToGrid="0">
      <p:cViewPr varScale="1">
        <p:scale>
          <a:sx n="78" d="100"/>
          <a:sy n="78" d="100"/>
        </p:scale>
        <p:origin x="184" y="9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0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312ED-F2F8-4024-9DF1-4F0153873E4F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B4205-994A-477E-9D3F-82669241E5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35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（</a:t>
            </a:r>
            <a:r>
              <a:rPr lang="en-US" altLang="zh-CN" dirty="0"/>
              <a:t>P2-4). 2</a:t>
            </a:r>
            <a:r>
              <a:rPr lang="zh-CN" altLang="en-US" dirty="0"/>
              <a:t>（</a:t>
            </a:r>
            <a:r>
              <a:rPr lang="en-US" altLang="zh-CN" dirty="0"/>
              <a:t>P5).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5721C-2F9F-4A25-A54D-7E3D514A90A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33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661A54-3090-034C-A592-C21BBDF7A032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4090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Because of High cross sections of e^+ e^−→J/ψ,  ψ^′ and </a:t>
            </a:r>
            <a:r>
              <a:rPr lang="en-US" altLang="zh-CN" sz="2000" dirty="0">
                <a:sym typeface="Wingdings" panose="05000000000000000000" pitchFamily="2" charset="2"/>
              </a:rPr>
              <a:t>Low background at </a:t>
            </a:r>
            <a:r>
              <a:rPr lang="en-US" altLang="zh-CN" sz="2000" dirty="0" err="1">
                <a:sym typeface="Wingdings" panose="05000000000000000000" pitchFamily="2" charset="2"/>
              </a:rPr>
              <a:t>e+e</a:t>
            </a:r>
            <a:r>
              <a:rPr lang="en-US" altLang="zh-CN" sz="2000" dirty="0">
                <a:sym typeface="Wingdings" panose="05000000000000000000" pitchFamily="2" charset="2"/>
              </a:rPr>
              <a:t>-</a:t>
            </a:r>
            <a:r>
              <a:rPr lang="en-US" altLang="zh-CN" sz="2000" baseline="0" dirty="0">
                <a:sym typeface="Wingdings" panose="05000000000000000000" pitchFamily="2" charset="2"/>
              </a:rPr>
              <a:t> machine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ym typeface="Wingdings" panose="05000000000000000000" pitchFamily="2" charset="2"/>
              </a:rPr>
              <a:t>Secondly, </a:t>
            </a:r>
            <a:r>
              <a:rPr lang="en-US" altLang="zh-CN" sz="2000" dirty="0" err="1"/>
              <a:t>Charmonium</a:t>
            </a:r>
            <a:r>
              <a:rPr lang="en-US" altLang="zh-CN" sz="2000" dirty="0"/>
              <a:t> decays </a:t>
            </a:r>
            <a:r>
              <a:rPr lang="en-US" altLang="zh-CN" sz="2000" dirty="0">
                <a:sym typeface="Symbol" pitchFamily="18" charset="2"/>
              </a:rPr>
              <a:t>provide </a:t>
            </a:r>
            <a:r>
              <a:rPr lang="en-US" altLang="zh-CN" sz="2000" dirty="0">
                <a:ea typeface="微软雅黑" panose="020B0503020204020204" pitchFamily="34" charset="-122"/>
              </a:rPr>
              <a:t>Well defined initial and final states.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ea typeface="微软雅黑" panose="020B0503020204020204" pitchFamily="34" charset="-122"/>
              </a:rPr>
              <a:t>There are Kinematic constraints and</a:t>
            </a:r>
            <a:r>
              <a:rPr lang="en-US" altLang="zh-CN" sz="2000" baseline="0" dirty="0">
                <a:ea typeface="微软雅黑" panose="020B0503020204020204" pitchFamily="34" charset="-122"/>
              </a:rPr>
              <a:t> quantum number </a:t>
            </a:r>
            <a:r>
              <a:rPr lang="en-US" altLang="zh-CN" sz="2000" baseline="0" dirty="0" err="1">
                <a:ea typeface="微软雅黑" panose="020B0503020204020204" pitchFamily="34" charset="-122"/>
              </a:rPr>
              <a:t>constriants</a:t>
            </a:r>
            <a:r>
              <a:rPr lang="en-US" altLang="zh-CN" sz="2000" baseline="0" dirty="0">
                <a:ea typeface="微软雅黑" panose="020B0503020204020204" pitchFamily="34" charset="-122"/>
              </a:rPr>
              <a:t> , which can make the analyses much easier.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/>
              <a:t>Charmonium decays are</a:t>
            </a:r>
            <a:r>
              <a:rPr lang="en-US" altLang="zh-CN" sz="2000" baseline="0" dirty="0"/>
              <a:t> gluon rich process, which is benefit to the study of </a:t>
            </a:r>
            <a:r>
              <a:rPr lang="en-US" altLang="zh-CN" sz="2000" baseline="0" dirty="0" err="1"/>
              <a:t>glueballs</a:t>
            </a:r>
            <a:r>
              <a:rPr lang="en-US" altLang="zh-CN" sz="2000" baseline="0" dirty="0"/>
              <a:t> and hybrids.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000" dirty="0">
              <a:ea typeface="微软雅黑" panose="020B0503020204020204" pitchFamily="34" charset="-122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000" dirty="0">
              <a:ea typeface="微软雅黑" panose="020B0503020204020204" pitchFamily="34" charset="-122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ym typeface="Wingdings" panose="05000000000000000000" pitchFamily="2" charset="2"/>
              </a:rPr>
              <a:t>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69E8E-5B24-4581-9AC5-9BBC0D6BAC9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48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69E8E-5B24-4581-9AC5-9BBC0D6BAC9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309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69E8E-5B24-4581-9AC5-9BBC0D6BAC9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40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最近的一篇关于新强子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态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的综述中，对于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X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2370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）是胶球候选者作了特别讨论！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661A54-3090-034C-A592-C21BBDF7A032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3680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最近的一篇关于新强子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态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的综述中，对于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X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2370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）是胶球候选者作了特别讨论！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661A54-3090-034C-A592-C21BBDF7A032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6539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最近的一篇关于新强子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态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的综述中，对于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X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（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2370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Arial" charset="0"/>
                <a:ea typeface="宋体" charset="-122"/>
                <a:cs typeface="宋体" charset="0"/>
              </a:rPr>
              <a:t>）是胶球候选者作了特别讨论！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661A54-3090-034C-A592-C21BBDF7A032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033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04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69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933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4D1F2-A9D0-4ADC-BBAD-9AF59342E05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7044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3387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89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43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557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67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6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98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04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9D5B-3438-422E-8026-B5B322A066BC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815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79D5B-3438-422E-8026-B5B322A066BC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15DAD-A732-4873-80B4-447B1293A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://dx.doi.org/10.1088/1674-1137/ac5c2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emf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61.png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NULL"/><Relationship Id="rId4" Type="http://schemas.openxmlformats.org/officeDocument/2006/relationships/image" Target="../media/image62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44998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pirehep.net/literature/44629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151368" y="1853410"/>
            <a:ext cx="12192000" cy="2520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altLang="zh-CN" sz="4400" b="1" dirty="0">
                <a:solidFill>
                  <a:srgbClr val="FF0000"/>
                </a:solidFill>
                <a:latin typeface="Comic Sans MS" panose="030F0902030302020204" pitchFamily="66" charset="0"/>
                <a:ea typeface="Microsoft YaHei" panose="020B0503020204020204" pitchFamily="34" charset="-122"/>
                <a:cs typeface="+mn-cs"/>
              </a:rPr>
              <a:t>Discovery of the anomalous shape of the structure around 1.84 GeV</a:t>
            </a:r>
            <a:br>
              <a:rPr lang="en-US" altLang="zh-CN" sz="5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br>
            <a:r>
              <a:rPr lang="zh-CN" altLang="en-US" sz="5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                  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br>
              <a:rPr lang="en-US" altLang="zh-CN" sz="1800" dirty="0">
                <a:solidFill>
                  <a:srgbClr val="2E2DB5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br>
            <a:endParaRPr lang="zh-CN" altLang="en-US" sz="1800" dirty="0">
              <a:solidFill>
                <a:srgbClr val="2E2DB5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65809" y="3865636"/>
            <a:ext cx="6400800" cy="2376264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ea typeface="黑体" panose="02010609060101010101" pitchFamily="49" charset="-122"/>
              </a:rPr>
              <a:t>房双世（高能物理研究所</a:t>
            </a:r>
            <a:r>
              <a:rPr lang="zh-CN" altLang="en-US" sz="2800" dirty="0">
                <a:ea typeface="黑体" panose="02010609060101010101" pitchFamily="49" charset="-122"/>
              </a:rPr>
              <a:t>）</a:t>
            </a:r>
            <a:endParaRPr lang="en-US" altLang="zh-CN" sz="2800" dirty="0">
              <a:ea typeface="黑体" panose="02010609060101010101" pitchFamily="49" charset="-122"/>
            </a:endParaRPr>
          </a:p>
        </p:txBody>
      </p:sp>
      <p:pic>
        <p:nvPicPr>
          <p:cNvPr id="1028" name="Picture 4" descr="F:\Research\15 Images\Templates and logos\IHEP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19" b="100000" l="0" r="100000">
                        <a14:foregroundMark x1="63522" y1="14019" x2="94969" y2="21807"/>
                        <a14:foregroundMark x1="17400" y1="77570" x2="17400" y2="77570"/>
                        <a14:foregroundMark x1="18029" y1="73832" x2="34172" y2="84424"/>
                        <a14:foregroundMark x1="55346" y1="20872" x2="25577" y2="39564"/>
                        <a14:foregroundMark x1="74004" y1="59813" x2="68973" y2="76012"/>
                        <a14:foregroundMark x1="76939" y1="38629" x2="93082" y2="37383"/>
                        <a14:foregroundMark x1="7757" y1="38941" x2="14465" y2="51402"/>
                        <a14:foregroundMark x1="6709" y1="45794" x2="14885" y2="61994"/>
                        <a14:foregroundMark x1="5660" y1="53894" x2="20126" y2="67913"/>
                        <a14:foregroundMark x1="10692" y1="40187" x2="26834" y2="55140"/>
                        <a14:foregroundMark x1="13836" y1="85981" x2="62474" y2="86916"/>
                        <a14:foregroundMark x1="47799" y1="92523" x2="47799" y2="92523"/>
                        <a14:foregroundMark x1="75052" y1="13707" x2="75052" y2="13707"/>
                        <a14:foregroundMark x1="45912" y1="17134" x2="45912" y2="17134"/>
                        <a14:foregroundMark x1="40461" y1="19626" x2="40461" y2="19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31" y="4365853"/>
            <a:ext cx="2050434" cy="1379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36E859E-ED3C-B242-8740-071F8E6BC7E6}"/>
              </a:ext>
            </a:extLst>
          </p:cNvPr>
          <p:cNvSpPr txBox="1"/>
          <p:nvPr/>
        </p:nvSpPr>
        <p:spPr>
          <a:xfrm>
            <a:off x="3025391" y="5980290"/>
            <a:ext cx="6441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highlight>
                  <a:srgbClr val="FFFF00"/>
                </a:highlight>
                <a:ea typeface="黑体" panose="02010609060101010101" pitchFamily="49" charset="-122"/>
              </a:rPr>
              <a:t>强子物理在线论坛，</a:t>
            </a:r>
            <a:r>
              <a:rPr lang="en-US" altLang="zh-CN" sz="2800" dirty="0">
                <a:highlight>
                  <a:srgbClr val="FFFF00"/>
                </a:highlight>
                <a:ea typeface="黑体" panose="02010609060101010101" pitchFamily="49" charset="-122"/>
              </a:rPr>
              <a:t>2023</a:t>
            </a:r>
            <a:r>
              <a:rPr lang="zh-CN" altLang="en-US" sz="2800" dirty="0">
                <a:highlight>
                  <a:srgbClr val="FFFF00"/>
                </a:highlight>
                <a:ea typeface="黑体" panose="02010609060101010101" pitchFamily="49" charset="-122"/>
              </a:rPr>
              <a:t>年</a:t>
            </a:r>
            <a:r>
              <a:rPr lang="en-US" altLang="zh-CN" sz="2800" dirty="0">
                <a:highlight>
                  <a:srgbClr val="FFFF00"/>
                </a:highlight>
                <a:ea typeface="黑体" panose="02010609060101010101" pitchFamily="49" charset="-122"/>
              </a:rPr>
              <a:t>11</a:t>
            </a:r>
            <a:r>
              <a:rPr lang="zh-CN" altLang="en-US" sz="2800" dirty="0">
                <a:highlight>
                  <a:srgbClr val="FFFF00"/>
                </a:highlight>
                <a:ea typeface="黑体" panose="02010609060101010101" pitchFamily="49" charset="-122"/>
              </a:rPr>
              <a:t>月</a:t>
            </a:r>
            <a:r>
              <a:rPr lang="en-US" altLang="zh-CN" sz="2800" dirty="0">
                <a:highlight>
                  <a:srgbClr val="FFFF00"/>
                </a:highlight>
                <a:ea typeface="黑体" panose="02010609060101010101" pitchFamily="49" charset="-122"/>
              </a:rPr>
              <a:t>8</a:t>
            </a:r>
            <a:r>
              <a:rPr lang="zh-CN" altLang="en-US" sz="2800" dirty="0">
                <a:highlight>
                  <a:srgbClr val="FFFF00"/>
                </a:highlight>
                <a:ea typeface="黑体" panose="02010609060101010101" pitchFamily="49" charset="-122"/>
              </a:rPr>
              <a:t>日</a:t>
            </a:r>
            <a:endParaRPr lang="en-US" altLang="zh-CN" sz="2800" dirty="0">
              <a:highlight>
                <a:srgbClr val="FFFF00"/>
              </a:highlight>
              <a:ea typeface="黑体" panose="02010609060101010101" pitchFamily="49" charset="-12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E6BA38F-8E9E-0043-AF86-DCF5425E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245" y="354490"/>
            <a:ext cx="1881638" cy="5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47" descr="http://bes3.ihep.ac.cn/images/BES3_logo.jpg">
            <a:extLst>
              <a:ext uri="{FF2B5EF4-FFF2-40B4-BE49-F238E27FC236}">
                <a16:creationId xmlns:a16="http://schemas.microsoft.com/office/drawing/2014/main" id="{C9308448-0084-9A40-B7F8-C20216F7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5" y="172614"/>
            <a:ext cx="1779814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048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Rectangle 5">
            <a:extLst>
              <a:ext uri="{FF2B5EF4-FFF2-40B4-BE49-F238E27FC236}">
                <a16:creationId xmlns:a16="http://schemas.microsoft.com/office/drawing/2014/main" id="{382DE846-1842-2E43-9419-2215BF6C2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583" y="75382"/>
            <a:ext cx="6650271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en-US" altLang="zh-CN" sz="4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Fit results</a:t>
            </a:r>
          </a:p>
        </p:txBody>
      </p:sp>
      <p:sp>
        <p:nvSpPr>
          <p:cNvPr id="107528" name="Text Box 8">
            <a:extLst>
              <a:ext uri="{FF2B5EF4-FFF2-40B4-BE49-F238E27FC236}">
                <a16:creationId xmlns:a16="http://schemas.microsoft.com/office/drawing/2014/main" id="{06138BF5-5CBA-C14C-81E0-BC400850D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199" y="5979319"/>
            <a:ext cx="31623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2800" b="1" dirty="0"/>
              <a:t>M(pp)-2m</a:t>
            </a:r>
            <a:r>
              <a:rPr lang="en-US" altLang="zh-CN" sz="2800" b="1" baseline="-25000" dirty="0"/>
              <a:t>p </a:t>
            </a:r>
            <a:r>
              <a:rPr lang="en-US" altLang="zh-CN" sz="2800" dirty="0"/>
              <a:t>(GeV)</a:t>
            </a:r>
            <a:endParaRPr lang="en-US" altLang="zh-CN" sz="2800" baseline="-25000" dirty="0"/>
          </a:p>
        </p:txBody>
      </p:sp>
      <p:sp>
        <p:nvSpPr>
          <p:cNvPr id="107530" name="Line 10">
            <a:extLst>
              <a:ext uri="{FF2B5EF4-FFF2-40B4-BE49-F238E27FC236}">
                <a16:creationId xmlns:a16="http://schemas.microsoft.com/office/drawing/2014/main" id="{66385D34-DDAE-C24A-A565-A9488A830D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3150" y="6075847"/>
            <a:ext cx="18143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E878A07-FCF5-774C-9A82-F5FD82415BAF}"/>
              </a:ext>
            </a:extLst>
          </p:cNvPr>
          <p:cNvGrpSpPr/>
          <p:nvPr/>
        </p:nvGrpSpPr>
        <p:grpSpPr>
          <a:xfrm>
            <a:off x="1198105" y="5369088"/>
            <a:ext cx="6172199" cy="519113"/>
            <a:chOff x="4267201" y="5486401"/>
            <a:chExt cx="6172199" cy="519113"/>
          </a:xfrm>
        </p:grpSpPr>
        <p:sp>
          <p:nvSpPr>
            <p:cNvPr id="107529" name="Text Box 9">
              <a:extLst>
                <a:ext uri="{FF2B5EF4-FFF2-40B4-BE49-F238E27FC236}">
                  <a16:creationId xmlns:a16="http://schemas.microsoft.com/office/drawing/2014/main" id="{729E262A-7FC8-544D-8AF5-F12BF5B845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1" y="5486401"/>
              <a:ext cx="473075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800" b="1" dirty="0"/>
                <a:t>0</a:t>
              </a:r>
            </a:p>
          </p:txBody>
        </p:sp>
        <p:sp>
          <p:nvSpPr>
            <p:cNvPr id="107531" name="Text Box 11">
              <a:extLst>
                <a:ext uri="{FF2B5EF4-FFF2-40B4-BE49-F238E27FC236}">
                  <a16:creationId xmlns:a16="http://schemas.microsoft.com/office/drawing/2014/main" id="{93536ED2-04FA-8C4E-9B4B-5233A4315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5486401"/>
              <a:ext cx="6858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800" b="1" dirty="0"/>
                <a:t>0.1</a:t>
              </a:r>
            </a:p>
          </p:txBody>
        </p:sp>
        <p:sp>
          <p:nvSpPr>
            <p:cNvPr id="107532" name="Text Box 12">
              <a:extLst>
                <a:ext uri="{FF2B5EF4-FFF2-40B4-BE49-F238E27FC236}">
                  <a16:creationId xmlns:a16="http://schemas.microsoft.com/office/drawing/2014/main" id="{6E8CA344-205A-D74C-942D-61E82C27B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4800" y="5486401"/>
              <a:ext cx="6858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800" b="1"/>
                <a:t>0.2</a:t>
              </a:r>
            </a:p>
          </p:txBody>
        </p:sp>
        <p:sp>
          <p:nvSpPr>
            <p:cNvPr id="107533" name="Text Box 13">
              <a:extLst>
                <a:ext uri="{FF2B5EF4-FFF2-40B4-BE49-F238E27FC236}">
                  <a16:creationId xmlns:a16="http://schemas.microsoft.com/office/drawing/2014/main" id="{67C3A0AE-1092-D44C-8766-C414ECC046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3600" y="5486401"/>
              <a:ext cx="6858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800" b="1" dirty="0"/>
                <a:t>0.3</a:t>
              </a:r>
            </a:p>
          </p:txBody>
        </p:sp>
      </p:grpSp>
      <p:sp>
        <p:nvSpPr>
          <p:cNvPr id="107539" name="Text Box 19">
            <a:extLst>
              <a:ext uri="{FF2B5EF4-FFF2-40B4-BE49-F238E27FC236}">
                <a16:creationId xmlns:a16="http://schemas.microsoft.com/office/drawing/2014/main" id="{C52F0F8C-CDEC-E442-96F0-4196770D5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33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altLang="zh-CN" sz="2400"/>
          </a:p>
        </p:txBody>
      </p:sp>
      <p:sp>
        <p:nvSpPr>
          <p:cNvPr id="107541" name="Rectangle 21">
            <a:extLst>
              <a:ext uri="{FF2B5EF4-FFF2-40B4-BE49-F238E27FC236}">
                <a16:creationId xmlns:a16="http://schemas.microsoft.com/office/drawing/2014/main" id="{6AA85541-E038-474A-AB2E-87F9DDF7E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0574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7543" name="Line 23">
            <a:extLst>
              <a:ext uri="{FF2B5EF4-FFF2-40B4-BE49-F238E27FC236}">
                <a16:creationId xmlns:a16="http://schemas.microsoft.com/office/drawing/2014/main" id="{16584551-D68D-634A-94C6-2986CC7646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2362200"/>
            <a:ext cx="1143000" cy="762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7544" name="Line 24">
            <a:extLst>
              <a:ext uri="{FF2B5EF4-FFF2-40B4-BE49-F238E27FC236}">
                <a16:creationId xmlns:a16="http://schemas.microsoft.com/office/drawing/2014/main" id="{15418FCF-1B7C-174B-92FF-51E8892D6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6831" y="1524000"/>
            <a:ext cx="228600" cy="0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A164BA4-2DD2-024B-9B72-14C7EBD49A3B}"/>
              </a:ext>
            </a:extLst>
          </p:cNvPr>
          <p:cNvGrpSpPr/>
          <p:nvPr/>
        </p:nvGrpSpPr>
        <p:grpSpPr>
          <a:xfrm>
            <a:off x="263981" y="1131010"/>
            <a:ext cx="7791450" cy="5605166"/>
            <a:chOff x="2482395" y="1125538"/>
            <a:chExt cx="7791450" cy="5605166"/>
          </a:xfrm>
        </p:grpSpPr>
        <p:pic>
          <p:nvPicPr>
            <p:cNvPr id="107524" name="Picture 4">
              <a:extLst>
                <a:ext uri="{FF2B5EF4-FFF2-40B4-BE49-F238E27FC236}">
                  <a16:creationId xmlns:a16="http://schemas.microsoft.com/office/drawing/2014/main" id="{2B74D919-BF27-724B-BECA-D087D8EDB9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26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6" r="12721"/>
            <a:stretch>
              <a:fillRect/>
            </a:stretch>
          </p:blipFill>
          <p:spPr bwMode="auto">
            <a:xfrm>
              <a:off x="2482395" y="1221582"/>
              <a:ext cx="7791450" cy="425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7526" name="Text Box 6">
              <a:extLst>
                <a:ext uri="{FF2B5EF4-FFF2-40B4-BE49-F238E27FC236}">
                  <a16:creationId xmlns:a16="http://schemas.microsoft.com/office/drawing/2014/main" id="{F5135A90-2614-D842-B3AB-38C4B62614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9962" y="2050253"/>
              <a:ext cx="4397375" cy="1015663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 b="1" dirty="0">
                  <a:solidFill>
                    <a:srgbClr val="0000FF"/>
                  </a:solidFill>
                </a:rPr>
                <a:t>Mass: M=1859              MeV/c</a:t>
              </a:r>
              <a:r>
                <a:rPr lang="en-US" altLang="zh-CN" sz="2400" b="1" baseline="30000" dirty="0">
                  <a:solidFill>
                    <a:srgbClr val="0000FF"/>
                  </a:solidFill>
                </a:rPr>
                <a:t>2</a:t>
              </a:r>
            </a:p>
            <a:p>
              <a:pPr eaLnBrk="1" hangingPunct="1"/>
              <a:endParaRPr lang="en-US" altLang="zh-CN" sz="1200" b="1" dirty="0">
                <a:solidFill>
                  <a:srgbClr val="0000FF"/>
                </a:solidFill>
              </a:endParaRPr>
            </a:p>
            <a:p>
              <a:pPr eaLnBrk="1" hangingPunct="1"/>
              <a:r>
                <a:rPr lang="en-US" altLang="zh-CN" sz="2400" b="1" dirty="0">
                  <a:solidFill>
                    <a:srgbClr val="0000FF"/>
                  </a:solidFill>
                </a:rPr>
                <a:t>Width:</a:t>
              </a:r>
              <a:r>
                <a:rPr lang="en-US" altLang="zh-CN" sz="2400" b="1" dirty="0">
                  <a:solidFill>
                    <a:srgbClr val="0000FF"/>
                  </a:solidFill>
                  <a:latin typeface="Symbol" pitchFamily="2" charset="2"/>
                </a:rPr>
                <a:t> G</a:t>
              </a:r>
              <a:r>
                <a:rPr lang="en-US" altLang="zh-CN" sz="2400" b="1" dirty="0">
                  <a:solidFill>
                    <a:srgbClr val="0000FF"/>
                  </a:solidFill>
                </a:rPr>
                <a:t> &lt; 30 MeV/c</a:t>
              </a:r>
              <a:r>
                <a:rPr lang="en-US" altLang="zh-CN" sz="2400" b="1" baseline="30000" dirty="0">
                  <a:solidFill>
                    <a:srgbClr val="0000FF"/>
                  </a:solidFill>
                </a:rPr>
                <a:t>2 </a:t>
              </a:r>
              <a:r>
                <a:rPr lang="en-US" altLang="zh-CN" sz="2000" b="1" dirty="0">
                  <a:solidFill>
                    <a:srgbClr val="0000FF"/>
                  </a:solidFill>
                </a:rPr>
                <a:t> (90% CL)</a:t>
              </a:r>
            </a:p>
          </p:txBody>
        </p:sp>
        <p:sp>
          <p:nvSpPr>
            <p:cNvPr id="107527" name="Text Box 7">
              <a:extLst>
                <a:ext uri="{FF2B5EF4-FFF2-40B4-BE49-F238E27FC236}">
                  <a16:creationId xmlns:a16="http://schemas.microsoft.com/office/drawing/2014/main" id="{765C7C8A-3136-FC4E-98CF-05A8EFB66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6007" y="1194308"/>
              <a:ext cx="222567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3600" b="1" dirty="0">
                  <a:solidFill>
                    <a:srgbClr val="0000FF"/>
                  </a:solidFill>
                </a:rPr>
                <a:t>J/</a:t>
              </a:r>
              <a:r>
                <a:rPr lang="en-US" altLang="zh-CN" sz="3600" b="1" dirty="0" err="1">
                  <a:solidFill>
                    <a:srgbClr val="0000FF"/>
                  </a:solidFill>
                  <a:latin typeface="Symbol" pitchFamily="2" charset="2"/>
                </a:rPr>
                <a:t>y</a:t>
              </a:r>
              <a:r>
                <a:rPr lang="en-US" altLang="zh-CN" sz="3600" b="1" dirty="0" err="1">
                  <a:solidFill>
                    <a:srgbClr val="0000FF"/>
                  </a:solidFill>
                  <a:sym typeface="Wingdings" pitchFamily="2" charset="2"/>
                </a:rPr>
                <a:t></a:t>
              </a:r>
              <a:r>
                <a:rPr lang="en-US" altLang="zh-CN" sz="3600" b="1" dirty="0" err="1">
                  <a:solidFill>
                    <a:srgbClr val="0000FF"/>
                  </a:solidFill>
                  <a:latin typeface="Symbol" pitchFamily="2" charset="2"/>
                  <a:sym typeface="Wingdings" pitchFamily="2" charset="2"/>
                </a:rPr>
                <a:t>g</a:t>
              </a:r>
              <a:r>
                <a:rPr lang="en-US" altLang="zh-CN" sz="3600" b="1" dirty="0" err="1">
                  <a:solidFill>
                    <a:srgbClr val="0000FF"/>
                  </a:solidFill>
                  <a:sym typeface="Wingdings" pitchFamily="2" charset="2"/>
                </a:rPr>
                <a:t>pp</a:t>
              </a:r>
              <a:endParaRPr lang="en-US" altLang="zh-CN" sz="3600" b="1" dirty="0">
                <a:solidFill>
                  <a:srgbClr val="0000FF"/>
                </a:solidFill>
              </a:endParaRPr>
            </a:p>
          </p:txBody>
        </p:sp>
        <p:sp>
          <p:nvSpPr>
            <p:cNvPr id="107534" name="Text Box 14">
              <a:extLst>
                <a:ext uri="{FF2B5EF4-FFF2-40B4-BE49-F238E27FC236}">
                  <a16:creationId xmlns:a16="http://schemas.microsoft.com/office/drawing/2014/main" id="{5C739968-D1C6-884E-B4F0-FA4EFB5B6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0" y="6269039"/>
              <a:ext cx="1325812" cy="46166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2400" b="1"/>
                <a:t>BG curve</a:t>
              </a:r>
            </a:p>
          </p:txBody>
        </p:sp>
        <p:sp>
          <p:nvSpPr>
            <p:cNvPr id="107535" name="Text Box 15">
              <a:extLst>
                <a:ext uri="{FF2B5EF4-FFF2-40B4-BE49-F238E27FC236}">
                  <a16:creationId xmlns:a16="http://schemas.microsoft.com/office/drawing/2014/main" id="{504D0198-B595-2C40-9889-DC3378DCB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8026" y="6165851"/>
              <a:ext cx="1360309" cy="46166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2400" b="1" dirty="0">
                  <a:solidFill>
                    <a:srgbClr val="CC0000"/>
                  </a:solidFill>
                </a:rPr>
                <a:t>Eff. curve</a:t>
              </a:r>
            </a:p>
          </p:txBody>
        </p:sp>
        <p:sp>
          <p:nvSpPr>
            <p:cNvPr id="107536" name="Line 16">
              <a:extLst>
                <a:ext uri="{FF2B5EF4-FFF2-40B4-BE49-F238E27FC236}">
                  <a16:creationId xmlns:a16="http://schemas.microsoft.com/office/drawing/2014/main" id="{146E02AD-2D29-FF45-8C4A-3082B63B1D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7200" y="4648200"/>
              <a:ext cx="609600" cy="1600200"/>
            </a:xfrm>
            <a:prstGeom prst="line">
              <a:avLst/>
            </a:prstGeom>
            <a:noFill/>
            <a:ln w="539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537" name="Line 17">
              <a:extLst>
                <a:ext uri="{FF2B5EF4-FFF2-40B4-BE49-F238E27FC236}">
                  <a16:creationId xmlns:a16="http://schemas.microsoft.com/office/drawing/2014/main" id="{EF90F564-0C0C-6541-B9EC-9476A1CCE5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305800" y="4495800"/>
              <a:ext cx="527050" cy="1525588"/>
            </a:xfrm>
            <a:prstGeom prst="line">
              <a:avLst/>
            </a:prstGeom>
            <a:noFill/>
            <a:ln w="53975">
              <a:solidFill>
                <a:srgbClr val="CC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540" name="Text Box 20">
              <a:extLst>
                <a:ext uri="{FF2B5EF4-FFF2-40B4-BE49-F238E27FC236}">
                  <a16:creationId xmlns:a16="http://schemas.microsoft.com/office/drawing/2014/main" id="{77FAEB75-A439-A843-9B4D-0F65894A5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350" y="1125538"/>
              <a:ext cx="1752600" cy="457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CC0000"/>
                  </a:solidFill>
                </a:rPr>
                <a:t>Fitted peak</a:t>
              </a:r>
            </a:p>
          </p:txBody>
        </p:sp>
        <p:sp>
          <p:nvSpPr>
            <p:cNvPr id="107542" name="Line 22">
              <a:extLst>
                <a:ext uri="{FF2B5EF4-FFF2-40B4-BE49-F238E27FC236}">
                  <a16:creationId xmlns:a16="http://schemas.microsoft.com/office/drawing/2014/main" id="{EA74A30C-C790-BC43-8274-8EAF8CEF5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538" y="1628775"/>
              <a:ext cx="0" cy="83820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7547" name="Text Box 27">
            <a:extLst>
              <a:ext uri="{FF2B5EF4-FFF2-40B4-BE49-F238E27FC236}">
                <a16:creationId xmlns:a16="http://schemas.microsoft.com/office/drawing/2014/main" id="{EFC8E41B-3351-0447-9591-4E753438A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993" y="1865709"/>
            <a:ext cx="1539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0000CC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+3    +5</a:t>
            </a:r>
          </a:p>
          <a:p>
            <a:pPr eaLnBrk="1" hangingPunct="1"/>
            <a:r>
              <a:rPr lang="en-US" altLang="zh-CN" sz="2000" b="1" dirty="0">
                <a:solidFill>
                  <a:srgbClr val="0000FF"/>
                </a:solidFill>
                <a:latin typeface="Symbol" pitchFamily="2" charset="2"/>
              </a:rPr>
              <a:t>-</a:t>
            </a:r>
            <a:r>
              <a:rPr lang="en-US" altLang="zh-CN" sz="2000" b="1" dirty="0">
                <a:solidFill>
                  <a:srgbClr val="0000FF"/>
                </a:solidFill>
              </a:rPr>
              <a:t>10  </a:t>
            </a:r>
            <a:r>
              <a:rPr lang="en-US" altLang="zh-CN" sz="2000" b="1" dirty="0">
                <a:solidFill>
                  <a:srgbClr val="0000FF"/>
                </a:solidFill>
                <a:latin typeface="Symbol" pitchFamily="2" charset="2"/>
              </a:rPr>
              <a:t>-</a:t>
            </a:r>
            <a:r>
              <a:rPr lang="en-US" altLang="zh-CN" sz="2000" b="1" dirty="0">
                <a:solidFill>
                  <a:srgbClr val="0000FF"/>
                </a:solidFill>
              </a:rPr>
              <a:t>25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3C4AB47-6EEE-5C48-9464-6F24E43AC604}"/>
              </a:ext>
            </a:extLst>
          </p:cNvPr>
          <p:cNvSpPr txBox="1"/>
          <p:nvPr/>
        </p:nvSpPr>
        <p:spPr>
          <a:xfrm>
            <a:off x="9008180" y="93280"/>
            <a:ext cx="60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a typeface="黑体" panose="02010609060101010101" pitchFamily="49" charset="-122"/>
              </a:rPr>
              <a:t>PRL91</a:t>
            </a:r>
            <a:r>
              <a:rPr lang="zh-CN" altLang="en-US" sz="2400" b="1" dirty="0">
                <a:solidFill>
                  <a:srgbClr val="FF0000"/>
                </a:solidFill>
                <a:ea typeface="黑体" panose="02010609060101010101" pitchFamily="49" charset="-122"/>
              </a:rPr>
              <a:t>，</a:t>
            </a:r>
            <a:r>
              <a:rPr lang="en-US" altLang="zh-CN" sz="2400" b="1" dirty="0">
                <a:solidFill>
                  <a:srgbClr val="FF0000"/>
                </a:solidFill>
                <a:ea typeface="黑体" panose="02010609060101010101" pitchFamily="49" charset="-122"/>
              </a:rPr>
              <a:t>022001(2003)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9" name="Line 11">
            <a:extLst>
              <a:ext uri="{FF2B5EF4-FFF2-40B4-BE49-F238E27FC236}">
                <a16:creationId xmlns:a16="http://schemas.microsoft.com/office/drawing/2014/main" id="{FA7E9047-BC2B-4045-9DD3-C449943721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192" y="1325679"/>
            <a:ext cx="215900" cy="0"/>
          </a:xfrm>
          <a:prstGeom prst="line">
            <a:avLst/>
          </a:prstGeom>
          <a:noFill/>
          <a:ln w="4445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B481870-897C-9644-A3AD-B2E7278C8310}"/>
              </a:ext>
            </a:extLst>
          </p:cNvPr>
          <p:cNvSpPr txBox="1"/>
          <p:nvPr/>
        </p:nvSpPr>
        <p:spPr>
          <a:xfrm>
            <a:off x="8055431" y="2053347"/>
            <a:ext cx="4397374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2F20F0"/>
                </a:solidFill>
                <a:effectLst/>
                <a:latin typeface="Times" pitchFamily="2" charset="0"/>
              </a:rPr>
              <a:t>C-parity = +</a:t>
            </a:r>
          </a:p>
          <a:p>
            <a:endParaRPr lang="en-US" altLang="zh-CN" sz="2800" b="1" dirty="0">
              <a:solidFill>
                <a:srgbClr val="2F20F0"/>
              </a:solidFill>
              <a:effectLst/>
              <a:latin typeface="Times" pitchFamily="2" charset="0"/>
            </a:endParaRPr>
          </a:p>
          <a:p>
            <a:r>
              <a:rPr lang="en-US" altLang="zh-CN" sz="2800" b="1" dirty="0">
                <a:solidFill>
                  <a:srgbClr val="2F20F0"/>
                </a:solidFill>
                <a:effectLst/>
                <a:latin typeface="Times" pitchFamily="2" charset="0"/>
              </a:rPr>
              <a:t>S (P?)-wave for M </a:t>
            </a:r>
            <a:r>
              <a:rPr lang="en-US" altLang="zh-CN" sz="2800" b="1" dirty="0">
                <a:solidFill>
                  <a:srgbClr val="2F20F0"/>
                </a:solidFill>
                <a:latin typeface="Helvetica" pitchFamily="2" charset="0"/>
              </a:rPr>
              <a:t>~</a:t>
            </a:r>
            <a:r>
              <a:rPr lang="en-US" altLang="zh-CN" sz="2800" b="1" dirty="0">
                <a:solidFill>
                  <a:srgbClr val="2F20F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2800" b="1" dirty="0">
                <a:solidFill>
                  <a:srgbClr val="2F20F0"/>
                </a:solidFill>
                <a:effectLst/>
                <a:latin typeface="Times" pitchFamily="2" charset="0"/>
              </a:rPr>
              <a:t>2m </a:t>
            </a:r>
            <a:r>
              <a:rPr lang="en-US" altLang="zh-CN" sz="2800" b="1" baseline="-25000" dirty="0">
                <a:solidFill>
                  <a:srgbClr val="2F20F0"/>
                </a:solidFill>
                <a:effectLst/>
                <a:latin typeface="Times" pitchFamily="2" charset="0"/>
              </a:rPr>
              <a:t>p</a:t>
            </a:r>
          </a:p>
          <a:p>
            <a:endParaRPr lang="en-US" altLang="zh-CN" sz="2800" b="1" dirty="0">
              <a:solidFill>
                <a:srgbClr val="2F20F0"/>
              </a:solidFill>
              <a:latin typeface="Times" pitchFamily="2" charset="0"/>
            </a:endParaRPr>
          </a:p>
          <a:p>
            <a:endParaRPr lang="en-US" altLang="zh-CN" sz="2800" b="1" dirty="0">
              <a:solidFill>
                <a:srgbClr val="2F20F0"/>
              </a:solidFill>
              <a:effectLst/>
              <a:latin typeface="Times" pitchFamily="2" charset="0"/>
            </a:endParaRPr>
          </a:p>
          <a:p>
            <a:r>
              <a:rPr lang="en-US" altLang="zh-CN" sz="2800" b="1" dirty="0">
                <a:solidFill>
                  <a:srgbClr val="2F20F0"/>
                </a:solidFill>
                <a:effectLst/>
                <a:latin typeface="Times" pitchFamily="2" charset="0"/>
              </a:rPr>
              <a:t>J</a:t>
            </a:r>
            <a:r>
              <a:rPr lang="en-US" altLang="zh-CN" sz="2800" b="1" baseline="30000" dirty="0">
                <a:solidFill>
                  <a:srgbClr val="2F20F0"/>
                </a:solidFill>
                <a:effectLst/>
                <a:latin typeface="Times" pitchFamily="2" charset="0"/>
              </a:rPr>
              <a:t>PC</a:t>
            </a:r>
            <a:r>
              <a:rPr lang="en-US" altLang="zh-CN" sz="2800" b="1" dirty="0">
                <a:solidFill>
                  <a:srgbClr val="2F20F0"/>
                </a:solidFill>
                <a:effectLst/>
                <a:latin typeface="Times" pitchFamily="2" charset="0"/>
              </a:rPr>
              <a:t>= 0</a:t>
            </a:r>
            <a:r>
              <a:rPr lang="en-US" altLang="zh-CN" sz="2800" b="1" baseline="30000" dirty="0">
                <a:solidFill>
                  <a:srgbClr val="2F20F0"/>
                </a:solidFill>
                <a:effectLst/>
                <a:latin typeface="Helvetica" pitchFamily="2" charset="0"/>
              </a:rPr>
              <a:t>−+ </a:t>
            </a:r>
            <a:r>
              <a:rPr lang="en-US" altLang="zh-CN" sz="2800" b="1" dirty="0">
                <a:solidFill>
                  <a:srgbClr val="2F20F0"/>
                </a:solidFill>
                <a:effectLst/>
                <a:latin typeface="Times" pitchFamily="2" charset="0"/>
              </a:rPr>
              <a:t>(0</a:t>
            </a:r>
            <a:r>
              <a:rPr lang="en-US" altLang="zh-CN" sz="2800" b="1" baseline="30000" dirty="0">
                <a:solidFill>
                  <a:srgbClr val="2F20F0"/>
                </a:solidFill>
                <a:effectLst/>
                <a:latin typeface="Helvetica" pitchFamily="2" charset="0"/>
              </a:rPr>
              <a:t>++</a:t>
            </a:r>
            <a:r>
              <a:rPr lang="en-US" altLang="zh-CN" sz="2800" b="1" dirty="0">
                <a:solidFill>
                  <a:srgbClr val="2F20F0"/>
                </a:solidFill>
                <a:effectLst/>
                <a:latin typeface="Times" pitchFamily="2" charset="0"/>
              </a:rPr>
              <a:t>?) state</a:t>
            </a:r>
          </a:p>
          <a:p>
            <a:endParaRPr lang="en-US" altLang="zh-CN" dirty="0">
              <a:solidFill>
                <a:srgbClr val="006700"/>
              </a:solidFill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452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7C16EA22-0D4F-6949-96DA-2F0BEA0AFCB2}"/>
              </a:ext>
            </a:extLst>
          </p:cNvPr>
          <p:cNvSpPr txBox="1">
            <a:spLocks/>
          </p:cNvSpPr>
          <p:nvPr/>
        </p:nvSpPr>
        <p:spPr bwMode="auto">
          <a:xfrm>
            <a:off x="388063" y="1033681"/>
            <a:ext cx="10992951" cy="503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dirty="0">
                <a:latin typeface="Comic Sans MS" panose="030F0902030302020204" pitchFamily="66" charset="0"/>
                <a:ea typeface="Symbol" charset="2"/>
                <a:cs typeface="Symbol" charset="2"/>
              </a:rPr>
              <a:t> </a:t>
            </a:r>
            <a:r>
              <a:rPr lang="zh-CN" altLang="en-US" dirty="0">
                <a:latin typeface="Comic Sans MS" panose="030F0902030302020204" pitchFamily="66" charset="0"/>
                <a:ea typeface="Symbol" charset="2"/>
                <a:cs typeface="Symbol" charset="2"/>
              </a:rPr>
              <a:t> </a:t>
            </a:r>
            <a:r>
              <a:rPr lang="en-US" altLang="zh-CN" dirty="0">
                <a:latin typeface="Comic Sans MS" panose="030F0902030302020204" pitchFamily="66" charset="0"/>
                <a:ea typeface="黑体" pitchFamily="49" charset="-122"/>
                <a:cs typeface="Symbol" charset="2"/>
              </a:rPr>
              <a:t>C</a:t>
            </a:r>
            <a:r>
              <a:rPr lang="en-US" altLang="zh-CN" dirty="0">
                <a:latin typeface="Comic Sans MS" panose="030F0902030302020204" pitchFamily="66" charset="0"/>
                <a:ea typeface="黑体" pitchFamily="49" charset="-122"/>
              </a:rPr>
              <a:t>onventional meson? FSI, baryonium state?</a:t>
            </a:r>
          </a:p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dirty="0">
                <a:latin typeface="Comic Sans MS" panose="030F0902030302020204" pitchFamily="66" charset="0"/>
                <a:ea typeface="黑体" pitchFamily="49" charset="-122"/>
              </a:rPr>
              <a:t>  </a:t>
            </a:r>
            <a:r>
              <a:rPr lang="en-US" altLang="zh-CN" dirty="0">
                <a:effectLst/>
                <a:latin typeface="Comic Sans MS" panose="030F0902030302020204" pitchFamily="66" charset="0"/>
              </a:rPr>
              <a:t>Baryonium interpretation would be supported by observation of the resonance in decay modes which are expected for a 𝑝𝑝̅ bound state.</a:t>
            </a:r>
            <a:endParaRPr lang="en-US" altLang="zh-CN" dirty="0">
              <a:latin typeface="Comic Sans MS" panose="030F0902030302020204" pitchFamily="66" charset="0"/>
              <a:ea typeface="黑体" pitchFamily="49" charset="-122"/>
            </a:endParaRPr>
          </a:p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dirty="0">
                <a:latin typeface="Comic Sans MS" charset="0"/>
                <a:ea typeface="宋体" charset="0"/>
                <a:cs typeface="宋体" charset="0"/>
              </a:rPr>
              <a:t>  Observation of its new decay modes strongly needed!</a:t>
            </a:r>
          </a:p>
          <a:p>
            <a:pPr lvl="1"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dirty="0">
                <a:latin typeface="Comic Sans MS" panose="030F0902030302020204" pitchFamily="66" charset="0"/>
                <a:ea typeface="宋体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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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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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 ,</a:t>
            </a:r>
            <a:r>
              <a:rPr lang="en-US" altLang="zh-CN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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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 ?</a:t>
            </a:r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en-US" altLang="zh-CN" sz="1800" b="0" i="1" u="none" strike="noStrike" dirty="0">
                <a:effectLst/>
                <a:latin typeface="-apple-system"/>
              </a:rPr>
              <a:t>C.S. Gao, S.L. Zhu, </a:t>
            </a:r>
            <a:r>
              <a:rPr lang="en-US" altLang="zh-CN" sz="1800" b="0" i="1" u="none" strike="noStrike" dirty="0" err="1">
                <a:effectLst/>
                <a:latin typeface="-apple-system"/>
              </a:rPr>
              <a:t>Commun.Theor.Phys</a:t>
            </a:r>
            <a:r>
              <a:rPr lang="en-US" altLang="zh-CN" sz="1800" b="0" i="1" u="none" strike="noStrike" dirty="0">
                <a:effectLst/>
                <a:latin typeface="-apple-system"/>
              </a:rPr>
              <a:t>. 42 (2004) 844;  G.J. Ding, M.L. Yan, </a:t>
            </a:r>
            <a:r>
              <a:rPr lang="en-US" altLang="zh-CN" sz="1800" b="0" i="1" u="none" strike="noStrike" dirty="0" err="1">
                <a:effectLst/>
                <a:latin typeface="-apple-system"/>
              </a:rPr>
              <a:t>Phys.Rev.C</a:t>
            </a:r>
            <a:r>
              <a:rPr lang="en-US" altLang="zh-CN" sz="1800" b="0" i="0" u="none" strike="noStrike" dirty="0">
                <a:effectLst/>
                <a:latin typeface="-apple-system"/>
              </a:rPr>
              <a:t> 72 (2005) 015208</a:t>
            </a:r>
          </a:p>
          <a:p>
            <a:pPr marL="457200" lvl="1" indent="0">
              <a:lnSpc>
                <a:spcPct val="150000"/>
              </a:lnSpc>
              <a:buNone/>
              <a:defRPr/>
            </a:pPr>
            <a:endParaRPr lang="en-US" altLang="zh-CN" b="0" i="1" u="none" strike="noStrike" dirty="0">
              <a:effectLst/>
              <a:latin typeface="-apple-system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5384328-8D46-F149-B109-A891698AEB43}"/>
              </a:ext>
            </a:extLst>
          </p:cNvPr>
          <p:cNvSpPr txBox="1"/>
          <p:nvPr/>
        </p:nvSpPr>
        <p:spPr>
          <a:xfrm>
            <a:off x="1257299" y="142290"/>
            <a:ext cx="8772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Theoretical speculations on its nature! 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92846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7C16EA22-0D4F-6949-96DA-2F0BEA0AFCB2}"/>
              </a:ext>
            </a:extLst>
          </p:cNvPr>
          <p:cNvSpPr txBox="1">
            <a:spLocks/>
          </p:cNvSpPr>
          <p:nvPr/>
        </p:nvSpPr>
        <p:spPr bwMode="auto">
          <a:xfrm>
            <a:off x="388063" y="1033681"/>
            <a:ext cx="10992951" cy="503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dirty="0">
                <a:latin typeface="Comic Sans MS" panose="030F0902030302020204" pitchFamily="66" charset="0"/>
                <a:ea typeface="Symbol" charset="2"/>
                <a:cs typeface="Symbol" charset="2"/>
              </a:rPr>
              <a:t> </a:t>
            </a:r>
            <a:r>
              <a:rPr lang="zh-CN" altLang="en-US" dirty="0">
                <a:latin typeface="Comic Sans MS" panose="030F0902030302020204" pitchFamily="66" charset="0"/>
                <a:ea typeface="Symbol" charset="2"/>
                <a:cs typeface="Symbol" charset="2"/>
              </a:rPr>
              <a:t> </a:t>
            </a:r>
            <a:r>
              <a:rPr lang="en-US" altLang="zh-CN" dirty="0">
                <a:latin typeface="Comic Sans MS" panose="030F0902030302020204" pitchFamily="66" charset="0"/>
                <a:ea typeface="黑体" pitchFamily="49" charset="-122"/>
                <a:cs typeface="Symbol" charset="2"/>
              </a:rPr>
              <a:t>C</a:t>
            </a:r>
            <a:r>
              <a:rPr lang="en-US" altLang="zh-CN" dirty="0">
                <a:latin typeface="Comic Sans MS" panose="030F0902030302020204" pitchFamily="66" charset="0"/>
                <a:ea typeface="黑体" pitchFamily="49" charset="-122"/>
              </a:rPr>
              <a:t>onventional meson? FSI, baryonium state?</a:t>
            </a:r>
          </a:p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dirty="0">
                <a:latin typeface="Comic Sans MS" panose="030F0902030302020204" pitchFamily="66" charset="0"/>
                <a:ea typeface="黑体" pitchFamily="49" charset="-122"/>
              </a:rPr>
              <a:t>  </a:t>
            </a:r>
            <a:r>
              <a:rPr lang="en-US" altLang="zh-CN" dirty="0">
                <a:effectLst/>
                <a:latin typeface="Comic Sans MS" panose="030F0902030302020204" pitchFamily="66" charset="0"/>
              </a:rPr>
              <a:t>Baryonium interpretation would be supported by observation of the resonance in decay modes which are expected for a 𝑝𝑝̅ bound state.</a:t>
            </a:r>
            <a:endParaRPr lang="en-US" altLang="zh-CN" dirty="0">
              <a:latin typeface="Comic Sans MS" panose="030F0902030302020204" pitchFamily="66" charset="0"/>
              <a:ea typeface="黑体" pitchFamily="49" charset="-122"/>
            </a:endParaRPr>
          </a:p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dirty="0">
                <a:latin typeface="Comic Sans MS" charset="0"/>
                <a:ea typeface="宋体" charset="0"/>
                <a:cs typeface="宋体" charset="0"/>
              </a:rPr>
              <a:t>  Observation of its new decay modes strongly needed!</a:t>
            </a:r>
          </a:p>
          <a:p>
            <a:pPr lvl="1"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dirty="0">
                <a:latin typeface="Comic Sans MS" panose="030F0902030302020204" pitchFamily="66" charset="0"/>
                <a:ea typeface="宋体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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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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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 ,</a:t>
            </a:r>
            <a:r>
              <a:rPr lang="en-US" altLang="zh-CN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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b="1" baseline="300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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 ?</a:t>
            </a:r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en-US" altLang="zh-CN" sz="1800" b="0" i="1" u="none" strike="noStrike" dirty="0">
                <a:effectLst/>
                <a:latin typeface="-apple-system"/>
              </a:rPr>
              <a:t>C.S. Gao, S.L. Zhu, </a:t>
            </a:r>
            <a:r>
              <a:rPr lang="en-US" altLang="zh-CN" sz="1800" b="0" i="1" u="none" strike="noStrike" dirty="0" err="1">
                <a:effectLst/>
                <a:latin typeface="-apple-system"/>
              </a:rPr>
              <a:t>Commun.Theor.Phys</a:t>
            </a:r>
            <a:r>
              <a:rPr lang="en-US" altLang="zh-CN" sz="1800" b="0" i="1" u="none" strike="noStrike" dirty="0">
                <a:effectLst/>
                <a:latin typeface="-apple-system"/>
              </a:rPr>
              <a:t>. 42 (2004) 844;  G.J. Ding, M.L. Yan, </a:t>
            </a:r>
            <a:r>
              <a:rPr lang="en-US" altLang="zh-CN" sz="1800" b="0" i="1" u="none" strike="noStrike" dirty="0" err="1">
                <a:effectLst/>
                <a:latin typeface="-apple-system"/>
              </a:rPr>
              <a:t>Phys.Rev.C</a:t>
            </a:r>
            <a:r>
              <a:rPr lang="en-US" altLang="zh-CN" sz="1800" b="0" i="0" u="none" strike="noStrike" dirty="0">
                <a:effectLst/>
                <a:latin typeface="-apple-system"/>
              </a:rPr>
              <a:t> 72 (2005) 015208</a:t>
            </a:r>
          </a:p>
          <a:p>
            <a:pPr marL="457200" lvl="1" indent="0">
              <a:lnSpc>
                <a:spcPct val="150000"/>
              </a:lnSpc>
              <a:buNone/>
              <a:defRPr/>
            </a:pPr>
            <a:endParaRPr lang="en-US" altLang="zh-CN" b="0" i="1" u="none" strike="noStrike" dirty="0">
              <a:effectLst/>
              <a:latin typeface="-apple-system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5384328-8D46-F149-B109-A891698AEB43}"/>
              </a:ext>
            </a:extLst>
          </p:cNvPr>
          <p:cNvSpPr txBox="1"/>
          <p:nvPr/>
        </p:nvSpPr>
        <p:spPr>
          <a:xfrm>
            <a:off x="1257299" y="142290"/>
            <a:ext cx="8772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Theoretical speculations on its nature! </a:t>
            </a:r>
            <a:endParaRPr lang="zh-CN" altLang="en-US" sz="36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48F326D-2117-0445-8FDE-B8FA3C2AF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" y="0"/>
            <a:ext cx="8811986" cy="3745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E74C5C6-97C0-A747-93D7-21A95A48C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090" y="2465613"/>
            <a:ext cx="8612282" cy="4170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14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CD4BA49-683A-8A48-84EC-3679D3198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1842" y="577842"/>
            <a:ext cx="6280158" cy="628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F012A19-FEC8-2A4A-A73A-ADC61C185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458" y="97611"/>
            <a:ext cx="9535886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>
              <a:spcBef>
                <a:spcPts val="2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</a:rPr>
              <a:t>Observation of X(1835)in J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</a:t>
            </a:r>
            <a:r>
              <a:rPr lang="en-US" altLang="zh-CN" sz="3600" b="1" baseline="50000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sz="36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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sz="36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</a:t>
            </a:r>
            <a:endParaRPr lang="zh-CN" altLang="en-US" sz="36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862D22F3-1340-0D42-8B42-D91176576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2466" y="1287742"/>
            <a:ext cx="972075" cy="400110"/>
          </a:xfrm>
          <a:prstGeom prst="rect">
            <a:avLst/>
          </a:prstGeom>
          <a:solidFill>
            <a:srgbClr val="CCFFFF"/>
          </a:solidFill>
          <a:ln w="19050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/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X(1835)</a:t>
            </a:r>
            <a:endParaRPr kumimoji="1" lang="en-US" altLang="zh-CN" sz="2000" b="1" baseline="30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Symbol" panose="05050102010706020507" pitchFamily="18" charset="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8FE02F4-FCFD-A845-A87C-B8F84EE9F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17" t="46097" r="10800" b="34666"/>
          <a:stretch/>
        </p:blipFill>
        <p:spPr>
          <a:xfrm>
            <a:off x="7906016" y="4572210"/>
            <a:ext cx="3296044" cy="998048"/>
          </a:xfrm>
          <a:prstGeom prst="rect">
            <a:avLst/>
          </a:prstGeom>
          <a:ln>
            <a:solidFill>
              <a:srgbClr val="2F20F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984B8C-8B05-8C45-9641-0B5305D407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799"/>
          <a:stretch/>
        </p:blipFill>
        <p:spPr>
          <a:xfrm>
            <a:off x="307015" y="790806"/>
            <a:ext cx="4550723" cy="33030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5134BC-B5F7-304C-B616-0690029785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78"/>
          <a:stretch/>
        </p:blipFill>
        <p:spPr>
          <a:xfrm>
            <a:off x="422200" y="3554923"/>
            <a:ext cx="4272248" cy="330307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3ED9472-EF26-8640-8AF1-D9E31E71907E}"/>
              </a:ext>
            </a:extLst>
          </p:cNvPr>
          <p:cNvSpPr txBox="1"/>
          <p:nvPr/>
        </p:nvSpPr>
        <p:spPr>
          <a:xfrm>
            <a:off x="2434383" y="995354"/>
            <a:ext cx="2362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</a:t>
            </a:r>
            <a:r>
              <a:rPr lang="en-US" altLang="zh-CN" sz="2800" b="1" baseline="50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 </a:t>
            </a:r>
            <a:r>
              <a:rPr lang="en-US" altLang="zh-CN" sz="2800" b="1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sz="2800" b="1" baseline="30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</a:t>
            </a:r>
            <a:r>
              <a:rPr lang="en-US" altLang="zh-CN" sz="2800" b="1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sz="2800" b="1" baseline="30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altLang="zh-CN" sz="2800" b="1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</a:t>
            </a:r>
            <a:endParaRPr lang="zh-CN" altLang="en-US" sz="2800" dirty="0">
              <a:solidFill>
                <a:srgbClr val="2F20F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5A4FAFA-5B96-3B47-BC69-1A7D9E2E8C5E}"/>
              </a:ext>
            </a:extLst>
          </p:cNvPr>
          <p:cNvSpPr txBox="1"/>
          <p:nvPr/>
        </p:nvSpPr>
        <p:spPr>
          <a:xfrm>
            <a:off x="2401214" y="4596707"/>
            <a:ext cx="6098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 </a:t>
            </a:r>
            <a:r>
              <a:rPr lang="en-US" altLang="zh-CN" sz="2800" b="1" baseline="50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 </a:t>
            </a:r>
            <a:r>
              <a:rPr lang="en-US" altLang="zh-CN" sz="2800" b="1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sz="2800" b="1" baseline="30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</a:t>
            </a:r>
            <a:r>
              <a:rPr lang="en-US" altLang="zh-CN" sz="2800" b="1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sz="2800" b="1" baseline="30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 </a:t>
            </a:r>
            <a:endParaRPr lang="zh-CN" altLang="en-US" sz="2800" dirty="0">
              <a:solidFill>
                <a:srgbClr val="2F2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12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03EDC8-849E-874B-83DC-593AAFFC6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252" y="372198"/>
            <a:ext cx="6301884" cy="6113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5171960-C9CA-0145-9B93-8EC59715607F}"/>
              </a:ext>
            </a:extLst>
          </p:cNvPr>
          <p:cNvSpPr txBox="1"/>
          <p:nvPr/>
        </p:nvSpPr>
        <p:spPr>
          <a:xfrm>
            <a:off x="461864" y="3656211"/>
            <a:ext cx="6119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𝐵</a:t>
            </a:r>
            <a:r>
              <a:rPr lang="en-US" altLang="zh-CN" sz="24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(</a:t>
            </a:r>
            <a:r>
              <a:rPr lang="zh-CN" altLang="en-US" sz="24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𝑋 → 𝑝𝑝̅ </a:t>
            </a:r>
            <a:r>
              <a:rPr lang="en-US" altLang="zh-CN" sz="24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)/𝐵( 𝑋 → 𝜋𝜋𝜂’) ≈ 1/3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A9979CD-5EFB-004C-9E49-A6CD65686DB8}"/>
              </a:ext>
            </a:extLst>
          </p:cNvPr>
          <p:cNvSpPr txBox="1"/>
          <p:nvPr/>
        </p:nvSpPr>
        <p:spPr>
          <a:xfrm>
            <a:off x="461864" y="844823"/>
            <a:ext cx="48449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800" dirty="0">
              <a:solidFill>
                <a:srgbClr val="2F20F0"/>
              </a:solidFill>
              <a:latin typeface="Comic Sans MS" panose="030F0902030302020204" pitchFamily="66" charset="0"/>
            </a:endParaRPr>
          </a:p>
          <a:p>
            <a:r>
              <a:rPr lang="en-US" altLang="zh-CN" sz="24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Redo the fit to  </a:t>
            </a:r>
            <a:r>
              <a:rPr lang="zh-CN" altLang="en-US" sz="24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𝑝𝑝̅</a:t>
            </a:r>
            <a:r>
              <a:rPr lang="en-US" altLang="zh-CN" sz="24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  by including FSI, the mass is consistent with that of X(1835)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6F123E3-D8B1-384B-A917-C8B4A2340486}"/>
              </a:ext>
            </a:extLst>
          </p:cNvPr>
          <p:cNvSpPr txBox="1"/>
          <p:nvPr/>
        </p:nvSpPr>
        <p:spPr>
          <a:xfrm>
            <a:off x="275396" y="4739675"/>
            <a:ext cx="6098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Unusually strong coupling to 𝑝𝑝̅ as expected for 𝑝𝑝̅ quasi-bound</a:t>
            </a:r>
            <a:r>
              <a:rPr lang="en-US" altLang="zh-CN" sz="2400" dirty="0">
                <a:solidFill>
                  <a:srgbClr val="2F20F0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24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state!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14F4E039-7DAA-7A42-B66D-B3FA72292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59458" y="2383972"/>
            <a:ext cx="307067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3570B653-7768-094B-A591-8A2C69C5A5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6643" y="2663741"/>
            <a:ext cx="5933493" cy="751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dirty="0"/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C3AA55CD-366D-BF48-A313-C1C7F07F0A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2711" y="5298084"/>
            <a:ext cx="5933493" cy="751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073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17">
            <a:extLst>
              <a:ext uri="{FF2B5EF4-FFF2-40B4-BE49-F238E27FC236}">
                <a16:creationId xmlns:a16="http://schemas.microsoft.com/office/drawing/2014/main" id="{3EFB955B-E6CE-4BD6-AF61-4D9AEED1F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33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Times New Roman" panose="02020603050405020304" pitchFamily="18" charset="0"/>
            </a:endParaRPr>
          </a:p>
        </p:txBody>
      </p:sp>
      <p:sp>
        <p:nvSpPr>
          <p:cNvPr id="2063" name="灯片编号占位符 20">
            <a:extLst>
              <a:ext uri="{FF2B5EF4-FFF2-40B4-BE49-F238E27FC236}">
                <a16:creationId xmlns:a16="http://schemas.microsoft.com/office/drawing/2014/main" id="{72A3BD27-923A-4469-A97C-8B8918201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DCC7171-48A8-4A49-90FF-F2051BB2F5EC}" type="slidenum">
              <a:rPr lang="en-US" altLang="zh-CN" sz="1400"/>
              <a:pPr eaLnBrk="1" hangingPunct="1"/>
              <a:t>15</a:t>
            </a:fld>
            <a:endParaRPr lang="en-US" altLang="zh-CN" sz="1400"/>
          </a:p>
        </p:txBody>
      </p:sp>
      <p:pic>
        <p:nvPicPr>
          <p:cNvPr id="23" name="Picture 2" descr="x1835-070216-3b">
            <a:extLst>
              <a:ext uri="{FF2B5EF4-FFF2-40B4-BE49-F238E27FC236}">
                <a16:creationId xmlns:a16="http://schemas.microsoft.com/office/drawing/2014/main" id="{B0B785DD-3469-F945-9C83-98801B6D2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26" y="1493922"/>
            <a:ext cx="5914740" cy="38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TDLEE030804">
            <a:extLst>
              <a:ext uri="{FF2B5EF4-FFF2-40B4-BE49-F238E27FC236}">
                <a16:creationId xmlns:a16="http://schemas.microsoft.com/office/drawing/2014/main" id="{BCC43886-F1D8-5A46-A170-EC2B6A4A0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6767" y="8213"/>
            <a:ext cx="4518932" cy="68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0" descr="TDLee">
            <a:extLst>
              <a:ext uri="{FF2B5EF4-FFF2-40B4-BE49-F238E27FC236}">
                <a16:creationId xmlns:a16="http://schemas.microsoft.com/office/drawing/2014/main" id="{EAA230C7-F329-124D-AA3B-162027009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762" y="405825"/>
            <a:ext cx="1270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7">
            <a:extLst>
              <a:ext uri="{FF2B5EF4-FFF2-40B4-BE49-F238E27FC236}">
                <a16:creationId xmlns:a16="http://schemas.microsoft.com/office/drawing/2014/main" id="{FB1FF96C-CB47-AE4C-A219-B0848CF02F8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6179" y="3429000"/>
            <a:ext cx="307067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90113BC4-2EF7-E140-9F85-6CF7016652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7042" y="3716337"/>
            <a:ext cx="11509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3C487906-5AB8-6A48-A038-164FBF38068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8117" y="5116285"/>
            <a:ext cx="3070678" cy="0"/>
          </a:xfrm>
          <a:prstGeom prst="line">
            <a:avLst/>
          </a:prstGeom>
          <a:noFill/>
          <a:ln w="41275">
            <a:solidFill>
              <a:srgbClr val="2F2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EEBA890E-86F5-0A43-8E49-DF313101B9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8980" y="5403622"/>
            <a:ext cx="1150937" cy="0"/>
          </a:xfrm>
          <a:prstGeom prst="line">
            <a:avLst/>
          </a:prstGeom>
          <a:noFill/>
          <a:ln w="41275">
            <a:solidFill>
              <a:srgbClr val="2F2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AAA2C3F-209F-D64E-A4BE-58725DD40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54"/>
          <a:stretch/>
        </p:blipFill>
        <p:spPr>
          <a:xfrm>
            <a:off x="5855740" y="785359"/>
            <a:ext cx="6045519" cy="5753553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62337" y="2961"/>
            <a:ext cx="10891463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902030302020204" pitchFamily="66" charset="0"/>
                <a:ea typeface="宋体" panose="02010600030101010101" pitchFamily="2" charset="-122"/>
                <a:sym typeface="Symbol" pitchFamily="2" charset="2"/>
              </a:rPr>
              <a:t>10 billion J/ events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at BESIII</a:t>
            </a:r>
            <a:br>
              <a:rPr lang="en-US" altLang="zh-CN" sz="3200" b="1" dirty="0">
                <a:solidFill>
                  <a:srgbClr val="FF0000"/>
                </a:solidFill>
                <a:latin typeface="Symbol" pitchFamily="2" charset="2"/>
              </a:rPr>
            </a:br>
            <a:r>
              <a:rPr lang="en-US" altLang="zh-CN" sz="3200" b="1" dirty="0">
                <a:solidFill>
                  <a:srgbClr val="FF0000"/>
                </a:solidFill>
                <a:latin typeface="Symbol" pitchFamily="2" charset="2"/>
              </a:rPr>
              <a:t>            </a:t>
            </a:r>
            <a:r>
              <a:rPr lang="en-US" altLang="zh-CN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4"/>
              </a:rPr>
              <a:t>Chin. Phys. C 46, 074001 (2022)</a:t>
            </a:r>
            <a:endParaRPr lang="zh-CN" altLang="en-US" sz="14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0559-E481-41CB-AB11-4063B9A390D4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939049-2EB7-8C47-BADC-EB622A754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" y="1324280"/>
            <a:ext cx="5556230" cy="53971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519B77A-EC6D-8A48-B686-E55BC1774D26}"/>
              </a:ext>
            </a:extLst>
          </p:cNvPr>
          <p:cNvSpPr txBox="1"/>
          <p:nvPr/>
        </p:nvSpPr>
        <p:spPr>
          <a:xfrm>
            <a:off x="1562100" y="2649529"/>
            <a:ext cx="32004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/>
              <a:t>2009,     225 million</a:t>
            </a:r>
          </a:p>
          <a:p>
            <a:r>
              <a:rPr lang="en-US" altLang="zh-CN" sz="2800" b="1" dirty="0">
                <a:solidFill>
                  <a:srgbClr val="2E2DB5"/>
                </a:solidFill>
              </a:rPr>
              <a:t>2012,     1.08 billion</a:t>
            </a:r>
            <a:endParaRPr lang="en-US" altLang="zh-CN" sz="2800" b="1" dirty="0">
              <a:solidFill>
                <a:srgbClr val="2E2DB5"/>
              </a:solidFill>
              <a:latin typeface="Symbol" pitchFamily="2" charset="2"/>
            </a:endParaRPr>
          </a:p>
          <a:p>
            <a:r>
              <a:rPr lang="en-US" altLang="zh-CN" sz="2800" b="1" dirty="0">
                <a:solidFill>
                  <a:srgbClr val="FF0000"/>
                </a:solidFill>
              </a:rPr>
              <a:t>2018-19, 8.7 billion</a:t>
            </a:r>
            <a:endParaRPr lang="en-US" altLang="zh-CN" sz="2800" b="1" dirty="0">
              <a:solidFill>
                <a:srgbClr val="FF0000"/>
              </a:solidFill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84608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383853" y="-116884"/>
                <a:ext cx="11808147" cy="13255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4000" b="1" i="0" dirty="0" smtClean="0">
                        <a:solidFill>
                          <a:srgbClr val="FF0000"/>
                        </a:solidFill>
                        <a:latin typeface="Comic Sans MS" panose="030F0902030302020204" pitchFamily="66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Confirmed</m:t>
                    </m:r>
                    <m:r>
                      <m:rPr>
                        <m:nor/>
                      </m:rPr>
                      <a:rPr lang="en-US" altLang="zh-CN" sz="4000" b="1" i="0" dirty="0" smtClean="0">
                        <a:solidFill>
                          <a:srgbClr val="FF0000"/>
                        </a:solidFill>
                        <a:latin typeface="Comic Sans MS" panose="030F0902030302020204" pitchFamily="66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4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altLang="zh-CN" sz="4000" dirty="0">
                    <a:solidFill>
                      <a:srgbClr val="FF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>
                    <a:solidFill>
                      <a:srgbClr val="FF0000"/>
                    </a:solidFill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threshold enhancement in </a:t>
                </a:r>
                <a14:m>
                  <m:oMath xmlns:m="http://schemas.openxmlformats.org/officeDocument/2006/math">
                    <m:r>
                      <a:rPr kumimoji="1" lang="en-US" altLang="zh-CN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US" altLang="zh-CN" sz="3200" b="1" dirty="0">
                    <a:solidFill>
                      <a:srgbClr val="FF0000"/>
                    </a:solidFill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(2S) </a:t>
                </a:r>
                <a:endParaRPr kumimoji="1" lang="zh-CN" altLang="en-US" sz="3200" b="1" dirty="0">
                  <a:solidFill>
                    <a:srgbClr val="FF0000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3853" y="-116884"/>
                <a:ext cx="11808147" cy="1325563"/>
              </a:xfrm>
              <a:blipFill>
                <a:blip r:embed="rId2"/>
                <a:stretch>
                  <a:fillRect l="-1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203658" y="388758"/>
                <a:ext cx="5527207" cy="1899600"/>
              </a:xfrm>
            </p:spPr>
            <p:txBody>
              <a:bodyPr>
                <a:normAutofit/>
              </a:bodyPr>
              <a:lstStyle/>
              <a:p>
                <a:pPr>
                  <a:buFont typeface="Wingdings" charset="2"/>
                  <a:buChar char="n"/>
                </a:pPr>
                <a:endParaRPr kumimoji="1" lang="en-US" altLang="zh-CN" sz="2400" dirty="0"/>
              </a:p>
              <a:p>
                <a:pPr>
                  <a:buFont typeface="Wingdings" charset="2"/>
                  <a:buChar char="n"/>
                </a:pPr>
                <a:endParaRPr kumimoji="1" lang="en-US" altLang="zh-CN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kumimoji="1" lang="en-U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(3686)→</m:t>
                    </m:r>
                    <m:sSup>
                      <m:sSupPr>
                        <m:ctrlPr>
                          <a:rPr kumimoji="1" lang="is-IS" altLang="zh-CN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is-IS" altLang="zh-C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is-IS" altLang="zh-CN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is-IS" altLang="zh-C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charset="0"/>
                      </a:rPr>
                      <m:t>𝐽</m:t>
                    </m:r>
                    <m:r>
                      <a:rPr kumimoji="1" lang="en-US" altLang="zh-CN" sz="2400" i="1">
                        <a:latin typeface="Cambria Math" charset="0"/>
                      </a:rPr>
                      <m:t>/</m:t>
                    </m:r>
                    <m:r>
                      <a:rPr kumimoji="1" lang="en-U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kumimoji="1" lang="en-US" altLang="zh-CN" sz="2400" dirty="0"/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charset="0"/>
                      </a:rPr>
                      <m:t>𝐽</m:t>
                    </m:r>
                    <m:r>
                      <a:rPr kumimoji="1" lang="en-US" altLang="zh-CN" sz="2400" i="1">
                        <a:latin typeface="Cambria Math" charset="0"/>
                      </a:rPr>
                      <m:t>/</m:t>
                    </m:r>
                    <m:r>
                      <a:rPr kumimoji="1" lang="en-U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kumimoji="1" lang="is-I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kumimoji="1" lang="is-I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  <m:r>
                      <m:rPr>
                        <m:sty m:val="p"/>
                      </m:rPr>
                      <a:rPr kumimoji="1" lang="en-US" altLang="zh-CN" sz="2400">
                        <a:latin typeface="Cambria Math" charset="0"/>
                      </a:rPr>
                      <m:t>p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endParaRPr kumimoji="1" lang="en-US" altLang="zh-CN" sz="2400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03658" y="388758"/>
                <a:ext cx="5527207" cy="1899600"/>
              </a:xfrm>
              <a:blipFill>
                <a:blip r:embed="rId3"/>
                <a:stretch>
                  <a:fillRect l="-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61961-33BA-F04E-A047-F977EEE0DF45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17" y="1882175"/>
            <a:ext cx="5277607" cy="406957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5" name="文本框 14"/>
          <p:cNvSpPr txBox="1"/>
          <p:nvPr/>
        </p:nvSpPr>
        <p:spPr>
          <a:xfrm>
            <a:off x="1433845" y="6171684"/>
            <a:ext cx="291032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1000"/>
            </a:lvl1pPr>
          </a:lstStyle>
          <a:p>
            <a:r>
              <a:rPr lang="en-US" altLang="zh-CN" sz="1800" b="1" dirty="0"/>
              <a:t>Chin. Phys. C 34, 421 (2010)</a:t>
            </a:r>
            <a:endParaRPr lang="zh-CN" altLang="en-US" sz="1800" b="1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 b="1515"/>
          <a:stretch/>
        </p:blipFill>
        <p:spPr>
          <a:xfrm>
            <a:off x="6437177" y="1882175"/>
            <a:ext cx="4916623" cy="370219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511144" y="6171684"/>
            <a:ext cx="40520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Phys. Rev. D 82, 092002 (2010)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609908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ED806BA-488C-5448-9390-A299B2E46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285"/>
          <a:stretch/>
        </p:blipFill>
        <p:spPr>
          <a:xfrm>
            <a:off x="698964" y="1820749"/>
            <a:ext cx="10217653" cy="49885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标题 2"/>
              <p:cNvSpPr>
                <a:spLocks noGrp="1"/>
              </p:cNvSpPr>
              <p:nvPr>
                <p:ph type="title"/>
              </p:nvPr>
            </p:nvSpPr>
            <p:spPr>
              <a:xfrm>
                <a:off x="1437192" y="-145349"/>
                <a:ext cx="11108725" cy="13255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4000" b="1" i="0" dirty="0" smtClean="0">
                        <a:solidFill>
                          <a:srgbClr val="FF0000"/>
                        </a:solidFill>
                        <a:latin typeface="Comic Sans MS" panose="030F0902030302020204" pitchFamily="66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Spin</m:t>
                    </m:r>
                    <m:r>
                      <m:rPr>
                        <m:nor/>
                      </m:rPr>
                      <a:rPr lang="en-US" altLang="zh-CN" sz="4000" b="1" i="0" dirty="0" smtClean="0">
                        <a:solidFill>
                          <a:srgbClr val="FF0000"/>
                        </a:solidFill>
                        <a:latin typeface="Comic Sans MS" panose="030F0902030302020204" pitchFamily="66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-</m:t>
                    </m:r>
                    <m:r>
                      <m:rPr>
                        <m:nor/>
                      </m:rPr>
                      <a:rPr lang="en-US" altLang="zh-CN" sz="4000" b="1" i="0" dirty="0" smtClean="0">
                        <a:solidFill>
                          <a:srgbClr val="FF0000"/>
                        </a:solidFill>
                        <a:latin typeface="Comic Sans MS" panose="030F0902030302020204" pitchFamily="66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parity</m:t>
                    </m:r>
                    <m:r>
                      <m:rPr>
                        <m:nor/>
                      </m:rPr>
                      <a:rPr lang="en-US" altLang="zh-CN" sz="4000" b="1" i="0" dirty="0" smtClean="0">
                        <a:solidFill>
                          <a:srgbClr val="FF0000"/>
                        </a:solidFill>
                        <a:latin typeface="Comic Sans MS" panose="030F0902030302020204" pitchFamily="66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000" b="1" i="0" dirty="0" smtClean="0">
                        <a:solidFill>
                          <a:srgbClr val="FF0000"/>
                        </a:solidFill>
                        <a:latin typeface="Comic Sans MS" panose="030F0902030302020204" pitchFamily="66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ditermination</m:t>
                    </m:r>
                  </m:oMath>
                </a14:m>
                <a:r>
                  <a:rPr lang="en-US" altLang="zh-CN" sz="3600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3600">
                            <a:solidFill>
                              <a:srgbClr val="0000FF"/>
                            </a:solidFill>
                            <a:latin typeface="Cambria Math"/>
                          </a:rPr>
                          <m:t>J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3600">
                            <a:solidFill>
                              <a:srgbClr val="0000FF"/>
                            </a:solidFill>
                            <a:latin typeface="Cambria Math"/>
                          </a:rPr>
                          <m:t>PC</m:t>
                        </m:r>
                      </m:sup>
                    </m:sSup>
                    <m:r>
                      <a:rPr lang="en-US" altLang="zh-CN" sz="3600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zh-CN" sz="3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CN" sz="3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360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sz="360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e>
                      <m:sup>
                        <m:r>
                          <a:rPr lang="en-US" altLang="zh-CN" sz="3600">
                            <a:solidFill>
                              <a:srgbClr val="0000FF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3600" dirty="0">
                  <a:solidFill>
                    <a:srgbClr val="FF0000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3" name="标题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37192" y="-145349"/>
                <a:ext cx="11108725" cy="1325563"/>
              </a:xfrm>
              <a:blipFill>
                <a:blip r:embed="rId4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内容占位符 3"/>
              <p:cNvSpPr>
                <a:spLocks noGrp="1"/>
              </p:cNvSpPr>
              <p:nvPr>
                <p:ph idx="1"/>
              </p:nvPr>
            </p:nvSpPr>
            <p:spPr>
              <a:xfrm>
                <a:off x="698964" y="995219"/>
                <a:ext cx="9539050" cy="4351338"/>
              </a:xfrm>
            </p:spPr>
            <p:txBody>
              <a:bodyPr/>
              <a:lstStyle/>
              <a:p>
                <a:pPr marL="457200" lvl="1" indent="0">
                  <a:buNone/>
                </a:pPr>
                <a:r>
                  <a:rPr lang="en-US" altLang="zh-CN" sz="2800" dirty="0"/>
                  <a:t>The fit with a BW and S-wave FSI (I=0) factor can well describe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</a:rPr>
                      <m:t>p</m:t>
                    </m:r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US" altLang="zh-CN" sz="2800" dirty="0"/>
                  <a:t>  mass threshold structure</a:t>
                </a:r>
              </a:p>
              <a:p>
                <a:pPr marL="457200" lvl="1" indent="0">
                  <a:buNone/>
                </a:pPr>
                <a:endParaRPr lang="en-US" altLang="zh-CN" sz="2000" dirty="0"/>
              </a:p>
            </p:txBody>
          </p:sp>
        </mc:Choice>
        <mc:Fallback>
          <p:sp>
            <p:nvSpPr>
              <p:cNvPr id="4" name="内容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8964" y="995219"/>
                <a:ext cx="9539050" cy="4351338"/>
              </a:xfrm>
              <a:blipFill>
                <a:blip r:embed="rId5"/>
                <a:stretch>
                  <a:fillRect t="-23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0559-E481-41CB-AB11-4063B9A390D4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6096000" y="6352143"/>
            <a:ext cx="229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F20F0"/>
                </a:solidFill>
              </a:rPr>
              <a:t>PRL 108 112003(2012)</a:t>
            </a:r>
            <a:endParaRPr lang="zh-CN" altLang="en-US" b="1" dirty="0">
              <a:solidFill>
                <a:srgbClr val="2F20F0"/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5B45FE9-A3FB-CF49-8EB8-8FA4FCB747A3}"/>
              </a:ext>
            </a:extLst>
          </p:cNvPr>
          <p:cNvGrpSpPr/>
          <p:nvPr/>
        </p:nvGrpSpPr>
        <p:grpSpPr>
          <a:xfrm>
            <a:off x="2498539" y="1976101"/>
            <a:ext cx="3309251" cy="1194787"/>
            <a:chOff x="8733401" y="2572429"/>
            <a:chExt cx="3309251" cy="1194787"/>
          </a:xfrm>
        </p:grpSpPr>
        <p:sp>
          <p:nvSpPr>
            <p:cNvPr id="17" name="Text Box 6">
              <a:extLst>
                <a:ext uri="{FF2B5EF4-FFF2-40B4-BE49-F238E27FC236}">
                  <a16:creationId xmlns:a16="http://schemas.microsoft.com/office/drawing/2014/main" id="{256FED5C-A81E-CB46-8C41-158D17E62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3401" y="2751553"/>
              <a:ext cx="3309251" cy="1015663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2400" b="1" dirty="0">
                  <a:solidFill>
                    <a:srgbClr val="0000FF"/>
                  </a:solidFill>
                </a:rPr>
                <a:t>M=1832              MeV/c</a:t>
              </a:r>
              <a:r>
                <a:rPr lang="en-US" altLang="zh-CN" sz="2400" b="1" baseline="30000" dirty="0">
                  <a:solidFill>
                    <a:srgbClr val="0000FF"/>
                  </a:solidFill>
                </a:rPr>
                <a:t>2</a:t>
              </a:r>
            </a:p>
            <a:p>
              <a:pPr eaLnBrk="1" hangingPunct="1"/>
              <a:endParaRPr lang="en-US" altLang="zh-CN" sz="1200" b="1" dirty="0">
                <a:solidFill>
                  <a:srgbClr val="0000FF"/>
                </a:solidFill>
              </a:endParaRPr>
            </a:p>
            <a:p>
              <a:pPr eaLnBrk="1" hangingPunct="1"/>
              <a:r>
                <a:rPr lang="en-US" altLang="zh-CN" sz="2400" b="1" dirty="0">
                  <a:solidFill>
                    <a:srgbClr val="0000FF"/>
                  </a:solidFill>
                  <a:latin typeface="Symbol" pitchFamily="2" charset="2"/>
                </a:rPr>
                <a:t>G</a:t>
              </a:r>
              <a:r>
                <a:rPr lang="en-US" altLang="zh-CN" sz="2400" b="1" dirty="0">
                  <a:solidFill>
                    <a:srgbClr val="0000FF"/>
                  </a:solidFill>
                </a:rPr>
                <a:t> &lt; 76 MeV/c</a:t>
              </a:r>
              <a:r>
                <a:rPr lang="en-US" altLang="zh-CN" sz="2400" b="1" baseline="30000" dirty="0">
                  <a:solidFill>
                    <a:srgbClr val="0000FF"/>
                  </a:solidFill>
                </a:rPr>
                <a:t>2 </a:t>
              </a:r>
              <a:r>
                <a:rPr lang="en-US" altLang="zh-CN" sz="2000" b="1" dirty="0">
                  <a:solidFill>
                    <a:srgbClr val="0000FF"/>
                  </a:solidFill>
                </a:rPr>
                <a:t> (90% CL)</a:t>
              </a:r>
            </a:p>
          </p:txBody>
        </p:sp>
        <p:sp>
          <p:nvSpPr>
            <p:cNvPr id="18" name="Text Box 27">
              <a:extLst>
                <a:ext uri="{FF2B5EF4-FFF2-40B4-BE49-F238E27FC236}">
                  <a16:creationId xmlns:a16="http://schemas.microsoft.com/office/drawing/2014/main" id="{C3C44A51-5DED-6A45-BF96-0605C9750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83404" y="2572429"/>
              <a:ext cx="1539875" cy="823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800" b="1" dirty="0">
                  <a:solidFill>
                    <a:srgbClr val="0000CC"/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zh-CN" sz="2000" b="1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+19 +18</a:t>
              </a:r>
            </a:p>
            <a:p>
              <a:pPr eaLnBrk="1" hangingPunct="1"/>
              <a:r>
                <a:rPr lang="en-US" altLang="zh-CN" sz="2000" b="1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  -5  -17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8058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649978" y="1518149"/>
            <a:ext cx="10438712" cy="4351338"/>
          </a:xfrm>
        </p:spPr>
        <p:txBody>
          <a:bodyPr/>
          <a:lstStyle/>
          <a:p>
            <a:pPr lvl="1"/>
            <a:endParaRPr lang="en-US" altLang="zh-CN" sz="2000" dirty="0"/>
          </a:p>
          <a:p>
            <a:r>
              <a:rPr lang="en-US" altLang="zh-CN" dirty="0"/>
              <a:t>Implies that this structure not from pure FSI</a:t>
            </a:r>
          </a:p>
          <a:p>
            <a:pPr lvl="1"/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0559-E481-41CB-AB11-4063B9A390D4}" type="slidenum">
              <a:rPr lang="zh-CN" altLang="en-US" smtClean="0"/>
              <a:t>19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1" b="1688"/>
          <a:stretch/>
        </p:blipFill>
        <p:spPr>
          <a:xfrm>
            <a:off x="0" y="2758347"/>
            <a:ext cx="12078945" cy="251578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38200" y="5420622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PRD87,112014(2013)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782337" y="5503905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PRD93,052010(2016)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9131717" y="5507654"/>
            <a:ext cx="222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PR D99 112010(2019)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标题 11">
                <a:extLst>
                  <a:ext uri="{FF2B5EF4-FFF2-40B4-BE49-F238E27FC236}">
                    <a16:creationId xmlns:a16="http://schemas.microsoft.com/office/drawing/2014/main" id="{88BD0541-5A1B-9B43-ABBC-7D5D8920EBB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9978" y="192586"/>
                <a:ext cx="12737530" cy="132556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600" b="1" dirty="0">
                    <a:solidFill>
                      <a:srgbClr val="FF0000"/>
                    </a:solidFill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No </a:t>
                </a:r>
                <a14:m>
                  <m:oMath xmlns:m="http://schemas.openxmlformats.org/officeDocument/2006/math">
                    <m:r>
                      <a:rPr lang="en-US" altLang="zh-CN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altLang="zh-CN" sz="3600" dirty="0">
                    <a:solidFill>
                      <a:srgbClr val="FF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solidFill>
                      <a:srgbClr val="FF0000"/>
                    </a:solidFill>
                    <a:latin typeface="Comic Sans MS" panose="030F0902030302020204" pitchFamily="66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threshold enhancement in hadronic decays </a:t>
                </a:r>
                <a:endParaRPr lang="zh-CN" altLang="en-US" sz="3600" dirty="0"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12" name="标题 11">
                <a:extLst>
                  <a:ext uri="{FF2B5EF4-FFF2-40B4-BE49-F238E27FC236}">
                    <a16:creationId xmlns:a16="http://schemas.microsoft.com/office/drawing/2014/main" id="{88BD0541-5A1B-9B43-ABBC-7D5D8920EB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9978" y="192586"/>
                <a:ext cx="12737530" cy="1325563"/>
              </a:xfrm>
              <a:blipFill>
                <a:blip r:embed="rId4"/>
                <a:stretch>
                  <a:fillRect l="-1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664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75797-46EF-4B3C-9758-AB0A1871E437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593328" y="1320652"/>
            <a:ext cx="11751129" cy="503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dirty="0">
                <a:latin typeface="Comic Sans MS" panose="030F0902030302020204" pitchFamily="66" charset="0"/>
                <a:ea typeface="Symbol" charset="2"/>
                <a:cs typeface="Symbol" charset="2"/>
              </a:rPr>
              <a:t> </a:t>
            </a:r>
            <a:r>
              <a:rPr lang="zh-CN" altLang="en-US" b="1" dirty="0">
                <a:latin typeface="Comic Sans MS" panose="030F0902030302020204" pitchFamily="66" charset="0"/>
                <a:ea typeface="Symbol" charset="2"/>
                <a:cs typeface="Symbol" charset="2"/>
              </a:rPr>
              <a:t> </a:t>
            </a:r>
            <a:r>
              <a:rPr lang="en-US" altLang="zh-CN" sz="3200" b="1" dirty="0" err="1">
                <a:latin typeface="Comic Sans MS" panose="030F0902030302020204" pitchFamily="66" charset="0"/>
                <a:sym typeface="Wingdings" pitchFamily="2" charset="2"/>
              </a:rPr>
              <a:t>p</a:t>
            </a:r>
            <a:r>
              <a:rPr lang="en-US" altLang="zh-CN" sz="3200" b="1" dirty="0" err="1">
                <a:effectLst/>
                <a:latin typeface="Comic Sans MS" panose="030F0902030302020204" pitchFamily="66" charset="0"/>
                <a:ea typeface="楷体" panose="02010609060101010101" pitchFamily="49" charset="-122"/>
                <a:sym typeface="Symbol" pitchFamily="2" charset="2"/>
              </a:rPr>
              <a:t></a:t>
            </a:r>
            <a:r>
              <a:rPr lang="en-US" altLang="zh-CN" sz="3200" b="1" dirty="0" err="1">
                <a:effectLst/>
                <a:latin typeface="Comic Sans MS" panose="030F0902030302020204" pitchFamily="66" charset="0"/>
                <a:ea typeface="楷体" panose="02010609060101010101" pitchFamily="49" charset="-122"/>
              </a:rPr>
              <a:t>p</a:t>
            </a:r>
            <a:r>
              <a:rPr lang="en-US" altLang="zh-CN" sz="3200" b="1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en-US" altLang="zh-CN" sz="3200" b="1" dirty="0">
                <a:latin typeface="Comic Sans MS" panose="030F0902030302020204" pitchFamily="66" charset="0"/>
                <a:ea typeface="黑体" pitchFamily="49" charset="-122"/>
                <a:sym typeface="Wingdings" pitchFamily="2" charset="2"/>
              </a:rPr>
              <a:t>bound state </a:t>
            </a:r>
            <a:r>
              <a:rPr lang="en-US" altLang="zh-CN" b="1" dirty="0">
                <a:latin typeface="Comic Sans MS" panose="030F0902030302020204" pitchFamily="66" charset="0"/>
                <a:ea typeface="黑体" pitchFamily="49" charset="-122"/>
                <a:sym typeface="Wingdings" pitchFamily="2" charset="2"/>
              </a:rPr>
              <a:t>?</a:t>
            </a:r>
            <a:endParaRPr lang="en-US" altLang="zh-CN" b="1" dirty="0">
              <a:latin typeface="Comic Sans MS" panose="030F0902030302020204" pitchFamily="66" charset="0"/>
              <a:ea typeface="黑体" pitchFamily="49" charset="-122"/>
            </a:endParaRPr>
          </a:p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b="1" dirty="0">
                <a:latin typeface="Comic Sans MS" panose="030F0902030302020204" pitchFamily="66" charset="0"/>
                <a:ea typeface="黑体" pitchFamily="49" charset="-122"/>
              </a:rPr>
              <a:t>  X(</a:t>
            </a:r>
            <a:r>
              <a:rPr lang="en-US" altLang="zh-CN" sz="3200" b="1" dirty="0" err="1">
                <a:latin typeface="Comic Sans MS" panose="030F0902030302020204" pitchFamily="66" charset="0"/>
                <a:sym typeface="Wingdings" pitchFamily="2" charset="2"/>
              </a:rPr>
              <a:t>p</a:t>
            </a:r>
            <a:r>
              <a:rPr lang="en-US" altLang="zh-CN" sz="3200" b="1" dirty="0" err="1">
                <a:effectLst/>
                <a:latin typeface="Comic Sans MS" panose="030F0902030302020204" pitchFamily="66" charset="0"/>
                <a:ea typeface="楷体" panose="02010609060101010101" pitchFamily="49" charset="-122"/>
                <a:sym typeface="Symbol" pitchFamily="2" charset="2"/>
              </a:rPr>
              <a:t></a:t>
            </a:r>
            <a:r>
              <a:rPr lang="en-US" altLang="zh-CN" sz="3200" b="1" dirty="0" err="1">
                <a:effectLst/>
                <a:latin typeface="Comic Sans MS" panose="030F0902030302020204" pitchFamily="66" charset="0"/>
                <a:ea typeface="楷体" panose="02010609060101010101" pitchFamily="49" charset="-122"/>
              </a:rPr>
              <a:t>p</a:t>
            </a:r>
            <a:r>
              <a:rPr lang="en-US" altLang="zh-CN" sz="3200" b="1" dirty="0">
                <a:latin typeface="Comic Sans MS" panose="030F0902030302020204" pitchFamily="66" charset="0"/>
                <a:sym typeface="Wingdings" pitchFamily="2" charset="2"/>
              </a:rPr>
              <a:t> ) and X(1835) at BESII </a:t>
            </a:r>
            <a:endParaRPr lang="en-US" altLang="zh-CN" b="1" dirty="0">
              <a:latin typeface="Comic Sans MS" panose="030F0902030302020204" pitchFamily="66" charset="0"/>
              <a:ea typeface="黑体" pitchFamily="49" charset="-122"/>
            </a:endParaRPr>
          </a:p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b="1" dirty="0">
                <a:latin typeface="Comic Sans MS" panose="030F0902030302020204" pitchFamily="66" charset="0"/>
                <a:ea typeface="宋体" charset="0"/>
                <a:cs typeface="宋体" charset="0"/>
              </a:rPr>
              <a:t>  Confirmations and new decay modes at BESIII  </a:t>
            </a:r>
          </a:p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b="1" dirty="0">
                <a:latin typeface="Comic Sans MS" panose="030F0902030302020204" pitchFamily="66" charset="0"/>
                <a:ea typeface="宋体" charset="0"/>
                <a:cs typeface="宋体" charset="0"/>
              </a:rPr>
              <a:t> Anomalous line-shapes of the structure at 1.84 GeV  </a:t>
            </a:r>
          </a:p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b="1" dirty="0">
                <a:latin typeface="Comic Sans MS" panose="030F0902030302020204" pitchFamily="66" charset="0"/>
                <a:ea typeface="宋体" charset="0"/>
              </a:rPr>
              <a:t>  Summary </a:t>
            </a:r>
            <a:endParaRPr lang="en-US" altLang="zh-CN" b="1" dirty="0">
              <a:latin typeface="Comic Sans MS" panose="030F0902030302020204" pitchFamily="66" charset="0"/>
              <a:ea typeface="黑体" pitchFamily="49" charset="-122"/>
            </a:endParaRPr>
          </a:p>
        </p:txBody>
      </p:sp>
      <p:sp>
        <p:nvSpPr>
          <p:cNvPr id="5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93328" y="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anchor="ctr"/>
          <a:lstStyle>
            <a:lvl1pPr eaLnBrk="0" hangingPunct="0">
              <a:defRPr sz="3600" b="1">
                <a:solidFill>
                  <a:schemeClr val="tx1"/>
                </a:solidFill>
                <a:latin typeface="Arial" charset="0"/>
                <a:ea typeface="楷体_GB2312" charset="0"/>
                <a:cs typeface="楷体_GB2312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charset="0"/>
                <a:ea typeface="楷体_GB2312" charset="0"/>
                <a:cs typeface="楷体_GB2312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charset="0"/>
                <a:ea typeface="楷体_GB2312" charset="0"/>
                <a:cs typeface="楷体_GB2312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charset="0"/>
                <a:ea typeface="楷体_GB2312" charset="0"/>
                <a:cs typeface="楷体_GB2312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charset="0"/>
                <a:ea typeface="楷体_GB2312" charset="0"/>
                <a:cs typeface="楷体_GB231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楷体_GB2312" charset="0"/>
                <a:cs typeface="楷体_GB231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楷体_GB2312" charset="0"/>
                <a:cs typeface="楷体_GB231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楷体_GB2312" charset="0"/>
                <a:cs typeface="楷体_GB231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楷体_GB2312" charset="0"/>
                <a:cs typeface="楷体_GB2312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微软雅黑" charset="0"/>
                <a:cs typeface="微软雅黑" charset="0"/>
              </a:rPr>
              <a:t>OUTLINE</a:t>
            </a:r>
            <a:endParaRPr lang="zh-CN" altLang="en-GB" sz="40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ea typeface="微软雅黑" charset="0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89330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70088" y="214634"/>
            <a:ext cx="11683093" cy="561975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  <a:ea typeface="仿宋_GB2312" pitchFamily="49" charset="-122"/>
              </a:rPr>
              <a:t>Confirmation of X(1835)   in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</a:rPr>
              <a:t>J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</a:t>
            </a:r>
            <a:r>
              <a:rPr lang="en-US" altLang="zh-CN" sz="3200" b="1" baseline="50000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sz="32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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sz="32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</a:t>
            </a:r>
            <a:endParaRPr lang="en-US" altLang="zh-CN" sz="3200" b="1" dirty="0">
              <a:solidFill>
                <a:srgbClr val="FF0000"/>
              </a:solidFill>
              <a:latin typeface="Comic Sans MS" pitchFamily="66" charset="0"/>
              <a:ea typeface="仿宋_GB2312" pitchFamily="49" charset="-122"/>
            </a:endParaRPr>
          </a:p>
        </p:txBody>
      </p:sp>
      <p:graphicFrame>
        <p:nvGraphicFramePr>
          <p:cNvPr id="226372" name="Group 6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52779186"/>
              </p:ext>
            </p:extLst>
          </p:nvPr>
        </p:nvGraphicFramePr>
        <p:xfrm>
          <a:off x="1571084" y="5018687"/>
          <a:ext cx="5905500" cy="1455951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Resonance</a:t>
                      </a:r>
                      <a:endParaRPr kumimoji="0" lang="en-US" altLang="zh-CN" sz="1400" b="1" i="1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M( MeV/c</a:t>
                      </a:r>
                      <a:r>
                        <a:rPr kumimoji="0" lang="en-US" altLang="zh-CN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)</a:t>
                      </a:r>
                      <a:endParaRPr kumimoji="0" lang="en-US" altLang="zh-CN" sz="1600" b="1" i="1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  <a:sym typeface="Symbol" pitchFamily="18" charset="2"/>
                        </a:rPr>
                        <a:t>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( MeV/c</a:t>
                      </a:r>
                      <a:r>
                        <a:rPr kumimoji="0" lang="en-US" altLang="zh-CN" sz="16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)</a:t>
                      </a:r>
                      <a:endParaRPr kumimoji="0" lang="en-US" altLang="zh-CN" sz="1600" b="1" i="1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Stat.Sig.</a:t>
                      </a:r>
                      <a:endParaRPr kumimoji="0" lang="en-US" altLang="zh-CN" sz="1600" b="1" i="1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X(1835)</a:t>
                      </a:r>
                      <a:endParaRPr kumimoji="0" lang="en-US" altLang="zh-CN" sz="16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1836.5±3.0</a:t>
                      </a:r>
                      <a:r>
                        <a:rPr kumimoji="0" lang="en-US" altLang="zh-CN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+5.6</a:t>
                      </a:r>
                      <a:r>
                        <a:rPr kumimoji="0" lang="en-US" altLang="zh-CN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-2.1</a:t>
                      </a:r>
                      <a:endParaRPr kumimoji="0" lang="en-US" altLang="zh-CN" sz="16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190.1±9.0</a:t>
                      </a: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+38</a:t>
                      </a:r>
                      <a:r>
                        <a:rPr kumimoji="0" lang="en-US" altLang="zh-CN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-36</a:t>
                      </a:r>
                      <a:endParaRPr kumimoji="0" lang="en-US" altLang="zh-CN" sz="1600" b="0" i="1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&gt;20</a:t>
                      </a:r>
                      <a:r>
                        <a:rPr kumimoji="0" lang="el-GR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σ</a:t>
                      </a:r>
                      <a:endParaRPr kumimoji="0" lang="en-US" altLang="zh-CN" sz="16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X(2120)</a:t>
                      </a:r>
                      <a:endParaRPr kumimoji="0" lang="en-US" altLang="zh-CN" sz="16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2122.4±6.7</a:t>
                      </a: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+4.7</a:t>
                      </a:r>
                      <a:r>
                        <a:rPr kumimoji="0" lang="en-US" altLang="zh-CN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-2.7</a:t>
                      </a:r>
                      <a:endParaRPr kumimoji="0" lang="en-US" altLang="zh-CN" sz="1600" b="0" i="1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83±16</a:t>
                      </a:r>
                      <a:r>
                        <a:rPr kumimoji="0" lang="en-US" altLang="zh-CN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+31</a:t>
                      </a:r>
                      <a:r>
                        <a:rPr kumimoji="0" lang="en-US" altLang="zh-CN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-11</a:t>
                      </a:r>
                      <a:endParaRPr kumimoji="0" lang="en-US" altLang="zh-CN" sz="16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7.2</a:t>
                      </a:r>
                      <a:r>
                        <a:rPr kumimoji="0" lang="el-GR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σ</a:t>
                      </a:r>
                      <a:endParaRPr kumimoji="0" lang="en-US" altLang="zh-CN" sz="16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X(2370)</a:t>
                      </a:r>
                      <a:endParaRPr kumimoji="0" lang="en-US" altLang="zh-CN" sz="16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2376.3±8.7</a:t>
                      </a:r>
                      <a:r>
                        <a:rPr kumimoji="0" lang="en-US" altLang="zh-CN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+3.2</a:t>
                      </a:r>
                      <a:r>
                        <a:rPr kumimoji="0" lang="en-US" altLang="zh-CN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-4.3</a:t>
                      </a:r>
                      <a:endParaRPr kumimoji="0" lang="en-US" altLang="zh-CN" sz="1600" b="0" i="1" u="none" strike="noStrike" cap="none" normalizeH="0" baseline="-25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83±17</a:t>
                      </a:r>
                      <a:r>
                        <a:rPr kumimoji="0" lang="en-US" altLang="zh-CN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+44</a:t>
                      </a:r>
                      <a:r>
                        <a:rPr kumimoji="0" lang="en-US" altLang="zh-CN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-6</a:t>
                      </a:r>
                      <a:endParaRPr kumimoji="0" lang="en-US" altLang="zh-CN" sz="16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6.4</a:t>
                      </a:r>
                      <a:r>
                        <a:rPr kumimoji="0" lang="el-GR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σ</a:t>
                      </a:r>
                      <a:endParaRPr kumimoji="0" lang="en-US" altLang="zh-CN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F2150-79A3-4172-B27D-DE3FB40E2024}" type="slidenum">
              <a:rPr lang="en-US" altLang="zh-CN"/>
              <a:pPr>
                <a:defRPr/>
              </a:pPr>
              <a:t>20</a:t>
            </a:fld>
            <a:endParaRPr lang="en-US" altLang="zh-CN"/>
          </a:p>
        </p:txBody>
      </p:sp>
      <p:sp>
        <p:nvSpPr>
          <p:cNvPr id="43039" name="Text Box 74"/>
          <p:cNvSpPr txBox="1">
            <a:spLocks noChangeArrowheads="1"/>
          </p:cNvSpPr>
          <p:nvPr/>
        </p:nvSpPr>
        <p:spPr bwMode="auto">
          <a:xfrm>
            <a:off x="7962515" y="5304834"/>
            <a:ext cx="4039369" cy="46166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0000"/>
                </a:solidFill>
              </a:rPr>
              <a:t>X(1835) consistent with 0</a:t>
            </a:r>
            <a:r>
              <a:rPr lang="en-US" altLang="zh-CN" sz="2400" baseline="30000" dirty="0">
                <a:solidFill>
                  <a:srgbClr val="FF0000"/>
                </a:solidFill>
                <a:sym typeface="SymbolPS" pitchFamily="18" charset="2"/>
              </a:rPr>
              <a:t>-</a:t>
            </a:r>
          </a:p>
        </p:txBody>
      </p:sp>
      <p:pic>
        <p:nvPicPr>
          <p:cNvPr id="43041" name="Picture 21" descr="fit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48" y="1014080"/>
            <a:ext cx="4829210" cy="395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3" name="图片 9" descr="fig3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15" y="1489020"/>
            <a:ext cx="4626061" cy="346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7" name="Text Box 71"/>
          <p:cNvSpPr txBox="1">
            <a:spLocks noChangeArrowheads="1"/>
          </p:cNvSpPr>
          <p:nvPr/>
        </p:nvSpPr>
        <p:spPr bwMode="auto">
          <a:xfrm>
            <a:off x="8610600" y="949237"/>
            <a:ext cx="2671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dirty="0">
                <a:solidFill>
                  <a:srgbClr val="2F20F0"/>
                </a:solidFill>
              </a:rPr>
              <a:t>PRL 106, 072002(2011)</a:t>
            </a:r>
          </a:p>
        </p:txBody>
      </p:sp>
      <p:sp>
        <p:nvSpPr>
          <p:cNvPr id="43048" name="Text Box 72"/>
          <p:cNvSpPr txBox="1">
            <a:spLocks noChangeArrowheads="1"/>
          </p:cNvSpPr>
          <p:nvPr/>
        </p:nvSpPr>
        <p:spPr bwMode="auto">
          <a:xfrm>
            <a:off x="2421124" y="2500763"/>
            <a:ext cx="968535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600" dirty="0">
                <a:solidFill>
                  <a:srgbClr val="FF0000"/>
                </a:solidFill>
              </a:rPr>
              <a:t>f1(1510)</a:t>
            </a:r>
          </a:p>
        </p:txBody>
      </p:sp>
      <p:sp>
        <p:nvSpPr>
          <p:cNvPr id="43049" name="Line 73"/>
          <p:cNvSpPr>
            <a:spLocks noChangeShapeType="1"/>
          </p:cNvSpPr>
          <p:nvPr/>
        </p:nvSpPr>
        <p:spPr bwMode="auto">
          <a:xfrm>
            <a:off x="3025620" y="2789707"/>
            <a:ext cx="142875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2000">
              <a:solidFill>
                <a:prstClr val="black"/>
              </a:solidFill>
              <a:latin typeface="Comic Sans MS" pitchFamily="66" charset="0"/>
              <a:ea typeface="宋体" pitchFamily="2" charset="-122"/>
            </a:endParaRPr>
          </a:p>
        </p:txBody>
      </p:sp>
      <p:sp>
        <p:nvSpPr>
          <p:cNvPr id="43050" name="Line 75"/>
          <p:cNvSpPr>
            <a:spLocks noChangeShapeType="1"/>
          </p:cNvSpPr>
          <p:nvPr/>
        </p:nvSpPr>
        <p:spPr bwMode="auto">
          <a:xfrm flipV="1">
            <a:off x="9080184" y="3883575"/>
            <a:ext cx="431800" cy="1152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2000">
              <a:solidFill>
                <a:prstClr val="black"/>
              </a:solidFill>
              <a:latin typeface="Comic Sans MS" pitchFamily="66" charset="0"/>
              <a:ea typeface="宋体" pitchFamily="2" charset="-122"/>
            </a:endParaRPr>
          </a:p>
        </p:txBody>
      </p:sp>
      <p:sp>
        <p:nvSpPr>
          <p:cNvPr id="43051" name="Text Box 76"/>
          <p:cNvSpPr txBox="1">
            <a:spLocks noChangeArrowheads="1"/>
          </p:cNvSpPr>
          <p:nvPr/>
        </p:nvSpPr>
        <p:spPr bwMode="auto">
          <a:xfrm>
            <a:off x="4081508" y="1040838"/>
            <a:ext cx="14814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dirty="0">
                <a:solidFill>
                  <a:srgbClr val="FF0000"/>
                </a:solidFill>
              </a:rPr>
              <a:t>two news !</a:t>
            </a:r>
            <a:r>
              <a:rPr lang="en-US" altLang="zh-CN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3052" name="Line 77"/>
          <p:cNvSpPr>
            <a:spLocks noChangeShapeType="1"/>
          </p:cNvSpPr>
          <p:nvPr/>
        </p:nvSpPr>
        <p:spPr bwMode="auto">
          <a:xfrm flipH="1">
            <a:off x="4423051" y="1489020"/>
            <a:ext cx="102166" cy="51320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zh-CN" altLang="en-US" sz="2000">
              <a:solidFill>
                <a:prstClr val="black"/>
              </a:solidFill>
              <a:latin typeface="Comic Sans MS" pitchFamily="66" charset="0"/>
              <a:ea typeface="宋体" pitchFamily="2" charset="-122"/>
            </a:endParaRPr>
          </a:p>
        </p:txBody>
      </p:sp>
      <p:sp>
        <p:nvSpPr>
          <p:cNvPr id="43053" name="Line 78"/>
          <p:cNvSpPr>
            <a:spLocks noChangeShapeType="1"/>
          </p:cNvSpPr>
          <p:nvPr/>
        </p:nvSpPr>
        <p:spPr bwMode="auto">
          <a:xfrm>
            <a:off x="4894403" y="1441712"/>
            <a:ext cx="113726" cy="51320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zh-CN" altLang="en-US" sz="2000">
              <a:solidFill>
                <a:prstClr val="black"/>
              </a:solidFill>
              <a:latin typeface="Comic Sans MS" pitchFamily="66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107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112021" y="153087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No evident structure in J/</a:t>
            </a:r>
            <a:r>
              <a:rPr lang="en-US" altLang="zh-CN" sz="3600" b="1" dirty="0">
                <a:solidFill>
                  <a:srgbClr val="FF0000"/>
                </a:solidFill>
                <a:latin typeface="Symbol" pitchFamily="2" charset="2"/>
              </a:rPr>
              <a:t>y</a:t>
            </a:r>
            <a:r>
              <a:rPr lang="el-GR" altLang="zh-CN" sz="36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hadronic decays</a:t>
            </a:r>
            <a:endParaRPr lang="zh-CN" altLang="en-US" sz="36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04893" y="1638216"/>
            <a:ext cx="2182211" cy="48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black"/>
                </a:solidFill>
              </a:rPr>
              <a:t>J/</a:t>
            </a:r>
            <a:r>
              <a:rPr lang="el-GR" altLang="zh-CN" sz="2400" dirty="0">
                <a:solidFill>
                  <a:prstClr val="black"/>
                </a:solidFill>
              </a:rPr>
              <a:t>ψ</a:t>
            </a:r>
            <a:r>
              <a:rPr lang="en-US" altLang="zh-CN" sz="240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l-GR" altLang="zh-CN" sz="2400" dirty="0">
                <a:solidFill>
                  <a:prstClr val="black"/>
                </a:solidFill>
                <a:sym typeface="Wingdings" panose="05000000000000000000" pitchFamily="2" charset="2"/>
              </a:rPr>
              <a:t>φηππ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63325" y="5454059"/>
            <a:ext cx="22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PRD100,092003(2019)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8B34383-9F08-C841-A1CB-ED6DE9D40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238" y="2247388"/>
            <a:ext cx="3850383" cy="324983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4B87143-B072-9C43-9B6A-97CF07E31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445" y="1739789"/>
            <a:ext cx="2634773" cy="3907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14A8270-8570-9D4A-8CCC-3B007E7E6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475" y="2247388"/>
            <a:ext cx="3735763" cy="2890769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753CF09-7E2C-9143-AD82-F23ED96E2457}"/>
              </a:ext>
            </a:extLst>
          </p:cNvPr>
          <p:cNvSpPr/>
          <p:nvPr/>
        </p:nvSpPr>
        <p:spPr>
          <a:xfrm>
            <a:off x="4704741" y="5392639"/>
            <a:ext cx="24823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PRD97,052017(2015)</a:t>
            </a:r>
            <a:endParaRPr lang="zh-CN" altLang="en-US" sz="20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389CF00-031D-B44B-BF0A-23F9B34AD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92" y="2256173"/>
            <a:ext cx="3206308" cy="285167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CA74395-B668-A941-803B-7841C5795D63}"/>
              </a:ext>
            </a:extLst>
          </p:cNvPr>
          <p:cNvSpPr/>
          <p:nvPr/>
        </p:nvSpPr>
        <p:spPr>
          <a:xfrm>
            <a:off x="1218341" y="1630280"/>
            <a:ext cx="2182211" cy="48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prstClr val="black"/>
                </a:solidFill>
              </a:rPr>
              <a:t>J/</a:t>
            </a:r>
            <a:r>
              <a:rPr lang="el-GR" altLang="zh-CN" sz="2400" dirty="0">
                <a:solidFill>
                  <a:prstClr val="black"/>
                </a:solidFill>
              </a:rPr>
              <a:t>ψ</a:t>
            </a:r>
            <a:r>
              <a:rPr lang="en-US" altLang="zh-CN" sz="240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2400" dirty="0">
                <a:solidFill>
                  <a:prstClr val="black"/>
                </a:solidFill>
                <a:latin typeface="Symbol" pitchFamily="2" charset="2"/>
                <a:sym typeface="Wingdings" panose="05000000000000000000" pitchFamily="2" charset="2"/>
              </a:rPr>
              <a:t>w</a:t>
            </a:r>
            <a:r>
              <a:rPr lang="en-US" altLang="zh-CN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l-GR" altLang="zh-CN" sz="2400" dirty="0" err="1">
                <a:solidFill>
                  <a:prstClr val="black"/>
                </a:solidFill>
                <a:sym typeface="Wingdings" panose="05000000000000000000" pitchFamily="2" charset="2"/>
              </a:rPr>
              <a:t>ππ</a:t>
            </a:r>
            <a:r>
              <a:rPr lang="en-US" altLang="zh-CN" sz="24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l-GR" altLang="zh-CN" sz="2400" dirty="0">
                <a:solidFill>
                  <a:prstClr val="black"/>
                </a:solidFill>
                <a:sym typeface="Wingdings" panose="05000000000000000000" pitchFamily="2" charset="2"/>
              </a:rPr>
              <a:t>η</a:t>
            </a:r>
            <a:r>
              <a:rPr lang="en-US" altLang="zh-CN" sz="2400" dirty="0">
                <a:solidFill>
                  <a:prstClr val="black"/>
                </a:solidFill>
                <a:sym typeface="Wingdings" panose="05000000000000000000" pitchFamily="2" charset="2"/>
              </a:rPr>
              <a:t>’ 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9D5C05F-847A-F942-B0B8-23D6FE2B4CAA}"/>
              </a:ext>
            </a:extLst>
          </p:cNvPr>
          <p:cNvSpPr txBox="1"/>
          <p:nvPr/>
        </p:nvSpPr>
        <p:spPr>
          <a:xfrm>
            <a:off x="790408" y="5431740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ffectLst/>
                <a:latin typeface="Helvetica" pitchFamily="2" charset="0"/>
              </a:rPr>
              <a:t>PRD 99, 071101(R)(2019)</a:t>
            </a:r>
          </a:p>
        </p:txBody>
      </p:sp>
    </p:spTree>
    <p:extLst>
      <p:ext uri="{BB962C8B-B14F-4D97-AF65-F5344CB8AC3E}">
        <p14:creationId xmlns:p14="http://schemas.microsoft.com/office/powerpoint/2010/main" val="4114374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51096" y="113892"/>
                <a:ext cx="12192000" cy="132556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3600" b="1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Anomalous line-shape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𝜼</m:t>
                            </m:r>
                          </m:e>
                          <m:sup>
                            <m:r>
                              <a:rPr kumimoji="1" lang="en-US" altLang="zh-CN" sz="3600" b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3600" b="1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3600" b="1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in </a:t>
                </a:r>
                <a14:m>
                  <m:oMath xmlns:m="http://schemas.openxmlformats.org/officeDocument/2006/math">
                    <m:r>
                      <a:rPr kumimoji="1" lang="en-US" altLang="zh-CN" sz="3600" b="1" i="1">
                        <a:solidFill>
                          <a:srgbClr val="FF0000"/>
                        </a:solidFill>
                        <a:latin typeface="Cambria Math" charset="0"/>
                      </a:rPr>
                      <m:t>𝐉</m:t>
                    </m:r>
                    <m:r>
                      <a:rPr kumimoji="1" lang="en-US" altLang="zh-CN" sz="3600" b="1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a:rPr kumimoji="1" lang="en-US" altLang="zh-CN" sz="3600" b="1" i="1">
                        <a:solidFill>
                          <a:srgbClr val="FF0000"/>
                        </a:solidFill>
                        <a:latin typeface="Cambria Math" charset="0"/>
                      </a:rPr>
                      <m:t>𝛙</m:t>
                    </m:r>
                    <m:r>
                      <a:rPr kumimoji="1" lang="is-IS" altLang="zh-CN" sz="3600" b="1">
                        <a:solidFill>
                          <a:srgbClr val="FF0000"/>
                        </a:solidFill>
                        <a:latin typeface="Cambria Math" charset="0"/>
                      </a:rPr>
                      <m:t>→</m:t>
                    </m:r>
                    <m:r>
                      <a:rPr kumimoji="1" lang="is-IS" altLang="zh-CN" sz="3600" b="1" i="1">
                        <a:solidFill>
                          <a:srgbClr val="FF0000"/>
                        </a:solidFill>
                        <a:latin typeface="Cambria Math" charset="0"/>
                      </a:rPr>
                      <m:t>𝛄</m:t>
                    </m:r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𝜼</m:t>
                            </m:r>
                          </m:e>
                          <m:sup>
                            <m:r>
                              <a:rPr kumimoji="1" lang="en-US" altLang="zh-CN" sz="3600" b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sz="3600" b="1" dirty="0"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51096" y="113892"/>
                <a:ext cx="12192000" cy="1325563"/>
              </a:xfrm>
              <a:blipFill>
                <a:blip r:embed="rId2"/>
                <a:stretch>
                  <a:fillRect l="-15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973</a:t>
            </a:r>
            <a:r>
              <a:rPr kumimoji="1" lang="zh-CN" altLang="en-US"/>
              <a:t>课题总结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61961-33BA-F04E-A047-F977EEE0DF45}" type="slidenum">
              <a:rPr kumimoji="1" lang="zh-CN" altLang="en-US" smtClean="0"/>
              <a:t>22</a:t>
            </a:fld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560" y="1579015"/>
            <a:ext cx="5393680" cy="51098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内容占位符 2"/>
              <p:cNvSpPr txBox="1">
                <a:spLocks/>
              </p:cNvSpPr>
              <p:nvPr/>
            </p:nvSpPr>
            <p:spPr>
              <a:xfrm>
                <a:off x="213042" y="2517185"/>
                <a:ext cx="5243518" cy="3471005"/>
              </a:xfrm>
              <a:prstGeom prst="rect">
                <a:avLst/>
              </a:prstGeom>
            </p:spPr>
            <p:txBody>
              <a:bodyPr>
                <a:normAutofit fontScale="700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60000"/>
                  </a:lnSpc>
                  <a:buNone/>
                </a:pPr>
                <a:r>
                  <a:rPr kumimoji="1" lang="en-US" altLang="zh-CN" sz="4000" dirty="0">
                    <a:latin typeface="Comic Sans MS" panose="030F0902030302020204" pitchFamily="66" charset="0"/>
                  </a:rPr>
                  <a:t>A simple Breit-Wigner function to describe the X(1835) lineshape fails near the </a:t>
                </a:r>
                <a14:m>
                  <m:oMath xmlns:m="http://schemas.openxmlformats.org/officeDocument/2006/math">
                    <m:r>
                      <a:rPr kumimoji="1" lang="en-US" altLang="zh-CN" sz="4000">
                        <a:latin typeface="Cambria Math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kumimoji="1" lang="en-US" altLang="zh-CN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4000">
                            <a:latin typeface="Cambria Math" charset="0"/>
                          </a:rPr>
                          <m:t>𝒑</m:t>
                        </m:r>
                      </m:e>
                    </m:acc>
                    <m:r>
                      <a:rPr kumimoji="1" lang="en-US" altLang="zh-CN" sz="4000"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4000" dirty="0">
                    <a:latin typeface="Comic Sans MS" panose="030F0902030302020204" pitchFamily="66" charset="0"/>
                  </a:rPr>
                  <a:t>mass threshold. </a:t>
                </a:r>
              </a:p>
              <a:p>
                <a:pPr>
                  <a:lnSpc>
                    <a:spcPct val="160000"/>
                  </a:lnSpc>
                  <a:buFont typeface="Wingdings" charset="2"/>
                  <a:buChar char="n"/>
                </a:pPr>
                <a:endParaRPr kumimoji="1" lang="en-US" altLang="zh-CN" sz="4000" dirty="0"/>
              </a:p>
              <a:p>
                <a:pPr>
                  <a:buFont typeface="Wingdings" charset="2"/>
                  <a:buChar char="n"/>
                </a:pPr>
                <a:endParaRPr kumimoji="1" lang="en-US" altLang="zh-CN" sz="2000" dirty="0"/>
              </a:p>
            </p:txBody>
          </p:sp>
        </mc:Choice>
        <mc:Fallback>
          <p:sp>
            <p:nvSpPr>
              <p:cNvPr id="8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42" y="2517185"/>
                <a:ext cx="5243518" cy="3471005"/>
              </a:xfrm>
              <a:prstGeom prst="rect">
                <a:avLst/>
              </a:prstGeom>
              <a:blipFill>
                <a:blip r:embed="rId4"/>
                <a:stretch>
                  <a:fillRect l="-24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4368567" y="1146248"/>
                <a:ext cx="60164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>
                    <a:solidFill>
                      <a:srgbClr val="2F20F0"/>
                    </a:solidFill>
                  </a:rPr>
                  <a:t>PRL117, 042002 (2016)</a:t>
                </a:r>
                <a:r>
                  <a:rPr kumimoji="1" lang="zh-CN" altLang="en-US" sz="2000" dirty="0">
                    <a:solidFill>
                      <a:srgbClr val="2F20F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2F20F0"/>
                    </a:solidFill>
                  </a:rPr>
                  <a:t>【1.3</a:t>
                </a:r>
                <a:r>
                  <a:rPr kumimoji="1" lang="zh-CN" altLang="en-US" sz="2000" dirty="0">
                    <a:solidFill>
                      <a:srgbClr val="2F20F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2F20F0"/>
                    </a:solidFill>
                  </a:rPr>
                  <a:t>billion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𝐉</m:t>
                    </m:r>
                    <m:r>
                      <a:rPr kumimoji="1" lang="en-US" altLang="zh-CN" sz="2000" b="1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a:rPr kumimoji="1" lang="en-US" altLang="zh-CN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𝛙</m:t>
                    </m:r>
                    <m:r>
                      <a:rPr kumimoji="1" lang="en-US" altLang="zh-CN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2000" dirty="0">
                    <a:solidFill>
                      <a:srgbClr val="2F20F0"/>
                    </a:solidFill>
                  </a:rPr>
                  <a:t>events】</a:t>
                </a:r>
                <a:endParaRPr kumimoji="1" lang="zh-CN" altLang="en-US" sz="2000" dirty="0">
                  <a:solidFill>
                    <a:srgbClr val="2F20F0"/>
                  </a:solidFill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567" y="1146248"/>
                <a:ext cx="6016404" cy="400110"/>
              </a:xfrm>
              <a:prstGeom prst="rect">
                <a:avLst/>
              </a:prstGeom>
              <a:blipFill>
                <a:blip r:embed="rId5"/>
                <a:stretch>
                  <a:fillRect l="-1266" t="-1562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9454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51096" y="113892"/>
                <a:ext cx="12192000" cy="132556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3600" b="1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Anomalous line shape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𝜼</m:t>
                            </m:r>
                          </m:e>
                          <m:sup>
                            <m:r>
                              <a:rPr kumimoji="1" lang="en-US" altLang="zh-CN" sz="3600" b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3600" b="1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3600" b="1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in </a:t>
                </a:r>
                <a14:m>
                  <m:oMath xmlns:m="http://schemas.openxmlformats.org/officeDocument/2006/math">
                    <m:r>
                      <a:rPr kumimoji="1" lang="en-US" altLang="zh-CN" sz="3600" b="1" i="1">
                        <a:solidFill>
                          <a:srgbClr val="FF0000"/>
                        </a:solidFill>
                        <a:latin typeface="Cambria Math" charset="0"/>
                      </a:rPr>
                      <m:t>𝐉</m:t>
                    </m:r>
                    <m:r>
                      <a:rPr kumimoji="1" lang="en-US" altLang="zh-CN" sz="3600" b="1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a:rPr kumimoji="1" lang="en-US" altLang="zh-CN" sz="3600" b="1" i="1">
                        <a:solidFill>
                          <a:srgbClr val="FF0000"/>
                        </a:solidFill>
                        <a:latin typeface="Cambria Math" charset="0"/>
                      </a:rPr>
                      <m:t>𝛙</m:t>
                    </m:r>
                    <m:r>
                      <a:rPr kumimoji="1" lang="is-IS" altLang="zh-CN" sz="3600" b="1">
                        <a:solidFill>
                          <a:srgbClr val="FF0000"/>
                        </a:solidFill>
                        <a:latin typeface="Cambria Math" charset="0"/>
                      </a:rPr>
                      <m:t>→</m:t>
                    </m:r>
                    <m:r>
                      <a:rPr kumimoji="1" lang="is-IS" altLang="zh-CN" sz="3600" b="1" i="1">
                        <a:solidFill>
                          <a:srgbClr val="FF0000"/>
                        </a:solidFill>
                        <a:latin typeface="Cambria Math" charset="0"/>
                      </a:rPr>
                      <m:t>𝛄</m:t>
                    </m:r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𝜼</m:t>
                            </m:r>
                          </m:e>
                          <m:sup>
                            <m:r>
                              <a:rPr kumimoji="1" lang="en-US" altLang="zh-CN" sz="3600" b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sz="3600" b="1" dirty="0"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51096" y="113892"/>
                <a:ext cx="12192000" cy="1325563"/>
              </a:xfrm>
              <a:blipFill>
                <a:blip r:embed="rId2"/>
                <a:stretch>
                  <a:fillRect l="-15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61961-33BA-F04E-A047-F977EEE0DF45}" type="slidenum">
              <a:rPr kumimoji="1" lang="zh-CN" altLang="en-US" smtClean="0"/>
              <a:t>23</a:t>
            </a:fld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43A78A-81FF-E54A-A91E-FA4D753F9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81" y="1883022"/>
            <a:ext cx="5294729" cy="49515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E25F7A4-3C1F-2A47-A94E-CC5B6F1552CB}"/>
                  </a:ext>
                </a:extLst>
              </p:cNvPr>
              <p:cNvSpPr txBox="1"/>
              <p:nvPr/>
            </p:nvSpPr>
            <p:spPr>
              <a:xfrm>
                <a:off x="5766708" y="1998470"/>
                <a:ext cx="642529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dirty="0">
                    <a:solidFill>
                      <a:srgbClr val="1B04FD"/>
                    </a:solidFill>
                    <a:latin typeface="Comic Sans MS" panose="030F0902030302020204" pitchFamily="66" charset="0"/>
                  </a:rPr>
                  <a:t>Model 1: </a:t>
                </a:r>
                <a:r>
                  <a:rPr kumimoji="1" lang="en-US" altLang="zh-CN" sz="2400" dirty="0">
                    <a:latin typeface="Comic Sans MS" panose="030F0902030302020204" pitchFamily="66" charset="0"/>
                  </a:rPr>
                  <a:t>Flatt</a:t>
                </a:r>
                <a14:m>
                  <m:oMath xmlns:m="http://schemas.openxmlformats.org/officeDocument/2006/math">
                    <m:acc>
                      <m:accPr>
                        <m:chr m:val="́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latin typeface="Cambria Math" charset="0"/>
                          </a:rPr>
                          <m:t>𝑒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latin typeface="Comic Sans MS" panose="030F0902030302020204" pitchFamily="66" charset="0"/>
                  </a:rPr>
                  <a:t> lineshape with strong coupling to </a:t>
                </a:r>
                <a14:m>
                  <m:oMath xmlns:m="http://schemas.openxmlformats.org/officeDocument/2006/math">
                    <m:r>
                      <a:rPr kumimoji="1" lang="en-US" altLang="zh-CN" sz="2400">
                        <a:latin typeface="Cambria Math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>
                            <a:latin typeface="Cambria Math" charset="0"/>
                          </a:rPr>
                          <m:t>𝒑</m:t>
                        </m:r>
                      </m:e>
                    </m:acc>
                  </m:oMath>
                </a14:m>
                <a:endParaRPr kumimoji="1" lang="en-US" altLang="zh-CN" sz="2400" dirty="0"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E25F7A4-3C1F-2A47-A94E-CC5B6F155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708" y="1998470"/>
                <a:ext cx="6425292" cy="830997"/>
              </a:xfrm>
              <a:prstGeom prst="rect">
                <a:avLst/>
              </a:prstGeom>
              <a:blipFill>
                <a:blip r:embed="rId4"/>
                <a:stretch>
                  <a:fillRect l="-1578" t="-6061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D72D56A-5684-104A-A821-41909674DF50}"/>
                  </a:ext>
                </a:extLst>
              </p:cNvPr>
              <p:cNvSpPr txBox="1"/>
              <p:nvPr/>
            </p:nvSpPr>
            <p:spPr>
              <a:xfrm>
                <a:off x="4368567" y="1146248"/>
                <a:ext cx="60164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>
                    <a:solidFill>
                      <a:srgbClr val="2F20F0"/>
                    </a:solidFill>
                  </a:rPr>
                  <a:t>PRL117, 042002 (2016)</a:t>
                </a:r>
                <a:r>
                  <a:rPr kumimoji="1" lang="zh-CN" altLang="en-US" sz="2000" dirty="0">
                    <a:solidFill>
                      <a:srgbClr val="2F20F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2F20F0"/>
                    </a:solidFill>
                  </a:rPr>
                  <a:t>【1.3</a:t>
                </a:r>
                <a:r>
                  <a:rPr kumimoji="1" lang="zh-CN" altLang="en-US" sz="2000" dirty="0">
                    <a:solidFill>
                      <a:srgbClr val="2F20F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2F20F0"/>
                    </a:solidFill>
                  </a:rPr>
                  <a:t>billion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𝐉</m:t>
                    </m:r>
                    <m:r>
                      <a:rPr kumimoji="1" lang="en-US" altLang="zh-CN" sz="2000" b="1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a:rPr kumimoji="1" lang="en-US" altLang="zh-CN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𝛙</m:t>
                    </m:r>
                    <m:r>
                      <a:rPr kumimoji="1" lang="en-US" altLang="zh-CN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2000" dirty="0">
                    <a:solidFill>
                      <a:srgbClr val="2F20F0"/>
                    </a:solidFill>
                  </a:rPr>
                  <a:t>events】</a:t>
                </a:r>
                <a:endParaRPr kumimoji="1" lang="zh-CN" altLang="en-US" sz="2000" dirty="0">
                  <a:solidFill>
                    <a:srgbClr val="2F20F0"/>
                  </a:solidFill>
                </a:endParaRP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D72D56A-5684-104A-A821-41909674D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567" y="1146248"/>
                <a:ext cx="6016404" cy="400110"/>
              </a:xfrm>
              <a:prstGeom prst="rect">
                <a:avLst/>
              </a:prstGeom>
              <a:blipFill>
                <a:blip r:embed="rId5"/>
                <a:stretch>
                  <a:fillRect l="-1266" t="-1562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4">
            <a:extLst>
              <a:ext uri="{FF2B5EF4-FFF2-40B4-BE49-F238E27FC236}">
                <a16:creationId xmlns:a16="http://schemas.microsoft.com/office/drawing/2014/main" id="{775E3FB6-8F4E-4F4B-B484-DFE718212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872" y="3804799"/>
            <a:ext cx="5050927" cy="1107996"/>
          </a:xfrm>
          <a:prstGeom prst="rect">
            <a:avLst/>
          </a:prstGeom>
          <a:solidFill>
            <a:srgbClr val="FCFE9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457200" eaLnBrk="0" hangingPunct="0">
              <a:defRPr sz="36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1pPr>
            <a:lvl2pPr marL="742950" indent="-285750" defTabSz="457200" eaLnBrk="0" hangingPunct="0">
              <a:defRPr sz="36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2pPr>
            <a:lvl3pPr marL="1143000" indent="-228600" defTabSz="457200" eaLnBrk="0" hangingPunct="0">
              <a:defRPr sz="36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3pPr>
            <a:lvl4pPr marL="1600200" indent="-228600" defTabSz="457200" eaLnBrk="0" hangingPunct="0">
              <a:defRPr sz="36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4pPr>
            <a:lvl5pPr marL="2057400" indent="-228600" defTabSz="457200" eaLnBrk="0" hangingPunct="0">
              <a:defRPr sz="36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en-US" altLang="zh-CN" sz="18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</a:rPr>
              <a:t>M=1638.2</a:t>
            </a:r>
            <a:r>
              <a:rPr lang="en-US" altLang="zh-CN" sz="1800" dirty="0">
                <a:solidFill>
                  <a:srgbClr val="0033CC"/>
                </a:solidFill>
                <a:latin typeface="Comic Sans MS" panose="030F0702030302020204" pitchFamily="66" charset="0"/>
                <a:ea typeface="Cambria Math"/>
              </a:rPr>
              <a:t>±121.9</a:t>
            </a:r>
            <a:r>
              <a:rPr lang="en-US" altLang="zh-CN" sz="18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</a:rPr>
              <a:t> </a:t>
            </a:r>
            <a:r>
              <a:rPr lang="en-US" altLang="zh-CN" sz="1800" baseline="30000" dirty="0">
                <a:solidFill>
                  <a:srgbClr val="0033CC"/>
                </a:solidFill>
                <a:latin typeface="Comic Sans MS" pitchFamily="66" charset="0"/>
                <a:ea typeface="仿宋_GB2312" pitchFamily="49" charset="-122"/>
              </a:rPr>
              <a:t>+127.8</a:t>
            </a:r>
            <a:r>
              <a:rPr lang="en-US" altLang="zh-CN" sz="1800" baseline="-25000" dirty="0">
                <a:solidFill>
                  <a:srgbClr val="0033CC"/>
                </a:solidFill>
                <a:latin typeface="Comic Sans MS" pitchFamily="66" charset="0"/>
                <a:ea typeface="仿宋_GB2312" pitchFamily="49" charset="-122"/>
              </a:rPr>
              <a:t>-254.3</a:t>
            </a:r>
            <a:r>
              <a:rPr lang="en-US" altLang="zh-CN" sz="18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 MeV/c</a:t>
            </a:r>
            <a:r>
              <a:rPr lang="en-US" altLang="zh-CN" sz="1800" baseline="300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2</a:t>
            </a:r>
          </a:p>
          <a:p>
            <a:pPr eaLnBrk="1" hangingPunct="1"/>
            <a:r>
              <a:rPr lang="en-US" altLang="zh-CN" sz="18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g</a:t>
            </a:r>
            <a:r>
              <a:rPr lang="en-US" altLang="zh-CN" sz="1800" baseline="300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2</a:t>
            </a:r>
            <a:r>
              <a:rPr lang="en-US" altLang="zh-CN" sz="1800" baseline="-250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0</a:t>
            </a:r>
            <a:r>
              <a:rPr lang="en-US" altLang="zh-CN" sz="18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 = </a:t>
            </a:r>
            <a:r>
              <a:rPr lang="en-US" altLang="zh-CN" sz="1800" dirty="0">
                <a:solidFill>
                  <a:srgbClr val="0033CC"/>
                </a:solidFill>
                <a:latin typeface="Comic Sans MS" pitchFamily="66" charset="0"/>
                <a:ea typeface="仿宋_GB2312" pitchFamily="49" charset="-122"/>
                <a:cs typeface="Times New Roman" pitchFamily="18" charset="0"/>
              </a:rPr>
              <a:t>93.7</a:t>
            </a:r>
            <a:r>
              <a:rPr lang="en-US" altLang="zh-CN" sz="1800" dirty="0">
                <a:solidFill>
                  <a:srgbClr val="0033CC"/>
                </a:solidFill>
                <a:latin typeface="Comic Sans MS" pitchFamily="66" charset="0"/>
                <a:ea typeface="仿宋_GB2312" pitchFamily="49" charset="-122"/>
              </a:rPr>
              <a:t>±35.4</a:t>
            </a:r>
            <a:r>
              <a:rPr lang="en-US" altLang="zh-CN" sz="18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</a:rPr>
              <a:t> </a:t>
            </a:r>
            <a:r>
              <a:rPr lang="en-US" altLang="zh-CN" sz="1800" baseline="30000" dirty="0">
                <a:solidFill>
                  <a:srgbClr val="0033CC"/>
                </a:solidFill>
                <a:latin typeface="Comic Sans MS" pitchFamily="66" charset="0"/>
                <a:ea typeface="仿宋_GB2312" pitchFamily="49" charset="-122"/>
              </a:rPr>
              <a:t>+47.6</a:t>
            </a:r>
            <a:r>
              <a:rPr lang="en-US" altLang="zh-CN" sz="1800" baseline="-25000" dirty="0">
                <a:solidFill>
                  <a:srgbClr val="0033CC"/>
                </a:solidFill>
                <a:latin typeface="Comic Sans MS" pitchFamily="66" charset="0"/>
                <a:ea typeface="仿宋_GB2312" pitchFamily="49" charset="-122"/>
              </a:rPr>
              <a:t>-43.9</a:t>
            </a:r>
            <a:r>
              <a:rPr lang="en-US" altLang="zh-CN" sz="18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 GeV/c</a:t>
            </a:r>
            <a:r>
              <a:rPr lang="en-US" altLang="zh-CN" sz="1800" baseline="300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2</a:t>
            </a:r>
          </a:p>
          <a:p>
            <a:pPr eaLnBrk="1" hangingPunct="1"/>
            <a:r>
              <a:rPr lang="en-US" altLang="zh-CN" sz="18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g</a:t>
            </a:r>
            <a:r>
              <a:rPr lang="en-US" altLang="zh-CN" sz="1800" baseline="300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2</a:t>
            </a:r>
            <a:r>
              <a:rPr lang="en-US" altLang="zh-CN" sz="1800" baseline="-250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p</a:t>
            </a:r>
            <a:r>
              <a:rPr lang="en-US" altLang="zh-CN" sz="1800" baseline="-250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  <a:sym typeface="Symbol" panose="05050102010706020507" pitchFamily="18" charset="2"/>
              </a:rPr>
              <a:t>p</a:t>
            </a:r>
            <a:r>
              <a:rPr lang="en-US" altLang="zh-CN" sz="18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 /g</a:t>
            </a:r>
            <a:r>
              <a:rPr lang="en-US" altLang="zh-CN" sz="1800" baseline="300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2</a:t>
            </a:r>
            <a:r>
              <a:rPr lang="en-US" altLang="zh-CN" sz="1800" baseline="-250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0</a:t>
            </a:r>
            <a:r>
              <a:rPr lang="en-US" altLang="zh-CN" sz="18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 = </a:t>
            </a:r>
            <a:r>
              <a:rPr lang="en-US" altLang="zh-CN" sz="1800" dirty="0">
                <a:solidFill>
                  <a:srgbClr val="0033CC"/>
                </a:solidFill>
                <a:latin typeface="Comic Sans MS" pitchFamily="66" charset="0"/>
                <a:ea typeface="仿宋_GB2312" pitchFamily="49" charset="-122"/>
                <a:cs typeface="Times New Roman" pitchFamily="18" charset="0"/>
              </a:rPr>
              <a:t>2.31</a:t>
            </a:r>
            <a:r>
              <a:rPr lang="en-US" altLang="zh-CN" sz="1800" dirty="0">
                <a:solidFill>
                  <a:srgbClr val="0033CC"/>
                </a:solidFill>
                <a:latin typeface="Comic Sans MS" pitchFamily="66" charset="0"/>
                <a:ea typeface="仿宋_GB2312" pitchFamily="49" charset="-122"/>
              </a:rPr>
              <a:t>±0.37</a:t>
            </a:r>
            <a:r>
              <a:rPr lang="en-US" altLang="zh-CN" sz="18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</a:rPr>
              <a:t> </a:t>
            </a:r>
            <a:r>
              <a:rPr lang="en-US" altLang="zh-CN" sz="1800" baseline="30000" dirty="0">
                <a:solidFill>
                  <a:srgbClr val="0033CC"/>
                </a:solidFill>
                <a:latin typeface="Comic Sans MS" pitchFamily="66" charset="0"/>
                <a:ea typeface="仿宋_GB2312" pitchFamily="49" charset="-122"/>
              </a:rPr>
              <a:t>+0.83</a:t>
            </a:r>
            <a:r>
              <a:rPr lang="en-US" altLang="zh-CN" sz="1800" baseline="-25000" dirty="0">
                <a:solidFill>
                  <a:srgbClr val="0033CC"/>
                </a:solidFill>
                <a:latin typeface="Comic Sans MS" pitchFamily="66" charset="0"/>
                <a:ea typeface="仿宋_GB2312" pitchFamily="49" charset="-122"/>
              </a:rPr>
              <a:t>-0.60</a:t>
            </a:r>
            <a:r>
              <a:rPr lang="en-US" altLang="zh-CN" sz="1800" dirty="0">
                <a:solidFill>
                  <a:srgbClr val="0033CC"/>
                </a:solidFill>
                <a:latin typeface="Comic Sans MS" panose="030F0702030302020204" pitchFamily="66" charset="0"/>
                <a:ea typeface="MS PGothic" pitchFamily="34" charset="-128"/>
                <a:cs typeface="Times New Roman" pitchFamily="18" charset="0"/>
              </a:rPr>
              <a:t> </a:t>
            </a:r>
            <a:endParaRPr lang="en-US" altLang="zh-CN" sz="1800" baseline="30000" dirty="0">
              <a:solidFill>
                <a:srgbClr val="0033CC"/>
              </a:solidFill>
              <a:latin typeface="Comic Sans MS" panose="030F0702030302020204" pitchFamily="66" charset="0"/>
              <a:ea typeface="MS PGothic" pitchFamily="34" charset="-128"/>
              <a:cs typeface="Times New Roman" pitchFamily="18" charset="0"/>
            </a:endParaRPr>
          </a:p>
          <a:p>
            <a:pPr eaLnBrk="1" hangingPunct="1"/>
            <a:endParaRPr lang="en-US" altLang="zh-CN" sz="1800" baseline="30000" dirty="0">
              <a:solidFill>
                <a:srgbClr val="0033CC"/>
              </a:solidFill>
              <a:latin typeface="Comic Sans MS" panose="030F0702030302020204" pitchFamily="66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19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51096" y="113892"/>
                <a:ext cx="12192000" cy="132556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3600" b="1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Anomalous line shape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𝜼</m:t>
                            </m:r>
                          </m:e>
                          <m:sup>
                            <m:r>
                              <a:rPr kumimoji="1" lang="en-US" altLang="zh-CN" sz="3600" b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3600" b="1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3600" b="1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in </a:t>
                </a:r>
                <a14:m>
                  <m:oMath xmlns:m="http://schemas.openxmlformats.org/officeDocument/2006/math">
                    <m:r>
                      <a:rPr kumimoji="1" lang="en-US" altLang="zh-CN" sz="3600" b="1" i="1">
                        <a:solidFill>
                          <a:srgbClr val="FF0000"/>
                        </a:solidFill>
                        <a:latin typeface="Cambria Math" charset="0"/>
                      </a:rPr>
                      <m:t>𝐉</m:t>
                    </m:r>
                    <m:r>
                      <a:rPr kumimoji="1" lang="en-US" altLang="zh-CN" sz="3600" b="1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a:rPr kumimoji="1" lang="en-US" altLang="zh-CN" sz="3600" b="1" i="1">
                        <a:solidFill>
                          <a:srgbClr val="FF0000"/>
                        </a:solidFill>
                        <a:latin typeface="Cambria Math" charset="0"/>
                      </a:rPr>
                      <m:t>𝛙</m:t>
                    </m:r>
                    <m:r>
                      <a:rPr kumimoji="1" lang="is-IS" altLang="zh-CN" sz="3600" b="1">
                        <a:solidFill>
                          <a:srgbClr val="FF0000"/>
                        </a:solidFill>
                        <a:latin typeface="Cambria Math" charset="0"/>
                      </a:rPr>
                      <m:t>→</m:t>
                    </m:r>
                    <m:r>
                      <a:rPr kumimoji="1" lang="is-IS" altLang="zh-CN" sz="3600" b="1" i="1">
                        <a:solidFill>
                          <a:srgbClr val="FF0000"/>
                        </a:solidFill>
                        <a:latin typeface="Cambria Math" charset="0"/>
                      </a:rPr>
                      <m:t>𝛄</m:t>
                    </m:r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𝜼</m:t>
                            </m:r>
                          </m:e>
                          <m:sup>
                            <m:r>
                              <a:rPr kumimoji="1" lang="en-US" altLang="zh-CN" sz="3600" b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sz="3600" b="1" dirty="0"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51096" y="113892"/>
                <a:ext cx="12192000" cy="1325563"/>
              </a:xfrm>
              <a:blipFill>
                <a:blip r:embed="rId2"/>
                <a:stretch>
                  <a:fillRect l="-15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61961-33BA-F04E-A047-F977EEE0DF45}" type="slidenum">
              <a:rPr kumimoji="1" lang="zh-CN" altLang="en-US" smtClean="0"/>
              <a:t>24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E25F7A4-3C1F-2A47-A94E-CC5B6F1552CB}"/>
                  </a:ext>
                </a:extLst>
              </p:cNvPr>
              <p:cNvSpPr txBox="1"/>
              <p:nvPr/>
            </p:nvSpPr>
            <p:spPr>
              <a:xfrm>
                <a:off x="5655466" y="1583177"/>
                <a:ext cx="6425292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dirty="0">
                    <a:solidFill>
                      <a:srgbClr val="1B04FD"/>
                    </a:solidFill>
                    <a:latin typeface="Comic Sans MS" panose="030F0902030302020204" pitchFamily="66" charset="0"/>
                  </a:rPr>
                  <a:t>Model 2: </a:t>
                </a:r>
                <a:r>
                  <a:rPr kumimoji="1" lang="en-US" altLang="zh-CN" sz="2400" dirty="0">
                    <a:latin typeface="Comic Sans MS" panose="030F0902030302020204" pitchFamily="66" charset="0"/>
                  </a:rPr>
                  <a:t>coherent sum of X(1835) </a:t>
                </a:r>
                <a:r>
                  <a:rPr lang="en-US" altLang="zh-CN" sz="2400" dirty="0">
                    <a:latin typeface="Comic Sans MS" panose="030F0902030302020204" pitchFamily="66" charset="0"/>
                  </a:rPr>
                  <a:t>Breit-Wigner and one additional narrow Breit-Wigner at ~1870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𝑀𝑒𝑉</m:t>
                    </m:r>
                    <m:r>
                      <a:rPr kumimoji="1" lang="en-U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Comic Sans MS" panose="030F0902030302020204" pitchFamily="66" charset="0"/>
                  </a:rPr>
                  <a:t> </a:t>
                </a:r>
              </a:p>
              <a:p>
                <a:endParaRPr kumimoji="1" lang="en-US" altLang="zh-CN" sz="2400" dirty="0"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E25F7A4-3C1F-2A47-A94E-CC5B6F155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466" y="1583177"/>
                <a:ext cx="6425292" cy="1569660"/>
              </a:xfrm>
              <a:prstGeom prst="rect">
                <a:avLst/>
              </a:prstGeom>
              <a:blipFill>
                <a:blip r:embed="rId3"/>
                <a:stretch>
                  <a:fillRect l="-1578" t="-32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6D4DA70C-8E1F-D34B-930B-8F121259D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42" y="1442040"/>
            <a:ext cx="4913691" cy="453485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5644690-B7A0-1744-9DA3-59A0C3492A8B}"/>
              </a:ext>
            </a:extLst>
          </p:cNvPr>
          <p:cNvSpPr txBox="1"/>
          <p:nvPr/>
        </p:nvSpPr>
        <p:spPr>
          <a:xfrm>
            <a:off x="3981450" y="5692124"/>
            <a:ext cx="10433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Fit suggests narrow state below 𝑝𝑝̅ threshold 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9520EAF-CA01-734E-8A90-D2AC36B1CC13}"/>
                  </a:ext>
                </a:extLst>
              </p:cNvPr>
              <p:cNvSpPr txBox="1"/>
              <p:nvPr/>
            </p:nvSpPr>
            <p:spPr>
              <a:xfrm>
                <a:off x="4368567" y="1146248"/>
                <a:ext cx="60164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>
                    <a:solidFill>
                      <a:srgbClr val="2F20F0"/>
                    </a:solidFill>
                  </a:rPr>
                  <a:t>PRL117, 042002 (2016)</a:t>
                </a:r>
                <a:r>
                  <a:rPr kumimoji="1" lang="zh-CN" altLang="en-US" sz="2000" dirty="0">
                    <a:solidFill>
                      <a:srgbClr val="2F20F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2F20F0"/>
                    </a:solidFill>
                  </a:rPr>
                  <a:t>【1.3</a:t>
                </a:r>
                <a:r>
                  <a:rPr kumimoji="1" lang="zh-CN" altLang="en-US" sz="2000" dirty="0">
                    <a:solidFill>
                      <a:srgbClr val="2F20F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2F20F0"/>
                    </a:solidFill>
                  </a:rPr>
                  <a:t>billion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𝐉</m:t>
                    </m:r>
                    <m:r>
                      <a:rPr kumimoji="1" lang="en-US" altLang="zh-CN" sz="2000" b="1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a:rPr kumimoji="1" lang="en-US" altLang="zh-CN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𝛙</m:t>
                    </m:r>
                    <m:r>
                      <a:rPr kumimoji="1" lang="en-US" altLang="zh-CN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2000" dirty="0">
                    <a:solidFill>
                      <a:srgbClr val="2F20F0"/>
                    </a:solidFill>
                  </a:rPr>
                  <a:t>events】</a:t>
                </a:r>
                <a:endParaRPr kumimoji="1" lang="zh-CN" altLang="en-US" sz="2000" dirty="0">
                  <a:solidFill>
                    <a:srgbClr val="2F20F0"/>
                  </a:solidFill>
                </a:endParaRPr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9520EAF-CA01-734E-8A90-D2AC36B1C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567" y="1146248"/>
                <a:ext cx="6016404" cy="400110"/>
              </a:xfrm>
              <a:prstGeom prst="rect">
                <a:avLst/>
              </a:prstGeom>
              <a:blipFill>
                <a:blip r:embed="rId5"/>
                <a:stretch>
                  <a:fillRect l="-1266" t="-1562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Group 68">
            <a:extLst>
              <a:ext uri="{FF2B5EF4-FFF2-40B4-BE49-F238E27FC236}">
                <a16:creationId xmlns:a16="http://schemas.microsoft.com/office/drawing/2014/main" id="{E46C760B-2CCE-194B-95D6-D7971E161F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954859"/>
              </p:ext>
            </p:extLst>
          </p:nvPr>
        </p:nvGraphicFramePr>
        <p:xfrm>
          <a:off x="5318444" y="3429000"/>
          <a:ext cx="6584311" cy="1324162"/>
        </p:xfrm>
        <a:graphic>
          <a:graphicData uri="http://schemas.openxmlformats.org/drawingml/2006/table">
            <a:tbl>
              <a:tblPr/>
              <a:tblGrid>
                <a:gridCol w="1596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3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3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Resonance</a:t>
                      </a:r>
                      <a:endParaRPr kumimoji="0" lang="en-US" altLang="zh-CN" sz="2000" b="1" i="1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M( MeV/c</a:t>
                      </a:r>
                      <a:r>
                        <a:rPr kumimoji="0" lang="en-US" altLang="zh-CN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)</a:t>
                      </a:r>
                      <a:endParaRPr kumimoji="0" lang="en-US" altLang="zh-CN" sz="2000" b="1" i="1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  <a:sym typeface="Symbol" pitchFamily="18" charset="2"/>
                        </a:rPr>
                        <a:t>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( MeV/c</a:t>
                      </a:r>
                      <a:r>
                        <a:rPr kumimoji="0" lang="en-US" altLang="zh-CN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)</a:t>
                      </a:r>
                      <a:endParaRPr kumimoji="0" lang="en-US" altLang="zh-CN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X(1870)</a:t>
                      </a:r>
                      <a:endParaRPr kumimoji="0" lang="en-US" altLang="zh-CN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1870.2±2.2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+2.3 </a:t>
                      </a:r>
                      <a:r>
                        <a:rPr kumimoji="0" lang="en-US" altLang="zh-CN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-0.7</a:t>
                      </a:r>
                      <a:endParaRPr kumimoji="0" lang="en-US" altLang="zh-CN" sz="20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13.0±6.1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+2.1 </a:t>
                      </a:r>
                      <a:r>
                        <a:rPr kumimoji="0" lang="en-US" altLang="zh-CN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-3.8</a:t>
                      </a:r>
                      <a:endParaRPr kumimoji="0" lang="en-US" altLang="zh-CN" sz="20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X(1835)</a:t>
                      </a:r>
                      <a:endParaRPr kumimoji="0" lang="en-US" altLang="zh-CN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1825.3±2.4 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+17.3 </a:t>
                      </a:r>
                      <a:r>
                        <a:rPr kumimoji="0" lang="en-US" altLang="zh-CN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-2.4</a:t>
                      </a:r>
                      <a:endParaRPr kumimoji="0" lang="en-US" altLang="zh-CN" sz="20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245.2±13.1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+4.6 </a:t>
                      </a:r>
                      <a:r>
                        <a:rPr kumimoji="0" lang="en-US" altLang="zh-CN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-9.6</a:t>
                      </a:r>
                      <a:endParaRPr kumimoji="0" lang="en-US" altLang="zh-CN" sz="20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704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51096" y="113892"/>
                <a:ext cx="12192000" cy="132556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3600" b="1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Anomalous line shape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𝜼</m:t>
                            </m:r>
                          </m:e>
                          <m:sup>
                            <m:r>
                              <a:rPr kumimoji="1" lang="en-US" altLang="zh-CN" sz="3600" b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3600" b="1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3600" b="1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in </a:t>
                </a:r>
                <a14:m>
                  <m:oMath xmlns:m="http://schemas.openxmlformats.org/officeDocument/2006/math">
                    <m:r>
                      <a:rPr kumimoji="1" lang="en-US" altLang="zh-CN" sz="3600" b="1" i="1">
                        <a:solidFill>
                          <a:srgbClr val="FF0000"/>
                        </a:solidFill>
                        <a:latin typeface="Cambria Math" charset="0"/>
                      </a:rPr>
                      <m:t>𝐉</m:t>
                    </m:r>
                    <m:r>
                      <a:rPr kumimoji="1" lang="en-US" altLang="zh-CN" sz="3600" b="1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a:rPr kumimoji="1" lang="en-US" altLang="zh-CN" sz="3600" b="1" i="1">
                        <a:solidFill>
                          <a:srgbClr val="FF0000"/>
                        </a:solidFill>
                        <a:latin typeface="Cambria Math" charset="0"/>
                      </a:rPr>
                      <m:t>𝛙</m:t>
                    </m:r>
                    <m:r>
                      <a:rPr kumimoji="1" lang="is-IS" altLang="zh-CN" sz="3600" b="1">
                        <a:solidFill>
                          <a:srgbClr val="FF0000"/>
                        </a:solidFill>
                        <a:latin typeface="Cambria Math" charset="0"/>
                      </a:rPr>
                      <m:t>→</m:t>
                    </m:r>
                    <m:r>
                      <a:rPr kumimoji="1" lang="is-IS" altLang="zh-CN" sz="3600" b="1" i="1">
                        <a:solidFill>
                          <a:srgbClr val="FF0000"/>
                        </a:solidFill>
                        <a:latin typeface="Cambria Math" charset="0"/>
                      </a:rPr>
                      <m:t>𝛄</m:t>
                    </m:r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is-IS" altLang="zh-CN" sz="36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𝜼</m:t>
                            </m:r>
                          </m:e>
                          <m:sup>
                            <m:r>
                              <a:rPr kumimoji="1" lang="en-US" altLang="zh-CN" sz="3600" b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is-IS" altLang="zh-CN" sz="3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6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zh-CN" altLang="en-US" sz="3600" b="1" dirty="0"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51096" y="113892"/>
                <a:ext cx="12192000" cy="1325563"/>
              </a:xfrm>
              <a:blipFill>
                <a:blip r:embed="rId2"/>
                <a:stretch>
                  <a:fillRect l="-15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61961-33BA-F04E-A047-F977EEE0DF45}" type="slidenum">
              <a:rPr kumimoji="1" lang="zh-CN" altLang="en-US" smtClean="0"/>
              <a:t>25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E25F7A4-3C1F-2A47-A94E-CC5B6F1552CB}"/>
                  </a:ext>
                </a:extLst>
              </p:cNvPr>
              <p:cNvSpPr txBox="1"/>
              <p:nvPr/>
            </p:nvSpPr>
            <p:spPr>
              <a:xfrm>
                <a:off x="5655466" y="1583177"/>
                <a:ext cx="6425292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dirty="0">
                    <a:solidFill>
                      <a:srgbClr val="1B04FD"/>
                    </a:solidFill>
                    <a:latin typeface="Comic Sans MS" panose="030F0902030302020204" pitchFamily="66" charset="0"/>
                  </a:rPr>
                  <a:t>Model 2: </a:t>
                </a:r>
                <a:r>
                  <a:rPr kumimoji="1" lang="en-US" altLang="zh-CN" sz="2400" dirty="0">
                    <a:latin typeface="Comic Sans MS" panose="030F0902030302020204" pitchFamily="66" charset="0"/>
                  </a:rPr>
                  <a:t>coherent sum of X(1835) </a:t>
                </a:r>
                <a:r>
                  <a:rPr lang="en-US" altLang="zh-CN" sz="2400" dirty="0">
                    <a:latin typeface="Comic Sans MS" panose="030F0902030302020204" pitchFamily="66" charset="0"/>
                  </a:rPr>
                  <a:t>Breit-Wigner and one additional narrow Breit-Wigner at ~1870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𝑀𝑒𝑉</m:t>
                    </m:r>
                    <m:r>
                      <a:rPr kumimoji="1" lang="en-U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e>
                      <m:sup>
                        <m:r>
                          <a:rPr kumimoji="1" lang="en-US" altLang="zh-C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Comic Sans MS" panose="030F0902030302020204" pitchFamily="66" charset="0"/>
                  </a:rPr>
                  <a:t> </a:t>
                </a:r>
              </a:p>
              <a:p>
                <a:endParaRPr kumimoji="1" lang="en-US" altLang="zh-CN" sz="2400" dirty="0"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E25F7A4-3C1F-2A47-A94E-CC5B6F155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466" y="1583177"/>
                <a:ext cx="6425292" cy="1569660"/>
              </a:xfrm>
              <a:prstGeom prst="rect">
                <a:avLst/>
              </a:prstGeom>
              <a:blipFill>
                <a:blip r:embed="rId3"/>
                <a:stretch>
                  <a:fillRect l="-1578" t="-32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6D4DA70C-8E1F-D34B-930B-8F121259D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42" y="1442040"/>
            <a:ext cx="4913691" cy="453485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5644690-B7A0-1744-9DA3-59A0C3492A8B}"/>
              </a:ext>
            </a:extLst>
          </p:cNvPr>
          <p:cNvSpPr txBox="1"/>
          <p:nvPr/>
        </p:nvSpPr>
        <p:spPr>
          <a:xfrm>
            <a:off x="3981450" y="5692124"/>
            <a:ext cx="10433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Fit suggests narrow state below 𝑝𝑝̅ threshold 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9520EAF-CA01-734E-8A90-D2AC36B1CC13}"/>
                  </a:ext>
                </a:extLst>
              </p:cNvPr>
              <p:cNvSpPr txBox="1"/>
              <p:nvPr/>
            </p:nvSpPr>
            <p:spPr>
              <a:xfrm>
                <a:off x="4368567" y="1146248"/>
                <a:ext cx="60164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>
                    <a:solidFill>
                      <a:srgbClr val="2F20F0"/>
                    </a:solidFill>
                  </a:rPr>
                  <a:t>PRL117, 042002 (2016)</a:t>
                </a:r>
                <a:r>
                  <a:rPr kumimoji="1" lang="zh-CN" altLang="en-US" sz="2000" dirty="0">
                    <a:solidFill>
                      <a:srgbClr val="2F20F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2F20F0"/>
                    </a:solidFill>
                  </a:rPr>
                  <a:t>【1.3</a:t>
                </a:r>
                <a:r>
                  <a:rPr kumimoji="1" lang="zh-CN" altLang="en-US" sz="2000" dirty="0">
                    <a:solidFill>
                      <a:srgbClr val="2F20F0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rgbClr val="2F20F0"/>
                    </a:solidFill>
                  </a:rPr>
                  <a:t>billion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𝐉</m:t>
                    </m:r>
                    <m:r>
                      <a:rPr kumimoji="1" lang="en-US" altLang="zh-CN" sz="2000" b="1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a:rPr kumimoji="1" lang="en-US" altLang="zh-CN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𝛙</m:t>
                    </m:r>
                    <m:r>
                      <a:rPr kumimoji="1" lang="en-US" altLang="zh-CN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2000" dirty="0">
                    <a:solidFill>
                      <a:srgbClr val="2F20F0"/>
                    </a:solidFill>
                  </a:rPr>
                  <a:t>events】</a:t>
                </a:r>
                <a:endParaRPr kumimoji="1" lang="zh-CN" altLang="en-US" sz="2000" dirty="0">
                  <a:solidFill>
                    <a:srgbClr val="2F20F0"/>
                  </a:solidFill>
                </a:endParaRPr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9520EAF-CA01-734E-8A90-D2AC36B1C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567" y="1146248"/>
                <a:ext cx="6016404" cy="400110"/>
              </a:xfrm>
              <a:prstGeom prst="rect">
                <a:avLst/>
              </a:prstGeom>
              <a:blipFill>
                <a:blip r:embed="rId5"/>
                <a:stretch>
                  <a:fillRect l="-1266" t="-1562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Group 68">
            <a:extLst>
              <a:ext uri="{FF2B5EF4-FFF2-40B4-BE49-F238E27FC236}">
                <a16:creationId xmlns:a16="http://schemas.microsoft.com/office/drawing/2014/main" id="{E46C760B-2CCE-194B-95D6-D7971E161F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1024563"/>
              </p:ext>
            </p:extLst>
          </p:nvPr>
        </p:nvGraphicFramePr>
        <p:xfrm>
          <a:off x="5318444" y="2916000"/>
          <a:ext cx="6584311" cy="1324162"/>
        </p:xfrm>
        <a:graphic>
          <a:graphicData uri="http://schemas.openxmlformats.org/drawingml/2006/table">
            <a:tbl>
              <a:tblPr/>
              <a:tblGrid>
                <a:gridCol w="1596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3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3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Resonance</a:t>
                      </a:r>
                      <a:endParaRPr kumimoji="0" lang="en-US" altLang="zh-CN" sz="2000" b="1" i="1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M( MeV/c</a:t>
                      </a:r>
                      <a:r>
                        <a:rPr kumimoji="0" lang="en-US" altLang="zh-CN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)</a:t>
                      </a:r>
                      <a:endParaRPr kumimoji="0" lang="en-US" altLang="zh-CN" sz="2000" b="1" i="1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  <a:sym typeface="Symbol" pitchFamily="18" charset="2"/>
                        </a:rPr>
                        <a:t>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( MeV/c</a:t>
                      </a:r>
                      <a:r>
                        <a:rPr kumimoji="0" lang="en-US" altLang="zh-CN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)</a:t>
                      </a:r>
                      <a:endParaRPr kumimoji="0" lang="en-US" altLang="zh-CN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X(1870)</a:t>
                      </a:r>
                      <a:endParaRPr kumimoji="0" lang="en-US" altLang="zh-CN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1870.2±2.2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+2.3 </a:t>
                      </a:r>
                      <a:r>
                        <a:rPr kumimoji="0" lang="en-US" altLang="zh-CN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-0.7</a:t>
                      </a:r>
                      <a:endParaRPr kumimoji="0" lang="en-US" altLang="zh-CN" sz="20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13.0±6.1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+2.1 </a:t>
                      </a:r>
                      <a:r>
                        <a:rPr kumimoji="0" lang="en-US" altLang="zh-CN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-3.8</a:t>
                      </a:r>
                      <a:endParaRPr kumimoji="0" lang="en-US" altLang="zh-CN" sz="20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X(1835)</a:t>
                      </a:r>
                      <a:endParaRPr kumimoji="0" lang="en-US" altLang="zh-CN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1825.3±2.4 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+17.3 </a:t>
                      </a:r>
                      <a:r>
                        <a:rPr kumimoji="0" lang="en-US" altLang="zh-CN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-2.4</a:t>
                      </a:r>
                      <a:endParaRPr kumimoji="0" lang="en-US" altLang="zh-CN" sz="20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245.2±13.1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+4.6 </a:t>
                      </a:r>
                      <a:r>
                        <a:rPr kumimoji="0" lang="en-US" altLang="zh-CN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-9.6</a:t>
                      </a:r>
                      <a:endParaRPr kumimoji="0" lang="en-US" altLang="zh-CN" sz="20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0136473E-74B0-0343-A3B1-0C725CFBA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789" y="4522479"/>
            <a:ext cx="11130304" cy="2304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71">
            <a:extLst>
              <a:ext uri="{FF2B5EF4-FFF2-40B4-BE49-F238E27FC236}">
                <a16:creationId xmlns:a16="http://schemas.microsoft.com/office/drawing/2014/main" id="{2D6CE46D-4708-8143-9B32-DEBCECFF5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077" y="4543884"/>
            <a:ext cx="823188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dirty="0">
                <a:solidFill>
                  <a:srgbClr val="2F2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FK Guo, XH Liu, S. Sakai, Prog. Part.  </a:t>
            </a:r>
            <a:r>
              <a:rPr lang="en-US" altLang="zh-CN" dirty="0" err="1">
                <a:solidFill>
                  <a:srgbClr val="2F2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</a:t>
            </a:r>
            <a:r>
              <a:rPr lang="en-US" altLang="zh-CN" dirty="0">
                <a:solidFill>
                  <a:srgbClr val="2F2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Phys. 112,10375(2020</a:t>
            </a:r>
            <a:r>
              <a:rPr lang="en-US" altLang="zh-CN" dirty="0">
                <a:solidFill>
                  <a:srgbClr val="CC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67725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32A4C66-FD6B-594A-9A40-A0B19EC76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45" y="487971"/>
            <a:ext cx="8078330" cy="616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1F58840-2654-2344-BA4C-6EDE9938E8B0}"/>
              </a:ext>
            </a:extLst>
          </p:cNvPr>
          <p:cNvSpPr txBox="1"/>
          <p:nvPr/>
        </p:nvSpPr>
        <p:spPr>
          <a:xfrm>
            <a:off x="576445" y="6252551"/>
            <a:ext cx="3293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i="0" dirty="0">
                <a:solidFill>
                  <a:srgbClr val="2F20F0"/>
                </a:solidFill>
                <a:effectLst/>
                <a:latin typeface="Arial" panose="020B0604020202020204" pitchFamily="34" charset="0"/>
              </a:rPr>
              <a:t>PRL129 (2022) 042001</a:t>
            </a:r>
            <a:endParaRPr lang="zh-CN" altLang="en-US" sz="2000" dirty="0">
              <a:solidFill>
                <a:srgbClr val="2F20F0"/>
              </a:solidFill>
            </a:endParaRP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736E868B-DD1B-1144-8397-C1996D299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9845" y="2077484"/>
            <a:ext cx="2721623" cy="646331"/>
          </a:xfrm>
          <a:prstGeom prst="rect">
            <a:avLst/>
          </a:prstGeom>
          <a:solidFill>
            <a:srgbClr val="CCFFFF"/>
          </a:solidFill>
          <a:ln w="19050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>
              <a:spcBef>
                <a:spcPts val="2000"/>
              </a:spcBef>
            </a:pPr>
            <a:r>
              <a:rPr lang="en-US" altLang="zh-CN" sz="3600" b="1" dirty="0">
                <a:solidFill>
                  <a:srgbClr val="FF0000"/>
                </a:solidFill>
                <a:cs typeface="Arial" pitchFamily="34" charset="0"/>
              </a:rPr>
              <a:t>J</a:t>
            </a:r>
            <a:r>
              <a:rPr lang="en-US" altLang="zh-CN" sz="3600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</a:t>
            </a:r>
            <a:r>
              <a:rPr lang="en-US" altLang="zh-CN" sz="3600" b="1" dirty="0">
                <a:solidFill>
                  <a:srgbClr val="FF0000"/>
                </a:solidFill>
                <a:latin typeface="Symbol" pitchFamily="2" charset="2"/>
                <a:cs typeface="Arial" pitchFamily="34" charset="0"/>
                <a:sym typeface="Symbol" pitchFamily="18" charset="2"/>
              </a:rPr>
              <a:t>pp</a:t>
            </a:r>
            <a:r>
              <a:rPr lang="en-US" altLang="zh-CN" sz="3600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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9D6D1E0-787E-EF4A-BDB8-B4C5CA936319}"/>
                  </a:ext>
                </a:extLst>
              </p:cNvPr>
              <p:cNvSpPr txBox="1"/>
              <p:nvPr/>
            </p:nvSpPr>
            <p:spPr>
              <a:xfrm>
                <a:off x="130628" y="110184"/>
                <a:ext cx="1206137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3200" b="1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Anomalous line-shape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is-IS" altLang="zh-CN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is-IS" altLang="zh-CN" sz="32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𝜼</m:t>
                            </m:r>
                          </m:e>
                          <m:sup>
                            <m:r>
                              <a:rPr kumimoji="1" lang="en-US" altLang="zh-CN" sz="3200" b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2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2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200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 with 10 billion </a:t>
                </a:r>
                <a14:m>
                  <m:oMath xmlns:m="http://schemas.openxmlformats.org/officeDocument/2006/math">
                    <m:r>
                      <a:rPr kumimoji="1" lang="en-US" altLang="zh-CN" sz="3200" b="1" i="1">
                        <a:solidFill>
                          <a:srgbClr val="FF0000"/>
                        </a:solidFill>
                        <a:latin typeface="Cambria Math" charset="0"/>
                      </a:rPr>
                      <m:t>𝐉</m:t>
                    </m:r>
                    <m:r>
                      <a:rPr kumimoji="1" lang="en-US" altLang="zh-CN" sz="3200" b="1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a:rPr kumimoji="1" lang="en-US" altLang="zh-CN" sz="3200" b="1" i="1">
                        <a:solidFill>
                          <a:srgbClr val="FF0000"/>
                        </a:solidFill>
                        <a:latin typeface="Cambria Math" charset="0"/>
                      </a:rPr>
                      <m:t>𝛙</m:t>
                    </m:r>
                  </m:oMath>
                </a14:m>
                <a:r>
                  <a:rPr lang="en-US" altLang="zh-CN" sz="3200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 events </a:t>
                </a:r>
                <a:endParaRPr lang="zh-CN" altLang="en-US" sz="3200" dirty="0">
                  <a:solidFill>
                    <a:srgbClr val="FF0000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9D6D1E0-787E-EF4A-BDB8-B4C5CA936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8" y="110184"/>
                <a:ext cx="12061371" cy="584775"/>
              </a:xfrm>
              <a:prstGeom prst="rect">
                <a:avLst/>
              </a:prstGeom>
              <a:blipFill>
                <a:blip r:embed="rId4"/>
                <a:stretch>
                  <a:fillRect l="-1262" t="-12766" b="-319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585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2BC880F0-EC27-DC46-9D01-E47CBDC39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45" y="487971"/>
            <a:ext cx="8078330" cy="616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F8B7BBF0-719B-E848-BCA4-DFDAC90E3E39}"/>
              </a:ext>
            </a:extLst>
          </p:cNvPr>
          <p:cNvSpPr/>
          <p:nvPr/>
        </p:nvSpPr>
        <p:spPr>
          <a:xfrm>
            <a:off x="6180418" y="1829885"/>
            <a:ext cx="6011582" cy="125964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90000"/>
            </a:pPr>
            <a:r>
              <a:rPr lang="en-US" altLang="zh-CN" sz="2800" dirty="0">
                <a:solidFill>
                  <a:srgbClr val="FF0000"/>
                </a:solidFill>
                <a:latin typeface="Comic Sans MS" charset="0"/>
                <a:ea typeface="宋体" charset="0"/>
                <a:cs typeface="宋体" charset="0"/>
              </a:rPr>
              <a:t>QCD sum rules   </a:t>
            </a:r>
            <a:r>
              <a:rPr lang="en-US" altLang="zh-CN" sz="2800" dirty="0">
                <a:latin typeface="Comic Sans MS" charset="0"/>
                <a:ea typeface="宋体" charset="0"/>
                <a:cs typeface="宋体" charset="0"/>
              </a:rPr>
              <a:t>arXiv:2206.13133</a:t>
            </a:r>
            <a:endParaRPr lang="en-US" altLang="zh-CN" sz="2800" dirty="0">
              <a:solidFill>
                <a:srgbClr val="0000FF"/>
              </a:solidFill>
              <a:latin typeface="Comic Sans MS" charset="0"/>
              <a:ea typeface="宋体" charset="0"/>
              <a:cs typeface="宋体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90000"/>
            </a:pPr>
            <a:r>
              <a:rPr lang="en-US" altLang="zh-CN" sz="2800" dirty="0">
                <a:solidFill>
                  <a:srgbClr val="0000FF"/>
                </a:solidFill>
                <a:latin typeface="Comic Sans MS" charset="0"/>
                <a:ea typeface="宋体" charset="0"/>
                <a:cs typeface="宋体" charset="0"/>
              </a:rPr>
              <a:t>X(2600) new glueball candidates ? </a:t>
            </a:r>
            <a:endParaRPr lang="en-US" altLang="zh-CN" sz="2800" dirty="0">
              <a:solidFill>
                <a:srgbClr val="FF0000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92D6173-CC51-AB44-AEEB-BC3C4D323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121" y="4460598"/>
            <a:ext cx="6912768" cy="2296676"/>
          </a:xfrm>
          <a:prstGeom prst="rect">
            <a:avLst/>
          </a:prstGeom>
          <a:ln>
            <a:solidFill>
              <a:srgbClr val="FF0066"/>
            </a:solidFill>
          </a:ln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AA0B6D1D-80B5-ED49-AF58-0F996E4F8F6C}"/>
              </a:ext>
            </a:extLst>
          </p:cNvPr>
          <p:cNvSpPr/>
          <p:nvPr/>
        </p:nvSpPr>
        <p:spPr>
          <a:xfrm>
            <a:off x="4359528" y="5593106"/>
            <a:ext cx="6912768" cy="2973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7848E6A-BA38-EF49-9352-5958B7C3DCB8}"/>
                  </a:ext>
                </a:extLst>
              </p:cNvPr>
              <p:cNvSpPr txBox="1"/>
              <p:nvPr/>
            </p:nvSpPr>
            <p:spPr>
              <a:xfrm>
                <a:off x="130628" y="110184"/>
                <a:ext cx="1206137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3200" b="1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Anomalous line-shape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is-IS" altLang="zh-CN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is-IS" altLang="zh-CN" sz="32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𝜼</m:t>
                            </m:r>
                          </m:e>
                          <m:sup>
                            <m:r>
                              <a:rPr kumimoji="1" lang="en-US" altLang="zh-CN" sz="3200" b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2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2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200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 with 10 billion </a:t>
                </a:r>
                <a14:m>
                  <m:oMath xmlns:m="http://schemas.openxmlformats.org/officeDocument/2006/math">
                    <m:r>
                      <a:rPr kumimoji="1" lang="en-US" altLang="zh-CN" sz="3200" b="1" i="1">
                        <a:solidFill>
                          <a:srgbClr val="FF0000"/>
                        </a:solidFill>
                        <a:latin typeface="Cambria Math" charset="0"/>
                      </a:rPr>
                      <m:t>𝐉</m:t>
                    </m:r>
                    <m:r>
                      <a:rPr kumimoji="1" lang="en-US" altLang="zh-CN" sz="3200" b="1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a:rPr kumimoji="1" lang="en-US" altLang="zh-CN" sz="3200" b="1" i="1">
                        <a:solidFill>
                          <a:srgbClr val="FF0000"/>
                        </a:solidFill>
                        <a:latin typeface="Cambria Math" charset="0"/>
                      </a:rPr>
                      <m:t>𝛙</m:t>
                    </m:r>
                  </m:oMath>
                </a14:m>
                <a:r>
                  <a:rPr lang="en-US" altLang="zh-CN" sz="3200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 events </a:t>
                </a:r>
                <a:endParaRPr lang="zh-CN" altLang="en-US" sz="3200" dirty="0">
                  <a:solidFill>
                    <a:srgbClr val="FF0000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7848E6A-BA38-EF49-9352-5958B7C3D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8" y="110184"/>
                <a:ext cx="12061371" cy="584775"/>
              </a:xfrm>
              <a:prstGeom prst="rect">
                <a:avLst/>
              </a:prstGeom>
              <a:blipFill>
                <a:blip r:embed="rId5"/>
                <a:stretch>
                  <a:fillRect l="-1262" t="-12766" b="-319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2382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5955" y="-353833"/>
            <a:ext cx="10515600" cy="1836179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New decay modes of X(1835)</a:t>
            </a:r>
            <a:endParaRPr lang="zh-CN" altLang="en-US" sz="40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9145566" y="806335"/>
                <a:ext cx="4392730" cy="920523"/>
              </a:xfrm>
            </p:spPr>
            <p:txBody>
              <a:bodyPr/>
              <a:lstStyle/>
              <a:p>
                <a:endParaRPr lang="en-US" altLang="zh-CN" sz="24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sz="24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solidFill>
                      <a:prstClr val="black"/>
                    </a:solidFill>
                    <a:cs typeface="Times New Roman" pitchFamily="18" charset="0"/>
                  </a:rPr>
                  <a:t>J/</a:t>
                </a:r>
                <a:r>
                  <a:rPr lang="el-GR" altLang="zh-CN" sz="2400" dirty="0">
                    <a:solidFill>
                      <a:prstClr val="black"/>
                    </a:solidFill>
                    <a:cs typeface="Times New Roman" pitchFamily="18" charset="0"/>
                  </a:rPr>
                  <a:t>ψ</a:t>
                </a:r>
                <a:r>
                  <a:rPr lang="en-US" altLang="zh-CN" sz="2400" dirty="0">
                    <a:solidFill>
                      <a:prstClr val="black"/>
                    </a:solidFill>
                    <a:cs typeface="Times New Roman" pitchFamily="18" charset="0"/>
                  </a:rPr>
                  <a:t>→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dirty="0" smtClean="0">
                        <a:solidFill>
                          <a:schemeClr val="tx1"/>
                        </a:solidFill>
                        <a:latin typeface="Cambria Math"/>
                      </a:rPr>
                      <m:t>γ</m:t>
                    </m:r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cs typeface="Times New Roman" pitchFamily="18" charset="0"/>
                  </a:rPr>
                  <a:t> </a:t>
                </a:r>
                <a:r>
                  <a:rPr lang="en-US" altLang="zh-CN" sz="2400" dirty="0" err="1">
                    <a:solidFill>
                      <a:srgbClr val="0000FF"/>
                    </a:solidFill>
                    <a:cs typeface="Times New Roman" pitchFamily="18" charset="0"/>
                  </a:rPr>
                  <a:t>K</a:t>
                </a:r>
                <a:r>
                  <a:rPr lang="en-US" altLang="zh-CN" sz="2400" baseline="-25000" dirty="0" err="1">
                    <a:solidFill>
                      <a:srgbClr val="0000FF"/>
                    </a:solidFill>
                    <a:cs typeface="Times New Roman" pitchFamily="18" charset="0"/>
                  </a:rPr>
                  <a:t>s</a:t>
                </a:r>
                <a:r>
                  <a:rPr lang="en-US" altLang="zh-CN" sz="2400" dirty="0" err="1">
                    <a:solidFill>
                      <a:srgbClr val="0000FF"/>
                    </a:solidFill>
                    <a:cs typeface="Times New Roman" pitchFamily="18" charset="0"/>
                  </a:rPr>
                  <a:t>K</a:t>
                </a:r>
                <a:r>
                  <a:rPr lang="en-US" altLang="zh-CN" sz="2400" baseline="-25000" dirty="0" err="1">
                    <a:solidFill>
                      <a:srgbClr val="0000FF"/>
                    </a:solidFill>
                    <a:cs typeface="Times New Roman" pitchFamily="18" charset="0"/>
                  </a:rPr>
                  <a:t>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dirty="0">
                        <a:solidFill>
                          <a:srgbClr val="0000FF"/>
                        </a:solidFill>
                        <a:latin typeface="Cambria Math"/>
                      </a:rPr>
                      <m:t>η</m:t>
                    </m:r>
                  </m:oMath>
                </a14:m>
                <a:endParaRPr lang="en-US" altLang="zh-CN" sz="2400" dirty="0"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ea typeface="Cambria Math" panose="02040503050406030204" pitchFamily="18" charset="0"/>
                </a:endParaRPr>
              </a:p>
              <a:p>
                <a:endParaRPr lang="en-US" altLang="zh-CN" sz="2400" baseline="30000" dirty="0">
                  <a:ea typeface="Cambria Math" panose="02040503050406030204" pitchFamily="18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5566" y="806335"/>
                <a:ext cx="4392730" cy="920523"/>
              </a:xfrm>
              <a:blipFill>
                <a:blip r:embed="rId2"/>
                <a:stretch>
                  <a:fillRect l="-576" b="-109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0559-E481-41CB-AB11-4063B9A390D4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307" y="1661045"/>
            <a:ext cx="3875785" cy="309301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990005" y="4749190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PRL 115, 091803(2018)</a:t>
            </a:r>
            <a:endParaRPr lang="zh-CN" altLang="en-US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BFCC88D-3647-C149-8EB8-3220C804E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4" y="1669688"/>
            <a:ext cx="3580767" cy="294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263BD13-F88D-9B40-9E8E-A8B348D77399}"/>
              </a:ext>
            </a:extLst>
          </p:cNvPr>
          <p:cNvSpPr/>
          <p:nvPr/>
        </p:nvSpPr>
        <p:spPr>
          <a:xfrm>
            <a:off x="938753" y="4749190"/>
            <a:ext cx="2332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PRD 88, 091502 (2013)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E35A320-DE1F-9049-990E-BA553D60E9E6}"/>
              </a:ext>
            </a:extLst>
          </p:cNvPr>
          <p:cNvSpPr txBox="1"/>
          <p:nvPr/>
        </p:nvSpPr>
        <p:spPr>
          <a:xfrm>
            <a:off x="8207377" y="5157534"/>
            <a:ext cx="56434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1513" lvl="1" indent="-214313"/>
            <a:r>
              <a:rPr lang="en-US" altLang="zh-CN" sz="2000" dirty="0">
                <a:solidFill>
                  <a:prstClr val="black"/>
                </a:solidFill>
                <a:cs typeface="Times New Roman" pitchFamily="18" charset="0"/>
              </a:rPr>
              <a:t>X(1835)→𝐾</a:t>
            </a:r>
            <a:r>
              <a:rPr lang="en-US" altLang="zh-CN" sz="2000" baseline="-25000" dirty="0">
                <a:solidFill>
                  <a:prstClr val="black"/>
                </a:solidFill>
                <a:cs typeface="Times New Roman" pitchFamily="18" charset="0"/>
              </a:rPr>
              <a:t>𝑆</a:t>
            </a:r>
            <a:r>
              <a:rPr lang="en-US" altLang="zh-CN" sz="2000" dirty="0">
                <a:solidFill>
                  <a:prstClr val="black"/>
                </a:solidFill>
                <a:cs typeface="Times New Roman" pitchFamily="18" charset="0"/>
              </a:rPr>
              <a:t>𝐾</a:t>
            </a:r>
            <a:r>
              <a:rPr lang="en-US" altLang="zh-CN" sz="2000" baseline="-25000" dirty="0">
                <a:solidFill>
                  <a:prstClr val="black"/>
                </a:solidFill>
                <a:cs typeface="Times New Roman" pitchFamily="18" charset="0"/>
              </a:rPr>
              <a:t>𝑆</a:t>
            </a:r>
            <a:r>
              <a:rPr lang="en-US" altLang="zh-CN" sz="2000" dirty="0">
                <a:solidFill>
                  <a:prstClr val="black"/>
                </a:solidFill>
                <a:cs typeface="Times New Roman" pitchFamily="18" charset="0"/>
              </a:rPr>
              <a:t>𝜂 </a:t>
            </a:r>
            <a:r>
              <a:rPr lang="en-US" altLang="zh-CN" sz="2000" dirty="0">
                <a:cs typeface="Times New Roman" pitchFamily="18" charset="0"/>
              </a:rPr>
              <a:t>with</a:t>
            </a:r>
            <a:r>
              <a:rPr lang="en-US" altLang="zh-CN" sz="2000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altLang="zh-CN" sz="2000" dirty="0">
                <a:solidFill>
                  <a:srgbClr val="0000FF"/>
                </a:solidFill>
                <a:cs typeface="Times New Roman" pitchFamily="18" charset="0"/>
              </a:rPr>
              <a:t>J</a:t>
            </a:r>
            <a:r>
              <a:rPr lang="en-US" altLang="zh-CN" sz="2000" baseline="30000" dirty="0">
                <a:solidFill>
                  <a:srgbClr val="0000FF"/>
                </a:solidFill>
                <a:cs typeface="Times New Roman" pitchFamily="18" charset="0"/>
              </a:rPr>
              <a:t>PC</a:t>
            </a:r>
            <a:r>
              <a:rPr lang="en-US" altLang="zh-CN" sz="2000" dirty="0">
                <a:solidFill>
                  <a:srgbClr val="0000FF"/>
                </a:solidFill>
                <a:cs typeface="Times New Roman" pitchFamily="18" charset="0"/>
              </a:rPr>
              <a:t>=0</a:t>
            </a:r>
            <a:r>
              <a:rPr lang="en-US" altLang="zh-CN" sz="2000" baseline="30000" dirty="0">
                <a:solidFill>
                  <a:srgbClr val="0000FF"/>
                </a:solidFill>
                <a:cs typeface="Times New Roman" pitchFamily="18" charset="0"/>
              </a:rPr>
              <a:t>-+</a:t>
            </a:r>
            <a:endParaRPr lang="en-US" altLang="zh-CN" sz="2000" dirty="0">
              <a:ea typeface="Cambria Math" panose="020405030504060302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D0F26A4-2749-C24F-A93B-AF3334D9BA04}"/>
              </a:ext>
            </a:extLst>
          </p:cNvPr>
          <p:cNvSpPr/>
          <p:nvPr/>
        </p:nvSpPr>
        <p:spPr>
          <a:xfrm>
            <a:off x="183873" y="5188312"/>
            <a:ext cx="3745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prstClr val="black"/>
                </a:solidFill>
                <a:cs typeface="Times New Roman" pitchFamily="18" charset="0"/>
              </a:rPr>
              <a:t>X(1840) → </a:t>
            </a:r>
            <a:r>
              <a:rPr lang="en-US" altLang="zh-CN" sz="1800" dirty="0">
                <a:cs typeface="Times New Roman" pitchFamily="18" charset="0"/>
              </a:rPr>
              <a:t>3(</a:t>
            </a:r>
            <a:r>
              <a:rPr lang="el-GR" altLang="zh-CN" sz="1800" dirty="0">
                <a:ea typeface="Cambria Math" panose="02040503050406030204" pitchFamily="18" charset="0"/>
              </a:rPr>
              <a:t>π</a:t>
            </a:r>
            <a:r>
              <a:rPr lang="en-US" altLang="zh-CN" sz="1800" baseline="30000" dirty="0">
                <a:latin typeface="Comic Sans MS" panose="030F0902030302020204" pitchFamily="66" charset="0"/>
                <a:ea typeface="Cambria Math" panose="02040503050406030204" pitchFamily="18" charset="0"/>
              </a:rPr>
              <a:t>+</a:t>
            </a:r>
            <a:r>
              <a:rPr lang="el-GR" altLang="zh-CN" sz="1800" dirty="0">
                <a:ea typeface="Cambria Math" panose="02040503050406030204" pitchFamily="18" charset="0"/>
              </a:rPr>
              <a:t>π</a:t>
            </a:r>
            <a:r>
              <a:rPr lang="en-US" altLang="zh-CN" sz="1800" baseline="30000" dirty="0">
                <a:latin typeface="Comic Sans MS" panose="030F0902030302020204" pitchFamily="66" charset="0"/>
                <a:ea typeface="Cambria Math" panose="02040503050406030204" pitchFamily="18" charset="0"/>
              </a:rPr>
              <a:t>-</a:t>
            </a:r>
            <a:r>
              <a:rPr lang="en-US" altLang="zh-CN" sz="1800" dirty="0">
                <a:cs typeface="Times New Roman" pitchFamily="18" charset="0"/>
              </a:rPr>
              <a:t>) </a:t>
            </a:r>
            <a:r>
              <a:rPr lang="en-US" altLang="zh-CN" sz="1800" dirty="0">
                <a:solidFill>
                  <a:prstClr val="black"/>
                </a:solidFill>
                <a:cs typeface="Times New Roman" pitchFamily="18" charset="0"/>
              </a:rPr>
              <a:t>, new decay mode?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448233D-5A7F-B045-9A02-2A7EF3544D5D}"/>
                  </a:ext>
                </a:extLst>
              </p:cNvPr>
              <p:cNvSpPr txBox="1"/>
              <p:nvPr/>
            </p:nvSpPr>
            <p:spPr>
              <a:xfrm>
                <a:off x="1039589" y="1214562"/>
                <a:ext cx="19945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solidFill>
                      <a:prstClr val="black"/>
                    </a:solidFill>
                    <a:cs typeface="Times New Roman" pitchFamily="18" charset="0"/>
                  </a:rPr>
                  <a:t>J/</a:t>
                </a:r>
                <a:r>
                  <a:rPr lang="el-GR" altLang="zh-CN" sz="2400" dirty="0">
                    <a:solidFill>
                      <a:prstClr val="black"/>
                    </a:solidFill>
                    <a:cs typeface="Times New Roman" pitchFamily="18" charset="0"/>
                  </a:rPr>
                  <a:t>ψ</a:t>
                </a:r>
                <a:r>
                  <a:rPr lang="en-US" altLang="zh-CN" sz="2400" dirty="0">
                    <a:solidFill>
                      <a:prstClr val="black"/>
                    </a:solidFill>
                    <a:cs typeface="Times New Roman" pitchFamily="18" charset="0"/>
                  </a:rPr>
                  <a:t>→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dirty="0" smtClean="0">
                        <a:solidFill>
                          <a:schemeClr val="tx1"/>
                        </a:solidFill>
                        <a:latin typeface="Cambria Math"/>
                      </a:rPr>
                      <m:t>γ</m:t>
                    </m:r>
                    <m:r>
                      <m:rPr>
                        <m:nor/>
                      </m:rPr>
                      <a:rPr lang="en-US" altLang="zh-CN" sz="2400" b="0" i="0" dirty="0" smtClea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400" dirty="0">
                        <a:solidFill>
                          <a:srgbClr val="0000FF"/>
                        </a:solidFill>
                        <a:cs typeface="Times New Roman" pitchFamily="18" charset="0"/>
                      </a:rPr>
                      <m:t>3(</m:t>
                    </m:r>
                    <m:r>
                      <m:rPr>
                        <m:nor/>
                      </m:rPr>
                      <a:rPr lang="el-GR" altLang="zh-CN" sz="2400" dirty="0">
                        <a:solidFill>
                          <a:srgbClr val="0000FF"/>
                        </a:solidFill>
                        <a:ea typeface="Cambria Math" panose="020405030504060302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en-US" altLang="zh-CN" sz="2400" baseline="30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l-GR" altLang="zh-CN" sz="2400" dirty="0">
                        <a:solidFill>
                          <a:srgbClr val="0000FF"/>
                        </a:solidFill>
                        <a:ea typeface="Cambria Math" panose="020405030504060302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en-US" altLang="zh-CN" sz="2400" baseline="30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altLang="zh-CN" sz="2400" dirty="0">
                        <a:solidFill>
                          <a:srgbClr val="0000FF"/>
                        </a:solidFill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altLang="zh-CN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448233D-5A7F-B045-9A02-2A7EF3544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589" y="1214562"/>
                <a:ext cx="1994596" cy="461665"/>
              </a:xfrm>
              <a:prstGeom prst="rect">
                <a:avLst/>
              </a:prstGeom>
              <a:blipFill>
                <a:blip r:embed="rId5"/>
                <a:stretch>
                  <a:fillRect l="-5063" t="-8108" r="-633" b="-324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19B64FE1-56A6-F04D-A91A-3C700D815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8395" y="1669688"/>
            <a:ext cx="4023378" cy="31612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内容占位符 2">
                <a:extLst>
                  <a:ext uri="{FF2B5EF4-FFF2-40B4-BE49-F238E27FC236}">
                    <a16:creationId xmlns:a16="http://schemas.microsoft.com/office/drawing/2014/main" id="{8F7DE097-0F54-7746-B2CB-25DED01851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99015" y="800447"/>
                <a:ext cx="4392730" cy="9205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altLang="zh-CN" sz="24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sz="2400" dirty="0">
                    <a:latin typeface="Symbol" pitchFamily="2" charset="2"/>
                    <a:ea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solidFill>
                      <a:prstClr val="black"/>
                    </a:solidFill>
                    <a:cs typeface="Times New Roman" pitchFamily="18" charset="0"/>
                  </a:rPr>
                  <a:t>J/</a:t>
                </a:r>
                <a:r>
                  <a:rPr lang="el-GR" altLang="zh-CN" sz="2400" dirty="0">
                    <a:solidFill>
                      <a:prstClr val="black"/>
                    </a:solidFill>
                    <a:cs typeface="Times New Roman" pitchFamily="18" charset="0"/>
                  </a:rPr>
                  <a:t>ψ</a:t>
                </a:r>
                <a:r>
                  <a:rPr lang="en-US" altLang="zh-CN" sz="2400" dirty="0">
                    <a:solidFill>
                      <a:prstClr val="black"/>
                    </a:solidFill>
                    <a:cs typeface="Times New Roman" pitchFamily="18" charset="0"/>
                  </a:rPr>
                  <a:t>→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dirty="0" smtClean="0">
                        <a:solidFill>
                          <a:schemeClr val="tx1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sz="2400" i="1" dirty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dirty="0" smtClean="0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sz="2400" i="1" dirty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latin typeface="Symbol" pitchFamily="2" charset="2"/>
                    <a:ea typeface="Cambria Math" panose="02040503050406030204" pitchFamily="18" charset="0"/>
                  </a:rPr>
                  <a:t>f</a:t>
                </a:r>
                <a:endParaRPr lang="en-US" altLang="zh-CN" sz="2400" dirty="0">
                  <a:latin typeface="Symbol" pitchFamily="2" charset="2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CN" sz="2400" dirty="0">
                  <a:latin typeface="Symbol" pitchFamily="2" charset="2"/>
                  <a:ea typeface="Cambria Math" panose="02040503050406030204" pitchFamily="18" charset="0"/>
                </a:endParaRPr>
              </a:p>
              <a:p>
                <a:endParaRPr lang="en-US" altLang="zh-CN" sz="2400" dirty="0">
                  <a:ea typeface="Cambria Math" panose="02040503050406030204" pitchFamily="18" charset="0"/>
                </a:endParaRPr>
              </a:p>
              <a:p>
                <a:endParaRPr lang="zh-CN" altLang="en-US" dirty="0"/>
              </a:p>
              <a:p>
                <a:endParaRPr lang="en-US" altLang="zh-CN" sz="2400" baseline="300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内容占位符 2">
                <a:extLst>
                  <a:ext uri="{FF2B5EF4-FFF2-40B4-BE49-F238E27FC236}">
                    <a16:creationId xmlns:a16="http://schemas.microsoft.com/office/drawing/2014/main" id="{8F7DE097-0F54-7746-B2CB-25DED0185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015" y="800447"/>
                <a:ext cx="4392730" cy="920523"/>
              </a:xfrm>
              <a:prstGeom prst="rect">
                <a:avLst/>
              </a:prstGeom>
              <a:blipFill>
                <a:blip r:embed="rId7"/>
                <a:stretch>
                  <a:fillRect l="-576" b="-10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9C373CBB-3E8D-444F-A763-9B29141885AC}"/>
                  </a:ext>
                </a:extLst>
              </p:cNvPr>
              <p:cNvSpPr txBox="1"/>
              <p:nvPr/>
            </p:nvSpPr>
            <p:spPr>
              <a:xfrm>
                <a:off x="3420401" y="5203624"/>
                <a:ext cx="69506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altLang="zh-CN" sz="2000" dirty="0">
                    <a:solidFill>
                      <a:prstClr val="black"/>
                    </a:solidFill>
                    <a:cs typeface="Times New Roman" pitchFamily="18" charset="0"/>
                  </a:rPr>
                  <a:t>X(1840) →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dirty="0">
                        <a:solidFill>
                          <a:srgbClr val="0000FF"/>
                        </a:solidFill>
                        <a:latin typeface="Cambria Math"/>
                      </a:rPr>
                      <m:t>γ</m:t>
                    </m:r>
                    <m:r>
                      <a:rPr lang="en-US" altLang="zh-CN" sz="2000" i="1" dirty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  <a:latin typeface="Symbol" pitchFamily="2" charset="2"/>
                    <a:ea typeface="Cambria Math" panose="02040503050406030204" pitchFamily="18" charset="0"/>
                  </a:rPr>
                  <a:t>f, </a:t>
                </a:r>
                <a:r>
                  <a:rPr lang="en-US" altLang="zh-CN" sz="2000" dirty="0">
                    <a:solidFill>
                      <a:prstClr val="black"/>
                    </a:solidFill>
                    <a:cs typeface="Times New Roman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033CC"/>
                    </a:solidFill>
                  </a:rPr>
                  <a:t>sizable </a:t>
                </a:r>
                <a14:m>
                  <m:oMath xmlns:m="http://schemas.openxmlformats.org/officeDocument/2006/math">
                    <m:r>
                      <a:rPr lang="en-US" altLang="zh-CN" sz="2000" b="0" i="1" dirty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lang="en-US" altLang="zh-CN" sz="2000" i="1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dirty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altLang="zh-CN" sz="2000" dirty="0">
                    <a:solidFill>
                      <a:srgbClr val="0033CC"/>
                    </a:solidFill>
                  </a:rPr>
                  <a:t> component</a:t>
                </a: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9C373CBB-3E8D-444F-A763-9B2914188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401" y="5203624"/>
                <a:ext cx="6950674" cy="400110"/>
              </a:xfrm>
              <a:prstGeom prst="rect">
                <a:avLst/>
              </a:prstGeom>
              <a:blipFill>
                <a:blip r:embed="rId8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>
            <a:extLst>
              <a:ext uri="{FF2B5EF4-FFF2-40B4-BE49-F238E27FC236}">
                <a16:creationId xmlns:a16="http://schemas.microsoft.com/office/drawing/2014/main" id="{1739A043-56DE-7C49-BC67-7EE8E6FF0D71}"/>
              </a:ext>
            </a:extLst>
          </p:cNvPr>
          <p:cNvSpPr/>
          <p:nvPr/>
        </p:nvSpPr>
        <p:spPr>
          <a:xfrm>
            <a:off x="5060156" y="4749190"/>
            <a:ext cx="2226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PRD97, 051101(2018)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B575F5A5-C103-9C4F-8242-AD0F7E373C7D}"/>
              </a:ext>
            </a:extLst>
          </p:cNvPr>
          <p:cNvSpPr txBox="1">
            <a:spLocks/>
          </p:cNvSpPr>
          <p:nvPr/>
        </p:nvSpPr>
        <p:spPr>
          <a:xfrm>
            <a:off x="3929450" y="1178159"/>
            <a:ext cx="4199440" cy="45007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14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1C3C3B71-75F7-3743-A1A1-8A7EFF1DD600}"/>
              </a:ext>
            </a:extLst>
          </p:cNvPr>
          <p:cNvSpPr txBox="1">
            <a:spLocks/>
          </p:cNvSpPr>
          <p:nvPr/>
        </p:nvSpPr>
        <p:spPr>
          <a:xfrm>
            <a:off x="8097212" y="1179046"/>
            <a:ext cx="4023378" cy="45007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14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479F4AB7-0737-C143-B190-8E518C812B54}"/>
              </a:ext>
            </a:extLst>
          </p:cNvPr>
          <p:cNvSpPr txBox="1">
            <a:spLocks/>
          </p:cNvSpPr>
          <p:nvPr/>
        </p:nvSpPr>
        <p:spPr>
          <a:xfrm>
            <a:off x="67045" y="1185657"/>
            <a:ext cx="3862405" cy="449418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14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93347832-5B84-224D-8BC6-3F6C955B4AE2}"/>
              </a:ext>
            </a:extLst>
          </p:cNvPr>
          <p:cNvSpPr txBox="1">
            <a:spLocks/>
          </p:cNvSpPr>
          <p:nvPr/>
        </p:nvSpPr>
        <p:spPr>
          <a:xfrm>
            <a:off x="271488" y="5328980"/>
            <a:ext cx="12220820" cy="1836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Further </a:t>
            </a:r>
            <a:r>
              <a:rPr lang="en-US" altLang="zh-CN" sz="240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investiigations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 needed to understand the structures around 1.84 GeV</a:t>
            </a:r>
            <a:endParaRPr lang="zh-CN" altLang="en-US" sz="24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097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21D8CA04-6C5D-064D-9C48-373C16843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34" y="2521996"/>
            <a:ext cx="4371469" cy="28459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A60733-C683-7448-AEEF-3B7591FCA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862" y="1857159"/>
            <a:ext cx="7428334" cy="15935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585248D-84A5-8741-9A3F-F31AC3DE7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237" y="3770964"/>
            <a:ext cx="7353564" cy="2557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05C20C2-D936-944B-8D06-68181D82F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424" y="404503"/>
            <a:ext cx="8682410" cy="1362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2B6EC63-BE09-C045-BA1C-838788DFB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907715" y="-2763121"/>
            <a:ext cx="432355" cy="5976666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AA0B6D1D-80B5-ED49-AF58-0F996E4F8F6C}"/>
              </a:ext>
            </a:extLst>
          </p:cNvPr>
          <p:cNvSpPr/>
          <p:nvPr/>
        </p:nvSpPr>
        <p:spPr>
          <a:xfrm>
            <a:off x="4644988" y="3131607"/>
            <a:ext cx="6912768" cy="2973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接连接符 3">
            <a:extLst>
              <a:ext uri="{FF2B5EF4-FFF2-40B4-BE49-F238E27FC236}">
                <a16:creationId xmlns:a16="http://schemas.microsoft.com/office/drawing/2014/main" id="{FC553B42-B89E-3546-86E1-EE5D50B29F65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4908237" y="5049491"/>
            <a:ext cx="7177722" cy="356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3">
            <a:extLst>
              <a:ext uri="{FF2B5EF4-FFF2-40B4-BE49-F238E27FC236}">
                <a16:creationId xmlns:a16="http://schemas.microsoft.com/office/drawing/2014/main" id="{DDB28057-1628-1941-B02B-0710363962C8}"/>
              </a:ext>
            </a:extLst>
          </p:cNvPr>
          <p:cNvCxnSpPr>
            <a:cxnSpLocks/>
          </p:cNvCxnSpPr>
          <p:nvPr/>
        </p:nvCxnSpPr>
        <p:spPr>
          <a:xfrm>
            <a:off x="4644988" y="5350892"/>
            <a:ext cx="42669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4B5B2C91-91D3-F649-93D6-A332DDB6FE2D}"/>
              </a:ext>
            </a:extLst>
          </p:cNvPr>
          <p:cNvSpPr txBox="1"/>
          <p:nvPr/>
        </p:nvSpPr>
        <p:spPr>
          <a:xfrm>
            <a:off x="4439818" y="1423548"/>
            <a:ext cx="7344816" cy="581057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X(2370</a:t>
            </a:r>
            <a:r>
              <a:rPr kumimoji="1"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kumimoji="1"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glueball candidate?</a:t>
            </a:r>
            <a:endParaRPr kumimoji="1"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1048B7E-3482-F249-A9B2-665DA2788D6D}"/>
              </a:ext>
            </a:extLst>
          </p:cNvPr>
          <p:cNvSpPr/>
          <p:nvPr/>
        </p:nvSpPr>
        <p:spPr>
          <a:xfrm>
            <a:off x="855350" y="5660041"/>
            <a:ext cx="2962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r>
              <a:rPr lang="fr-FR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Eur. Phys. J. C 80, 746 (2020)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CC96F44C-EEEA-7341-BDC1-19548B117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38" y="1843689"/>
            <a:ext cx="2286163" cy="461665"/>
          </a:xfrm>
          <a:prstGeom prst="rect">
            <a:avLst/>
          </a:prstGeom>
          <a:solidFill>
            <a:srgbClr val="CCFFFF"/>
          </a:solidFill>
          <a:ln w="19050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>
              <a:spcBef>
                <a:spcPts val="2000"/>
              </a:spcBef>
            </a:pPr>
            <a:r>
              <a:rPr lang="en-US" altLang="zh-CN" b="1" dirty="0">
                <a:solidFill>
                  <a:srgbClr val="FF0000"/>
                </a:solidFill>
                <a:cs typeface="Arial" pitchFamily="34" charset="0"/>
              </a:rPr>
              <a:t>J</a:t>
            </a:r>
            <a:r>
              <a:rPr lang="en-US" altLang="zh-CN" b="1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KK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90DA189-5EB1-6D4E-98B7-7182BB6CF8F1}"/>
              </a:ext>
            </a:extLst>
          </p:cNvPr>
          <p:cNvSpPr/>
          <p:nvPr/>
        </p:nvSpPr>
        <p:spPr>
          <a:xfrm>
            <a:off x="2920352" y="2111294"/>
            <a:ext cx="1127037" cy="34797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SymbolPS" pitchFamily="18" charset="2"/>
              </a:rPr>
              <a:t> X(2370) </a:t>
            </a:r>
            <a:endParaRPr lang="en-US" altLang="zh-CN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8" name="直接箭头连接符 11">
            <a:extLst>
              <a:ext uri="{FF2B5EF4-FFF2-40B4-BE49-F238E27FC236}">
                <a16:creationId xmlns:a16="http://schemas.microsoft.com/office/drawing/2014/main" id="{F0ED1210-A3F3-6B4D-AF63-0A9CC4EA98C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353941" y="2453099"/>
            <a:ext cx="861675" cy="85198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8">
            <a:extLst>
              <a:ext uri="{FF2B5EF4-FFF2-40B4-BE49-F238E27FC236}">
                <a16:creationId xmlns:a16="http://schemas.microsoft.com/office/drawing/2014/main" id="{180A8464-09D0-D748-9BAD-852F65B0D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0352" y="3670489"/>
            <a:ext cx="906555" cy="38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88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35D5C9E-65C0-CC49-999A-B9F970E4AB44}"/>
              </a:ext>
            </a:extLst>
          </p:cNvPr>
          <p:cNvSpPr txBox="1"/>
          <p:nvPr/>
        </p:nvSpPr>
        <p:spPr>
          <a:xfrm>
            <a:off x="485888" y="570679"/>
            <a:ext cx="11696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Fermi &amp; Yang (1949; 7 years before </a:t>
            </a:r>
            <a:r>
              <a:rPr lang="en-US" altLang="zh-CN" sz="2800" b="1" dirty="0">
                <a:effectLst/>
                <a:latin typeface="Comic Sans MS" panose="030F0902030302020204" pitchFamily="66" charset="0"/>
                <a:ea typeface="楷体" panose="02010609060101010101" pitchFamily="49" charset="-122"/>
                <a:sym typeface="Symbol" pitchFamily="2" charset="2"/>
              </a:rPr>
              <a:t></a:t>
            </a:r>
            <a:r>
              <a:rPr lang="en-US" altLang="zh-CN" sz="2800" b="1" dirty="0">
                <a:effectLst/>
                <a:latin typeface="Comic Sans MS" panose="030F0902030302020204" pitchFamily="66" charset="0"/>
                <a:ea typeface="楷体" panose="02010609060101010101" pitchFamily="49" charset="-122"/>
              </a:rPr>
              <a:t>p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 discovery):</a:t>
            </a:r>
          </a:p>
          <a:p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if N anti-N potential is attractive, they could bind to form </a:t>
            </a:r>
            <a:r>
              <a:rPr lang="el-GR" altLang="zh-CN" sz="3200" b="1" dirty="0">
                <a:solidFill>
                  <a:srgbClr val="FF0000"/>
                </a:solidFill>
                <a:effectLst/>
                <a:latin typeface="Helvetica" pitchFamily="2" charset="0"/>
              </a:rPr>
              <a:t>π</a:t>
            </a:r>
            <a:r>
              <a:rPr lang="el-GR" altLang="zh-CN" sz="3200" b="1" dirty="0">
                <a:solidFill>
                  <a:srgbClr val="FF0000"/>
                </a:solidFill>
                <a:effectLst/>
                <a:latin typeface="Times" pitchFamily="2" charset="0"/>
              </a:rPr>
              <a:t>-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like states.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C0568D8-AEC5-8649-A489-4F8359F9C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478" y="2026039"/>
            <a:ext cx="8965520" cy="45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74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F467020-C5C9-3F40-95B3-FC878A29D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30" y="1091600"/>
            <a:ext cx="6585856" cy="48207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752C437-0218-0F41-9115-C2EB8DFA0BDD}"/>
                  </a:ext>
                </a:extLst>
              </p:cNvPr>
              <p:cNvSpPr txBox="1"/>
              <p:nvPr/>
            </p:nvSpPr>
            <p:spPr>
              <a:xfrm>
                <a:off x="1453243" y="234654"/>
                <a:ext cx="1205048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3200" b="1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Anomalous line-shape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C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2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2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kumimoji="1" lang="en-US" altLang="zh-CN" sz="3200" b="1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kumimoji="1" lang="en-US" altLang="zh-CN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𝐢𝐧</m:t>
                    </m:r>
                    <m:r>
                      <a:rPr kumimoji="1" lang="en-US" altLang="zh-CN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3200" b="1" dirty="0">
                    <a:solidFill>
                      <a:srgbClr val="FF0000"/>
                    </a:solidFill>
                    <a:cs typeface="Arial" pitchFamily="34" charset="0"/>
                  </a:rPr>
                  <a:t>J</a:t>
                </a:r>
                <a:r>
                  <a:rPr lang="en-US" altLang="zh-CN" sz="3200" b="1" dirty="0">
                    <a:solidFill>
                      <a:srgbClr val="FF0000"/>
                    </a:solidFill>
                    <a:cs typeface="Arial" pitchFamily="34" charset="0"/>
                    <a:sym typeface="Symbol" pitchFamily="18" charset="2"/>
                  </a:rPr>
                  <a:t></a:t>
                </a:r>
                <a:r>
                  <a:rPr kumimoji="1" lang="is-IS" altLang="zh-CN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2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is-IS" altLang="zh-CN" sz="3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200" b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kumimoji="1" lang="en-US" altLang="zh-CN" sz="3200" b="1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zh-CN" altLang="en-US" sz="3200" b="1" dirty="0">
                  <a:solidFill>
                    <a:srgbClr val="FF0000"/>
                  </a:solidFill>
                </a:endParaRPr>
              </a:p>
              <a:p>
                <a:r>
                  <a:rPr kumimoji="1" lang="en-US" altLang="zh-CN" sz="2800" b="1" dirty="0">
                    <a:solidFill>
                      <a:srgbClr val="FF0000"/>
                    </a:solidFill>
                  </a:rPr>
                  <a:t>  </a:t>
                </a:r>
                <a:endParaRPr lang="zh-CN" altLang="en-US" sz="2800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752C437-0218-0F41-9115-C2EB8DFA0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243" y="234654"/>
                <a:ext cx="12050486" cy="1015663"/>
              </a:xfrm>
              <a:prstGeom prst="rect">
                <a:avLst/>
              </a:prstGeom>
              <a:blipFill>
                <a:blip r:embed="rId3"/>
                <a:stretch>
                  <a:fillRect l="-1263" t="-98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5033E073-5B23-B349-8C65-8ECF8F0E3F79}"/>
              </a:ext>
            </a:extLst>
          </p:cNvPr>
          <p:cNvCxnSpPr>
            <a:cxnSpLocks/>
          </p:cNvCxnSpPr>
          <p:nvPr/>
        </p:nvCxnSpPr>
        <p:spPr>
          <a:xfrm flipV="1">
            <a:off x="2090058" y="3657601"/>
            <a:ext cx="130628" cy="1436913"/>
          </a:xfrm>
          <a:prstGeom prst="line">
            <a:avLst/>
          </a:prstGeom>
          <a:ln w="19050">
            <a:solidFill>
              <a:srgbClr val="2F2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548BF3D7-9EBB-9F47-BF96-471454066B6C}"/>
              </a:ext>
            </a:extLst>
          </p:cNvPr>
          <p:cNvCxnSpPr>
            <a:cxnSpLocks/>
          </p:cNvCxnSpPr>
          <p:nvPr/>
        </p:nvCxnSpPr>
        <p:spPr>
          <a:xfrm flipV="1">
            <a:off x="3265714" y="3657601"/>
            <a:ext cx="1632857" cy="1380615"/>
          </a:xfrm>
          <a:prstGeom prst="line">
            <a:avLst/>
          </a:prstGeom>
          <a:ln w="19050">
            <a:solidFill>
              <a:srgbClr val="2F2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DD150B5-D65A-794A-AE35-8D532B8F8C3E}"/>
                  </a:ext>
                </a:extLst>
              </p:cNvPr>
              <p:cNvSpPr txBox="1"/>
              <p:nvPr/>
            </p:nvSpPr>
            <p:spPr>
              <a:xfrm>
                <a:off x="2775857" y="1651148"/>
                <a:ext cx="618036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is-IS" altLang="zh-CN" sz="3600" b="1" i="1" smtClean="0">
                          <a:solidFill>
                            <a:srgbClr val="2F20F0"/>
                          </a:solidFill>
                          <a:latin typeface="Cambria Math" charset="0"/>
                        </a:rPr>
                        <m:t>𝜼</m:t>
                      </m:r>
                      <m:r>
                        <a:rPr kumimoji="1" lang="en-US" altLang="zh-CN" sz="3600" b="1" i="1" baseline="-25000" smtClean="0">
                          <a:solidFill>
                            <a:srgbClr val="2F20F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zh-CN" altLang="en-US" sz="3600" baseline="-25000" dirty="0">
                  <a:solidFill>
                    <a:srgbClr val="2F20F0"/>
                  </a:solidFill>
                </a:endParaRPr>
              </a:p>
            </p:txBody>
          </p:sp>
        </mc:Choice>
        <mc:Fallback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DD150B5-D65A-794A-AE35-8D532B8F8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857" y="1651148"/>
                <a:ext cx="6180364" cy="646331"/>
              </a:xfrm>
              <a:prstGeom prst="rect">
                <a:avLst/>
              </a:prstGeom>
              <a:blipFill>
                <a:blip r:embed="rId4"/>
                <a:stretch>
                  <a:fillRect b="-156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4D205B87-443D-7A4D-99E8-F2CEE28F4A08}"/>
              </a:ext>
            </a:extLst>
          </p:cNvPr>
          <p:cNvSpPr txBox="1"/>
          <p:nvPr/>
        </p:nvSpPr>
        <p:spPr>
          <a:xfrm>
            <a:off x="3005818" y="2258663"/>
            <a:ext cx="6180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/>
            <a:r>
              <a:rPr kumimoji="1" lang="en-US" altLang="zh-CN" sz="3600" b="1" dirty="0">
                <a:solidFill>
                  <a:srgbClr val="2F20F0"/>
                </a:solidFill>
              </a:rPr>
              <a:t>X(1840)</a:t>
            </a:r>
            <a:endParaRPr lang="zh-CN" altLang="en-US" sz="3600" dirty="0">
              <a:solidFill>
                <a:srgbClr val="2F20F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ABB9C4F-C41B-F943-BEBA-11C4797274E0}"/>
              </a:ext>
            </a:extLst>
          </p:cNvPr>
          <p:cNvSpPr txBox="1"/>
          <p:nvPr/>
        </p:nvSpPr>
        <p:spPr>
          <a:xfrm>
            <a:off x="2416629" y="6009959"/>
            <a:ext cx="61803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2F20F0"/>
                </a:solidFill>
              </a:rPr>
              <a:t>arXiv:2310.17937 </a:t>
            </a:r>
            <a:endParaRPr lang="zh-CN" altLang="en-US" sz="2800" dirty="0">
              <a:solidFill>
                <a:srgbClr val="2F20F0"/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7A4C414-DC42-2448-98CC-3E44D3700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292" y="1921399"/>
            <a:ext cx="5597708" cy="4687237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B49F1B5-43DE-8041-A6F5-CF3B3A7AAD05}"/>
              </a:ext>
            </a:extLst>
          </p:cNvPr>
          <p:cNvSpPr txBox="1"/>
          <p:nvPr/>
        </p:nvSpPr>
        <p:spPr>
          <a:xfrm>
            <a:off x="8379763" y="1338825"/>
            <a:ext cx="4497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2F20F0"/>
                </a:solidFill>
                <a:effectLst/>
                <a:latin typeface="Helvetica" pitchFamily="2" charset="0"/>
              </a:rPr>
              <a:t>Flatte</a:t>
            </a:r>
            <a:r>
              <a:rPr lang="en-US" altLang="zh-CN" sz="3200" dirty="0">
                <a:solidFill>
                  <a:srgbClr val="2F20F0"/>
                </a:solidFill>
                <a:effectLst/>
                <a:latin typeface="Helvetica" pitchFamily="2" charset="0"/>
              </a:rPr>
              <a:t> function </a:t>
            </a:r>
          </a:p>
        </p:txBody>
      </p:sp>
    </p:spTree>
    <p:extLst>
      <p:ext uri="{BB962C8B-B14F-4D97-AF65-F5344CB8AC3E}">
        <p14:creationId xmlns:p14="http://schemas.microsoft.com/office/powerpoint/2010/main" val="2867923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45D6D5-E7E4-1F4F-9772-A01FC53B4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5" y="584922"/>
            <a:ext cx="5730419" cy="494366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5D645D2-BDD4-8E42-B366-978F6A128D05}"/>
              </a:ext>
            </a:extLst>
          </p:cNvPr>
          <p:cNvSpPr txBox="1"/>
          <p:nvPr/>
        </p:nvSpPr>
        <p:spPr>
          <a:xfrm>
            <a:off x="2107906" y="320100"/>
            <a:ext cx="6098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Two BWs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81E0873-DAE7-5C46-958F-CD6AFBE01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234" y="930729"/>
            <a:ext cx="5834691" cy="420732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9CADA89-CFC9-7346-9330-8A27234DC7B2}"/>
              </a:ext>
            </a:extLst>
          </p:cNvPr>
          <p:cNvSpPr txBox="1"/>
          <p:nvPr/>
        </p:nvSpPr>
        <p:spPr>
          <a:xfrm>
            <a:off x="6093280" y="332221"/>
            <a:ext cx="6098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Consistent with pseudoscalars </a:t>
            </a:r>
          </a:p>
        </p:txBody>
      </p:sp>
      <p:graphicFrame>
        <p:nvGraphicFramePr>
          <p:cNvPr id="15" name="Group 68">
            <a:extLst>
              <a:ext uri="{FF2B5EF4-FFF2-40B4-BE49-F238E27FC236}">
                <a16:creationId xmlns:a16="http://schemas.microsoft.com/office/drawing/2014/main" id="{4D69587B-16FC-7440-A74B-E3D0A72D03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0267650"/>
              </p:ext>
            </p:extLst>
          </p:nvPr>
        </p:nvGraphicFramePr>
        <p:xfrm>
          <a:off x="217716" y="5397713"/>
          <a:ext cx="6098720" cy="1308178"/>
        </p:xfrm>
        <a:graphic>
          <a:graphicData uri="http://schemas.openxmlformats.org/drawingml/2006/table">
            <a:tbl>
              <a:tblPr/>
              <a:tblGrid>
                <a:gridCol w="1478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5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4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Resonance</a:t>
                      </a:r>
                      <a:endParaRPr kumimoji="0" lang="en-US" altLang="zh-CN" sz="1800" b="1" i="1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M( MeV/c</a:t>
                      </a:r>
                      <a:r>
                        <a:rPr kumimoji="0" lang="en-US" altLang="zh-CN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)</a:t>
                      </a:r>
                      <a:endParaRPr kumimoji="0" lang="en-US" altLang="zh-CN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  <a:sym typeface="Symbol" pitchFamily="18" charset="2"/>
                        </a:rPr>
                        <a:t>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( MeV/c</a:t>
                      </a:r>
                      <a:r>
                        <a:rPr kumimoji="0" lang="en-US" altLang="zh-CN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2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)</a:t>
                      </a:r>
                      <a:endParaRPr kumimoji="0" lang="en-US" altLang="zh-CN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X(1880)</a:t>
                      </a:r>
                      <a:endParaRPr kumimoji="0" lang="en-US" altLang="zh-CN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1882.1±1.7±0.7</a:t>
                      </a:r>
                      <a:endParaRPr kumimoji="0" lang="en-US" altLang="zh-CN" sz="18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30.7±5.5±2.4</a:t>
                      </a:r>
                      <a:endParaRPr kumimoji="0" lang="en-US" altLang="zh-CN" sz="18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X(1830)</a:t>
                      </a:r>
                      <a:endParaRPr kumimoji="0" lang="en-US" altLang="zh-CN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1832.5±3.1±2.5</a:t>
                      </a:r>
                      <a:endParaRPr kumimoji="0" lang="en-US" altLang="zh-CN" sz="18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仿宋_GB2312" pitchFamily="49" charset="-122"/>
                        </a:rPr>
                        <a:t>80.7±5.2±7.7</a:t>
                      </a:r>
                      <a:endParaRPr kumimoji="0" lang="en-US" altLang="zh-CN" sz="18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仿宋_GB2312" pitchFamily="49" charset="-122"/>
                      </a:endParaRPr>
                    </a:p>
                  </a:txBody>
                  <a:tcPr marT="45700" marB="457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07F5C2F9-9341-054C-9188-1D674FE08084}"/>
              </a:ext>
            </a:extLst>
          </p:cNvPr>
          <p:cNvSpPr txBox="1"/>
          <p:nvPr/>
        </p:nvSpPr>
        <p:spPr>
          <a:xfrm>
            <a:off x="6316436" y="5528582"/>
            <a:ext cx="10433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narrow state below 𝑝𝑝̅ threshold !</a:t>
            </a:r>
          </a:p>
        </p:txBody>
      </p:sp>
    </p:spTree>
    <p:extLst>
      <p:ext uri="{BB962C8B-B14F-4D97-AF65-F5344CB8AC3E}">
        <p14:creationId xmlns:p14="http://schemas.microsoft.com/office/powerpoint/2010/main" val="4115186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712803E-BED6-354A-B104-6414A9FE2A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2014" y="268827"/>
            <a:ext cx="1051560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                         </a:t>
            </a:r>
            <a:r>
              <a:rPr lang="en-US" altLang="zh-CN" sz="48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Summary</a:t>
            </a:r>
            <a:r>
              <a:rPr lang="en-US" altLang="zh-CN" sz="4800" b="1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en-US" altLang="zh-CN" sz="4400" b="1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 </a:t>
            </a:r>
            <a:endParaRPr lang="en-US" altLang="zh-CN" sz="4400" dirty="0">
              <a:solidFill>
                <a:srgbClr val="2F20F0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5B88E08D-9DCF-A046-ABA8-3DD243ECC320}"/>
              </a:ext>
            </a:extLst>
          </p:cNvPr>
          <p:cNvSpPr txBox="1">
            <a:spLocks/>
          </p:cNvSpPr>
          <p:nvPr/>
        </p:nvSpPr>
        <p:spPr bwMode="auto">
          <a:xfrm>
            <a:off x="185057" y="1229624"/>
            <a:ext cx="12344400" cy="535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sz="3000" dirty="0">
                <a:effectLst/>
                <a:latin typeface="Comic Sans MS" panose="030F0902030302020204" pitchFamily="66" charset="0"/>
              </a:rPr>
              <a:t> BESIII offers high precision measurements around 1.84 GeV</a:t>
            </a:r>
          </a:p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sz="3000" dirty="0">
                <a:solidFill>
                  <a:srgbClr val="2F20F0"/>
                </a:solidFill>
                <a:latin typeface="Comic Sans MS" panose="030F0902030302020204" pitchFamily="66" charset="0"/>
              </a:rPr>
              <a:t> </a:t>
            </a:r>
            <a:r>
              <a:rPr lang="zh-CN" altLang="en-US" sz="30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𝑝𝑝̅ </a:t>
            </a:r>
            <a:r>
              <a:rPr lang="en-US" altLang="zh-CN" sz="3000" dirty="0">
                <a:effectLst/>
                <a:latin typeface="Comic Sans MS" panose="030F0902030302020204" pitchFamily="66" charset="0"/>
              </a:rPr>
              <a:t> mass threshold enhancement confirmed </a:t>
            </a:r>
          </a:p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sz="3000" dirty="0">
                <a:latin typeface="Comic Sans MS" panose="030F0902030302020204" pitchFamily="66" charset="0"/>
              </a:rPr>
              <a:t> </a:t>
            </a:r>
            <a:r>
              <a:rPr lang="en-US" altLang="zh-CN" sz="3000" dirty="0">
                <a:effectLst/>
                <a:latin typeface="Comic Sans MS" panose="030F0902030302020204" pitchFamily="66" charset="0"/>
              </a:rPr>
              <a:t>Observed new decay modes in radiative decays, while not in hadronic decays</a:t>
            </a:r>
          </a:p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sz="3000" dirty="0">
                <a:latin typeface="Comic Sans MS" panose="030F0902030302020204" pitchFamily="66" charset="0"/>
              </a:rPr>
              <a:t> </a:t>
            </a:r>
            <a:r>
              <a:rPr lang="en-US" altLang="zh-CN" sz="3000" dirty="0">
                <a:effectLst/>
                <a:latin typeface="Comic Sans MS" panose="030F0902030302020204" pitchFamily="66" charset="0"/>
              </a:rPr>
              <a:t>Anomalous line-shapes of </a:t>
            </a:r>
            <a:r>
              <a:rPr lang="en-US" altLang="zh-CN" sz="3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sz="3000" baseline="30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</a:t>
            </a:r>
            <a:r>
              <a:rPr lang="en-US" altLang="zh-CN" sz="3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sz="3000" baseline="30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altLang="zh-CN" sz="3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 and 3(</a:t>
            </a:r>
            <a:r>
              <a:rPr lang="en-US" altLang="zh-CN" sz="3000" baseline="30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</a:t>
            </a:r>
            <a:r>
              <a:rPr lang="en-US" altLang="zh-CN" sz="3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</a:t>
            </a:r>
            <a:r>
              <a:rPr lang="en-US" altLang="zh-CN" sz="3000" baseline="30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altLang="zh-CN" sz="3000" dirty="0">
                <a:solidFill>
                  <a:srgbClr val="2F20F0"/>
                </a:solidFill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) </a:t>
            </a:r>
            <a:r>
              <a:rPr lang="en-US" altLang="zh-CN" sz="3000" dirty="0">
                <a:latin typeface="Comic Sans MS" panose="030F0902030302020204" pitchFamily="66" charset="0"/>
                <a:cs typeface="Arial" pitchFamily="34" charset="0"/>
                <a:sym typeface="Symbol" pitchFamily="18" charset="2"/>
              </a:rPr>
              <a:t>suggest a narrow state strongly coupling to </a:t>
            </a:r>
            <a:r>
              <a:rPr lang="zh-CN" altLang="en-US" sz="3000" dirty="0">
                <a:effectLst/>
                <a:latin typeface="Comic Sans MS" panose="030F0902030302020204" pitchFamily="66" charset="0"/>
              </a:rPr>
              <a:t> 𝑝𝑝̅</a:t>
            </a:r>
            <a:endParaRPr lang="en-US" altLang="zh-CN" sz="3000" dirty="0">
              <a:effectLst/>
              <a:latin typeface="Comic Sans MS" panose="030F0902030302020204" pitchFamily="66" charset="0"/>
            </a:endParaRPr>
          </a:p>
          <a:p>
            <a:pPr>
              <a:lnSpc>
                <a:spcPct val="150000"/>
              </a:lnSpc>
              <a:buBlip>
                <a:blip r:embed="rId2"/>
              </a:buBlip>
              <a:defRPr/>
            </a:pPr>
            <a:r>
              <a:rPr lang="en-US" altLang="zh-CN" sz="3000" dirty="0">
                <a:latin typeface="Comic Sans MS" panose="030F0902030302020204" pitchFamily="66" charset="0"/>
                <a:ea typeface="黑体" pitchFamily="49" charset="-122"/>
              </a:rPr>
              <a:t> More works needed to understood their connections</a:t>
            </a:r>
          </a:p>
        </p:txBody>
      </p:sp>
    </p:spTree>
    <p:extLst>
      <p:ext uri="{BB962C8B-B14F-4D97-AF65-F5344CB8AC3E}">
        <p14:creationId xmlns:p14="http://schemas.microsoft.com/office/powerpoint/2010/main" val="635212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AF971-A5FB-024E-B375-CC59503AD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8" y="2766218"/>
            <a:ext cx="10515600" cy="1325563"/>
          </a:xfrm>
        </p:spPr>
        <p:txBody>
          <a:bodyPr>
            <a:noAutofit/>
          </a:bodyPr>
          <a:lstStyle/>
          <a:p>
            <a:r>
              <a:rPr kumimoji="1" lang="zh-CN" altLang="en-US" sz="5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非常感谢大家聆听！</a:t>
            </a:r>
            <a:br>
              <a:rPr kumimoji="1" lang="en-US" altLang="zh-CN" sz="5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kumimoji="1" lang="en-US" altLang="zh-CN" sz="5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zh-CN" altLang="en-US" sz="5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非常感谢强子物理在线论坛！</a:t>
            </a:r>
          </a:p>
        </p:txBody>
      </p:sp>
    </p:spTree>
    <p:extLst>
      <p:ext uri="{BB962C8B-B14F-4D97-AF65-F5344CB8AC3E}">
        <p14:creationId xmlns:p14="http://schemas.microsoft.com/office/powerpoint/2010/main" val="2373012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35D5C9E-65C0-CC49-999A-B9F970E4AB44}"/>
              </a:ext>
            </a:extLst>
          </p:cNvPr>
          <p:cNvSpPr txBox="1"/>
          <p:nvPr/>
        </p:nvSpPr>
        <p:spPr>
          <a:xfrm>
            <a:off x="485888" y="570679"/>
            <a:ext cx="11696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Fermi &amp; Yang (1949; 7 years before </a:t>
            </a:r>
            <a:r>
              <a:rPr lang="en-US" altLang="zh-CN" sz="2800" b="1" dirty="0">
                <a:effectLst/>
                <a:latin typeface="Comic Sans MS" panose="030F0902030302020204" pitchFamily="66" charset="0"/>
                <a:ea typeface="楷体" panose="02010609060101010101" pitchFamily="49" charset="-122"/>
                <a:sym typeface="Symbol" pitchFamily="2" charset="2"/>
              </a:rPr>
              <a:t></a:t>
            </a:r>
            <a:r>
              <a:rPr lang="en-US" altLang="zh-CN" sz="2800" b="1" dirty="0">
                <a:effectLst/>
                <a:latin typeface="Comic Sans MS" panose="030F0902030302020204" pitchFamily="66" charset="0"/>
                <a:ea typeface="楷体" panose="02010609060101010101" pitchFamily="49" charset="-122"/>
              </a:rPr>
              <a:t>p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 discovery):</a:t>
            </a:r>
          </a:p>
          <a:p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if N anti-N potential is attractive, they could bind to form </a:t>
            </a:r>
            <a:r>
              <a:rPr lang="el-GR" altLang="zh-CN" sz="3200" b="1" dirty="0">
                <a:solidFill>
                  <a:srgbClr val="FF0000"/>
                </a:solidFill>
                <a:effectLst/>
                <a:latin typeface="Helvetica" pitchFamily="2" charset="0"/>
              </a:rPr>
              <a:t>π</a:t>
            </a:r>
            <a:r>
              <a:rPr lang="el-GR" altLang="zh-CN" sz="3200" b="1" dirty="0">
                <a:solidFill>
                  <a:srgbClr val="FF0000"/>
                </a:solidFill>
                <a:effectLst/>
                <a:latin typeface="Times" pitchFamily="2" charset="0"/>
              </a:rPr>
              <a:t>-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like states.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C0568D8-AEC5-8649-A489-4F8359F9C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478" y="2026039"/>
            <a:ext cx="8965520" cy="451119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737ADA6-5915-A141-9DBC-A33D031954DE}"/>
              </a:ext>
            </a:extLst>
          </p:cNvPr>
          <p:cNvSpPr txBox="1"/>
          <p:nvPr/>
        </p:nvSpPr>
        <p:spPr>
          <a:xfrm>
            <a:off x="1940605" y="4549676"/>
            <a:ext cx="9707289" cy="230832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A good idea</a:t>
            </a:r>
            <a:r>
              <a:rPr lang="zh-CN" altLang="en-US" sz="32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en-US" altLang="zh-CN" sz="3200" dirty="0">
                <a:solidFill>
                  <a:srgbClr val="2F20F0"/>
                </a:solidFill>
                <a:effectLst/>
                <a:latin typeface="Comic Sans MS" panose="030F0902030302020204" pitchFamily="66" charset="0"/>
              </a:rPr>
              <a:t>for the birth of Quark Model</a:t>
            </a:r>
          </a:p>
          <a:p>
            <a:endParaRPr lang="en-US" altLang="zh-CN" sz="3200" dirty="0">
              <a:effectLst/>
              <a:latin typeface="Comic Sans MS" panose="030F0902030302020204" pitchFamily="66" charset="0"/>
            </a:endParaRPr>
          </a:p>
          <a:p>
            <a:r>
              <a:rPr lang="en-US" altLang="zh-CN" sz="2000" dirty="0">
                <a:latin typeface="-apple-system"/>
                <a:hlinkClick r:id="rId3"/>
              </a:rPr>
              <a:t>Gell-Mann(1961): </a:t>
            </a:r>
            <a:r>
              <a:rPr lang="en-US" altLang="zh-CN" sz="2000" b="0" i="0" u="none" strike="noStrike" dirty="0">
                <a:effectLst/>
                <a:latin typeface="-apple-system"/>
                <a:hlinkClick r:id="rId3"/>
              </a:rPr>
              <a:t>The Eightfold Way: A Theory of strong interaction symmetry</a:t>
            </a:r>
            <a:endParaRPr lang="en-US" altLang="zh-CN" sz="2000" b="0" i="0" u="none" strike="noStrike" dirty="0">
              <a:effectLst/>
              <a:latin typeface="-apple-system"/>
            </a:endParaRPr>
          </a:p>
          <a:p>
            <a:r>
              <a:rPr lang="en-US" altLang="zh-CN" sz="2000" dirty="0">
                <a:latin typeface="-apple-system"/>
              </a:rPr>
              <a:t>Gell-Mann(1962): Symmetries of baryons and mesons, PRD125,1067(1962) </a:t>
            </a:r>
            <a:r>
              <a:rPr lang="en-US" altLang="zh-CN" sz="2000" dirty="0">
                <a:effectLst/>
                <a:latin typeface="Comic Sans MS" panose="030F0902030302020204" pitchFamily="66" charset="0"/>
              </a:rPr>
              <a:t> </a:t>
            </a:r>
          </a:p>
          <a:p>
            <a:pPr algn="l"/>
            <a:r>
              <a:rPr lang="en-US" altLang="zh-CN" sz="2000" b="0" i="0" u="none" strike="noStrike" dirty="0">
                <a:effectLst/>
                <a:latin typeface="-apple-system"/>
                <a:hlinkClick r:id="rId4"/>
              </a:rPr>
              <a:t>Gell-Mann, Neemann(1964): The Eightfold way: a review with a collection of reprints</a:t>
            </a:r>
            <a:endParaRPr lang="en-US" altLang="zh-CN" sz="2000" b="0" i="0" u="none" strike="noStrike" dirty="0">
              <a:effectLst/>
              <a:latin typeface="-apple-system"/>
            </a:endParaRPr>
          </a:p>
          <a:p>
            <a:endParaRPr lang="en-US" altLang="zh-CN" sz="2000" dirty="0"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656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3"/>
          <p:cNvSpPr txBox="1">
            <a:spLocks noChangeArrowheads="1"/>
          </p:cNvSpPr>
          <p:nvPr/>
        </p:nvSpPr>
        <p:spPr bwMode="auto">
          <a:xfrm>
            <a:off x="1655690" y="954737"/>
            <a:ext cx="8688793" cy="215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90000"/>
              <a:buFont typeface="Wingdings" pitchFamily="2" charset="2"/>
              <a:buNone/>
              <a:defRPr sz="28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Font typeface="Wingdings" pitchFamily="2" charset="2"/>
              <a:buChar char="l"/>
              <a:defRPr sz="2400" b="1">
                <a:solidFill>
                  <a:srgbClr val="0000FF"/>
                </a:solidFill>
                <a:latin typeface="+mn-lt"/>
                <a:ea typeface="+mn-ea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pPr marL="457200" indent="-457200" algn="l">
              <a:buBlip>
                <a:blip r:embed="rId2"/>
              </a:buBlip>
            </a:pPr>
            <a:r>
              <a:rPr lang="en-US" altLang="zh-CN" b="0" kern="0" dirty="0">
                <a:solidFill>
                  <a:srgbClr val="0033CC"/>
                </a:solidFill>
                <a:latin typeface="Comic Sans MS" pitchFamily="66" charset="0"/>
                <a:ea typeface="仿宋_GB2312" pitchFamily="49" charset="-122"/>
              </a:rPr>
              <a:t>Quark Model</a:t>
            </a:r>
          </a:p>
          <a:p>
            <a:pPr marL="457200" indent="-457200" algn="l">
              <a:buBlip>
                <a:blip r:embed="rId2"/>
              </a:buBlip>
            </a:pPr>
            <a:endParaRPr lang="en-US" altLang="zh-CN" b="0" kern="0" baseline="30000" dirty="0">
              <a:solidFill>
                <a:srgbClr val="0033CC"/>
              </a:solidFill>
              <a:latin typeface="Comic Sans MS" pitchFamily="66" charset="0"/>
              <a:ea typeface="仿宋_GB2312" pitchFamily="49" charset="-122"/>
            </a:endParaRPr>
          </a:p>
          <a:p>
            <a:pPr marL="457200" indent="-457200" algn="l">
              <a:buBlip>
                <a:blip r:embed="rId2"/>
              </a:buBlip>
            </a:pPr>
            <a:endParaRPr lang="en-US" altLang="zh-CN" b="0" kern="0" baseline="30000" dirty="0">
              <a:solidFill>
                <a:srgbClr val="0033CC"/>
              </a:solidFill>
              <a:latin typeface="Comic Sans MS" pitchFamily="66" charset="0"/>
              <a:ea typeface="仿宋_GB2312" pitchFamily="49" charset="-122"/>
            </a:endParaRPr>
          </a:p>
          <a:p>
            <a:pPr marL="457200" indent="-457200" algn="l">
              <a:buBlip>
                <a:blip r:embed="rId2"/>
              </a:buBlip>
            </a:pPr>
            <a:r>
              <a:rPr lang="en-US" altLang="zh-CN" b="0" kern="0" dirty="0">
                <a:solidFill>
                  <a:srgbClr val="0033CC"/>
                </a:solidFill>
                <a:latin typeface="Comic Sans MS" pitchFamily="66" charset="0"/>
                <a:ea typeface="仿宋_GB2312" pitchFamily="49" charset="-122"/>
              </a:rPr>
              <a:t>QCD allows for hadrons beyond Quark Model 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4D1F2-A9D0-4ADC-BBAD-9AF59342E050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4" name="Group 5"/>
          <p:cNvGrpSpPr>
            <a:grpSpLocks/>
          </p:cNvGrpSpPr>
          <p:nvPr/>
        </p:nvGrpSpPr>
        <p:grpSpPr bwMode="auto">
          <a:xfrm>
            <a:off x="4834122" y="1038227"/>
            <a:ext cx="1051388" cy="958856"/>
            <a:chOff x="936" y="1236"/>
            <a:chExt cx="825" cy="752"/>
          </a:xfrm>
        </p:grpSpPr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936" y="1236"/>
              <a:ext cx="825" cy="752"/>
            </a:xfrm>
            <a:custGeom>
              <a:avLst/>
              <a:gdLst>
                <a:gd name="T0" fmla="*/ 287 w 1080"/>
                <a:gd name="T1" fmla="*/ 107 h 1001"/>
                <a:gd name="T2" fmla="*/ 31 w 1080"/>
                <a:gd name="T3" fmla="*/ 314 h 1001"/>
                <a:gd name="T4" fmla="*/ 100 w 1080"/>
                <a:gd name="T5" fmla="*/ 838 h 1001"/>
                <a:gd name="T6" fmla="*/ 593 w 1080"/>
                <a:gd name="T7" fmla="*/ 966 h 1001"/>
                <a:gd name="T8" fmla="*/ 1008 w 1080"/>
                <a:gd name="T9" fmla="*/ 630 h 1001"/>
                <a:gd name="T10" fmla="*/ 1028 w 1080"/>
                <a:gd name="T11" fmla="*/ 364 h 1001"/>
                <a:gd name="T12" fmla="*/ 821 w 1080"/>
                <a:gd name="T13" fmla="*/ 87 h 1001"/>
                <a:gd name="T14" fmla="*/ 564 w 1080"/>
                <a:gd name="T15" fmla="*/ 8 h 1001"/>
                <a:gd name="T16" fmla="*/ 287 w 1080"/>
                <a:gd name="T17" fmla="*/ 107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0" h="1001">
                  <a:moveTo>
                    <a:pt x="287" y="107"/>
                  </a:moveTo>
                  <a:cubicBezTo>
                    <a:pt x="198" y="158"/>
                    <a:pt x="62" y="192"/>
                    <a:pt x="31" y="314"/>
                  </a:cubicBezTo>
                  <a:cubicBezTo>
                    <a:pt x="0" y="436"/>
                    <a:pt x="6" y="729"/>
                    <a:pt x="100" y="838"/>
                  </a:cubicBezTo>
                  <a:cubicBezTo>
                    <a:pt x="194" y="947"/>
                    <a:pt x="442" y="1001"/>
                    <a:pt x="593" y="966"/>
                  </a:cubicBezTo>
                  <a:cubicBezTo>
                    <a:pt x="744" y="931"/>
                    <a:pt x="936" y="730"/>
                    <a:pt x="1008" y="630"/>
                  </a:cubicBezTo>
                  <a:cubicBezTo>
                    <a:pt x="1080" y="530"/>
                    <a:pt x="1059" y="454"/>
                    <a:pt x="1028" y="364"/>
                  </a:cubicBezTo>
                  <a:cubicBezTo>
                    <a:pt x="997" y="274"/>
                    <a:pt x="898" y="146"/>
                    <a:pt x="821" y="87"/>
                  </a:cubicBezTo>
                  <a:cubicBezTo>
                    <a:pt x="744" y="28"/>
                    <a:pt x="656" y="0"/>
                    <a:pt x="564" y="8"/>
                  </a:cubicBezTo>
                  <a:cubicBezTo>
                    <a:pt x="472" y="16"/>
                    <a:pt x="376" y="56"/>
                    <a:pt x="287" y="107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sng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val 8"/>
            <p:cNvSpPr>
              <a:spLocks noChangeArrowheads="1"/>
            </p:cNvSpPr>
            <p:nvPr/>
          </p:nvSpPr>
          <p:spPr bwMode="auto">
            <a:xfrm>
              <a:off x="1183" y="1359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val 10"/>
            <p:cNvSpPr>
              <a:spLocks noChangeArrowheads="1"/>
            </p:cNvSpPr>
            <p:nvPr/>
          </p:nvSpPr>
          <p:spPr bwMode="auto">
            <a:xfrm>
              <a:off x="1379" y="1536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1108" y="1683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000000">
                    <a:gamma/>
                    <a:tint val="0"/>
                    <a:invGamma/>
                  </a:srgbClr>
                </a:gs>
                <a:gs pos="100000">
                  <a:srgbClr val="0000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0" name="Group 17"/>
          <p:cNvGrpSpPr>
            <a:grpSpLocks/>
          </p:cNvGrpSpPr>
          <p:nvPr/>
        </p:nvGrpSpPr>
        <p:grpSpPr bwMode="auto">
          <a:xfrm rot="17914066">
            <a:off x="7174011" y="1030805"/>
            <a:ext cx="797335" cy="1033860"/>
            <a:chOff x="4191" y="1552"/>
            <a:chExt cx="482" cy="685"/>
          </a:xfrm>
        </p:grpSpPr>
        <p:sp>
          <p:nvSpPr>
            <p:cNvPr id="41" name="Freeform 18"/>
            <p:cNvSpPr>
              <a:spLocks/>
            </p:cNvSpPr>
            <p:nvPr/>
          </p:nvSpPr>
          <p:spPr bwMode="auto">
            <a:xfrm rot="1622984">
              <a:off x="4191" y="1552"/>
              <a:ext cx="482" cy="685"/>
            </a:xfrm>
            <a:custGeom>
              <a:avLst/>
              <a:gdLst>
                <a:gd name="T0" fmla="*/ 287 w 1080"/>
                <a:gd name="T1" fmla="*/ 107 h 1001"/>
                <a:gd name="T2" fmla="*/ 31 w 1080"/>
                <a:gd name="T3" fmla="*/ 314 h 1001"/>
                <a:gd name="T4" fmla="*/ 100 w 1080"/>
                <a:gd name="T5" fmla="*/ 838 h 1001"/>
                <a:gd name="T6" fmla="*/ 593 w 1080"/>
                <a:gd name="T7" fmla="*/ 966 h 1001"/>
                <a:gd name="T8" fmla="*/ 1008 w 1080"/>
                <a:gd name="T9" fmla="*/ 630 h 1001"/>
                <a:gd name="T10" fmla="*/ 1028 w 1080"/>
                <a:gd name="T11" fmla="*/ 364 h 1001"/>
                <a:gd name="T12" fmla="*/ 821 w 1080"/>
                <a:gd name="T13" fmla="*/ 87 h 1001"/>
                <a:gd name="T14" fmla="*/ 564 w 1080"/>
                <a:gd name="T15" fmla="*/ 8 h 1001"/>
                <a:gd name="T16" fmla="*/ 287 w 1080"/>
                <a:gd name="T17" fmla="*/ 107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0" h="1001">
                  <a:moveTo>
                    <a:pt x="287" y="107"/>
                  </a:moveTo>
                  <a:cubicBezTo>
                    <a:pt x="198" y="158"/>
                    <a:pt x="62" y="192"/>
                    <a:pt x="31" y="314"/>
                  </a:cubicBezTo>
                  <a:cubicBezTo>
                    <a:pt x="0" y="436"/>
                    <a:pt x="6" y="729"/>
                    <a:pt x="100" y="838"/>
                  </a:cubicBezTo>
                  <a:cubicBezTo>
                    <a:pt x="194" y="947"/>
                    <a:pt x="442" y="1001"/>
                    <a:pt x="593" y="966"/>
                  </a:cubicBezTo>
                  <a:cubicBezTo>
                    <a:pt x="744" y="931"/>
                    <a:pt x="936" y="730"/>
                    <a:pt x="1008" y="630"/>
                  </a:cubicBezTo>
                  <a:cubicBezTo>
                    <a:pt x="1080" y="530"/>
                    <a:pt x="1059" y="454"/>
                    <a:pt x="1028" y="364"/>
                  </a:cubicBezTo>
                  <a:cubicBezTo>
                    <a:pt x="997" y="274"/>
                    <a:pt x="898" y="146"/>
                    <a:pt x="821" y="87"/>
                  </a:cubicBezTo>
                  <a:cubicBezTo>
                    <a:pt x="744" y="28"/>
                    <a:pt x="656" y="0"/>
                    <a:pt x="564" y="8"/>
                  </a:cubicBezTo>
                  <a:cubicBezTo>
                    <a:pt x="472" y="16"/>
                    <a:pt x="376" y="56"/>
                    <a:pt x="287" y="107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sng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4398" y="1631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4275" y="1885"/>
              <a:ext cx="187" cy="187"/>
            </a:xfrm>
            <a:prstGeom prst="ellipse">
              <a:avLst/>
            </a:prstGeom>
            <a:gradFill rotWithShape="0">
              <a:gsLst>
                <a:gs pos="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0" name="Group 5"/>
          <p:cNvGrpSpPr>
            <a:grpSpLocks/>
          </p:cNvGrpSpPr>
          <p:nvPr/>
        </p:nvGrpSpPr>
        <p:grpSpPr bwMode="auto">
          <a:xfrm>
            <a:off x="7728215" y="3510179"/>
            <a:ext cx="1151597" cy="1032057"/>
            <a:chOff x="872" y="1227"/>
            <a:chExt cx="883" cy="688"/>
          </a:xfrm>
        </p:grpSpPr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872" y="1227"/>
              <a:ext cx="883" cy="688"/>
            </a:xfrm>
            <a:custGeom>
              <a:avLst/>
              <a:gdLst>
                <a:gd name="T0" fmla="*/ 287 w 1080"/>
                <a:gd name="T1" fmla="*/ 107 h 1001"/>
                <a:gd name="T2" fmla="*/ 31 w 1080"/>
                <a:gd name="T3" fmla="*/ 314 h 1001"/>
                <a:gd name="T4" fmla="*/ 100 w 1080"/>
                <a:gd name="T5" fmla="*/ 838 h 1001"/>
                <a:gd name="T6" fmla="*/ 593 w 1080"/>
                <a:gd name="T7" fmla="*/ 966 h 1001"/>
                <a:gd name="T8" fmla="*/ 1008 w 1080"/>
                <a:gd name="T9" fmla="*/ 630 h 1001"/>
                <a:gd name="T10" fmla="*/ 1028 w 1080"/>
                <a:gd name="T11" fmla="*/ 364 h 1001"/>
                <a:gd name="T12" fmla="*/ 821 w 1080"/>
                <a:gd name="T13" fmla="*/ 87 h 1001"/>
                <a:gd name="T14" fmla="*/ 564 w 1080"/>
                <a:gd name="T15" fmla="*/ 8 h 1001"/>
                <a:gd name="T16" fmla="*/ 287 w 1080"/>
                <a:gd name="T17" fmla="*/ 107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0" h="1001">
                  <a:moveTo>
                    <a:pt x="287" y="107"/>
                  </a:moveTo>
                  <a:cubicBezTo>
                    <a:pt x="198" y="158"/>
                    <a:pt x="62" y="192"/>
                    <a:pt x="31" y="314"/>
                  </a:cubicBezTo>
                  <a:cubicBezTo>
                    <a:pt x="0" y="436"/>
                    <a:pt x="6" y="729"/>
                    <a:pt x="100" y="838"/>
                  </a:cubicBezTo>
                  <a:cubicBezTo>
                    <a:pt x="194" y="947"/>
                    <a:pt x="442" y="1001"/>
                    <a:pt x="593" y="966"/>
                  </a:cubicBezTo>
                  <a:cubicBezTo>
                    <a:pt x="744" y="931"/>
                    <a:pt x="936" y="730"/>
                    <a:pt x="1008" y="630"/>
                  </a:cubicBezTo>
                  <a:cubicBezTo>
                    <a:pt x="1080" y="530"/>
                    <a:pt x="1059" y="454"/>
                    <a:pt x="1028" y="364"/>
                  </a:cubicBezTo>
                  <a:cubicBezTo>
                    <a:pt x="997" y="274"/>
                    <a:pt x="898" y="146"/>
                    <a:pt x="821" y="87"/>
                  </a:cubicBezTo>
                  <a:cubicBezTo>
                    <a:pt x="744" y="28"/>
                    <a:pt x="656" y="0"/>
                    <a:pt x="564" y="8"/>
                  </a:cubicBezTo>
                  <a:cubicBezTo>
                    <a:pt x="472" y="16"/>
                    <a:pt x="376" y="56"/>
                    <a:pt x="287" y="107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sng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8"/>
            <p:cNvSpPr>
              <a:spLocks noChangeArrowheads="1"/>
            </p:cNvSpPr>
            <p:nvPr/>
          </p:nvSpPr>
          <p:spPr bwMode="auto">
            <a:xfrm>
              <a:off x="939" y="1486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9"/>
            <p:cNvSpPr>
              <a:spLocks noChangeArrowheads="1"/>
            </p:cNvSpPr>
            <p:nvPr/>
          </p:nvSpPr>
          <p:spPr bwMode="auto">
            <a:xfrm>
              <a:off x="1208" y="1368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Oval 10"/>
            <p:cNvSpPr>
              <a:spLocks noChangeArrowheads="1"/>
            </p:cNvSpPr>
            <p:nvPr/>
          </p:nvSpPr>
          <p:spPr bwMode="auto">
            <a:xfrm>
              <a:off x="1379" y="1536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Oval 11"/>
            <p:cNvSpPr>
              <a:spLocks noChangeArrowheads="1"/>
            </p:cNvSpPr>
            <p:nvPr/>
          </p:nvSpPr>
          <p:spPr bwMode="auto">
            <a:xfrm>
              <a:off x="1136" y="1650"/>
              <a:ext cx="187" cy="187"/>
            </a:xfrm>
            <a:prstGeom prst="ellipse">
              <a:avLst/>
            </a:prstGeom>
            <a:gradFill rotWithShape="0">
              <a:gsLst>
                <a:gs pos="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2653474" y="5199089"/>
            <a:ext cx="1372423" cy="1014881"/>
            <a:chOff x="1132738" y="4573292"/>
            <a:chExt cx="1911231" cy="1440160"/>
          </a:xfrm>
        </p:grpSpPr>
        <p:grpSp>
          <p:nvGrpSpPr>
            <p:cNvPr id="67" name="Group 5"/>
            <p:cNvGrpSpPr>
              <a:grpSpLocks/>
            </p:cNvGrpSpPr>
            <p:nvPr/>
          </p:nvGrpSpPr>
          <p:grpSpPr bwMode="auto">
            <a:xfrm>
              <a:off x="1132738" y="4573292"/>
              <a:ext cx="1911231" cy="1440160"/>
              <a:chOff x="872" y="1227"/>
              <a:chExt cx="883" cy="688"/>
            </a:xfrm>
          </p:grpSpPr>
          <p:sp>
            <p:nvSpPr>
              <p:cNvPr id="68" name="Freeform 6"/>
              <p:cNvSpPr>
                <a:spLocks/>
              </p:cNvSpPr>
              <p:nvPr/>
            </p:nvSpPr>
            <p:spPr bwMode="auto">
              <a:xfrm>
                <a:off x="872" y="1227"/>
                <a:ext cx="883" cy="688"/>
              </a:xfrm>
              <a:custGeom>
                <a:avLst/>
                <a:gdLst>
                  <a:gd name="T0" fmla="*/ 287 w 1080"/>
                  <a:gd name="T1" fmla="*/ 107 h 1001"/>
                  <a:gd name="T2" fmla="*/ 31 w 1080"/>
                  <a:gd name="T3" fmla="*/ 314 h 1001"/>
                  <a:gd name="T4" fmla="*/ 100 w 1080"/>
                  <a:gd name="T5" fmla="*/ 838 h 1001"/>
                  <a:gd name="T6" fmla="*/ 593 w 1080"/>
                  <a:gd name="T7" fmla="*/ 966 h 1001"/>
                  <a:gd name="T8" fmla="*/ 1008 w 1080"/>
                  <a:gd name="T9" fmla="*/ 630 h 1001"/>
                  <a:gd name="T10" fmla="*/ 1028 w 1080"/>
                  <a:gd name="T11" fmla="*/ 364 h 1001"/>
                  <a:gd name="T12" fmla="*/ 821 w 1080"/>
                  <a:gd name="T13" fmla="*/ 87 h 1001"/>
                  <a:gd name="T14" fmla="*/ 564 w 1080"/>
                  <a:gd name="T15" fmla="*/ 8 h 1001"/>
                  <a:gd name="T16" fmla="*/ 287 w 1080"/>
                  <a:gd name="T17" fmla="*/ 107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0" h="1001">
                    <a:moveTo>
                      <a:pt x="287" y="107"/>
                    </a:moveTo>
                    <a:cubicBezTo>
                      <a:pt x="198" y="158"/>
                      <a:pt x="62" y="192"/>
                      <a:pt x="31" y="314"/>
                    </a:cubicBezTo>
                    <a:cubicBezTo>
                      <a:pt x="0" y="436"/>
                      <a:pt x="6" y="729"/>
                      <a:pt x="100" y="838"/>
                    </a:cubicBezTo>
                    <a:cubicBezTo>
                      <a:pt x="194" y="947"/>
                      <a:pt x="442" y="1001"/>
                      <a:pt x="593" y="966"/>
                    </a:cubicBezTo>
                    <a:cubicBezTo>
                      <a:pt x="744" y="931"/>
                      <a:pt x="936" y="730"/>
                      <a:pt x="1008" y="630"/>
                    </a:cubicBezTo>
                    <a:cubicBezTo>
                      <a:pt x="1080" y="530"/>
                      <a:pt x="1059" y="454"/>
                      <a:pt x="1028" y="364"/>
                    </a:cubicBezTo>
                    <a:cubicBezTo>
                      <a:pt x="997" y="274"/>
                      <a:pt x="898" y="146"/>
                      <a:pt x="821" y="87"/>
                    </a:cubicBezTo>
                    <a:cubicBezTo>
                      <a:pt x="744" y="28"/>
                      <a:pt x="656" y="0"/>
                      <a:pt x="564" y="8"/>
                    </a:cubicBezTo>
                    <a:cubicBezTo>
                      <a:pt x="472" y="16"/>
                      <a:pt x="376" y="56"/>
                      <a:pt x="287" y="107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mpd="sng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Oval 8"/>
              <p:cNvSpPr>
                <a:spLocks noChangeArrowheads="1"/>
              </p:cNvSpPr>
              <p:nvPr/>
            </p:nvSpPr>
            <p:spPr bwMode="auto">
              <a:xfrm>
                <a:off x="882" y="1453"/>
                <a:ext cx="187" cy="18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Oval 10"/>
              <p:cNvSpPr>
                <a:spLocks noChangeArrowheads="1"/>
              </p:cNvSpPr>
              <p:nvPr/>
            </p:nvSpPr>
            <p:spPr bwMode="auto">
              <a:xfrm>
                <a:off x="1529" y="1411"/>
                <a:ext cx="187" cy="187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1475656" y="5057552"/>
              <a:ext cx="1133081" cy="350788"/>
              <a:chOff x="4958902" y="5190001"/>
              <a:chExt cx="1131683" cy="523589"/>
            </a:xfrm>
          </p:grpSpPr>
          <p:grpSp>
            <p:nvGrpSpPr>
              <p:cNvPr id="90" name="组合 89"/>
              <p:cNvGrpSpPr/>
              <p:nvPr/>
            </p:nvGrpSpPr>
            <p:grpSpPr>
              <a:xfrm>
                <a:off x="5611148" y="5196887"/>
                <a:ext cx="319595" cy="482153"/>
                <a:chOff x="5221234" y="5936103"/>
                <a:chExt cx="549636" cy="623153"/>
              </a:xfrm>
            </p:grpSpPr>
            <p:sp>
              <p:nvSpPr>
                <p:cNvPr id="91" name="弧形 90"/>
                <p:cNvSpPr/>
                <p:nvPr/>
              </p:nvSpPr>
              <p:spPr>
                <a:xfrm>
                  <a:off x="5221310" y="5979423"/>
                  <a:ext cx="274741" cy="579833"/>
                </a:xfrm>
                <a:prstGeom prst="arc">
                  <a:avLst>
                    <a:gd name="adj1" fmla="val 10529643"/>
                    <a:gd name="adj2" fmla="val 21004557"/>
                  </a:avLst>
                </a:prstGeom>
                <a:ln w="190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弧形 91"/>
                <p:cNvSpPr/>
                <p:nvPr/>
              </p:nvSpPr>
              <p:spPr>
                <a:xfrm rot="10800000">
                  <a:off x="5221234" y="5936103"/>
                  <a:ext cx="549636" cy="597625"/>
                </a:xfrm>
                <a:prstGeom prst="arc">
                  <a:avLst>
                    <a:gd name="adj1" fmla="val 10529643"/>
                    <a:gd name="adj2" fmla="val 21004557"/>
                  </a:avLst>
                </a:prstGeom>
                <a:ln w="190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6" name="组合 95"/>
              <p:cNvGrpSpPr/>
              <p:nvPr/>
            </p:nvGrpSpPr>
            <p:grpSpPr>
              <a:xfrm>
                <a:off x="5291552" y="5230405"/>
                <a:ext cx="319595" cy="482153"/>
                <a:chOff x="5221234" y="5936103"/>
                <a:chExt cx="549636" cy="623153"/>
              </a:xfrm>
            </p:grpSpPr>
            <p:sp>
              <p:nvSpPr>
                <p:cNvPr id="97" name="弧形 96"/>
                <p:cNvSpPr/>
                <p:nvPr/>
              </p:nvSpPr>
              <p:spPr>
                <a:xfrm>
                  <a:off x="5221310" y="5979423"/>
                  <a:ext cx="274741" cy="579833"/>
                </a:xfrm>
                <a:prstGeom prst="arc">
                  <a:avLst>
                    <a:gd name="adj1" fmla="val 10529643"/>
                    <a:gd name="adj2" fmla="val 21004557"/>
                  </a:avLst>
                </a:prstGeom>
                <a:ln w="190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弧形 97"/>
                <p:cNvSpPr/>
                <p:nvPr/>
              </p:nvSpPr>
              <p:spPr>
                <a:xfrm rot="10800000">
                  <a:off x="5221234" y="5936103"/>
                  <a:ext cx="549636" cy="597625"/>
                </a:xfrm>
                <a:prstGeom prst="arc">
                  <a:avLst>
                    <a:gd name="adj1" fmla="val 10529643"/>
                    <a:gd name="adj2" fmla="val 21004557"/>
                  </a:avLst>
                </a:prstGeom>
                <a:ln w="190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" name="组合 104"/>
              <p:cNvGrpSpPr/>
              <p:nvPr/>
            </p:nvGrpSpPr>
            <p:grpSpPr>
              <a:xfrm>
                <a:off x="5130356" y="5190001"/>
                <a:ext cx="960229" cy="523589"/>
                <a:chOff x="5180411" y="5723347"/>
                <a:chExt cx="960229" cy="523589"/>
              </a:xfrm>
            </p:grpSpPr>
            <p:grpSp>
              <p:nvGrpSpPr>
                <p:cNvPr id="80" name="组合 79"/>
                <p:cNvGrpSpPr/>
                <p:nvPr/>
              </p:nvGrpSpPr>
              <p:grpSpPr>
                <a:xfrm>
                  <a:off x="5821045" y="5723347"/>
                  <a:ext cx="319595" cy="502806"/>
                  <a:chOff x="5304915" y="6639518"/>
                  <a:chExt cx="549636" cy="649846"/>
                </a:xfrm>
              </p:grpSpPr>
              <p:sp>
                <p:nvSpPr>
                  <p:cNvPr id="75" name="弧形 74"/>
                  <p:cNvSpPr/>
                  <p:nvPr/>
                </p:nvSpPr>
                <p:spPr>
                  <a:xfrm>
                    <a:off x="5304991" y="6709531"/>
                    <a:ext cx="274741" cy="579833"/>
                  </a:xfrm>
                  <a:prstGeom prst="arc">
                    <a:avLst>
                      <a:gd name="adj1" fmla="val 10529643"/>
                      <a:gd name="adj2" fmla="val 21004557"/>
                    </a:avLst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7" name="弧形 76"/>
                  <p:cNvSpPr/>
                  <p:nvPr/>
                </p:nvSpPr>
                <p:spPr>
                  <a:xfrm rot="10800000">
                    <a:off x="5304915" y="6639518"/>
                    <a:ext cx="549636" cy="597625"/>
                  </a:xfrm>
                  <a:prstGeom prst="arc">
                    <a:avLst>
                      <a:gd name="adj1" fmla="val 10529643"/>
                      <a:gd name="adj2" fmla="val 21004557"/>
                    </a:avLst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93" name="组合 92"/>
                <p:cNvGrpSpPr/>
                <p:nvPr/>
              </p:nvGrpSpPr>
              <p:grpSpPr>
                <a:xfrm>
                  <a:off x="5501449" y="5756865"/>
                  <a:ext cx="319595" cy="462401"/>
                  <a:chOff x="5304915" y="6639518"/>
                  <a:chExt cx="549636" cy="597625"/>
                </a:xfrm>
              </p:grpSpPr>
              <p:sp>
                <p:nvSpPr>
                  <p:cNvPr id="94" name="弧形 93"/>
                  <p:cNvSpPr/>
                  <p:nvPr/>
                </p:nvSpPr>
                <p:spPr>
                  <a:xfrm>
                    <a:off x="5304991" y="6654960"/>
                    <a:ext cx="274742" cy="579833"/>
                  </a:xfrm>
                  <a:prstGeom prst="arc">
                    <a:avLst>
                      <a:gd name="adj1" fmla="val 10529643"/>
                      <a:gd name="adj2" fmla="val 21004557"/>
                    </a:avLst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" name="弧形 94"/>
                  <p:cNvSpPr/>
                  <p:nvPr/>
                </p:nvSpPr>
                <p:spPr>
                  <a:xfrm rot="10800000">
                    <a:off x="5304915" y="6639518"/>
                    <a:ext cx="549636" cy="597625"/>
                  </a:xfrm>
                  <a:prstGeom prst="arc">
                    <a:avLst>
                      <a:gd name="adj1" fmla="val 10529643"/>
                      <a:gd name="adj2" fmla="val 21004557"/>
                    </a:avLst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99" name="组合 98"/>
                <p:cNvGrpSpPr/>
                <p:nvPr/>
              </p:nvGrpSpPr>
              <p:grpSpPr>
                <a:xfrm>
                  <a:off x="5180411" y="5764783"/>
                  <a:ext cx="319595" cy="482153"/>
                  <a:chOff x="5304915" y="6639518"/>
                  <a:chExt cx="549636" cy="623153"/>
                </a:xfrm>
              </p:grpSpPr>
              <p:sp>
                <p:nvSpPr>
                  <p:cNvPr id="100" name="弧形 99"/>
                  <p:cNvSpPr/>
                  <p:nvPr/>
                </p:nvSpPr>
                <p:spPr>
                  <a:xfrm>
                    <a:off x="5304991" y="6682838"/>
                    <a:ext cx="274741" cy="579833"/>
                  </a:xfrm>
                  <a:prstGeom prst="arc">
                    <a:avLst>
                      <a:gd name="adj1" fmla="val 10529643"/>
                      <a:gd name="adj2" fmla="val 21004557"/>
                    </a:avLst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" name="弧形 100"/>
                  <p:cNvSpPr/>
                  <p:nvPr/>
                </p:nvSpPr>
                <p:spPr>
                  <a:xfrm rot="10800000">
                    <a:off x="5304915" y="6639518"/>
                    <a:ext cx="549636" cy="597625"/>
                  </a:xfrm>
                  <a:prstGeom prst="arc">
                    <a:avLst>
                      <a:gd name="adj1" fmla="val 10529643"/>
                      <a:gd name="adj2" fmla="val 21004557"/>
                    </a:avLst>
                  </a:prstGeom>
                  <a:ln w="190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104" name="弧形 103"/>
              <p:cNvSpPr/>
              <p:nvPr/>
            </p:nvSpPr>
            <p:spPr>
              <a:xfrm rot="10601146">
                <a:off x="4958902" y="5237516"/>
                <a:ext cx="319595" cy="462401"/>
              </a:xfrm>
              <a:prstGeom prst="arc">
                <a:avLst>
                  <a:gd name="adj1" fmla="val 10529643"/>
                  <a:gd name="adj2" fmla="val 21004557"/>
                </a:avLst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组 3"/>
          <p:cNvGrpSpPr/>
          <p:nvPr/>
        </p:nvGrpSpPr>
        <p:grpSpPr>
          <a:xfrm>
            <a:off x="7165884" y="5252455"/>
            <a:ext cx="1895097" cy="735757"/>
            <a:chOff x="5502793" y="4789818"/>
            <a:chExt cx="2266164" cy="877477"/>
          </a:xfrm>
        </p:grpSpPr>
        <p:grpSp>
          <p:nvGrpSpPr>
            <p:cNvPr id="126" name="Group 5"/>
            <p:cNvGrpSpPr>
              <a:grpSpLocks/>
            </p:cNvGrpSpPr>
            <p:nvPr/>
          </p:nvGrpSpPr>
          <p:grpSpPr bwMode="auto">
            <a:xfrm rot="19695450">
              <a:off x="5502793" y="4789818"/>
              <a:ext cx="883825" cy="832122"/>
              <a:chOff x="912" y="1262"/>
              <a:chExt cx="570" cy="508"/>
            </a:xfrm>
          </p:grpSpPr>
          <p:sp>
            <p:nvSpPr>
              <p:cNvPr id="127" name="Freeform 6"/>
              <p:cNvSpPr>
                <a:spLocks/>
              </p:cNvSpPr>
              <p:nvPr/>
            </p:nvSpPr>
            <p:spPr bwMode="auto">
              <a:xfrm>
                <a:off x="912" y="1262"/>
                <a:ext cx="570" cy="508"/>
              </a:xfrm>
              <a:custGeom>
                <a:avLst/>
                <a:gdLst>
                  <a:gd name="T0" fmla="*/ 287 w 1080"/>
                  <a:gd name="T1" fmla="*/ 107 h 1001"/>
                  <a:gd name="T2" fmla="*/ 31 w 1080"/>
                  <a:gd name="T3" fmla="*/ 314 h 1001"/>
                  <a:gd name="T4" fmla="*/ 100 w 1080"/>
                  <a:gd name="T5" fmla="*/ 838 h 1001"/>
                  <a:gd name="T6" fmla="*/ 593 w 1080"/>
                  <a:gd name="T7" fmla="*/ 966 h 1001"/>
                  <a:gd name="T8" fmla="*/ 1008 w 1080"/>
                  <a:gd name="T9" fmla="*/ 630 h 1001"/>
                  <a:gd name="T10" fmla="*/ 1028 w 1080"/>
                  <a:gd name="T11" fmla="*/ 364 h 1001"/>
                  <a:gd name="T12" fmla="*/ 821 w 1080"/>
                  <a:gd name="T13" fmla="*/ 87 h 1001"/>
                  <a:gd name="T14" fmla="*/ 564 w 1080"/>
                  <a:gd name="T15" fmla="*/ 8 h 1001"/>
                  <a:gd name="T16" fmla="*/ 287 w 1080"/>
                  <a:gd name="T17" fmla="*/ 107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0" h="1001">
                    <a:moveTo>
                      <a:pt x="287" y="107"/>
                    </a:moveTo>
                    <a:cubicBezTo>
                      <a:pt x="198" y="158"/>
                      <a:pt x="62" y="192"/>
                      <a:pt x="31" y="314"/>
                    </a:cubicBezTo>
                    <a:cubicBezTo>
                      <a:pt x="0" y="436"/>
                      <a:pt x="6" y="729"/>
                      <a:pt x="100" y="838"/>
                    </a:cubicBezTo>
                    <a:cubicBezTo>
                      <a:pt x="194" y="947"/>
                      <a:pt x="442" y="1001"/>
                      <a:pt x="593" y="966"/>
                    </a:cubicBezTo>
                    <a:cubicBezTo>
                      <a:pt x="744" y="931"/>
                      <a:pt x="936" y="730"/>
                      <a:pt x="1008" y="630"/>
                    </a:cubicBezTo>
                    <a:cubicBezTo>
                      <a:pt x="1080" y="530"/>
                      <a:pt x="1059" y="454"/>
                      <a:pt x="1028" y="364"/>
                    </a:cubicBezTo>
                    <a:cubicBezTo>
                      <a:pt x="997" y="274"/>
                      <a:pt x="898" y="146"/>
                      <a:pt x="821" y="87"/>
                    </a:cubicBezTo>
                    <a:cubicBezTo>
                      <a:pt x="744" y="28"/>
                      <a:pt x="656" y="0"/>
                      <a:pt x="564" y="8"/>
                    </a:cubicBezTo>
                    <a:cubicBezTo>
                      <a:pt x="472" y="16"/>
                      <a:pt x="376" y="56"/>
                      <a:pt x="287" y="107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mpd="sng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Oval 8"/>
              <p:cNvSpPr>
                <a:spLocks noChangeArrowheads="1"/>
              </p:cNvSpPr>
              <p:nvPr/>
            </p:nvSpPr>
            <p:spPr bwMode="auto">
              <a:xfrm>
                <a:off x="939" y="1486"/>
                <a:ext cx="187" cy="18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Oval 9"/>
              <p:cNvSpPr>
                <a:spLocks noChangeArrowheads="1"/>
              </p:cNvSpPr>
              <p:nvPr/>
            </p:nvSpPr>
            <p:spPr bwMode="auto">
              <a:xfrm>
                <a:off x="1208" y="1368"/>
                <a:ext cx="187" cy="187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2" name="Group 5"/>
            <p:cNvGrpSpPr>
              <a:grpSpLocks/>
            </p:cNvGrpSpPr>
            <p:nvPr/>
          </p:nvGrpSpPr>
          <p:grpSpPr bwMode="auto">
            <a:xfrm rot="19936579">
              <a:off x="6885132" y="4835173"/>
              <a:ext cx="883825" cy="832122"/>
              <a:chOff x="912" y="1262"/>
              <a:chExt cx="570" cy="508"/>
            </a:xfrm>
          </p:grpSpPr>
          <p:sp>
            <p:nvSpPr>
              <p:cNvPr id="133" name="Freeform 6"/>
              <p:cNvSpPr>
                <a:spLocks/>
              </p:cNvSpPr>
              <p:nvPr/>
            </p:nvSpPr>
            <p:spPr bwMode="auto">
              <a:xfrm>
                <a:off x="912" y="1262"/>
                <a:ext cx="570" cy="508"/>
              </a:xfrm>
              <a:custGeom>
                <a:avLst/>
                <a:gdLst>
                  <a:gd name="T0" fmla="*/ 287 w 1080"/>
                  <a:gd name="T1" fmla="*/ 107 h 1001"/>
                  <a:gd name="T2" fmla="*/ 31 w 1080"/>
                  <a:gd name="T3" fmla="*/ 314 h 1001"/>
                  <a:gd name="T4" fmla="*/ 100 w 1080"/>
                  <a:gd name="T5" fmla="*/ 838 h 1001"/>
                  <a:gd name="T6" fmla="*/ 593 w 1080"/>
                  <a:gd name="T7" fmla="*/ 966 h 1001"/>
                  <a:gd name="T8" fmla="*/ 1008 w 1080"/>
                  <a:gd name="T9" fmla="*/ 630 h 1001"/>
                  <a:gd name="T10" fmla="*/ 1028 w 1080"/>
                  <a:gd name="T11" fmla="*/ 364 h 1001"/>
                  <a:gd name="T12" fmla="*/ 821 w 1080"/>
                  <a:gd name="T13" fmla="*/ 87 h 1001"/>
                  <a:gd name="T14" fmla="*/ 564 w 1080"/>
                  <a:gd name="T15" fmla="*/ 8 h 1001"/>
                  <a:gd name="T16" fmla="*/ 287 w 1080"/>
                  <a:gd name="T17" fmla="*/ 107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0" h="1001">
                    <a:moveTo>
                      <a:pt x="287" y="107"/>
                    </a:moveTo>
                    <a:cubicBezTo>
                      <a:pt x="198" y="158"/>
                      <a:pt x="62" y="192"/>
                      <a:pt x="31" y="314"/>
                    </a:cubicBezTo>
                    <a:cubicBezTo>
                      <a:pt x="0" y="436"/>
                      <a:pt x="6" y="729"/>
                      <a:pt x="100" y="838"/>
                    </a:cubicBezTo>
                    <a:cubicBezTo>
                      <a:pt x="194" y="947"/>
                      <a:pt x="442" y="1001"/>
                      <a:pt x="593" y="966"/>
                    </a:cubicBezTo>
                    <a:cubicBezTo>
                      <a:pt x="744" y="931"/>
                      <a:pt x="936" y="730"/>
                      <a:pt x="1008" y="630"/>
                    </a:cubicBezTo>
                    <a:cubicBezTo>
                      <a:pt x="1080" y="530"/>
                      <a:pt x="1059" y="454"/>
                      <a:pt x="1028" y="364"/>
                    </a:cubicBezTo>
                    <a:cubicBezTo>
                      <a:pt x="997" y="274"/>
                      <a:pt x="898" y="146"/>
                      <a:pt x="821" y="87"/>
                    </a:cubicBezTo>
                    <a:cubicBezTo>
                      <a:pt x="744" y="28"/>
                      <a:pt x="656" y="0"/>
                      <a:pt x="564" y="8"/>
                    </a:cubicBezTo>
                    <a:cubicBezTo>
                      <a:pt x="472" y="16"/>
                      <a:pt x="376" y="56"/>
                      <a:pt x="287" y="107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mpd="sng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Oval 8"/>
              <p:cNvSpPr>
                <a:spLocks noChangeArrowheads="1"/>
              </p:cNvSpPr>
              <p:nvPr/>
            </p:nvSpPr>
            <p:spPr bwMode="auto">
              <a:xfrm>
                <a:off x="939" y="1486"/>
                <a:ext cx="187" cy="18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Oval 9"/>
              <p:cNvSpPr>
                <a:spLocks noChangeArrowheads="1"/>
              </p:cNvSpPr>
              <p:nvPr/>
            </p:nvSpPr>
            <p:spPr bwMode="auto">
              <a:xfrm>
                <a:off x="1208" y="1368"/>
                <a:ext cx="187" cy="187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37" name="直接连接符 136"/>
            <p:cNvCxnSpPr/>
            <p:nvPr/>
          </p:nvCxnSpPr>
          <p:spPr>
            <a:xfrm flipV="1">
              <a:off x="6289779" y="5201265"/>
              <a:ext cx="607546" cy="6227"/>
            </a:xfrm>
            <a:prstGeom prst="line">
              <a:avLst/>
            </a:prstGeom>
            <a:ln w="41275">
              <a:solidFill>
                <a:srgbClr val="0000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5"/>
          <p:cNvGrpSpPr>
            <a:grpSpLocks/>
          </p:cNvGrpSpPr>
          <p:nvPr/>
        </p:nvGrpSpPr>
        <p:grpSpPr bwMode="auto">
          <a:xfrm>
            <a:off x="5234891" y="3523157"/>
            <a:ext cx="1271765" cy="1012482"/>
            <a:chOff x="753" y="1227"/>
            <a:chExt cx="1002" cy="796"/>
          </a:xfrm>
        </p:grpSpPr>
        <p:sp>
          <p:nvSpPr>
            <p:cNvPr id="143" name="Freeform 6"/>
            <p:cNvSpPr>
              <a:spLocks/>
            </p:cNvSpPr>
            <p:nvPr/>
          </p:nvSpPr>
          <p:spPr bwMode="auto">
            <a:xfrm>
              <a:off x="753" y="1227"/>
              <a:ext cx="1002" cy="796"/>
            </a:xfrm>
            <a:custGeom>
              <a:avLst/>
              <a:gdLst>
                <a:gd name="T0" fmla="*/ 287 w 1080"/>
                <a:gd name="T1" fmla="*/ 107 h 1001"/>
                <a:gd name="T2" fmla="*/ 31 w 1080"/>
                <a:gd name="T3" fmla="*/ 314 h 1001"/>
                <a:gd name="T4" fmla="*/ 100 w 1080"/>
                <a:gd name="T5" fmla="*/ 838 h 1001"/>
                <a:gd name="T6" fmla="*/ 593 w 1080"/>
                <a:gd name="T7" fmla="*/ 966 h 1001"/>
                <a:gd name="T8" fmla="*/ 1008 w 1080"/>
                <a:gd name="T9" fmla="*/ 630 h 1001"/>
                <a:gd name="T10" fmla="*/ 1028 w 1080"/>
                <a:gd name="T11" fmla="*/ 364 h 1001"/>
                <a:gd name="T12" fmla="*/ 821 w 1080"/>
                <a:gd name="T13" fmla="*/ 87 h 1001"/>
                <a:gd name="T14" fmla="*/ 564 w 1080"/>
                <a:gd name="T15" fmla="*/ 8 h 1001"/>
                <a:gd name="T16" fmla="*/ 287 w 1080"/>
                <a:gd name="T17" fmla="*/ 107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0" h="1001">
                  <a:moveTo>
                    <a:pt x="287" y="107"/>
                  </a:moveTo>
                  <a:cubicBezTo>
                    <a:pt x="198" y="158"/>
                    <a:pt x="62" y="192"/>
                    <a:pt x="31" y="314"/>
                  </a:cubicBezTo>
                  <a:cubicBezTo>
                    <a:pt x="0" y="436"/>
                    <a:pt x="6" y="729"/>
                    <a:pt x="100" y="838"/>
                  </a:cubicBezTo>
                  <a:cubicBezTo>
                    <a:pt x="194" y="947"/>
                    <a:pt x="442" y="1001"/>
                    <a:pt x="593" y="966"/>
                  </a:cubicBezTo>
                  <a:cubicBezTo>
                    <a:pt x="744" y="931"/>
                    <a:pt x="936" y="730"/>
                    <a:pt x="1008" y="630"/>
                  </a:cubicBezTo>
                  <a:cubicBezTo>
                    <a:pt x="1080" y="530"/>
                    <a:pt x="1059" y="454"/>
                    <a:pt x="1028" y="364"/>
                  </a:cubicBezTo>
                  <a:cubicBezTo>
                    <a:pt x="997" y="274"/>
                    <a:pt x="898" y="146"/>
                    <a:pt x="821" y="87"/>
                  </a:cubicBezTo>
                  <a:cubicBezTo>
                    <a:pt x="744" y="28"/>
                    <a:pt x="656" y="0"/>
                    <a:pt x="564" y="8"/>
                  </a:cubicBezTo>
                  <a:cubicBezTo>
                    <a:pt x="472" y="16"/>
                    <a:pt x="376" y="56"/>
                    <a:pt x="287" y="107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sng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Oval 7"/>
            <p:cNvSpPr>
              <a:spLocks noChangeArrowheads="1"/>
            </p:cNvSpPr>
            <p:nvPr/>
          </p:nvSpPr>
          <p:spPr bwMode="auto">
            <a:xfrm>
              <a:off x="1043" y="1698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8"/>
            <p:cNvSpPr>
              <a:spLocks noChangeArrowheads="1"/>
            </p:cNvSpPr>
            <p:nvPr/>
          </p:nvSpPr>
          <p:spPr bwMode="auto">
            <a:xfrm>
              <a:off x="1327" y="1339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9"/>
            <p:cNvSpPr>
              <a:spLocks noChangeArrowheads="1"/>
            </p:cNvSpPr>
            <p:nvPr/>
          </p:nvSpPr>
          <p:spPr bwMode="auto">
            <a:xfrm>
              <a:off x="922" y="1526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0"/>
            <p:cNvSpPr>
              <a:spLocks noChangeArrowheads="1"/>
            </p:cNvSpPr>
            <p:nvPr/>
          </p:nvSpPr>
          <p:spPr bwMode="auto">
            <a:xfrm>
              <a:off x="1379" y="1536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1"/>
            <p:cNvSpPr>
              <a:spLocks noChangeArrowheads="1"/>
            </p:cNvSpPr>
            <p:nvPr/>
          </p:nvSpPr>
          <p:spPr bwMode="auto">
            <a:xfrm>
              <a:off x="1178" y="1499"/>
              <a:ext cx="187" cy="187"/>
            </a:xfrm>
            <a:prstGeom prst="ellipse">
              <a:avLst/>
            </a:prstGeom>
            <a:gradFill rotWithShape="0">
              <a:gsLst>
                <a:gs pos="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4873193" y="5219854"/>
            <a:ext cx="1520903" cy="1100780"/>
            <a:chOff x="3240555" y="4438093"/>
            <a:chExt cx="1749757" cy="1515360"/>
          </a:xfrm>
        </p:grpSpPr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3240555" y="4438093"/>
              <a:ext cx="1749757" cy="1515360"/>
            </a:xfrm>
            <a:custGeom>
              <a:avLst/>
              <a:gdLst>
                <a:gd name="T0" fmla="*/ 287 w 1080"/>
                <a:gd name="T1" fmla="*/ 107 h 1001"/>
                <a:gd name="T2" fmla="*/ 31 w 1080"/>
                <a:gd name="T3" fmla="*/ 314 h 1001"/>
                <a:gd name="T4" fmla="*/ 100 w 1080"/>
                <a:gd name="T5" fmla="*/ 838 h 1001"/>
                <a:gd name="T6" fmla="*/ 593 w 1080"/>
                <a:gd name="T7" fmla="*/ 966 h 1001"/>
                <a:gd name="T8" fmla="*/ 1008 w 1080"/>
                <a:gd name="T9" fmla="*/ 630 h 1001"/>
                <a:gd name="T10" fmla="*/ 1028 w 1080"/>
                <a:gd name="T11" fmla="*/ 364 h 1001"/>
                <a:gd name="T12" fmla="*/ 821 w 1080"/>
                <a:gd name="T13" fmla="*/ 87 h 1001"/>
                <a:gd name="T14" fmla="*/ 564 w 1080"/>
                <a:gd name="T15" fmla="*/ 8 h 1001"/>
                <a:gd name="T16" fmla="*/ 287 w 1080"/>
                <a:gd name="T17" fmla="*/ 107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0" h="1001">
                  <a:moveTo>
                    <a:pt x="287" y="107"/>
                  </a:moveTo>
                  <a:cubicBezTo>
                    <a:pt x="198" y="158"/>
                    <a:pt x="62" y="192"/>
                    <a:pt x="31" y="314"/>
                  </a:cubicBezTo>
                  <a:cubicBezTo>
                    <a:pt x="0" y="436"/>
                    <a:pt x="6" y="729"/>
                    <a:pt x="100" y="838"/>
                  </a:cubicBezTo>
                  <a:cubicBezTo>
                    <a:pt x="194" y="947"/>
                    <a:pt x="442" y="1001"/>
                    <a:pt x="593" y="966"/>
                  </a:cubicBezTo>
                  <a:cubicBezTo>
                    <a:pt x="744" y="931"/>
                    <a:pt x="936" y="730"/>
                    <a:pt x="1008" y="630"/>
                  </a:cubicBezTo>
                  <a:cubicBezTo>
                    <a:pt x="1080" y="530"/>
                    <a:pt x="1059" y="454"/>
                    <a:pt x="1028" y="364"/>
                  </a:cubicBezTo>
                  <a:cubicBezTo>
                    <a:pt x="997" y="274"/>
                    <a:pt x="898" y="146"/>
                    <a:pt x="821" y="87"/>
                  </a:cubicBezTo>
                  <a:cubicBezTo>
                    <a:pt x="744" y="28"/>
                    <a:pt x="656" y="0"/>
                    <a:pt x="564" y="8"/>
                  </a:cubicBezTo>
                  <a:cubicBezTo>
                    <a:pt x="472" y="16"/>
                    <a:pt x="376" y="56"/>
                    <a:pt x="287" y="107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sng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49" name="组合 148"/>
            <p:cNvGrpSpPr/>
            <p:nvPr/>
          </p:nvGrpSpPr>
          <p:grpSpPr>
            <a:xfrm>
              <a:off x="3586964" y="4677354"/>
              <a:ext cx="973630" cy="1114844"/>
              <a:chOff x="1152879" y="170733"/>
              <a:chExt cx="6760093" cy="5976664"/>
            </a:xfrm>
          </p:grpSpPr>
          <p:grpSp>
            <p:nvGrpSpPr>
              <p:cNvPr id="150" name="组合 149"/>
              <p:cNvGrpSpPr/>
              <p:nvPr/>
            </p:nvGrpSpPr>
            <p:grpSpPr>
              <a:xfrm>
                <a:off x="3184075" y="170733"/>
                <a:ext cx="4728897" cy="5976664"/>
                <a:chOff x="1413945" y="-1998554"/>
                <a:chExt cx="7119781" cy="8898064"/>
              </a:xfrm>
            </p:grpSpPr>
            <p:sp>
              <p:nvSpPr>
                <p:cNvPr id="154" name="弧形 153"/>
                <p:cNvSpPr/>
                <p:nvPr/>
              </p:nvSpPr>
              <p:spPr>
                <a:xfrm rot="2521010">
                  <a:off x="1413945" y="4360093"/>
                  <a:ext cx="2434350" cy="2539417"/>
                </a:xfrm>
                <a:prstGeom prst="arc">
                  <a:avLst>
                    <a:gd name="adj1" fmla="val 16200000"/>
                    <a:gd name="adj2" fmla="val 10818328"/>
                  </a:avLst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弧形 154"/>
                <p:cNvSpPr/>
                <p:nvPr/>
              </p:nvSpPr>
              <p:spPr>
                <a:xfrm rot="2150851">
                  <a:off x="3297604" y="4228147"/>
                  <a:ext cx="2456718" cy="2424979"/>
                </a:xfrm>
                <a:prstGeom prst="arc">
                  <a:avLst>
                    <a:gd name="adj1" fmla="val 16200000"/>
                    <a:gd name="adj2" fmla="val 10818328"/>
                  </a:avLst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弧形 155"/>
                <p:cNvSpPr/>
                <p:nvPr/>
              </p:nvSpPr>
              <p:spPr>
                <a:xfrm rot="270117">
                  <a:off x="5215848" y="3316364"/>
                  <a:ext cx="2456718" cy="2424979"/>
                </a:xfrm>
                <a:prstGeom prst="arc">
                  <a:avLst>
                    <a:gd name="adj1" fmla="val 16200000"/>
                    <a:gd name="adj2" fmla="val 10818328"/>
                  </a:avLst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弧形 156"/>
                <p:cNvSpPr/>
                <p:nvPr/>
              </p:nvSpPr>
              <p:spPr>
                <a:xfrm rot="18724120">
                  <a:off x="6092878" y="1215174"/>
                  <a:ext cx="2456718" cy="2424979"/>
                </a:xfrm>
                <a:prstGeom prst="arc">
                  <a:avLst>
                    <a:gd name="adj1" fmla="val 16200000"/>
                    <a:gd name="adj2" fmla="val 10818328"/>
                  </a:avLst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弧形 157"/>
                <p:cNvSpPr/>
                <p:nvPr/>
              </p:nvSpPr>
              <p:spPr>
                <a:xfrm rot="16908957">
                  <a:off x="5808096" y="-725366"/>
                  <a:ext cx="2456718" cy="2424979"/>
                </a:xfrm>
                <a:prstGeom prst="arc">
                  <a:avLst>
                    <a:gd name="adj1" fmla="val 16200000"/>
                    <a:gd name="adj2" fmla="val 11766633"/>
                  </a:avLst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弧形 158"/>
                <p:cNvSpPr/>
                <p:nvPr/>
              </p:nvSpPr>
              <p:spPr>
                <a:xfrm rot="12864334">
                  <a:off x="1928218" y="-1997057"/>
                  <a:ext cx="2456718" cy="2424979"/>
                </a:xfrm>
                <a:prstGeom prst="arc">
                  <a:avLst>
                    <a:gd name="adj1" fmla="val 16200000"/>
                    <a:gd name="adj2" fmla="val 10818328"/>
                  </a:avLst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弧形 159"/>
                <p:cNvSpPr/>
                <p:nvPr/>
              </p:nvSpPr>
              <p:spPr>
                <a:xfrm rot="14052936">
                  <a:off x="3896106" y="-1982685"/>
                  <a:ext cx="2456718" cy="2424979"/>
                </a:xfrm>
                <a:prstGeom prst="arc">
                  <a:avLst>
                    <a:gd name="adj1" fmla="val 16200000"/>
                    <a:gd name="adj2" fmla="val 10818328"/>
                  </a:avLst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51" name="弧形 150"/>
              <p:cNvSpPr/>
              <p:nvPr/>
            </p:nvSpPr>
            <p:spPr>
              <a:xfrm rot="11285647">
                <a:off x="2040520" y="669431"/>
                <a:ext cx="1838492" cy="1742297"/>
              </a:xfrm>
              <a:prstGeom prst="arc">
                <a:avLst>
                  <a:gd name="adj1" fmla="val 16200000"/>
                  <a:gd name="adj2" fmla="val 10818328"/>
                </a:avLst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弧形 151"/>
              <p:cNvSpPr/>
              <p:nvPr/>
            </p:nvSpPr>
            <p:spPr>
              <a:xfrm rot="8253542">
                <a:off x="1152879" y="1991755"/>
                <a:ext cx="1900273" cy="1916430"/>
              </a:xfrm>
              <a:prstGeom prst="arc">
                <a:avLst>
                  <a:gd name="adj1" fmla="val 16200000"/>
                  <a:gd name="adj2" fmla="val 10818328"/>
                </a:avLst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弧形 152"/>
              <p:cNvSpPr/>
              <p:nvPr/>
            </p:nvSpPr>
            <p:spPr>
              <a:xfrm rot="5742607">
                <a:off x="1553827" y="3753921"/>
                <a:ext cx="1965066" cy="1824316"/>
              </a:xfrm>
              <a:prstGeom prst="arc">
                <a:avLst>
                  <a:gd name="adj1" fmla="val 16200000"/>
                  <a:gd name="adj2" fmla="val 10818328"/>
                </a:avLst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61" name="组合 160"/>
          <p:cNvGrpSpPr/>
          <p:nvPr/>
        </p:nvGrpSpPr>
        <p:grpSpPr>
          <a:xfrm>
            <a:off x="5132033" y="5309746"/>
            <a:ext cx="915826" cy="918267"/>
            <a:chOff x="1152879" y="170733"/>
            <a:chExt cx="6760093" cy="5976664"/>
          </a:xfrm>
        </p:grpSpPr>
        <p:grpSp>
          <p:nvGrpSpPr>
            <p:cNvPr id="162" name="组合 161"/>
            <p:cNvGrpSpPr/>
            <p:nvPr/>
          </p:nvGrpSpPr>
          <p:grpSpPr>
            <a:xfrm>
              <a:off x="3184075" y="170733"/>
              <a:ext cx="4728897" cy="5976664"/>
              <a:chOff x="1413945" y="-1998554"/>
              <a:chExt cx="7119781" cy="8898064"/>
            </a:xfrm>
          </p:grpSpPr>
          <p:sp>
            <p:nvSpPr>
              <p:cNvPr id="166" name="弧形 165"/>
              <p:cNvSpPr/>
              <p:nvPr/>
            </p:nvSpPr>
            <p:spPr>
              <a:xfrm rot="2521010">
                <a:off x="1413945" y="4360093"/>
                <a:ext cx="2434350" cy="2539417"/>
              </a:xfrm>
              <a:prstGeom prst="arc">
                <a:avLst>
                  <a:gd name="adj1" fmla="val 16200000"/>
                  <a:gd name="adj2" fmla="val 10818328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弧形 166"/>
              <p:cNvSpPr/>
              <p:nvPr/>
            </p:nvSpPr>
            <p:spPr>
              <a:xfrm rot="2150851">
                <a:off x="3297604" y="4228147"/>
                <a:ext cx="2456718" cy="2424979"/>
              </a:xfrm>
              <a:prstGeom prst="arc">
                <a:avLst>
                  <a:gd name="adj1" fmla="val 16200000"/>
                  <a:gd name="adj2" fmla="val 10818328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弧形 167"/>
              <p:cNvSpPr/>
              <p:nvPr/>
            </p:nvSpPr>
            <p:spPr>
              <a:xfrm rot="270117">
                <a:off x="5215848" y="3316364"/>
                <a:ext cx="2456718" cy="2424979"/>
              </a:xfrm>
              <a:prstGeom prst="arc">
                <a:avLst>
                  <a:gd name="adj1" fmla="val 16200000"/>
                  <a:gd name="adj2" fmla="val 10818328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弧形 168"/>
              <p:cNvSpPr/>
              <p:nvPr/>
            </p:nvSpPr>
            <p:spPr>
              <a:xfrm rot="18724120">
                <a:off x="6092878" y="1215174"/>
                <a:ext cx="2456718" cy="2424979"/>
              </a:xfrm>
              <a:prstGeom prst="arc">
                <a:avLst>
                  <a:gd name="adj1" fmla="val 16200000"/>
                  <a:gd name="adj2" fmla="val 10818328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弧形 169"/>
              <p:cNvSpPr/>
              <p:nvPr/>
            </p:nvSpPr>
            <p:spPr>
              <a:xfrm rot="16908957">
                <a:off x="5808096" y="-725366"/>
                <a:ext cx="2456718" cy="2424979"/>
              </a:xfrm>
              <a:prstGeom prst="arc">
                <a:avLst>
                  <a:gd name="adj1" fmla="val 16200000"/>
                  <a:gd name="adj2" fmla="val 11766633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弧形 170"/>
              <p:cNvSpPr/>
              <p:nvPr/>
            </p:nvSpPr>
            <p:spPr>
              <a:xfrm rot="12864334">
                <a:off x="1928218" y="-1997057"/>
                <a:ext cx="2456718" cy="2424979"/>
              </a:xfrm>
              <a:prstGeom prst="arc">
                <a:avLst>
                  <a:gd name="adj1" fmla="val 16200000"/>
                  <a:gd name="adj2" fmla="val 10818328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弧形 171"/>
              <p:cNvSpPr/>
              <p:nvPr/>
            </p:nvSpPr>
            <p:spPr>
              <a:xfrm rot="14052936">
                <a:off x="3896106" y="-1982685"/>
                <a:ext cx="2456718" cy="2424979"/>
              </a:xfrm>
              <a:prstGeom prst="arc">
                <a:avLst>
                  <a:gd name="adj1" fmla="val 16200000"/>
                  <a:gd name="adj2" fmla="val 10818328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3" name="弧形 162"/>
            <p:cNvSpPr/>
            <p:nvPr/>
          </p:nvSpPr>
          <p:spPr>
            <a:xfrm rot="11285647">
              <a:off x="2040520" y="669431"/>
              <a:ext cx="1838492" cy="1742297"/>
            </a:xfrm>
            <a:prstGeom prst="arc">
              <a:avLst>
                <a:gd name="adj1" fmla="val 16200000"/>
                <a:gd name="adj2" fmla="val 10818328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弧形 163"/>
            <p:cNvSpPr/>
            <p:nvPr/>
          </p:nvSpPr>
          <p:spPr>
            <a:xfrm rot="8253542">
              <a:off x="1152879" y="1991755"/>
              <a:ext cx="1900273" cy="1916430"/>
            </a:xfrm>
            <a:prstGeom prst="arc">
              <a:avLst>
                <a:gd name="adj1" fmla="val 16200000"/>
                <a:gd name="adj2" fmla="val 10818328"/>
              </a:avLst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弧形 164"/>
            <p:cNvSpPr/>
            <p:nvPr/>
          </p:nvSpPr>
          <p:spPr>
            <a:xfrm rot="5742607">
              <a:off x="1553827" y="3753921"/>
              <a:ext cx="1965066" cy="1824316"/>
            </a:xfrm>
            <a:prstGeom prst="arc">
              <a:avLst>
                <a:gd name="adj1" fmla="val 16200000"/>
                <a:gd name="adj2" fmla="val 10818328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2" name="Group 5"/>
          <p:cNvGrpSpPr>
            <a:grpSpLocks/>
          </p:cNvGrpSpPr>
          <p:nvPr/>
        </p:nvGrpSpPr>
        <p:grpSpPr bwMode="auto">
          <a:xfrm>
            <a:off x="2572042" y="3587573"/>
            <a:ext cx="1358450" cy="1012860"/>
            <a:chOff x="753" y="1227"/>
            <a:chExt cx="1002" cy="796"/>
          </a:xfrm>
        </p:grpSpPr>
        <p:sp>
          <p:nvSpPr>
            <p:cNvPr id="103" name="Freeform 6"/>
            <p:cNvSpPr>
              <a:spLocks/>
            </p:cNvSpPr>
            <p:nvPr/>
          </p:nvSpPr>
          <p:spPr bwMode="auto">
            <a:xfrm>
              <a:off x="753" y="1227"/>
              <a:ext cx="1002" cy="796"/>
            </a:xfrm>
            <a:custGeom>
              <a:avLst/>
              <a:gdLst>
                <a:gd name="T0" fmla="*/ 287 w 1080"/>
                <a:gd name="T1" fmla="*/ 107 h 1001"/>
                <a:gd name="T2" fmla="*/ 31 w 1080"/>
                <a:gd name="T3" fmla="*/ 314 h 1001"/>
                <a:gd name="T4" fmla="*/ 100 w 1080"/>
                <a:gd name="T5" fmla="*/ 838 h 1001"/>
                <a:gd name="T6" fmla="*/ 593 w 1080"/>
                <a:gd name="T7" fmla="*/ 966 h 1001"/>
                <a:gd name="T8" fmla="*/ 1008 w 1080"/>
                <a:gd name="T9" fmla="*/ 630 h 1001"/>
                <a:gd name="T10" fmla="*/ 1028 w 1080"/>
                <a:gd name="T11" fmla="*/ 364 h 1001"/>
                <a:gd name="T12" fmla="*/ 821 w 1080"/>
                <a:gd name="T13" fmla="*/ 87 h 1001"/>
                <a:gd name="T14" fmla="*/ 564 w 1080"/>
                <a:gd name="T15" fmla="*/ 8 h 1001"/>
                <a:gd name="T16" fmla="*/ 287 w 1080"/>
                <a:gd name="T17" fmla="*/ 107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0" h="1001">
                  <a:moveTo>
                    <a:pt x="287" y="107"/>
                  </a:moveTo>
                  <a:cubicBezTo>
                    <a:pt x="198" y="158"/>
                    <a:pt x="62" y="192"/>
                    <a:pt x="31" y="314"/>
                  </a:cubicBezTo>
                  <a:cubicBezTo>
                    <a:pt x="0" y="436"/>
                    <a:pt x="6" y="729"/>
                    <a:pt x="100" y="838"/>
                  </a:cubicBezTo>
                  <a:cubicBezTo>
                    <a:pt x="194" y="947"/>
                    <a:pt x="442" y="1001"/>
                    <a:pt x="593" y="966"/>
                  </a:cubicBezTo>
                  <a:cubicBezTo>
                    <a:pt x="744" y="931"/>
                    <a:pt x="936" y="730"/>
                    <a:pt x="1008" y="630"/>
                  </a:cubicBezTo>
                  <a:cubicBezTo>
                    <a:pt x="1080" y="530"/>
                    <a:pt x="1059" y="454"/>
                    <a:pt x="1028" y="364"/>
                  </a:cubicBezTo>
                  <a:cubicBezTo>
                    <a:pt x="997" y="274"/>
                    <a:pt x="898" y="146"/>
                    <a:pt x="821" y="87"/>
                  </a:cubicBezTo>
                  <a:cubicBezTo>
                    <a:pt x="744" y="28"/>
                    <a:pt x="656" y="0"/>
                    <a:pt x="564" y="8"/>
                  </a:cubicBezTo>
                  <a:cubicBezTo>
                    <a:pt x="472" y="16"/>
                    <a:pt x="376" y="56"/>
                    <a:pt x="287" y="107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sng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7"/>
            <p:cNvSpPr>
              <a:spLocks noChangeArrowheads="1"/>
            </p:cNvSpPr>
            <p:nvPr/>
          </p:nvSpPr>
          <p:spPr bwMode="auto">
            <a:xfrm>
              <a:off x="855" y="1685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"/>
            <p:cNvSpPr>
              <a:spLocks noChangeArrowheads="1"/>
            </p:cNvSpPr>
            <p:nvPr/>
          </p:nvSpPr>
          <p:spPr bwMode="auto">
            <a:xfrm>
              <a:off x="1306" y="1266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9"/>
            <p:cNvSpPr>
              <a:spLocks noChangeArrowheads="1"/>
            </p:cNvSpPr>
            <p:nvPr/>
          </p:nvSpPr>
          <p:spPr bwMode="auto">
            <a:xfrm>
              <a:off x="846" y="1468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10"/>
            <p:cNvSpPr>
              <a:spLocks noChangeArrowheads="1"/>
            </p:cNvSpPr>
            <p:nvPr/>
          </p:nvSpPr>
          <p:spPr bwMode="auto">
            <a:xfrm>
              <a:off x="1432" y="1432"/>
              <a:ext cx="187" cy="187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Oval 11"/>
            <p:cNvSpPr>
              <a:spLocks noChangeArrowheads="1"/>
            </p:cNvSpPr>
            <p:nvPr/>
          </p:nvSpPr>
          <p:spPr bwMode="auto">
            <a:xfrm>
              <a:off x="1232" y="1478"/>
              <a:ext cx="187" cy="187"/>
            </a:xfrm>
            <a:prstGeom prst="ellipse">
              <a:avLst/>
            </a:prstGeom>
            <a:gradFill rotWithShape="0">
              <a:gsLst>
                <a:gs pos="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2" name="Oval 16"/>
          <p:cNvSpPr>
            <a:spLocks noChangeArrowheads="1"/>
          </p:cNvSpPr>
          <p:nvPr/>
        </p:nvSpPr>
        <p:spPr bwMode="auto">
          <a:xfrm rot="19416661">
            <a:off x="2943753" y="4019829"/>
            <a:ext cx="275433" cy="267973"/>
          </a:xfrm>
          <a:prstGeom prst="ellipse">
            <a:avLst/>
          </a:prstGeom>
          <a:gradFill rotWithShape="0">
            <a:gsLst>
              <a:gs pos="0">
                <a:srgbClr val="00B050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noFill/>
            </a:endParaRPr>
          </a:p>
        </p:txBody>
      </p:sp>
      <p:sp>
        <p:nvSpPr>
          <p:cNvPr id="114" name="标题 1"/>
          <p:cNvSpPr>
            <a:spLocks noGrp="1"/>
          </p:cNvSpPr>
          <p:nvPr>
            <p:ph type="title"/>
          </p:nvPr>
        </p:nvSpPr>
        <p:spPr>
          <a:xfrm>
            <a:off x="3080449" y="-142920"/>
            <a:ext cx="8229600" cy="12272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zh-CN" sz="3600" b="1" kern="0" dirty="0">
                <a:solidFill>
                  <a:srgbClr val="FF0000"/>
                </a:solidFill>
                <a:latin typeface="Comic Sans MS" pitchFamily="66" charset="0"/>
                <a:ea typeface="仿宋_GB2312" pitchFamily="49" charset="-122"/>
              </a:rPr>
              <a:t>Hadron Spectroscopy</a:t>
            </a:r>
            <a:endParaRPr lang="zh-CN" altLang="en-US" sz="3600" b="1" dirty="0"/>
          </a:p>
        </p:txBody>
      </p:sp>
      <p:sp>
        <p:nvSpPr>
          <p:cNvPr id="116" name="标题 1"/>
          <p:cNvSpPr txBox="1">
            <a:spLocks/>
          </p:cNvSpPr>
          <p:nvPr/>
        </p:nvSpPr>
        <p:spPr bwMode="auto">
          <a:xfrm>
            <a:off x="1631504" y="4112686"/>
            <a:ext cx="8229600" cy="12272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kern="0" dirty="0">
                <a:solidFill>
                  <a:prstClr val="black"/>
                </a:solidFill>
                <a:latin typeface="Comic Sans MS" pitchFamily="66" charset="0"/>
                <a:ea typeface="仿宋_GB2312" pitchFamily="49" charset="-122"/>
              </a:rPr>
              <a:t>dibaryon              Penta-quark         tetra-quark      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117" name="标题 1"/>
          <p:cNvSpPr txBox="1">
            <a:spLocks/>
          </p:cNvSpPr>
          <p:nvPr/>
        </p:nvSpPr>
        <p:spPr bwMode="auto">
          <a:xfrm>
            <a:off x="1559496" y="5874124"/>
            <a:ext cx="8229600" cy="12272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kern="0" dirty="0">
                <a:solidFill>
                  <a:prstClr val="black"/>
                </a:solidFill>
                <a:latin typeface="Comic Sans MS" pitchFamily="66" charset="0"/>
                <a:ea typeface="仿宋_GB2312" pitchFamily="49" charset="-122"/>
              </a:rPr>
              <a:t>hybrid                </a:t>
            </a:r>
            <a:r>
              <a:rPr lang="en-US" altLang="zh-CN" sz="2400" kern="0" dirty="0" err="1">
                <a:solidFill>
                  <a:prstClr val="black"/>
                </a:solidFill>
                <a:latin typeface="Comic Sans MS" pitchFamily="66" charset="0"/>
                <a:ea typeface="仿宋_GB2312" pitchFamily="49" charset="-122"/>
              </a:rPr>
              <a:t>glueball</a:t>
            </a:r>
            <a:r>
              <a:rPr lang="en-US" altLang="zh-CN" sz="2400" kern="0" dirty="0">
                <a:solidFill>
                  <a:prstClr val="black"/>
                </a:solidFill>
                <a:latin typeface="Comic Sans MS" pitchFamily="66" charset="0"/>
                <a:ea typeface="仿宋_GB2312" pitchFamily="49" charset="-122"/>
              </a:rPr>
              <a:t>               molecule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118" name="标题 1"/>
          <p:cNvSpPr txBox="1">
            <a:spLocks/>
          </p:cNvSpPr>
          <p:nvPr/>
        </p:nvSpPr>
        <p:spPr bwMode="auto">
          <a:xfrm>
            <a:off x="2303667" y="1710007"/>
            <a:ext cx="8229600" cy="12272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kern="0">
                <a:solidFill>
                  <a:prstClr val="black"/>
                </a:solidFill>
                <a:latin typeface="Comic Sans MS" pitchFamily="66" charset="0"/>
                <a:ea typeface="仿宋_GB2312" pitchFamily="49" charset="-122"/>
              </a:rPr>
              <a:t>baryon          meson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2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236717F3-B0F8-0F48-B490-8C71A28197BD}"/>
              </a:ext>
            </a:extLst>
          </p:cNvPr>
          <p:cNvGrpSpPr/>
          <p:nvPr/>
        </p:nvGrpSpPr>
        <p:grpSpPr>
          <a:xfrm>
            <a:off x="3625623" y="3424570"/>
            <a:ext cx="3950835" cy="1371601"/>
            <a:chOff x="3533775" y="4556125"/>
            <a:chExt cx="1728788" cy="627063"/>
          </a:xfrm>
        </p:grpSpPr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6E2ED3BE-9891-E24A-A35D-3B576CFF5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775" y="4573588"/>
              <a:ext cx="609600" cy="609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9pPr>
            </a:lstStyle>
            <a:p>
              <a:pPr algn="ctr" eaLnBrk="1" hangingPunct="1"/>
              <a:endParaRPr lang="zh-CN" altLang="zh-CN" sz="40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4A99CCAD-1489-1B4F-9777-6598B71F7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556125"/>
              <a:ext cx="619125" cy="627063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9pPr>
            </a:lstStyle>
            <a:p>
              <a:pPr algn="ctr" eaLnBrk="1" hangingPunct="1"/>
              <a:endParaRPr lang="zh-CN" altLang="zh-CN" sz="4000" b="1">
                <a:latin typeface="Symbol" pitchFamily="2" charset="2"/>
                <a:ea typeface="宋体" panose="02010600030101010101" pitchFamily="2" charset="-122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912F623E-0E5C-704E-97F8-514F728EB7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95775" y="4725988"/>
              <a:ext cx="381000" cy="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FBC2179D-8E11-E048-A801-25980EA6A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3375" y="4954588"/>
              <a:ext cx="381000" cy="0"/>
            </a:xfrm>
            <a:prstGeom prst="line">
              <a:avLst/>
            </a:prstGeom>
            <a:noFill/>
            <a:ln w="28575">
              <a:solidFill>
                <a:srgbClr val="80008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8" name="Object 12">
              <a:extLst>
                <a:ext uri="{FF2B5EF4-FFF2-40B4-BE49-F238E27FC236}">
                  <a16:creationId xmlns:a16="http://schemas.microsoft.com/office/drawing/2014/main" id="{D3BF8CED-3E3B-E740-AF47-E3713799503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30613" y="4629150"/>
            <a:ext cx="463550" cy="503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801" name="公式" r:id="rId3" imgW="3505200" imgH="3797300" progId="Equation.3">
                    <p:embed/>
                  </p:oleObj>
                </mc:Choice>
                <mc:Fallback>
                  <p:oleObj name="公式" r:id="rId3" imgW="3505200" imgH="3797300" progId="Equation.3">
                    <p:embed/>
                    <p:pic>
                      <p:nvPicPr>
                        <p:cNvPr id="8" name="Object 12">
                          <a:extLst>
                            <a:ext uri="{FF2B5EF4-FFF2-40B4-BE49-F238E27FC236}">
                              <a16:creationId xmlns:a16="http://schemas.microsoft.com/office/drawing/2014/main" id="{D3BF8CED-3E3B-E740-AF47-E3713799503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0613" y="4629150"/>
                          <a:ext cx="463550" cy="503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13">
              <a:extLst>
                <a:ext uri="{FF2B5EF4-FFF2-40B4-BE49-F238E27FC236}">
                  <a16:creationId xmlns:a16="http://schemas.microsoft.com/office/drawing/2014/main" id="{2BB086A3-93C0-0E44-987C-AF6598E6851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16463" y="4556125"/>
            <a:ext cx="463550" cy="581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802" name="公式" r:id="rId5" imgW="3505200" imgH="4394200" progId="Equation.3">
                    <p:embed/>
                  </p:oleObj>
                </mc:Choice>
                <mc:Fallback>
                  <p:oleObj name="公式" r:id="rId5" imgW="3505200" imgH="4394200" progId="Equation.3">
                    <p:embed/>
                    <p:pic>
                      <p:nvPicPr>
                        <p:cNvPr id="9" name="Object 13">
                          <a:extLst>
                            <a:ext uri="{FF2B5EF4-FFF2-40B4-BE49-F238E27FC236}">
                              <a16:creationId xmlns:a16="http://schemas.microsoft.com/office/drawing/2014/main" id="{2BB086A3-93C0-0E44-987C-AF6598E6851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6463" y="4556125"/>
                          <a:ext cx="463550" cy="581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2908DF8-EFF8-174C-AE59-342E5283379D}"/>
              </a:ext>
            </a:extLst>
          </p:cNvPr>
          <p:cNvSpPr txBox="1"/>
          <p:nvPr/>
        </p:nvSpPr>
        <p:spPr>
          <a:xfrm>
            <a:off x="947287" y="1693541"/>
            <a:ext cx="10580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00CC"/>
                </a:solidFill>
                <a:effectLst/>
                <a:latin typeface="Comic Sans MS" panose="030F0902030302020204" pitchFamily="66" charset="0"/>
              </a:rPr>
              <a:t>the underlying idea remains: </a:t>
            </a:r>
            <a:r>
              <a:rPr lang="en-US" altLang="zh-CN" sz="40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baryonium ?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2D84DA7-7310-F54F-9472-381CEC47D70D}"/>
              </a:ext>
            </a:extLst>
          </p:cNvPr>
          <p:cNvSpPr txBox="1"/>
          <p:nvPr/>
        </p:nvSpPr>
        <p:spPr>
          <a:xfrm>
            <a:off x="2517879" y="5527148"/>
            <a:ext cx="7621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810081"/>
                </a:solidFill>
                <a:effectLst/>
                <a:latin typeface="Comic Sans MS" panose="030F0902030302020204" pitchFamily="66" charset="0"/>
              </a:rPr>
              <a:t>loosely bound 3-q 3</a:t>
            </a:r>
            <a:r>
              <a:rPr lang="en-US" altLang="zh-CN" sz="3200" b="1" dirty="0">
                <a:effectLst/>
                <a:latin typeface="Comic Sans MS" panose="030F0902030302020204" pitchFamily="66" charset="0"/>
                <a:ea typeface="楷体" panose="02010609060101010101" pitchFamily="49" charset="-122"/>
                <a:sym typeface="Symbol" pitchFamily="2" charset="2"/>
              </a:rPr>
              <a:t></a:t>
            </a:r>
            <a:r>
              <a:rPr lang="en-US" altLang="zh-CN" sz="3200" b="1" dirty="0">
                <a:latin typeface="Comic Sans MS" panose="030F0902030302020204" pitchFamily="66" charset="0"/>
                <a:ea typeface="楷体" panose="02010609060101010101" pitchFamily="49" charset="-122"/>
                <a:sym typeface="Symbol" pitchFamily="2" charset="2"/>
              </a:rPr>
              <a:t>q</a:t>
            </a:r>
            <a:r>
              <a:rPr lang="en-US" altLang="zh-CN" sz="3200" dirty="0">
                <a:solidFill>
                  <a:srgbClr val="810081"/>
                </a:solidFill>
                <a:effectLst/>
                <a:latin typeface="Comic Sans MS" panose="030F0902030302020204" pitchFamily="66" charset="0"/>
              </a:rPr>
              <a:t> color singlets</a:t>
            </a:r>
          </a:p>
        </p:txBody>
      </p:sp>
    </p:spTree>
    <p:extLst>
      <p:ext uri="{BB962C8B-B14F-4D97-AF65-F5344CB8AC3E}">
        <p14:creationId xmlns:p14="http://schemas.microsoft.com/office/powerpoint/2010/main" val="454712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938E8B-56BF-0B4A-82E5-686AA5010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3" y="112144"/>
            <a:ext cx="3515193" cy="273473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83290EE-08E4-F441-9954-37680DF2873C}"/>
              </a:ext>
            </a:extLst>
          </p:cNvPr>
          <p:cNvSpPr txBox="1"/>
          <p:nvPr/>
        </p:nvSpPr>
        <p:spPr>
          <a:xfrm>
            <a:off x="114066" y="164307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ffectLst/>
                <a:latin typeface="Helvetica" pitchFamily="2" charset="0"/>
              </a:rPr>
              <a:t>LEAR </a:t>
            </a:r>
            <a:r>
              <a:rPr lang="en-US" altLang="zh-CN" dirty="0" err="1">
                <a:effectLst/>
                <a:latin typeface="Helvetica" pitchFamily="2" charset="0"/>
              </a:rPr>
              <a:t>Nucl</a:t>
            </a:r>
            <a:r>
              <a:rPr lang="en-US" altLang="zh-CN" dirty="0">
                <a:effectLst/>
                <a:latin typeface="Helvetica" pitchFamily="2" charset="0"/>
              </a:rPr>
              <a:t>. Phys. B411, 3 (1994)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161265E-490E-DC46-A956-999D4BF41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5" y="3362304"/>
            <a:ext cx="3900625" cy="27347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6786DBE-E1FB-9644-944C-D703D585FBEC}"/>
              </a:ext>
            </a:extLst>
          </p:cNvPr>
          <p:cNvSpPr txBox="1"/>
          <p:nvPr/>
        </p:nvSpPr>
        <p:spPr>
          <a:xfrm>
            <a:off x="298632" y="6179766"/>
            <a:ext cx="3909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ffectLst/>
                <a:latin typeface="Helvetica" pitchFamily="2" charset="0"/>
              </a:rPr>
              <a:t>FINICE, </a:t>
            </a:r>
            <a:r>
              <a:rPr lang="en-US" altLang="zh-CN" dirty="0" err="1">
                <a:effectLst/>
                <a:latin typeface="Helvetica" pitchFamily="2" charset="0"/>
              </a:rPr>
              <a:t>Nucl</a:t>
            </a:r>
            <a:r>
              <a:rPr lang="en-US" altLang="zh-CN" dirty="0">
                <a:effectLst/>
                <a:latin typeface="Helvetica" pitchFamily="2" charset="0"/>
              </a:rPr>
              <a:t>. Phys. B517, 3 (1998</a:t>
            </a:r>
            <a:r>
              <a:rPr lang="en-US" altLang="zh-CN" dirty="0">
                <a:solidFill>
                  <a:srgbClr val="58585A"/>
                </a:solidFill>
                <a:effectLst/>
                <a:latin typeface="Helvetica" pitchFamily="2" charset="0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E3D546A-3352-BA4D-B9EC-42807F0C3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334" y="3732161"/>
            <a:ext cx="4174977" cy="3103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F46920D-E348-B949-A0F4-038A301A29E0}"/>
              </a:ext>
            </a:extLst>
          </p:cNvPr>
          <p:cNvSpPr txBox="1"/>
          <p:nvPr/>
        </p:nvSpPr>
        <p:spPr>
          <a:xfrm>
            <a:off x="4617393" y="3864502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" pitchFamily="2" charset="0"/>
              </a:rPr>
              <a:t>Babar, PRD </a:t>
            </a:r>
            <a:r>
              <a:rPr lang="en-US" altLang="zh-CN" sz="1800" b="1" dirty="0">
                <a:effectLst/>
                <a:latin typeface="Times" pitchFamily="2" charset="0"/>
              </a:rPr>
              <a:t>73, </a:t>
            </a:r>
            <a:r>
              <a:rPr lang="en-US" altLang="zh-CN" sz="1800" dirty="0">
                <a:effectLst/>
                <a:latin typeface="Times" pitchFamily="2" charset="0"/>
              </a:rPr>
              <a:t>052003 (2006) </a:t>
            </a:r>
            <a:endParaRPr lang="en-US" altLang="zh-CN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F0CD4E9-17DE-0346-B843-F6807E53F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865" y="53349"/>
            <a:ext cx="3909016" cy="373077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A8E2189-3F4A-F248-A59E-A11B55CD98D5}"/>
              </a:ext>
            </a:extLst>
          </p:cNvPr>
          <p:cNvSpPr txBox="1"/>
          <p:nvPr/>
        </p:nvSpPr>
        <p:spPr>
          <a:xfrm>
            <a:off x="4617393" y="153968"/>
            <a:ext cx="7307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</a:rPr>
              <a:t>E687</a:t>
            </a:r>
            <a:r>
              <a:rPr lang="zh-CN" altLang="en-US" sz="1800" dirty="0">
                <a:effectLst/>
              </a:rPr>
              <a:t>， </a:t>
            </a:r>
            <a:r>
              <a:rPr lang="en-US" altLang="zh-CN" sz="1800" dirty="0">
                <a:effectLst/>
              </a:rPr>
              <a:t>PLB </a:t>
            </a:r>
            <a:r>
              <a:rPr lang="en-US" altLang="zh-CN" b="1" dirty="0"/>
              <a:t>514</a:t>
            </a:r>
            <a:r>
              <a:rPr lang="en-US" altLang="zh-CN" sz="1800" b="1" dirty="0">
                <a:effectLst/>
              </a:rPr>
              <a:t>, </a:t>
            </a:r>
            <a:r>
              <a:rPr lang="en-US" altLang="zh-CN" b="1" dirty="0"/>
              <a:t>240</a:t>
            </a:r>
            <a:r>
              <a:rPr lang="en-US" altLang="zh-CN" sz="1800" dirty="0">
                <a:effectLst/>
              </a:rPr>
              <a:t> (2001) </a:t>
            </a:r>
            <a:endParaRPr lang="en-US" altLang="zh-CN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6EC5A6A-3144-344B-A001-B863704AE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347" y="88332"/>
            <a:ext cx="4003684" cy="396620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C65862A-9D53-E744-9725-4633932BAB01}"/>
              </a:ext>
            </a:extLst>
          </p:cNvPr>
          <p:cNvSpPr txBox="1"/>
          <p:nvPr/>
        </p:nvSpPr>
        <p:spPr>
          <a:xfrm>
            <a:off x="10266166" y="2688665"/>
            <a:ext cx="6290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</a:rPr>
              <a:t>DM2</a:t>
            </a:r>
            <a:r>
              <a:rPr lang="zh-CN" altLang="en-US" sz="1800" dirty="0">
                <a:effectLst/>
                <a:latin typeface="Times" pitchFamily="2" charset="0"/>
              </a:rPr>
              <a:t> </a:t>
            </a:r>
            <a:endParaRPr lang="en-US" altLang="zh-CN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5CE5A0E-1363-5F4E-8748-99F12C481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990" y="3692838"/>
            <a:ext cx="4003685" cy="310314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9CA0717-DE2A-784D-AA43-20C5EA6AE159}"/>
              </a:ext>
            </a:extLst>
          </p:cNvPr>
          <p:cNvSpPr txBox="1"/>
          <p:nvPr/>
        </p:nvSpPr>
        <p:spPr>
          <a:xfrm>
            <a:off x="9080272" y="5896985"/>
            <a:ext cx="59953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effectLst/>
                <a:latin typeface="Gulliver"/>
              </a:rPr>
              <a:t>CMD-3, PLB794 (2019) 64 </a:t>
            </a:r>
            <a:endParaRPr lang="en-US" altLang="zh-CN" sz="20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B5CA2B9-D6D2-E842-802F-F45BD417AC79}"/>
              </a:ext>
            </a:extLst>
          </p:cNvPr>
          <p:cNvSpPr txBox="1"/>
          <p:nvPr/>
        </p:nvSpPr>
        <p:spPr>
          <a:xfrm>
            <a:off x="1038143" y="2608311"/>
            <a:ext cx="99413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F20F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2F20F0"/>
                </a:solidFill>
                <a:effectLst/>
                <a:latin typeface="Times New Roman" panose="02020603050405020304" pitchFamily="18" charset="0"/>
              </a:rPr>
              <a:t>a narrow 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J</a:t>
            </a:r>
            <a:r>
              <a:rPr lang="en-US" altLang="zh-CN" sz="3200" b="1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PC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=1</a:t>
            </a:r>
            <a:r>
              <a:rPr lang="en-US" altLang="zh-CN" sz="3200" b="1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-- </a:t>
            </a:r>
            <a:r>
              <a:rPr lang="en-US" altLang="zh-CN" sz="3200" b="1" dirty="0">
                <a:solidFill>
                  <a:srgbClr val="2F20F0"/>
                </a:solidFill>
                <a:effectLst/>
                <a:latin typeface="Times New Roman" panose="02020603050405020304" pitchFamily="18" charset="0"/>
              </a:rPr>
              <a:t>system near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sym typeface="Wingdings" pitchFamily="2" charset="2"/>
              </a:rPr>
              <a:t>p</a:t>
            </a:r>
            <a:r>
              <a:rPr lang="en-US" altLang="zh-CN" sz="3200" b="1" dirty="0" err="1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楷体" panose="02010609060101010101" pitchFamily="49" charset="-122"/>
                <a:sym typeface="Symbol" pitchFamily="2" charset="2"/>
              </a:rPr>
              <a:t></a:t>
            </a:r>
            <a:r>
              <a:rPr lang="en-US" altLang="zh-CN" sz="3200" b="1" dirty="0" err="1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楷体" panose="02010609060101010101" pitchFamily="49" charset="-122"/>
              </a:rPr>
              <a:t>p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2F20F0"/>
                </a:solidFill>
                <a:effectLst/>
                <a:latin typeface="Times New Roman" panose="02020603050405020304" pitchFamily="18" charset="0"/>
              </a:rPr>
              <a:t>mass threshold ? </a:t>
            </a:r>
            <a:endParaRPr lang="en-US" altLang="zh-CN" sz="3200" dirty="0">
              <a:solidFill>
                <a:srgbClr val="2F20F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43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 北京谱仪BES-0">
            <a:extLst>
              <a:ext uri="{FF2B5EF4-FFF2-40B4-BE49-F238E27FC236}">
                <a16:creationId xmlns:a16="http://schemas.microsoft.com/office/drawing/2014/main" id="{CE2F2162-B77F-6142-8314-4177A97C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13" y="266541"/>
            <a:ext cx="3913648" cy="588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8EDE658-B279-D14E-BA6E-D9BFB8AB59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752250"/>
              </p:ext>
            </p:extLst>
          </p:nvPr>
        </p:nvGraphicFramePr>
        <p:xfrm>
          <a:off x="5892573" y="1285585"/>
          <a:ext cx="4547714" cy="4878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29" name="Chart" r:id="rId4" imgW="6832600" imgH="4584700" progId="MSGraph.Chart.8">
                  <p:embed/>
                </p:oleObj>
              </mc:Choice>
              <mc:Fallback>
                <p:oleObj name="Chart" r:id="rId4" imgW="6832600" imgH="4584700" progId="MSGraph.Chart.8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8EDE658-B279-D14E-BA6E-D9BFB8AB59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573" y="1285585"/>
                        <a:ext cx="4547714" cy="487845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57D67E71-261F-CE41-8A30-7339312B106F}"/>
              </a:ext>
            </a:extLst>
          </p:cNvPr>
          <p:cNvSpPr txBox="1"/>
          <p:nvPr/>
        </p:nvSpPr>
        <p:spPr>
          <a:xfrm>
            <a:off x="7683186" y="1808805"/>
            <a:ext cx="861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3399"/>
                </a:solidFill>
                <a:ea typeface="宋体" panose="02010600030101010101" pitchFamily="2" charset="-122"/>
                <a:sym typeface="Symbol" pitchFamily="2" charset="2"/>
              </a:rPr>
              <a:t>J/</a:t>
            </a:r>
            <a:endParaRPr lang="zh-CN" altLang="en-US" sz="32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42572D6-C7A6-224B-B432-BEC783A2931F}"/>
              </a:ext>
            </a:extLst>
          </p:cNvPr>
          <p:cNvSpPr txBox="1"/>
          <p:nvPr/>
        </p:nvSpPr>
        <p:spPr>
          <a:xfrm>
            <a:off x="5280932" y="132938"/>
            <a:ext cx="94093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BESII: the largest  </a:t>
            </a:r>
            <a:r>
              <a:rPr lang="en-US" altLang="zh-CN" sz="3200" b="1" dirty="0">
                <a:solidFill>
                  <a:srgbClr val="FF0000"/>
                </a:solidFill>
                <a:ea typeface="宋体" panose="02010600030101010101" pitchFamily="2" charset="-122"/>
                <a:sym typeface="Symbol" pitchFamily="2" charset="2"/>
              </a:rPr>
              <a:t>J/ 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data sample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</a:p>
          <a:p>
            <a:r>
              <a:rPr lang="en-US" altLang="zh-C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             (1999-2001)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8D2FE09-8685-4E46-A275-BA1D429AAEF0}"/>
              </a:ext>
            </a:extLst>
          </p:cNvPr>
          <p:cNvSpPr txBox="1"/>
          <p:nvPr/>
        </p:nvSpPr>
        <p:spPr>
          <a:xfrm>
            <a:off x="1466980" y="6164042"/>
            <a:ext cx="11004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Comic Sans MS" panose="030F0902030302020204" pitchFamily="66" charset="0"/>
              </a:rPr>
              <a:t>J/</a:t>
            </a:r>
            <a:r>
              <a:rPr lang="en-US" altLang="zh-CN" sz="2800" dirty="0">
                <a:effectLst/>
                <a:latin typeface="Symbol" pitchFamily="2" charset="2"/>
              </a:rPr>
              <a:t>y </a:t>
            </a:r>
            <a:r>
              <a:rPr lang="en-US" altLang="zh-CN" sz="2800" dirty="0">
                <a:effectLst/>
                <a:latin typeface="Comic Sans MS" panose="030F0902030302020204" pitchFamily="66" charset="0"/>
              </a:rPr>
              <a:t>decays are well suited for light hadron spectroscopy </a:t>
            </a:r>
          </a:p>
        </p:txBody>
      </p:sp>
    </p:spTree>
    <p:extLst>
      <p:ext uri="{BB962C8B-B14F-4D97-AF65-F5344CB8AC3E}">
        <p14:creationId xmlns:p14="http://schemas.microsoft.com/office/powerpoint/2010/main" val="1538193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96D981-454B-3543-8819-8CCC3F6AB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27" y="1497993"/>
            <a:ext cx="6028787" cy="4577752"/>
          </a:xfrm>
          <a:prstGeom prst="rect">
            <a:avLst/>
          </a:prstGeom>
        </p:spPr>
      </p:pic>
      <p:sp>
        <p:nvSpPr>
          <p:cNvPr id="104454" name="Text Box 6">
            <a:extLst>
              <a:ext uri="{FF2B5EF4-FFF2-40B4-BE49-F238E27FC236}">
                <a16:creationId xmlns:a16="http://schemas.microsoft.com/office/drawing/2014/main" id="{EE7D589B-34E9-E64D-9A35-B7B30D3CF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45280"/>
            <a:ext cx="1058091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Near pp threshold enhancement in </a:t>
            </a:r>
            <a:r>
              <a:rPr lang="en-US" altLang="zh-CN" sz="3600" b="1" dirty="0">
                <a:solidFill>
                  <a:srgbClr val="FF0000"/>
                </a:solidFill>
              </a:rPr>
              <a:t>J/</a:t>
            </a:r>
            <a:r>
              <a:rPr lang="en-US" altLang="zh-CN" sz="3600" b="1" dirty="0" err="1">
                <a:solidFill>
                  <a:srgbClr val="FF0000"/>
                </a:solidFill>
                <a:latin typeface="Symbol" pitchFamily="2" charset="2"/>
              </a:rPr>
              <a:t>y</a:t>
            </a:r>
            <a:r>
              <a:rPr lang="en-US" altLang="zh-CN" sz="3600" b="1" dirty="0" err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altLang="zh-CN" sz="3600" b="1" dirty="0" err="1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g</a:t>
            </a:r>
            <a:r>
              <a:rPr lang="en-US" altLang="zh-CN" sz="36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sym typeface="Wingdings" pitchFamily="2" charset="2"/>
              </a:rPr>
              <a:t>p</a:t>
            </a:r>
            <a:r>
              <a:rPr lang="en-US" altLang="zh-CN" sz="3600" b="1" dirty="0" err="1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楷体" panose="02010609060101010101" pitchFamily="49" charset="-122"/>
                <a:sym typeface="Symbol" pitchFamily="2" charset="2"/>
              </a:rPr>
              <a:t></a:t>
            </a:r>
            <a:r>
              <a:rPr lang="en-US" altLang="zh-CN" sz="3600" b="1" dirty="0" err="1"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楷体" panose="02010609060101010101" pitchFamily="49" charset="-122"/>
              </a:rPr>
              <a:t>p</a:t>
            </a:r>
            <a:r>
              <a:rPr lang="en-US" altLang="zh-CN" sz="36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US" altLang="zh-CN" sz="3600" b="1" baseline="30000" dirty="0">
              <a:solidFill>
                <a:srgbClr val="FF0000"/>
              </a:solidFill>
              <a:latin typeface="Symbol" pitchFamily="2" charset="2"/>
            </a:endParaRPr>
          </a:p>
          <a:p>
            <a:endParaRPr lang="en-US" altLang="zh-CN" sz="36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04457" name="AutoShape 9">
            <a:extLst>
              <a:ext uri="{FF2B5EF4-FFF2-40B4-BE49-F238E27FC236}">
                <a16:creationId xmlns:a16="http://schemas.microsoft.com/office/drawing/2014/main" id="{83D6CCDA-9D51-9C48-A441-0890F411B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599" y="1497993"/>
            <a:ext cx="1943100" cy="504825"/>
          </a:xfrm>
          <a:prstGeom prst="wedgeRoundRectCallout">
            <a:avLst>
              <a:gd name="adj1" fmla="val -65852"/>
              <a:gd name="adj2" fmla="val 116037"/>
              <a:gd name="adj3" fmla="val 1666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</a:rPr>
              <a:t>enhancement</a:t>
            </a:r>
          </a:p>
        </p:txBody>
      </p:sp>
      <p:sp>
        <p:nvSpPr>
          <p:cNvPr id="104458" name="AutoShape 10">
            <a:extLst>
              <a:ext uri="{FF2B5EF4-FFF2-40B4-BE49-F238E27FC236}">
                <a16:creationId xmlns:a16="http://schemas.microsoft.com/office/drawing/2014/main" id="{25895E74-F87D-774E-9F11-756C4316F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407" y="3498737"/>
            <a:ext cx="914400" cy="576263"/>
          </a:xfrm>
          <a:prstGeom prst="wedgeRoundRectCallout">
            <a:avLst>
              <a:gd name="adj1" fmla="val 73958"/>
              <a:gd name="adj2" fmla="val 129889"/>
              <a:gd name="adj3" fmla="val 1666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zh-CN" sz="2400">
                <a:latin typeface="Arial" panose="020B0604020202020204" pitchFamily="34" charset="0"/>
                <a:sym typeface="Symbol" pitchFamily="2" charset="2"/>
              </a:rPr>
              <a:t></a:t>
            </a:r>
            <a:r>
              <a:rPr lang="en-US" altLang="zh-CN" sz="2400" baseline="-25000">
                <a:latin typeface="Arial" panose="020B0604020202020204" pitchFamily="34" charset="0"/>
                <a:sym typeface="Symbol" pitchFamily="2" charset="2"/>
              </a:rPr>
              <a:t>c</a:t>
            </a:r>
          </a:p>
        </p:txBody>
      </p:sp>
      <p:sp>
        <p:nvSpPr>
          <p:cNvPr id="104459" name="Line 11">
            <a:extLst>
              <a:ext uri="{FF2B5EF4-FFF2-40B4-BE49-F238E27FC236}">
                <a16:creationId xmlns:a16="http://schemas.microsoft.com/office/drawing/2014/main" id="{A170C5FD-AB98-5347-844C-147DE70F6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4424" y="492922"/>
            <a:ext cx="2159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4460" name="Line 12">
            <a:extLst>
              <a:ext uri="{FF2B5EF4-FFF2-40B4-BE49-F238E27FC236}">
                <a16:creationId xmlns:a16="http://schemas.microsoft.com/office/drawing/2014/main" id="{E4EA210A-C8E2-894F-8BAB-1F40139715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2264" y="981075"/>
            <a:ext cx="2873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3F95F5B-480F-FC41-BC7E-D988A294A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064" y="1510251"/>
            <a:ext cx="5291409" cy="4788507"/>
          </a:xfrm>
          <a:prstGeom prst="rect">
            <a:avLst/>
          </a:prstGeom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C11F7D8E-7293-8641-B10D-C9CE8DD96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500" y="1165630"/>
            <a:ext cx="33109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rgbClr val="2F20F0"/>
                </a:solidFill>
              </a:rPr>
              <a:t>J/</a:t>
            </a:r>
            <a:r>
              <a:rPr lang="en-US" altLang="zh-CN" sz="3200" b="1" dirty="0">
                <a:solidFill>
                  <a:srgbClr val="2F20F0"/>
                </a:solidFill>
                <a:latin typeface="Symbol" pitchFamily="2" charset="2"/>
              </a:rPr>
              <a:t>y</a:t>
            </a:r>
            <a:r>
              <a:rPr lang="en-US" altLang="zh-CN" sz="3200" b="1" dirty="0">
                <a:solidFill>
                  <a:srgbClr val="2F20F0"/>
                </a:solidFill>
                <a:sym typeface="Wingdings" pitchFamily="2" charset="2"/>
              </a:rPr>
              <a:t></a:t>
            </a:r>
            <a:r>
              <a:rPr lang="en-US" altLang="zh-CN" sz="3200" b="1" dirty="0">
                <a:solidFill>
                  <a:srgbClr val="2F20F0"/>
                </a:solidFill>
                <a:effectLst/>
                <a:latin typeface="Comic Sans MS" panose="030F0902030302020204" pitchFamily="66" charset="0"/>
                <a:ea typeface="楷体" panose="02010609060101010101" pitchFamily="49" charset="-122"/>
                <a:sym typeface="Symbol" pitchFamily="2" charset="2"/>
              </a:rPr>
              <a:t></a:t>
            </a:r>
            <a:r>
              <a:rPr lang="en-US" altLang="zh-CN" sz="3200" b="1" dirty="0">
                <a:solidFill>
                  <a:srgbClr val="2F20F0"/>
                </a:solidFill>
                <a:effectLst/>
                <a:latin typeface="Comic Sans MS" panose="030F0902030302020204" pitchFamily="66" charset="0"/>
                <a:ea typeface="楷体" panose="02010609060101010101" pitchFamily="49" charset="-122"/>
              </a:rPr>
              <a:t>p</a:t>
            </a:r>
            <a:r>
              <a:rPr lang="en-US" altLang="zh-CN" sz="3200" b="1" dirty="0">
                <a:solidFill>
                  <a:srgbClr val="2F20F0"/>
                </a:solidFill>
                <a:sym typeface="Wingdings" pitchFamily="2" charset="2"/>
              </a:rPr>
              <a:t> p</a:t>
            </a:r>
            <a:r>
              <a:rPr lang="en-US" altLang="zh-CN" sz="3200" b="1" dirty="0">
                <a:solidFill>
                  <a:srgbClr val="2F20F0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altLang="zh-CN" sz="3200" b="1" baseline="30000" dirty="0">
                <a:solidFill>
                  <a:srgbClr val="2F20F0"/>
                </a:solidFill>
                <a:latin typeface="Symbol" pitchFamily="2" charset="2"/>
                <a:sym typeface="Wingdings" pitchFamily="2" charset="2"/>
              </a:rPr>
              <a:t>0</a:t>
            </a:r>
            <a:endParaRPr lang="en-US" altLang="zh-CN" sz="3200" b="1" baseline="30000" dirty="0">
              <a:solidFill>
                <a:srgbClr val="2F20F0"/>
              </a:solidFill>
              <a:latin typeface="Symbol" pitchFamily="2" charset="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7E9586D-35D6-014B-88F4-C20974F80993}"/>
              </a:ext>
            </a:extLst>
          </p:cNvPr>
          <p:cNvSpPr txBox="1"/>
          <p:nvPr/>
        </p:nvSpPr>
        <p:spPr>
          <a:xfrm>
            <a:off x="7765638" y="3892246"/>
            <a:ext cx="51406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C0000"/>
                </a:solidFill>
                <a:effectLst/>
                <a:latin typeface="Times" pitchFamily="2" charset="0"/>
              </a:rPr>
              <a:t>three-body phase space</a:t>
            </a:r>
          </a:p>
          <a:p>
            <a:r>
              <a:rPr lang="en-US" altLang="zh-CN" sz="2800" b="1" dirty="0">
                <a:solidFill>
                  <a:srgbClr val="CC0000"/>
                </a:solidFill>
                <a:effectLst/>
                <a:latin typeface="Times" pitchFamily="2" charset="0"/>
              </a:rPr>
              <a:t>MC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9741C31-871F-8144-A280-A03EDBFFA211}"/>
              </a:ext>
            </a:extLst>
          </p:cNvPr>
          <p:cNvSpPr txBox="1"/>
          <p:nvPr/>
        </p:nvSpPr>
        <p:spPr>
          <a:xfrm>
            <a:off x="8462737" y="2072121"/>
            <a:ext cx="6457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effectLst/>
                <a:latin typeface="Comic Sans MS" panose="030F0902030302020204" pitchFamily="66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391627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30196</TotalTime>
  <Words>1775</Words>
  <Application>Microsoft Macintosh PowerPoint</Application>
  <PresentationFormat>宽屏</PresentationFormat>
  <Paragraphs>259</Paragraphs>
  <Slides>33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53" baseType="lpstr">
      <vt:lpstr>-apple-system</vt:lpstr>
      <vt:lpstr>黑体</vt:lpstr>
      <vt:lpstr>华文楷体</vt:lpstr>
      <vt:lpstr>宋体</vt:lpstr>
      <vt:lpstr>Microsoft YaHei</vt:lpstr>
      <vt:lpstr>Microsoft YaHei</vt:lpstr>
      <vt:lpstr>Gulliver</vt:lpstr>
      <vt:lpstr>Arial</vt:lpstr>
      <vt:lpstr>Calibri</vt:lpstr>
      <vt:lpstr>Calibri Light</vt:lpstr>
      <vt:lpstr>Cambria Math</vt:lpstr>
      <vt:lpstr>Comic Sans MS</vt:lpstr>
      <vt:lpstr>Helvetica</vt:lpstr>
      <vt:lpstr>Symbol</vt:lpstr>
      <vt:lpstr>Times</vt:lpstr>
      <vt:lpstr>Times New Roman</vt:lpstr>
      <vt:lpstr>Wingdings</vt:lpstr>
      <vt:lpstr>Office 主题</vt:lpstr>
      <vt:lpstr>Microsoft 公式 3.0</vt:lpstr>
      <vt:lpstr>Microsoft Graph 2000 图表</vt:lpstr>
      <vt:lpstr>Discovery of the anomalous shape of the structure around 1.84 GeV                       </vt:lpstr>
      <vt:lpstr>OUTLINE</vt:lpstr>
      <vt:lpstr>PowerPoint 演示文稿</vt:lpstr>
      <vt:lpstr>PowerPoint 演示文稿</vt:lpstr>
      <vt:lpstr>Hadron Spectroscopy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10 billion J/ events at BESIII             Chin. Phys. C 46, 074001 (2022)</vt:lpstr>
      <vt:lpstr>"Confirmed " pp ̅ threshold enhancement in ψ(2S) </vt:lpstr>
      <vt:lpstr>"Spin-parity ditermination": J^PC=〖0^-〗^+</vt:lpstr>
      <vt:lpstr>No pp ̅ threshold enhancement in hadronic decays </vt:lpstr>
      <vt:lpstr>Confirmation of X(1835)   in J </vt:lpstr>
      <vt:lpstr>No evident structure in J/y hadronic decays</vt:lpstr>
      <vt:lpstr>Anomalous line-shape of 〖η^′ π〗^+ π^-  in J/ψ→γ〖η^′ π〗^+ π^-</vt:lpstr>
      <vt:lpstr>Anomalous line shape of 〖η^′ π〗^+ π^-  in J/ψ→γ〖η^′ π〗^+ π^-</vt:lpstr>
      <vt:lpstr>Anomalous line shape of 〖η^′ π〗^+ π^-  in J/ψ→γ〖η^′ π〗^+ π^-</vt:lpstr>
      <vt:lpstr>Anomalous line shape of 〖η^′ π〗^+ π^-  in J/ψ→γ〖η^′ π〗^+ π^-</vt:lpstr>
      <vt:lpstr>PowerPoint 演示文稿</vt:lpstr>
      <vt:lpstr>PowerPoint 演示文稿</vt:lpstr>
      <vt:lpstr>New decay modes of X(1835)</vt:lpstr>
      <vt:lpstr>PowerPoint 演示文稿</vt:lpstr>
      <vt:lpstr>PowerPoint 演示文稿</vt:lpstr>
      <vt:lpstr>PowerPoint 演示文稿</vt:lpstr>
      <vt:lpstr>                         Summary  </vt:lpstr>
      <vt:lpstr>     非常感谢大家聆听！  非常感谢强子物理在线论坛！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fangss@ihep.ac.cn</cp:lastModifiedBy>
  <cp:revision>271</cp:revision>
  <dcterms:created xsi:type="dcterms:W3CDTF">2020-07-04T03:28:01Z</dcterms:created>
  <dcterms:modified xsi:type="dcterms:W3CDTF">2023-11-08T09:03:04Z</dcterms:modified>
</cp:coreProperties>
</file>