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9" r:id="rId5"/>
  </p:sldMasterIdLst>
  <p:sldIdLst>
    <p:sldId id="260" r:id="rId6"/>
    <p:sldId id="261" r:id="rId7"/>
    <p:sldId id="257" r:id="rId8"/>
    <p:sldId id="290" r:id="rId9"/>
    <p:sldId id="263" r:id="rId10"/>
    <p:sldId id="262" r:id="rId11"/>
    <p:sldId id="258" r:id="rId12"/>
    <p:sldId id="264" r:id="rId13"/>
    <p:sldId id="267" r:id="rId14"/>
    <p:sldId id="278" r:id="rId15"/>
    <p:sldId id="279" r:id="rId16"/>
    <p:sldId id="265" r:id="rId17"/>
    <p:sldId id="280" r:id="rId18"/>
    <p:sldId id="286" r:id="rId19"/>
    <p:sldId id="281" r:id="rId20"/>
    <p:sldId id="282" r:id="rId21"/>
    <p:sldId id="283" r:id="rId22"/>
    <p:sldId id="284" r:id="rId23"/>
    <p:sldId id="285" r:id="rId24"/>
    <p:sldId id="287" r:id="rId25"/>
    <p:sldId id="259" r:id="rId26"/>
    <p:sldId id="268" r:id="rId27"/>
    <p:sldId id="288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66" r:id="rId36"/>
    <p:sldId id="269" r:id="rId37"/>
    <p:sldId id="270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 qiang" initials="zq" lastIdx="1" clrIdx="0">
    <p:extLst>
      <p:ext uri="{19B8F6BF-5375-455C-9EA6-DF929625EA0E}">
        <p15:presenceInfo xmlns:p15="http://schemas.microsoft.com/office/powerpoint/2012/main" userId="f73564ea4d2bcd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7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99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7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01068-B8BE-442C-B378-B9339F30602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7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E455D-037D-4ECB-B92A-01CCA3CE6B7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2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9E267-1337-449A-8E15-FC27D4CDCBF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7513F-117B-43A3-ADA0-59D02EB089A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080C4-CBF2-4D1E-A3B5-880F360F0FD0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8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F83A3-73FE-4CEE-B803-B03CC30F4AAF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7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D597-F47B-41B3-ADE8-88A1CDF6D9DF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18212-4B14-4400-8E48-55F51D195426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1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39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A7DA4-2129-417B-818A-CCA9B45E70EE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58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4F9C6-DA21-402E-997D-C5CE25AAE5F0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00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B1F76-EFC8-4C34-979E-45D536F13E11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2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8BFFF78-F6B2-469A-9A80-E9CC5B7A44AD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13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FB9BBC-8A85-4CE9-A706-35B2B04D7065}" type="slidenum">
              <a:rPr lang="zh-CN" altLang="en-GB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42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0C315E-36B1-4FAD-89D5-2415EEE64A3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47102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7DF5F6-0141-44BB-8D9A-8E6ED45BE9F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2507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16A94-8FB1-4F5B-B166-DAA68524FDE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2261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726F3E-5AA9-4DE8-AAEE-6B90BE1D7C3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12480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2B9A85-C6E2-406E-912E-3D094C7067E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7641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855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EDE7FF-34C5-472D-AF73-E1C8AF6D408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09441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A42FD3-5501-4466-B0EF-C693BF37ED6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61918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58A9E8-C34F-41AF-9746-A1FB7A48180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53361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732A00-4582-4C21-9DFB-866BDFB9CEB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35345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060A92-70B3-4902-B975-49C587C007B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74971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6A5C3A-53CC-4F9C-B68F-FBE0D5585B0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92544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4A774-9D99-413B-91E9-DD57291BA06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52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3135-1A1D-47D7-9CE0-1BAD9BFD5DF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06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9843-1654-4BE2-B8B9-F20C996A6E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93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2B17A-A3D4-48DC-A4EF-665509209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4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085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68FE4-3086-4F6F-932E-17246CEFD7A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0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5C65B-85E0-4B1F-946B-60AE028AA24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4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42553-499A-4341-915C-A25881279E0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56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AC3FF-E79F-49B8-8CD8-5E9129A0C79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65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FB9D-B4AD-46CB-925B-4D60CC1540D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6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2B7FA-C4D8-4DBC-B0CC-BC520380296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03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D3C82-B0D2-4A08-8F61-81D1593D234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56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057E82D-9782-4947-B3E9-B41F17E7E05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60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3AB6-EDFF-4FB1-8880-6C3450EDF516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73449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41D78-3462-437C-B14F-4F32ABE33AE7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7035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386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82D5-2C41-4BE0-8FA9-1C41F9F9993B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39231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93555-0717-4CA7-AD03-4901CA720463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67690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2CC4F-AB67-4CEB-BF93-815EC70BB19D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53978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795BD-A09C-4956-9111-9D937ECEE1F3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49534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D72C-87A2-4FC6-AC8C-88F56B22C0EF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9842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C4ED2-FCFA-40E9-BD73-5BE2772BCC69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98941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43827-0DAA-4E93-9B20-83E04B13617C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49980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E781A-525B-4695-8DEF-1F6D8E4B2079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08024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0658C-8120-4FE7-BB1E-FBDD3AC81EA1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0386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8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61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40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75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E35A-C6B5-4386-9677-AF9E9F7E1CA5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F4CE-8B37-48D5-A28B-1E143C329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54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5524F-C991-480D-AC43-5ECA7E168D21}" type="slidenum">
              <a:rPr lang="zh-CN" alt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3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BE0D1-A52E-4683-BD66-0D7424BBFB46}" type="slidenum">
              <a:rPr lang="zh-CN" alt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7890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071024-30CA-407D-9EC9-A4CF8752EEC4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93896D8-6D42-4DF9-A1CD-2419784FB3B0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5520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he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0489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he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88913"/>
            <a:ext cx="320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82889" y="614363"/>
            <a:ext cx="3614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1800" b="1" kern="0">
                <a:solidFill>
                  <a:srgbClr val="808080"/>
                </a:solidFill>
                <a:latin typeface="Eras Demi ITC" pitchFamily="34" charset="0"/>
                <a:ea typeface="宋体" charset="-122"/>
              </a:rPr>
              <a:t>Institute of High Energy Physics</a:t>
            </a:r>
            <a:endParaRPr lang="en-GB" altLang="zh-CN" sz="1800" b="1" kern="0">
              <a:solidFill>
                <a:srgbClr val="808080"/>
              </a:solidFill>
              <a:latin typeface="Eras Demi ITC" pitchFamily="34" charset="0"/>
              <a:ea typeface="宋体" charset="-122"/>
            </a:endParaRPr>
          </a:p>
        </p:txBody>
      </p:sp>
      <p:pic>
        <p:nvPicPr>
          <p:cNvPr id="7" name="Picture 7" descr="cas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4451"/>
            <a:ext cx="25923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66" y="108731"/>
            <a:ext cx="1215135" cy="12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52675" y="3212649"/>
            <a:ext cx="7704138" cy="166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Qiang</a:t>
            </a:r>
            <a:r>
              <a: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 Zhao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Institute of High Energy Physics, CAS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zhaoq</a:t>
            </a:r>
            <a:r>
              <a:rPr kumimoji="0" lang="en-GB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@</a:t>
            </a:r>
            <a:r>
              <a:rPr kumimoji="0" lang="en-GB" altLang="zh-CN" sz="2400" b="1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t>ihep.ac.cn</a:t>
            </a:r>
            <a:endParaRPr kumimoji="0" lang="en-GB" altLang="zh-CN" sz="2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5257" y="1719266"/>
            <a:ext cx="11125200" cy="120032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FFCC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Triangle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 singularity in the hidden charm </a:t>
            </a:r>
            <a:r>
              <a:rPr kumimoji="0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pentaquark</a:t>
            </a:r>
            <a:r>
              <a:rPr kumimoji="0" lang="en-US" altLang="zh-CN" sz="3600" b="1" i="0" u="none" strike="noStrike" kern="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 decays and a feed-down mechanism </a:t>
            </a:r>
            <a:r>
              <a:rPr lang="en-US" altLang="zh-CN" sz="3600" b="1" kern="0" dirty="0">
                <a:solidFill>
                  <a:srgbClr val="333399"/>
                </a:solidFill>
                <a:latin typeface="Calibri" pitchFamily="34" charset="0"/>
                <a:ea typeface="宋体" charset="-122"/>
              </a:rPr>
              <a:t>at </a:t>
            </a:r>
            <a:r>
              <a:rPr lang="en-US" altLang="zh-CN" sz="3600" b="1" kern="0" dirty="0" err="1">
                <a:solidFill>
                  <a:srgbClr val="333399"/>
                </a:solidFill>
                <a:latin typeface="Calibri" pitchFamily="34" charset="0"/>
                <a:ea typeface="宋体" charset="-122"/>
              </a:rPr>
              <a:t>LHCb</a:t>
            </a:r>
            <a:endParaRPr kumimoji="0" lang="en-GB" altLang="zh-CN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120799" y="6093961"/>
            <a:ext cx="85196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on near-threshold J/psi </a:t>
            </a:r>
            <a:r>
              <a:rPr lang="en-US" altLang="zh-CN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photoproduction</a:t>
            </a:r>
            <a:endParaRPr lang="en-US" altLang="zh-CN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0000CC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Feb. 19-22, 2024, Huizhou</a:t>
            </a:r>
          </a:p>
        </p:txBody>
      </p:sp>
    </p:spTree>
    <p:extLst>
      <p:ext uri="{BB962C8B-B14F-4D97-AF65-F5344CB8AC3E}">
        <p14:creationId xmlns:p14="http://schemas.microsoft.com/office/powerpoint/2010/main" val="171929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z="1800" kern="0">
                <a:solidFill>
                  <a:sysClr val="windowText" lastClr="000000"/>
                </a:solidFill>
              </a:rPr>
              <a:pPr>
                <a:defRPr/>
              </a:pPr>
              <a:t>10</a:t>
            </a:fld>
            <a:endParaRPr lang="en-GB" altLang="zh-CN" sz="1800" kern="0">
              <a:solidFill>
                <a:sysClr val="windowText" lastClr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4" y="698544"/>
            <a:ext cx="3314960" cy="22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03" y="802125"/>
            <a:ext cx="3405153" cy="209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07" y="805077"/>
            <a:ext cx="3399981" cy="211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4" y="3045763"/>
            <a:ext cx="533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4" y="5255509"/>
            <a:ext cx="5334000" cy="141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03" y="2958658"/>
            <a:ext cx="2290605" cy="1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 flipV="1">
            <a:off x="7831382" y="3501339"/>
            <a:ext cx="720080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矩形 9"/>
          <p:cNvSpPr/>
          <p:nvPr/>
        </p:nvSpPr>
        <p:spPr bwMode="auto">
          <a:xfrm>
            <a:off x="1087323" y="5580742"/>
            <a:ext cx="4210391" cy="274698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087323" y="5855440"/>
            <a:ext cx="3063763" cy="21879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509" y="273251"/>
            <a:ext cx="1164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 structures arising from the TS mechanism involving both W emission and color-suppressed trans. </a:t>
            </a:r>
            <a:endParaRPr lang="zh-CN" alt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6953" y="4887466"/>
            <a:ext cx="533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The TS is not sufficient for explaining the Run-II data. Pole structures are needed for those observed Pc signals.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Do we have further evidences for understanding the nature of Pc’s?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151086" y="5855441"/>
            <a:ext cx="1146628" cy="218790"/>
          </a:xfrm>
          <a:prstGeom prst="rect">
            <a:avLst/>
          </a:prstGeom>
          <a:solidFill>
            <a:srgbClr val="CC66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087323" y="4649489"/>
            <a:ext cx="4261191" cy="176129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087323" y="4817929"/>
            <a:ext cx="2403363" cy="21879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2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8391746" y="5650318"/>
            <a:ext cx="497068" cy="28104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31372" y="399142"/>
            <a:ext cx="10443029" cy="544286"/>
          </a:xfrm>
          <a:prstGeom prst="rect">
            <a:avLst/>
          </a:prstGeom>
          <a:solidFill>
            <a:srgbClr val="99CC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altLang="zh-CN" sz="2400" b="1" kern="0" dirty="0">
                <a:solidFill>
                  <a:schemeClr val="accent2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    2. </a:t>
            </a:r>
            <a:r>
              <a:rPr lang="en-US" altLang="zh-C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 phenomena arising from the Pc three-body and four-body decays</a:t>
            </a:r>
          </a:p>
          <a:p>
            <a:pPr algn="l" defTabSz="914400">
              <a:spcBef>
                <a:spcPts val="600"/>
              </a:spcBef>
            </a:pPr>
            <a:endParaRPr lang="en-US" altLang="zh-CN" sz="2400" b="1" kern="0" dirty="0">
              <a:solidFill>
                <a:schemeClr val="accent2"/>
              </a:solidFill>
              <a:latin typeface="Calibri" panose="020F0502020204030204" pitchFamily="34" charset="0"/>
              <a:ea typeface="宋体" charset="-122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71" y="1230518"/>
            <a:ext cx="8471574" cy="1682207"/>
          </a:xfrm>
          <a:prstGeom prst="rect">
            <a:avLst/>
          </a:prstGeom>
        </p:spPr>
      </p:pic>
      <p:sp>
        <p:nvSpPr>
          <p:cNvPr id="6" name="Line 16"/>
          <p:cNvSpPr>
            <a:spLocks noChangeShapeType="1"/>
          </p:cNvSpPr>
          <p:nvPr/>
        </p:nvSpPr>
        <p:spPr bwMode="auto">
          <a:xfrm flipH="1" flipV="1">
            <a:off x="3141924" y="4612777"/>
            <a:ext cx="209322" cy="101644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 flipV="1">
            <a:off x="2405508" y="5021245"/>
            <a:ext cx="945738" cy="6079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2398023" y="4622749"/>
            <a:ext cx="754107" cy="34789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3345543" y="5614175"/>
            <a:ext cx="486227" cy="145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1935560" y="4989461"/>
            <a:ext cx="45948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2319897" y="491087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3152129" y="4621988"/>
            <a:ext cx="677566" cy="7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480404" y="4754288"/>
            <a:ext cx="5100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Pc  </a:t>
            </a:r>
          </a:p>
        </p:txBody>
      </p:sp>
      <p:sp>
        <p:nvSpPr>
          <p:cNvPr id="19" name="Oval 36"/>
          <p:cNvSpPr>
            <a:spLocks noChangeArrowheads="1"/>
          </p:cNvSpPr>
          <p:nvPr/>
        </p:nvSpPr>
        <p:spPr bwMode="auto">
          <a:xfrm>
            <a:off x="3268208" y="5535361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37"/>
              <p:cNvSpPr txBox="1">
                <a:spLocks noChangeArrowheads="1"/>
              </p:cNvSpPr>
              <p:nvPr/>
            </p:nvSpPr>
            <p:spPr bwMode="auto">
              <a:xfrm>
                <a:off x="2334028" y="5321389"/>
                <a:ext cx="695960" cy="380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accPr>
                          <m:e>
                            <m:r>
                              <a:rPr kumimoji="0" lang="en-US" altLang="zh-CN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kumimoji="0" lang="en-US" altLang="zh-CN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(∗)</m:t>
                        </m:r>
                      </m:sup>
                    </m:sSup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20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4028" y="5321389"/>
                <a:ext cx="695960" cy="380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7728530" y="4682260"/>
            <a:ext cx="12838" cy="707979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V="1">
            <a:off x="7842770" y="5113812"/>
            <a:ext cx="560340" cy="32456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3080692" y="454975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37"/>
              <p:cNvSpPr txBox="1">
                <a:spLocks noChangeArrowheads="1"/>
              </p:cNvSpPr>
              <p:nvPr/>
            </p:nvSpPr>
            <p:spPr bwMode="auto">
              <a:xfrm>
                <a:off x="2239645" y="4336410"/>
                <a:ext cx="609141" cy="42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kern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1" ker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1800" b="1" ker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d>
                          <m:dPr>
                            <m:ctrlPr>
                              <a:rPr lang="en-US" altLang="zh-CN" sz="1800" b="1" ker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ker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</a:t>
                </a:r>
              </a:p>
            </p:txBody>
          </p:sp>
        </mc:Choice>
        <mc:Fallback>
          <p:sp>
            <p:nvSpPr>
              <p:cNvPr id="24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9645" y="4336410"/>
                <a:ext cx="609141" cy="424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37"/>
              <p:cNvSpPr txBox="1">
                <a:spLocks noChangeArrowheads="1"/>
              </p:cNvSpPr>
              <p:nvPr/>
            </p:nvSpPr>
            <p:spPr bwMode="auto">
              <a:xfrm>
                <a:off x="3359640" y="4935580"/>
                <a:ext cx="4635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𝑫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25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9640" y="4935580"/>
                <a:ext cx="4635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37"/>
              <p:cNvSpPr txBox="1">
                <a:spLocks noChangeArrowheads="1"/>
              </p:cNvSpPr>
              <p:nvPr/>
            </p:nvSpPr>
            <p:spPr bwMode="auto">
              <a:xfrm>
                <a:off x="3896031" y="4357787"/>
                <a:ext cx="4331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𝒑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26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6031" y="4357787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37"/>
              <p:cNvSpPr txBox="1">
                <a:spLocks noChangeArrowheads="1"/>
              </p:cNvSpPr>
              <p:nvPr/>
            </p:nvSpPr>
            <p:spPr bwMode="auto">
              <a:xfrm>
                <a:off x="3906266" y="5444557"/>
                <a:ext cx="68159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𝑱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/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𝝍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2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266" y="5444557"/>
                <a:ext cx="681597" cy="369332"/>
              </a:xfrm>
              <a:prstGeom prst="rect">
                <a:avLst/>
              </a:prstGeom>
              <a:blipFill>
                <a:blip r:embed="rId7"/>
                <a:stretch>
                  <a:fillRect l="-1786"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1"/>
          <p:nvPr/>
        </p:nvSpPr>
        <p:spPr>
          <a:xfrm>
            <a:off x="647338" y="2937652"/>
            <a:ext cx="4701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Two-body decay: </a:t>
            </a:r>
          </a:p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charm decays are generally suppressed.</a:t>
            </a: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 flipV="1">
            <a:off x="8207510" y="4633873"/>
            <a:ext cx="209322" cy="101644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H="1" flipV="1">
            <a:off x="7471094" y="5042341"/>
            <a:ext cx="945738" cy="6079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>
            <a:off x="7463609" y="4643845"/>
            <a:ext cx="754107" cy="34789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8416832" y="5638645"/>
            <a:ext cx="471982" cy="19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V="1">
            <a:off x="7001146" y="5010557"/>
            <a:ext cx="45948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7385483" y="49319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8217715" y="4643084"/>
            <a:ext cx="677566" cy="76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545990" y="4775384"/>
            <a:ext cx="5100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Pc  </a:t>
            </a: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8333794" y="5556457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37"/>
              <p:cNvSpPr txBox="1">
                <a:spLocks noChangeArrowheads="1"/>
              </p:cNvSpPr>
              <p:nvPr/>
            </p:nvSpPr>
            <p:spPr bwMode="auto">
              <a:xfrm>
                <a:off x="7225689" y="5415301"/>
                <a:ext cx="695960" cy="380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accPr>
                          <m:e>
                            <m:r>
                              <a:rPr kumimoji="0" lang="en-US" altLang="zh-CN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kumimoji="0" lang="en-US" altLang="zh-CN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(∗)</m:t>
                        </m:r>
                      </m:sup>
                    </m:sSup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38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5689" y="5415301"/>
                <a:ext cx="695960" cy="380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8146278" y="4570854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7254931" y="4356755"/>
                <a:ext cx="609141" cy="42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kern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1" ker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1800" b="1" ker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d>
                          <m:dPr>
                            <m:ctrlPr>
                              <a:rPr lang="en-US" altLang="zh-CN" sz="1800" b="1" ker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ker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</a:t>
                </a:r>
              </a:p>
            </p:txBody>
          </p:sp>
        </mc:Choice>
        <mc:Fallback>
          <p:sp>
            <p:nvSpPr>
              <p:cNvPr id="40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4931" y="4356755"/>
                <a:ext cx="609141" cy="4244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37"/>
              <p:cNvSpPr txBox="1">
                <a:spLocks noChangeArrowheads="1"/>
              </p:cNvSpPr>
              <p:nvPr/>
            </p:nvSpPr>
            <p:spPr bwMode="auto">
              <a:xfrm>
                <a:off x="8425226" y="4956676"/>
                <a:ext cx="53854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kumimoji="0" lang="en-US" altLang="zh-CN" sz="1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𝚲</m:t>
                        </m:r>
                      </m:e>
                      <m:sub>
                        <m:r>
                          <a:rPr kumimoji="0" lang="en-US" altLang="zh-CN" sz="1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𝐜</m:t>
                        </m:r>
                      </m:sub>
                    </m:sSub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4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5226" y="4956676"/>
                <a:ext cx="53854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 Box 37"/>
              <p:cNvSpPr txBox="1">
                <a:spLocks noChangeArrowheads="1"/>
              </p:cNvSpPr>
              <p:nvPr/>
            </p:nvSpPr>
            <p:spPr bwMode="auto">
              <a:xfrm>
                <a:off x="9082361" y="5799965"/>
                <a:ext cx="4331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𝒑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4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2361" y="5799965"/>
                <a:ext cx="43313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 Box 37"/>
              <p:cNvSpPr txBox="1">
                <a:spLocks noChangeArrowheads="1"/>
              </p:cNvSpPr>
              <p:nvPr/>
            </p:nvSpPr>
            <p:spPr bwMode="auto">
              <a:xfrm>
                <a:off x="8958129" y="5371791"/>
                <a:ext cx="68159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𝑱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/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𝝍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43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8129" y="5371791"/>
                <a:ext cx="681597" cy="369332"/>
              </a:xfrm>
              <a:prstGeom prst="rect">
                <a:avLst/>
              </a:prstGeom>
              <a:blipFill>
                <a:blip r:embed="rId12"/>
                <a:stretch>
                  <a:fillRect l="-1802"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 Box 37"/>
              <p:cNvSpPr txBox="1">
                <a:spLocks noChangeArrowheads="1"/>
              </p:cNvSpPr>
              <p:nvPr/>
            </p:nvSpPr>
            <p:spPr bwMode="auto">
              <a:xfrm>
                <a:off x="9066331" y="4406052"/>
                <a:ext cx="44916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𝝅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45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6331" y="4406052"/>
                <a:ext cx="44916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/>
          <p:cNvSpPr txBox="1"/>
          <p:nvPr/>
        </p:nvSpPr>
        <p:spPr>
          <a:xfrm>
            <a:off x="5877348" y="2973136"/>
            <a:ext cx="593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Three-body decay:</a:t>
            </a:r>
          </a:p>
          <a:p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Hidden charm decays are further suppressed by the phase space. However, the presence of triangle singularity (TS) or box singularity (BS) may produce unique structures.</a:t>
            </a:r>
            <a:endParaRPr lang="zh-CN" alt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5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5D72C-87A2-4FC6-AC8C-88F56B22C0EF}" type="slidenum">
              <a:rPr kumimoji="0" lang="zh-CN" alt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59543" y="188914"/>
            <a:ext cx="9993086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Exotics of Type-III: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Peak structures caused by kinematic effects, in particular, by 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triangle singularity</a:t>
            </a: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51" y="1983364"/>
            <a:ext cx="3181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17" y="1010113"/>
            <a:ext cx="6609357" cy="129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75" y="2381250"/>
            <a:ext cx="4536504" cy="7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2001417" y="3300526"/>
            <a:ext cx="6747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The TS occurs when all the three internal particles can approach their on-shell condition simultaneously: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95" y="4215762"/>
            <a:ext cx="1590280" cy="40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箭头 4"/>
          <p:cNvSpPr/>
          <p:nvPr/>
        </p:nvSpPr>
        <p:spPr bwMode="auto">
          <a:xfrm>
            <a:off x="6372523" y="4215762"/>
            <a:ext cx="504056" cy="4015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41" y="4143755"/>
            <a:ext cx="1655546" cy="5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4356300" y="4175692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for all j=1,2,3.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059544" y="4743082"/>
            <a:ext cx="104139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L. D. Landau, </a:t>
            </a: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Nucl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. Phys. 13, 181 (1959);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J.J. Wu, X.-H. Liu, Q. Zhao, B.-S. Zou, Phys. Rev. Lett. 108, 081003 (2012)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Q. Wang, C.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Hanhart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Q. Zhao, Phys. Rev. Lett. 111, 132003 (2013); Phys. Lett. B 725, 106 (2013)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X.-H. Liu, M. Oka and Q. Zhao, 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PLB753, 297(2016)</a:t>
            </a:r>
          </a:p>
          <a:p>
            <a:pPr lvl="0">
              <a:defRPr/>
            </a:pP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M.-C. Du and Q. Zhao, 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Phys.Rev.D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 100 (2019) 3, 036005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F.-K. 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Guo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, C. 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Hanhart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, U.-G. Meissner, Q. Wang, Q. Zhao, B.-S. Zou, 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Rev. Mod. Phys. 90, 015004 (2018)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</a:p>
          <a:p>
            <a:pPr lvl="0">
              <a:defRPr/>
            </a:pP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F.-K. 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Guo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, X.-H. Liu, and S. Sakai, 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Prog.Part.Nucl.Phys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. 112 (2020) 103757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13" name="直接连接符 14"/>
          <p:cNvCxnSpPr>
            <a:cxnSpLocks noChangeShapeType="1"/>
          </p:cNvCxnSpPr>
          <p:nvPr/>
        </p:nvCxnSpPr>
        <p:spPr bwMode="auto">
          <a:xfrm>
            <a:off x="8840107" y="2301875"/>
            <a:ext cx="0" cy="998538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15"/>
          <p:cNvCxnSpPr>
            <a:cxnSpLocks noChangeShapeType="1"/>
          </p:cNvCxnSpPr>
          <p:nvPr/>
        </p:nvCxnSpPr>
        <p:spPr bwMode="auto">
          <a:xfrm flipH="1">
            <a:off x="8840107" y="2908300"/>
            <a:ext cx="647700" cy="45085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525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3" y="1375849"/>
            <a:ext cx="4896327" cy="17250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783" y="1375848"/>
            <a:ext cx="4736082" cy="1725081"/>
          </a:xfrm>
          <a:prstGeom prst="rect">
            <a:avLst/>
          </a:prstGeom>
        </p:spPr>
      </p:pic>
      <p:sp>
        <p:nvSpPr>
          <p:cNvPr id="22" name="Line 38"/>
          <p:cNvSpPr>
            <a:spLocks noChangeShapeType="1"/>
          </p:cNvSpPr>
          <p:nvPr/>
        </p:nvSpPr>
        <p:spPr bwMode="auto">
          <a:xfrm flipH="1">
            <a:off x="4557485" y="1741714"/>
            <a:ext cx="7257" cy="413658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V="1">
            <a:off x="4722198" y="2048680"/>
            <a:ext cx="401345" cy="21338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 flipH="1">
            <a:off x="6981362" y="1719945"/>
            <a:ext cx="7257" cy="413658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V="1">
            <a:off x="7146075" y="2026911"/>
            <a:ext cx="401345" cy="21338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H="1">
            <a:off x="9223828" y="1705430"/>
            <a:ext cx="1942" cy="556633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 flipH="1">
            <a:off x="10049722" y="1719945"/>
            <a:ext cx="1942" cy="55663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1840" y="326571"/>
            <a:ext cx="7934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Triangle and box singularity in Pc three and four-body decays</a:t>
            </a:r>
            <a:endParaRPr lang="zh-CN" altLang="en-US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761840" y="3390609"/>
                <a:ext cx="10588331" cy="137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Although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dirty="0"/>
                  <a:t> interactions would not dynamically generate pole structures, narrow peaks may appear at the thresholds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due to the TS and BS mechanism.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Near-threshold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b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interactions will feed into the TS and BS mechanism and contribute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peaks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invariant mass spectrum.</a:t>
                </a:r>
                <a:endParaRPr lang="zh-CN" altLang="en-US" dirty="0"/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0" y="3390609"/>
                <a:ext cx="10588331" cy="1371081"/>
              </a:xfrm>
              <a:prstGeom prst="rect">
                <a:avLst/>
              </a:prstGeom>
              <a:blipFill>
                <a:blip r:embed="rId4"/>
                <a:stretch>
                  <a:fillRect l="-403" t="-1333" r="-288" b="-6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27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  <p:sp>
        <p:nvSpPr>
          <p:cNvPr id="4" name="Line 38"/>
          <p:cNvSpPr>
            <a:spLocks noChangeShapeType="1"/>
          </p:cNvSpPr>
          <p:nvPr/>
        </p:nvSpPr>
        <p:spPr bwMode="auto">
          <a:xfrm flipH="1">
            <a:off x="2952142" y="2598756"/>
            <a:ext cx="425274" cy="648162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Line 39"/>
          <p:cNvSpPr>
            <a:spLocks noChangeShapeType="1"/>
          </p:cNvSpPr>
          <p:nvPr/>
        </p:nvSpPr>
        <p:spPr bwMode="auto">
          <a:xfrm flipV="1">
            <a:off x="3086408" y="3293251"/>
            <a:ext cx="598298" cy="706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37"/>
              <p:cNvSpPr txBox="1">
                <a:spLocks noChangeArrowheads="1"/>
              </p:cNvSpPr>
              <p:nvPr/>
            </p:nvSpPr>
            <p:spPr bwMode="auto">
              <a:xfrm>
                <a:off x="2504073" y="3063769"/>
                <a:ext cx="695960" cy="380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accPr>
                          <m:e>
                            <m:r>
                              <a:rPr kumimoji="0" lang="en-US" altLang="zh-CN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宋体" charset="-12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kumimoji="0" lang="en-US" altLang="zh-CN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(∗)</m:t>
                        </m:r>
                      </m:sup>
                    </m:sSup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15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4073" y="3063769"/>
                <a:ext cx="695960" cy="380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37"/>
              <p:cNvSpPr txBox="1">
                <a:spLocks noChangeArrowheads="1"/>
              </p:cNvSpPr>
              <p:nvPr/>
            </p:nvSpPr>
            <p:spPr bwMode="auto">
              <a:xfrm>
                <a:off x="3329102" y="2369619"/>
                <a:ext cx="609141" cy="424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lvl="0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kern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1" ker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1800" b="1" ker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d>
                          <m:dPr>
                            <m:ctrlPr>
                              <a:rPr lang="en-US" altLang="zh-CN" sz="1800" b="1" ker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kern="0">
                                <a:solidFill>
                                  <a:srgbClr val="333399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bSup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</a:t>
                </a:r>
              </a:p>
            </p:txBody>
          </p:sp>
        </mc:Choice>
        <mc:Fallback>
          <p:sp>
            <p:nvSpPr>
              <p:cNvPr id="1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102" y="2369619"/>
                <a:ext cx="609141" cy="424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37"/>
              <p:cNvSpPr txBox="1">
                <a:spLocks noChangeArrowheads="1"/>
              </p:cNvSpPr>
              <p:nvPr/>
            </p:nvSpPr>
            <p:spPr bwMode="auto">
              <a:xfrm>
                <a:off x="3685114" y="3041130"/>
                <a:ext cx="53854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kumimoji="0" lang="en-US" altLang="zh-CN" sz="1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𝚲</m:t>
                        </m:r>
                      </m:e>
                      <m:sub>
                        <m:r>
                          <a:rPr kumimoji="0" lang="en-US" altLang="zh-CN" sz="1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charset="-122"/>
                          </a:rPr>
                          <m:t>𝐜</m:t>
                        </m:r>
                      </m:sub>
                    </m:sSub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18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5114" y="3041130"/>
                <a:ext cx="53854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37"/>
              <p:cNvSpPr txBox="1">
                <a:spLocks noChangeArrowheads="1"/>
              </p:cNvSpPr>
              <p:nvPr/>
            </p:nvSpPr>
            <p:spPr bwMode="auto">
              <a:xfrm>
                <a:off x="3723683" y="4056533"/>
                <a:ext cx="4331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𝒑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19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3683" y="4056533"/>
                <a:ext cx="43313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37"/>
              <p:cNvSpPr txBox="1">
                <a:spLocks noChangeArrowheads="1"/>
              </p:cNvSpPr>
              <p:nvPr/>
            </p:nvSpPr>
            <p:spPr bwMode="auto">
              <a:xfrm>
                <a:off x="3971322" y="3410463"/>
                <a:ext cx="68159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𝑱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/</m:t>
                    </m:r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𝝍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20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1322" y="3410463"/>
                <a:ext cx="681597" cy="369332"/>
              </a:xfrm>
              <a:prstGeom prst="rect">
                <a:avLst/>
              </a:prstGeom>
              <a:blipFill>
                <a:blip r:embed="rId6"/>
                <a:stretch>
                  <a:fillRect l="-1786"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37"/>
              <p:cNvSpPr txBox="1">
                <a:spLocks noChangeArrowheads="1"/>
              </p:cNvSpPr>
              <p:nvPr/>
            </p:nvSpPr>
            <p:spPr bwMode="auto">
              <a:xfrm>
                <a:off x="4485305" y="2671799"/>
                <a:ext cx="44916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𝝅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2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5305" y="2671799"/>
                <a:ext cx="4491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/>
          <p:cNvCxnSpPr/>
          <p:nvPr/>
        </p:nvCxnSpPr>
        <p:spPr bwMode="auto">
          <a:xfrm flipV="1">
            <a:off x="1533133" y="2336800"/>
            <a:ext cx="1001485" cy="72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箭头连接符 28"/>
          <p:cNvCxnSpPr/>
          <p:nvPr/>
        </p:nvCxnSpPr>
        <p:spPr bwMode="auto">
          <a:xfrm flipH="1">
            <a:off x="3115549" y="2344057"/>
            <a:ext cx="1041266" cy="72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箭头连接符 34"/>
          <p:cNvCxnSpPr/>
          <p:nvPr/>
        </p:nvCxnSpPr>
        <p:spPr bwMode="auto">
          <a:xfrm flipH="1" flipV="1">
            <a:off x="2217190" y="1574800"/>
            <a:ext cx="351838" cy="51525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椭圆 36"/>
          <p:cNvSpPr/>
          <p:nvPr/>
        </p:nvSpPr>
        <p:spPr bwMode="auto">
          <a:xfrm>
            <a:off x="2537141" y="2113317"/>
            <a:ext cx="573362" cy="4614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直接箭头连接符 37"/>
          <p:cNvCxnSpPr/>
          <p:nvPr/>
        </p:nvCxnSpPr>
        <p:spPr bwMode="auto">
          <a:xfrm flipH="1" flipV="1">
            <a:off x="2750457" y="1465943"/>
            <a:ext cx="73365" cy="53563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Line 18"/>
          <p:cNvSpPr>
            <a:spLocks noChangeShapeType="1"/>
          </p:cNvSpPr>
          <p:nvPr/>
        </p:nvSpPr>
        <p:spPr bwMode="auto">
          <a:xfrm flipH="1" flipV="1">
            <a:off x="2917370" y="2574797"/>
            <a:ext cx="827316" cy="29177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H="1" flipV="1">
            <a:off x="2917370" y="2582053"/>
            <a:ext cx="478973" cy="99571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V="1">
            <a:off x="3396343" y="2866570"/>
            <a:ext cx="348343" cy="71845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 flipH="1" flipV="1">
            <a:off x="3722915" y="2866569"/>
            <a:ext cx="660399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3396342" y="3585025"/>
            <a:ext cx="326573" cy="62674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3397682" y="3577770"/>
            <a:ext cx="471982" cy="19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/>
              <p:cNvSpPr txBox="1"/>
              <p:nvPr/>
            </p:nvSpPr>
            <p:spPr>
              <a:xfrm>
                <a:off x="841828" y="406938"/>
                <a:ext cx="9020611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feed-down mechanism for producing the enhancements 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thresholds</a:t>
                </a:r>
                <a:endParaRPr lang="zh-CN" altLang="en-US" sz="2000" b="1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8" y="406938"/>
                <a:ext cx="9020611" cy="412934"/>
              </a:xfrm>
              <a:prstGeom prst="rect">
                <a:avLst/>
              </a:prstGeom>
              <a:blipFill>
                <a:blip r:embed="rId8"/>
                <a:stretch>
                  <a:fillRect l="-676" t="-5970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/>
              <p:cNvSpPr txBox="1"/>
              <p:nvPr/>
            </p:nvSpPr>
            <p:spPr>
              <a:xfrm>
                <a:off x="5408958" y="2082895"/>
                <a:ext cx="6284686" cy="140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</a:rPr>
                  <a:t>Collinear pairs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bSup>
                    <m:sSup>
                      <m:s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produced at LHC may </a:t>
                </a:r>
                <a:r>
                  <a:rPr lang="en-US" altLang="zh-CN" sz="2000" dirty="0" err="1">
                    <a:solidFill>
                      <a:srgbClr val="0000FF"/>
                    </a:solidFill>
                  </a:rPr>
                  <a:t>rescatter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 into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channel via 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TS/BS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 mechanism, and produce narrow structures 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thresholds in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</a:rPr>
                  <a:t> spectra.</a:t>
                </a:r>
              </a:p>
            </p:txBody>
          </p:sp>
        </mc:Choice>
        <mc:Fallback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58" y="2082895"/>
                <a:ext cx="6284686" cy="1402243"/>
              </a:xfrm>
              <a:prstGeom prst="rect">
                <a:avLst/>
              </a:prstGeom>
              <a:blipFill>
                <a:blip r:embed="rId9"/>
                <a:stretch>
                  <a:fillRect l="-970" b="-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 Box 37"/>
              <p:cNvSpPr txBox="1">
                <a:spLocks noChangeArrowheads="1"/>
              </p:cNvSpPr>
              <p:nvPr/>
            </p:nvSpPr>
            <p:spPr bwMode="auto">
              <a:xfrm>
                <a:off x="1094955" y="2001576"/>
                <a:ext cx="4331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𝒑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48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4955" y="2001576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4383177" y="2019727"/>
                <a:ext cx="43313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-122"/>
                      </a:rPr>
                      <m:t>𝒑</m:t>
                    </m:r>
                  </m:oMath>
                </a14:m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宋体" charset="-122"/>
                  </a:rPr>
                  <a:t>  </a:t>
                </a:r>
              </a:p>
            </p:txBody>
          </p:sp>
        </mc:Choice>
        <mc:Fallback>
          <p:sp>
            <p:nvSpPr>
              <p:cNvPr id="49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3177" y="2019727"/>
                <a:ext cx="43313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/>
          <p:cNvSpPr txBox="1"/>
          <p:nvPr/>
        </p:nvSpPr>
        <p:spPr>
          <a:xfrm>
            <a:off x="1180410" y="6278336"/>
            <a:ext cx="7094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M.-X. </a:t>
            </a:r>
            <a:r>
              <a:rPr lang="en-US" altLang="zh-CN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Duan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 </a:t>
            </a:r>
            <a:r>
              <a:rPr lang="en-US" altLang="zh-CN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Qiu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X.-Z. Ling, and Q. Zhao, PRD in press; arXiv:2303.13329 [</a:t>
            </a:r>
            <a:r>
              <a:rPr lang="en-US" altLang="zh-CN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hep-ph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4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10" y="1418640"/>
            <a:ext cx="4247563" cy="160033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81314" y="798286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Effective </a:t>
            </a:r>
            <a:r>
              <a:rPr lang="en-US" altLang="zh-CN" dirty="0" err="1"/>
              <a:t>Lagrangians</a:t>
            </a:r>
            <a:r>
              <a:rPr lang="en-US" altLang="zh-CN" dirty="0"/>
              <a:t> for the interaction vertices: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525" y="4028159"/>
            <a:ext cx="4382120" cy="15223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0411" y="3200400"/>
            <a:ext cx="1040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coupling strength is determined by the t-channel scattering with the heavy meson exchange and the </a:t>
            </a:r>
            <a:r>
              <a:rPr lang="en-US" altLang="zh-CN" dirty="0" err="1"/>
              <a:t>Lagrangians</a:t>
            </a:r>
            <a:r>
              <a:rPr lang="en-US" altLang="zh-CN" dirty="0"/>
              <a:t> are: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56" y="4250634"/>
            <a:ext cx="3766457" cy="7953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80410" y="6278336"/>
            <a:ext cx="7094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M.-X. </a:t>
            </a:r>
            <a:r>
              <a:rPr lang="en-US" altLang="zh-CN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Duan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L. </a:t>
            </a:r>
            <a:r>
              <a:rPr lang="en-US" altLang="zh-CN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Qiu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X.-Z. Ling, and Q. Zhao, PRD in press; arXiv:2303.13329 [</a:t>
            </a:r>
            <a:r>
              <a:rPr lang="en-US" altLang="zh-CN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hep-ph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5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08743" y="175277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triangle loop amplitudes have the following forms: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43" y="789690"/>
            <a:ext cx="5151346" cy="17693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39" y="790999"/>
            <a:ext cx="4977109" cy="2223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54" y="3260040"/>
            <a:ext cx="4762203" cy="20713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540" y="3260039"/>
            <a:ext cx="4983639" cy="23207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054" y="6296229"/>
            <a:ext cx="918804" cy="3396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8504" y="6296229"/>
            <a:ext cx="2067306" cy="3658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08743" y="5699856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 a monopole form factor is adopted to regularize the UV divergence: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50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88" y="1764996"/>
            <a:ext cx="5126314" cy="3617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68088" y="449944"/>
                <a:ext cx="10257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invariant mass spectra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for the exclusive decays of Pc states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and/or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en-US" altLang="zh-CN" dirty="0"/>
                  <a:t> channels. 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88" y="449944"/>
                <a:ext cx="10257114" cy="646331"/>
              </a:xfrm>
              <a:prstGeom prst="rect">
                <a:avLst/>
              </a:prstGeom>
              <a:blipFill>
                <a:blip r:embed="rId3"/>
                <a:stretch>
                  <a:fillRect l="-475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540000" y="1378857"/>
                <a:ext cx="661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0" y="1378857"/>
                <a:ext cx="661848" cy="369332"/>
              </a:xfrm>
              <a:prstGeom prst="rect">
                <a:avLst/>
              </a:prstGeom>
              <a:blipFill>
                <a:blip r:embed="rId4"/>
                <a:stretch>
                  <a:fillRect r="-36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550228" y="1427930"/>
                <a:ext cx="661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28" y="1427930"/>
                <a:ext cx="661848" cy="369332"/>
              </a:xfrm>
              <a:prstGeom prst="rect">
                <a:avLst/>
              </a:prstGeom>
              <a:blipFill>
                <a:blip r:embed="rId5"/>
                <a:stretch>
                  <a:fillRect r="-35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284686" y="1865086"/>
                <a:ext cx="582748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It is due to the relatively large phase space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within the TS kinematic region that strongly enhances the decay rate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𝑃𝑐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4380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. Such</a:t>
                </a:r>
              </a:p>
              <a:p>
                <a:r>
                  <a:rPr lang="en-US" altLang="zh-CN" dirty="0"/>
                  <a:t>an effect actually will add additional partial decay widths to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(4380)</m:t>
                    </m:r>
                  </m:oMath>
                </a14:m>
                <a:r>
                  <a:rPr lang="en-US" altLang="zh-CN" dirty="0"/>
                  <a:t> decay.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686" y="1865086"/>
                <a:ext cx="5827486" cy="1477328"/>
              </a:xfrm>
              <a:prstGeom prst="rect">
                <a:avLst/>
              </a:prstGeom>
              <a:blipFill>
                <a:blip r:embed="rId6"/>
                <a:stretch>
                  <a:fillRect l="-941" t="-2479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3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2294468"/>
            <a:ext cx="5436311" cy="3786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587829" y="558800"/>
                <a:ext cx="568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invariant mass spectra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4440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4457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558800"/>
                <a:ext cx="5689600" cy="646331"/>
              </a:xfrm>
              <a:prstGeom prst="rect">
                <a:avLst/>
              </a:prstGeom>
              <a:blipFill>
                <a:blip r:embed="rId3"/>
                <a:stretch>
                  <a:fillRect l="-857" t="-5660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458856" y="2464313"/>
                <a:ext cx="5196115" cy="18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Note 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dirty="0"/>
                  <a:t> thresholds also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. However, they only contribute as CUSP structures which is </a:t>
                </a:r>
                <a:r>
                  <a:rPr lang="en-US" altLang="zh-CN" dirty="0" err="1"/>
                  <a:t>subleading</a:t>
                </a:r>
                <a:r>
                  <a:rPr lang="en-US" altLang="zh-CN" dirty="0"/>
                  <a:t> to the TS/BS contributions.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 narrow structure in these processes is a direct evidence for the TS/BS mechanisms. 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856" y="2464313"/>
                <a:ext cx="5196115" cy="1842749"/>
              </a:xfrm>
              <a:prstGeom prst="rect">
                <a:avLst/>
              </a:prstGeom>
              <a:blipFill>
                <a:blip r:embed="rId4"/>
                <a:stretch>
                  <a:fillRect l="-822" t="-990" r="-1291" b="-4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533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4" y="2002199"/>
            <a:ext cx="5339996" cy="37788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06804" y="558623"/>
                <a:ext cx="111021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00FF"/>
                    </a:solidFill>
                  </a:rPr>
                  <a:t>The accumulated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</a:rPr>
                  <a:t> (left)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</a:rPr>
                  <a:t> (right) invariant mass spectra from all different Pc states</a:t>
                </a:r>
                <a:endParaRPr lang="zh-CN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04" y="558623"/>
                <a:ext cx="11102167" cy="400110"/>
              </a:xfrm>
              <a:prstGeom prst="rect">
                <a:avLst/>
              </a:prstGeom>
              <a:blipFill>
                <a:blip r:embed="rId3"/>
                <a:stretch>
                  <a:fillRect l="-549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155147" y="1355868"/>
                <a:ext cx="2523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(4380)</m:t>
                    </m:r>
                  </m:oMath>
                </a14:m>
                <a:r>
                  <a:rPr lang="zh-CN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(red dashed) </a:t>
                </a:r>
              </a:p>
              <a:p>
                <a:r>
                  <a:rPr lang="en-US" altLang="zh-CN" dirty="0">
                    <a:solidFill>
                      <a:srgbClr val="0000FF"/>
                    </a:solidFill>
                  </a:rPr>
                  <a:t>dominant</a:t>
                </a: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47" y="1355868"/>
                <a:ext cx="2523704" cy="646331"/>
              </a:xfrm>
              <a:prstGeom prst="rect">
                <a:avLst/>
              </a:prstGeom>
              <a:blipFill>
                <a:blip r:embed="rId4"/>
                <a:stretch>
                  <a:fillRect l="-1932" t="-4717" r="-120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标注: 线形 5"/>
              <p:cNvSpPr/>
              <p:nvPr/>
            </p:nvSpPr>
            <p:spPr bwMode="auto">
              <a:xfrm>
                <a:off x="6001658" y="3121934"/>
                <a:ext cx="3026228" cy="375553"/>
              </a:xfrm>
              <a:prstGeom prst="borderCallout1">
                <a:avLst>
                  <a:gd name="adj1" fmla="val 55465"/>
                  <a:gd name="adj2" fmla="val -180"/>
                  <a:gd name="adj3" fmla="val 292212"/>
                  <a:gd name="adj4" fmla="val -2202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kumimoji="0" lang="en-US" altLang="zh-CN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0" lang="en-US" altLang="zh-CN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zh-CN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𝟒𝟒𝟓𝟕</m:t>
                    </m:r>
                    <m:r>
                      <a:rPr kumimoji="0" lang="en-US" altLang="zh-CN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zh-CN" altLang="en-US" sz="18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rPr>
                  <a:t> </a:t>
                </a:r>
                <a:r>
                  <a:rPr kumimoji="0" lang="en-US" altLang="zh-CN" sz="18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rPr>
                  <a:t>(</a:t>
                </a:r>
                <a:r>
                  <a:rPr kumimoji="0" lang="en-US" altLang="zh-CN" sz="18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red dashed)</a:t>
                </a:r>
                <a:endParaRPr kumimoji="0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标注: 线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1658" y="3121934"/>
                <a:ext cx="3026228" cy="375553"/>
              </a:xfrm>
              <a:prstGeom prst="borderCallout1">
                <a:avLst>
                  <a:gd name="adj1" fmla="val 55465"/>
                  <a:gd name="adj2" fmla="val -180"/>
                  <a:gd name="adj3" fmla="val 292212"/>
                  <a:gd name="adj4" fmla="val -22026"/>
                </a:avLst>
              </a:prstGeom>
              <a:blipFill>
                <a:blip r:embed="rId5"/>
                <a:stretch>
                  <a:fillRect t="-271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标注: 线形 6"/>
              <p:cNvSpPr/>
              <p:nvPr/>
            </p:nvSpPr>
            <p:spPr bwMode="auto">
              <a:xfrm>
                <a:off x="6001658" y="3891647"/>
                <a:ext cx="3026228" cy="375553"/>
              </a:xfrm>
              <a:prstGeom prst="borderCallout1">
                <a:avLst>
                  <a:gd name="adj1" fmla="val 55465"/>
                  <a:gd name="adj2" fmla="val -180"/>
                  <a:gd name="adj3" fmla="val 218781"/>
                  <a:gd name="adj4" fmla="val -2202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kumimoji="0" lang="en-US" altLang="zh-CN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0" lang="en-US" altLang="zh-CN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zh-CN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𝟒𝟒𝟒𝟎</m:t>
                    </m:r>
                    <m:r>
                      <a:rPr kumimoji="0" lang="en-US" altLang="zh-CN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zh-CN" altLang="en-US" sz="18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rPr>
                  <a:t> </a:t>
                </a:r>
                <a:r>
                  <a:rPr kumimoji="0" lang="en-US" altLang="zh-CN" sz="18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charset="0"/>
                  </a:rPr>
                  <a:t>(</a:t>
                </a:r>
                <a:r>
                  <a:rPr kumimoji="0" lang="en-US" altLang="zh-CN" sz="18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red dashed)</a:t>
                </a:r>
                <a:endParaRPr kumimoji="0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标注: 线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1658" y="3891647"/>
                <a:ext cx="3026228" cy="375553"/>
              </a:xfrm>
              <a:prstGeom prst="borderCallout1">
                <a:avLst>
                  <a:gd name="adj1" fmla="val 55465"/>
                  <a:gd name="adj2" fmla="val -180"/>
                  <a:gd name="adj3" fmla="val 218781"/>
                  <a:gd name="adj4" fmla="val -22026"/>
                </a:avLst>
              </a:prstGeom>
              <a:blipFill>
                <a:blip r:embed="rId6"/>
                <a:stretch>
                  <a:fillRect t="-362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04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8" y="216581"/>
            <a:ext cx="10101942" cy="1143000"/>
          </a:xfrm>
        </p:spPr>
        <p:txBody>
          <a:bodyPr/>
          <a:lstStyle/>
          <a:p>
            <a:r>
              <a:rPr lang="en-GB" altLang="zh-CN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943" y="1600203"/>
            <a:ext cx="10334171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35000"/>
              </a:spcBef>
              <a:buFont typeface="+mj-lt"/>
              <a:buAutoNum type="arabicPeriod"/>
            </a:pP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brief review of the Pc’s at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endParaRPr lang="en-US" altLang="zh-CN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buFont typeface="+mj-lt"/>
              <a:buAutoNum type="arabicPeriod"/>
            </a:pP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 phenomena arising from the Pc three-body and four-body decays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buFont typeface="+mj-lt"/>
              <a:buAutoNum type="arabicPeriod"/>
            </a:pP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the J/psi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photoproduction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threshold</a:t>
            </a:r>
            <a:endParaRPr lang="en-GB" altLang="zh-CN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  <p:sp>
        <p:nvSpPr>
          <p:cNvPr id="3" name="矩形 2"/>
          <p:cNvSpPr/>
          <p:nvPr/>
        </p:nvSpPr>
        <p:spPr>
          <a:xfrm>
            <a:off x="1451429" y="2292984"/>
            <a:ext cx="9465731" cy="4801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Comments on the J/psi </a:t>
            </a:r>
            <a:r>
              <a:rPr lang="en-US" altLang="zh-CN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photoproduction</a:t>
            </a:r>
            <a:r>
              <a:rPr lang="en-US" altLang="zh-C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threshold</a:t>
            </a:r>
            <a:endParaRPr lang="en-GB" altLang="zh-CN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77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64193" y="5757863"/>
            <a:ext cx="4006850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667431" y="1581150"/>
            <a:ext cx="0" cy="41767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69018" y="2228850"/>
            <a:ext cx="1295400" cy="2879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669018" y="4592638"/>
            <a:ext cx="3095625" cy="588962"/>
          </a:xfrm>
          <a:custGeom>
            <a:avLst/>
            <a:gdLst>
              <a:gd name="T0" fmla="*/ 0 w 1950"/>
              <a:gd name="T1" fmla="*/ 280 h 371"/>
              <a:gd name="T2" fmla="*/ 589 w 1950"/>
              <a:gd name="T3" fmla="*/ 53 h 371"/>
              <a:gd name="T4" fmla="*/ 1088 w 1950"/>
              <a:gd name="T5" fmla="*/ 8 h 371"/>
              <a:gd name="T6" fmla="*/ 1497 w 1950"/>
              <a:gd name="T7" fmla="*/ 99 h 371"/>
              <a:gd name="T8" fmla="*/ 1950 w 1950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0" h="371">
                <a:moveTo>
                  <a:pt x="0" y="280"/>
                </a:moveTo>
                <a:cubicBezTo>
                  <a:pt x="204" y="189"/>
                  <a:pt x="408" y="98"/>
                  <a:pt x="589" y="53"/>
                </a:cubicBezTo>
                <a:cubicBezTo>
                  <a:pt x="770" y="8"/>
                  <a:pt x="937" y="0"/>
                  <a:pt x="1088" y="8"/>
                </a:cubicBezTo>
                <a:cubicBezTo>
                  <a:pt x="1239" y="16"/>
                  <a:pt x="1353" y="38"/>
                  <a:pt x="1497" y="99"/>
                </a:cubicBezTo>
                <a:cubicBezTo>
                  <a:pt x="1641" y="160"/>
                  <a:pt x="1795" y="265"/>
                  <a:pt x="1950" y="37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99156" y="58102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620181" y="583565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180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3043918" y="4533900"/>
            <a:ext cx="720725" cy="6477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 rot="16200000">
            <a:off x="-162038" y="1902619"/>
            <a:ext cx="105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d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sym typeface="Symbol" pitchFamily="18" charset="2"/>
              </a:rPr>
              <a:t>/d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291318" y="626745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Scattering angle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02815" y="2090440"/>
            <a:ext cx="2313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t-channel: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Pomeron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exchange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783496" y="3866931"/>
            <a:ext cx="17548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s-channel, direct Pc’s 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109824" y="4416624"/>
            <a:ext cx="1263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u-channel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154918" y="58293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90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667657" y="260649"/>
            <a:ext cx="1071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Photoproduction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will provide crucial evidence for understanding the Pc’s nature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6352356" y="4217086"/>
            <a:ext cx="455612" cy="40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 flipV="1">
            <a:off x="6352356" y="4636187"/>
            <a:ext cx="455612" cy="4048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879976" y="4034400"/>
            <a:ext cx="427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e</a:t>
            </a:r>
            <a:r>
              <a:rPr kumimoji="0" lang="en-GB" altLang="zh-CN" sz="2000" b="1" i="0" u="none" strike="noStrike" kern="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+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879976" y="4790050"/>
            <a:ext cx="492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e</a:t>
            </a:r>
            <a:r>
              <a:rPr kumimoji="0" lang="en-GB" altLang="zh-CN" sz="2000" b="1" i="0" u="none" strike="noStrike" kern="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</a:t>
            </a:r>
            <a:r>
              <a:rPr kumimoji="0" lang="en-GB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 </a:t>
            </a:r>
            <a:endParaRPr kumimoji="0" lang="en-GB" altLang="zh-CN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2" name="Freeform 3"/>
          <p:cNvSpPr>
            <a:spLocks/>
          </p:cNvSpPr>
          <p:nvPr/>
        </p:nvSpPr>
        <p:spPr bwMode="auto">
          <a:xfrm rot="5152735">
            <a:off x="5086949" y="2615205"/>
            <a:ext cx="396875" cy="385762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5285387" y="3252705"/>
            <a:ext cx="455612" cy="40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 flipV="1">
            <a:off x="6527194" y="3266945"/>
            <a:ext cx="455612" cy="4048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897849" y="3540737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p </a:t>
            </a:r>
            <a:endParaRPr kumimoji="0" lang="en-GB" altLang="zh-CN" sz="2000" b="1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6527194" y="2911393"/>
            <a:ext cx="431800" cy="3413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5729525" y="3252705"/>
            <a:ext cx="804751" cy="47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823375" y="3252705"/>
            <a:ext cx="566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P</a:t>
            </a:r>
            <a:r>
              <a:rPr kumimoji="0" lang="en-US" altLang="zh-CN" sz="2400" b="1" i="0" u="none" strike="noStrike" kern="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  </a:t>
            </a: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V="1">
            <a:off x="5111718" y="4610687"/>
            <a:ext cx="745405" cy="238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5787478" y="45258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1" name="Freeform 3"/>
          <p:cNvSpPr>
            <a:spLocks/>
          </p:cNvSpPr>
          <p:nvPr/>
        </p:nvSpPr>
        <p:spPr bwMode="auto">
          <a:xfrm rot="2419281">
            <a:off x="5936283" y="4429524"/>
            <a:ext cx="396875" cy="385762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079950" y="4168569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5438654" y="2964673"/>
            <a:ext cx="290872" cy="28803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5366422" y="288709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6966325" y="2642916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4950101" y="3004743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37" name="TextBox 22"/>
          <p:cNvSpPr txBox="1"/>
          <p:nvPr/>
        </p:nvSpPr>
        <p:spPr>
          <a:xfrm>
            <a:off x="4783785" y="237244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/>
              </a:rPr>
              <a:t>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7038333" y="3540737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p </a:t>
            </a:r>
            <a:endParaRPr kumimoji="0" lang="en-GB" altLang="zh-CN" sz="2000" b="1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39" name="Freeform 3"/>
          <p:cNvSpPr>
            <a:spLocks/>
          </p:cNvSpPr>
          <p:nvPr/>
        </p:nvSpPr>
        <p:spPr bwMode="auto">
          <a:xfrm rot="5152735">
            <a:off x="5217098" y="1027897"/>
            <a:ext cx="560649" cy="549119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5286467" y="1545765"/>
            <a:ext cx="455612" cy="40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6528274" y="1560005"/>
            <a:ext cx="455612" cy="4048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898929" y="1833797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p </a:t>
            </a:r>
            <a:endParaRPr kumimoji="0" lang="en-GB" altLang="zh-CN" sz="2000" b="1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flipV="1">
            <a:off x="6528274" y="1204453"/>
            <a:ext cx="431800" cy="3413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730605" y="1545765"/>
            <a:ext cx="804751" cy="47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5824455" y="1545765"/>
            <a:ext cx="566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P</a:t>
            </a:r>
            <a:r>
              <a:rPr kumimoji="0" lang="en-US" altLang="zh-CN" sz="2400" b="1" i="0" u="none" strike="noStrike" kern="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c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宋体" charset="-122"/>
              </a:rPr>
              <a:t>  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6967405" y="935976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47" name="TextBox 60"/>
          <p:cNvSpPr txBox="1"/>
          <p:nvPr/>
        </p:nvSpPr>
        <p:spPr>
          <a:xfrm>
            <a:off x="4879834" y="74064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/>
              </a:rPr>
              <a:t>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7039413" y="1833797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</a:rPr>
              <a:t>p </a:t>
            </a:r>
            <a:endParaRPr kumimoji="0" lang="en-GB" altLang="zh-CN" sz="2000" b="1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宋体" charset="-122"/>
            </a:endParaRPr>
          </a:p>
        </p:txBody>
      </p:sp>
      <p:sp>
        <p:nvSpPr>
          <p:cNvPr id="49" name="右箭头 47"/>
          <p:cNvSpPr/>
          <p:nvPr/>
        </p:nvSpPr>
        <p:spPr bwMode="auto">
          <a:xfrm>
            <a:off x="4152433" y="2971204"/>
            <a:ext cx="563959" cy="4337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" name="TextBox 13312"/>
          <p:cNvSpPr txBox="1"/>
          <p:nvPr/>
        </p:nvSpPr>
        <p:spPr>
          <a:xfrm>
            <a:off x="5599253" y="1012092"/>
            <a:ext cx="53893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  <a:r>
              <a:rPr kumimoji="0" lang="en-US" altLang="zh-CN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zh-CN" altLang="en-US" sz="1800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" name="TextBox 67"/>
          <p:cNvSpPr txBox="1"/>
          <p:nvPr/>
        </p:nvSpPr>
        <p:spPr>
          <a:xfrm>
            <a:off x="5685684" y="2779427"/>
            <a:ext cx="41069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</a:t>
            </a:r>
            <a:r>
              <a:rPr kumimoji="0" lang="en-US" altLang="zh-CN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zh-CN" altLang="en-US" sz="1800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850" y="942788"/>
            <a:ext cx="4268270" cy="31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8"/>
          <p:cNvSpPr txBox="1"/>
          <p:nvPr/>
        </p:nvSpPr>
        <p:spPr>
          <a:xfrm>
            <a:off x="4716392" y="5339037"/>
            <a:ext cx="7657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Q. Wang, X.-H. Liu, and Q. Z., PRD92, 034022 (2015); arXiv:1508.00339 [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hep-ph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V.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Kubarovsky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and M.B.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Voloshin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PRD92, 031502 (2015)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M.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Karliner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and J.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Rosner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PLB752, 329 (2016)</a:t>
            </a:r>
          </a:p>
          <a:p>
            <a:pPr lvl="0"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M.L. Du 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et al., </a:t>
            </a:r>
            <a:r>
              <a:rPr lang="en-US" altLang="zh-CN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Eur.Phys.J.C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 80 (2020) 11, 1053</a:t>
            </a:r>
          </a:p>
        </p:txBody>
      </p:sp>
    </p:spTree>
    <p:extLst>
      <p:ext uri="{BB962C8B-B14F-4D97-AF65-F5344CB8AC3E}">
        <p14:creationId xmlns:p14="http://schemas.microsoft.com/office/powerpoint/2010/main" val="1518315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D72C-87A2-4FC6-AC8C-88F56B22C0EF}" type="slidenum">
              <a:rPr lang="zh-CN" altLang="en-GB" smtClean="0"/>
              <a:pPr/>
              <a:t>22</a:t>
            </a:fld>
            <a:endParaRPr lang="en-GB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1149039"/>
            <a:ext cx="5272530" cy="4217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1543" y="379782"/>
            <a:ext cx="334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Photoproduction</a:t>
            </a:r>
            <a:r>
              <a:rPr lang="en-US" altLang="zh-CN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mechanism:</a:t>
            </a:r>
            <a:endParaRPr lang="zh-CN" altLang="en-US" sz="2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21" y="1068478"/>
            <a:ext cx="5840100" cy="4880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17885" y="6075948"/>
            <a:ext cx="669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altLang="zh-CN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Adhikari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[</a:t>
            </a:r>
            <a:r>
              <a:rPr lang="en-US" altLang="zh-CN" sz="1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GlueX</a:t>
            </a:r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], Phys. Rev. C 108, no.2, 025201 (2023)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86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D72C-87A2-4FC6-AC8C-88F56B22C0EF}" type="slidenum">
              <a:rPr lang="zh-CN" altLang="en-GB" smtClean="0"/>
              <a:pPr/>
              <a:t>23</a:t>
            </a:fld>
            <a:endParaRPr lang="en-GB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6" y="1123679"/>
            <a:ext cx="5770575" cy="4880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7486" y="435428"/>
            <a:ext cx="792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Exclusive and inclusive contributions from different open threshold channels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995885" y="1973942"/>
                <a:ext cx="4717143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</a:t>
                </a:r>
                <a:r>
                  <a:rPr lang="en-US" altLang="zh-CN" dirty="0" err="1"/>
                  <a:t>photoproduction</a:t>
                </a:r>
                <a:r>
                  <a:rPr lang="en-US" altLang="zh-CN" dirty="0"/>
                  <a:t> process will pick up the open threshold first. 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production of Pc’s is relatively suppressed by their small couplings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which means that higher statistics are still needed. 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Processes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en-US" altLang="zh-CN" dirty="0"/>
                  <a:t> are useful for further disentangling the role played by the TS/BS though the measurement would be challenging.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 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885" y="1973942"/>
                <a:ext cx="4717143" cy="3370153"/>
              </a:xfrm>
              <a:prstGeom prst="rect">
                <a:avLst/>
              </a:prstGeom>
              <a:blipFill>
                <a:blip r:embed="rId3"/>
                <a:stretch>
                  <a:fillRect l="-906" t="-1085" b="-14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39735" y="6008461"/>
            <a:ext cx="71294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4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宋体" pitchFamily="2" charset="-122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1805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722993" y="5561920"/>
            <a:ext cx="4006850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V="1">
            <a:off x="1226231" y="1385208"/>
            <a:ext cx="0" cy="41767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1227818" y="2032908"/>
            <a:ext cx="1295400" cy="2879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>
            <a:off x="1227819" y="4396695"/>
            <a:ext cx="3095625" cy="588962"/>
          </a:xfrm>
          <a:custGeom>
            <a:avLst/>
            <a:gdLst>
              <a:gd name="T0" fmla="*/ 0 w 1950"/>
              <a:gd name="T1" fmla="*/ 280 h 371"/>
              <a:gd name="T2" fmla="*/ 589 w 1950"/>
              <a:gd name="T3" fmla="*/ 53 h 371"/>
              <a:gd name="T4" fmla="*/ 1088 w 1950"/>
              <a:gd name="T5" fmla="*/ 8 h 371"/>
              <a:gd name="T6" fmla="*/ 1497 w 1950"/>
              <a:gd name="T7" fmla="*/ 99 h 371"/>
              <a:gd name="T8" fmla="*/ 1950 w 1950"/>
              <a:gd name="T9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0" h="371">
                <a:moveTo>
                  <a:pt x="0" y="280"/>
                </a:moveTo>
                <a:cubicBezTo>
                  <a:pt x="204" y="189"/>
                  <a:pt x="408" y="98"/>
                  <a:pt x="589" y="53"/>
                </a:cubicBezTo>
                <a:cubicBezTo>
                  <a:pt x="770" y="8"/>
                  <a:pt x="937" y="0"/>
                  <a:pt x="1088" y="8"/>
                </a:cubicBezTo>
                <a:cubicBezTo>
                  <a:pt x="1239" y="16"/>
                  <a:pt x="1353" y="38"/>
                  <a:pt x="1497" y="99"/>
                </a:cubicBezTo>
                <a:cubicBezTo>
                  <a:pt x="1641" y="160"/>
                  <a:pt x="1795" y="265"/>
                  <a:pt x="1950" y="37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1057957" y="561430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srgbClr val="009999"/>
                </a:solidFill>
              </a:rPr>
              <a:t>0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4178981" y="5639708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srgbClr val="009999"/>
                </a:solidFill>
              </a:rPr>
              <a:t>180</a:t>
            </a:r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V="1">
            <a:off x="3602719" y="4337957"/>
            <a:ext cx="720725" cy="6477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 rot="16200000">
            <a:off x="396762" y="1706676"/>
            <a:ext cx="105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>
                <a:solidFill>
                  <a:srgbClr val="009999"/>
                </a:solidFill>
              </a:rPr>
              <a:t>d</a:t>
            </a:r>
            <a:r>
              <a:rPr lang="en-US" altLang="zh-CN" sz="2400" b="1" kern="0">
                <a:solidFill>
                  <a:srgbClr val="009999"/>
                </a:solidFill>
                <a:sym typeface="Symbol" pitchFamily="18" charset="2"/>
              </a:rPr>
              <a:t>/d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1850118" y="6071508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>
                <a:solidFill>
                  <a:srgbClr val="009999"/>
                </a:solidFill>
              </a:rPr>
              <a:t>Scattering angle</a:t>
            </a: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6098722" y="1178850"/>
            <a:ext cx="5672364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kern="0" dirty="0">
                <a:solidFill>
                  <a:srgbClr val="333399"/>
                </a:solidFill>
              </a:rPr>
              <a:t>Forward angle peaking is predominant due to the diffractive process, i.e. </a:t>
            </a:r>
            <a:r>
              <a:rPr lang="en-US" altLang="zh-CN" b="1" kern="0" dirty="0" err="1">
                <a:solidFill>
                  <a:srgbClr val="333399"/>
                </a:solidFill>
              </a:rPr>
              <a:t>Pomeron</a:t>
            </a:r>
            <a:r>
              <a:rPr lang="en-US" altLang="zh-CN" b="1" kern="0" dirty="0">
                <a:solidFill>
                  <a:srgbClr val="333399"/>
                </a:solidFill>
              </a:rPr>
              <a:t> exchanges.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kern="0" dirty="0">
                <a:solidFill>
                  <a:srgbClr val="333399"/>
                </a:solidFill>
              </a:rPr>
              <a:t>S-channel resonance excitations contribute to the cross sections at middle and backward angles.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b="1" kern="0" dirty="0">
                <a:solidFill>
                  <a:srgbClr val="333399"/>
                </a:solidFill>
              </a:rPr>
              <a:t>U-channel contributes to backward angles.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1561615" y="1894498"/>
            <a:ext cx="2313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srgbClr val="FF0000"/>
                </a:solidFill>
              </a:rPr>
              <a:t>t-channel: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 err="1">
                <a:solidFill>
                  <a:srgbClr val="FF0000"/>
                </a:solidFill>
              </a:rPr>
              <a:t>Pomeron</a:t>
            </a:r>
            <a:r>
              <a:rPr lang="en-US" altLang="zh-CN" b="1" kern="0" dirty="0">
                <a:solidFill>
                  <a:srgbClr val="FF0000"/>
                </a:solidFill>
              </a:rPr>
              <a:t> exchange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2548618" y="4002995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>
                <a:solidFill>
                  <a:srgbClr val="333399"/>
                </a:solidFill>
              </a:rPr>
              <a:t>s-channel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4348843" y="4147458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>
                <a:solidFill>
                  <a:srgbClr val="CC6600"/>
                </a:solidFill>
              </a:rPr>
              <a:t>u-channel</a:t>
            </a: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2713719" y="563335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srgbClr val="009999"/>
                </a:solidFill>
              </a:rPr>
              <a:t>90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2133600" y="333375"/>
            <a:ext cx="78501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400" b="1" kern="0">
                <a:solidFill>
                  <a:srgbClr val="333399"/>
                </a:solidFill>
                <a:latin typeface="Times New Roman" pitchFamily="18" charset="0"/>
              </a:rPr>
              <a:t>Kinematic features of the production mechanism</a:t>
            </a:r>
            <a:endParaRPr lang="en-GB" altLang="zh-CN" sz="2400" ker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6098722" y="4141117"/>
            <a:ext cx="54038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dirty="0">
                <a:solidFill>
                  <a:srgbClr val="0000FF"/>
                </a:solidFill>
                <a:latin typeface="Calibri" panose="020F0502020204030204" pitchFamily="34" charset="0"/>
              </a:rPr>
              <a:t>Interferences from different transition mechanisms </a:t>
            </a:r>
          </a:p>
        </p:txBody>
      </p:sp>
      <p:sp>
        <p:nvSpPr>
          <p:cNvPr id="2" name="矩形 1"/>
          <p:cNvSpPr/>
          <p:nvPr/>
        </p:nvSpPr>
        <p:spPr>
          <a:xfrm>
            <a:off x="5101772" y="6491553"/>
            <a:ext cx="7199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Q. Wang, X.-H. Liu, and Q. Z., PRD92, 034022 (2015); arXiv:1508.00339 [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09395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z="1800" kern="0">
                <a:solidFill>
                  <a:sysClr val="windowText" lastClr="000000"/>
                </a:solidFill>
              </a:rPr>
              <a:pPr>
                <a:defRPr/>
              </a:pPr>
              <a:t>25</a:t>
            </a:fld>
            <a:endParaRPr lang="en-GB" altLang="zh-CN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507" y="393582"/>
            <a:ext cx="5309402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i="1" kern="0" dirty="0">
                <a:solidFill>
                  <a:srgbClr val="0000CC"/>
                </a:solidFill>
                <a:latin typeface="Calibri" panose="020F0502020204030204" pitchFamily="34" charset="0"/>
              </a:rPr>
              <a:t>s</a:t>
            </a:r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 and </a:t>
            </a:r>
            <a:r>
              <a:rPr lang="en-US" altLang="zh-CN" sz="2400" b="1" i="1" kern="0" dirty="0">
                <a:solidFill>
                  <a:srgbClr val="0000CC"/>
                </a:solidFill>
                <a:latin typeface="Calibri" panose="020F0502020204030204" pitchFamily="34" charset="0"/>
              </a:rPr>
              <a:t>u</a:t>
            </a:r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-channel </a:t>
            </a:r>
            <a:r>
              <a:rPr lang="en-US" altLang="zh-CN" sz="2400" b="1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pentaquark</a:t>
            </a:r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 production </a:t>
            </a:r>
            <a:endParaRPr lang="zh-CN" altLang="en-US" sz="24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595862"/>
            <a:ext cx="4896544" cy="9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124744"/>
            <a:ext cx="5688632" cy="182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0507" y="2988418"/>
            <a:ext cx="307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Coupling vertices for </a:t>
            </a:r>
            <a:r>
              <a:rPr lang="en-US" altLang="zh-CN" sz="2000" b="1" i="1" kern="0" dirty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</a:t>
            </a:r>
            <a:r>
              <a:rPr lang="en-US" altLang="zh-CN" sz="2000" b="1" i="1" kern="0" dirty="0" err="1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NP</a:t>
            </a:r>
            <a:r>
              <a:rPr lang="en-US" altLang="zh-CN" sz="2000" b="1" i="1" kern="0" baseline="-25000" dirty="0" err="1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c</a:t>
            </a:r>
            <a:r>
              <a:rPr lang="en-US" altLang="zh-CN" sz="20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: </a:t>
            </a:r>
            <a:endParaRPr lang="zh-CN" altLang="en-US" sz="20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03" y="4581129"/>
            <a:ext cx="4488185" cy="133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5201752"/>
            <a:ext cx="3282677" cy="69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99902" y="6093297"/>
            <a:ext cx="7027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zh-CN" sz="1600" kern="0" dirty="0">
                <a:solidFill>
                  <a:srgbClr val="C00000"/>
                </a:solidFill>
                <a:latin typeface="Calibri" panose="020F0502020204030204" pitchFamily="34" charset="0"/>
              </a:rPr>
              <a:t>S. H. Kim, S. i. Nam, Y. Oh and H. C. Kim, </a:t>
            </a:r>
            <a:r>
              <a:rPr lang="en-US" altLang="zh-CN" sz="1600" kern="0" dirty="0">
                <a:solidFill>
                  <a:srgbClr val="C00000"/>
                </a:solidFill>
                <a:latin typeface="Calibri" panose="020F0502020204030204" pitchFamily="34" charset="0"/>
              </a:rPr>
              <a:t>PR</a:t>
            </a:r>
            <a:r>
              <a:rPr lang="pl-PL" altLang="zh-CN" sz="1600" kern="0" dirty="0">
                <a:solidFill>
                  <a:srgbClr val="C00000"/>
                </a:solidFill>
                <a:latin typeface="Calibri" panose="020F0502020204030204" pitchFamily="34" charset="0"/>
              </a:rPr>
              <a:t>D 84, 114023 (2011)</a:t>
            </a:r>
            <a:endParaRPr lang="en-US" altLang="zh-CN" sz="1600" kern="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Q. Wang, X.-H. Liu, and Q. Zhao, PRD92 (2015) 034022; arXiv:1508.00339 [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9560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z="1800" kern="0">
                <a:solidFill>
                  <a:sysClr val="windowText" lastClr="000000"/>
                </a:solidFill>
              </a:rPr>
              <a:pPr>
                <a:defRPr/>
              </a:pPr>
              <a:t>26</a:t>
            </a:fld>
            <a:endParaRPr lang="en-GB" altLang="zh-CN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576" y="476672"/>
            <a:ext cx="3301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Coupling vertices for </a:t>
            </a:r>
            <a:r>
              <a:rPr lang="en-US" altLang="zh-CN" sz="2000" b="1" i="1" kern="0" dirty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J/</a:t>
            </a:r>
            <a:r>
              <a:rPr lang="en-US" altLang="zh-CN" sz="2000" b="1" i="1" kern="0" dirty="0" err="1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NP</a:t>
            </a:r>
            <a:r>
              <a:rPr lang="en-US" altLang="zh-CN" sz="2000" b="1" i="1" kern="0" baseline="-25000" dirty="0" err="1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c</a:t>
            </a:r>
            <a:r>
              <a:rPr lang="en-US" altLang="zh-CN" sz="20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: </a:t>
            </a:r>
            <a:endParaRPr lang="zh-CN" altLang="en-US" sz="20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196753"/>
            <a:ext cx="8424936" cy="98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9576" y="2380818"/>
            <a:ext cx="4079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Leading transition matrix elements:  </a:t>
            </a:r>
            <a:endParaRPr lang="zh-CN" altLang="en-US" sz="20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996952"/>
            <a:ext cx="8496944" cy="11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1585" y="4253026"/>
            <a:ext cx="3877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Rarita</a:t>
            </a:r>
            <a:r>
              <a:rPr lang="en-US" altLang="zh-CN" sz="20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-Schwinger spin projections: </a:t>
            </a:r>
            <a:endParaRPr lang="zh-CN" altLang="en-US" sz="20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4699616"/>
            <a:ext cx="8568952" cy="103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12" y="5733256"/>
            <a:ext cx="1945865" cy="10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8024" y="6021288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with </a:t>
            </a:r>
            <a:endParaRPr lang="zh-CN" altLang="en-US" sz="20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左大括号 5"/>
          <p:cNvSpPr/>
          <p:nvPr/>
        </p:nvSpPr>
        <p:spPr bwMode="auto">
          <a:xfrm>
            <a:off x="3647728" y="5949280"/>
            <a:ext cx="242481" cy="720080"/>
          </a:xfrm>
          <a:prstGeom prst="leftBrace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82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z="1800" kern="0">
                <a:solidFill>
                  <a:sysClr val="windowText" lastClr="000000"/>
                </a:solidFill>
              </a:rPr>
              <a:pPr>
                <a:defRPr/>
              </a:pPr>
              <a:t>27</a:t>
            </a:fld>
            <a:endParaRPr lang="en-GB" altLang="zh-CN" sz="1800" kern="0">
              <a:solidFill>
                <a:sysClr val="windowText" lastClr="000000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6948463" y="2675582"/>
            <a:ext cx="455612" cy="40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6948463" y="3094683"/>
            <a:ext cx="455612" cy="4048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476083" y="2492896"/>
            <a:ext cx="427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zh-CN" sz="2000" b="1" kern="0">
                <a:solidFill>
                  <a:srgbClr val="0000FF"/>
                </a:solidFill>
                <a:ea typeface="宋体" charset="-122"/>
              </a:rPr>
              <a:t>e</a:t>
            </a:r>
            <a:r>
              <a:rPr lang="en-GB" altLang="zh-CN" sz="2000" b="1" kern="0" baseline="30000">
                <a:solidFill>
                  <a:srgbClr val="0000FF"/>
                </a:solidFill>
                <a:ea typeface="宋体" charset="-122"/>
              </a:rPr>
              <a:t>+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476084" y="3248546"/>
            <a:ext cx="492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zh-CN" sz="2000" b="1" kern="0">
                <a:solidFill>
                  <a:srgbClr val="0000FF"/>
                </a:solidFill>
                <a:ea typeface="宋体" charset="-122"/>
              </a:rPr>
              <a:t>e</a:t>
            </a:r>
            <a:r>
              <a:rPr lang="en-GB" altLang="zh-CN" sz="2000" b="1" kern="0" baseline="30000">
                <a:solidFill>
                  <a:srgbClr val="0000FF"/>
                </a:solidFill>
                <a:ea typeface="宋体" charset="-122"/>
                <a:sym typeface="Symbol" pitchFamily="18" charset="2"/>
              </a:rPr>
              <a:t></a:t>
            </a:r>
            <a:r>
              <a:rPr lang="en-GB" altLang="zh-CN" sz="2000" b="1" kern="0">
                <a:solidFill>
                  <a:srgbClr val="0000FF"/>
                </a:solidFill>
                <a:ea typeface="宋体" charset="-122"/>
                <a:sym typeface="Symbol" pitchFamily="18" charset="2"/>
              </a:rPr>
              <a:t> </a:t>
            </a:r>
            <a:endParaRPr lang="en-GB" altLang="zh-CN" sz="2000" b="1" kern="0">
              <a:solidFill>
                <a:srgbClr val="0000FF"/>
              </a:solidFill>
              <a:ea typeface="宋体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72" y="2629360"/>
            <a:ext cx="2228850" cy="762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Freeform 3"/>
          <p:cNvSpPr>
            <a:spLocks/>
          </p:cNvSpPr>
          <p:nvPr/>
        </p:nvSpPr>
        <p:spPr bwMode="auto">
          <a:xfrm rot="5152735">
            <a:off x="6865418" y="951230"/>
            <a:ext cx="396875" cy="385762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7063855" y="1588730"/>
            <a:ext cx="455612" cy="40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H="1" flipV="1">
            <a:off x="8305662" y="1602970"/>
            <a:ext cx="455612" cy="4048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676317" y="1876762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zh-CN" sz="2000" b="1" kern="0" dirty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kern="0" baseline="30000" dirty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8305662" y="1247418"/>
            <a:ext cx="431800" cy="3413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7507994" y="1588730"/>
            <a:ext cx="804751" cy="47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7601844" y="1588731"/>
            <a:ext cx="5725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kern="0" dirty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P</a:t>
            </a:r>
            <a:r>
              <a:rPr lang="en-US" altLang="zh-CN" sz="2400" b="1" kern="0" baseline="-25000" dirty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c</a:t>
            </a:r>
            <a:r>
              <a:rPr lang="en-US" altLang="zh-CN" sz="2400" b="1" kern="0" dirty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  </a:t>
            </a: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5707826" y="3069184"/>
            <a:ext cx="745405" cy="238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6383586" y="2984322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800" b="1" ker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2" name="Freeform 3"/>
          <p:cNvSpPr>
            <a:spLocks/>
          </p:cNvSpPr>
          <p:nvPr/>
        </p:nvSpPr>
        <p:spPr bwMode="auto">
          <a:xfrm rot="2419281">
            <a:off x="6532391" y="2888020"/>
            <a:ext cx="396875" cy="385762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5676058" y="2627066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kern="0" dirty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7217122" y="1300698"/>
            <a:ext cx="290872" cy="28803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>
            <a:off x="7144891" y="122311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800" b="1" kern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8744794" y="978942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kern="0" dirty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6728570" y="1340769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kern="0" dirty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4553" y="695018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kern="0" dirty="0">
                <a:solidFill>
                  <a:srgbClr val="FF0000"/>
                </a:solidFill>
                <a:sym typeface="Symbol"/>
              </a:rPr>
              <a:t> </a:t>
            </a:r>
            <a:endParaRPr lang="zh-CN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8816801" y="1876762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zh-CN" sz="2000" b="1" kern="0" dirty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kern="0" baseline="30000" dirty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50" name="Freeform 3"/>
          <p:cNvSpPr>
            <a:spLocks/>
          </p:cNvSpPr>
          <p:nvPr/>
        </p:nvSpPr>
        <p:spPr bwMode="auto">
          <a:xfrm rot="5152735">
            <a:off x="2977542" y="1068542"/>
            <a:ext cx="560649" cy="549119"/>
          </a:xfrm>
          <a:custGeom>
            <a:avLst/>
            <a:gdLst>
              <a:gd name="T0" fmla="*/ 2147483647 w 568"/>
              <a:gd name="T1" fmla="*/ 2147483647 h 522"/>
              <a:gd name="T2" fmla="*/ 2147483647 w 568"/>
              <a:gd name="T3" fmla="*/ 2147483647 h 522"/>
              <a:gd name="T4" fmla="*/ 2147483647 w 568"/>
              <a:gd name="T5" fmla="*/ 2147483647 h 522"/>
              <a:gd name="T6" fmla="*/ 2147483647 w 568"/>
              <a:gd name="T7" fmla="*/ 2147483647 h 522"/>
              <a:gd name="T8" fmla="*/ 2147483647 w 568"/>
              <a:gd name="T9" fmla="*/ 2147483647 h 522"/>
              <a:gd name="T10" fmla="*/ 2147483647 w 568"/>
              <a:gd name="T11" fmla="*/ 2147483647 h 522"/>
              <a:gd name="T12" fmla="*/ 2147483647 w 568"/>
              <a:gd name="T13" fmla="*/ 2147483647 h 522"/>
              <a:gd name="T14" fmla="*/ 2147483647 w 568"/>
              <a:gd name="T15" fmla="*/ 2147483647 h 522"/>
              <a:gd name="T16" fmla="*/ 2147483647 w 568"/>
              <a:gd name="T17" fmla="*/ 2147483647 h 522"/>
              <a:gd name="T18" fmla="*/ 2147483647 w 568"/>
              <a:gd name="T19" fmla="*/ 2147483647 h 522"/>
              <a:gd name="T20" fmla="*/ 2147483647 w 568"/>
              <a:gd name="T21" fmla="*/ 2147483647 h 5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8" h="522">
                <a:moveTo>
                  <a:pt x="69" y="522"/>
                </a:moveTo>
                <a:cubicBezTo>
                  <a:pt x="34" y="457"/>
                  <a:pt x="0" y="393"/>
                  <a:pt x="23" y="386"/>
                </a:cubicBezTo>
                <a:cubicBezTo>
                  <a:pt x="46" y="379"/>
                  <a:pt x="182" y="492"/>
                  <a:pt x="205" y="477"/>
                </a:cubicBezTo>
                <a:cubicBezTo>
                  <a:pt x="228" y="462"/>
                  <a:pt x="136" y="311"/>
                  <a:pt x="159" y="296"/>
                </a:cubicBezTo>
                <a:cubicBezTo>
                  <a:pt x="182" y="281"/>
                  <a:pt x="326" y="401"/>
                  <a:pt x="341" y="386"/>
                </a:cubicBezTo>
                <a:cubicBezTo>
                  <a:pt x="356" y="371"/>
                  <a:pt x="235" y="220"/>
                  <a:pt x="250" y="205"/>
                </a:cubicBezTo>
                <a:cubicBezTo>
                  <a:pt x="265" y="190"/>
                  <a:pt x="417" y="311"/>
                  <a:pt x="432" y="296"/>
                </a:cubicBezTo>
                <a:cubicBezTo>
                  <a:pt x="447" y="281"/>
                  <a:pt x="326" y="129"/>
                  <a:pt x="341" y="114"/>
                </a:cubicBezTo>
                <a:cubicBezTo>
                  <a:pt x="356" y="99"/>
                  <a:pt x="507" y="220"/>
                  <a:pt x="522" y="205"/>
                </a:cubicBezTo>
                <a:cubicBezTo>
                  <a:pt x="537" y="190"/>
                  <a:pt x="424" y="46"/>
                  <a:pt x="432" y="23"/>
                </a:cubicBezTo>
                <a:cubicBezTo>
                  <a:pt x="440" y="0"/>
                  <a:pt x="504" y="34"/>
                  <a:pt x="568" y="6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3046910" y="1586409"/>
            <a:ext cx="455612" cy="406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H="1" flipV="1">
            <a:off x="4288717" y="1600649"/>
            <a:ext cx="455612" cy="4048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659372" y="1874441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zh-CN" sz="2000" b="1" kern="0" dirty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kern="0" baseline="30000" dirty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4288717" y="1245097"/>
            <a:ext cx="431800" cy="3413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3491049" y="1586409"/>
            <a:ext cx="804751" cy="47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584899" y="1586410"/>
            <a:ext cx="5725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kern="0" dirty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P</a:t>
            </a:r>
            <a:r>
              <a:rPr lang="en-US" altLang="zh-CN" sz="2400" b="1" kern="0" baseline="-25000" dirty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c</a:t>
            </a:r>
            <a:r>
              <a:rPr lang="en-US" altLang="zh-CN" sz="2400" b="1" kern="0" dirty="0">
                <a:solidFill>
                  <a:srgbClr val="006600"/>
                </a:solidFill>
                <a:latin typeface="Calibri" pitchFamily="34" charset="0"/>
                <a:ea typeface="宋体" charset="-122"/>
              </a:rPr>
              <a:t>  </a:t>
            </a: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4727849" y="976621"/>
            <a:ext cx="663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800" b="1" kern="0" dirty="0">
                <a:solidFill>
                  <a:srgbClr val="FF0000"/>
                </a:solidFill>
                <a:ea typeface="宋体" charset="-122"/>
                <a:sym typeface="Symbol" pitchFamily="18" charset="2"/>
              </a:rPr>
              <a:t>J/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40277" y="78129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kern="0" dirty="0">
                <a:solidFill>
                  <a:srgbClr val="FF0000"/>
                </a:solidFill>
                <a:sym typeface="Symbol"/>
              </a:rPr>
              <a:t> </a:t>
            </a:r>
            <a:endParaRPr lang="zh-CN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4799856" y="1874441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zh-CN" sz="2000" b="1" kern="0" dirty="0">
                <a:solidFill>
                  <a:srgbClr val="0000FF"/>
                </a:solidFill>
                <a:ea typeface="宋体" charset="-122"/>
              </a:rPr>
              <a:t>p </a:t>
            </a:r>
            <a:endParaRPr lang="en-GB" altLang="zh-CN" sz="2000" b="1" kern="0" baseline="30000" dirty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48" name="右箭头 47"/>
          <p:cNvSpPr/>
          <p:nvPr/>
        </p:nvSpPr>
        <p:spPr bwMode="auto">
          <a:xfrm>
            <a:off x="5604050" y="1355897"/>
            <a:ext cx="563959" cy="4337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95600" y="116633"/>
            <a:ext cx="350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Vector meson dominance </a:t>
            </a:r>
            <a:endParaRPr lang="zh-CN" altLang="en-US" sz="24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645025"/>
            <a:ext cx="4004349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TextBox 13312"/>
          <p:cNvSpPr txBox="1"/>
          <p:nvPr/>
        </p:nvSpPr>
        <p:spPr>
          <a:xfrm>
            <a:off x="3359696" y="1052736"/>
            <a:ext cx="53893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kern="0" dirty="0">
                <a:solidFill>
                  <a:srgbClr val="000000"/>
                </a:solidFill>
              </a:rPr>
              <a:t>e</a:t>
            </a:r>
            <a:r>
              <a:rPr lang="en-US" altLang="zh-CN" b="1" i="1" kern="0" dirty="0">
                <a:solidFill>
                  <a:srgbClr val="000000"/>
                </a:solidFill>
              </a:rPr>
              <a:t>h</a:t>
            </a:r>
            <a:r>
              <a:rPr lang="en-US" altLang="zh-CN" b="1" kern="0" baseline="-25000" dirty="0">
                <a:solidFill>
                  <a:srgbClr val="000000"/>
                </a:solidFill>
              </a:rPr>
              <a:t>1</a:t>
            </a:r>
            <a:endParaRPr lang="zh-CN" altLang="en-US" b="1" kern="0" baseline="-25000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64152" y="1115452"/>
            <a:ext cx="410690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i="1" kern="0" dirty="0">
                <a:solidFill>
                  <a:srgbClr val="000000"/>
                </a:solidFill>
              </a:rPr>
              <a:t>g</a:t>
            </a:r>
            <a:r>
              <a:rPr lang="en-US" altLang="zh-CN" b="1" kern="0" baseline="-25000" dirty="0">
                <a:solidFill>
                  <a:srgbClr val="000000"/>
                </a:solidFill>
              </a:rPr>
              <a:t>1</a:t>
            </a:r>
            <a:endParaRPr lang="zh-CN" altLang="en-US" b="1" kern="0" baseline="-25000" dirty="0">
              <a:solidFill>
                <a:srgbClr val="000000"/>
              </a:solidFill>
            </a:endParaRPr>
          </a:p>
        </p:txBody>
      </p:sp>
      <p:sp>
        <p:nvSpPr>
          <p:cNvPr id="13316" name="TextBox 13315"/>
          <p:cNvSpPr txBox="1"/>
          <p:nvPr/>
        </p:nvSpPr>
        <p:spPr>
          <a:xfrm>
            <a:off x="2279576" y="458287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>
                <a:solidFill>
                  <a:srgbClr val="0000CC"/>
                </a:solidFill>
              </a:rPr>
              <a:t>By assuming that the J/</a:t>
            </a:r>
            <a:r>
              <a:rPr lang="en-US" altLang="zh-CN" b="1" kern="0" dirty="0">
                <a:solidFill>
                  <a:srgbClr val="0000CC"/>
                </a:solidFill>
                <a:sym typeface="Symbol"/>
              </a:rPr>
              <a:t> p saturate the decay widths of the Pc states, we have </a:t>
            </a:r>
            <a:endParaRPr lang="zh-CN" altLang="en-US" b="1" kern="0" dirty="0">
              <a:solidFill>
                <a:srgbClr val="0000CC"/>
              </a:solidFill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96" y="5085185"/>
            <a:ext cx="529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64" y="5857496"/>
            <a:ext cx="2611260" cy="73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2279577" y="5775823"/>
            <a:ext cx="332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>
                <a:solidFill>
                  <a:srgbClr val="0000CC"/>
                </a:solidFill>
              </a:rPr>
              <a:t>A form factor is included: </a:t>
            </a:r>
            <a:endParaRPr lang="zh-CN" altLang="en-US" b="1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39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z="1800" kern="0">
                <a:solidFill>
                  <a:sysClr val="windowText" lastClr="000000"/>
                </a:solidFill>
              </a:rPr>
              <a:pPr>
                <a:defRPr/>
              </a:pPr>
              <a:t>28</a:t>
            </a:fld>
            <a:endParaRPr lang="en-GB" altLang="zh-CN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93" y="116633"/>
            <a:ext cx="4116833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Total cross sections predicted: </a:t>
            </a:r>
            <a:endParaRPr lang="zh-CN" altLang="en-US" sz="24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124745"/>
            <a:ext cx="6552728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166398"/>
            <a:ext cx="6552728" cy="24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1704" y="75541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kern="0" dirty="0">
                <a:solidFill>
                  <a:srgbClr val="FF0000"/>
                </a:solidFill>
              </a:rPr>
              <a:t>Full width prediction </a:t>
            </a:r>
            <a:endParaRPr lang="zh-CN" altLang="en-US" b="1" kern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1704" y="3852274"/>
            <a:ext cx="403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kern="0" dirty="0">
                <a:solidFill>
                  <a:srgbClr val="FF0000"/>
                </a:solidFill>
              </a:rPr>
              <a:t>Prediction with 5% of </a:t>
            </a:r>
            <a:r>
              <a:rPr lang="en-US" altLang="zh-CN" b="1" kern="0" dirty="0" err="1">
                <a:solidFill>
                  <a:srgbClr val="FF0000"/>
                </a:solidFill>
              </a:rPr>
              <a:t>b.r</a:t>
            </a:r>
            <a:r>
              <a:rPr lang="en-US" altLang="zh-CN" b="1" kern="0" dirty="0">
                <a:solidFill>
                  <a:srgbClr val="FF0000"/>
                </a:solidFill>
              </a:rPr>
              <a:t>. to J/</a:t>
            </a:r>
            <a:r>
              <a:rPr lang="en-US" altLang="zh-CN" b="1" kern="0" dirty="0">
                <a:solidFill>
                  <a:srgbClr val="FF0000"/>
                </a:solidFill>
                <a:sym typeface="Symbol"/>
              </a:rPr>
              <a:t> p: </a:t>
            </a:r>
            <a:r>
              <a:rPr lang="en-US" altLang="zh-CN" b="1" kern="0" dirty="0">
                <a:solidFill>
                  <a:srgbClr val="FF0000"/>
                </a:solidFill>
              </a:rPr>
              <a:t> </a:t>
            </a:r>
            <a:endParaRPr lang="zh-CN" altLang="en-US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71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z="1800" kern="0">
                <a:solidFill>
                  <a:sysClr val="windowText" lastClr="000000"/>
                </a:solidFill>
              </a:rPr>
              <a:pPr>
                <a:defRPr/>
              </a:pPr>
              <a:t>29</a:t>
            </a:fld>
            <a:endParaRPr lang="en-GB" altLang="zh-CN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93" y="347464"/>
            <a:ext cx="7671395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Predicted differential cross sections at different energies:   </a:t>
            </a:r>
            <a:endParaRPr lang="zh-CN" altLang="en-US" sz="24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6" y="1543770"/>
            <a:ext cx="6045671" cy="445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7728" y="1268760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</a:rPr>
              <a:t>W= 4.15 </a:t>
            </a:r>
            <a:r>
              <a:rPr lang="en-US" altLang="zh-CN" sz="2000" b="1" kern="0" dirty="0" err="1">
                <a:solidFill>
                  <a:srgbClr val="FF0000"/>
                </a:solidFill>
              </a:rPr>
              <a:t>GeV</a:t>
            </a:r>
            <a:r>
              <a:rPr lang="en-US" altLang="zh-CN" sz="2000" b="1" kern="0" dirty="0">
                <a:solidFill>
                  <a:srgbClr val="FF0000"/>
                </a:solidFill>
              </a:rPr>
              <a:t> </a:t>
            </a:r>
            <a:endParaRPr lang="zh-CN" altLang="en-US" sz="2000" b="1" kern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7350" y="1268760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</a:rPr>
              <a:t>W= 4.38 </a:t>
            </a:r>
            <a:r>
              <a:rPr lang="en-US" altLang="zh-CN" sz="2000" b="1" kern="0" dirty="0" err="1">
                <a:solidFill>
                  <a:srgbClr val="FF0000"/>
                </a:solidFill>
              </a:rPr>
              <a:t>GeV</a:t>
            </a:r>
            <a:r>
              <a:rPr lang="en-US" altLang="zh-CN" sz="2000" b="1" kern="0" dirty="0">
                <a:solidFill>
                  <a:srgbClr val="FF0000"/>
                </a:solidFill>
              </a:rPr>
              <a:t> </a:t>
            </a:r>
            <a:endParaRPr lang="zh-CN" altLang="en-US" sz="2000" b="1" kern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7728" y="360495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</a:rPr>
              <a:t>W= 4.45 </a:t>
            </a:r>
            <a:r>
              <a:rPr lang="en-US" altLang="zh-CN" sz="2000" b="1" kern="0" dirty="0" err="1">
                <a:solidFill>
                  <a:srgbClr val="FF0000"/>
                </a:solidFill>
              </a:rPr>
              <a:t>GeV</a:t>
            </a:r>
            <a:r>
              <a:rPr lang="en-US" altLang="zh-CN" sz="2000" b="1" kern="0" dirty="0">
                <a:solidFill>
                  <a:srgbClr val="FF0000"/>
                </a:solidFill>
              </a:rPr>
              <a:t> </a:t>
            </a:r>
            <a:endParaRPr lang="zh-CN" altLang="en-US" sz="2000" b="1" kern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0176" y="360495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</a:rPr>
              <a:t>W= 4.50 </a:t>
            </a:r>
            <a:r>
              <a:rPr lang="en-US" altLang="zh-CN" sz="2000" b="1" kern="0" dirty="0" err="1">
                <a:solidFill>
                  <a:srgbClr val="FF0000"/>
                </a:solidFill>
              </a:rPr>
              <a:t>GeV</a:t>
            </a:r>
            <a:r>
              <a:rPr lang="en-US" altLang="zh-CN" sz="2000" b="1" kern="0" dirty="0">
                <a:solidFill>
                  <a:srgbClr val="FF0000"/>
                </a:solidFill>
              </a:rPr>
              <a:t> </a:t>
            </a:r>
            <a:endParaRPr lang="zh-CN" altLang="en-US" sz="20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9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700" y="2195878"/>
            <a:ext cx="4063569" cy="3834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208" y="437503"/>
            <a:ext cx="3910782" cy="125715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 bwMode="auto">
          <a:xfrm>
            <a:off x="8062686" y="1208666"/>
            <a:ext cx="174171" cy="31205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97308" y="277140"/>
            <a:ext cx="5868805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marL="609600" indent="-609600">
              <a:spcBef>
                <a:spcPct val="35000"/>
              </a:spcBef>
              <a:buSzPct val="130000"/>
              <a:buNone/>
              <a:defRPr sz="3600" b="1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1. A brief review of the Pc’s at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LHCb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09" y="2344750"/>
            <a:ext cx="4153495" cy="34754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6343" y="6294978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Run-I: </a:t>
            </a:r>
            <a:r>
              <a:rPr lang="en-US" altLang="zh-CN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PRL115, 072001 (2015)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16533" y="6268985"/>
            <a:ext cx="361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Run-II: </a:t>
            </a:r>
            <a:r>
              <a:rPr lang="en-US" altLang="zh-CN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PRL122, 222001 (2019)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45599" y="2195878"/>
            <a:ext cx="26996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mass positions and the preferred quantum numbers indicate the hadronic molecule nature of these observed enhancements.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 predictions: [1] J. J. Wu, T. S. H. Lee, and B. S. Zou, PRC 403, 044002 (2012) </a:t>
            </a:r>
          </a:p>
          <a:p>
            <a:pPr>
              <a:spcBef>
                <a:spcPts val="600"/>
              </a:spcBef>
            </a:pP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Z. C. Yang, Z. F. Sun, J. He, X. Liu, and S. L. Zhu, CPC36, 6 (2012)</a:t>
            </a:r>
          </a:p>
        </p:txBody>
      </p:sp>
    </p:spTree>
    <p:extLst>
      <p:ext uri="{BB962C8B-B14F-4D97-AF65-F5344CB8AC3E}">
        <p14:creationId xmlns:p14="http://schemas.microsoft.com/office/powerpoint/2010/main" val="3104167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z="1800" kern="0">
                <a:solidFill>
                  <a:sysClr val="windowText" lastClr="000000"/>
                </a:solidFill>
              </a:rPr>
              <a:pPr>
                <a:defRPr/>
              </a:pPr>
              <a:t>30</a:t>
            </a:fld>
            <a:endParaRPr lang="en-GB" altLang="zh-CN" sz="1800" kern="0">
              <a:solidFill>
                <a:sysClr val="windowText" lastClr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36" y="1322066"/>
            <a:ext cx="6041068" cy="44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7728" y="98072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</a:rPr>
              <a:t>W= 4.15 </a:t>
            </a:r>
            <a:r>
              <a:rPr lang="en-US" altLang="zh-CN" sz="2000" b="1" kern="0" dirty="0" err="1">
                <a:solidFill>
                  <a:srgbClr val="FF0000"/>
                </a:solidFill>
              </a:rPr>
              <a:t>GeV</a:t>
            </a:r>
            <a:r>
              <a:rPr lang="en-US" altLang="zh-CN" sz="2000" b="1" kern="0" dirty="0">
                <a:solidFill>
                  <a:srgbClr val="FF0000"/>
                </a:solidFill>
              </a:rPr>
              <a:t> </a:t>
            </a:r>
            <a:endParaRPr lang="zh-CN" altLang="en-US" sz="2000" b="1" kern="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7350" y="98072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</a:rPr>
              <a:t>W= 4.38 </a:t>
            </a:r>
            <a:r>
              <a:rPr lang="en-US" altLang="zh-CN" sz="2000" b="1" kern="0" dirty="0" err="1">
                <a:solidFill>
                  <a:srgbClr val="FF0000"/>
                </a:solidFill>
              </a:rPr>
              <a:t>GeV</a:t>
            </a:r>
            <a:r>
              <a:rPr lang="en-US" altLang="zh-CN" sz="2000" b="1" kern="0" dirty="0">
                <a:solidFill>
                  <a:srgbClr val="FF0000"/>
                </a:solidFill>
              </a:rPr>
              <a:t> </a:t>
            </a:r>
            <a:endParaRPr lang="zh-CN" altLang="en-US" sz="2000" b="1" kern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6950" y="3316922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</a:rPr>
              <a:t>W= 4.45 </a:t>
            </a:r>
            <a:r>
              <a:rPr lang="en-US" altLang="zh-CN" sz="2000" b="1" kern="0" dirty="0" err="1">
                <a:solidFill>
                  <a:srgbClr val="FF0000"/>
                </a:solidFill>
              </a:rPr>
              <a:t>GeV</a:t>
            </a:r>
            <a:r>
              <a:rPr lang="en-US" altLang="zh-CN" sz="2000" b="1" kern="0" dirty="0">
                <a:solidFill>
                  <a:srgbClr val="FF0000"/>
                </a:solidFill>
              </a:rPr>
              <a:t> </a:t>
            </a:r>
            <a:endParaRPr lang="zh-CN" altLang="en-US" sz="2000" b="1" kern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3534" y="3533378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FF0000"/>
                </a:solidFill>
              </a:rPr>
              <a:t>W= 4.50 </a:t>
            </a:r>
            <a:r>
              <a:rPr lang="en-US" altLang="zh-CN" sz="2000" b="1" kern="0" dirty="0" err="1">
                <a:solidFill>
                  <a:srgbClr val="FF0000"/>
                </a:solidFill>
              </a:rPr>
              <a:t>GeV</a:t>
            </a:r>
            <a:r>
              <a:rPr lang="en-US" altLang="zh-CN" sz="2000" b="1" kern="0" dirty="0">
                <a:solidFill>
                  <a:srgbClr val="FF0000"/>
                </a:solidFill>
              </a:rPr>
              <a:t> </a:t>
            </a:r>
            <a:endParaRPr lang="zh-CN" altLang="en-US" sz="2000" b="1" kern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593" y="347464"/>
            <a:ext cx="7671395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Predicted differential cross sections at different energies:   </a:t>
            </a:r>
            <a:endParaRPr lang="zh-CN" altLang="en-US" sz="24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3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mtClean="0"/>
              <a:pPr>
                <a:defRPr/>
              </a:pPr>
              <a:t>31</a:t>
            </a:fld>
            <a:endParaRPr lang="en-GB" altLang="zh-CN"/>
          </a:p>
        </p:txBody>
      </p:sp>
      <p:sp>
        <p:nvSpPr>
          <p:cNvPr id="3" name="TextBox 3"/>
          <p:cNvSpPr txBox="1"/>
          <p:nvPr/>
        </p:nvSpPr>
        <p:spPr>
          <a:xfrm>
            <a:off x="899593" y="332656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Some early studies: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J. J. Wu, R. Molina, E.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Oset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and B. S.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Zou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Phys. Rev.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Lett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105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232001 (2010) [arXiv:1007.0573 [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nucl-th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]].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J. J. Wu, R. Molina, E.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Oset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and B. S.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Zou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Phys. Rev. C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84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015202 (2011) [arXiv:1011.2399 [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nucl-th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]].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J. J. Wu, T.-S. H. Lee and B. S.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Zou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Phys. Rev. C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85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044002 (2012) [arXiv:1202.1036 [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nucl-th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]].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Z. C. Yang, Z. F. Sun, J. He, X. Liu and S. L. Zhu, Chin. Phys. C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36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6 (2012) [arXiv:1105.2901 [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hep-ph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]]. </a:t>
            </a:r>
          </a:p>
        </p:txBody>
      </p:sp>
    </p:spTree>
    <p:extLst>
      <p:ext uri="{BB962C8B-B14F-4D97-AF65-F5344CB8AC3E}">
        <p14:creationId xmlns:p14="http://schemas.microsoft.com/office/powerpoint/2010/main" val="2411091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z="1800" kern="0">
                <a:solidFill>
                  <a:sysClr val="windowText" lastClr="000000"/>
                </a:solidFill>
              </a:rPr>
              <a:pPr>
                <a:defRPr/>
              </a:pPr>
              <a:t>32</a:t>
            </a:fld>
            <a:endParaRPr lang="en-GB" altLang="zh-CN" sz="1800" kern="0">
              <a:solidFill>
                <a:sysClr val="windowText" lastClr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107282"/>
            <a:ext cx="5055844" cy="379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060848"/>
            <a:ext cx="3618731" cy="388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12" y="1209740"/>
            <a:ext cx="4848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89" y="1621598"/>
            <a:ext cx="5095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238291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743" y="404665"/>
            <a:ext cx="958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Invariant mass distribution of J/</a:t>
            </a:r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  <a:sym typeface="Symbol"/>
              </a:rPr>
              <a:t></a:t>
            </a:r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 p with different K</a:t>
            </a:r>
            <a:r>
              <a:rPr lang="en-US" altLang="zh-CN" sz="2400" b="1" kern="0" baseline="30000" dirty="0">
                <a:solidFill>
                  <a:srgbClr val="0000CC"/>
                </a:solidFill>
                <a:latin typeface="Calibri" panose="020F0502020204030204" pitchFamily="34" charset="0"/>
              </a:rPr>
              <a:t>−</a:t>
            </a:r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p momentum cuts</a:t>
            </a:r>
            <a:endParaRPr lang="zh-CN" altLang="en-US" sz="24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13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42FD3-5501-4466-B0EF-C693BF37ED6B}" type="slidenum">
              <a:rPr lang="zh-CN" altLang="en-GB" sz="1800" kern="0">
                <a:solidFill>
                  <a:sysClr val="windowText" lastClr="000000"/>
                </a:solidFill>
              </a:rPr>
              <a:pPr>
                <a:defRPr/>
              </a:pPr>
              <a:t>33</a:t>
            </a:fld>
            <a:endParaRPr lang="en-GB" altLang="zh-CN" sz="1800" kern="0">
              <a:solidFill>
                <a:sysClr val="windowText" lastClr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562100"/>
            <a:ext cx="388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1652" y="6245225"/>
            <a:ext cx="935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F.K.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zh-CN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Guo, U.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-</a:t>
            </a:r>
            <a:r>
              <a:rPr lang="zh-CN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G.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zh-CN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Me</a:t>
            </a:r>
            <a:r>
              <a:rPr lang="en-US" altLang="zh-CN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i</a:t>
            </a:r>
            <a:r>
              <a:rPr lang="zh-CN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ssner, W.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zh-CN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Wang and Z.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zh-CN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Yang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, PRD92,</a:t>
            </a:r>
            <a:r>
              <a:rPr lang="zh-CN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 071502 (2015)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; </a:t>
            </a:r>
            <a:r>
              <a:rPr lang="zh-CN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arXiv:1507.04950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  <a:endParaRPr lang="zh-CN" altLang="en-US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577" y="692697"/>
            <a:ext cx="743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rgbClr val="0000CC"/>
                </a:solidFill>
                <a:latin typeface="Calibri" panose="020F0502020204030204" pitchFamily="34" charset="0"/>
              </a:rPr>
              <a:t>The ATS can mimic a resonance behavior in certain cases </a:t>
            </a:r>
            <a:endParaRPr lang="zh-CN" altLang="en-US" sz="2400" b="1" kern="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0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15" y="1327864"/>
            <a:ext cx="7995927" cy="45867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146629" y="537028"/>
                <a:ext cx="7396127" cy="47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00FF"/>
                    </a:solidFill>
                  </a:rPr>
                  <a:t>Observation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(4380)</m:t>
                    </m:r>
                  </m:oMath>
                </a14:m>
                <a:r>
                  <a:rPr lang="zh-CN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(4450)</m:t>
                    </m:r>
                  </m:oMath>
                </a14:m>
                <a:r>
                  <a:rPr lang="zh-CN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zh-CN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29" y="537028"/>
                <a:ext cx="7396127" cy="478593"/>
              </a:xfrm>
              <a:prstGeom prst="rect">
                <a:avLst/>
              </a:prstGeom>
              <a:blipFill>
                <a:blip r:embed="rId3"/>
                <a:stretch>
                  <a:fillRect l="-1237" t="-7595" b="-265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1146629" y="6226873"/>
            <a:ext cx="926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err="1">
                <a:solidFill>
                  <a:srgbClr val="0000FF"/>
                </a:solidFill>
              </a:rPr>
              <a:t>LHCb</a:t>
            </a:r>
            <a:r>
              <a:rPr lang="en-US" altLang="zh-CN" sz="1600" dirty="0">
                <a:solidFill>
                  <a:srgbClr val="0000FF"/>
                </a:solidFill>
              </a:rPr>
              <a:t>, </a:t>
            </a:r>
            <a:r>
              <a:rPr lang="zh-CN" altLang="zh-CN" sz="1600" i="1" dirty="0">
                <a:solidFill>
                  <a:srgbClr val="0000FF"/>
                </a:solidFill>
                <a:latin typeface="Arial" panose="020B0604020202020204" pitchFamily="34" charset="0"/>
                <a:ea typeface="-apple-system"/>
              </a:rPr>
              <a:t>Phys.Rev.Lett.</a:t>
            </a:r>
            <a:r>
              <a:rPr lang="zh-CN" altLang="zh-CN" sz="1600" dirty="0">
                <a:solidFill>
                  <a:srgbClr val="0000FF"/>
                </a:solidFill>
                <a:latin typeface="Arial" panose="020B0604020202020204" pitchFamily="34" charset="0"/>
                <a:ea typeface="-apple-system"/>
              </a:rPr>
              <a:t> 117 (2016) 8, 082003,</a:t>
            </a:r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-apple-system"/>
              </a:rPr>
              <a:t> </a:t>
            </a:r>
            <a:r>
              <a:rPr lang="zh-CN" altLang="zh-CN" sz="1600" i="1" dirty="0">
                <a:solidFill>
                  <a:srgbClr val="0000FF"/>
                </a:solidFill>
                <a:latin typeface="Arial" panose="020B0604020202020204" pitchFamily="34" charset="0"/>
                <a:ea typeface="-apple-system"/>
              </a:rPr>
              <a:t>Phys.Rev.Lett.</a:t>
            </a:r>
            <a:r>
              <a:rPr lang="zh-CN" altLang="zh-CN" sz="1600" dirty="0">
                <a:solidFill>
                  <a:srgbClr val="0000FF"/>
                </a:solidFill>
                <a:latin typeface="Arial" panose="020B0604020202020204" pitchFamily="34" charset="0"/>
                <a:ea typeface="-apple-system"/>
              </a:rPr>
              <a:t> 117 (2016) 10, 109902 (addendum),</a:t>
            </a:r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-apple-system"/>
              </a:rPr>
              <a:t> </a:t>
            </a:r>
            <a:r>
              <a:rPr lang="zh-CN" altLang="zh-CN" sz="1600" i="1" dirty="0">
                <a:solidFill>
                  <a:srgbClr val="0000FF"/>
                </a:solidFill>
                <a:latin typeface="Arial" panose="020B0604020202020204" pitchFamily="34" charset="0"/>
                <a:ea typeface="-apple-system"/>
              </a:rPr>
              <a:t>Phys.Rev.Lett.</a:t>
            </a:r>
            <a:r>
              <a:rPr lang="zh-CN" altLang="zh-CN" sz="1600" dirty="0">
                <a:solidFill>
                  <a:srgbClr val="0000FF"/>
                </a:solidFill>
                <a:latin typeface="Arial" panose="020B0604020202020204" pitchFamily="34" charset="0"/>
                <a:ea typeface="-apple-system"/>
              </a:rPr>
              <a:t> 118 (2017) 119901 (addendum)</a:t>
            </a:r>
            <a:r>
              <a:rPr lang="zh-CN" altLang="zh-CN" sz="1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 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29245" y="6335877"/>
            <a:ext cx="4115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Phys.Rev.Lett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131 (2023) 3, 031901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245" y="2116584"/>
            <a:ext cx="4404812" cy="3948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945576" y="300956"/>
                <a:ext cx="10373417" cy="53912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0000FF"/>
                    </a:solidFill>
                  </a:rPr>
                  <a:t>Observation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  <m:r>
                      <a:rPr lang="en-US" altLang="zh-C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459</m:t>
                    </m:r>
                    <m:r>
                      <a:rPr lang="en-US" altLang="zh-C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0" dirty="0">
                    <a:solidFill>
                      <a:srgbClr val="0000FF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(4338)</m:t>
                    </m:r>
                  </m:oMath>
                </a14:m>
                <a:r>
                  <a:rPr lang="en-US" altLang="zh-CN" sz="2400" b="0" dirty="0">
                    <a:solidFill>
                      <a:srgbClr val="0000FF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Λ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zh-CN" altLang="en-US" sz="24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76" y="300956"/>
                <a:ext cx="10373417" cy="539122"/>
              </a:xfrm>
              <a:prstGeom prst="rect">
                <a:avLst/>
              </a:prstGeom>
              <a:blipFill>
                <a:blip r:embed="rId3"/>
                <a:stretch>
                  <a:fillRect l="-822" t="-3297" b="-1318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6942073" y="1112574"/>
                <a:ext cx="3889829" cy="812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sub>
                    </m:sSub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4338.2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MeV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MeV</a:t>
                </a:r>
                <a:endParaRPr lang="zh-CN" alt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73" y="1112574"/>
                <a:ext cx="3889829" cy="812787"/>
              </a:xfrm>
              <a:prstGeom prst="rect">
                <a:avLst/>
              </a:prstGeom>
              <a:blipFill>
                <a:blip r:embed="rId4"/>
                <a:stretch>
                  <a:fillRect t="-3759" b="-12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/>
          <p:cNvCxnSpPr/>
          <p:nvPr/>
        </p:nvCxnSpPr>
        <p:spPr bwMode="auto">
          <a:xfrm flipH="1" flipV="1">
            <a:off x="10646229" y="2256972"/>
            <a:ext cx="7257" cy="31641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0334172" y="1663850"/>
                <a:ext cx="1670714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thresh.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172" y="1663850"/>
                <a:ext cx="1670714" cy="400110"/>
              </a:xfrm>
              <a:prstGeom prst="rect">
                <a:avLst/>
              </a:prstGeom>
              <a:blipFill>
                <a:blip r:embed="rId5"/>
                <a:stretch>
                  <a:fillRect t="-5882" r="-2536" b="-25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342" y="2256971"/>
            <a:ext cx="5188943" cy="33003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1592898" y="1179641"/>
                <a:ext cx="3889829" cy="836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𝑐𝑠</m:t>
                            </m:r>
                          </m:sub>
                        </m:sSub>
                      </m:sub>
                    </m:sSub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8.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.9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−1.1</m:t>
                        </m:r>
                      </m:sub>
                      <m:sup>
                        <m:r>
                          <m:rPr>
                            <m:lit/>
                          </m:rP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4.7</m:t>
                        </m:r>
                      </m:sup>
                    </m:sSubSup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MeV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6.5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−5.7</m:t>
                        </m:r>
                      </m:sub>
                      <m:sup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+8.0</m:t>
                        </m:r>
                      </m:sup>
                    </m:sSubSup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MeV</a:t>
                </a:r>
                <a:endParaRPr lang="zh-CN" alt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898" y="1179641"/>
                <a:ext cx="3889829" cy="836960"/>
              </a:xfrm>
              <a:prstGeom prst="rect">
                <a:avLst/>
              </a:prstGeom>
              <a:blipFill>
                <a:blip r:embed="rId7"/>
                <a:stretch>
                  <a:fillRect t="-2920" b="-12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298740" y="6335877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Sci.Bull</a:t>
            </a:r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66 (2021) 1278-1287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1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351" y="1155960"/>
            <a:ext cx="3910782" cy="12571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97309" y="1060943"/>
                <a:ext cx="7092042" cy="4328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Questions: </a:t>
                </a:r>
              </a:p>
              <a:p>
                <a:pPr marL="342900" lvl="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kumimoji="0" lang="en-US" altLang="zh-CN" sz="2400" i="0" u="none" strike="noStrike" kern="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direct production of </a:t>
                </a: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Pc’s would imply that</a:t>
                </a:r>
                <a:r>
                  <a:rPr kumimoji="0" lang="en-US" altLang="zh-CN" sz="2400" i="0" u="none" strike="noStrike" kern="0" cap="none" spc="0" normalizeH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a pair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40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kumimoji="0" lang="en-US" altLang="zh-C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𝛬</m:t>
                        </m:r>
                      </m:e>
                      <m:sub>
                        <m:r>
                          <a:rPr kumimoji="0" lang="en-US" altLang="zh-C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  <m:sup>
                        <m:r>
                          <a:rPr kumimoji="0" lang="en-US" altLang="zh-C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(∗)</m:t>
                        </m:r>
                      </m:sup>
                    </m:sSubSup>
                    <m:sSup>
                      <m:sSupPr>
                        <m:ctrlPr>
                          <a:rPr kumimoji="0" lang="en-US" altLang="zh-CN" sz="240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240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4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sz="2400" kern="0" dirty="0">
                    <a:solidFill>
                      <a:srgbClr val="0000CC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will be created at leading order, while the production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CN" sz="2400" b="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𝛴</m:t>
                        </m:r>
                      </m:e>
                      <m:sub>
                        <m:r>
                          <a:rPr lang="en-US" altLang="zh-CN" sz="2400" b="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  <m:sup>
                        <m:r>
                          <a:rPr lang="en-US" altLang="zh-CN" sz="2400" b="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(∗)</m:t>
                        </m:r>
                      </m:sup>
                    </m:sSubSup>
                    <m:sSup>
                      <m:sSupPr>
                        <m:ctrlPr>
                          <a:rPr lang="en-US" altLang="zh-CN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zh-CN" sz="2400" b="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b="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(∗)</m:t>
                        </m:r>
                      </m:sup>
                    </m:sSup>
                  </m:oMath>
                </a14:m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pair is via the color-suppressed transitions.  What should be the production mechanism for the Pc’s as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4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𝛴</m:t>
                        </m:r>
                      </m:e>
                      <m:sub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  <m:sup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(∗)</m:t>
                        </m:r>
                      </m:sup>
                    </m:sSubSup>
                    <m:sSup>
                      <m:sSupPr>
                        <m:ctrlPr>
                          <a:rPr kumimoji="0" lang="en-US" altLang="zh-CN" sz="240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240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kumimoji="0" lang="en-US" altLang="zh-C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kumimoji="0" lang="en-US" altLang="zh-CN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(∗)</m:t>
                        </m:r>
                      </m:sup>
                    </m:sSup>
                  </m:oMath>
                </a14:m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molecular states? 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What’s the nature of the (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𝑢𝑑</m:t>
                    </m:r>
                  </m:oMath>
                </a14:m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) </a:t>
                </a:r>
                <a:r>
                  <a:rPr kumimoji="0" lang="en-US" altLang="zh-CN" sz="24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diquark</a:t>
                </a: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?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𝛴</m:t>
                        </m:r>
                      </m:e>
                      <m:sub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acc>
                      <m:accPr>
                        <m:chr m:val="̅"/>
                        <m:ctrlPr>
                          <a:rPr kumimoji="0" lang="en-US" altLang="zh-CN" sz="24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kumimoji="0" lang="en-US" altLang="zh-C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</m:acc>
                  </m:oMath>
                </a14:m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get bound without pion exchange? 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……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9" y="1060943"/>
                <a:ext cx="7092042" cy="4328301"/>
              </a:xfrm>
              <a:prstGeom prst="rect">
                <a:avLst/>
              </a:prstGeom>
              <a:blipFill>
                <a:blip r:embed="rId3"/>
                <a:stretch>
                  <a:fillRect l="-1376" t="-1127" r="-1634" b="-22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/>
          <p:cNvSpPr/>
          <p:nvPr/>
        </p:nvSpPr>
        <p:spPr bwMode="auto">
          <a:xfrm>
            <a:off x="8461829" y="1945024"/>
            <a:ext cx="174171" cy="31205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7309" y="5484261"/>
            <a:ext cx="1107217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 novel feature that a loosely bound system is driven by the short-ranged interaction in the framework of hidden gauge</a:t>
            </a:r>
            <a:r>
              <a:rPr kumimoji="0" lang="en-US" altLang="zh-CN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symmetry dynamics.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[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See Wu, Molina, </a:t>
            </a:r>
            <a:r>
              <a:rPr kumimoji="0" lang="en-US" altLang="zh-CN" sz="20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Oset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and Zou, PRL (2010).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]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97309" y="277140"/>
            <a:ext cx="8960348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marL="609600" indent="-609600">
              <a:spcBef>
                <a:spcPct val="35000"/>
              </a:spcBef>
              <a:buSzPct val="130000"/>
              <a:buNone/>
              <a:defRPr sz="3600" b="1">
                <a:solidFill>
                  <a:schemeClr val="accent2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altLang="zh-CN" sz="2800" kern="0" noProof="0" dirty="0"/>
              <a:t>Crucial issues with the observed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Pc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pentaquark</a:t>
            </a:r>
            <a:r>
              <a:rPr lang="en-US" altLang="zh-CN" sz="2800" kern="0" dirty="0"/>
              <a:t>s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60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1" y="809075"/>
            <a:ext cx="31718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4151784" y="620688"/>
            <a:ext cx="72008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67" y="960439"/>
            <a:ext cx="8101867" cy="9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89" y="4258983"/>
            <a:ext cx="28098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6159" y="2515411"/>
            <a:ext cx="4365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Rescattering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to generate a pole?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657" y="260649"/>
            <a:ext cx="1071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The color suppressed diagram may not be so suppressed!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158" y="3096888"/>
            <a:ext cx="1008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Favored by the molecular picture.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Coupled channel picture?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see Y. Yamaguchi and E. </a:t>
            </a:r>
            <a:r>
              <a:rPr kumimoji="0" lang="en-US" altLang="zh-CN" sz="16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Santopinto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PRD96, 014018 (2017); N. </a:t>
            </a:r>
            <a:r>
              <a:rPr kumimoji="0" lang="en-US" altLang="zh-CN" sz="16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Yalikun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et al., PRD104, 094039 (2021)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971" y="6185027"/>
            <a:ext cx="9419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X.-H. Liu, Q. Wang, and Q. Zhao, PLB(2016); arXiv:1507.05359 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[</a:t>
            </a:r>
            <a:r>
              <a:rPr lang="en-US" altLang="zh-CN" sz="1600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sz="1600" kern="0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</p:txBody>
      </p:sp>
      <p:sp>
        <p:nvSpPr>
          <p:cNvPr id="9" name="箭头: 右 8"/>
          <p:cNvSpPr/>
          <p:nvPr/>
        </p:nvSpPr>
        <p:spPr bwMode="auto">
          <a:xfrm>
            <a:off x="1055327" y="4987063"/>
            <a:ext cx="500743" cy="3397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494971" y="722314"/>
            <a:ext cx="645886" cy="2561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9975"/>
            <a:ext cx="184731" cy="437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5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42FD3-5501-4466-B0EF-C693BF37ED6B}" type="slidenum">
              <a:rPr kumimoji="0" lang="zh-CN" alt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352" y="6190962"/>
            <a:ext cx="941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X.-H. Liu, Q. Wang, and Q. Zhao, PLB(2016); arXiv:1507.05359 [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hep-ph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F.K.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Guo, U.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-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G.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Me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i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ssner, W.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Wang and Z.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Yang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, PRD92,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071502 (2015)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; </a:t>
            </a:r>
            <a:r>
              <a:rPr kumimoji="0" lang="zh-CN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arXiv:1507.04950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[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hep-ph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]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52" y="1039018"/>
            <a:ext cx="609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66" y="3684987"/>
            <a:ext cx="49434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/>
          <p:cNvSpPr txBox="1"/>
          <p:nvPr/>
        </p:nvSpPr>
        <p:spPr>
          <a:xfrm>
            <a:off x="656352" y="293958"/>
            <a:ext cx="512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Rescatterings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</a:rPr>
              <a:t> via triangle diagrams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sym typeface="Symbol"/>
              </a:rPr>
              <a:t> 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flipH="1">
            <a:off x="6354341" y="4695509"/>
            <a:ext cx="515257" cy="3595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9975"/>
            <a:ext cx="184731" cy="437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箭头: 下 16"/>
          <p:cNvSpPr/>
          <p:nvPr/>
        </p:nvSpPr>
        <p:spPr bwMode="auto">
          <a:xfrm>
            <a:off x="3895530" y="3071052"/>
            <a:ext cx="449943" cy="391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箭头: 下 29"/>
          <p:cNvSpPr/>
          <p:nvPr/>
        </p:nvSpPr>
        <p:spPr bwMode="auto">
          <a:xfrm>
            <a:off x="6453253" y="3071052"/>
            <a:ext cx="449943" cy="391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D72C-87A2-4FC6-AC8C-88F56B22C0EF}" type="slidenum">
              <a:rPr lang="zh-CN" altLang="en-GB" smtClean="0"/>
              <a:pPr/>
              <a:t>9</a:t>
            </a:fld>
            <a:endParaRPr lang="en-GB" altLang="zh-C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3" y="2100808"/>
            <a:ext cx="4848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1720"/>
            <a:ext cx="4819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827584" y="404664"/>
            <a:ext cx="271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Thresholds for 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</a:t>
            </a:r>
            <a:r>
              <a:rPr lang="en-US" altLang="zh-CN" sz="2400" b="1" baseline="-2500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cJ</a:t>
            </a:r>
            <a:r>
              <a:rPr lang="en-US" altLang="zh-CN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p </a:t>
            </a:r>
            <a:endParaRPr lang="zh-CN" altLang="en-US" sz="2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77144" y="6084004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X.-H. Liu, Q. Wang, and Q. Zhao, PLB(2016); arXiv:1507.05359 [</a:t>
            </a:r>
            <a:r>
              <a:rPr lang="en-US" altLang="zh-CN" kern="0" dirty="0" err="1">
                <a:solidFill>
                  <a:srgbClr val="0000CC"/>
                </a:solidFill>
                <a:latin typeface="Calibri" panose="020F0502020204030204" pitchFamily="34" charset="0"/>
              </a:rPr>
              <a:t>hep-ph</a:t>
            </a:r>
            <a:r>
              <a:rPr lang="en-US" altLang="zh-CN" kern="0" dirty="0">
                <a:solidFill>
                  <a:srgbClr val="0000CC"/>
                </a:solidFill>
                <a:latin typeface="Calibri" panose="020F0502020204030204" pitchFamily="34" charset="0"/>
              </a:rPr>
              <a:t>]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75467"/>
            <a:ext cx="2532280" cy="204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 bwMode="auto">
          <a:xfrm>
            <a:off x="7092280" y="1270807"/>
            <a:ext cx="720080" cy="5020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957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1651</Words>
  <Application>Microsoft Office PowerPoint</Application>
  <PresentationFormat>宽屏</PresentationFormat>
  <Paragraphs>238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-apple-system</vt:lpstr>
      <vt:lpstr>等线</vt:lpstr>
      <vt:lpstr>等线 Light</vt:lpstr>
      <vt:lpstr>宋体</vt:lpstr>
      <vt:lpstr>Arial</vt:lpstr>
      <vt:lpstr>Calibri</vt:lpstr>
      <vt:lpstr>Cambria Math</vt:lpstr>
      <vt:lpstr>Eras Demi ITC</vt:lpstr>
      <vt:lpstr>Symbol</vt:lpstr>
      <vt:lpstr>Times New Roman</vt:lpstr>
      <vt:lpstr>Office 主题​​</vt:lpstr>
      <vt:lpstr>Default Design</vt:lpstr>
      <vt:lpstr>1_Default Design</vt:lpstr>
      <vt:lpstr>默认设计模板</vt:lpstr>
      <vt:lpstr>3_Default Design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qiang</dc:creator>
  <cp:lastModifiedBy>zhao qiang</cp:lastModifiedBy>
  <cp:revision>94</cp:revision>
  <dcterms:created xsi:type="dcterms:W3CDTF">2024-02-13T16:05:35Z</dcterms:created>
  <dcterms:modified xsi:type="dcterms:W3CDTF">2024-02-20T00:59:18Z</dcterms:modified>
</cp:coreProperties>
</file>