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2634" r:id="rId2"/>
    <p:sldId id="2663" r:id="rId3"/>
    <p:sldId id="2192" r:id="rId4"/>
    <p:sldId id="2481" r:id="rId5"/>
    <p:sldId id="2374" r:id="rId6"/>
    <p:sldId id="2658" r:id="rId7"/>
    <p:sldId id="2659" r:id="rId8"/>
    <p:sldId id="2660" r:id="rId9"/>
    <p:sldId id="2661" r:id="rId10"/>
    <p:sldId id="2662" r:id="rId11"/>
    <p:sldId id="2497" r:id="rId12"/>
    <p:sldId id="2539" r:id="rId13"/>
    <p:sldId id="2669" r:id="rId14"/>
    <p:sldId id="2673" r:id="rId15"/>
    <p:sldId id="2546" r:id="rId16"/>
    <p:sldId id="2483" r:id="rId17"/>
    <p:sldId id="2488" r:id="rId18"/>
    <p:sldId id="2494" r:id="rId19"/>
    <p:sldId id="2355" r:id="rId20"/>
    <p:sldId id="2356" r:id="rId21"/>
    <p:sldId id="2328" r:id="rId22"/>
    <p:sldId id="2414" r:id="rId23"/>
    <p:sldId id="2416" r:id="rId24"/>
    <p:sldId id="2441" r:id="rId25"/>
    <p:sldId id="2655" r:id="rId26"/>
    <p:sldId id="2443" r:id="rId27"/>
    <p:sldId id="2632" r:id="rId28"/>
    <p:sldId id="2675" r:id="rId29"/>
    <p:sldId id="2676" r:id="rId30"/>
    <p:sldId id="2677" r:id="rId31"/>
    <p:sldId id="2678" r:id="rId32"/>
    <p:sldId id="2679" r:id="rId33"/>
    <p:sldId id="2553" r:id="rId34"/>
    <p:sldId id="2680" r:id="rId35"/>
    <p:sldId id="2681" r:id="rId36"/>
    <p:sldId id="2682" r:id="rId37"/>
    <p:sldId id="2683" r:id="rId38"/>
    <p:sldId id="2583" r:id="rId39"/>
    <p:sldId id="2684" r:id="rId40"/>
    <p:sldId id="2664" r:id="rId41"/>
    <p:sldId id="2672" r:id="rId42"/>
  </p:sldIdLst>
  <p:sldSz cx="12192000" cy="6858000"/>
  <p:notesSz cx="7315200" cy="9601200"/>
  <p:custDataLst>
    <p:tags r:id="rId4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000"/>
    <a:srgbClr val="008000"/>
    <a:srgbClr val="A48916"/>
    <a:srgbClr val="FF9900"/>
    <a:srgbClr val="009900"/>
    <a:srgbClr val="000099"/>
    <a:srgbClr val="FFFFCC"/>
    <a:srgbClr val="FF66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974" autoAdjust="0"/>
  </p:normalViewPr>
  <p:slideViewPr>
    <p:cSldViewPr>
      <p:cViewPr varScale="1">
        <p:scale>
          <a:sx n="130" d="100"/>
          <a:sy n="130" d="100"/>
        </p:scale>
        <p:origin x="86" y="34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-7013"/>
    </p:cViewPr>
  </p:sorterViewPr>
  <p:notesViewPr>
    <p:cSldViewPr>
      <p:cViewPr varScale="1">
        <p:scale>
          <a:sx n="84" d="100"/>
          <a:sy n="84" d="100"/>
        </p:scale>
        <p:origin x="379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slide foot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44464"/>
            <a:ext cx="9753600" cy="55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slide header_64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38400" y="0"/>
            <a:ext cx="9753600" cy="163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83201" y="160020"/>
            <a:ext cx="2030307" cy="32004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80B18B65-4CBA-DB46-9D73-AD0C58E7BE22}" type="datetime1">
              <a:rPr lang="en-US" smtClean="0"/>
              <a:pPr/>
              <a:t>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812800" y="9041131"/>
            <a:ext cx="5852160" cy="24003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r>
              <a:rPr lang="en-US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746241" y="9119474"/>
            <a:ext cx="567267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9CA05E24-A365-DF40-BF27-0C4D1E380F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86358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4C269693-4B73-3F4B-BE08-27CE2957F7EB}" type="datetime1">
              <a:rPr lang="en-US" smtClean="0"/>
              <a:pPr/>
              <a:t>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7" tIns="47873" rIns="95747" bIns="478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5747" tIns="47873" rIns="95747" bIns="4787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BB1A7F71-A600-874B-8C52-75C3F91F2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009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09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07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4241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0" y="-1278447"/>
            <a:ext cx="12192000" cy="1042416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14451" y="1671639"/>
            <a:ext cx="10261600" cy="106997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14451" y="3125788"/>
            <a:ext cx="8534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 descr="title footer_Blue_646.jp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794500"/>
            <a:ext cx="12192000" cy="63500"/>
          </a:xfrm>
          <a:prstGeom prst="rect">
            <a:avLst/>
          </a:prstGeom>
          <a:gradFill flip="none"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0"/>
            <a:ext cx="1067274" cy="106680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153964" y="228600"/>
            <a:ext cx="1370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800" b="1" dirty="0">
                <a:solidFill>
                  <a:schemeClr val="accent1">
                    <a:lumMod val="50000"/>
                  </a:schemeClr>
                </a:solidFill>
                <a:latin typeface="Adobe Hebrew" charset="0"/>
                <a:ea typeface="Adobe Hebrew" charset="0"/>
                <a:cs typeface="Adobe Hebrew" charset="0"/>
              </a:rPr>
              <a:t>NANJING</a:t>
            </a:r>
            <a:r>
              <a:rPr kumimoji="1" lang="zh-CN" altLang="en-US" sz="1800" b="1" dirty="0">
                <a:solidFill>
                  <a:schemeClr val="accent1">
                    <a:lumMod val="50000"/>
                  </a:schemeClr>
                </a:solidFill>
                <a:latin typeface="Adobe Hebrew" charset="0"/>
                <a:ea typeface="Adobe Hebrew" charset="0"/>
                <a:cs typeface="Adobe Hebrew" charset="0"/>
              </a:rPr>
              <a:t> </a:t>
            </a:r>
          </a:p>
        </p:txBody>
      </p:sp>
      <p:sp>
        <p:nvSpPr>
          <p:cNvPr id="4" name="文本框 3"/>
          <p:cNvSpPr txBox="1"/>
          <p:nvPr userDrawn="1"/>
        </p:nvSpPr>
        <p:spPr>
          <a:xfrm>
            <a:off x="240506" y="515035"/>
            <a:ext cx="1816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b="1" dirty="0">
                <a:solidFill>
                  <a:schemeClr val="accent1">
                    <a:lumMod val="50000"/>
                  </a:schemeClr>
                </a:solidFill>
                <a:latin typeface="Adobe Hebrew" charset="0"/>
                <a:ea typeface="Adobe Hebrew" charset="0"/>
                <a:cs typeface="Adobe Hebrew" charset="0"/>
              </a:rPr>
              <a:t>UNIVERSITY</a:t>
            </a:r>
            <a:endParaRPr kumimoji="1" lang="zh-CN" altLang="en-US" b="1" dirty="0">
              <a:solidFill>
                <a:schemeClr val="accent1">
                  <a:lumMod val="50000"/>
                </a:schemeClr>
              </a:solidFill>
              <a:latin typeface="Adobe Hebrew" charset="0"/>
              <a:ea typeface="Adobe Hebrew" charset="0"/>
              <a:cs typeface="Adobe Hebrew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2024 Feb 20-22:    Workshop on near-threshold J/psi photoproduction              (37)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Craig Roberts cdroberts@nju.edu.cn  445  Emergence of Mass and Spin from Gauge Sector Dynamics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2024 Feb 20-22:    Workshop on near-threshold J/psi photoproduction              (37)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Craig Roberts cdroberts@nju.edu.cn  445  Emergence of Mass and Spin from Gauge Sector Dynamics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>
            <a:lvl1pPr>
              <a:defRPr sz="2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 sz="22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8684" y="6611938"/>
            <a:ext cx="4523316" cy="25501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2024 Feb 20-22:    Workshop on near-threshold J/psi photoproduction              (37)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Craig Roberts cdroberts@nju.edu.cn  445  Emergence of Mass and Spin from Gauge Sector Dynamics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3000" b="1" cap="none" baseline="0"/>
            </a:lvl1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45400" y="6629400"/>
            <a:ext cx="4704744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2024 Feb 20-22:    Workshop on near-threshold J/psi photoproduction              (37)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Craig Roberts cdroberts@nju.edu.cn  445  Emergence of Mass and Spin from Gauge Sector Dynamics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88358" y="6629400"/>
            <a:ext cx="4394201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2024 Feb 20-22:    Workshop on near-threshold J/psi photoproduction              (37)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Craig Roberts cdroberts@nju.edu.cn  445  Emergence of Mass and Spin from Gauge Sector Dynamics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2024 Feb 20-22:    Workshop on near-threshold J/psi photoproduction              (37)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Craig Roberts cdroberts@nju.edu.cn  445  Emergence of Mass and Spin from Gauge Sector Dynamics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2024 Feb 20-22:    Workshop on near-threshold J/psi photoproduction              (37)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Craig Roberts cdroberts@nju.edu.cn  445  Emergence of Mass and Spin from Gauge Sector Dynamics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2024 Feb 20-22:    Workshop on near-threshold J/psi photoproduction              (37)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Craig Roberts cdroberts@nju.edu.cn  445  Emergence of Mass and Spin from Gauge Sector Dynamics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479550"/>
          </a:xfrm>
        </p:spPr>
        <p:txBody>
          <a:bodyPr anchor="t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752601"/>
            <a:ext cx="4011084" cy="44196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3357" y="6596148"/>
            <a:ext cx="4868025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2024 Feb 20-22:    Workshop on near-threshold J/psi photoproduction              (37)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Craig Roberts cdroberts@nju.edu.cn  445  Emergence of Mass and Spin from Gauge Sector Dynamics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2024 Feb 20-22:    Workshop on near-threshold J/psi photoproduction              (37)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Craig Roberts cdroberts@nju.edu.cn  445  Emergence of Mass and Spin from Gauge Sector Dynamics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4699"/>
            <a:ext cx="12192000" cy="530352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631" y="1018446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387110" y="6505575"/>
            <a:ext cx="279611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2024 Feb 20-22:    Workshop on near-threshold J/psi photoproduction              (37)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6301" y="6307138"/>
            <a:ext cx="7922684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Craig Roberts cdroberts@nju.edu.cn  445  Emergence of Mass and Spin from Gauge Sector Dynamics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80801" y="6489701"/>
            <a:ext cx="51223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4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hyperlink" Target="http://inp.nju.edu.cn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q=http%3A%2F%2Fcpc.ihep.ac.cn%2Farticle%2Fdoi%2F10.1088%2F1674-1137%2F44%2F8%2F083102&amp;sa=D&amp;sntz=1&amp;usg=AFQjCNG6FBW7FVAvE_kugoNC2xYymh1WmA" TargetMode="External"/><Relationship Id="rId3" Type="http://schemas.openxmlformats.org/officeDocument/2006/relationships/image" Target="../media/image310.png"/><Relationship Id="rId7" Type="http://schemas.openxmlformats.org/officeDocument/2006/relationships/hyperlink" Target="http://www.google.com/url?q=http%3A%2F%2Finspirehep.net%2Frecord%2F1771514%3Fln%3Den&amp;sa=D&amp;sntz=1&amp;usg=AFQjCNET20BeXjPH93dCyyROC0b_FEzg6w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hyperlink" Target="https://inspirehep.net/literature/2637736" TargetMode="External"/><Relationship Id="rId4" Type="http://schemas.openxmlformats.org/officeDocument/2006/relationships/hyperlink" Target="http://inspirehep.net/record/1504060?ln=en" TargetMode="External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0.png"/><Relationship Id="rId4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1.pn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om/url?q=https%3A%2F%2Fjournals.aps.org%2Fprd%2Fabstract%2F10.1103%2FPhysRevD.106.054031&amp;sa=D&amp;sntz=1&amp;usg=AOvVaw2txouFeqvCYJnDF6aXK5QM" TargetMode="Externa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0.pn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1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q=https%3A%2F%2Fwww.sciencedirect.com%2Fscience%2Farticle%2Fpii%2FS0370269322002647%3Fvia%253Dihub&amp;sa=D&amp;sntz=1&amp;usg=AOvVaw2XCeRugM2hP-Ri_ccA6g_g" TargetMode="External"/><Relationship Id="rId3" Type="http://schemas.openxmlformats.org/officeDocument/2006/relationships/image" Target="../media/image5600.png"/><Relationship Id="rId7" Type="http://schemas.openxmlformats.org/officeDocument/2006/relationships/hyperlink" Target="https://www.google.com/url?q=https%3A%2F%2Finspirehep.net%2Fliterature%2F2043437&amp;sa=D&amp;sntz=1&amp;usg=AOvVaw05s_GZBYDeuYfzgFKdH72t" TargetMode="External"/><Relationship Id="rId12" Type="http://schemas.openxmlformats.org/officeDocument/2006/relationships/image" Target="../media/image600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q=https%3A%2F%2Finp.nju.edu.cn%2FPublications%2FBytime%2F20220303%2Fi218948.html&amp;sa=D&amp;sntz=1&amp;usg=AOvVaw2wmNyz2G2DtQQeyWnHOuLr" TargetMode="External"/><Relationship Id="rId11" Type="http://schemas.openxmlformats.org/officeDocument/2006/relationships/hyperlink" Target="https://www.google.com/url?q=https%3A%2F%2Fdoi.org%2F10.1016%2Fj.physletb.2022.137078&amp;sa=D&amp;sntz=1&amp;usg=AOvVaw2MAljh1gZjwtr6Ba6yQhvC" TargetMode="External"/><Relationship Id="rId5" Type="http://schemas.openxmlformats.org/officeDocument/2006/relationships/image" Target="../media/image52.jpg"/><Relationship Id="rId10" Type="http://schemas.openxmlformats.org/officeDocument/2006/relationships/hyperlink" Target="https://www.google.com/url?q=https%3A%2F%2Finspirehep.net%2Fliterature%2F2014065&amp;sa=D&amp;sntz=1&amp;usg=AOvVaw3jn3u7a94qPXrTY2rN0Gzs" TargetMode="External"/><Relationship Id="rId4" Type="http://schemas.openxmlformats.org/officeDocument/2006/relationships/image" Target="../media/image51.jpg"/><Relationship Id="rId9" Type="http://schemas.openxmlformats.org/officeDocument/2006/relationships/hyperlink" Target="https://www.google.com/url?q=https%3A%2F%2Finp.nju.edu.cn%2FPublications%2FBytime%2F20220121%2Fi218103.html&amp;sa=D&amp;sntz=1&amp;usg=AOvVaw1af4TDWmyfuDmQJSYzTj6z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png"/><Relationship Id="rId4" Type="http://schemas.openxmlformats.org/officeDocument/2006/relationships/image" Target="../media/image5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uthors.elsevier.com/sd/article/S0370269323004082" TargetMode="External"/><Relationship Id="rId5" Type="http://schemas.openxmlformats.org/officeDocument/2006/relationships/hyperlink" Target="https://inspirehep.net/literature/2654038" TargetMode="External"/><Relationship Id="rId4" Type="http://schemas.openxmlformats.org/officeDocument/2006/relationships/image" Target="../media/image9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hyperlink" Target="https://authors.elsevier.com/sd/article/S0370269323004082" TargetMode="External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spirehep.net/literature/2654038" TargetMode="External"/><Relationship Id="rId5" Type="http://schemas.openxmlformats.org/officeDocument/2006/relationships/image" Target="../media/image730.png"/><Relationship Id="rId4" Type="http://schemas.openxmlformats.org/officeDocument/2006/relationships/image" Target="../media/image57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58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7" Type="http://schemas.openxmlformats.org/officeDocument/2006/relationships/hyperlink" Target="https://authors.elsevier.com/sd/article/S0370269323004082" TargetMode="Externa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spirehep.net/literature/2654038" TargetMode="External"/><Relationship Id="rId5" Type="http://schemas.openxmlformats.org/officeDocument/2006/relationships/image" Target="../media/image60.jpg"/><Relationship Id="rId4" Type="http://schemas.openxmlformats.org/officeDocument/2006/relationships/image" Target="../media/image59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cpl.iphy.ac.cn/10.1088/0256-307X/40/9/091201#1" TargetMode="External"/><Relationship Id="rId3" Type="http://schemas.openxmlformats.org/officeDocument/2006/relationships/image" Target="../media/image61.jpg"/><Relationship Id="rId7" Type="http://schemas.openxmlformats.org/officeDocument/2006/relationships/hyperlink" Target="https://inspirehep.net/literature/2666470" TargetMode="External"/><Relationship Id="rId2" Type="http://schemas.openxmlformats.org/officeDocument/2006/relationships/image" Target="../media/image76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16/j.physletb.2022.137078" TargetMode="External"/><Relationship Id="rId11" Type="http://schemas.openxmlformats.org/officeDocument/2006/relationships/image" Target="../media/image105.png"/><Relationship Id="rId5" Type="http://schemas.openxmlformats.org/officeDocument/2006/relationships/hyperlink" Target="https://inspirehep.net/literature/2014065" TargetMode="External"/><Relationship Id="rId10" Type="http://schemas.openxmlformats.org/officeDocument/2006/relationships/image" Target="../media/image62.jpg"/><Relationship Id="rId4" Type="http://schemas.openxmlformats.org/officeDocument/2006/relationships/hyperlink" Target="http://inspirehep.net/record/1734911?ln=en" TargetMode="External"/><Relationship Id="rId9" Type="http://schemas.openxmlformats.org/officeDocument/2006/relationships/hyperlink" Target="https://iopscience.iop.org/journal/0256-307X/page/Express_Letters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inspirehep.net/literature/2757016" TargetMode="Externa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3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pn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B5D602-7181-3ED3-7706-B762C1909F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34844"/>
            <a:ext cx="12192000" cy="582315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2400" y="1737192"/>
            <a:ext cx="12202082" cy="9694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700" i="1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Lucida Handwriting" panose="03010101010101010101" pitchFamily="66" charset="0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ctrTitle"/>
          </p:nvPr>
        </p:nvSpPr>
        <p:spPr>
          <a:xfrm>
            <a:off x="2509838" y="1447801"/>
            <a:ext cx="7696200" cy="1069975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509838" y="2895600"/>
            <a:ext cx="6400800" cy="17526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Subtitle 1">
            <a:extLst>
              <a:ext uri="{FF2B5EF4-FFF2-40B4-BE49-F238E27FC236}">
                <a16:creationId xmlns:a16="http://schemas.microsoft.com/office/drawing/2014/main" id="{0CD000EE-0D0D-4F96-8253-6D55DF13EF80}"/>
              </a:ext>
            </a:extLst>
          </p:cNvPr>
          <p:cNvSpPr txBox="1">
            <a:spLocks/>
          </p:cNvSpPr>
          <p:nvPr/>
        </p:nvSpPr>
        <p:spPr bwMode="auto">
          <a:xfrm>
            <a:off x="1752600" y="2464361"/>
            <a:ext cx="10152000" cy="165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GB" sz="8800" kern="0" dirty="0">
              <a:solidFill>
                <a:schemeClr val="accent2">
                  <a:lumMod val="75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11" name="Subtitle 1">
            <a:extLst>
              <a:ext uri="{FF2B5EF4-FFF2-40B4-BE49-F238E27FC236}">
                <a16:creationId xmlns:a16="http://schemas.microsoft.com/office/drawing/2014/main" id="{699EEF55-1CB8-4317-A112-021AAEB863AB}"/>
              </a:ext>
            </a:extLst>
          </p:cNvPr>
          <p:cNvSpPr txBox="1">
            <a:spLocks/>
          </p:cNvSpPr>
          <p:nvPr/>
        </p:nvSpPr>
        <p:spPr bwMode="auto">
          <a:xfrm>
            <a:off x="-76200" y="4284735"/>
            <a:ext cx="12202082" cy="165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7200" b="1" dirty="0">
                <a:solidFill>
                  <a:schemeClr val="bg1"/>
                </a:solidFill>
                <a:effectLst/>
                <a:latin typeface="Freestyle Script" panose="030804020302050B04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Emergence of Mass and Spin 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effectLst/>
                <a:latin typeface="Freestyle Script" panose="030804020302050B04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from Gauge Sector Dynamics</a:t>
            </a:r>
            <a:endParaRPr lang="en-US" sz="7200" b="1" dirty="0">
              <a:solidFill>
                <a:srgbClr val="7030A0"/>
              </a:solidFill>
              <a:latin typeface="Freestyle Script" panose="030804020302050B0404" pitchFamily="66" charset="0"/>
            </a:endParaRPr>
          </a:p>
        </p:txBody>
      </p:sp>
      <p:sp>
        <p:nvSpPr>
          <p:cNvPr id="9" name="Subtitle 7"/>
          <p:cNvSpPr txBox="1">
            <a:spLocks/>
          </p:cNvSpPr>
          <p:nvPr/>
        </p:nvSpPr>
        <p:spPr bwMode="auto">
          <a:xfrm>
            <a:off x="3276600" y="39689"/>
            <a:ext cx="6019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>
                <a:solidFill>
                  <a:schemeClr val="bg1"/>
                </a:solidFill>
              </a:rPr>
              <a:t>Craig Roberts … </a:t>
            </a:r>
            <a:r>
              <a:rPr lang="en-US" sz="20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http://inp.nju.edu.cn/</a:t>
            </a:r>
            <a:endParaRPr lang="en-US" sz="2000" kern="0" dirty="0">
              <a:solidFill>
                <a:schemeClr val="bg1"/>
              </a:solidFill>
            </a:endParaRPr>
          </a:p>
        </p:txBody>
      </p:sp>
      <p:pic>
        <p:nvPicPr>
          <p:cNvPr id="12" name="Picture 11" descr="A picture containing shape&#10;&#10;Description automatically generated">
            <a:extLst>
              <a:ext uri="{FF2B5EF4-FFF2-40B4-BE49-F238E27FC236}">
                <a16:creationId xmlns:a16="http://schemas.microsoft.com/office/drawing/2014/main" id="{3008ACC4-A8CA-48FD-8D6F-4BAFD76E90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-48926"/>
            <a:ext cx="1908200" cy="10813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AAC022E-9586-48F9-97A9-37A8D60BB25E}"/>
              </a:ext>
            </a:extLst>
          </p:cNvPr>
          <p:cNvSpPr txBox="1"/>
          <p:nvPr/>
        </p:nvSpPr>
        <p:spPr>
          <a:xfrm>
            <a:off x="10299700" y="-54597"/>
            <a:ext cx="1892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Grant no. 12135007</a:t>
            </a:r>
          </a:p>
        </p:txBody>
      </p:sp>
    </p:spTree>
    <p:extLst>
      <p:ext uri="{BB962C8B-B14F-4D97-AF65-F5344CB8AC3E}">
        <p14:creationId xmlns:p14="http://schemas.microsoft.com/office/powerpoint/2010/main" val="277738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82C8C5-E26E-4187-B9D0-FD1FF1212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8400" y="1231391"/>
            <a:ext cx="5737572" cy="43444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1D5C43-333B-49A0-B653-5068C8D09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2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Process independent </a:t>
            </a:r>
            <a:br>
              <a:rPr lang="en-GB" sz="32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GB" sz="32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effective charge = running coupling</a:t>
            </a:r>
            <a:endParaRPr lang="en-US" sz="3200" b="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2D5552-ACE1-4296-920F-17131EB81A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371600"/>
                <a:ext cx="6172200" cy="4525963"/>
              </a:xfrm>
            </p:spPr>
            <p:txBody>
              <a:bodyPr/>
              <a:lstStyle/>
              <a:p>
                <a:r>
                  <a:rPr lang="en-GB" dirty="0"/>
                  <a:t>Modern theory enables unique QCD analogue of</a:t>
                </a:r>
              </a:p>
              <a:p>
                <a:pPr marL="0" indent="0">
                  <a:buNone/>
                </a:pPr>
                <a:r>
                  <a:rPr lang="en-GB" dirty="0"/>
                  <a:t>       “Gell-Mann – Low” </a:t>
                </a:r>
              </a:p>
              <a:p>
                <a:pPr marL="400050" lvl="1" indent="0">
                  <a:buNone/>
                </a:pPr>
                <a:r>
                  <a:rPr lang="en-GB" sz="2200" dirty="0"/>
                  <a:t>running charge to be </a:t>
                </a:r>
              </a:p>
              <a:p>
                <a:pPr marL="400050" lvl="1" indent="0">
                  <a:spcBef>
                    <a:spcPts val="0"/>
                  </a:spcBef>
                  <a:buNone/>
                </a:pPr>
                <a:r>
                  <a:rPr lang="en-GB" sz="2200" dirty="0"/>
                  <a:t>    rigorously defined and calculated</a:t>
                </a:r>
              </a:p>
              <a:p>
                <a:r>
                  <a:rPr lang="en-GB" dirty="0"/>
                  <a:t>Analysis of QCD’s gauge sector </a:t>
                </a:r>
              </a:p>
              <a:p>
                <a:pPr marL="400050" lvl="1" indent="0">
                  <a:buNone/>
                </a:pPr>
                <a:r>
                  <a:rPr lang="en-GB" sz="2200" dirty="0"/>
                  <a:t>	        yields a  </a:t>
                </a:r>
                <a:r>
                  <a:rPr lang="en-GB" sz="2200" i="1" dirty="0">
                    <a:solidFill>
                      <a:srgbClr val="0000FF"/>
                    </a:solidFill>
                  </a:rPr>
                  <a:t>parameter-free prediction</a:t>
                </a:r>
              </a:p>
              <a:p>
                <a:r>
                  <a:rPr lang="en-GB" dirty="0"/>
                  <a:t>N.B. Qualitative change in </a:t>
                </a:r>
                <a:r>
                  <a:rPr lang="en-GB" i="1" dirty="0"/>
                  <a:t>α̂</a:t>
                </a:r>
                <a:r>
                  <a:rPr lang="en-GB" i="1" baseline="-25000" dirty="0"/>
                  <a:t>PI</a:t>
                </a:r>
                <a:r>
                  <a:rPr lang="en-GB" dirty="0"/>
                  <a:t>(</a:t>
                </a:r>
                <a:r>
                  <a:rPr lang="en-GB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GB" dirty="0"/>
                  <a:t>) at </a:t>
                </a:r>
                <a:r>
                  <a:rPr lang="en-GB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 </a:t>
                </a:r>
                <a:r>
                  <a:rPr lang="en-GB" dirty="0"/>
                  <a:t>≈ ½ </a:t>
                </a:r>
                <a:r>
                  <a:rPr lang="en-GB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GB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endParaRPr lang="en-GB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dirty="0"/>
                  <a:t>No Landau Pole</a:t>
                </a:r>
              </a:p>
              <a:p>
                <a:pPr lvl="1"/>
                <a:r>
                  <a:rPr lang="en-GB" i="1" dirty="0">
                    <a:ln w="0"/>
                    <a:solidFill>
                      <a:srgbClr val="FF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“Infrared Slavery” picture – linear potential – is not viable explanation of real-world confinement</a:t>
                </a:r>
              </a:p>
              <a:p>
                <a:r>
                  <a:rPr lang="en-GB" dirty="0"/>
                  <a:t>Below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acc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GB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GB" dirty="0"/>
                  <a:t>interactions become scale independent, just as they were in the Lagrangian; so, QCD becomes practically conformal again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2D5552-ACE1-4296-920F-17131EB81A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371600"/>
                <a:ext cx="6172200" cy="4525963"/>
              </a:xfrm>
              <a:blipFill>
                <a:blip r:embed="rId3"/>
                <a:stretch>
                  <a:fillRect l="-1283" t="-943" r="-1876" b="-1226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2DF46-5741-4D85-ABAA-739F12F7B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 Feb 20-22:    Workshop on near-threshold J/psi photoproduction              (37)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E3A21-161E-4E4A-A56E-F5EFF8648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 cdroberts@nju.edu.cn  445  Emergence of Mass and Spin from Gauge Sector Dynamics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4CE32-E62C-400D-894C-6700F2C19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7413D1-7F5A-46CF-9AE9-45C2B8655E80}"/>
              </a:ext>
            </a:extLst>
          </p:cNvPr>
          <p:cNvSpPr txBox="1"/>
          <p:nvPr/>
        </p:nvSpPr>
        <p:spPr>
          <a:xfrm>
            <a:off x="6879377" y="5334000"/>
            <a:ext cx="5312624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1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Process independent strong running coupling</a:t>
            </a:r>
          </a:p>
          <a:p>
            <a:pPr>
              <a:spcAft>
                <a:spcPts val="300"/>
              </a:spcAft>
            </a:pPr>
            <a:r>
              <a:rPr lang="en-GB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Daniele Binosi </a:t>
            </a:r>
            <a:r>
              <a:rPr lang="en-GB" sz="11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et al</a:t>
            </a:r>
            <a:r>
              <a:rPr lang="en-GB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., </a:t>
            </a:r>
            <a:r>
              <a:rPr lang="en-GB" sz="1100" dirty="0">
                <a:hlinkClick r:id="rId4"/>
              </a:rPr>
              <a:t>arXiv:1612.04835 [</a:t>
            </a:r>
            <a:r>
              <a:rPr lang="en-GB" sz="1100" dirty="0" err="1">
                <a:hlinkClick r:id="rId4"/>
              </a:rPr>
              <a:t>nucl-th</a:t>
            </a:r>
            <a:r>
              <a:rPr lang="en-GB" sz="1100" dirty="0">
                <a:hlinkClick r:id="rId4"/>
              </a:rPr>
              <a:t>]</a:t>
            </a:r>
            <a:r>
              <a:rPr lang="en-GB" sz="1100" dirty="0"/>
              <a:t>, </a:t>
            </a:r>
            <a:r>
              <a:rPr lang="en-GB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Phys. Rev. D 96 (2017) 054026/1-7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Experimental determination of the QCD effective charge α</a:t>
            </a:r>
            <a:r>
              <a:rPr lang="en-US" sz="1100" i="1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g1</a:t>
            </a:r>
            <a:r>
              <a:rPr lang="en-US" sz="11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(Q). </a:t>
            </a:r>
          </a:p>
          <a:p>
            <a:pPr>
              <a:spcAft>
                <a:spcPts val="300"/>
              </a:spcAft>
            </a:pPr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A. </a:t>
            </a:r>
            <a:r>
              <a:rPr lang="en-US" sz="11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Deur</a:t>
            </a:r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; V. Burkert; J.-P. Chen; W. </a:t>
            </a:r>
            <a:r>
              <a:rPr lang="en-US" sz="11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Korsch</a:t>
            </a:r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Particles 5 (2022) 171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AU" sz="1100" b="0" i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QCD Running Couplings and Effective Charges, </a:t>
            </a:r>
            <a:r>
              <a:rPr lang="en-AU" sz="11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Alexandre </a:t>
            </a:r>
            <a:r>
              <a:rPr lang="en-AU" sz="11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Deur</a:t>
            </a:r>
            <a:r>
              <a:rPr lang="en-AU" sz="11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, Stanley J. Brodsky and Craig Roberts,  </a:t>
            </a:r>
            <a:r>
              <a:rPr lang="en-AU" sz="1100" b="0" i="0" u="sng" strike="noStrike" dirty="0">
                <a:solidFill>
                  <a:srgbClr val="0066FF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e-Print: 2303.00723 [hep-</a:t>
            </a:r>
            <a:r>
              <a:rPr lang="en-AU" sz="1100" b="0" i="0" u="sng" strike="noStrike" dirty="0" err="1">
                <a:solidFill>
                  <a:srgbClr val="0066FF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</a:t>
            </a:r>
            <a:r>
              <a:rPr lang="en-AU" sz="1100" b="0" i="0" u="sng" strike="noStrike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]</a:t>
            </a:r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Prog. Part. </a:t>
            </a:r>
            <a:r>
              <a:rPr lang="en-US" sz="11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Nucl</a:t>
            </a:r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Phys. </a:t>
            </a:r>
            <a:r>
              <a:rPr lang="en-US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134</a:t>
            </a:r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(2024) 104081</a:t>
            </a:r>
            <a:endParaRPr lang="en-AU" sz="11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1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GB" sz="1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D857808-0FD9-4E33-9248-3D46C6710FBF}"/>
              </a:ext>
            </a:extLst>
          </p:cNvPr>
          <p:cNvCxnSpPr>
            <a:cxnSpLocks/>
          </p:cNvCxnSpPr>
          <p:nvPr/>
        </p:nvCxnSpPr>
        <p:spPr>
          <a:xfrm flipV="1">
            <a:off x="5410200" y="1691814"/>
            <a:ext cx="1989224" cy="1636279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84508A3-EC3B-426C-A66D-1B9B2B3C4340}"/>
              </a:ext>
            </a:extLst>
          </p:cNvPr>
          <p:cNvSpPr/>
          <p:nvPr/>
        </p:nvSpPr>
        <p:spPr bwMode="auto">
          <a:xfrm>
            <a:off x="5715000" y="4166293"/>
            <a:ext cx="3834479" cy="808879"/>
          </a:xfrm>
          <a:custGeom>
            <a:avLst/>
            <a:gdLst>
              <a:gd name="connsiteX0" fmla="*/ 0 w 3872753"/>
              <a:gd name="connsiteY0" fmla="*/ 0 h 998423"/>
              <a:gd name="connsiteX1" fmla="*/ 2390588 w 3872753"/>
              <a:gd name="connsiteY1" fmla="*/ 998070 h 998423"/>
              <a:gd name="connsiteX2" fmla="*/ 3872753 w 3872753"/>
              <a:gd name="connsiteY2" fmla="*/ 89647 h 99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72753" h="998423">
                <a:moveTo>
                  <a:pt x="0" y="0"/>
                </a:moveTo>
                <a:cubicBezTo>
                  <a:pt x="872564" y="491564"/>
                  <a:pt x="1745129" y="983129"/>
                  <a:pt x="2390588" y="998070"/>
                </a:cubicBezTo>
                <a:cubicBezTo>
                  <a:pt x="3036047" y="1013011"/>
                  <a:pt x="3454400" y="551329"/>
                  <a:pt x="3872753" y="89647"/>
                </a:cubicBezTo>
              </a:path>
            </a:pathLst>
          </a:custGeom>
          <a:noFill/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A9D4E01-C9B4-42D7-85B1-8944A6C8C416}"/>
              </a:ext>
            </a:extLst>
          </p:cNvPr>
          <p:cNvCxnSpPr/>
          <p:nvPr/>
        </p:nvCxnSpPr>
        <p:spPr bwMode="auto">
          <a:xfrm flipH="1">
            <a:off x="9560166" y="1282131"/>
            <a:ext cx="10687" cy="353772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372EA4F-77CB-432D-B7FC-3F0E73A9F83B}"/>
              </a:ext>
            </a:extLst>
          </p:cNvPr>
          <p:cNvSpPr txBox="1"/>
          <p:nvPr/>
        </p:nvSpPr>
        <p:spPr>
          <a:xfrm>
            <a:off x="0" y="1018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  </a:t>
            </a:r>
            <a:r>
              <a:rPr lang="en-US" sz="1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orkshop</a:t>
            </a:r>
            <a:r>
              <a:rPr lang="en-US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on Dyson-Schwinger Equations in Modern Mathematics </a:t>
            </a:r>
          </a:p>
          <a:p>
            <a:r>
              <a:rPr lang="en-US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              and Physics (DSEMP2014) Trento, Italy, September 22-26, 2014</a:t>
            </a:r>
          </a:p>
        </p:txBody>
      </p: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FD0ED629-7C57-4718-A4FF-AC2B5C8999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" y="56536"/>
            <a:ext cx="1128713" cy="4240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02B9436-79FD-E64D-4846-9C28D2D0E2AC}"/>
              </a:ext>
            </a:extLst>
          </p:cNvPr>
          <p:cNvSpPr txBox="1"/>
          <p:nvPr/>
        </p:nvSpPr>
        <p:spPr>
          <a:xfrm>
            <a:off x="0" y="562722"/>
            <a:ext cx="56483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"/>
              </a:rPr>
              <a:t>Effective charge from lattice QCD</a:t>
            </a:r>
            <a:r>
              <a:rPr lang="en-US" sz="11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"/>
              </a:rPr>
              <a:t>, Zhu-Fang Cui, </a:t>
            </a:r>
            <a:r>
              <a:rPr lang="en-US" sz="1100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"/>
              </a:rPr>
              <a:t>Jin</a:t>
            </a:r>
            <a:r>
              <a:rPr lang="en-US" sz="11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"/>
              </a:rPr>
              <a:t>-Li Zhang et al., </a:t>
            </a:r>
          </a:p>
          <a:p>
            <a:r>
              <a:rPr lang="en-US" sz="11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"/>
              </a:rPr>
              <a:t>NJU-INP 014/19, </a:t>
            </a:r>
            <a:r>
              <a:rPr lang="en-US" sz="1100" i="1" u="none" strike="noStrik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"/>
                <a:hlinkClick r:id="rId7"/>
              </a:rPr>
              <a:t>arXiv:1912.08232 [hep-</a:t>
            </a:r>
            <a:r>
              <a:rPr lang="en-US" sz="1100" i="1" u="none" strike="noStrike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"/>
                <a:hlinkClick r:id="rId7"/>
              </a:rPr>
              <a:t>ph</a:t>
            </a:r>
            <a:r>
              <a:rPr lang="en-US" sz="1100" i="1" u="none" strike="noStrik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"/>
                <a:hlinkClick r:id="rId7"/>
              </a:rPr>
              <a:t>]</a:t>
            </a:r>
            <a:r>
              <a:rPr lang="en-US" sz="11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"/>
              </a:rPr>
              <a:t>, </a:t>
            </a:r>
            <a:r>
              <a:rPr lang="en-US" sz="1100" i="1" u="none" strike="noStrik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"/>
                <a:hlinkClick r:id="rId8"/>
              </a:rPr>
              <a:t>Chin. Phys. C 44 (2020) 083102/1-10</a:t>
            </a:r>
            <a:endParaRPr lang="en-US" sz="110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0377304-6237-423A-97E5-C366A65E4AD3}"/>
                  </a:ext>
                </a:extLst>
              </p:cNvPr>
              <p:cNvSpPr txBox="1"/>
              <p:nvPr/>
            </p:nvSpPr>
            <p:spPr>
              <a:xfrm>
                <a:off x="0" y="957590"/>
                <a:ext cx="155380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sz="1100" b="0" i="1" smtClean="0">
                        <a:latin typeface="Cambria Math" panose="02040503050406030204" pitchFamily="18" charset="0"/>
                      </a:rPr>
                      <m:t>∼</m:t>
                    </m:r>
                  </m:oMath>
                </a14:m>
                <a:r>
                  <a:rPr lang="en-GB" sz="1100" b="1" dirty="0"/>
                  <a:t>2500 total downloads</a:t>
                </a:r>
                <a:endParaRPr lang="en-US" sz="11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0377304-6237-423A-97E5-C366A65E4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57590"/>
                <a:ext cx="1553803" cy="261610"/>
              </a:xfrm>
              <a:prstGeom prst="rect">
                <a:avLst/>
              </a:prstGeom>
              <a:blipFill>
                <a:blip r:embed="rId9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098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6330205-1B06-484C-BAF6-D925AA608E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3939" y="2362201"/>
            <a:ext cx="2529422" cy="1916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FC7954-E2E9-4BAD-8822-8AAA182F3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EHM Basics</a:t>
            </a:r>
            <a:endParaRPr lang="en-US" sz="4400" b="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E27CE-2842-4F01-8A5E-FC6016E49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36637"/>
            <a:ext cx="10972800" cy="4525963"/>
          </a:xfrm>
        </p:spPr>
        <p:txBody>
          <a:bodyPr/>
          <a:lstStyle/>
          <a:p>
            <a:r>
              <a:rPr lang="en-GB" dirty="0"/>
              <a:t>Absent Higgs boson couplings, QCD Lagrangian is scale invariant</a:t>
            </a:r>
          </a:p>
          <a:p>
            <a:r>
              <a:rPr lang="en-US" dirty="0"/>
              <a:t>Yet … </a:t>
            </a:r>
          </a:p>
          <a:p>
            <a:pPr lvl="1"/>
            <a:r>
              <a:rPr lang="en-US" sz="2200" dirty="0"/>
              <a:t>Massless gluons become massive</a:t>
            </a:r>
          </a:p>
          <a:p>
            <a:pPr lvl="1"/>
            <a:r>
              <a:rPr lang="en-US" sz="2200" dirty="0"/>
              <a:t>A momentum-dependent charge is produced</a:t>
            </a:r>
          </a:p>
          <a:p>
            <a:pPr lvl="1"/>
            <a:r>
              <a:rPr lang="en-US" sz="2200" dirty="0"/>
              <a:t>Massless quarks become massive</a:t>
            </a:r>
          </a:p>
          <a:p>
            <a:r>
              <a:rPr lang="en-US" dirty="0"/>
              <a:t>EHM is expressed in 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2200" dirty="0"/>
              <a:t>EVERY strong interaction observable</a:t>
            </a:r>
          </a:p>
          <a:p>
            <a:r>
              <a:rPr lang="en-US" dirty="0"/>
              <a:t>Challenge to Theory = </a:t>
            </a:r>
          </a:p>
          <a:p>
            <a:pPr marL="800100" lvl="2" indent="0">
              <a:buNone/>
            </a:pPr>
            <a:r>
              <a:rPr lang="en-US" sz="2200" dirty="0"/>
              <a:t>Elucidate all observable consequences of these phenomena 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2200" dirty="0"/>
              <a:t>and highlight the paths to measuring them</a:t>
            </a:r>
          </a:p>
          <a:p>
            <a:r>
              <a:rPr lang="en-US" dirty="0"/>
              <a:t>Challenge to Experiment = </a:t>
            </a:r>
          </a:p>
          <a:p>
            <a:pPr marL="800100" lvl="2" indent="0">
              <a:buNone/>
            </a:pPr>
            <a:r>
              <a:rPr lang="en-US" sz="2200" dirty="0"/>
              <a:t>Test the theory predictions so that 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2200" dirty="0"/>
              <a:t>the boundaries of the Standard Model can finally be drawn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21E6A-84E8-41AC-AE0A-97EF0356F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 Feb 20-22:    Workshop on near-threshold J/psi photoproduction              (37)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C975F-D009-452C-89E8-423900927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 cdroberts@nju.edu.cn  445  Emergence of Mass and Spin from Gauge Sector Dynamics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C9FE4-EB73-43B5-9651-AA0616A87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A492C55D-2CEC-4AF0-85E8-9FC69F7FF1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057" y="365198"/>
            <a:ext cx="2539082" cy="1667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C5BDA307-F8E5-4F17-A460-94533575D4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072" y="2650776"/>
            <a:ext cx="2627903" cy="1988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21D16D8-1757-A5D9-4BC4-0A0A299EF490}"/>
              </a:ext>
            </a:extLst>
          </p:cNvPr>
          <p:cNvSpPr txBox="1"/>
          <p:nvPr/>
        </p:nvSpPr>
        <p:spPr>
          <a:xfrm>
            <a:off x="8008206" y="1138955"/>
            <a:ext cx="1581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gerian" panose="04020705040A02060702" pitchFamily="82" charset="0"/>
              </a:rPr>
              <a:t>Three pillars of EHM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0360660-4D51-86AF-7082-9850A81AEACC}"/>
              </a:ext>
            </a:extLst>
          </p:cNvPr>
          <p:cNvCxnSpPr>
            <a:cxnSpLocks/>
          </p:cNvCxnSpPr>
          <p:nvPr/>
        </p:nvCxnSpPr>
        <p:spPr bwMode="auto">
          <a:xfrm flipV="1">
            <a:off x="9144000" y="3269306"/>
            <a:ext cx="679595" cy="183609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0F4DEC-FDD3-1643-9AA2-1A3AB4CB958B}"/>
                  </a:ext>
                </a:extLst>
              </p:cNvPr>
              <p:cNvSpPr txBox="1"/>
              <p:nvPr/>
            </p:nvSpPr>
            <p:spPr>
              <a:xfrm>
                <a:off x="8112231" y="5105400"/>
                <a:ext cx="407976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AU" sz="240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3</m:t>
                    </m:r>
                    <m:r>
                      <a:rPr lang="en-AU" sz="240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×</m:t>
                    </m:r>
                    <m:r>
                      <a:rPr lang="en-AU" sz="240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AU" sz="240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40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AU" sz="2400" dirty="0">
                    <a:ln w="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sets the scale of the proton mass.  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AU" sz="2400" dirty="0">
                    <a:ln w="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Meson-loops provide </a:t>
                </a:r>
                <a14:m>
                  <m:oMath xmlns:m="http://schemas.openxmlformats.org/officeDocument/2006/math">
                    <m:r>
                      <a:rPr lang="en-AU" sz="240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en-AU" sz="2400" dirty="0">
                    <a:ln w="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% quantum corrections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0F4DEC-FDD3-1643-9AA2-1A3AB4CB9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2231" y="5105400"/>
                <a:ext cx="4079769" cy="1569660"/>
              </a:xfrm>
              <a:prstGeom prst="rect">
                <a:avLst/>
              </a:prstGeom>
              <a:blipFill>
                <a:blip r:embed="rId5"/>
                <a:stretch>
                  <a:fillRect l="-2541" t="-3502" b="-1011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783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4C51D-4914-47AB-A4C4-0EB2FA156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5003559"/>
            <a:ext cx="10363200" cy="1362075"/>
          </a:xfrm>
        </p:spPr>
        <p:txBody>
          <a:bodyPr/>
          <a:lstStyle/>
          <a:p>
            <a:pPr algn="ctr"/>
            <a:r>
              <a:rPr lang="en-US" sz="54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Faddeev</a:t>
            </a:r>
            <a:r>
              <a:rPr lang="en-US" sz="5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Equation for Baryons</a:t>
            </a: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A9942-9C06-429C-9A11-CD87F032AD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77C13-66B6-4B83-A723-6690BB7FF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 Feb 20-22:    Workshop on near-threshold J/psi photoproduction              (37)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93D9B-55CF-4A45-A168-DBDCD44D2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 cdroberts@nju.edu.cn  445  Emergence of Mass and Spin from Gauge Sector Dynamics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01936-C505-4AC3-A8E8-F5DDA2704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6C69F2-F477-4CE3-929E-FDC94C811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971" y="1441371"/>
            <a:ext cx="9648058" cy="3611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E96093-9D75-49F5-9ABD-E9C21C619586}"/>
              </a:ext>
            </a:extLst>
          </p:cNvPr>
          <p:cNvSpPr txBox="1"/>
          <p:nvPr/>
        </p:nvSpPr>
        <p:spPr>
          <a:xfrm>
            <a:off x="117458" y="99536"/>
            <a:ext cx="497924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i="1" dirty="0">
                <a:solidFill>
                  <a:schemeClr val="accent1">
                    <a:lumMod val="50000"/>
                  </a:schemeClr>
                </a:solidFill>
              </a:rPr>
              <a:t>Nucleon mass from a covariant three-quark Faddeev equation</a:t>
            </a:r>
          </a:p>
          <a:p>
            <a:r>
              <a:rPr lang="en-GB" sz="1400" dirty="0">
                <a:solidFill>
                  <a:schemeClr val="accent1">
                    <a:lumMod val="50000"/>
                  </a:schemeClr>
                </a:solidFill>
              </a:rPr>
              <a:t>       G. Eichmann </a:t>
            </a:r>
            <a:r>
              <a:rPr lang="en-GB" sz="1400" i="1" dirty="0">
                <a:solidFill>
                  <a:schemeClr val="accent1">
                    <a:lumMod val="50000"/>
                  </a:schemeClr>
                </a:solidFill>
              </a:rPr>
              <a:t>et al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</a:rPr>
              <a:t>., Phys. Rev. Lett. 104 (2010) 201601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i="1" dirty="0">
                <a:solidFill>
                  <a:schemeClr val="accent1">
                    <a:lumMod val="50000"/>
                  </a:schemeClr>
                </a:solidFill>
              </a:rPr>
              <a:t>Poincaré-covariant analysis of heavy-quark baryons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en-GB" sz="1400" dirty="0">
                <a:solidFill>
                  <a:schemeClr val="accent1">
                    <a:lumMod val="50000"/>
                  </a:schemeClr>
                </a:solidFill>
              </a:rPr>
              <a:t>       Si-Xue Qin (</a:t>
            </a:r>
            <a:r>
              <a:rPr lang="ja-JP" altLang="en-US" sz="1400" dirty="0">
                <a:solidFill>
                  <a:schemeClr val="accent1">
                    <a:lumMod val="50000"/>
                  </a:schemeClr>
                </a:solidFill>
              </a:rPr>
              <a:t>秦思学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en-GB" sz="1400" i="1" dirty="0">
                <a:solidFill>
                  <a:schemeClr val="accent1">
                    <a:lumMod val="50000"/>
                  </a:schemeClr>
                </a:solidFill>
              </a:rPr>
              <a:t>et al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</a:rPr>
              <a:t>., </a:t>
            </a:r>
            <a:r>
              <a:rPr lang="en-GB" sz="1400" dirty="0" err="1">
                <a:solidFill>
                  <a:schemeClr val="accent1">
                    <a:lumMod val="50000"/>
                  </a:schemeClr>
                </a:solidFill>
              </a:rPr>
              <a:t>Phys.Rev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</a:rPr>
              <a:t>. D 97 (2018) 114017/1-13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i="1" dirty="0">
                <a:solidFill>
                  <a:schemeClr val="accent1">
                    <a:lumMod val="50000"/>
                  </a:schemeClr>
                </a:solidFill>
              </a:rPr>
              <a:t>Weak form factors of octet baryons</a:t>
            </a:r>
          </a:p>
          <a:p>
            <a:r>
              <a:rPr lang="en-GB" sz="1400" dirty="0">
                <a:solidFill>
                  <a:schemeClr val="accent1">
                    <a:lumMod val="50000"/>
                  </a:schemeClr>
                </a:solidFill>
              </a:rPr>
              <a:t>        Zhao-Qian Yao (</a:t>
            </a:r>
            <a:r>
              <a:rPr lang="ja-JP" altLang="en-US" sz="1400" dirty="0">
                <a:solidFill>
                  <a:schemeClr val="accent1">
                    <a:lumMod val="50000"/>
                  </a:schemeClr>
                </a:solidFill>
              </a:rPr>
              <a:t>姚照千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</a:rPr>
              <a:t>), </a:t>
            </a:r>
            <a:r>
              <a:rPr lang="en-GB" sz="1400" i="1" dirty="0">
                <a:solidFill>
                  <a:schemeClr val="accent1">
                    <a:lumMod val="50000"/>
                  </a:schemeClr>
                </a:solidFill>
              </a:rPr>
              <a:t>et al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</a:rPr>
              <a:t>. – nearing completion</a:t>
            </a:r>
          </a:p>
          <a:p>
            <a:endParaRPr lang="en-GB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932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4A8C2-5879-483B-BF56-808B820AC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/>
              <a:t>Structure of Baryons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1A0E6-4537-4799-AE8B-CD74847C5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1125200" cy="4525963"/>
          </a:xfrm>
        </p:spPr>
        <p:txBody>
          <a:bodyPr/>
          <a:lstStyle/>
          <a:p>
            <a:r>
              <a:rPr lang="en-US" dirty="0" err="1">
                <a:solidFill>
                  <a:srgbClr val="7030A0"/>
                </a:solidFill>
              </a:rPr>
              <a:t>Poincaré</a:t>
            </a:r>
            <a:r>
              <a:rPr lang="en-US" dirty="0">
                <a:solidFill>
                  <a:srgbClr val="7030A0"/>
                </a:solidFill>
              </a:rPr>
              <a:t> covariant </a:t>
            </a:r>
            <a:r>
              <a:rPr lang="en-US" dirty="0" err="1">
                <a:solidFill>
                  <a:srgbClr val="7030A0"/>
                </a:solidFill>
              </a:rPr>
              <a:t>Faddeev</a:t>
            </a:r>
            <a:r>
              <a:rPr lang="en-US" dirty="0">
                <a:solidFill>
                  <a:srgbClr val="7030A0"/>
                </a:solidFill>
              </a:rPr>
              <a:t> equation</a:t>
            </a:r>
            <a:r>
              <a:rPr lang="en-US" dirty="0"/>
              <a:t> sums all possible exchanges and interactions that can take place between three dressed-quarks</a:t>
            </a:r>
          </a:p>
          <a:p>
            <a:r>
              <a:rPr lang="en-US" dirty="0"/>
              <a:t>Direct solution of </a:t>
            </a:r>
            <a:r>
              <a:rPr lang="en-US" dirty="0" err="1"/>
              <a:t>Faddeev</a:t>
            </a:r>
            <a:r>
              <a:rPr lang="en-US" dirty="0"/>
              <a:t> equation using rainbow-ladder truncation is now possible, but remains challenging problem – algorithms and numerical analysis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B907E-01DD-45F7-9D5A-3F56CAAA3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 Feb 20-22:    Workshop on near-threshold J/psi photoproduction              (37)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A073D-8EA3-454D-9C4A-63F120791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 cdroberts@nju.edu.cn  445  Emergence of Mass and Spin from Gauge Sector Dynamics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1459D-A67F-4AEB-A1ED-5F20EEDE0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AC422A-78B4-41D6-B0B5-79F6EA1E6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62400" cy="14831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7209FA-7BEB-8D09-068E-E593E2D27B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936637"/>
            <a:ext cx="2057400" cy="211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3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EF969B4-12DE-E4BD-A1EB-EF76ED530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936637"/>
            <a:ext cx="2057400" cy="21146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84A8C2-5879-483B-BF56-808B820AC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/>
              <a:t>Structure of Baryons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1A0E6-4537-4799-AE8B-CD74847C5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1125200" cy="4525963"/>
          </a:xfrm>
        </p:spPr>
        <p:txBody>
          <a:bodyPr/>
          <a:lstStyle/>
          <a:p>
            <a:r>
              <a:rPr lang="en-US" dirty="0" err="1">
                <a:solidFill>
                  <a:srgbClr val="7030A0"/>
                </a:solidFill>
              </a:rPr>
              <a:t>Poincaré</a:t>
            </a:r>
            <a:r>
              <a:rPr lang="en-US" dirty="0">
                <a:solidFill>
                  <a:srgbClr val="7030A0"/>
                </a:solidFill>
              </a:rPr>
              <a:t> covariant </a:t>
            </a:r>
            <a:r>
              <a:rPr lang="en-US" dirty="0" err="1">
                <a:solidFill>
                  <a:srgbClr val="7030A0"/>
                </a:solidFill>
              </a:rPr>
              <a:t>Faddeev</a:t>
            </a:r>
            <a:r>
              <a:rPr lang="en-US" dirty="0">
                <a:solidFill>
                  <a:srgbClr val="7030A0"/>
                </a:solidFill>
              </a:rPr>
              <a:t> equation</a:t>
            </a:r>
            <a:r>
              <a:rPr lang="en-US" dirty="0"/>
              <a:t> sums all possible exchanges and interactions that can take place between three dressed-quarks</a:t>
            </a:r>
          </a:p>
          <a:p>
            <a:r>
              <a:rPr lang="en-US" dirty="0"/>
              <a:t>Direct solution of </a:t>
            </a:r>
            <a:r>
              <a:rPr lang="en-US" dirty="0" err="1"/>
              <a:t>Faddeev</a:t>
            </a:r>
            <a:r>
              <a:rPr lang="en-US" dirty="0"/>
              <a:t> equation using rainbow-ladder truncation is now possible, but remains challenging problem – algorithms and numerical analysis</a:t>
            </a:r>
          </a:p>
          <a:p>
            <a:r>
              <a:rPr lang="en-US" dirty="0"/>
              <a:t>For many/most applications, diquark approximation to </a:t>
            </a:r>
            <a:r>
              <a:rPr lang="en-US" dirty="0" err="1"/>
              <a:t>quark+quark</a:t>
            </a:r>
            <a:r>
              <a:rPr lang="en-US" dirty="0"/>
              <a:t> scattering kernel is used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Prediction</a:t>
            </a:r>
            <a:r>
              <a:rPr lang="en-US" dirty="0"/>
              <a:t>: owing to EHM</a:t>
            </a:r>
            <a:r>
              <a:rPr lang="en-US" i="1" dirty="0"/>
              <a:t>, strong diquark (quark + quark) correlations exist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i="1" dirty="0"/>
              <a:t>               within baryons</a:t>
            </a:r>
            <a:r>
              <a:rPr lang="en-US" sz="2200" dirty="0"/>
              <a:t> - proton &amp; neutron … both scalar and axial-vector diquarks are present</a:t>
            </a:r>
            <a:endParaRPr lang="en-US" sz="2200" i="1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B907E-01DD-45F7-9D5A-3F56CAAA3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 Feb 20-22:    Workshop on near-threshold J/psi photoproduction              (37)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A073D-8EA3-454D-9C4A-63F120791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 cdroberts@nju.edu.cn  445  Emergence of Mass and Spin from Gauge Sector Dynamics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1459D-A67F-4AEB-A1ED-5F20EEDE0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 descr="FaddeevEq.jpg">
            <a:extLst>
              <a:ext uri="{FF2B5EF4-FFF2-40B4-BE49-F238E27FC236}">
                <a16:creationId xmlns:a16="http://schemas.microsoft.com/office/drawing/2014/main" id="{C961F3D2-9B1D-4EEF-B11B-EC0CD1D5B30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70016" cy="1497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8" descr="Chart, surface chart&#10;&#10;Description automatically generated">
            <a:extLst>
              <a:ext uri="{FF2B5EF4-FFF2-40B4-BE49-F238E27FC236}">
                <a16:creationId xmlns:a16="http://schemas.microsoft.com/office/drawing/2014/main" id="{97B15CE4-5B0F-0B10-7913-1F84CAD146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211638"/>
            <a:ext cx="2957513" cy="2324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60F5FBC-46BA-CBAF-F61F-5586B71A80D1}"/>
                  </a:ext>
                </a:extLst>
              </p:cNvPr>
              <p:cNvSpPr txBox="1"/>
              <p:nvPr/>
            </p:nvSpPr>
            <p:spPr>
              <a:xfrm>
                <a:off x="3048000" y="4293275"/>
                <a:ext cx="2590801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dirty="0">
                    <a:solidFill>
                      <a:srgbClr val="C00000"/>
                    </a:solidFill>
                  </a:rPr>
                  <a:t>CSM prediction = presence of </a:t>
                </a:r>
                <a:r>
                  <a:rPr lang="en-US" dirty="0" err="1">
                    <a:solidFill>
                      <a:srgbClr val="C00000"/>
                    </a:solidFill>
                  </a:rPr>
                  <a:t>axialvector</a:t>
                </a:r>
                <a:r>
                  <a:rPr lang="en-US" dirty="0">
                    <a:solidFill>
                      <a:srgbClr val="C00000"/>
                    </a:solidFill>
                  </a:rPr>
                  <a:t> (AV) diquark correlation in the proton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dirty="0">
                    <a:solidFill>
                      <a:srgbClr val="C00000"/>
                    </a:solidFill>
                  </a:rPr>
                  <a:t>AV Responsible for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GB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40</m:t>
                    </m:r>
                    <m:r>
                      <a:rPr lang="en-GB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of proton charge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60F5FBC-46BA-CBAF-F61F-5586B71A80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4293275"/>
                <a:ext cx="2590801" cy="2031325"/>
              </a:xfrm>
              <a:prstGeom prst="rect">
                <a:avLst/>
              </a:prstGeom>
              <a:blipFill>
                <a:blip r:embed="rId5"/>
                <a:stretch>
                  <a:fillRect l="-1412" t="-1497" b="-359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7481F23-48B7-F332-09DD-93E59DC6FEE7}"/>
              </a:ext>
            </a:extLst>
          </p:cNvPr>
          <p:cNvSpPr txBox="1"/>
          <p:nvPr/>
        </p:nvSpPr>
        <p:spPr>
          <a:xfrm>
            <a:off x="4953000" y="399871"/>
            <a:ext cx="3169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Solution delivers </a:t>
            </a:r>
          </a:p>
          <a:p>
            <a:r>
              <a:rPr lang="en-AU" sz="2400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Poincaré-covariant </a:t>
            </a:r>
          </a:p>
          <a:p>
            <a:r>
              <a:rPr lang="en-AU" sz="2400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proton wave function</a:t>
            </a:r>
          </a:p>
        </p:txBody>
      </p:sp>
    </p:spTree>
    <p:extLst>
      <p:ext uri="{BB962C8B-B14F-4D97-AF65-F5344CB8AC3E}">
        <p14:creationId xmlns:p14="http://schemas.microsoft.com/office/powerpoint/2010/main" val="4944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7B15CE4-5B0F-0B10-7913-1F84CAD14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5460" y="4211638"/>
            <a:ext cx="3031339" cy="25417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F969B4-12DE-E4BD-A1EB-EF76ED5308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936637"/>
            <a:ext cx="2057400" cy="21146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84A8C2-5879-483B-BF56-808B820AC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/>
              <a:t>Structure of Baryons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1A0E6-4537-4799-AE8B-CD74847C5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1125200" cy="4525963"/>
          </a:xfrm>
        </p:spPr>
        <p:txBody>
          <a:bodyPr/>
          <a:lstStyle/>
          <a:p>
            <a:r>
              <a:rPr lang="en-US" dirty="0" err="1">
                <a:solidFill>
                  <a:srgbClr val="7030A0"/>
                </a:solidFill>
              </a:rPr>
              <a:t>Poincaré</a:t>
            </a:r>
            <a:r>
              <a:rPr lang="en-US" dirty="0">
                <a:solidFill>
                  <a:srgbClr val="7030A0"/>
                </a:solidFill>
              </a:rPr>
              <a:t> covariant </a:t>
            </a:r>
            <a:r>
              <a:rPr lang="en-US" dirty="0" err="1">
                <a:solidFill>
                  <a:srgbClr val="7030A0"/>
                </a:solidFill>
              </a:rPr>
              <a:t>Faddeev</a:t>
            </a:r>
            <a:r>
              <a:rPr lang="en-US" dirty="0">
                <a:solidFill>
                  <a:srgbClr val="7030A0"/>
                </a:solidFill>
              </a:rPr>
              <a:t> equation</a:t>
            </a:r>
            <a:r>
              <a:rPr lang="en-US" dirty="0"/>
              <a:t> sums all possible exchanges and interactions that can take place between three dressed-quarks</a:t>
            </a:r>
          </a:p>
          <a:p>
            <a:r>
              <a:rPr lang="en-US" dirty="0"/>
              <a:t>Direct solution of </a:t>
            </a:r>
            <a:r>
              <a:rPr lang="en-US" dirty="0" err="1"/>
              <a:t>Faddeev</a:t>
            </a:r>
            <a:r>
              <a:rPr lang="en-US" dirty="0"/>
              <a:t> equation using rainbow-ladder truncation is now possible, but numerical challenges remain</a:t>
            </a:r>
          </a:p>
          <a:p>
            <a:r>
              <a:rPr lang="en-US" dirty="0"/>
              <a:t>For many/most applications, diquark approximation to </a:t>
            </a:r>
            <a:r>
              <a:rPr lang="en-US" dirty="0" err="1"/>
              <a:t>quark+quark</a:t>
            </a:r>
            <a:r>
              <a:rPr lang="en-US" dirty="0"/>
              <a:t> scattering kernel is used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Prediction</a:t>
            </a:r>
            <a:r>
              <a:rPr lang="en-US" dirty="0"/>
              <a:t>: owing to EHM</a:t>
            </a:r>
            <a:r>
              <a:rPr lang="en-US" i="1" dirty="0"/>
              <a:t>: </a:t>
            </a:r>
          </a:p>
          <a:p>
            <a:r>
              <a:rPr lang="en-US" i="1" dirty="0"/>
              <a:t>                 proton wave function is not just S-wave, but contains strong P-wave contributions</a:t>
            </a:r>
          </a:p>
          <a:p>
            <a:pPr marL="0" indent="0">
              <a:buNone/>
            </a:pPr>
            <a:r>
              <a:rPr lang="en-US" i="1" dirty="0"/>
              <a:t>                            baryon wave functions </a:t>
            </a:r>
          </a:p>
          <a:p>
            <a:pPr marL="0" indent="0">
              <a:buNone/>
            </a:pPr>
            <a:r>
              <a:rPr lang="en-US" i="1" dirty="0"/>
              <a:t>                            necessarily contain </a:t>
            </a:r>
          </a:p>
          <a:p>
            <a:pPr marL="0" indent="0">
              <a:buNone/>
            </a:pPr>
            <a:r>
              <a:rPr lang="en-US" i="1" dirty="0"/>
              <a:t>                            orbital angular momentum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B907E-01DD-45F7-9D5A-3F56CAAA3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 Feb 20-22:    Workshop on near-threshold J/psi photoproduction              (37)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A073D-8EA3-454D-9C4A-63F120791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 cdroberts@nju.edu.cn  445  Emergence of Mass and Spin from Gauge Sector Dynamics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1459D-A67F-4AEB-A1ED-5F20EEDE0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 descr="FaddeevEq.jpg">
            <a:extLst>
              <a:ext uri="{FF2B5EF4-FFF2-40B4-BE49-F238E27FC236}">
                <a16:creationId xmlns:a16="http://schemas.microsoft.com/office/drawing/2014/main" id="{C961F3D2-9B1D-4EEF-B11B-EC0CD1D5B30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570016" cy="1497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60F5FBC-46BA-CBAF-F61F-5586B71A80D1}"/>
                  </a:ext>
                </a:extLst>
              </p:cNvPr>
              <p:cNvSpPr txBox="1"/>
              <p:nvPr/>
            </p:nvSpPr>
            <p:spPr>
              <a:xfrm>
                <a:off x="8798985" y="4299994"/>
                <a:ext cx="3194049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dirty="0">
                    <a:solidFill>
                      <a:srgbClr val="C00000"/>
                    </a:solidFill>
                  </a:rPr>
                  <a:t>CSM prediction = canonical normalization dominated by </a:t>
                </a:r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AU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⊗</m:t>
                    </m:r>
                    <m:r>
                      <a:rPr lang="en-AU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, but receives large </a:t>
                </a:r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AU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⊗</m:t>
                    </m:r>
                    <m:r>
                      <a:rPr lang="en-AU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AU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⊗</m:t>
                    </m:r>
                    <m:r>
                      <a:rPr lang="en-AU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AU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AU" dirty="0">
                  <a:solidFill>
                    <a:srgbClr val="C00000"/>
                  </a:solidFill>
                </a:endParaRP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      contributions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dirty="0">
                    <a:solidFill>
                      <a:srgbClr val="C00000"/>
                    </a:solidFill>
                  </a:rPr>
                  <a:t>Non-</a:t>
                </a:r>
                <a14:m>
                  <m:oMath xmlns:m="http://schemas.openxmlformats.org/officeDocument/2006/math">
                    <m:r>
                      <a:rPr lang="en-AU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AU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⊗</m:t>
                    </m:r>
                    <m:r>
                      <a:rPr lang="en-AU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AU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make-up </a:t>
                </a:r>
                <a:r>
                  <a:rPr lang="en-AU" dirty="0">
                    <a:solidFill>
                      <a:srgbClr val="C00000"/>
                    </a:solidFill>
                  </a:rPr>
                  <a:t>6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of proton charge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60F5FBC-46BA-CBAF-F61F-5586B71A80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8985" y="4299994"/>
                <a:ext cx="3194049" cy="2031325"/>
              </a:xfrm>
              <a:prstGeom prst="rect">
                <a:avLst/>
              </a:prstGeom>
              <a:blipFill>
                <a:blip r:embed="rId5"/>
                <a:stretch>
                  <a:fillRect l="-1527" t="-1497" r="-954" b="-359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7481F23-48B7-F332-09DD-93E59DC6FEE7}"/>
              </a:ext>
            </a:extLst>
          </p:cNvPr>
          <p:cNvSpPr txBox="1"/>
          <p:nvPr/>
        </p:nvSpPr>
        <p:spPr>
          <a:xfrm>
            <a:off x="4953000" y="399871"/>
            <a:ext cx="3169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Solution delivers </a:t>
            </a:r>
          </a:p>
          <a:p>
            <a:r>
              <a:rPr lang="en-AU" sz="2400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Poincaré-covariant </a:t>
            </a:r>
          </a:p>
          <a:p>
            <a:r>
              <a:rPr lang="en-AU" sz="2400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proton wave function</a:t>
            </a:r>
          </a:p>
        </p:txBody>
      </p:sp>
    </p:spTree>
    <p:extLst>
      <p:ext uri="{BB962C8B-B14F-4D97-AF65-F5344CB8AC3E}">
        <p14:creationId xmlns:p14="http://schemas.microsoft.com/office/powerpoint/2010/main" val="372052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86763-B929-8D23-6E89-2F258D717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21100D-6BB1-5E9E-2C9F-16D568E78E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9D4E7-8221-D767-7E72-1E1B1F4EE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 Feb 20-22:    Workshop on near-threshold J/psi photoproduction              (37)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94C43-5EEE-4E0A-EC0F-EAE1BADCB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 cdroberts@nju.edu.cn  445  Emergence of Mass and Spin from Gauge Sector Dynamics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02B65-6CF6-C470-0E04-FD4E64ADE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5F006D-7D1E-998E-5E01-99771EB25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3951" y="762000"/>
            <a:ext cx="9944098" cy="3901919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A11078A2-4639-82D2-C1E4-CB4C91FA73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576306"/>
            <a:ext cx="4430238" cy="29293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855302-8212-D6DD-5440-73C73B403E7A}"/>
              </a:ext>
            </a:extLst>
          </p:cNvPr>
          <p:cNvSpPr txBox="1"/>
          <p:nvPr/>
        </p:nvSpPr>
        <p:spPr>
          <a:xfrm>
            <a:off x="1600200" y="5172670"/>
            <a:ext cx="5562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Exploited CSMs to identify and calculate all diagrams contributing to a symmetry preserving treatment of nucleon axial and pseudoscalar currents</a:t>
            </a:r>
          </a:p>
        </p:txBody>
      </p:sp>
    </p:spTree>
    <p:extLst>
      <p:ext uri="{BB962C8B-B14F-4D97-AF65-F5344CB8AC3E}">
        <p14:creationId xmlns:p14="http://schemas.microsoft.com/office/powerpoint/2010/main" val="208101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7A488-DDD5-9114-E613-DE0FF021E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Proton Spin 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24314D-71EF-DB45-C9C8-178A980CCD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1" y="914400"/>
                <a:ext cx="6096000" cy="2667000"/>
              </a:xfrm>
            </p:spPr>
            <p:txBody>
              <a:bodyPr/>
              <a:lstStyle/>
              <a:p>
                <a:r>
                  <a:rPr lang="en-AU" dirty="0"/>
                  <a:t>Flavour separation of proton axial charge</a:t>
                </a:r>
              </a:p>
              <a:p>
                <a:r>
                  <a:rPr lang="en-AU" dirty="0"/>
                  <a:t>d-quark receives large contribution from </a:t>
                </a:r>
                <a:r>
                  <a:rPr lang="en-AU" dirty="0" err="1"/>
                  <a:t>probe+quark</a:t>
                </a:r>
                <a:r>
                  <a:rPr lang="en-AU" dirty="0"/>
                  <a:t> in presence of </a:t>
                </a:r>
                <a:r>
                  <a:rPr lang="en-AU" dirty="0" err="1"/>
                  <a:t>axialvector</a:t>
                </a:r>
                <a:r>
                  <a:rPr lang="en-AU" dirty="0"/>
                  <a:t> diquark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AU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p>
                        </m:sSubSup>
                      </m:den>
                    </m:f>
                    <m:sSup>
                      <m:sSupPr>
                        <m:ctrlPr>
                          <a:rPr lang="en-AU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sup>
                        <m:sSup>
                          <m:sSupPr>
                            <m:ctrlP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&amp;</m:t>
                        </m:r>
                        <m:sSup>
                          <m:sSupPr>
                            <m:ctrlP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p>
                    </m:sSup>
                    <m:r>
                      <a:rPr lang="en-AU" sz="2200" b="0" i="1" smtClean="0">
                        <a:latin typeface="Cambria Math" panose="02040503050406030204" pitchFamily="18" charset="0"/>
                      </a:rPr>
                      <m:t>−0.32</m:t>
                    </m:r>
                    <m:d>
                      <m:dPr>
                        <m:ctrlPr>
                          <a:rPr lang="en-AU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AU" sz="2200" b="0" dirty="0"/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AU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p>
                        </m:sSubSup>
                      </m:den>
                    </m:f>
                    <m:sSup>
                      <m:sSupPr>
                        <m:ctrlPr>
                          <a:rPr lang="en-AU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sup>
                        <m:sSup>
                          <m:sSupPr>
                            <m:ctrlP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AU" sz="2200" b="0" i="0" smtClean="0">
                            <a:latin typeface="Cambria Math" panose="02040503050406030204" pitchFamily="18" charset="0"/>
                          </a:rPr>
                          <m:t>only</m:t>
                        </m:r>
                      </m:sup>
                    </m:sSup>
                    <m:r>
                      <a:rPr lang="en-AU" sz="2200" b="0" i="1" smtClean="0">
                        <a:latin typeface="Cambria Math" panose="02040503050406030204" pitchFamily="18" charset="0"/>
                      </a:rPr>
                      <m:t>−0.054(13)</m:t>
                    </m:r>
                  </m:oMath>
                </a14:m>
                <a:r>
                  <a:rPr lang="en-AU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24314D-71EF-DB45-C9C8-178A980CCD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1" y="914400"/>
                <a:ext cx="6096000" cy="2667000"/>
              </a:xfrm>
              <a:blipFill>
                <a:blip r:embed="rId2"/>
                <a:stretch>
                  <a:fillRect l="-1100" t="-159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35976-91AF-B202-B4F1-B43E53624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 Feb 20-22:    Workshop on near-threshold J/psi photoproduction              (37)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F5ED40-DB16-E876-F344-5AC8C3CFC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 cdroberts@nju.edu.cn  445  Emergence of Mass and Spin from Gauge Sector Dynamics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8CD4A-A9DF-C86D-6975-D0B03B533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23B4A8-E5AC-9A1A-9EA9-9722D3CF46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34340"/>
            <a:ext cx="5262247" cy="22326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C1A30C-352C-B443-497D-E43BD202A6A1}"/>
              </a:ext>
            </a:extLst>
          </p:cNvPr>
          <p:cNvSpPr/>
          <p:nvPr/>
        </p:nvSpPr>
        <p:spPr bwMode="auto">
          <a:xfrm>
            <a:off x="8024448" y="1711572"/>
            <a:ext cx="685800" cy="955428"/>
          </a:xfrm>
          <a:prstGeom prst="rect">
            <a:avLst/>
          </a:prstGeom>
          <a:noFill/>
          <a:ln w="28575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371564A-3BC0-043C-6977-6C0F19904D9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09599" y="3505200"/>
                <a:ext cx="11125201" cy="2667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Wingdings" pitchFamily="2" charset="2"/>
                  <a:buChar char="Ø"/>
                  <a:defRPr sz="220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Char char="–"/>
                  <a:defRPr sz="2000">
                    <a:solidFill>
                      <a:schemeClr val="tx2">
                        <a:lumMod val="75000"/>
                      </a:schemeClr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Char char="•"/>
                  <a:defRPr sz="1600">
                    <a:solidFill>
                      <a:schemeClr val="tx2">
                        <a:lumMod val="75000"/>
                      </a:schemeClr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Char char="–"/>
                  <a:defRPr sz="1600">
                    <a:solidFill>
                      <a:schemeClr val="tx2">
                        <a:lumMod val="75000"/>
                      </a:schemeClr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Arial" charset="0"/>
                  <a:buChar char="»"/>
                  <a:defRPr sz="1600">
                    <a:solidFill>
                      <a:schemeClr val="tx2">
                        <a:lumMod val="75000"/>
                      </a:schemeClr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Arial" charset="0"/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Arial" charset="0"/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Arial" charset="0"/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Arial" charset="0"/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AU" kern="0" dirty="0"/>
                  <a:t>Experiment</a:t>
                </a:r>
                <a14:m>
                  <m:oMath xmlns:m="http://schemas.openxmlformats.org/officeDocument/2006/math">
                    <m:r>
                      <a:rPr lang="en-AU" b="0" i="0" kern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AU" b="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0" kern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AU" b="0" i="0" kern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AU" b="0" i="0" kern="0" smtClean="0">
                            <a:latin typeface="Cambria Math" panose="02040503050406030204" pitchFamily="18" charset="0"/>
                          </a:rPr>
                          <m:t>&amp;</m:t>
                        </m:r>
                        <m:r>
                          <m:rPr>
                            <m:sty m:val="p"/>
                          </m:rPr>
                          <a:rPr lang="en-AU" b="0" i="0" kern="0" smtClean="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AU" b="0" i="0" kern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AU" b="0" i="0" kern="0" smtClean="0">
                            <a:latin typeface="Cambria Math" panose="02040503050406030204" pitchFamily="18" charset="0"/>
                          </a:rPr>
                          <m:t>EFT</m:t>
                        </m:r>
                      </m:sup>
                    </m:sSup>
                  </m:oMath>
                </a14:m>
                <a:r>
                  <a:rPr lang="en-AU" kern="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p>
                        </m:sSubSup>
                      </m:den>
                    </m:f>
                    <m:sSup>
                      <m:sSupPr>
                        <m:ctrlPr>
                          <a:rPr lang="en-AU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sup>
                        <m:sSup>
                          <m:sSupPr>
                            <m:ctrlP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&amp;</m:t>
                        </m:r>
                        <m:sSup>
                          <m:sSupPr>
                            <m:ctrlP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p>
                    </m:sSup>
                    <m:r>
                      <a:rPr lang="en-AU" sz="2200" b="0" i="1" smtClean="0">
                        <a:latin typeface="Cambria Math" panose="02040503050406030204" pitchFamily="18" charset="0"/>
                      </a:rPr>
                      <m:t>−0.27</m:t>
                    </m:r>
                    <m:d>
                      <m:dPr>
                        <m:ctrlPr>
                          <a:rPr lang="en-AU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AU" kern="0" dirty="0"/>
                  <a:t> </a:t>
                </a:r>
                <a14:m>
                  <m:oMath xmlns:m="http://schemas.openxmlformats.org/officeDocument/2006/math">
                    <m:r>
                      <a:rPr lang="en-AU" b="1" i="1" kern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⇐</m:t>
                    </m:r>
                  </m:oMath>
                </a14:m>
                <a:r>
                  <a:rPr lang="en-AU" kern="0" dirty="0"/>
                  <a:t> strong pointer to importance of AV correlation</a:t>
                </a:r>
              </a:p>
              <a:p>
                <a:r>
                  <a:rPr lang="en-AU" kern="0" dirty="0"/>
                  <a:t>Hadron scale: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b="0" i="1" kern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b="0" i="1" kern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AU" b="0" i="1" kern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AU" b="0" i="1" kern="0" smtClean="0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bSup>
                    <m:r>
                      <a:rPr lang="en-AU" b="0" i="1" kern="0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AU" b="0" i="1" kern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b="0" i="1" kern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AU" b="0" i="1" kern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AU" b="0" i="1" kern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AU" b="0" i="1" kern="0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r>
                      <a:rPr lang="en-AU" b="0" i="1" kern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i="1" ker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AU" i="1" kern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i="1" ker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AU" i="1" ker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AU" b="0" i="1" kern="0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bSup>
                    <m:r>
                      <a:rPr lang="en-AU" b="0" i="1" kern="0" smtClean="0">
                        <a:latin typeface="Cambria Math" panose="02040503050406030204" pitchFamily="18" charset="0"/>
                      </a:rPr>
                      <m:t>=0)=0.65</m:t>
                    </m:r>
                    <m:d>
                      <m:dPr>
                        <m:ctrlPr>
                          <a:rPr lang="en-AU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AU" b="0" i="1" kern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AU" kern="0" dirty="0"/>
                  <a:t> quarks carry 65% of the proton spin</a:t>
                </a:r>
              </a:p>
              <a:p>
                <a:r>
                  <a:rPr lang="en-AU" kern="0" dirty="0"/>
                  <a:t>Poincaré-covariant proton wave function: remaining 35% lodged with </a:t>
                </a:r>
                <a:r>
                  <a:rPr lang="en-AU" kern="0" dirty="0" err="1"/>
                  <a:t>quark+diquark</a:t>
                </a:r>
                <a:r>
                  <a:rPr lang="en-AU" kern="0" dirty="0"/>
                  <a:t> orbital angular momentum</a:t>
                </a:r>
              </a:p>
              <a:p>
                <a:r>
                  <a:rPr lang="en-AU" kern="0" dirty="0"/>
                  <a:t>Extended to entire octet of ground-state baryons: dressed-quarks carry 50(7)% of proton spin at hadron scale 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371564A-3BC0-043C-6977-6C0F19904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599" y="3505200"/>
                <a:ext cx="11125201" cy="2667000"/>
              </a:xfrm>
              <a:prstGeom prst="rect">
                <a:avLst/>
              </a:prstGeom>
              <a:blipFill>
                <a:blip r:embed="rId4"/>
                <a:stretch>
                  <a:fillRect l="-603" b="-205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6D12FE3-19EB-7262-0C3E-E458D0704C1B}"/>
              </a:ext>
            </a:extLst>
          </p:cNvPr>
          <p:cNvSpPr txBox="1"/>
          <p:nvPr/>
        </p:nvSpPr>
        <p:spPr>
          <a:xfrm>
            <a:off x="6431281" y="5906869"/>
            <a:ext cx="5608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i="1" dirty="0">
                <a:solidFill>
                  <a:schemeClr val="accent6">
                    <a:lumMod val="75000"/>
                  </a:schemeClr>
                </a:solidFill>
              </a:rPr>
              <a:t>Contact interaction analysis of octet baryon </a:t>
            </a:r>
            <a:r>
              <a:rPr lang="en-AU" sz="1200" i="1" dirty="0" err="1">
                <a:solidFill>
                  <a:schemeClr val="accent6">
                    <a:lumMod val="75000"/>
                  </a:schemeClr>
                </a:solidFill>
              </a:rPr>
              <a:t>axialvector</a:t>
            </a:r>
            <a:r>
              <a:rPr lang="en-AU" sz="1200" i="1" dirty="0">
                <a:solidFill>
                  <a:schemeClr val="accent6">
                    <a:lumMod val="75000"/>
                  </a:schemeClr>
                </a:solidFill>
              </a:rPr>
              <a:t> and pseudoscalar form factors</a:t>
            </a:r>
            <a:r>
              <a:rPr lang="en-AU" sz="1200" dirty="0">
                <a:solidFill>
                  <a:schemeClr val="accent6">
                    <a:lumMod val="75000"/>
                  </a:schemeClr>
                </a:solidFill>
              </a:rPr>
              <a:t>, Peng Cheng (</a:t>
            </a:r>
            <a:r>
              <a:rPr lang="ja-JP" altLang="en-US" sz="1200" dirty="0">
                <a:solidFill>
                  <a:schemeClr val="accent6">
                    <a:lumMod val="75000"/>
                  </a:schemeClr>
                </a:solidFill>
              </a:rPr>
              <a:t>程鹏</a:t>
            </a:r>
            <a:r>
              <a:rPr lang="en-US" altLang="ja-JP" sz="1200" dirty="0">
                <a:solidFill>
                  <a:schemeClr val="accent6">
                    <a:lumMod val="75000"/>
                  </a:schemeClr>
                </a:solidFill>
              </a:rPr>
              <a:t>), </a:t>
            </a:r>
            <a:r>
              <a:rPr lang="en-AU" sz="1200" dirty="0">
                <a:solidFill>
                  <a:schemeClr val="accent6">
                    <a:lumMod val="75000"/>
                  </a:schemeClr>
                </a:solidFill>
              </a:rPr>
              <a:t>Fernando E. Serna, Zhao-Qian Yao (</a:t>
            </a:r>
            <a:r>
              <a:rPr lang="ja-JP" altLang="en-US" sz="1200" dirty="0">
                <a:solidFill>
                  <a:schemeClr val="accent6">
                    <a:lumMod val="75000"/>
                  </a:schemeClr>
                </a:solidFill>
              </a:rPr>
              <a:t>姚照千</a:t>
            </a:r>
            <a:r>
              <a:rPr lang="en-US" altLang="ja-JP" sz="1200" dirty="0">
                <a:solidFill>
                  <a:schemeClr val="accent6">
                    <a:lumMod val="75000"/>
                  </a:schemeClr>
                </a:solidFill>
              </a:rPr>
              <a:t>) et al.</a:t>
            </a:r>
            <a:r>
              <a:rPr lang="en-AU" sz="1200" dirty="0">
                <a:solidFill>
                  <a:schemeClr val="accent6">
                    <a:lumMod val="75000"/>
                  </a:schemeClr>
                </a:solidFill>
              </a:rPr>
              <a:t>, NJU-INP 063/22, e-Print: 2207.13811 [hep-</a:t>
            </a:r>
            <a:r>
              <a:rPr lang="en-AU" sz="1200" dirty="0" err="1">
                <a:solidFill>
                  <a:schemeClr val="accent6">
                    <a:lumMod val="75000"/>
                  </a:schemeClr>
                </a:solidFill>
              </a:rPr>
              <a:t>ph</a:t>
            </a:r>
            <a:r>
              <a:rPr lang="en-AU" sz="1200" dirty="0">
                <a:solidFill>
                  <a:schemeClr val="accent6">
                    <a:lumMod val="75000"/>
                  </a:schemeClr>
                </a:solidFill>
              </a:rPr>
              <a:t>], </a:t>
            </a:r>
            <a:r>
              <a:rPr lang="en-AU" sz="1200" b="0" i="0" u="none" strike="noStrike" dirty="0">
                <a:solidFill>
                  <a:srgbClr val="212121"/>
                </a:solidFill>
                <a:effectLst/>
                <a:hlinkClick r:id="rId5"/>
              </a:rPr>
              <a:t>Phys. Rev. D </a:t>
            </a:r>
            <a:r>
              <a:rPr lang="en-AU" sz="1200" b="1" i="0" u="none" strike="noStrike" dirty="0">
                <a:solidFill>
                  <a:srgbClr val="212121"/>
                </a:solidFill>
                <a:effectLst/>
                <a:hlinkClick r:id="rId5"/>
              </a:rPr>
              <a:t>106</a:t>
            </a:r>
            <a:r>
              <a:rPr lang="en-AU" sz="1200" b="0" i="0" u="none" strike="noStrike" dirty="0">
                <a:solidFill>
                  <a:srgbClr val="212121"/>
                </a:solidFill>
                <a:effectLst/>
                <a:hlinkClick r:id="rId5"/>
              </a:rPr>
              <a:t>,(2022) 054031</a:t>
            </a:r>
            <a:endParaRPr lang="en-A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86BD00-D33E-4696-B2CD-BD14DFEE742A}"/>
              </a:ext>
            </a:extLst>
          </p:cNvPr>
          <p:cNvSpPr txBox="1"/>
          <p:nvPr/>
        </p:nvSpPr>
        <p:spPr>
          <a:xfrm>
            <a:off x="7391400" y="2935069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Probability that scalar diquark only picture of proton is consistent with data = 1/7,100,000 </a:t>
            </a:r>
          </a:p>
        </p:txBody>
      </p:sp>
    </p:spTree>
    <p:extLst>
      <p:ext uri="{BB962C8B-B14F-4D97-AF65-F5344CB8AC3E}">
        <p14:creationId xmlns:p14="http://schemas.microsoft.com/office/powerpoint/2010/main" val="325183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0121B-8A5C-E31C-3635-D004FC85F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Baryon 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D80115-1C37-7E9D-251D-E036D58459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762000"/>
                <a:ext cx="10972800" cy="4525963"/>
              </a:xfrm>
            </p:spPr>
            <p:txBody>
              <a:bodyPr/>
              <a:lstStyle/>
              <a:p>
                <a:r>
                  <a:rPr lang="en-US" dirty="0"/>
                  <a:t>Poincaré covariance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irrespective of quark model assignments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	every hadron contains orbital angular momentum, </a:t>
                </a:r>
                <a:r>
                  <a:rPr lang="en-US" i="1" dirty="0"/>
                  <a:t>e.g</a:t>
                </a:r>
                <a:r>
                  <a:rPr lang="en-US" dirty="0"/>
                  <a:t>.,</a:t>
                </a:r>
              </a:p>
              <a:p>
                <a:pPr lvl="1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AU" sz="22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200" dirty="0"/>
                  <a:t> contains two S-wave components and two P-wave components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sz="2200" dirty="0"/>
                  <a:t>No system is simply radial excitation of another</a:t>
                </a:r>
              </a:p>
              <a:p>
                <a:r>
                  <a:rPr lang="en-US" dirty="0"/>
                  <a:t>No separation of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dirty="0"/>
                  <a:t> into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Poincaré invariant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sz="2200" dirty="0"/>
                  <a:t>Consequently, </a:t>
                </a:r>
                <a:r>
                  <a:rPr lang="en-US" sz="2200" i="1" dirty="0"/>
                  <a:t>e.g</a:t>
                </a:r>
                <a:r>
                  <a:rPr lang="en-US" sz="2200" dirty="0"/>
                  <a:t>., negative parity states are </a:t>
                </a:r>
                <a:r>
                  <a:rPr lang="en-US" sz="2200" u="sng" dirty="0"/>
                  <a:t>not</a:t>
                </a:r>
                <a:r>
                  <a:rPr lang="en-US" sz="2200" dirty="0"/>
                  <a:t> simply orbital angular momentum excitations of positive parity ground states </a:t>
                </a:r>
              </a:p>
              <a:p>
                <a:r>
                  <a:rPr lang="en-US" dirty="0"/>
                  <a:t>In quantum field theory,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     there is no direct connection between parity and orbital angular momentum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sz="2200" dirty="0"/>
                  <a:t>Parity is a Poincaré invariant quantum number</a:t>
                </a:r>
              </a:p>
              <a:p>
                <a:pPr lvl="1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AU" sz="22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200" dirty="0"/>
                  <a:t> is not Poincaré invariant = value depends on the observer’s frame of reference</a:t>
                </a:r>
                <a:endParaRPr lang="en-US" dirty="0"/>
              </a:p>
              <a:p>
                <a:r>
                  <a:rPr lang="en-US" dirty="0"/>
                  <a:t>QCD structure of hadrons – mesons and baryons – is far richer than can be produced by quark models, relativized or not</a:t>
                </a:r>
              </a:p>
              <a:p>
                <a:pPr lvl="1">
                  <a:spcBef>
                    <a:spcPts val="0"/>
                  </a:spcBef>
                  <a:buFont typeface="Wingdings" panose="05000000000000000000" pitchFamily="2" charset="2"/>
                  <a:buChar char="ü"/>
                </a:pPr>
                <a:r>
                  <a:rPr lang="en-US" sz="2200" i="1" dirty="0">
                    <a:ln w="0"/>
                    <a:solidFill>
                      <a:srgbClr val="C0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Baryons are the most fundamental three-body systems in Nature</a:t>
                </a:r>
              </a:p>
              <a:p>
                <a:pPr lvl="1">
                  <a:spcBef>
                    <a:spcPts val="0"/>
                  </a:spcBef>
                  <a:buFont typeface="Wingdings" panose="05000000000000000000" pitchFamily="2" charset="2"/>
                  <a:buChar char="ü"/>
                </a:pPr>
                <a:r>
                  <a:rPr lang="en-US" sz="2200" i="1" dirty="0">
                    <a:ln w="0"/>
                    <a:solidFill>
                      <a:srgbClr val="C0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If we don’t understand how QCD, a </a:t>
                </a:r>
                <a:r>
                  <a:rPr lang="en-US" sz="2200" i="1" u="sng" dirty="0">
                    <a:ln w="0"/>
                    <a:solidFill>
                      <a:srgbClr val="C0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Poincaré-invariant quantum field theory</a:t>
                </a:r>
                <a:r>
                  <a:rPr lang="en-US" sz="2200" i="1" dirty="0">
                    <a:ln w="0"/>
                    <a:solidFill>
                      <a:srgbClr val="C0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, builds each of the baryons in the complete spectrum, then we don't understand Nature. </a:t>
                </a:r>
                <a:endParaRPr lang="en-GB" sz="2200" i="1" dirty="0">
                  <a:ln w="0"/>
                  <a:solidFill>
                    <a:srgbClr val="C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D80115-1C37-7E9D-251D-E036D58459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762000"/>
                <a:ext cx="10972800" cy="4525963"/>
              </a:xfrm>
              <a:blipFill>
                <a:blip r:embed="rId2"/>
                <a:stretch>
                  <a:fillRect l="-611" t="-674" r="-389" b="-2911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E807D-05BB-338D-6BEA-6BD602784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 Feb 20-22:    Workshop on near-threshold J/psi photoproduction              (37)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126FF-6031-4296-2825-A2B956C6F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 cdroberts@nju.edu.cn  445  Emergence of Mass and Spin from Gauge Sector Dynamics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BDBEC-A6C2-8BF2-FBBA-A2E7F0AF9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830803-A38B-0D4F-9689-4BEE62E44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304800"/>
            <a:ext cx="2012789" cy="206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7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30E3B-63EE-4248-B32D-0753011FE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EHM Measurements</a:t>
            </a:r>
            <a:br>
              <a:rPr lang="en-GB" sz="36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36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How does the mass of the nucleon arise?</a:t>
            </a:r>
            <a:br>
              <a:rPr lang="en-US" sz="36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en-US" sz="3600" b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D0E390-A68A-45D7-BD62-121D28656A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Related to QCD scale anomaly</a:t>
                </a:r>
              </a:p>
              <a:p>
                <a:r>
                  <a:rPr lang="en-US" dirty="0"/>
                  <a:t>Measurement = </a:t>
                </a:r>
                <a:r>
                  <a:rPr lang="en-US" b="0" i="0" dirty="0" err="1">
                    <a:effectLst/>
                    <a:latin typeface="-apple-system"/>
                  </a:rPr>
                  <a:t>femtoscopic</a:t>
                </a:r>
                <a:r>
                  <a:rPr lang="en-US" b="0" i="0" dirty="0">
                    <a:effectLst/>
                    <a:latin typeface="-apple-system"/>
                  </a:rPr>
                  <a:t> low-momentum correlation measurements </a:t>
                </a:r>
              </a:p>
              <a:p>
                <a:r>
                  <a:rPr lang="en-US" b="0" i="0" dirty="0">
                    <a:effectLst/>
                    <a:latin typeface="-apple-system"/>
                  </a:rPr>
                  <a:t>QCD multipole expansion … </a:t>
                </a:r>
                <a:r>
                  <a:rPr lang="en-US" b="0" i="1" dirty="0">
                    <a:effectLst/>
                    <a:latin typeface="KaTeX_Math"/>
                  </a:rPr>
                  <a:t>J</a:t>
                </a:r>
                <a:r>
                  <a:rPr lang="en-US" b="0" dirty="0">
                    <a:effectLst/>
                    <a:latin typeface="KaTeX_Main"/>
                  </a:rPr>
                  <a:t>/</a:t>
                </a:r>
                <a:r>
                  <a:rPr lang="en-US" b="0" i="1" dirty="0">
                    <a:effectLst/>
                    <a:latin typeface="KaTeX_Math"/>
                  </a:rPr>
                  <a:t>ψ</a:t>
                </a:r>
                <a:r>
                  <a:rPr lang="en-US" b="0" i="0" dirty="0">
                    <a:effectLst/>
                    <a:latin typeface="-apple-system"/>
                  </a:rPr>
                  <a:t> and/or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effectLst/>
                        <a:latin typeface="Cambria Math" panose="02040503050406030204" pitchFamily="18" charset="0"/>
                      </a:rPr>
                      <m:t>Υ</m:t>
                    </m:r>
                  </m:oMath>
                </a14:m>
                <a:r>
                  <a:rPr lang="en-US" b="0" i="0" dirty="0">
                    <a:effectLst/>
                    <a:latin typeface="-apple-system"/>
                  </a:rPr>
                  <a:t> </a:t>
                </a:r>
                <a:r>
                  <a:rPr lang="en-US" b="0" i="0" dirty="0" err="1">
                    <a:effectLst/>
                    <a:latin typeface="-apple-system"/>
                  </a:rPr>
                  <a:t>chromopolarisability</a:t>
                </a:r>
                <a:r>
                  <a:rPr lang="en-US" b="0" i="0" dirty="0">
                    <a:effectLst/>
                    <a:latin typeface="-apple-system"/>
                  </a:rPr>
                  <a:t> relates forward scattering amplitude to a key matrix element in the origin of the nucleon mass problem</a:t>
                </a:r>
              </a:p>
              <a:p>
                <a:pPr marL="800100" lvl="2" indent="0">
                  <a:spcAft>
                    <a:spcPts val="1200"/>
                  </a:spcAft>
                  <a:buNone/>
                </a:pPr>
                <a:r>
                  <a:rPr lang="en-US" sz="2200" i="1" dirty="0">
                    <a:latin typeface="-apple-system"/>
                  </a:rPr>
                  <a:t>viz</a:t>
                </a:r>
                <a:r>
                  <a:rPr lang="en-US" sz="2200" dirty="0">
                    <a:latin typeface="-apple-system"/>
                  </a:rPr>
                  <a:t>. t</a:t>
                </a:r>
                <a:r>
                  <a:rPr lang="en-US" sz="2200" b="0" i="0" dirty="0">
                    <a:effectLst/>
                    <a:latin typeface="-apple-system"/>
                  </a:rPr>
                  <a:t>he average </a:t>
                </a:r>
                <a:r>
                  <a:rPr lang="en-US" sz="2200" b="0" i="0" dirty="0" err="1">
                    <a:effectLst/>
                    <a:latin typeface="-apple-system"/>
                  </a:rPr>
                  <a:t>chromoelectric</a:t>
                </a:r>
                <a:r>
                  <a:rPr lang="en-US" sz="2200" b="0" i="0" dirty="0">
                    <a:effectLst/>
                    <a:latin typeface="-apple-system"/>
                  </a:rPr>
                  <a:t> gluon distribution in the nucleon:</a:t>
                </a:r>
              </a:p>
              <a:p>
                <a:pPr marL="800100" lvl="2" indent="0">
                  <a:buNone/>
                </a:pPr>
                <a:r>
                  <a:rPr lang="en-US" sz="2200" b="0" i="0" dirty="0">
                    <a:effectLst/>
                    <a:latin typeface="-apple-system"/>
                  </a:rPr>
                  <a:t> </a:t>
                </a:r>
              </a:p>
              <a:p>
                <a:r>
                  <a:rPr lang="en-US" dirty="0"/>
                  <a:t>Once considered viable … </a:t>
                </a:r>
              </a:p>
              <a:p>
                <a:pPr marL="800100" lvl="2" indent="0">
                  <a:buNone/>
                </a:pPr>
                <a:r>
                  <a:rPr lang="en-US" sz="2200" dirty="0"/>
                  <a:t>electromagnetic vector-meson production reaction (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GB" sz="2200" b="0" i="0" smtClean="0">
                        <a:latin typeface="Cambria Math" panose="02040503050406030204" pitchFamily="18" charset="0"/>
                      </a:rPr>
                      <m:t>Υ</m:t>
                    </m:r>
                  </m:oMath>
                </a14:m>
                <a:r>
                  <a:rPr lang="en-US" sz="2200" dirty="0"/>
                  <a:t>)</a:t>
                </a:r>
              </a:p>
              <a:p>
                <a:pPr marL="1257300" lvl="3" indent="0" algn="ctr">
                  <a:buNone/>
                </a:pPr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GB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200" dirty="0"/>
                  <a:t> </a:t>
                </a:r>
              </a:p>
              <a:p>
                <a:pPr marL="800100" lvl="2" indent="0">
                  <a:buNone/>
                </a:pPr>
                <a:r>
                  <a:rPr lang="en-US" sz="2200" dirty="0"/>
                  <a:t>to access purely hadronic process </a:t>
                </a:r>
                <a:endParaRPr lang="en-GB" sz="22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D0E390-A68A-45D7-BD62-121D28656A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1" t="-94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B6F40-4ED1-45F6-A4BB-F67E97D54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 Feb 20-22:    Workshop on near-threshold J/psi photoproduction              (37)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7B14C-9203-4E4B-A580-0C96B9352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 cdroberts@nju.edu.cn  445  Emergence of Mass and Spin from Gauge Sector Dynamics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C80A0-A77F-477B-8D3A-70798A22D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FEE86DEC-23D5-4C52-A10B-E35C37B48B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206" y="3502640"/>
            <a:ext cx="3332794" cy="28549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86E78C-6414-4933-9007-9A8A8A35BB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537053"/>
            <a:ext cx="6948488" cy="64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4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3A532-0162-13D1-3ED5-A1FFDDCC0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1143000"/>
          </a:xfrm>
        </p:spPr>
        <p:txBody>
          <a:bodyPr/>
          <a:lstStyle/>
          <a:p>
            <a:pPr algn="ctr"/>
            <a:r>
              <a:rPr lang="en-AU" sz="40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Focus of experiments       New Generation Facilities</a:t>
            </a:r>
          </a:p>
        </p:txBody>
      </p:sp>
      <p:pic>
        <p:nvPicPr>
          <p:cNvPr id="13" name="Content Placeholder 12" descr="Diagram&#10;&#10;Description automatically generated">
            <a:extLst>
              <a:ext uri="{FF2B5EF4-FFF2-40B4-BE49-F238E27FC236}">
                <a16:creationId xmlns:a16="http://schemas.microsoft.com/office/drawing/2014/main" id="{3D279275-39C6-44B4-3569-3E2EFE99D9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2606782"/>
            <a:ext cx="2186106" cy="30955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166621-7735-DC66-19CF-234933A09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 Feb 20-22:    Workshop on near-threshold J/psi photoproduction              (37)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92F19B-5713-893D-5CC5-B1DE94486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 cdroberts@nju.edu.cn  445  Emergence of Mass and Spin from Gauge Sector Dynamics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01AA3-CAC0-933C-1890-0C51DDC8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A13A6053-71B4-2AAD-135F-E0F3DF84FC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387" y="1050693"/>
            <a:ext cx="4097613" cy="1142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0850CEF-B926-1A4A-3E55-D17377636B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794" y="1080126"/>
            <a:ext cx="4754653" cy="1033620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F61A275-BA41-5CC7-6F60-9423D684A1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92" y="2897409"/>
            <a:ext cx="2770716" cy="26789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8ABE2AC9-E5E1-8C13-D8EB-BDFB689B93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99" y="2760323"/>
            <a:ext cx="2893714" cy="2788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A blue card with a red hexagon with a laser beam coming out of it&#10;&#10;Description automatically generated">
            <a:extLst>
              <a:ext uri="{FF2B5EF4-FFF2-40B4-BE49-F238E27FC236}">
                <a16:creationId xmlns:a16="http://schemas.microsoft.com/office/drawing/2014/main" id="{653B9ED8-58EC-105E-D662-B5DD94E465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188" y="3156741"/>
            <a:ext cx="2848933" cy="2160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1250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FEE86DEC-23D5-4C52-A10B-E35C37B48B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206" y="3502640"/>
            <a:ext cx="3332794" cy="28549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C30E3B-63EE-4248-B32D-0753011FE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pPr algn="ctr"/>
            <a:r>
              <a:rPr lang="en-GB" sz="36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EHM Measurements</a:t>
            </a:r>
            <a:br>
              <a:rPr lang="en-GB" sz="36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36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How does the mass of the nucleon arise?</a:t>
            </a:r>
            <a:br>
              <a:rPr lang="en-US" sz="36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en-US" sz="3600" b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D0E390-A68A-45D7-BD62-121D28656A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17637"/>
                <a:ext cx="8458200" cy="4525963"/>
              </a:xfrm>
            </p:spPr>
            <p:txBody>
              <a:bodyPr/>
              <a:lstStyle/>
              <a:p>
                <a:r>
                  <a:rPr lang="en-US" dirty="0"/>
                  <a:t>Once considered viable … </a:t>
                </a:r>
              </a:p>
              <a:p>
                <a:pPr marL="800100" lvl="2" indent="0">
                  <a:spcBef>
                    <a:spcPts val="0"/>
                  </a:spcBef>
                  <a:buNone/>
                </a:pPr>
                <a:r>
                  <a:rPr lang="en-US" sz="2200" dirty="0"/>
                  <a:t>Electromagnetic process (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GB" sz="2200" b="0" i="0" smtClean="0">
                        <a:latin typeface="Cambria Math" panose="02040503050406030204" pitchFamily="18" charset="0"/>
                      </a:rPr>
                      <m:t>Υ</m:t>
                    </m:r>
                  </m:oMath>
                </a14:m>
                <a:r>
                  <a:rPr lang="en-US" sz="2200" dirty="0"/>
                  <a:t>) …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GB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200" dirty="0"/>
                  <a:t> </a:t>
                </a:r>
              </a:p>
              <a:p>
                <a:pPr marL="800100" lvl="2" indent="0">
                  <a:spcBef>
                    <a:spcPts val="0"/>
                  </a:spcBef>
                  <a:buFont typeface="Wingdings" pitchFamily="2" charset="2"/>
                  <a:buNone/>
                  <a:defRPr/>
                </a:pPr>
                <a:r>
                  <a:rPr lang="en-US" sz="2200" dirty="0"/>
                  <a:t>to access purely hadronic process … </a:t>
                </a:r>
                <a14:m>
                  <m:oMath xmlns:m="http://schemas.openxmlformats.org/officeDocument/2006/math">
                    <m:r>
                      <a:rPr kumimoji="0" lang="en-GB" sz="2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632E62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𝑉</m:t>
                    </m:r>
                    <m:r>
                      <a:rPr kumimoji="0" lang="en-GB" sz="2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632E62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GB" sz="2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632E62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r>
                      <a:rPr kumimoji="0" lang="en-GB" sz="2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632E62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→</m:t>
                    </m:r>
                    <m:r>
                      <a:rPr kumimoji="0" lang="en-GB" sz="2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632E62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𝑉</m:t>
                    </m:r>
                    <m:r>
                      <a:rPr kumimoji="0" lang="en-GB" sz="2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632E62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GB" sz="2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632E62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</m:oMath>
                </a14:m>
                <a:endParaRPr lang="en-GB" sz="2200" b="0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But … </a:t>
                </a:r>
              </a:p>
              <a:p>
                <a:pPr lvl="1"/>
                <a:r>
                  <a:rPr lang="en-US" sz="1600" i="1" dirty="0"/>
                  <a:t>Deciphering the mechanism of near-threshold J/</a:t>
                </a:r>
                <a:r>
                  <a:rPr lang="el-GR" sz="1600" i="1" dirty="0"/>
                  <a:t>ψ </a:t>
                </a:r>
                <a:r>
                  <a:rPr lang="en-US" sz="1600" i="1" dirty="0"/>
                  <a:t>photoproduction</a:t>
                </a:r>
                <a:r>
                  <a:rPr lang="en-US" sz="1600" dirty="0"/>
                  <a:t>, M.-L. Du, V. </a:t>
                </a:r>
                <a:r>
                  <a:rPr lang="en-US" sz="1600" dirty="0" err="1"/>
                  <a:t>Baru</a:t>
                </a:r>
                <a:r>
                  <a:rPr lang="en-US" sz="1600" dirty="0"/>
                  <a:t>, F.-K. Guo et al., Eur. Phys. J. C </a:t>
                </a:r>
                <a:r>
                  <a:rPr lang="en-US" sz="1600" b="1" dirty="0"/>
                  <a:t>80</a:t>
                </a:r>
                <a:r>
                  <a:rPr lang="en-US" sz="1600" dirty="0"/>
                  <a:t>, 1053 (2020) </a:t>
                </a:r>
              </a:p>
              <a:p>
                <a:pPr lvl="1"/>
                <a:r>
                  <a:rPr lang="en-US" sz="1600" i="1" dirty="0"/>
                  <a:t>Vector-meson production and vector meson dominance</a:t>
                </a:r>
                <a:r>
                  <a:rPr lang="en-US" sz="1600" dirty="0"/>
                  <a:t>, Yin-Zhen Xu</a:t>
                </a:r>
                <a:r>
                  <a:rPr lang="en-US" altLang="ja-JP" sz="1600" dirty="0"/>
                  <a:t>, </a:t>
                </a:r>
                <a:r>
                  <a:rPr lang="en-US" sz="1600" dirty="0"/>
                  <a:t>Si-Yang Chen</a:t>
                </a:r>
                <a:r>
                  <a:rPr lang="en-US" altLang="ja-JP" sz="1600" dirty="0"/>
                  <a:t>, </a:t>
                </a:r>
                <a:r>
                  <a:rPr lang="en-US" sz="1600" dirty="0"/>
                  <a:t>Zhao-Qian Yao</a:t>
                </a:r>
                <a:r>
                  <a:rPr lang="en-US" altLang="ja-JP" sz="1600" dirty="0"/>
                  <a:t> </a:t>
                </a:r>
                <a:r>
                  <a:rPr lang="en-US" altLang="ja-JP" sz="1600" i="1" dirty="0"/>
                  <a:t>et al</a:t>
                </a:r>
                <a:r>
                  <a:rPr lang="en-US" altLang="ja-JP" sz="1600" dirty="0"/>
                  <a:t>.</a:t>
                </a:r>
                <a:r>
                  <a:rPr lang="en-US" sz="1600" dirty="0"/>
                  <a:t>, Eur. Phys. J. C </a:t>
                </a:r>
                <a:r>
                  <a:rPr lang="en-US" sz="1600" b="1" dirty="0"/>
                  <a:t>81</a:t>
                </a:r>
                <a:r>
                  <a:rPr lang="en-US" sz="1600" dirty="0"/>
                  <a:t> (2021) 895/1-11 </a:t>
                </a:r>
              </a:p>
              <a:p>
                <a:pPr lvl="1"/>
                <a:r>
                  <a:rPr lang="en-US" sz="1600" i="1" dirty="0"/>
                  <a:t>Near threshold heavy quarkonium photoproduction at large momentum transfer</a:t>
                </a:r>
                <a:r>
                  <a:rPr lang="en-US" sz="1600" dirty="0"/>
                  <a:t>, P. Sun, X.-B. Tong, F. Yuan, Phys. Rev. D </a:t>
                </a:r>
                <a:r>
                  <a:rPr lang="en-US" sz="1600" b="1" dirty="0"/>
                  <a:t>105</a:t>
                </a:r>
                <a:r>
                  <a:rPr lang="en-US" sz="1600" dirty="0"/>
                  <a:t> (2022) 5, 054032</a:t>
                </a:r>
              </a:p>
              <a:p>
                <a:r>
                  <a:rPr lang="en-US" dirty="0">
                    <a:ln w="0"/>
                    <a:solidFill>
                      <a:srgbClr val="FF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There is no objective, model-independent means by which to connect </a:t>
                </a:r>
                <a14:m>
                  <m:oMath xmlns:m="http://schemas.openxmlformats.org/officeDocument/2006/math">
                    <m:r>
                      <a:rPr lang="en-GB" sz="220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GB" sz="220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20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20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GB" sz="220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20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sz="220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20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GB" sz="220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20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200" dirty="0">
                    <a:ln w="0"/>
                    <a:solidFill>
                      <a:srgbClr val="FF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with </a:t>
                </a:r>
                <a14:m>
                  <m:oMath xmlns:m="http://schemas.openxmlformats.org/officeDocument/2006/math">
                    <m:r>
                      <a:rPr lang="en-GB" i="1">
                        <a:ln w="0"/>
                        <a:solidFill>
                          <a:srgbClr val="FF00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GB" i="1">
                        <a:ln w="0"/>
                        <a:solidFill>
                          <a:srgbClr val="FF00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n w="0"/>
                        <a:solidFill>
                          <a:srgbClr val="FF00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>
                        <a:ln w="0"/>
                        <a:solidFill>
                          <a:srgbClr val="FF00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i="1">
                        <a:ln w="0"/>
                        <a:solidFill>
                          <a:srgbClr val="FF00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GB" i="1">
                        <a:ln w="0"/>
                        <a:solidFill>
                          <a:srgbClr val="FF00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n w="0"/>
                        <a:solidFill>
                          <a:srgbClr val="FF00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GB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  <a:p>
                <a:r>
                  <a:rPr lang="en-GB" dirty="0">
                    <a:ln w="0"/>
                    <a:solidFill>
                      <a:srgbClr val="FF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Hence, vector meson photoproduction </a:t>
                </a:r>
              </a:p>
              <a:p>
                <a:pPr marL="800100" lvl="2" indent="0">
                  <a:spcBef>
                    <a:spcPts val="0"/>
                  </a:spcBef>
                  <a:buNone/>
                </a:pPr>
                <a:r>
                  <a:rPr lang="en-GB" sz="2200" dirty="0">
                    <a:ln w="0"/>
                    <a:solidFill>
                      <a:srgbClr val="FF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does not provide a path to the QCD trace anomaly</a:t>
                </a:r>
              </a:p>
              <a:p>
                <a:r>
                  <a:rPr lang="en-GB" dirty="0">
                    <a:ln w="0"/>
                    <a:solidFill>
                      <a:srgbClr val="FF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This route is blocked … </a:t>
                </a:r>
                <a:r>
                  <a:rPr lang="en-GB" sz="2200" dirty="0">
                    <a:ln w="0"/>
                    <a:solidFill>
                      <a:srgbClr val="FF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Is there a viable alternative?</a:t>
                </a:r>
                <a:endParaRPr lang="en-US" sz="22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  <a:p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D0E390-A68A-45D7-BD62-121D28656A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17637"/>
                <a:ext cx="8458200" cy="4525963"/>
              </a:xfrm>
              <a:blipFill>
                <a:blip r:embed="rId3"/>
                <a:stretch>
                  <a:fillRect l="-1009" t="-943" r="-1657" b="-1212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B6F40-4ED1-45F6-A4BB-F67E97D54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 Feb 20-22:    Workshop on near-threshold J/psi photoproduction              (37)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7B14C-9203-4E4B-A580-0C96B9352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 cdroberts@nju.edu.cn  445  Emergence of Mass and Spin from Gauge Sector Dynamics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C80A0-A77F-477B-8D3A-70798A22D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04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E7A14-B903-4F08-BFA5-AB71A70E9F30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6000" i="1" dirty="0">
                <a:ln/>
                <a:solidFill>
                  <a:schemeClr val="accent3"/>
                </a:solidFill>
              </a:rPr>
              <a:t>Parton Distribution Functions</a:t>
            </a:r>
            <a:endParaRPr lang="en-US" sz="6000" i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1BF165-AA29-4011-B880-9F5C20034D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1D006-3878-41F0-8269-1B794FDD4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 Feb 20-22:    Workshop on near-threshold J/psi photoproduction              (37)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30E09-5CE1-4256-92FB-EA6A8523C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 cdroberts@nju.edu.cn  445  Emergence of Mass and Spin from Gauge Sector Dynamics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489B8-7578-49C7-B8F4-89C2E364D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E0CC1D3C-C4F1-4BCF-BF52-A34A77731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98614"/>
            <a:ext cx="4872031" cy="365220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0976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514D1-A11B-4252-AAD1-C1BFF9347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Proton and pion distribution functions in counterpoint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323B7-6915-45F4-9DBD-5E09313DF9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 wrap="square" anchor="t">
            <a:norm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Today, despite enormous expense of time and effort, much must still be learnt before proton and pion structure may be considered understood in terms of DFs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Most simply, what are the differences, if any, between the distributions of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partons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within the proton and the pion?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The question of similarity/difference between proton and pion DFs has particular resonance today as science seeks to explain EHM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How are obvious macroscopic differences between protons and </a:t>
            </a:r>
            <a:r>
              <a:rPr lang="en-US" sz="2000" dirty="0" err="1"/>
              <a:t>pions</a:t>
            </a:r>
            <a:r>
              <a:rPr lang="en-US" sz="2000" dirty="0"/>
              <a:t> expressed in the structural features of these two bound-states? 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AC881FAB-E3D0-4E9C-BBA2-FB13D92E19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82338"/>
            <a:ext cx="5384800" cy="4361688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D6ABD-390E-4334-9B50-27DA9578B4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88358" y="6629400"/>
            <a:ext cx="4394201" cy="22860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2024 Feb 20-22:    Workshop on near-threshold J/psi photoproduction              (37)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A186F-96F5-4100-B381-8EE2AE334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6301" y="6307138"/>
            <a:ext cx="7922684" cy="2286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Craig Roberts cdroberts@nju.edu.cn  445  Emergence of Mass and Spin from Gauge Sector Dynamics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F68E0-05F0-48F7-89BD-4C3042054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801" y="6489701"/>
            <a:ext cx="512233" cy="365125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87034D8C-3CB4-402A-BC46-2AB14C0FE90A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65AD88-4FF6-4855-B184-6B008B5F645D}"/>
              </a:ext>
            </a:extLst>
          </p:cNvPr>
          <p:cNvSpPr txBox="1"/>
          <p:nvPr/>
        </p:nvSpPr>
        <p:spPr>
          <a:xfrm>
            <a:off x="6629400" y="1622423"/>
            <a:ext cx="1493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proton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48B6F3-D36D-4AF9-B44B-A9B237ADE2E3}"/>
              </a:ext>
            </a:extLst>
          </p:cNvPr>
          <p:cNvSpPr txBox="1"/>
          <p:nvPr/>
        </p:nvSpPr>
        <p:spPr>
          <a:xfrm>
            <a:off x="9296400" y="1609863"/>
            <a:ext cx="1493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pion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A772E6-DE60-F367-4189-C08289287EAA}"/>
              </a:ext>
            </a:extLst>
          </p:cNvPr>
          <p:cNvSpPr txBox="1"/>
          <p:nvPr/>
        </p:nvSpPr>
        <p:spPr>
          <a:xfrm flipH="1">
            <a:off x="6629400" y="1313006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massive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07D46D-A3A7-B0C3-6DC0-94FF2DB49847}"/>
              </a:ext>
            </a:extLst>
          </p:cNvPr>
          <p:cNvSpPr txBox="1"/>
          <p:nvPr/>
        </p:nvSpPr>
        <p:spPr>
          <a:xfrm flipH="1">
            <a:off x="9296400" y="1342303"/>
            <a:ext cx="205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almost massless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8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EAEFD-69EB-4C8D-BA2A-0F0D7BAF2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Proton and pion distribution functions in counterpoint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9315AC-C3CF-4A1E-AFF3-860A3D971B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295400"/>
                <a:ext cx="10972800" cy="4525963"/>
              </a:xfrm>
            </p:spPr>
            <p:txBody>
              <a:bodyPr/>
              <a:lstStyle/>
              <a:p>
                <a:r>
                  <a:rPr lang="en-GB" dirty="0"/>
                  <a:t>Valence-quark domain: there is a scale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GB" dirty="0"/>
                  <a:t> at which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GB" dirty="0"/>
                  <a:t>: val.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GB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GB" dirty="0"/>
                  <a:t> </a:t>
                </a:r>
              </a:p>
              <a:p>
                <a:pPr lvl="1"/>
                <a:r>
                  <a:rPr lang="en-GB" sz="2200" dirty="0"/>
                  <a:t>Gluon DFs: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GB" sz="2200" b="0" i="0" smtClean="0">
                            <a:latin typeface="Cambria Math" panose="02040503050406030204" pitchFamily="18" charset="0"/>
                          </a:rPr>
                          <m:t>glue</m:t>
                        </m:r>
                      </m:sup>
                    </m:sSubSup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GB" sz="22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GB" sz="2200" b="0" i="0" smtClean="0">
                            <a:latin typeface="Cambria Math" panose="02040503050406030204" pitchFamily="18" charset="0"/>
                          </a:rPr>
                          <m:t>val</m:t>
                        </m:r>
                      </m:sup>
                    </m:sSubSup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GB" sz="2200" dirty="0"/>
              </a:p>
              <a:p>
                <a:pPr lvl="1"/>
                <a:r>
                  <a:rPr lang="en-GB" sz="2200" dirty="0"/>
                  <a:t>Sea DFs: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GB" sz="2200" b="0" i="0" smtClean="0">
                            <a:latin typeface="Cambria Math" panose="02040503050406030204" pitchFamily="18" charset="0"/>
                          </a:rPr>
                          <m:t>sea</m:t>
                        </m:r>
                      </m:sup>
                    </m:sSubSup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GB" sz="22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GB" sz="2200" b="0" i="0" smtClean="0">
                            <a:latin typeface="Cambria Math" panose="02040503050406030204" pitchFamily="18" charset="0"/>
                          </a:rPr>
                          <m:t>val</m:t>
                        </m:r>
                      </m:sup>
                    </m:sSubSup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GB" sz="2200" dirty="0"/>
              </a:p>
              <a:p>
                <a:pPr lvl="1"/>
                <a:endParaRPr lang="en-GB" sz="2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9315AC-C3CF-4A1E-AFF3-860A3D971B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295400"/>
                <a:ext cx="10972800" cy="4525963"/>
              </a:xfrm>
              <a:blipFill>
                <a:blip r:embed="rId2"/>
                <a:stretch>
                  <a:fillRect l="-611" t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7B5A4-812C-45C1-A6FC-8D9293CCC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 Feb 20-22:    Workshop on near-threshold J/psi photoproduction              (37)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9131B-A4F3-41E4-A548-28F1665DD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 cdroberts@nju.edu.cn  445  Emergence of Mass and Spin from Gauge Sector Dynamics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12F9E-9C25-4B7A-8B35-E809B04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8" name="Picture 7" descr="Text, letter&#10;&#10;Description automatically generated">
            <a:extLst>
              <a:ext uri="{FF2B5EF4-FFF2-40B4-BE49-F238E27FC236}">
                <a16:creationId xmlns:a16="http://schemas.microsoft.com/office/drawing/2014/main" id="{00FD9E33-AD34-4AEF-B796-53685C361F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652" y="987754"/>
            <a:ext cx="3317748" cy="1066800"/>
          </a:xfrm>
          <a:prstGeom prst="rect">
            <a:avLst/>
          </a:prstGeom>
        </p:spPr>
      </p:pic>
      <p:sp>
        <p:nvSpPr>
          <p:cNvPr id="9" name="Right Brace 8">
            <a:extLst>
              <a:ext uri="{FF2B5EF4-FFF2-40B4-BE49-F238E27FC236}">
                <a16:creationId xmlns:a16="http://schemas.microsoft.com/office/drawing/2014/main" id="{CC04E7D2-B027-49C3-99A8-A77E63F5D811}"/>
              </a:ext>
            </a:extLst>
          </p:cNvPr>
          <p:cNvSpPr/>
          <p:nvPr/>
        </p:nvSpPr>
        <p:spPr bwMode="auto">
          <a:xfrm>
            <a:off x="4876800" y="2360778"/>
            <a:ext cx="152400" cy="685800"/>
          </a:xfrm>
          <a:prstGeom prst="rightBrace">
            <a:avLst/>
          </a:prstGeom>
          <a:noFill/>
          <a:ln w="1905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7E63BBB-A330-4BD3-B401-62236B897A70}"/>
              </a:ext>
            </a:extLst>
          </p:cNvPr>
          <p:cNvCxnSpPr>
            <a:cxnSpLocks/>
          </p:cNvCxnSpPr>
          <p:nvPr/>
        </p:nvCxnSpPr>
        <p:spPr bwMode="auto">
          <a:xfrm flipH="1">
            <a:off x="5143500" y="2557505"/>
            <a:ext cx="1257300" cy="14617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093565A-BD68-40C9-98CB-010A41502CEC}"/>
              </a:ext>
            </a:extLst>
          </p:cNvPr>
          <p:cNvSpPr txBox="1"/>
          <p:nvPr/>
        </p:nvSpPr>
        <p:spPr>
          <a:xfrm>
            <a:off x="6362700" y="2286000"/>
            <a:ext cx="54483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dirty="0"/>
              <a:t>These are simple consequences of DGLAP equations. 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dirty="0"/>
              <a:t>Argument can be reversed: 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if large-x glue or sea DF exponent is smaller than that of valence DF at any given scale, then it is smaller at all lower scales.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DF with lowest exponent </a:t>
            </a:r>
          </a:p>
          <a:p>
            <a:pPr>
              <a:spcAft>
                <a:spcPts val="600"/>
              </a:spcAft>
            </a:pPr>
            <a:r>
              <a:rPr lang="en-GB" dirty="0"/>
              <a:t>           defines the valence degree-of-freedom.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C00000"/>
                </a:solidFill>
              </a:rPr>
              <a:t>Proton is supposed to be a stable bound-state of three valence-quarks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❽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Yet, modern global analyses of proton DIS and related data encompass fits with role of glue and valence-quarks reversed!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❽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Proton has valence glue but no valence quarks!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18A6241-F7C1-4DFE-A3C2-E0202B1BD882}"/>
              </a:ext>
            </a:extLst>
          </p:cNvPr>
          <p:cNvSpPr txBox="1">
            <a:spLocks/>
          </p:cNvSpPr>
          <p:nvPr/>
        </p:nvSpPr>
        <p:spPr bwMode="auto">
          <a:xfrm>
            <a:off x="609600" y="3276601"/>
            <a:ext cx="5638800" cy="274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Ø"/>
              <a:defRPr sz="2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</a:pPr>
            <a:r>
              <a:rPr lang="en-GB" kern="0" dirty="0"/>
              <a:t>Further, no simultaneous global fits to proton and pion data have ever been performed</a:t>
            </a:r>
          </a:p>
          <a:p>
            <a:pPr lvl="1">
              <a:spcBef>
                <a:spcPts val="0"/>
              </a:spcBef>
            </a:pPr>
            <a:r>
              <a:rPr lang="en-GB" sz="2200" kern="0" dirty="0"/>
              <a:t>Largely because pion data are scarce</a:t>
            </a:r>
          </a:p>
          <a:p>
            <a:pPr>
              <a:spcBef>
                <a:spcPts val="1200"/>
              </a:spcBef>
            </a:pPr>
            <a:r>
              <a:rPr lang="en-GB" kern="0" dirty="0"/>
              <a:t>Existing approaches are unlikely to yield definitive answers because fitting practitioners typically overlook QCD constraints</a:t>
            </a:r>
            <a:endParaRPr lang="en-US" kern="0" dirty="0"/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EE5FA3F6-DBA1-498E-93BE-1EA386DDB0D6}"/>
              </a:ext>
            </a:extLst>
          </p:cNvPr>
          <p:cNvSpPr/>
          <p:nvPr/>
        </p:nvSpPr>
        <p:spPr bwMode="auto">
          <a:xfrm flipH="1">
            <a:off x="7696200" y="1214544"/>
            <a:ext cx="152400" cy="685800"/>
          </a:xfrm>
          <a:prstGeom prst="rightBrace">
            <a:avLst/>
          </a:prstGeom>
          <a:noFill/>
          <a:ln w="1905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52AAAB-3913-3F17-0D28-AF26BB3422CB}"/>
              </a:ext>
            </a:extLst>
          </p:cNvPr>
          <p:cNvSpPr txBox="1"/>
          <p:nvPr/>
        </p:nvSpPr>
        <p:spPr>
          <a:xfrm>
            <a:off x="609600" y="622626"/>
            <a:ext cx="5943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 dirty="0">
                <a:solidFill>
                  <a:schemeClr val="accent1">
                    <a:lumMod val="75000"/>
                  </a:schemeClr>
                </a:solidFill>
              </a:rPr>
              <a:t>Proton and pion distribution functions in counterpoint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Ya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Lu (</a:t>
            </a:r>
            <a:r>
              <a:rPr lang="ja-JP" altLang="en-US" sz="1400" dirty="0">
                <a:solidFill>
                  <a:schemeClr val="accent1">
                    <a:lumMod val="75000"/>
                  </a:schemeClr>
                </a:solidFill>
              </a:rPr>
              <a:t>陆亚</a:t>
            </a:r>
            <a:r>
              <a:rPr lang="en-US" altLang="ja-JP" sz="1400" dirty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en-US" altLang="ja-JP" sz="1400" i="1" dirty="0">
                <a:solidFill>
                  <a:schemeClr val="accent1">
                    <a:lumMod val="75000"/>
                  </a:schemeClr>
                </a:solidFill>
              </a:rPr>
              <a:t>et al</a:t>
            </a:r>
            <a:r>
              <a:rPr lang="en-US" altLang="ja-JP" sz="14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</a:p>
          <a:p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NJU-INP 056/22, e-Print: 2203.00753 [hep-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ph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], Phys. Lett. B 830 (2022)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137130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9796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E78EF-3932-4E67-A2E7-41B49CBCA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Proton and pion distribution functions in counterpoint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7B1343-747A-476C-8DBB-1173C96153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066800"/>
                <a:ext cx="7239000" cy="4906964"/>
              </a:xfrm>
            </p:spPr>
            <p:txBody>
              <a:bodyPr/>
              <a:lstStyle/>
              <a:p>
                <a:r>
                  <a:rPr lang="en-GB" dirty="0"/>
                  <a:t>Symmetry-preserving analyses using continuum Schwinger function methods (CSMs) deliver hadron scale DFs that agree with QCD constraints</a:t>
                </a:r>
              </a:p>
              <a:p>
                <a:r>
                  <a:rPr lang="en-GB" dirty="0"/>
                  <a:t>Valence-quark degrees-of-freedom carry all hadron’s momentum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GB" dirty="0"/>
                  <a:t>:</a:t>
                </a:r>
              </a:p>
              <a:p>
                <a:pPr>
                  <a:spcBef>
                    <a:spcPts val="900"/>
                  </a:spcBef>
                </a:pPr>
                <a:r>
                  <a:rPr lang="en-GB" dirty="0"/>
                  <a:t>Diquark correlations in proton, induced by EHM</a:t>
                </a:r>
              </a:p>
              <a:p>
                <a:pPr marL="800100" lvl="2" indent="0">
                  <a:buNone/>
                </a:pPr>
                <a:r>
                  <a:rPr lang="en-GB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)≠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GB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d>
                      <m:dPr>
                        <m:ctrlPr>
                          <a:rPr lang="en-GB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200" dirty="0"/>
              </a:p>
              <a:p>
                <a:r>
                  <a:rPr lang="en-US" dirty="0"/>
                  <a:t>Proton and pion valence-quark DFs have markedly different </a:t>
                </a:r>
                <a:r>
                  <a:rPr lang="en-US" dirty="0" err="1"/>
                  <a:t>behaviour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GB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GB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is Nature’s most dilated DF</a:t>
                </a:r>
              </a:p>
              <a:p>
                <a:pPr marL="971550" lvl="1" indent="-514350">
                  <a:buFont typeface="+mj-lt"/>
                  <a:buAutoNum type="romanLcPeriod"/>
                </a:pPr>
                <a:r>
                  <a:rPr lang="en-US" sz="2200" dirty="0"/>
                  <a:t>“Obvious” because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GB" sz="2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/>
                  <a:t> vs.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GB" sz="2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behaviour</a:t>
                </a:r>
                <a:r>
                  <a:rPr lang="en-US" sz="2200" dirty="0"/>
                  <a:t> &amp; preservation of this unit difference under evolution</a:t>
                </a:r>
              </a:p>
              <a:p>
                <a:pPr marL="971550" lvl="1" indent="-514350">
                  <a:spcBef>
                    <a:spcPts val="0"/>
                  </a:spcBef>
                  <a:buFont typeface="+mj-lt"/>
                  <a:buAutoNum type="romanLcPeriod"/>
                </a:pPr>
                <a:r>
                  <a:rPr lang="en-US" sz="2200" dirty="0"/>
                  <a:t>Also “hidden” = strong EHM-induced broadening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7B1343-747A-476C-8DBB-1173C96153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066800"/>
                <a:ext cx="7239000" cy="4906964"/>
              </a:xfrm>
              <a:blipFill>
                <a:blip r:embed="rId2"/>
                <a:stretch>
                  <a:fillRect l="-926" t="-870" r="-1094" b="-248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93C1A-EDA7-4E21-AA0E-FC5C061F6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 Feb 20-22:    Workshop on near-threshold J/psi photoproduction              (37)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2DD44-39F5-4C04-A784-EF22937A9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 cdroberts@nju.edu.cn  445  Emergence of Mass and Spin from Gauge Sector Dynamics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B24E5-E491-4FC2-8747-B7E6F662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AC3599-7F5B-4CCE-B597-90B61AEE72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53639" y="809179"/>
            <a:ext cx="4158025" cy="54588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F01C66-BA3E-42A8-9A74-862DF1BB8C3B}"/>
              </a:ext>
            </a:extLst>
          </p:cNvPr>
          <p:cNvSpPr txBox="1"/>
          <p:nvPr/>
        </p:nvSpPr>
        <p:spPr>
          <a:xfrm>
            <a:off x="10668000" y="3962400"/>
            <a:ext cx="12254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u in proton</a:t>
            </a:r>
          </a:p>
          <a:p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d in proton</a:t>
            </a:r>
          </a:p>
          <a:p>
            <a:r>
              <a:rPr lang="en-GB" dirty="0">
                <a:solidFill>
                  <a:srgbClr val="008000"/>
                </a:solidFill>
              </a:rPr>
              <a:t>u in pion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B7BF20-1E83-4DF8-ABA2-1E5DB772F5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514600"/>
            <a:ext cx="4267200" cy="4448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F27DCED-124A-4582-8812-6C73F4E9200F}"/>
              </a:ext>
            </a:extLst>
          </p:cNvPr>
          <p:cNvSpPr txBox="1"/>
          <p:nvPr/>
        </p:nvSpPr>
        <p:spPr>
          <a:xfrm>
            <a:off x="609600" y="622626"/>
            <a:ext cx="5943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 dirty="0">
                <a:solidFill>
                  <a:schemeClr val="accent1">
                    <a:lumMod val="75000"/>
                  </a:schemeClr>
                </a:solidFill>
              </a:rPr>
              <a:t>Proton and pion distribution functions in counterpoint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Ya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Lu (</a:t>
            </a:r>
            <a:r>
              <a:rPr lang="ja-JP" altLang="en-US" sz="1400" dirty="0">
                <a:solidFill>
                  <a:schemeClr val="accent1">
                    <a:lumMod val="75000"/>
                  </a:schemeClr>
                </a:solidFill>
              </a:rPr>
              <a:t>陆亚</a:t>
            </a:r>
            <a:r>
              <a:rPr lang="en-US" altLang="ja-JP" sz="1400" dirty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en-US" altLang="ja-JP" sz="1400" i="1" dirty="0">
                <a:solidFill>
                  <a:schemeClr val="accent1">
                    <a:lumMod val="75000"/>
                  </a:schemeClr>
                </a:solidFill>
              </a:rPr>
              <a:t>et al</a:t>
            </a:r>
            <a:r>
              <a:rPr lang="en-US" altLang="ja-JP" sz="14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</a:p>
          <a:p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NJU-INP 056/22, e-Print: 2203.00753 [hep-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ph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], Phys. Lett. B 830 (2022)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137130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B1AA22-F929-4622-8A50-336203DF1A20}"/>
              </a:ext>
            </a:extLst>
          </p:cNvPr>
          <p:cNvSpPr txBox="1"/>
          <p:nvPr/>
        </p:nvSpPr>
        <p:spPr>
          <a:xfrm>
            <a:off x="10909128" y="1851026"/>
            <a:ext cx="98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8000"/>
                </a:solidFill>
              </a:rPr>
              <a:t>dilation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3FA8A5-E840-4859-B4F6-3DE6455B6A35}"/>
              </a:ext>
            </a:extLst>
          </p:cNvPr>
          <p:cNvSpPr txBox="1"/>
          <p:nvPr/>
        </p:nvSpPr>
        <p:spPr>
          <a:xfrm>
            <a:off x="10788564" y="5042439"/>
            <a:ext cx="98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8000"/>
                </a:solidFill>
              </a:rPr>
              <a:t>dilation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93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5F838EA-4951-6EEA-DDC1-2224E4EB2B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1801" y="3399182"/>
            <a:ext cx="3352800" cy="25387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18E6FD-F92E-8937-B20B-DB40F73C3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75957"/>
            <a:ext cx="11049000" cy="695643"/>
          </a:xfrm>
        </p:spPr>
        <p:txBody>
          <a:bodyPr/>
          <a:lstStyle/>
          <a:p>
            <a:r>
              <a:rPr lang="en-AU" sz="32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All-orders evolution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5E189D-21CE-B974-3198-84ABC8A0C9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76131"/>
                <a:ext cx="6629400" cy="2938302"/>
              </a:xfrm>
            </p:spPr>
            <p:txBody>
              <a:bodyPr/>
              <a:lstStyle/>
              <a:p>
                <a:r>
                  <a:rPr lang="en-US" b="1" dirty="0"/>
                  <a:t>P1</a:t>
                </a:r>
                <a:r>
                  <a:rPr lang="en-US" dirty="0"/>
                  <a:t> – </a:t>
                </a:r>
                <a:r>
                  <a:rPr lang="en-US" i="1" dirty="0"/>
                  <a:t>In the context of Refs. [73, 74], there exists at least one effective charge,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1ℓ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/>
                  <a:t>, which, when used to integrate the leading-order perturbative DGLAP equations, defines an evolution scheme for parton DFs that is all-orders exact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CSM Process-Independent charge serves this purpose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5E189D-21CE-B974-3198-84ABC8A0C9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76131"/>
                <a:ext cx="6629400" cy="2938302"/>
              </a:xfrm>
              <a:blipFill>
                <a:blip r:embed="rId3"/>
                <a:stretch>
                  <a:fillRect l="-1011" t="-1452" r="-193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C438D-8762-E9FC-C2D4-6FC9B00C2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 Feb 20-22:    Workshop on near-threshold J/psi photoproduction              (37)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565E1-A2DE-384F-3574-F369B116E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 cdroberts@nju.edu.cn  445  Emergence of Mass and Spin from Gauge Sector Dynamics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524B1-8E1B-CB2E-87EC-91B8EB696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570EC263-9431-98E2-1E89-9DEB696F08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83" y="4223861"/>
            <a:ext cx="5869517" cy="2169319"/>
          </a:xfrm>
          <a:prstGeom prst="rect">
            <a:avLst/>
          </a:prstGeom>
        </p:spPr>
      </p:pic>
      <p:pic>
        <p:nvPicPr>
          <p:cNvPr id="12" name="Picture 1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45B03DD-A44E-AA6C-C6B2-BE9B95D751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93005"/>
            <a:ext cx="4495800" cy="39100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B6CA0EA7-71B8-4B33-F8C7-CFCDB026F1D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0" y="4081303"/>
                <a:ext cx="3352800" cy="29383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Wingdings" pitchFamily="2" charset="2"/>
                  <a:buChar char="Ø"/>
                  <a:defRPr sz="220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Char char="–"/>
                  <a:defRPr sz="2000">
                    <a:solidFill>
                      <a:schemeClr val="tx2">
                        <a:lumMod val="75000"/>
                      </a:schemeClr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Char char="•"/>
                  <a:defRPr sz="1600">
                    <a:solidFill>
                      <a:schemeClr val="tx2">
                        <a:lumMod val="75000"/>
                      </a:schemeClr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Char char="–"/>
                  <a:defRPr sz="1600">
                    <a:solidFill>
                      <a:schemeClr val="tx2">
                        <a:lumMod val="75000"/>
                      </a:schemeClr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Arial" charset="0"/>
                  <a:buChar char="»"/>
                  <a:defRPr sz="1600">
                    <a:solidFill>
                      <a:schemeClr val="tx2">
                        <a:lumMod val="75000"/>
                      </a:schemeClr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Arial" charset="0"/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Arial" charset="0"/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Arial" charset="0"/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Arial" charset="0"/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i="1" kern="0" dirty="0">
                    <a:ln w="0"/>
                    <a:solidFill>
                      <a:srgbClr val="FF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Hadron scale,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kern="0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kern="0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AU" i="1" kern="0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endParaRPr lang="en-AU" i="1" kern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  <a:p>
                <a:pPr marL="400050" lvl="1" indent="0">
                  <a:buNone/>
                </a:pPr>
                <a:r>
                  <a:rPr lang="en-US" sz="2200" i="1" kern="0" dirty="0">
                    <a:ln w="0"/>
                    <a:solidFill>
                      <a:srgbClr val="FF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Scale at which all properties of a given hadron are carried by valence degrees-of-freedom</a:t>
                </a: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B6CA0EA7-71B8-4B33-F8C7-CFCDB026F1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081303"/>
                <a:ext cx="3352800" cy="2938302"/>
              </a:xfrm>
              <a:prstGeom prst="rect">
                <a:avLst/>
              </a:prstGeom>
              <a:blipFill>
                <a:blip r:embed="rId6"/>
                <a:stretch>
                  <a:fillRect l="-2545" t="-166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7990E74-EA70-2FB4-A411-06587E1B78E6}"/>
              </a:ext>
            </a:extLst>
          </p:cNvPr>
          <p:cNvSpPr txBox="1"/>
          <p:nvPr/>
        </p:nvSpPr>
        <p:spPr>
          <a:xfrm>
            <a:off x="0" y="0"/>
            <a:ext cx="58970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All-Orders Evolution of Parton Distributions: Principle, Practice, and Predictions</a:t>
            </a: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Pei-Lin Yin (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尹佩林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et al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., e-Print: 2306.03274 [hep-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ph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] </a:t>
            </a: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Chin. Phys. Lett. Express 40 (2023) 091201/1-8. </a:t>
            </a:r>
            <a:endParaRPr lang="en-A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32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, line chart, histogram&#10;&#10;Description automatically generated">
            <a:extLst>
              <a:ext uri="{FF2B5EF4-FFF2-40B4-BE49-F238E27FC236}">
                <a16:creationId xmlns:a16="http://schemas.microsoft.com/office/drawing/2014/main" id="{48E632F3-A0A9-4F28-90F9-118E39C1B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683872"/>
            <a:ext cx="2924175" cy="59455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BB5EB4-CE17-4FEF-B393-4EEC6E2E8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Proton and pion distribution functions in counterpoint</a:t>
            </a:r>
            <a:br>
              <a:rPr lang="en-US" dirty="0"/>
            </a:br>
            <a:r>
              <a:rPr lang="en-GB" dirty="0"/>
              <a:t>– </a:t>
            </a:r>
            <a:r>
              <a:rPr lang="en-US" dirty="0"/>
              <a:t>glue and sea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27685D-58C8-48CA-A1E0-2055B1D654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219201"/>
                <a:ext cx="8001000" cy="4906964"/>
              </a:xfrm>
            </p:spPr>
            <p:txBody>
              <a:bodyPr/>
              <a:lstStyle/>
              <a:p>
                <a:r>
                  <a:rPr lang="en-US" dirty="0"/>
                  <a:t>CSM prediction for glue-in-pion DF confirmed by recent </a:t>
                </a:r>
                <a:r>
                  <a:rPr lang="en-US" dirty="0" err="1"/>
                  <a:t>lQCD</a:t>
                </a:r>
                <a:r>
                  <a:rPr lang="en-US" dirty="0"/>
                  <a:t> simulation </a:t>
                </a:r>
              </a:p>
              <a:p>
                <a:pPr marL="800100" lvl="2" indent="0">
                  <a:spcBef>
                    <a:spcPts val="0"/>
                  </a:spcBef>
                  <a:buNone/>
                </a:pPr>
                <a:r>
                  <a:rPr lang="en-US" sz="1400" dirty="0"/>
                  <a:t>[</a:t>
                </a:r>
                <a:r>
                  <a:rPr lang="en-US" sz="1400" i="1" dirty="0"/>
                  <a:t>Regarding the distribution of glue in the pion</a:t>
                </a:r>
                <a:r>
                  <a:rPr lang="en-US" sz="1400" dirty="0"/>
                  <a:t>, Lei Chang (</a:t>
                </a:r>
                <a:r>
                  <a:rPr lang="en-US" sz="1400" dirty="0" err="1"/>
                  <a:t>常雷</a:t>
                </a:r>
                <a:r>
                  <a:rPr lang="en-US" sz="1400" dirty="0"/>
                  <a:t>) and Craig D Roberts, e-Print: 2106.08451 [hep-</a:t>
                </a:r>
                <a:r>
                  <a:rPr lang="en-US" sz="1400" dirty="0" err="1"/>
                  <a:t>ph</a:t>
                </a:r>
                <a:r>
                  <a:rPr lang="en-US" sz="1400" dirty="0"/>
                  <a:t>], Chin. Phys. Lett. 38 (8) (2021) 081101/1-6]</a:t>
                </a:r>
              </a:p>
              <a:p>
                <a:r>
                  <a:rPr lang="en-US" dirty="0"/>
                  <a:t>Glue-in-π DF possess significantly more support on the valence domain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≥0.2</m:t>
                        </m:r>
                      </m:e>
                    </m:d>
                  </m:oMath>
                </a14:m>
                <a:r>
                  <a:rPr lang="en-US" dirty="0"/>
                  <a:t> than the glue-in-p DF </a:t>
                </a:r>
              </a:p>
              <a:p>
                <a:r>
                  <a:rPr lang="en-US" dirty="0"/>
                  <a:t>Sea-in-π DF possess significantly more support on the valence domain than sea-in-p DFs.</a:t>
                </a:r>
              </a:p>
              <a:p>
                <a:r>
                  <a:rPr lang="en-US" i="1" dirty="0"/>
                  <a:t>s</a:t>
                </a:r>
                <a:r>
                  <a:rPr lang="en-US" dirty="0"/>
                  <a:t> and </a:t>
                </a:r>
                <a:r>
                  <a:rPr lang="en-US" i="1" dirty="0"/>
                  <a:t>c</a:t>
                </a:r>
                <a:r>
                  <a:rPr lang="en-US" dirty="0"/>
                  <a:t> sea DFs are commensurate in size with those of the light-quark sea DFs</a:t>
                </a:r>
              </a:p>
              <a:p>
                <a:r>
                  <a:rPr lang="en-US" dirty="0"/>
                  <a:t>For s-and c-quarks, too, the pion DFs possess significantly greater support on the valence domain than the kindred proton DFs. </a:t>
                </a:r>
              </a:p>
              <a:p>
                <a:r>
                  <a:rPr lang="en-US" dirty="0">
                    <a:ln w="0"/>
                    <a:solidFill>
                      <a:srgbClr val="C0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These outcomes are measurable expressions of EHM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27685D-58C8-48CA-A1E0-2055B1D654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219201"/>
                <a:ext cx="8001000" cy="4906964"/>
              </a:xfrm>
              <a:blipFill>
                <a:blip r:embed="rId3"/>
                <a:stretch>
                  <a:fillRect l="-1066" t="-870" r="-76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80AC8-17A5-4881-9E22-953B66E58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 Feb 20-22:    Workshop on near-threshold J/psi photoproduction              (37)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1C64A7-49C7-403F-B94C-9E04EC331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 cdroberts@nju.edu.cn  445  Emergence of Mass and Spin from Gauge Sector Dynamics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6E492-6489-4709-BBD5-B822FA3F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26</a:t>
            </a:fld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ACA2D86-7EA5-49B2-8F69-22252813D0DD}"/>
              </a:ext>
            </a:extLst>
          </p:cNvPr>
          <p:cNvCxnSpPr>
            <a:cxnSpLocks/>
          </p:cNvCxnSpPr>
          <p:nvPr/>
        </p:nvCxnSpPr>
        <p:spPr bwMode="auto">
          <a:xfrm flipV="1">
            <a:off x="8229600" y="1524000"/>
            <a:ext cx="3124200" cy="1072753"/>
          </a:xfrm>
          <a:prstGeom prst="straightConnector1">
            <a:avLst/>
          </a:prstGeom>
          <a:ln>
            <a:prstDash val="dash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D05BF39-9344-4C52-A00A-57791A162B6E}"/>
              </a:ext>
            </a:extLst>
          </p:cNvPr>
          <p:cNvCxnSpPr>
            <a:cxnSpLocks/>
          </p:cNvCxnSpPr>
          <p:nvPr/>
        </p:nvCxnSpPr>
        <p:spPr bwMode="auto">
          <a:xfrm>
            <a:off x="8153400" y="3341291"/>
            <a:ext cx="3276600" cy="521891"/>
          </a:xfrm>
          <a:prstGeom prst="straightConnector1">
            <a:avLst/>
          </a:prstGeom>
          <a:ln>
            <a:prstDash val="dash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EBAA48F-D431-4862-B101-8ADE5F15E2C3}"/>
              </a:ext>
            </a:extLst>
          </p:cNvPr>
          <p:cNvCxnSpPr>
            <a:cxnSpLocks/>
          </p:cNvCxnSpPr>
          <p:nvPr/>
        </p:nvCxnSpPr>
        <p:spPr bwMode="auto">
          <a:xfrm>
            <a:off x="8001000" y="5158384"/>
            <a:ext cx="3352800" cy="480415"/>
          </a:xfrm>
          <a:prstGeom prst="straightConnector1">
            <a:avLst/>
          </a:prstGeom>
          <a:ln>
            <a:prstDash val="dash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0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77E1220-4249-0283-B664-CB298A1F0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54" y="4343400"/>
            <a:ext cx="3657600" cy="19872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52146B-E909-4D3A-9A76-6EB713B40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Asymmetry of antimatter in the proton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112E63-0D66-4877-A3BC-86DAAF9425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" y="914400"/>
                <a:ext cx="7010400" cy="4525963"/>
              </a:xfrm>
            </p:spPr>
            <p:txBody>
              <a:bodyPr/>
              <a:lstStyle/>
              <a:p>
                <a:r>
                  <a:rPr lang="en-GB" dirty="0"/>
                  <a:t>Proton = u + u + d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      ⇒</m:t>
                    </m:r>
                  </m:oMath>
                </a14:m>
                <a:r>
                  <a:rPr lang="en-GB" dirty="0"/>
                  <a:t> Pauli blocking: gluon splitting produces </a:t>
                </a:r>
              </a:p>
              <a:p>
                <a:pPr marL="0" indent="0">
                  <a:buNone/>
                </a:pPr>
                <a:r>
                  <a:rPr lang="en-GB" b="0" dirty="0"/>
                  <a:t>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</m:oMath>
                </a14:m>
                <a:r>
                  <a:rPr lang="en-US" dirty="0"/>
                  <a:t>  in preference to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Comparison with </a:t>
                </a:r>
                <a:r>
                  <a:rPr lang="en-US" dirty="0" err="1"/>
                  <a:t>SeaQuest</a:t>
                </a:r>
                <a:r>
                  <a:rPr lang="en-US" dirty="0"/>
                  <a:t> data </a:t>
                </a:r>
              </a:p>
              <a:p>
                <a:pPr marL="800100" lvl="2" indent="0">
                  <a:buNone/>
                </a:pPr>
                <a:r>
                  <a:rPr lang="en-US" sz="1400" dirty="0"/>
                  <a:t>[J. Dove, et al., </a:t>
                </a:r>
                <a:r>
                  <a:rPr lang="en-US" sz="1400" i="1" dirty="0"/>
                  <a:t>The asymmetry of antimatter in the proton</a:t>
                </a:r>
                <a:r>
                  <a:rPr lang="en-US" sz="1400" dirty="0"/>
                  <a:t>, Nature 590 (7847) (2021) 561–565.]</a:t>
                </a:r>
              </a:p>
              <a:p>
                <a:r>
                  <a:rPr lang="en-US" sz="2000" dirty="0"/>
                  <a:t>Gottfried sum rule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en-US" dirty="0"/>
                  <a:t>Most recent result from global fits [CT18]: 0.110(80)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112E63-0D66-4877-A3BC-86DAAF9425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914400"/>
                <a:ext cx="7010400" cy="4525963"/>
              </a:xfrm>
              <a:blipFill>
                <a:blip r:embed="rId3"/>
                <a:stretch>
                  <a:fillRect l="-957" t="-94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50058-09A2-4B7A-98F4-B03952121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 Feb 20-22:    Workshop on near-threshold J/psi photoproduction              (37)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5D8E9-8A6F-4F42-8C01-EEBCF5D54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 cdroberts@nju.edu.cn  445  Emergence of Mass and Spin from Gauge Sector Dynamics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2447D-50D0-4A50-B50D-E22F6E556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3440E2-AE62-4078-88FE-8C5EA1F1B8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24700" y="1343582"/>
            <a:ext cx="5067300" cy="3136403"/>
          </a:xfrm>
          <a:prstGeom prst="rect">
            <a:avLst/>
          </a:prstGeom>
        </p:spPr>
      </p:pic>
      <p:pic>
        <p:nvPicPr>
          <p:cNvPr id="10" name="Picture 9" descr="Text, letter&#10;&#10;Description automatically generated">
            <a:extLst>
              <a:ext uri="{FF2B5EF4-FFF2-40B4-BE49-F238E27FC236}">
                <a16:creationId xmlns:a16="http://schemas.microsoft.com/office/drawing/2014/main" id="{0DAEF1E0-C7D3-4C1A-B9C7-08AA4CCB61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25" y="3332285"/>
            <a:ext cx="4362450" cy="800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FB04DE-D1DA-F06E-89AF-EB1F62EFD965}"/>
              </a:ext>
            </a:extLst>
          </p:cNvPr>
          <p:cNvSpPr txBox="1"/>
          <p:nvPr/>
        </p:nvSpPr>
        <p:spPr>
          <a:xfrm>
            <a:off x="4267200" y="5291475"/>
            <a:ext cx="76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171450" algn="l" rtl="0">
              <a:buFont typeface="Wingdings" panose="05000000000000000000" pitchFamily="2" charset="2"/>
              <a:buChar char="ü"/>
            </a:pPr>
            <a:r>
              <a:rPr lang="en-AU" sz="1200" b="0" i="1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Proton and pion distribution functions in counterpoint, </a:t>
            </a:r>
            <a:r>
              <a:rPr lang="en-AU" sz="1200" b="0" i="0" dirty="0" err="1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Ya</a:t>
            </a:r>
            <a:r>
              <a:rPr lang="en-AU" sz="12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 Lu (</a:t>
            </a:r>
            <a:r>
              <a:rPr lang="ja-JP" altLang="en-US" sz="12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陆亚</a:t>
            </a:r>
            <a:r>
              <a:rPr lang="en-US" altLang="ja-JP" sz="12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), </a:t>
            </a:r>
            <a:r>
              <a:rPr lang="en-AU" sz="12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Lei Chang (</a:t>
            </a:r>
            <a:r>
              <a:rPr lang="ja-JP" altLang="en-US" sz="12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常雷</a:t>
            </a:r>
            <a:r>
              <a:rPr lang="en-US" altLang="ja-JP" sz="12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), </a:t>
            </a:r>
            <a:r>
              <a:rPr lang="en-AU" sz="12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Khépani Raya, Craig D. Roberts and José Rodríguez-Quintero, </a:t>
            </a:r>
            <a:r>
              <a:rPr lang="en-AU" sz="1200" b="0" i="0" u="none" strike="noStrike" dirty="0">
                <a:solidFill>
                  <a:srgbClr val="212121"/>
                </a:solidFill>
                <a:effectLst/>
                <a:latin typeface="Open Sans" panose="020B0606030504020204" pitchFamily="34" charset="0"/>
                <a:hlinkClick r:id="rId6"/>
              </a:rPr>
              <a:t>NJU-INP 056/22</a:t>
            </a:r>
            <a:r>
              <a:rPr lang="en-AU" sz="12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, e-Print: </a:t>
            </a:r>
            <a:r>
              <a:rPr lang="en-AU" sz="1200" b="0" i="0" u="none" strike="noStrike" dirty="0">
                <a:solidFill>
                  <a:srgbClr val="212121"/>
                </a:solidFill>
                <a:effectLst/>
                <a:latin typeface="Open Sans" panose="020B0606030504020204" pitchFamily="34" charset="0"/>
                <a:hlinkClick r:id="rId7"/>
              </a:rPr>
              <a:t>2203.00753 [hep-</a:t>
            </a:r>
            <a:r>
              <a:rPr lang="en-AU" sz="1200" b="0" i="0" u="none" strike="noStrike" dirty="0" err="1">
                <a:solidFill>
                  <a:srgbClr val="212121"/>
                </a:solidFill>
                <a:effectLst/>
                <a:latin typeface="Open Sans" panose="020B0606030504020204" pitchFamily="34" charset="0"/>
                <a:hlinkClick r:id="rId7"/>
              </a:rPr>
              <a:t>ph</a:t>
            </a:r>
            <a:r>
              <a:rPr lang="en-AU" sz="1200" b="0" i="0" u="none" strike="noStrike" dirty="0">
                <a:solidFill>
                  <a:srgbClr val="212121"/>
                </a:solidFill>
                <a:effectLst/>
                <a:latin typeface="Open Sans" panose="020B0606030504020204" pitchFamily="34" charset="0"/>
                <a:hlinkClick r:id="rId7"/>
              </a:rPr>
              <a:t>]</a:t>
            </a:r>
            <a:r>
              <a:rPr lang="en-AU" sz="12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AU" sz="1200" b="0" i="0" u="none" strike="noStrike" dirty="0">
                <a:solidFill>
                  <a:srgbClr val="212121"/>
                </a:solidFill>
                <a:effectLst/>
                <a:latin typeface="Open Sans" panose="020B0606030504020204" pitchFamily="34" charset="0"/>
                <a:hlinkClick r:id="rId8"/>
              </a:rPr>
              <a:t>Phys. Lett. B 830 (2022) 137130/1-7</a:t>
            </a:r>
            <a:endParaRPr lang="en-AU" sz="1200" u="none" strike="noStrike" dirty="0">
              <a:solidFill>
                <a:srgbClr val="212121"/>
              </a:solidFill>
              <a:latin typeface="Open Sans" panose="020B0606030504020204" pitchFamily="34" charset="0"/>
            </a:endParaRPr>
          </a:p>
          <a:p>
            <a:pPr marL="361950" indent="-171450" algn="l" rtl="0">
              <a:buFont typeface="Wingdings" panose="05000000000000000000" pitchFamily="2" charset="2"/>
              <a:buChar char="ü"/>
            </a:pPr>
            <a:r>
              <a:rPr lang="en-AU" sz="1200" b="0" i="1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Parton distributions of light quarks and antiquarks in the proton</a:t>
            </a:r>
            <a:r>
              <a:rPr lang="en-AU" sz="12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, Lei Chang (</a:t>
            </a:r>
            <a:r>
              <a:rPr lang="ja-JP" altLang="en-US" sz="12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常雷</a:t>
            </a:r>
            <a:r>
              <a:rPr lang="en-US" altLang="ja-JP" sz="12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), </a:t>
            </a:r>
            <a:r>
              <a:rPr lang="en-AU" sz="12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Fei Gao (</a:t>
            </a:r>
            <a:r>
              <a:rPr lang="ja-JP" altLang="en-US" sz="12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高飞</a:t>
            </a:r>
            <a:r>
              <a:rPr lang="en-US" altLang="ja-JP" sz="12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) </a:t>
            </a:r>
            <a:r>
              <a:rPr lang="en-AU" sz="12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and Craig D. Roberts, </a:t>
            </a:r>
            <a:r>
              <a:rPr lang="en-AU" sz="1200" b="0" i="0" u="none" strike="noStrike" dirty="0">
                <a:solidFill>
                  <a:srgbClr val="212121"/>
                </a:solidFill>
                <a:effectLst/>
                <a:latin typeface="Open Sans" panose="020B0606030504020204" pitchFamily="34" charset="0"/>
                <a:hlinkClick r:id="rId9"/>
              </a:rPr>
              <a:t>NJU-INP 055/22</a:t>
            </a:r>
            <a:r>
              <a:rPr lang="en-AU" sz="12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, e-Print: </a:t>
            </a:r>
            <a:r>
              <a:rPr lang="en-AU" sz="1200" b="0" i="0" u="none" strike="noStrike" dirty="0">
                <a:solidFill>
                  <a:srgbClr val="212121"/>
                </a:solidFill>
                <a:effectLst/>
                <a:latin typeface="Open Sans" panose="020B0606030504020204" pitchFamily="34" charset="0"/>
                <a:hlinkClick r:id="rId10"/>
              </a:rPr>
              <a:t>2201.07870 [hep-</a:t>
            </a:r>
            <a:r>
              <a:rPr lang="en-AU" sz="1200" b="0" i="0" u="none" strike="noStrike" dirty="0" err="1">
                <a:solidFill>
                  <a:srgbClr val="212121"/>
                </a:solidFill>
                <a:effectLst/>
                <a:latin typeface="Open Sans" panose="020B0606030504020204" pitchFamily="34" charset="0"/>
                <a:hlinkClick r:id="rId10"/>
              </a:rPr>
              <a:t>ph</a:t>
            </a:r>
            <a:r>
              <a:rPr lang="en-AU" sz="1200" b="0" i="0" u="none" strike="noStrike" dirty="0">
                <a:solidFill>
                  <a:srgbClr val="212121"/>
                </a:solidFill>
                <a:effectLst/>
                <a:latin typeface="Open Sans" panose="020B0606030504020204" pitchFamily="34" charset="0"/>
                <a:hlinkClick r:id="rId10"/>
              </a:rPr>
              <a:t>]</a:t>
            </a:r>
            <a:r>
              <a:rPr lang="en-AU" sz="1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AU" sz="1200" b="0" i="0" u="none" strike="noStrike" dirty="0">
                <a:solidFill>
                  <a:srgbClr val="212121"/>
                </a:solidFill>
                <a:effectLst/>
                <a:latin typeface="Open Sans" panose="020B0606030504020204" pitchFamily="34" charset="0"/>
                <a:hlinkClick r:id="rId11"/>
              </a:rPr>
              <a:t>Phys. Lett. B 829 (2022) 137078/1-7 </a:t>
            </a:r>
            <a:endParaRPr lang="en-AU" sz="1200" b="0" i="0" dirty="0">
              <a:solidFill>
                <a:srgbClr val="212121"/>
              </a:solidFill>
              <a:effectLst/>
              <a:latin typeface="Open Sans" panose="020B06060305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B8DDE2A-787B-4F28-6DD9-51177CCC1E6E}"/>
                  </a:ext>
                </a:extLst>
              </p:cNvPr>
              <p:cNvSpPr txBox="1"/>
              <p:nvPr/>
            </p:nvSpPr>
            <p:spPr>
              <a:xfrm>
                <a:off x="4747133" y="923110"/>
                <a:ext cx="40518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dirty="0"/>
                  <a:t> </a:t>
                </a:r>
                <a14:m>
                  <m:oMath xmlns:m="http://schemas.openxmlformats.org/officeDocument/2006/math">
                    <m:r>
                      <a:rPr lang="en-AU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AU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=2 </m:t>
                    </m:r>
                    <m:r>
                      <m:rPr>
                        <m:sty m:val="p"/>
                      </m:rPr>
                      <a:rPr lang="en-AU" b="0" i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GeV</m:t>
                    </m:r>
                    <m:r>
                      <a:rPr lang="en-AU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AU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AU" i="1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i="1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acc>
                          <m:accPr>
                            <m:chr m:val="̅"/>
                            <m:ctrlPr>
                              <a:rPr lang="en-AU" i="1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AU" i="1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sub>
                    </m:sSub>
                    <m:r>
                      <a:rPr lang="en-AU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↓25% &amp; </m:t>
                    </m:r>
                    <m:sSub>
                      <m:sSubPr>
                        <m:ctrlPr>
                          <a:rPr lang="en-AU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AU" i="1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i="1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acc>
                          <m:accPr>
                            <m:chr m:val="̅"/>
                            <m:ctrlPr>
                              <a:rPr lang="en-AU" i="1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AU" i="1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</m:sub>
                    </m:sSub>
                    <m:r>
                      <a:rPr lang="en-AU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↑</m:t>
                    </m:r>
                    <m:r>
                      <a:rPr lang="en-AU" i="1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25% </m:t>
                    </m:r>
                  </m:oMath>
                </a14:m>
                <a:endParaRPr lang="en-AU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B8DDE2A-787B-4F28-6DD9-51177CCC1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133" y="923110"/>
                <a:ext cx="4051852" cy="369332"/>
              </a:xfrm>
              <a:prstGeom prst="rect">
                <a:avLst/>
              </a:prstGeom>
              <a:blipFill>
                <a:blip r:embed="rId12"/>
                <a:stretch>
                  <a:fillRect b="-1967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067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FD1012-1D7B-0DFA-E445-765CD52884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260228"/>
                <a:ext cx="10972800" cy="4754564"/>
              </a:xfrm>
            </p:spPr>
            <p:txBody>
              <a:bodyPr/>
              <a:lstStyle/>
              <a:p>
                <a:r>
                  <a:rPr lang="en-AU" dirty="0"/>
                  <a:t>Long story … 35+ years … $-billions … </a:t>
                </a:r>
              </a:p>
              <a:p>
                <a:r>
                  <a:rPr lang="en-AU" dirty="0"/>
                  <a:t>Future … Electron Ion Collider </a:t>
                </a:r>
                <a:br>
                  <a:rPr lang="en-AU" dirty="0"/>
                </a:br>
                <a:r>
                  <a:rPr lang="en-AU" dirty="0"/>
                  <a:t>… </a:t>
                </a:r>
                <a:r>
                  <a:rPr lang="en-US" dirty="0"/>
                  <a:t>Total project cost is expected to range from $1.7-2.8 billion</a:t>
                </a:r>
              </a:p>
              <a:p>
                <a:pPr marL="0" indent="0">
                  <a:buNone/>
                </a:pPr>
                <a:r>
                  <a:rPr lang="en-US" dirty="0"/>
                  <a:t>     … First beam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∼2034</m:t>
                    </m:r>
                  </m:oMath>
                </a14:m>
                <a:endParaRPr lang="en-US" dirty="0"/>
              </a:p>
              <a:p>
                <a:endParaRPr lang="en-AU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FD1012-1D7B-0DFA-E445-765CD52884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260228"/>
                <a:ext cx="10972800" cy="4754564"/>
              </a:xfrm>
              <a:blipFill>
                <a:blip r:embed="rId2"/>
                <a:stretch>
                  <a:fillRect l="-611" t="-89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picture containing text, font, screenshot, white&#10;&#10;Description automatically generated">
            <a:extLst>
              <a:ext uri="{FF2B5EF4-FFF2-40B4-BE49-F238E27FC236}">
                <a16:creationId xmlns:a16="http://schemas.microsoft.com/office/drawing/2014/main" id="{EDC508AD-E8C3-7C08-08A6-0F74C3A94C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1" y="3002280"/>
            <a:ext cx="9395460" cy="3322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4A2336-BDFE-C89E-FD09-2EBFF0D20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2AC41-8FF6-B896-E39E-2238F92FC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 Feb 20-22:    Workshop on near-threshold J/psi photoproduction              (37)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60ECD-B9AC-AB97-3532-3A6E57E9A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 cdroberts@nju.edu.cn  445  Emergence of Mass and Spin from Gauge Sector Dynamics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0C5BF-4553-11CF-9D3B-80796138E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EA65D5-ED45-04F9-D2E2-A38804D53E00}"/>
              </a:ext>
            </a:extLst>
          </p:cNvPr>
          <p:cNvSpPr txBox="1"/>
          <p:nvPr/>
        </p:nvSpPr>
        <p:spPr>
          <a:xfrm>
            <a:off x="7622965" y="2545081"/>
            <a:ext cx="1978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USA NAS Report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5C2855-8850-BA67-D77B-193C6D419BDB}"/>
              </a:ext>
            </a:extLst>
          </p:cNvPr>
          <p:cNvSpPr txBox="1"/>
          <p:nvPr/>
        </p:nvSpPr>
        <p:spPr>
          <a:xfrm>
            <a:off x="7175419" y="484344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EHM is the keystone for future experiments in </a:t>
            </a:r>
            <a:r>
              <a:rPr lang="en-AU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hadroparticle</a:t>
            </a:r>
            <a:r>
              <a:rPr lang="en-AU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physics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BF0A700-DA01-ED15-E117-7DB805E4B78A}"/>
              </a:ext>
            </a:extLst>
          </p:cNvPr>
          <p:cNvSpPr txBox="1">
            <a:spLocks/>
          </p:cNvSpPr>
          <p:nvPr/>
        </p:nvSpPr>
        <p:spPr bwMode="auto">
          <a:xfrm>
            <a:off x="5056716" y="279485"/>
            <a:ext cx="6680201" cy="1119237"/>
          </a:xfrm>
          <a:prstGeom prst="rect">
            <a:avLst/>
          </a:prstGeom>
          <a:ln w="25400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6600" b="0" ker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Proton Spin Crisis</a:t>
            </a:r>
            <a:endParaRPr lang="en-US" sz="6600" b="0" i="1" kern="0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009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E94EE38D-FD35-2AD3-533B-829D49CA0A0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400800" y="1600200"/>
                <a:ext cx="5334000" cy="4525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Wingdings" pitchFamily="2" charset="2"/>
                  <a:buChar char="Ø"/>
                  <a:defRPr sz="220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Char char="–"/>
                  <a:defRPr sz="2000">
                    <a:solidFill>
                      <a:schemeClr val="tx2">
                        <a:lumMod val="75000"/>
                      </a:schemeClr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Char char="•"/>
                  <a:defRPr sz="1600">
                    <a:solidFill>
                      <a:schemeClr val="tx2">
                        <a:lumMod val="75000"/>
                      </a:schemeClr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Char char="–"/>
                  <a:defRPr sz="1600">
                    <a:solidFill>
                      <a:schemeClr val="tx2">
                        <a:lumMod val="75000"/>
                      </a:schemeClr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Arial" charset="0"/>
                  <a:buChar char="»"/>
                  <a:defRPr sz="1600">
                    <a:solidFill>
                      <a:schemeClr val="tx2">
                        <a:lumMod val="75000"/>
                      </a:schemeClr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Arial" charset="0"/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Arial" charset="0"/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Arial" charset="0"/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Arial" charset="0"/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AU" kern="0" dirty="0"/>
                  <a:t>In relativistic quantum non-Abelian gauge field theory (QCD), this is the proton</a:t>
                </a:r>
              </a:p>
              <a:p>
                <a:endParaRPr lang="en-AU" kern="0" dirty="0"/>
              </a:p>
              <a:p>
                <a:endParaRPr lang="en-AU" kern="0" dirty="0"/>
              </a:p>
              <a:p>
                <a:endParaRPr lang="en-AU" kern="0" dirty="0"/>
              </a:p>
              <a:p>
                <a:endParaRPr lang="en-AU" kern="0" dirty="0"/>
              </a:p>
              <a:p>
                <a:endParaRPr lang="en-AU" kern="0" dirty="0"/>
              </a:p>
              <a:p>
                <a:endParaRPr lang="en-AU" kern="0" dirty="0"/>
              </a:p>
              <a:p>
                <a:endParaRPr lang="en-AU" kern="0" dirty="0"/>
              </a:p>
              <a:p>
                <a:r>
                  <a:rPr lang="en-AU" kern="0" dirty="0"/>
                  <a:t>2 valence </a:t>
                </a:r>
                <a14:m>
                  <m:oMath xmlns:m="http://schemas.openxmlformats.org/officeDocument/2006/math">
                    <m:r>
                      <a:rPr lang="en-AU" b="0" i="1" kern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AU" kern="0" dirty="0"/>
                  <a:t> quarks + 1 valence </a:t>
                </a:r>
                <a14:m>
                  <m:oMath xmlns:m="http://schemas.openxmlformats.org/officeDocument/2006/math">
                    <m:r>
                      <a:rPr lang="en-AU" b="0" i="1" kern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AU" kern="0" dirty="0"/>
                  <a:t> quark + sea of infinitely many quarks and antiquarks and gluons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E94EE38D-FD35-2AD3-533B-829D49CA0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00800" y="1600200"/>
                <a:ext cx="5334000" cy="4525963"/>
              </a:xfrm>
              <a:prstGeom prst="rect">
                <a:avLst/>
              </a:prstGeom>
              <a:blipFill>
                <a:blip r:embed="rId2"/>
                <a:stretch>
                  <a:fillRect l="-1257" t="-943" r="-1143" b="-88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A picture containing circle, art&#10;&#10;Description automatically generated">
            <a:extLst>
              <a:ext uri="{FF2B5EF4-FFF2-40B4-BE49-F238E27FC236}">
                <a16:creationId xmlns:a16="http://schemas.microsoft.com/office/drawing/2014/main" id="{F9CC3687-9994-F1FD-8418-F2D595A64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362200"/>
            <a:ext cx="2946432" cy="29184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410238-A2D9-9D85-5829-1FA40D035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Origin of Proton Spin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7FFC9-372E-C9CD-BAE0-809EE0765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32452"/>
            <a:ext cx="4953000" cy="4525963"/>
          </a:xfrm>
        </p:spPr>
        <p:txBody>
          <a:bodyPr/>
          <a:lstStyle/>
          <a:p>
            <a:r>
              <a:rPr lang="en-AU" dirty="0"/>
              <a:t>Basic answer</a:t>
            </a:r>
          </a:p>
          <a:p>
            <a:r>
              <a:rPr lang="en-AU" dirty="0"/>
              <a:t>This is </a:t>
            </a:r>
            <a:r>
              <a:rPr lang="en-AU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NOT</a:t>
            </a:r>
            <a:r>
              <a:rPr lang="en-AU" dirty="0"/>
              <a:t> the proton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294B3-2994-B621-B0C5-49D5A4B79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 Feb 20-22:    Workshop on near-threshold J/psi photoproduction              (37)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44DBC-1DFB-D77B-BC23-2EBCAA0AA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 cdroberts@nju.edu.cn  445  Emergence of Mass and Spin from Gauge Sector Dynamics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08939-0ACC-AF8F-B855-17BF2C891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8" name="Picture 7" descr="A picture containing logo, graphics, font, symbol&#10;&#10;Description automatically generated">
            <a:extLst>
              <a:ext uri="{FF2B5EF4-FFF2-40B4-BE49-F238E27FC236}">
                <a16:creationId xmlns:a16="http://schemas.microsoft.com/office/drawing/2014/main" id="{01D5EBAC-03E1-4A1E-1B85-29CF46727B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09800"/>
            <a:ext cx="3276600" cy="3276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C70AF76-7869-A3FE-6BA0-DCC69975D557}"/>
                  </a:ext>
                </a:extLst>
              </p:cNvPr>
              <p:cNvSpPr txBox="1"/>
              <p:nvPr/>
            </p:nvSpPr>
            <p:spPr>
              <a:xfrm>
                <a:off x="3962400" y="2667268"/>
                <a:ext cx="3505200" cy="2754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AU" sz="24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AU" sz="2400" dirty="0">
                    <a:ln w="0"/>
                    <a:solidFill>
                      <a:srgbClr val="C0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orbital angular momentum in every frame</a:t>
                </a:r>
              </a:p>
              <a:p>
                <a:pPr marL="457200" indent="-457200">
                  <a:spcBef>
                    <a:spcPts val="600"/>
                  </a:spcBef>
                  <a:buFont typeface="+mj-lt"/>
                  <a:buAutoNum type="alphaUcPeriod"/>
                </a:pPr>
                <a:r>
                  <a:rPr lang="en-AU" sz="2400" i="1" dirty="0">
                    <a:ln w="0"/>
                    <a:solidFill>
                      <a:srgbClr val="C0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Infinitely many spin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sz="2400" i="1" dirty="0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400" i="1" dirty="0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  <m:r>
                      <a:rPr lang="en-AU" sz="24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AU" sz="2400" i="1" dirty="0">
                    <a:ln w="0"/>
                    <a:solidFill>
                      <a:srgbClr val="C0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gluons can potentially carry a lot of the proton spin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C70AF76-7869-A3FE-6BA0-DCC69975D5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667268"/>
                <a:ext cx="3505200" cy="2754600"/>
              </a:xfrm>
              <a:prstGeom prst="rect">
                <a:avLst/>
              </a:prstGeom>
              <a:blipFill>
                <a:blip r:embed="rId5"/>
                <a:stretch>
                  <a:fillRect l="-3304" t="-2217" b="-532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126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uiExpand="1" build="p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52D85DA-0C46-42AA-90F8-20215465D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01410" y="2851944"/>
            <a:ext cx="5138190" cy="33202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61F4E2-B5BD-4BD5-AB28-6CA2621B0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Emergence of Hadron Mass</a:t>
            </a:r>
            <a:endParaRPr lang="en-US" sz="3600" b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B0E5E-0B89-46CE-98E5-F04F289DD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43000"/>
            <a:ext cx="10972800" cy="4525963"/>
          </a:xfrm>
        </p:spPr>
        <p:txBody>
          <a:bodyPr/>
          <a:lstStyle/>
          <a:p>
            <a:r>
              <a:rPr lang="en-GB" dirty="0"/>
              <a:t>Standard Model of Particle Physics has one obvious mass-generating mechanism</a:t>
            </a:r>
          </a:p>
          <a:p>
            <a:pPr marL="0" indent="0">
              <a:buNone/>
            </a:pPr>
            <a:r>
              <a:rPr lang="en-GB" dirty="0"/>
              <a:t>	 = </a:t>
            </a:r>
            <a:r>
              <a:rPr lang="en-GB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Higgs Boson</a:t>
            </a:r>
            <a:r>
              <a:rPr lang="en-GB" dirty="0"/>
              <a:t> … impacts are critical to evolution of Universe as we know it</a:t>
            </a:r>
          </a:p>
          <a:p>
            <a:r>
              <a:rPr lang="en-GB" dirty="0"/>
              <a:t>However, Higgs boson alone is responsible for just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∼ 1%</a:t>
            </a:r>
            <a:r>
              <a:rPr lang="en-GB" dirty="0"/>
              <a:t> of the visible mass in the Universe</a:t>
            </a:r>
          </a:p>
          <a:p>
            <a:r>
              <a:rPr lang="en-GB" dirty="0"/>
              <a:t>Proton mass budget … only 9 MeV/939 MeV is directly from Higgs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5C809-E115-47CD-AED7-951724E51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 Feb 20-22:    Workshop on near-threshold J/psi photoproduction              (37)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AD908-BD9D-44D0-8688-D5EF6B8F7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 cdroberts@nju.edu.cn  445  Emergence of Mass and Spin from Gauge Sector Dynamics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125A2-CE7D-4950-BC19-09139BD6D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</a:t>
            </a:fld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1488F52-8C5B-4843-9056-259E268257DD}"/>
              </a:ext>
            </a:extLst>
          </p:cNvPr>
          <p:cNvCxnSpPr>
            <a:cxnSpLocks/>
          </p:cNvCxnSpPr>
          <p:nvPr/>
        </p:nvCxnSpPr>
        <p:spPr bwMode="auto">
          <a:xfrm>
            <a:off x="8632553" y="2636747"/>
            <a:ext cx="1654447" cy="2832191"/>
          </a:xfrm>
          <a:prstGeom prst="straightConnector1">
            <a:avLst/>
          </a:prstGeom>
          <a:ln w="19050"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A55C524-63D1-45C2-BFAB-B6445F812F6D}"/>
              </a:ext>
            </a:extLst>
          </p:cNvPr>
          <p:cNvSpPr txBox="1">
            <a:spLocks/>
          </p:cNvSpPr>
          <p:nvPr/>
        </p:nvSpPr>
        <p:spPr bwMode="auto">
          <a:xfrm>
            <a:off x="609600" y="3200400"/>
            <a:ext cx="6019800" cy="2689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Ø"/>
              <a:defRPr sz="2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/>
              <a:t>Evidently, Nature has another very effective mechanism for producing mass:</a:t>
            </a:r>
          </a:p>
          <a:p>
            <a:pPr marL="0" indent="0">
              <a:buNone/>
            </a:pPr>
            <a:r>
              <a:rPr lang="en-GB" kern="0" dirty="0"/>
              <a:t>	</a:t>
            </a:r>
            <a:r>
              <a:rPr lang="en-GB" sz="2400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Emergent Hadron Mass (EHM)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200" kern="0" dirty="0"/>
              <a:t>Alone, it produces </a:t>
            </a:r>
            <a:r>
              <a:rPr lang="en-GB" sz="2200" kern="0" dirty="0">
                <a:solidFill>
                  <a:srgbClr val="0000FF"/>
                </a:solidFill>
              </a:rPr>
              <a:t>94%</a:t>
            </a:r>
            <a:r>
              <a:rPr lang="en-GB" sz="2200" kern="0" dirty="0"/>
              <a:t> of the proton’s mass</a:t>
            </a:r>
          </a:p>
          <a:p>
            <a:pPr lvl="1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n-GB" sz="2200" kern="0" dirty="0"/>
              <a:t>Remaining </a:t>
            </a:r>
            <a:r>
              <a:rPr lang="en-GB" sz="2200" kern="0" dirty="0">
                <a:solidFill>
                  <a:srgbClr val="FF6600"/>
                </a:solidFill>
              </a:rPr>
              <a:t>5%</a:t>
            </a:r>
            <a:r>
              <a:rPr lang="en-GB" sz="2200" kern="0" dirty="0"/>
              <a:t> is generated by constructive interference between EHM and Higgs-boson</a:t>
            </a:r>
            <a:endParaRPr lang="en-US" sz="2200" kern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7B2374F-5515-4531-80E0-18BEA5DC8638}"/>
              </a:ext>
            </a:extLst>
          </p:cNvPr>
          <p:cNvCxnSpPr/>
          <p:nvPr/>
        </p:nvCxnSpPr>
        <p:spPr bwMode="auto">
          <a:xfrm>
            <a:off x="5562600" y="4648200"/>
            <a:ext cx="22123" cy="22123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29DD77D-3E94-4269-BD3B-A5128859D669}"/>
              </a:ext>
            </a:extLst>
          </p:cNvPr>
          <p:cNvCxnSpPr>
            <a:cxnSpLocks/>
          </p:cNvCxnSpPr>
          <p:nvPr/>
        </p:nvCxnSpPr>
        <p:spPr bwMode="auto">
          <a:xfrm flipV="1">
            <a:off x="6541476" y="4548552"/>
            <a:ext cx="609600" cy="76200"/>
          </a:xfrm>
          <a:prstGeom prst="straightConnector1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66E41FD-865A-49D7-A6BB-9D7E197FD782}"/>
              </a:ext>
            </a:extLst>
          </p:cNvPr>
          <p:cNvCxnSpPr>
            <a:cxnSpLocks/>
          </p:cNvCxnSpPr>
          <p:nvPr/>
        </p:nvCxnSpPr>
        <p:spPr bwMode="auto">
          <a:xfrm flipV="1">
            <a:off x="6541476" y="5591175"/>
            <a:ext cx="4050324" cy="20594"/>
          </a:xfrm>
          <a:prstGeom prst="straightConnector1">
            <a:avLst/>
          </a:prstGeom>
          <a:noFill/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D378812-666D-1BDA-6C99-F7001D91CE01}"/>
              </a:ext>
            </a:extLst>
          </p:cNvPr>
          <p:cNvSpPr txBox="1"/>
          <p:nvPr/>
        </p:nvSpPr>
        <p:spPr>
          <a:xfrm>
            <a:off x="10287000" y="2971800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Decomposition is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AU" sz="1400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gauge invariant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AU" sz="1400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Poincaré invariant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AU" sz="1400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scale invariant</a:t>
            </a:r>
          </a:p>
        </p:txBody>
      </p:sp>
    </p:spTree>
    <p:extLst>
      <p:ext uri="{BB962C8B-B14F-4D97-AF65-F5344CB8AC3E}">
        <p14:creationId xmlns:p14="http://schemas.microsoft.com/office/powerpoint/2010/main" val="205747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hart, histogram&#10;&#10;Description automatically generated">
            <a:extLst>
              <a:ext uri="{FF2B5EF4-FFF2-40B4-BE49-F238E27FC236}">
                <a16:creationId xmlns:a16="http://schemas.microsoft.com/office/drawing/2014/main" id="{2641BC06-841D-103B-4B30-3B51163C8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460" y="898844"/>
            <a:ext cx="6606540" cy="52349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69EFBAA-F812-A402-FF60-E9B6DBA1431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200" b="0" dirty="0" err="1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Polarised</a:t>
                </a:r>
                <a:r>
                  <a:rPr lang="en-US" sz="3200" b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quark distribution functions at </a:t>
                </a:r>
                <a14:m>
                  <m:oMath xmlns:m="http://schemas.openxmlformats.org/officeDocument/2006/math">
                    <m:r>
                      <a:rPr lang="en-AU" sz="32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AU" sz="32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AU" sz="32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sz="32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200" b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GeV</a:t>
                </a:r>
                <a:endParaRPr lang="en-AU" sz="28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69EFBAA-F812-A402-FF60-E9B6DBA143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611" t="-427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4DB66D-12E2-B8F8-B960-411A9BB623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066801"/>
                <a:ext cx="5181600" cy="5059364"/>
              </a:xfrm>
            </p:spPr>
            <p:txBody>
              <a:bodyPr/>
              <a:lstStyle/>
              <a:p>
                <a:r>
                  <a:rPr lang="en-AU" dirty="0"/>
                  <a:t>Continuum predictions for helicity-dependent quark DFs deliver quantitative agreement with all available world data  </a:t>
                </a:r>
              </a:p>
              <a:p>
                <a:r>
                  <a:rPr lang="en-AU" dirty="0"/>
                  <a:t>COMPASS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/>
                  <a:t> lead to underestimate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AU" dirty="0"/>
                  <a:t> by 25%</a:t>
                </a:r>
              </a:p>
              <a:p>
                <a:pPr lvl="1"/>
                <a:r>
                  <a:rPr lang="en-AU" sz="2200" dirty="0"/>
                  <a:t>Explains why COMPASS data lie below prediction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4DB66D-12E2-B8F8-B960-411A9BB623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066801"/>
                <a:ext cx="5181600" cy="5059364"/>
              </a:xfrm>
              <a:blipFill>
                <a:blip r:embed="rId4"/>
                <a:stretch>
                  <a:fillRect l="-1294" t="-843" r="-247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F98CF-2982-1B11-5968-836E05666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 Feb 20-22:    Workshop on near-threshold J/psi photoproduction              (37)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6D9A7-9C8A-153A-38BB-32E3BCD2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 cdroberts@nju.edu.cn  445  Emergence of Mass and Spin from Gauge Sector Dynamics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D1A43-72F9-B820-8E72-0E873A986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A1ED92-8073-7857-E958-A2B0518E54E6}"/>
              </a:ext>
            </a:extLst>
          </p:cNvPr>
          <p:cNvSpPr txBox="1"/>
          <p:nvPr/>
        </p:nvSpPr>
        <p:spPr>
          <a:xfrm>
            <a:off x="0" y="5724436"/>
            <a:ext cx="52929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b="0" i="1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Polarised parton distribution functions and proton spin, </a:t>
            </a:r>
            <a:r>
              <a:rPr lang="en-AU" sz="11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Peng Cheng (</a:t>
            </a:r>
            <a:r>
              <a:rPr lang="ja-JP" altLang="en-US" sz="11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程鹏</a:t>
            </a:r>
            <a:r>
              <a:rPr lang="en-US" altLang="ja-JP" sz="11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), </a:t>
            </a:r>
            <a:r>
              <a:rPr lang="en-AU" sz="11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Yang Yu (</a:t>
            </a:r>
            <a:r>
              <a:rPr lang="ja-JP" altLang="en-US" sz="11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俞杨</a:t>
            </a:r>
            <a:r>
              <a:rPr lang="en-US" altLang="ja-JP" sz="11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), </a:t>
            </a:r>
            <a:r>
              <a:rPr lang="en-AU" sz="11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Hui-Yu Xing (</a:t>
            </a:r>
            <a:r>
              <a:rPr lang="ja-JP" altLang="en-US" sz="11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邢惠瑜</a:t>
            </a:r>
            <a:r>
              <a:rPr lang="en-US" altLang="ja-JP" sz="11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) </a:t>
            </a:r>
            <a:r>
              <a:rPr lang="en-US" altLang="ja-JP" sz="1100" b="0" i="1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et al</a:t>
            </a:r>
            <a:r>
              <a:rPr lang="en-US" altLang="ja-JP" sz="11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.</a:t>
            </a:r>
            <a:r>
              <a:rPr lang="en-AU" sz="11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AU" sz="1100" b="0" i="0" u="sng" strike="noStrike" dirty="0">
                <a:effectLst/>
                <a:latin typeface="Open Sans" panose="020B0606030504020204" pitchFamily="34" charset="0"/>
                <a:hlinkClick r:id="rId5"/>
              </a:rPr>
              <a:t>e-print: 2304.12469 [hep-</a:t>
            </a:r>
            <a:r>
              <a:rPr lang="en-AU" sz="1100" b="0" i="0" u="sng" strike="noStrike" dirty="0" err="1">
                <a:effectLst/>
                <a:latin typeface="Open Sans" panose="020B0606030504020204" pitchFamily="34" charset="0"/>
                <a:hlinkClick r:id="rId5"/>
              </a:rPr>
              <a:t>ph</a:t>
            </a:r>
            <a:r>
              <a:rPr lang="en-AU" sz="1100" b="0" i="0" u="sng" strike="noStrike" dirty="0">
                <a:effectLst/>
                <a:latin typeface="Open Sans" panose="020B0606030504020204" pitchFamily="34" charset="0"/>
                <a:hlinkClick r:id="rId5"/>
              </a:rPr>
              <a:t>]</a:t>
            </a:r>
            <a:r>
              <a:rPr lang="en-AU" sz="11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AU" sz="1100" b="0" i="0" u="sng" strike="noStrike" dirty="0">
                <a:effectLst/>
                <a:latin typeface="Open Sans" panose="020B0606030504020204" pitchFamily="34" charset="0"/>
                <a:hlinkClick r:id="rId6"/>
              </a:rPr>
              <a:t>Phys. Lett. B </a:t>
            </a:r>
            <a:r>
              <a:rPr lang="en-AU" sz="1100" b="1" i="0" u="sng" strike="noStrike" dirty="0">
                <a:effectLst/>
                <a:latin typeface="Open Sans" panose="020B0606030504020204" pitchFamily="34" charset="0"/>
                <a:hlinkClick r:id="rId6"/>
              </a:rPr>
              <a:t>844</a:t>
            </a:r>
            <a:r>
              <a:rPr lang="en-AU" sz="1100" b="0" i="0" u="sng" strike="noStrike" dirty="0">
                <a:effectLst/>
                <a:latin typeface="Open Sans" panose="020B0606030504020204" pitchFamily="34" charset="0"/>
                <a:hlinkClick r:id="rId6"/>
              </a:rPr>
              <a:t> (2023) 138074/1-7</a:t>
            </a:r>
            <a:endParaRPr lang="en-AU" sz="1100" dirty="0"/>
          </a:p>
        </p:txBody>
      </p:sp>
    </p:spTree>
    <p:extLst>
      <p:ext uri="{BB962C8B-B14F-4D97-AF65-F5344CB8AC3E}">
        <p14:creationId xmlns:p14="http://schemas.microsoft.com/office/powerpoint/2010/main" val="69916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4DB66D-12E2-B8F8-B960-411A9BB623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066801"/>
                <a:ext cx="5181600" cy="5059364"/>
              </a:xfrm>
            </p:spPr>
            <p:txBody>
              <a:bodyPr/>
              <a:lstStyle/>
              <a:p>
                <a:r>
                  <a:rPr lang="en-AU" dirty="0"/>
                  <a:t>Continuum predictions for helicity-dependent quark DFs deliver quantitative agreement with all available world data</a:t>
                </a:r>
              </a:p>
              <a:p>
                <a:r>
                  <a:rPr lang="en-AU" dirty="0"/>
                  <a:t>COMPASS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/>
                  <a:t> lead to underestimate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AU" dirty="0"/>
                  <a:t> by 25%</a:t>
                </a:r>
              </a:p>
              <a:p>
                <a:pPr lvl="1"/>
                <a:r>
                  <a:rPr lang="en-AU" sz="2200" dirty="0"/>
                  <a:t>Explains why COMPASS data lie below prediction</a:t>
                </a:r>
              </a:p>
              <a:p>
                <a:r>
                  <a:rPr lang="en-AU" sz="2400" dirty="0"/>
                  <a:t>Predictions for sea are consistent with available data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4DB66D-12E2-B8F8-B960-411A9BB623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066801"/>
                <a:ext cx="5181600" cy="5059364"/>
              </a:xfrm>
              <a:blipFill>
                <a:blip r:embed="rId2"/>
                <a:stretch>
                  <a:fillRect l="-1529" t="-843" r="-247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F98CF-2982-1B11-5968-836E05666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 Feb 20-22:    Workshop on near-threshold J/psi photoproduction              (37)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6D9A7-9C8A-153A-38BB-32E3BCD2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 cdroberts@nju.edu.cn  445  Emergence of Mass and Spin from Gauge Sector Dynamics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D1A43-72F9-B820-8E72-0E873A986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0" name="Picture 9" descr="Chart, histogram&#10;&#10;Description automatically generated">
            <a:extLst>
              <a:ext uri="{FF2B5EF4-FFF2-40B4-BE49-F238E27FC236}">
                <a16:creationId xmlns:a16="http://schemas.microsoft.com/office/drawing/2014/main" id="{2641BC06-841D-103B-4B30-3B51163C8A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460" y="898844"/>
            <a:ext cx="6606540" cy="52349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DBFC66-C5A6-FC3A-4D63-F4BD28C0CD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974" y="685800"/>
            <a:ext cx="5943600" cy="41704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69EFBAA-F812-A402-FF60-E9B6DBA1431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09600" y="232393"/>
                <a:ext cx="10972800" cy="1143000"/>
              </a:xfrm>
            </p:spPr>
            <p:txBody>
              <a:bodyPr/>
              <a:lstStyle/>
              <a:p>
                <a:r>
                  <a:rPr lang="en-US" sz="3200" b="0" dirty="0" err="1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Polarised</a:t>
                </a:r>
                <a:r>
                  <a:rPr lang="en-US" sz="3200" b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quark distribution functions at </a:t>
                </a:r>
                <a14:m>
                  <m:oMath xmlns:m="http://schemas.openxmlformats.org/officeDocument/2006/math">
                    <m:r>
                      <a:rPr lang="en-AU" sz="32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AU" sz="32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AU" sz="32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sz="32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200" b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GeV</a:t>
                </a:r>
                <a:endParaRPr lang="en-AU" sz="28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69EFBAA-F812-A402-FF60-E9B6DBA143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09600" y="232393"/>
                <a:ext cx="10972800" cy="1143000"/>
              </a:xfrm>
              <a:blipFill>
                <a:blip r:embed="rId5"/>
                <a:stretch>
                  <a:fillRect l="-1611" t="-372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87074F0-6497-B195-B59A-D0BC1E42F214}"/>
              </a:ext>
            </a:extLst>
          </p:cNvPr>
          <p:cNvSpPr txBox="1"/>
          <p:nvPr/>
        </p:nvSpPr>
        <p:spPr>
          <a:xfrm>
            <a:off x="0" y="5724436"/>
            <a:ext cx="52929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b="0" i="1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Polarised parton distribution functions and proton spin, </a:t>
            </a:r>
            <a:r>
              <a:rPr lang="en-AU" sz="11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Peng Cheng (</a:t>
            </a:r>
            <a:r>
              <a:rPr lang="ja-JP" altLang="en-US" sz="11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程鹏</a:t>
            </a:r>
            <a:r>
              <a:rPr lang="en-US" altLang="ja-JP" sz="11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), </a:t>
            </a:r>
            <a:r>
              <a:rPr lang="en-AU" sz="11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Yang Yu (</a:t>
            </a:r>
            <a:r>
              <a:rPr lang="ja-JP" altLang="en-US" sz="11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俞杨</a:t>
            </a:r>
            <a:r>
              <a:rPr lang="en-US" altLang="ja-JP" sz="11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), </a:t>
            </a:r>
            <a:r>
              <a:rPr lang="en-AU" sz="11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Hui-Yu Xing (</a:t>
            </a:r>
            <a:r>
              <a:rPr lang="ja-JP" altLang="en-US" sz="11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邢惠瑜</a:t>
            </a:r>
            <a:r>
              <a:rPr lang="en-US" altLang="ja-JP" sz="11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) </a:t>
            </a:r>
            <a:r>
              <a:rPr lang="en-US" altLang="ja-JP" sz="1100" b="0" i="1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et al</a:t>
            </a:r>
            <a:r>
              <a:rPr lang="en-US" altLang="ja-JP" sz="11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.</a:t>
            </a:r>
            <a:r>
              <a:rPr lang="en-AU" sz="11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AU" sz="1100" b="0" i="0" u="sng" strike="noStrike" dirty="0">
                <a:effectLst/>
                <a:latin typeface="Open Sans" panose="020B0606030504020204" pitchFamily="34" charset="0"/>
                <a:hlinkClick r:id="rId6"/>
              </a:rPr>
              <a:t>e-print: 2304.12469 [hep-</a:t>
            </a:r>
            <a:r>
              <a:rPr lang="en-AU" sz="1100" b="0" i="0" u="sng" strike="noStrike" dirty="0" err="1">
                <a:effectLst/>
                <a:latin typeface="Open Sans" panose="020B0606030504020204" pitchFamily="34" charset="0"/>
                <a:hlinkClick r:id="rId6"/>
              </a:rPr>
              <a:t>ph</a:t>
            </a:r>
            <a:r>
              <a:rPr lang="en-AU" sz="1100" b="0" i="0" u="sng" strike="noStrike" dirty="0">
                <a:effectLst/>
                <a:latin typeface="Open Sans" panose="020B0606030504020204" pitchFamily="34" charset="0"/>
                <a:hlinkClick r:id="rId6"/>
              </a:rPr>
              <a:t>]</a:t>
            </a:r>
            <a:r>
              <a:rPr lang="en-AU" sz="11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AU" sz="1100" b="0" i="0" u="sng" strike="noStrike" dirty="0">
                <a:effectLst/>
                <a:latin typeface="Open Sans" panose="020B0606030504020204" pitchFamily="34" charset="0"/>
                <a:hlinkClick r:id="rId7"/>
              </a:rPr>
              <a:t>Phys. Lett. B </a:t>
            </a:r>
            <a:r>
              <a:rPr lang="en-AU" sz="1100" b="1" i="0" u="sng" strike="noStrike" dirty="0">
                <a:effectLst/>
                <a:latin typeface="Open Sans" panose="020B0606030504020204" pitchFamily="34" charset="0"/>
                <a:hlinkClick r:id="rId7"/>
              </a:rPr>
              <a:t>844</a:t>
            </a:r>
            <a:r>
              <a:rPr lang="en-AU" sz="1100" b="0" i="0" u="sng" strike="noStrike" dirty="0">
                <a:effectLst/>
                <a:latin typeface="Open Sans" panose="020B0606030504020204" pitchFamily="34" charset="0"/>
                <a:hlinkClick r:id="rId7"/>
              </a:rPr>
              <a:t> (2023) 138074/1-7</a:t>
            </a:r>
            <a:endParaRPr lang="en-AU" sz="1100" dirty="0"/>
          </a:p>
        </p:txBody>
      </p:sp>
    </p:spTree>
    <p:extLst>
      <p:ext uri="{BB962C8B-B14F-4D97-AF65-F5344CB8AC3E}">
        <p14:creationId xmlns:p14="http://schemas.microsoft.com/office/powerpoint/2010/main" val="360240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4A8816C-299B-AD1E-E32B-A09C3CA5B09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200" b="0" dirty="0" err="1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Polarised</a:t>
                </a:r>
                <a:r>
                  <a:rPr lang="en-US" sz="3200" b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glue distribution functions at </a:t>
                </a:r>
                <a14:m>
                  <m:oMath xmlns:m="http://schemas.openxmlformats.org/officeDocument/2006/math">
                    <m:r>
                      <a:rPr lang="en-AU" sz="32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AU" sz="32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AU" sz="32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sz="32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200" b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GeV</a:t>
                </a:r>
                <a:endParaRPr lang="en-AU" sz="28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4A8816C-299B-AD1E-E32B-A09C3CA5B0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611" t="-427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A16432-CEE1-0FF7-C5FB-B735A7249E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5943600" cy="4525963"/>
              </a:xfrm>
            </p:spPr>
            <p:txBody>
              <a:bodyPr/>
              <a:lstStyle/>
              <a:p>
                <a:r>
                  <a:rPr lang="en-AU" dirty="0"/>
                  <a:t>Parameter-free CSM prediction </a:t>
                </a:r>
              </a:p>
              <a:p>
                <a:pPr marL="0" indent="0">
                  <a:buNone/>
                </a:pPr>
                <a:r>
                  <a:rPr lang="en-AU" dirty="0"/>
                  <a:t>      compared with COMPASS data</a:t>
                </a:r>
              </a:p>
              <a:p>
                <a:pPr marL="800100" lvl="2" indent="0">
                  <a:buNone/>
                </a:pPr>
                <a:r>
                  <a:rPr lang="en-US" sz="2000" dirty="0"/>
                  <a:t>C. Adolph, </a:t>
                </a:r>
                <a:r>
                  <a:rPr lang="en-US" sz="2000" i="1" dirty="0"/>
                  <a:t>et al</a:t>
                </a:r>
                <a:r>
                  <a:rPr lang="en-US" sz="2000" dirty="0"/>
                  <a:t>., </a:t>
                </a:r>
                <a:r>
                  <a:rPr lang="en-US" sz="2000" i="1" dirty="0"/>
                  <a:t>Leading-order determination of the gluon polarization from semi-inclusive deep  inelastic scattering data</a:t>
                </a:r>
                <a:r>
                  <a:rPr lang="en-US" sz="2000" dirty="0"/>
                  <a:t>, Eur. Phys. J. C 77 (4) (2017) 209</a:t>
                </a:r>
              </a:p>
              <a:p>
                <a:pPr marL="400050" lvl="1" indent="0">
                  <a:buNone/>
                </a:pPr>
                <a:r>
                  <a:rPr lang="en-US" dirty="0"/>
                  <a:t>e.g. average value over data window</a:t>
                </a: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167</m:t>
                    </m:r>
                    <m:sSub>
                      <m:sSubPr>
                        <m:ctrlPr>
                          <a:rPr lang="en-AU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AU" b="0" i="0" dirty="0" smtClean="0">
                            <a:latin typeface="Cambria Math" panose="02040503050406030204" pitchFamily="18" charset="0"/>
                          </a:rPr>
                          <m:t>CSM</m:t>
                        </m:r>
                      </m:sub>
                    </m:sSub>
                  </m:oMath>
                </a14:m>
                <a:r>
                  <a:rPr lang="en-US" dirty="0"/>
                  <a:t>  </a:t>
                </a:r>
                <a:r>
                  <a:rPr lang="en-US" i="1" dirty="0"/>
                  <a:t>cf</a:t>
                </a:r>
                <a:r>
                  <a:rPr lang="en-US" dirty="0"/>
                  <a:t>.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113</m:t>
                    </m:r>
                    <m:r>
                      <a:rPr lang="en-AU" b="0" i="1" dirty="0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038</m:t>
                    </m:r>
                    <m:r>
                      <a:rPr lang="en-AU" b="0" i="1" dirty="0" smtClean="0">
                        <a:latin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en-AU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036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AU" b="0" i="0" dirty="0" smtClean="0">
                            <a:latin typeface="Cambria Math" panose="02040503050406030204" pitchFamily="18" charset="0"/>
                          </a:rPr>
                          <m:t>COMPASS</m:t>
                        </m:r>
                      </m:sub>
                    </m:sSub>
                  </m:oMath>
                </a14:m>
                <a:endParaRPr lang="en-AU" dirty="0"/>
              </a:p>
              <a:p>
                <a:pPr>
                  <a:spcBef>
                    <a:spcPts val="1200"/>
                  </a:spcBef>
                </a:pPr>
                <a:r>
                  <a:rPr lang="en-AU" dirty="0"/>
                  <a:t>Comparison with phenomenological global fits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AU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AU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05</m:t>
                          </m:r>
                        </m:sub>
                        <m:sup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AU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𝜁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m:rPr>
                              <m:sty m:val="p"/>
                            </m:rPr>
                            <a:rPr lang="en-AU" b="0" i="0" smtClean="0">
                              <a:latin typeface="Cambria Math" panose="02040503050406030204" pitchFamily="18" charset="0"/>
                            </a:rPr>
                            <m:t>GeV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199</m:t>
                      </m:r>
                      <m:sSub>
                        <m:sSub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AU" b="0" i="0" smtClean="0">
                              <a:latin typeface="Cambria Math" panose="02040503050406030204" pitchFamily="18" charset="0"/>
                            </a:rPr>
                            <m:t>CSM</m:t>
                          </m:r>
                        </m:sub>
                      </m:sSub>
                    </m:oMath>
                  </m:oMathPara>
                </a14:m>
                <a:endParaRPr lang="en-AU" dirty="0"/>
              </a:p>
              <a:p>
                <a:pPr marL="0" indent="0">
                  <a:buNone/>
                </a:pPr>
                <a:r>
                  <a:rPr lang="en-AU" dirty="0"/>
                  <a:t>                                       </a:t>
                </a:r>
                <a:r>
                  <a:rPr lang="en-AU" i="1" dirty="0"/>
                  <a:t>cf</a:t>
                </a:r>
                <a:r>
                  <a:rPr lang="en-AU" dirty="0"/>
                  <a:t>. DSSV14: </a:t>
                </a:r>
                <a14:m>
                  <m:oMath xmlns:m="http://schemas.openxmlformats.org/officeDocument/2006/math">
                    <m:r>
                      <a:rPr lang="en-AU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AU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AU" i="1" dirty="0" smtClean="0">
                        <a:latin typeface="Cambria Math" panose="02040503050406030204" pitchFamily="18" charset="0"/>
                      </a:rPr>
                      <m:t>19</m:t>
                    </m:r>
                    <m:r>
                      <a:rPr lang="en-AU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AU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A16432-CEE1-0FF7-C5FB-B735A7249E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5943600" cy="4525963"/>
              </a:xfrm>
              <a:blipFill>
                <a:blip r:embed="rId3"/>
                <a:stretch>
                  <a:fillRect l="-1333" t="-943" r="-1333" b="-188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47B1D-8F81-6B61-5F40-2CA3C2E75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 Feb 20-22:    Workshop on near-threshold J/psi photoproduction              (37)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4465F-EEBF-B34C-E264-DB06825A7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 cdroberts@nju.edu.cn  445  Emergence of Mass and Spin from Gauge Sector Dynamics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84DA3-4FE8-B733-EB57-F2A9AA483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E27F7AB8-06D6-AE11-8820-0511355EB4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582" y="1752600"/>
            <a:ext cx="5715418" cy="38385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EB80DB-A197-D21C-8271-CB76DFA9EB2E}"/>
                  </a:ext>
                </a:extLst>
              </p:cNvPr>
              <p:cNvSpPr txBox="1"/>
              <p:nvPr/>
            </p:nvSpPr>
            <p:spPr>
              <a:xfrm>
                <a:off x="7848600" y="2286000"/>
                <a:ext cx="320040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AU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AU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AU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AU" dirty="0">
                    <a:solidFill>
                      <a:schemeClr val="accent1">
                        <a:lumMod val="50000"/>
                      </a:schemeClr>
                    </a:solidFill>
                  </a:rPr>
                  <a:t> is positive definite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AU" dirty="0">
                    <a:solidFill>
                      <a:schemeClr val="accent1">
                        <a:lumMod val="50000"/>
                      </a:schemeClr>
                    </a:solidFill>
                  </a:rPr>
                  <a:t>Phenomenological fits should implement this constraint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EB80DB-A197-D21C-8271-CB76DFA9EB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2286000"/>
                <a:ext cx="3200401" cy="1200329"/>
              </a:xfrm>
              <a:prstGeom prst="rect">
                <a:avLst/>
              </a:prstGeom>
              <a:blipFill>
                <a:blip r:embed="rId5"/>
                <a:stretch>
                  <a:fillRect l="-1333" t="-2538" b="-710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814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9B602B-53AA-79E4-4B64-20395BD4DE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010131"/>
                <a:ext cx="10972800" cy="5135565"/>
              </a:xfrm>
            </p:spPr>
            <p:txBody>
              <a:bodyPr/>
              <a:lstStyle/>
              <a:p>
                <a:r>
                  <a:rPr lang="en-US" dirty="0"/>
                  <a:t>Recall </a:t>
                </a:r>
                <a:r>
                  <a:rPr lang="en-US" dirty="0">
                    <a:hlinkClick r:id="rId2" action="ppaction://hlinksldjump"/>
                  </a:rPr>
                  <a:t>page 19</a:t>
                </a:r>
                <a:r>
                  <a:rPr lang="en-US" dirty="0"/>
                  <a:t>, which records </a:t>
                </a:r>
              </a:p>
              <a:p>
                <a:pPr marL="0" indent="0">
                  <a:buNone/>
                </a:pPr>
                <a:r>
                  <a:rPr lang="en-AU" b="0" dirty="0"/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65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% </m:t>
                    </m:r>
                  </m:oMath>
                </a14:m>
                <a:r>
                  <a:rPr lang="en-US" dirty="0"/>
                  <a:t>of proton spin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            carried by valence quark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            quasiparticle degrees of freedom at the hadron scale. </a:t>
                </a:r>
              </a:p>
              <a:p>
                <a:r>
                  <a:rPr lang="en-US" dirty="0"/>
                  <a:t>Under </a:t>
                </a:r>
                <a:r>
                  <a:rPr lang="en-US" b="1" dirty="0"/>
                  <a:t>P1 </a:t>
                </a:r>
                <a:r>
                  <a:rPr lang="en-US" dirty="0"/>
                  <a:t>evolution, this value is independent of scale.</a:t>
                </a:r>
              </a:p>
              <a:p>
                <a:r>
                  <a:rPr lang="en-US" dirty="0"/>
                  <a:t>However, measurements of the proton spin are sensitive to </a:t>
                </a:r>
              </a:p>
              <a:p>
                <a:pPr marL="0" indent="0">
                  <a:buNone/>
                </a:pPr>
                <a:r>
                  <a:rPr lang="en-US" dirty="0"/>
                  <a:t>      non-Abelian anomaly corrected combination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endParaRPr lang="en-AU" b="0" dirty="0"/>
              </a:p>
              <a:p>
                <a:endParaRPr lang="en-AU" dirty="0"/>
              </a:p>
              <a:p>
                <a:endParaRPr lang="en-AU" dirty="0"/>
              </a:p>
              <a:p>
                <a:r>
                  <a:rPr lang="en-AU" dirty="0"/>
                  <a:t>CSM prediction: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bSup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𝜁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m:rPr>
                            <m:sty m:val="p"/>
                          </m:rPr>
                          <a:rPr lang="en-AU" b="0" i="0" smtClean="0">
                            <a:latin typeface="Cambria Math" panose="02040503050406030204" pitchFamily="18" charset="0"/>
                          </a:rPr>
                          <m:t>GeV</m:t>
                        </m:r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35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AU" dirty="0"/>
              </a:p>
              <a:p>
                <a:r>
                  <a:rPr lang="en-AU" dirty="0"/>
                  <a:t>COMPASS: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AU" b="0" i="0" smtClean="0">
                            <a:latin typeface="Cambria Math" panose="02040503050406030204" pitchFamily="18" charset="0"/>
                          </a:rPr>
                          <m:t>COMPASS</m:t>
                        </m:r>
                      </m:sup>
                    </m:sSubSup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𝜁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m:rPr>
                            <m:sty m:val="p"/>
                          </m:rPr>
                          <a:rPr lang="en-AU" b="0" i="0" smtClean="0">
                            <a:latin typeface="Cambria Math" panose="02040503050406030204" pitchFamily="18" charset="0"/>
                          </a:rPr>
                          <m:t>GeV</m:t>
                        </m:r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32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AU" dirty="0"/>
              </a:p>
              <a:p>
                <a:r>
                  <a:rPr lang="en-AU" sz="2400" i="1" dirty="0">
                    <a:ln w="0"/>
                    <a:solidFill>
                      <a:srgbClr val="FF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Parameter-free explanation </a:t>
                </a:r>
              </a:p>
              <a:p>
                <a:pPr marL="0" indent="0">
                  <a:buNone/>
                </a:pPr>
                <a:r>
                  <a:rPr lang="en-AU" sz="2400" i="1" dirty="0">
                    <a:ln w="0"/>
                    <a:solidFill>
                      <a:srgbClr val="FF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                       of proton spin measurement</a:t>
                </a:r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9B602B-53AA-79E4-4B64-20395BD4DE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010131"/>
                <a:ext cx="10972800" cy="5135565"/>
              </a:xfrm>
              <a:blipFill>
                <a:blip r:embed="rId3"/>
                <a:stretch>
                  <a:fillRect l="-889" t="-831" b="-843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CD643596-355A-D557-C962-D81C1679B6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742" y="3733800"/>
            <a:ext cx="7472516" cy="76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077BBF-A77A-8C28-4631-6D686A6A7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en-AU" sz="32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Proton Spin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C4D3B-2575-277F-85AC-075CE48F9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 Feb 20-22:    Workshop on near-threshold J/psi photoproduction              (37)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EBA31-B603-0B32-B0E8-DECE9F65F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 cdroberts@nju.edu.cn  445  Emergence of Mass and Spin from Gauge Sector Dynamics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80348-8E00-3E6E-3693-FDEACC00E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0" name="Picture 9" descr="Rectangle&#10;&#10;Description automatically generated">
            <a:extLst>
              <a:ext uri="{FF2B5EF4-FFF2-40B4-BE49-F238E27FC236}">
                <a16:creationId xmlns:a16="http://schemas.microsoft.com/office/drawing/2014/main" id="{15E29C4A-227F-A774-1FFF-EE414DDADD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534894"/>
            <a:ext cx="4572000" cy="20878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4E9586-BBED-F333-A33B-4DB5959CE018}"/>
              </a:ext>
            </a:extLst>
          </p:cNvPr>
          <p:cNvSpPr txBox="1"/>
          <p:nvPr/>
        </p:nvSpPr>
        <p:spPr>
          <a:xfrm>
            <a:off x="6781800" y="228600"/>
            <a:ext cx="52929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b="0" i="1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Polarised parton distribution functions and proton spin, </a:t>
            </a:r>
            <a:r>
              <a:rPr lang="en-AU" sz="11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Peng Cheng (</a:t>
            </a:r>
            <a:r>
              <a:rPr lang="ja-JP" altLang="en-US" sz="11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程鹏</a:t>
            </a:r>
            <a:r>
              <a:rPr lang="en-US" altLang="ja-JP" sz="11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), </a:t>
            </a:r>
            <a:r>
              <a:rPr lang="en-AU" sz="11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Yang Yu (</a:t>
            </a:r>
            <a:r>
              <a:rPr lang="ja-JP" altLang="en-US" sz="11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俞杨</a:t>
            </a:r>
            <a:r>
              <a:rPr lang="en-US" altLang="ja-JP" sz="11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), </a:t>
            </a:r>
            <a:r>
              <a:rPr lang="en-AU" sz="11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Hui-Yu Xing (</a:t>
            </a:r>
            <a:r>
              <a:rPr lang="ja-JP" altLang="en-US" sz="11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邢惠瑜</a:t>
            </a:r>
            <a:r>
              <a:rPr lang="en-US" altLang="ja-JP" sz="11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) </a:t>
            </a:r>
            <a:r>
              <a:rPr lang="en-US" altLang="ja-JP" sz="1100" b="0" i="1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et al</a:t>
            </a:r>
            <a:r>
              <a:rPr lang="en-US" altLang="ja-JP" sz="11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.</a:t>
            </a:r>
            <a:r>
              <a:rPr lang="en-AU" sz="11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AU" sz="1100" b="0" i="0" u="sng" strike="noStrike" dirty="0">
                <a:effectLst/>
                <a:latin typeface="Open Sans" panose="020B0606030504020204" pitchFamily="34" charset="0"/>
                <a:hlinkClick r:id="rId6"/>
              </a:rPr>
              <a:t>e-print: 2304.12469 [hep-</a:t>
            </a:r>
            <a:r>
              <a:rPr lang="en-AU" sz="1100" b="0" i="0" u="sng" strike="noStrike" dirty="0" err="1">
                <a:effectLst/>
                <a:latin typeface="Open Sans" panose="020B0606030504020204" pitchFamily="34" charset="0"/>
                <a:hlinkClick r:id="rId6"/>
              </a:rPr>
              <a:t>ph</a:t>
            </a:r>
            <a:r>
              <a:rPr lang="en-AU" sz="1100" b="0" i="0" u="sng" strike="noStrike" dirty="0">
                <a:effectLst/>
                <a:latin typeface="Open Sans" panose="020B0606030504020204" pitchFamily="34" charset="0"/>
                <a:hlinkClick r:id="rId6"/>
              </a:rPr>
              <a:t>]</a:t>
            </a:r>
            <a:r>
              <a:rPr lang="en-AU" sz="11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AU" sz="1100" b="0" i="0" u="sng" strike="noStrike" dirty="0">
                <a:effectLst/>
                <a:latin typeface="Open Sans" panose="020B0606030504020204" pitchFamily="34" charset="0"/>
                <a:hlinkClick r:id="rId7"/>
              </a:rPr>
              <a:t>Phys. Lett. B </a:t>
            </a:r>
            <a:r>
              <a:rPr lang="en-AU" sz="1100" b="1" i="0" u="sng" strike="noStrike" dirty="0">
                <a:effectLst/>
                <a:latin typeface="Open Sans" panose="020B0606030504020204" pitchFamily="34" charset="0"/>
                <a:hlinkClick r:id="rId7"/>
              </a:rPr>
              <a:t>844</a:t>
            </a:r>
            <a:r>
              <a:rPr lang="en-AU" sz="1100" b="0" i="0" u="sng" strike="noStrike" dirty="0">
                <a:effectLst/>
                <a:latin typeface="Open Sans" panose="020B0606030504020204" pitchFamily="34" charset="0"/>
                <a:hlinkClick r:id="rId7"/>
              </a:rPr>
              <a:t> (2023) 138074/1-7</a:t>
            </a:r>
            <a:endParaRPr lang="en-AU" sz="1100" dirty="0"/>
          </a:p>
        </p:txBody>
      </p:sp>
    </p:spTree>
    <p:extLst>
      <p:ext uri="{BB962C8B-B14F-4D97-AF65-F5344CB8AC3E}">
        <p14:creationId xmlns:p14="http://schemas.microsoft.com/office/powerpoint/2010/main" val="313123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9B5832-9BAD-3DFE-80E0-E16FBA0CF0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884236"/>
                <a:ext cx="10972800" cy="5211764"/>
              </a:xfrm>
            </p:spPr>
            <p:txBody>
              <a:bodyPr/>
              <a:lstStyle/>
              <a:p>
                <a:r>
                  <a:rPr lang="en-AU" dirty="0"/>
                  <a:t>Novel approach to understanding character of proton internal structure has enabled derivation of algebraic formula for the gluon contribution to the proton spin</a:t>
                </a:r>
              </a:p>
              <a:p>
                <a:endParaRPr lang="en-AU" dirty="0"/>
              </a:p>
              <a:p>
                <a:endParaRPr lang="en-AU" dirty="0"/>
              </a:p>
              <a:p>
                <a:endParaRPr lang="en-AU" dirty="0"/>
              </a:p>
              <a:p>
                <a:endParaRPr lang="en-AU" dirty="0"/>
              </a:p>
              <a:p>
                <a:endParaRPr lang="en-AU" dirty="0"/>
              </a:p>
              <a:p>
                <a:endParaRPr lang="en-AU" dirty="0"/>
              </a:p>
              <a:p>
                <a:pPr>
                  <a:spcBef>
                    <a:spcPts val="1200"/>
                  </a:spcBef>
                </a:pPr>
                <a:r>
                  <a:rPr lang="en-AU" dirty="0"/>
                  <a:t>Reveals that gluon contribution is positive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dirty="0"/>
                  <a:t>      and grows as resolving scale of the probe increases,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dirty="0"/>
                  <a:t>      removing measurable spin from the quarks</a:t>
                </a:r>
              </a:p>
              <a:p>
                <a:r>
                  <a:rPr lang="en-AU" dirty="0"/>
                  <a:t>Prediction for valence-quark part of proton spin: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bSup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𝜁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m:rPr>
                            <m:sty m:val="p"/>
                          </m:rPr>
                          <a:rPr lang="en-AU" b="0" i="0" smtClean="0">
                            <a:latin typeface="Cambria Math" panose="02040503050406030204" pitchFamily="18" charset="0"/>
                          </a:rPr>
                          <m:t>GeV</m:t>
                        </m:r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=0.32(3)</m:t>
                    </m:r>
                  </m:oMath>
                </a14:m>
                <a:endParaRPr lang="en-AU" dirty="0"/>
              </a:p>
              <a:p>
                <a:r>
                  <a:rPr lang="en-AU" dirty="0"/>
                  <a:t>COMPASS (CERN) measurement (2016):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AU" b="0" i="0" smtClean="0">
                            <a:latin typeface="Cambria Math" panose="02040503050406030204" pitchFamily="18" charset="0"/>
                          </a:rPr>
                          <m:t>COMPASS</m:t>
                        </m:r>
                      </m:sup>
                    </m:sSubSup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𝜁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m:rPr>
                            <m:sty m:val="p"/>
                          </m:rPr>
                          <a:rPr lang="en-AU" b="0" i="0" smtClean="0">
                            <a:latin typeface="Cambria Math" panose="02040503050406030204" pitchFamily="18" charset="0"/>
                          </a:rPr>
                          <m:t>GeV</m:t>
                        </m:r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=0.32(7)</m:t>
                    </m:r>
                  </m:oMath>
                </a14:m>
                <a:endParaRPr lang="en-AU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9B5832-9BAD-3DFE-80E0-E16FBA0CF0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884236"/>
                <a:ext cx="10972800" cy="5211764"/>
              </a:xfrm>
              <a:blipFill>
                <a:blip r:embed="rId2"/>
                <a:stretch>
                  <a:fillRect l="-611" t="-819" b="-339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2243B907-6213-871C-F970-6244E9023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8599" y="2278748"/>
            <a:ext cx="4114801" cy="27774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EEB97E-68BE-A968-8885-34F653A9B17F}"/>
              </a:ext>
            </a:extLst>
          </p:cNvPr>
          <p:cNvSpPr txBox="1"/>
          <p:nvPr/>
        </p:nvSpPr>
        <p:spPr>
          <a:xfrm>
            <a:off x="457200" y="1678789"/>
            <a:ext cx="1143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AU" sz="1100" b="0" i="1" dirty="0">
                <a:solidFill>
                  <a:srgbClr val="212121"/>
                </a:solidFill>
                <a:effectLst/>
              </a:rPr>
              <a:t>Symmetry, symmetry breaking, and pion parton distributions, </a:t>
            </a:r>
            <a:r>
              <a:rPr lang="en-AU" sz="1100" b="0" i="0" dirty="0" err="1">
                <a:solidFill>
                  <a:srgbClr val="212121"/>
                </a:solidFill>
                <a:effectLst/>
              </a:rPr>
              <a:t>Minghui</a:t>
            </a:r>
            <a:r>
              <a:rPr lang="en-AU" sz="1100" b="0" i="0" dirty="0">
                <a:solidFill>
                  <a:srgbClr val="212121"/>
                </a:solidFill>
                <a:effectLst/>
              </a:rPr>
              <a:t> Ding, Khépani Raya </a:t>
            </a:r>
            <a:r>
              <a:rPr lang="en-AU" sz="1100" b="0" i="1" dirty="0">
                <a:solidFill>
                  <a:srgbClr val="212121"/>
                </a:solidFill>
                <a:effectLst/>
              </a:rPr>
              <a:t>et al</a:t>
            </a:r>
            <a:r>
              <a:rPr lang="en-AU" sz="1100" b="0" i="0" dirty="0">
                <a:solidFill>
                  <a:srgbClr val="212121"/>
                </a:solidFill>
                <a:effectLst/>
              </a:rPr>
              <a:t>.,  </a:t>
            </a:r>
            <a:r>
              <a:rPr lang="en-AU" sz="1100" b="0" i="0" u="sng" strike="noStrike" dirty="0">
                <a:solidFill>
                  <a:srgbClr val="212121"/>
                </a:solidFill>
                <a:effectLst/>
                <a:hlinkClick r:id="rId4"/>
              </a:rPr>
              <a:t>arXiv:1905.05208 [</a:t>
            </a:r>
            <a:r>
              <a:rPr lang="en-AU" sz="1100" b="0" i="0" u="sng" strike="noStrike" dirty="0" err="1">
                <a:solidFill>
                  <a:srgbClr val="212121"/>
                </a:solidFill>
                <a:effectLst/>
                <a:hlinkClick r:id="rId4"/>
              </a:rPr>
              <a:t>nucl-th</a:t>
            </a:r>
            <a:r>
              <a:rPr lang="en-AU" sz="1100" b="0" i="0" u="sng" strike="noStrike" dirty="0">
                <a:solidFill>
                  <a:srgbClr val="212121"/>
                </a:solidFill>
                <a:effectLst/>
                <a:hlinkClick r:id="rId4"/>
              </a:rPr>
              <a:t>]</a:t>
            </a:r>
            <a:r>
              <a:rPr lang="en-AU" sz="1100" b="0" i="0" dirty="0">
                <a:solidFill>
                  <a:srgbClr val="212121"/>
                </a:solidFill>
                <a:effectLst/>
              </a:rPr>
              <a:t>, Phys. Rev. D </a:t>
            </a:r>
            <a:r>
              <a:rPr lang="en-AU" sz="1100" b="1" i="0" dirty="0">
                <a:solidFill>
                  <a:srgbClr val="212121"/>
                </a:solidFill>
                <a:effectLst/>
              </a:rPr>
              <a:t>101</a:t>
            </a:r>
            <a:r>
              <a:rPr lang="en-AU" sz="1100" b="0" i="0" dirty="0">
                <a:solidFill>
                  <a:srgbClr val="212121"/>
                </a:solidFill>
                <a:effectLst/>
              </a:rPr>
              <a:t> (2020) 054014/1-14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AU" sz="1100" b="0" i="1" dirty="0">
                <a:solidFill>
                  <a:srgbClr val="212121"/>
                </a:solidFill>
                <a:effectLst/>
              </a:rPr>
              <a:t>Parton distributions of light quarks and antiquarks in the proton</a:t>
            </a:r>
            <a:r>
              <a:rPr lang="en-AU" sz="1100" b="0" i="0" dirty="0">
                <a:solidFill>
                  <a:srgbClr val="212121"/>
                </a:solidFill>
                <a:effectLst/>
              </a:rPr>
              <a:t>, Lei Chang (</a:t>
            </a:r>
            <a:r>
              <a:rPr lang="ja-JP" altLang="en-US" sz="1100" b="0" i="0" dirty="0">
                <a:solidFill>
                  <a:srgbClr val="212121"/>
                </a:solidFill>
                <a:effectLst/>
              </a:rPr>
              <a:t>常雷</a:t>
            </a:r>
            <a:r>
              <a:rPr lang="en-US" altLang="ja-JP" sz="1100" b="0" i="0" dirty="0">
                <a:solidFill>
                  <a:srgbClr val="212121"/>
                </a:solidFill>
                <a:effectLst/>
              </a:rPr>
              <a:t>), </a:t>
            </a:r>
            <a:r>
              <a:rPr lang="en-AU" sz="1100" b="0" i="0" dirty="0">
                <a:solidFill>
                  <a:srgbClr val="212121"/>
                </a:solidFill>
                <a:effectLst/>
              </a:rPr>
              <a:t>Fei Gao (</a:t>
            </a:r>
            <a:r>
              <a:rPr lang="ja-JP" altLang="en-US" sz="1100" b="0" i="0" dirty="0">
                <a:solidFill>
                  <a:srgbClr val="212121"/>
                </a:solidFill>
                <a:effectLst/>
              </a:rPr>
              <a:t>高飞</a:t>
            </a:r>
            <a:r>
              <a:rPr lang="en-US" altLang="ja-JP" sz="1100" b="0" i="0" dirty="0">
                <a:solidFill>
                  <a:srgbClr val="212121"/>
                </a:solidFill>
                <a:effectLst/>
              </a:rPr>
              <a:t>) </a:t>
            </a:r>
            <a:r>
              <a:rPr lang="en-AU" sz="1100" b="0" i="0" dirty="0">
                <a:solidFill>
                  <a:srgbClr val="212121"/>
                </a:solidFill>
                <a:effectLst/>
              </a:rPr>
              <a:t>and Craig D. Roberts, e-Print: </a:t>
            </a:r>
            <a:r>
              <a:rPr lang="en-AU" sz="1100" b="0" i="0" u="sng" strike="noStrike" dirty="0">
                <a:effectLst/>
                <a:hlinkClick r:id="rId5"/>
              </a:rPr>
              <a:t>2201.07870 [hep-</a:t>
            </a:r>
            <a:r>
              <a:rPr lang="en-AU" sz="1100" b="0" i="0" u="sng" strike="noStrike" dirty="0" err="1">
                <a:effectLst/>
                <a:hlinkClick r:id="rId5"/>
              </a:rPr>
              <a:t>ph</a:t>
            </a:r>
            <a:r>
              <a:rPr lang="en-AU" sz="1100" b="0" i="0" u="sng" strike="noStrike" dirty="0">
                <a:effectLst/>
                <a:hlinkClick r:id="rId5"/>
              </a:rPr>
              <a:t>]</a:t>
            </a:r>
            <a:r>
              <a:rPr lang="en-AU" sz="1100" b="0" i="0" dirty="0">
                <a:solidFill>
                  <a:srgbClr val="000000"/>
                </a:solidFill>
                <a:effectLst/>
              </a:rPr>
              <a:t>, </a:t>
            </a:r>
            <a:r>
              <a:rPr lang="en-AU" sz="1100" b="0" i="0" u="sng" strike="noStrike" dirty="0">
                <a:effectLst/>
                <a:hlinkClick r:id="rId6"/>
              </a:rPr>
              <a:t>Phys. Lett. B 829 (2022) 137078/1-7 </a:t>
            </a:r>
            <a:endParaRPr lang="en-AU" sz="1100" b="0" i="0" u="sng" strike="noStrike" dirty="0">
              <a:effectLst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AU" sz="1100" b="0" i="1" dirty="0">
                <a:solidFill>
                  <a:srgbClr val="212121"/>
                </a:solidFill>
                <a:effectLst/>
              </a:rPr>
              <a:t>All-Orders Evolution of Parton Distributions: Principle, Practice, and Predictions, </a:t>
            </a:r>
            <a:r>
              <a:rPr lang="en-AU" sz="1100" b="0" i="0" dirty="0">
                <a:solidFill>
                  <a:srgbClr val="212121"/>
                </a:solidFill>
                <a:effectLst/>
              </a:rPr>
              <a:t>Pei-Lin Yin (</a:t>
            </a:r>
            <a:r>
              <a:rPr lang="ja-JP" altLang="en-US" sz="1100" b="0" i="0" dirty="0">
                <a:solidFill>
                  <a:srgbClr val="212121"/>
                </a:solidFill>
                <a:effectLst/>
              </a:rPr>
              <a:t>尹佩林</a:t>
            </a:r>
            <a:r>
              <a:rPr lang="en-US" altLang="ja-JP" sz="1100" b="0" i="0" dirty="0">
                <a:solidFill>
                  <a:srgbClr val="212121"/>
                </a:solidFill>
                <a:effectLst/>
              </a:rPr>
              <a:t>), </a:t>
            </a:r>
            <a:r>
              <a:rPr lang="en-AU" sz="1100" b="0" i="0" dirty="0">
                <a:solidFill>
                  <a:srgbClr val="212121"/>
                </a:solidFill>
                <a:effectLst/>
              </a:rPr>
              <a:t>Yin-Zhen Xu (</a:t>
            </a:r>
            <a:r>
              <a:rPr lang="ja-JP" altLang="en-US" sz="1100" b="0" i="0" dirty="0">
                <a:solidFill>
                  <a:srgbClr val="212121"/>
                </a:solidFill>
                <a:effectLst/>
              </a:rPr>
              <a:t>徐胤禛</a:t>
            </a:r>
            <a:r>
              <a:rPr lang="en-US" altLang="ja-JP" sz="1100" b="0" i="0" dirty="0">
                <a:solidFill>
                  <a:srgbClr val="212121"/>
                </a:solidFill>
                <a:effectLst/>
              </a:rPr>
              <a:t>), </a:t>
            </a:r>
            <a:r>
              <a:rPr lang="en-AU" sz="1100" b="0" i="0" dirty="0">
                <a:solidFill>
                  <a:srgbClr val="212121"/>
                </a:solidFill>
                <a:effectLst/>
              </a:rPr>
              <a:t>Zhu-Fang Cui (</a:t>
            </a:r>
            <a:r>
              <a:rPr lang="ja-JP" altLang="en-US" sz="1100" b="0" i="0" dirty="0">
                <a:solidFill>
                  <a:srgbClr val="212121"/>
                </a:solidFill>
                <a:effectLst/>
              </a:rPr>
              <a:t>崔著钫</a:t>
            </a:r>
            <a:r>
              <a:rPr lang="en-US" altLang="ja-JP" sz="1100" b="0" i="0" dirty="0">
                <a:solidFill>
                  <a:srgbClr val="212121"/>
                </a:solidFill>
                <a:effectLst/>
              </a:rPr>
              <a:t>) </a:t>
            </a:r>
            <a:r>
              <a:rPr lang="en-US" altLang="ja-JP" sz="1100" b="0" i="1" dirty="0">
                <a:solidFill>
                  <a:srgbClr val="212121"/>
                </a:solidFill>
                <a:effectLst/>
              </a:rPr>
              <a:t>et al</a:t>
            </a:r>
            <a:r>
              <a:rPr lang="en-US" altLang="ja-JP" sz="1100" b="0" i="0" dirty="0">
                <a:solidFill>
                  <a:srgbClr val="212121"/>
                </a:solidFill>
                <a:effectLst/>
              </a:rPr>
              <a:t>.</a:t>
            </a:r>
            <a:r>
              <a:rPr lang="en-AU" sz="1100" b="0" i="0" dirty="0">
                <a:solidFill>
                  <a:srgbClr val="212121"/>
                </a:solidFill>
                <a:effectLst/>
              </a:rPr>
              <a:t>, </a:t>
            </a:r>
            <a:r>
              <a:rPr lang="en-AU" sz="1100" b="0" i="0" u="sng" strike="noStrike" dirty="0">
                <a:solidFill>
                  <a:srgbClr val="212121"/>
                </a:solidFill>
                <a:effectLst/>
                <a:hlinkClick r:id="rId7"/>
              </a:rPr>
              <a:t>e-Print: 2306.03274 [hep-</a:t>
            </a:r>
            <a:r>
              <a:rPr lang="en-AU" sz="1100" b="0" i="0" u="sng" strike="noStrike" dirty="0" err="1">
                <a:solidFill>
                  <a:srgbClr val="212121"/>
                </a:solidFill>
                <a:effectLst/>
                <a:hlinkClick r:id="rId7"/>
              </a:rPr>
              <a:t>ph</a:t>
            </a:r>
            <a:r>
              <a:rPr lang="en-AU" sz="1100" b="0" i="0" u="sng" strike="noStrike" dirty="0">
                <a:solidFill>
                  <a:srgbClr val="212121"/>
                </a:solidFill>
                <a:effectLst/>
                <a:hlinkClick r:id="rId7"/>
              </a:rPr>
              <a:t>]</a:t>
            </a:r>
            <a:r>
              <a:rPr lang="en-AU" sz="1100" b="0" i="0" dirty="0">
                <a:solidFill>
                  <a:srgbClr val="212121"/>
                </a:solidFill>
                <a:effectLst/>
              </a:rPr>
              <a:t>, </a:t>
            </a:r>
            <a:r>
              <a:rPr lang="en-AU" sz="1100" b="0" i="0" u="sng" strike="noStrike" dirty="0">
                <a:effectLst/>
                <a:hlinkClick r:id="rId8"/>
              </a:rPr>
              <a:t>Chin. Phys. Lett. </a:t>
            </a:r>
            <a:r>
              <a:rPr lang="en-AU" sz="1100" b="0" i="1" u="sng" strike="noStrike" dirty="0">
                <a:effectLst/>
                <a:hlinkClick r:id="rId8"/>
              </a:rPr>
              <a:t>Express</a:t>
            </a:r>
            <a:r>
              <a:rPr lang="en-AU" sz="1100" b="0" i="0" u="sng" strike="noStrike" dirty="0">
                <a:effectLst/>
                <a:hlinkClick r:id="rId8"/>
              </a:rPr>
              <a:t> </a:t>
            </a:r>
            <a:r>
              <a:rPr lang="en-AU" sz="1100" b="1" i="0" u="sng" strike="noStrike" dirty="0">
                <a:effectLst/>
                <a:hlinkClick r:id="rId8"/>
              </a:rPr>
              <a:t>40</a:t>
            </a:r>
            <a:r>
              <a:rPr lang="en-AU" sz="1100" b="0" i="0" u="sng" strike="noStrike" dirty="0">
                <a:effectLst/>
                <a:hlinkClick r:id="rId8"/>
              </a:rPr>
              <a:t> (2023) 091201/1-8</a:t>
            </a:r>
            <a:r>
              <a:rPr lang="en-AU" sz="1100" b="0" i="0" dirty="0">
                <a:solidFill>
                  <a:srgbClr val="212121"/>
                </a:solidFill>
                <a:effectLst/>
              </a:rPr>
              <a:t>. </a:t>
            </a:r>
            <a:r>
              <a:rPr lang="en-AU" sz="1100" b="0" i="0" u="sng" strike="noStrike" dirty="0">
                <a:effectLst/>
                <a:hlinkClick r:id="rId9"/>
              </a:rPr>
              <a:t>Express Letter</a:t>
            </a:r>
            <a:r>
              <a:rPr lang="en-AU" sz="1100" b="0" i="0" dirty="0">
                <a:solidFill>
                  <a:srgbClr val="212121"/>
                </a:solidFill>
                <a:effectLst/>
              </a:rPr>
              <a:t>. 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5829F0-AD21-5845-5BC9-B919C228A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Theory Predictions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A7633-4EB9-625D-F992-2D2B08050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 Feb 20-22:    Workshop on near-threshold J/psi photoproduction              (37)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4F6C2-5474-4452-3965-174FC2EDD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 cdroberts@nju.edu.cn  445  Emergence of Mass and Spin from Gauge Sector Dynamics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573F9-6815-F71A-B061-38A238F5C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8" name="Picture 7" descr="A picture containing text, font, handwriting, white&#10;&#10;Description automatically generated">
            <a:extLst>
              <a:ext uri="{FF2B5EF4-FFF2-40B4-BE49-F238E27FC236}">
                <a16:creationId xmlns:a16="http://schemas.microsoft.com/office/drawing/2014/main" id="{12CF17F8-D3DF-3698-6EC7-9C7C5EEF50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673656"/>
            <a:ext cx="5904555" cy="1200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3BD6F0F-8BF1-311A-89F2-516DDEBE7C81}"/>
              </a:ext>
            </a:extLst>
          </p:cNvPr>
          <p:cNvSpPr txBox="1"/>
          <p:nvPr/>
        </p:nvSpPr>
        <p:spPr>
          <a:xfrm>
            <a:off x="6705600" y="192156"/>
            <a:ext cx="5486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i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Viable parameter-free explanation </a:t>
            </a:r>
          </a:p>
          <a:p>
            <a:r>
              <a:rPr lang="en-AU" sz="2400" i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of proton spin measurement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B5D9B86-11F9-DEA4-F8A9-03C19413BB36}"/>
                  </a:ext>
                </a:extLst>
              </p:cNvPr>
              <p:cNvSpPr txBox="1"/>
              <p:nvPr/>
            </p:nvSpPr>
            <p:spPr>
              <a:xfrm>
                <a:off x="7457553" y="3720095"/>
                <a:ext cx="122924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1400" dirty="0"/>
                  <a:t>“Empirical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AU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AU" sz="1400" dirty="0"/>
                  <a:t>”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B5D9B86-11F9-DEA4-F8A9-03C19413B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7553" y="3720095"/>
                <a:ext cx="1229247" cy="307777"/>
              </a:xfrm>
              <a:prstGeom prst="rect">
                <a:avLst/>
              </a:prstGeom>
              <a:blipFill>
                <a:blip r:embed="rId11"/>
                <a:stretch>
                  <a:fillRect l="-1485" t="-1961" r="-495" b="-1960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128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B5638-24D7-3FED-EB02-2C31E4BC3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Proton Spin Budget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2C086B-DE8F-8F09-77C7-323B864128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914400"/>
                <a:ext cx="10972800" cy="4525963"/>
              </a:xfrm>
            </p:spPr>
            <p:txBody>
              <a:bodyPr/>
              <a:lstStyle/>
              <a:p>
                <a:r>
                  <a:rPr lang="en-US" dirty="0"/>
                  <a:t>Consider a light-front separation of the proton spin into contributions from quark and gluon spin and angular momenta:</a:t>
                </a:r>
              </a:p>
              <a:p>
                <a:pPr marL="0" indent="0">
                  <a:buNone/>
                </a:pPr>
                <a:r>
                  <a:rPr lang="en-US" dirty="0"/>
                  <a:t>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AU" dirty="0"/>
              </a:p>
              <a:p>
                <a:r>
                  <a:rPr lang="en-AU" dirty="0"/>
                  <a:t>At hadron scale: 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sz="2200" b="0" i="1" smtClean="0">
                        <a:latin typeface="Cambria Math" panose="02040503050406030204" pitchFamily="18" charset="0"/>
                      </a:rPr>
                      <m:t>=0.55</m:t>
                    </m:r>
                  </m:oMath>
                </a14:m>
                <a:r>
                  <a:rPr lang="en-AU" sz="2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2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AU" sz="22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lang="en-AU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200" i="1">
                                <a:latin typeface="Cambria Math" panose="02040503050406030204" pitchFamily="18" charset="0"/>
                              </a:rPr>
                              <m:t>𝜁</m:t>
                            </m:r>
                          </m:e>
                          <m:sub>
                            <m: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e>
                    </m:d>
                    <m:r>
                      <a:rPr lang="en-AU" sz="2200" b="0" i="1" smtClean="0">
                        <a:latin typeface="Cambria Math" panose="02040503050406030204" pitchFamily="18" charset="0"/>
                      </a:rPr>
                      <m:t>=0.23</m:t>
                    </m:r>
                  </m:oMath>
                </a14:m>
                <a:r>
                  <a:rPr lang="en-AU" sz="2200" dirty="0"/>
                  <a:t> 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z="22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AU" sz="2200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AU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200" i="1">
                                <a:latin typeface="Cambria Math" panose="02040503050406030204" pitchFamily="18" charset="0"/>
                              </a:rPr>
                              <m:t>𝜁</m:t>
                            </m:r>
                          </m:e>
                          <m:sub>
                            <m: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e>
                    </m:d>
                    <m:r>
                      <a:rPr lang="en-AU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AU" sz="2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2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AU" sz="2200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d>
                      <m:dPr>
                        <m:ctrlPr>
                          <a:rPr lang="en-AU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200" i="1">
                                <a:latin typeface="Cambria Math" panose="02040503050406030204" pitchFamily="18" charset="0"/>
                              </a:rPr>
                              <m:t>𝜁</m:t>
                            </m:r>
                          </m:e>
                          <m:sub>
                            <m: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e>
                    </m:d>
                    <m:r>
                      <a:rPr lang="en-AU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AU" sz="2200" dirty="0"/>
              </a:p>
              <a:p>
                <a:pPr marL="0" indent="0">
                  <a:buNone/>
                </a:pPr>
                <a:r>
                  <a:rPr lang="en-AU" dirty="0"/>
                  <a:t>          all proton spin is lodged with valence quark helicity and orbital angular momentum</a:t>
                </a:r>
              </a:p>
              <a:p>
                <a:r>
                  <a:rPr lang="en-AU" dirty="0"/>
                  <a:t>Evolved to COMPASS scale</a:t>
                </a:r>
              </a:p>
              <a:p>
                <a:pPr marL="0" indent="0">
                  <a:buNone/>
                </a:pPr>
                <a:r>
                  <a:rPr lang="en-AU" dirty="0"/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=0.54</m:t>
                    </m:r>
                  </m:oMath>
                </a14:m>
                <a:r>
                  <a:rPr lang="en-AU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=0.03</m:t>
                    </m:r>
                  </m:oMath>
                </a14:m>
                <a:r>
                  <a:rPr lang="en-AU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>
                        <a:latin typeface="Cambria Math" panose="02040503050406030204" pitchFamily="18" charset="0"/>
                      </a:rPr>
                      <m:t>Δ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=1.07</m:t>
                    </m:r>
                  </m:oMath>
                </a14:m>
                <a:r>
                  <a:rPr lang="en-AU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=−0.87</m:t>
                    </m:r>
                  </m:oMath>
                </a14:m>
                <a:endParaRPr lang="en-AU" dirty="0"/>
              </a:p>
              <a:p>
                <a:r>
                  <a:rPr lang="en-AU" dirty="0"/>
                  <a:t>Including calculation uncertainties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en-AU" sz="2200" dirty="0"/>
                  <a:t>Valence quark helicity: </a:t>
                </a:r>
                <a14:m>
                  <m:oMath xmlns:m="http://schemas.openxmlformats.org/officeDocument/2006/math">
                    <m:r>
                      <a:rPr lang="en-AU" sz="22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2200" b="0" i="1" smtClean="0">
                        <a:latin typeface="Cambria Math" panose="02040503050406030204" pitchFamily="18" charset="0"/>
                      </a:rPr>
                      <m:t>50±12)</m:t>
                    </m:r>
                  </m:oMath>
                </a14:m>
                <a:r>
                  <a:rPr lang="en-AU" sz="2200" dirty="0"/>
                  <a:t>%, 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en-AU" sz="2200" dirty="0"/>
                  <a:t>glue: </a:t>
                </a:r>
                <a14:m>
                  <m:oMath xmlns:m="http://schemas.openxmlformats.org/officeDocument/2006/math">
                    <m:r>
                      <a:rPr lang="en-AU" sz="2200" b="0" i="1" smtClean="0">
                        <a:latin typeface="Cambria Math" panose="02040503050406030204" pitchFamily="18" charset="0"/>
                      </a:rPr>
                      <m:t>≈40</m:t>
                    </m:r>
                  </m:oMath>
                </a14:m>
                <a:r>
                  <a:rPr lang="en-AU" sz="2200" dirty="0"/>
                  <a:t>%, 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en-AU" sz="2200" dirty="0"/>
                  <a:t>sign and magnitude of valence quark light-front orbital angular momentum is uncertain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2C086B-DE8F-8F09-77C7-323B864128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14400"/>
                <a:ext cx="10972800" cy="4525963"/>
              </a:xfrm>
              <a:blipFill>
                <a:blip r:embed="rId2"/>
                <a:stretch>
                  <a:fillRect l="-611" t="-943" r="-944" b="-2318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CB89A-CC0B-D44E-06DA-403377F81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 Feb 20-22:    Workshop on near-threshold J/psi photoproduction              (37)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FEAE15-602F-13CD-7970-523A37FBA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 cdroberts@nju.edu.cn  445  Emergence of Mass and Spin from Gauge Sector Dynamics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6A5FB-2D90-FEC1-E28E-6553671EE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736D3F-B861-5A53-16C7-53D2FC82BAF0}"/>
              </a:ext>
            </a:extLst>
          </p:cNvPr>
          <p:cNvSpPr txBox="1"/>
          <p:nvPr/>
        </p:nvSpPr>
        <p:spPr>
          <a:xfrm>
            <a:off x="7848600" y="205152"/>
            <a:ext cx="4299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 rtl="0"/>
            <a:r>
              <a:rPr lang="en-AU" sz="1200" b="0" i="1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Contact interaction study of proton parton distributions</a:t>
            </a:r>
            <a:r>
              <a:rPr lang="en-AU" sz="12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, Yang Yu (</a:t>
            </a:r>
            <a:r>
              <a:rPr lang="ja-JP" altLang="en-US" sz="12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俞杨</a:t>
            </a:r>
            <a:r>
              <a:rPr lang="en-US" altLang="ja-JP" sz="12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), </a:t>
            </a:r>
            <a:r>
              <a:rPr lang="en-AU" sz="12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Peng Cheng (</a:t>
            </a:r>
            <a:r>
              <a:rPr lang="ja-JP" altLang="en-US" sz="12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程鹏</a:t>
            </a:r>
            <a:r>
              <a:rPr lang="en-US" altLang="ja-JP" sz="12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), </a:t>
            </a:r>
            <a:r>
              <a:rPr lang="en-AU" sz="12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Hui-Yu Xing (</a:t>
            </a:r>
            <a:r>
              <a:rPr lang="ja-JP" altLang="en-US" sz="12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邢惠瑜</a:t>
            </a:r>
            <a:r>
              <a:rPr lang="en-US" altLang="ja-JP" sz="12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), </a:t>
            </a:r>
          </a:p>
          <a:p>
            <a:pPr marL="0" indent="0" algn="l" rtl="0"/>
            <a:r>
              <a:rPr lang="en-AU" sz="12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Fei Gao (</a:t>
            </a:r>
            <a:r>
              <a:rPr lang="ja-JP" altLang="en-US" sz="12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高飞</a:t>
            </a:r>
            <a:r>
              <a:rPr lang="en-US" altLang="ja-JP" sz="12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) </a:t>
            </a:r>
            <a:r>
              <a:rPr lang="en-AU" sz="12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and Craig D. Roberts, </a:t>
            </a:r>
          </a:p>
          <a:p>
            <a:pPr marL="0" indent="0" algn="l" rtl="0"/>
            <a:r>
              <a:rPr lang="en-AU" sz="12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NJU-INP 083/24, </a:t>
            </a:r>
            <a:r>
              <a:rPr lang="en-AU" sz="1200" b="0" i="0" u="sng" strike="noStrike" dirty="0">
                <a:solidFill>
                  <a:srgbClr val="212121"/>
                </a:solidFill>
                <a:effectLst/>
                <a:latin typeface="Open Sans" panose="020B0606030504020204" pitchFamily="34" charset="0"/>
                <a:hlinkClick r:id="rId3"/>
              </a:rPr>
              <a:t>e-Print: 2402.06095 [hep-</a:t>
            </a:r>
            <a:r>
              <a:rPr lang="en-AU" sz="1200" b="0" i="0" u="sng" strike="noStrike" dirty="0" err="1">
                <a:solidFill>
                  <a:srgbClr val="212121"/>
                </a:solidFill>
                <a:effectLst/>
                <a:latin typeface="Open Sans" panose="020B0606030504020204" pitchFamily="34" charset="0"/>
                <a:hlinkClick r:id="rId3"/>
              </a:rPr>
              <a:t>ph</a:t>
            </a:r>
            <a:r>
              <a:rPr lang="en-AU" sz="1200" b="0" i="0" u="sng" strike="noStrike" dirty="0">
                <a:solidFill>
                  <a:srgbClr val="212121"/>
                </a:solidFill>
                <a:effectLst/>
                <a:latin typeface="Open Sans" panose="020B0606030504020204" pitchFamily="34" charset="0"/>
                <a:hlinkClick r:id="rId3"/>
              </a:rPr>
              <a:t>]</a:t>
            </a:r>
            <a:endParaRPr lang="en-AU" sz="1200" b="0" i="0" dirty="0">
              <a:solidFill>
                <a:srgbClr val="212121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90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322BE-B2CD-1BA5-49CF-09002C456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b="0" i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Epilogue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EC1E6-C2B2-44FD-823C-6C328565F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66800"/>
            <a:ext cx="10972800" cy="4525963"/>
          </a:xfrm>
        </p:spPr>
        <p:txBody>
          <a:bodyPr/>
          <a:lstStyle/>
          <a:p>
            <a:r>
              <a:rPr lang="en-US" dirty="0"/>
              <a:t>Vector meson photoproduction does not provide a path to the QCD trace anomaly</a:t>
            </a:r>
          </a:p>
          <a:p>
            <a:r>
              <a:rPr lang="en-US" dirty="0"/>
              <a:t>Trace anomaly is manifest in the Three Pillars of EHM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r>
              <a:rPr lang="en-GB" dirty="0"/>
              <a:t>Emergent features of QCD are expressed in every strong interaction observable </a:t>
            </a:r>
          </a:p>
          <a:p>
            <a:pPr marL="0" indent="0">
              <a:buNone/>
            </a:pPr>
            <a:r>
              <a:rPr lang="en-AU" dirty="0"/>
              <a:t>	They explain the emergence of proton mass and spin</a:t>
            </a:r>
          </a:p>
          <a:p>
            <a:r>
              <a:rPr lang="en-GB" dirty="0"/>
              <a:t>High energy and high luminosity facilities are the key to validating these concepts</a:t>
            </a:r>
          </a:p>
          <a:p>
            <a:pPr marL="400050" lvl="1" indent="0">
              <a:buNone/>
            </a:pPr>
            <a:r>
              <a:rPr lang="en-GB" sz="2200" dirty="0"/>
              <a:t>Could prove QCD to be 1</a:t>
            </a:r>
            <a:r>
              <a:rPr lang="en-GB" sz="2200" baseline="30000" dirty="0"/>
              <a:t>st</a:t>
            </a:r>
            <a:r>
              <a:rPr lang="en-GB" sz="2200" dirty="0"/>
              <a:t> well-defined 4D quantum field theory ever contemplated</a:t>
            </a:r>
          </a:p>
          <a:p>
            <a:r>
              <a:rPr lang="en-GB" i="1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This may open doors that lead far beyond the Standard Model</a:t>
            </a:r>
          </a:p>
          <a:p>
            <a:endParaRPr lang="en-AU" dirty="0"/>
          </a:p>
          <a:p>
            <a:endParaRPr lang="en-US" dirty="0"/>
          </a:p>
          <a:p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9664A-4819-2E84-0524-1FE00290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 Feb 20-22:    Workshop on near-threshold J/psi photoproduction              (37)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2B616-C2A8-BD06-FE89-9E300FEEF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 cdroberts@nju.edu.cn  445  Emergence of Mass and Spin from Gauge Sector Dynamics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72C20-B2A5-EA9B-0041-F1AE9B944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9" name="Picture 8" descr="Chart, histogram&#10;&#10;Description automatically generated">
            <a:extLst>
              <a:ext uri="{FF2B5EF4-FFF2-40B4-BE49-F238E27FC236}">
                <a16:creationId xmlns:a16="http://schemas.microsoft.com/office/drawing/2014/main" id="{0C05519B-1FD1-4D61-3891-2084466B62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767" y="2057400"/>
            <a:ext cx="2156173" cy="1632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2C42D199-D6D0-C745-6C41-1700B01C59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967" y="2057400"/>
            <a:ext cx="2319676" cy="1522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7B5BFAF9-C1A7-185C-6A9A-14EBDA6690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367" y="2057401"/>
            <a:ext cx="2157633" cy="1632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005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7AB29-EFBD-4281-9421-E1E0F9943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F2A1A-4A55-3B41-D192-127639375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b="0" i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Epilogue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21172-4B77-C051-BECE-D84980D5F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66800"/>
            <a:ext cx="10972800" cy="4525963"/>
          </a:xfrm>
        </p:spPr>
        <p:txBody>
          <a:bodyPr/>
          <a:lstStyle/>
          <a:p>
            <a:r>
              <a:rPr lang="en-US" dirty="0"/>
              <a:t>Vector meson photoproduction does not provide a path to the QCD trace anomaly</a:t>
            </a:r>
          </a:p>
          <a:p>
            <a:r>
              <a:rPr lang="en-US" dirty="0"/>
              <a:t>Trace anomaly is manifest in the Three Pillars of EHM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r>
              <a:rPr lang="en-GB" dirty="0"/>
              <a:t>Emergent features of QCD are expressed in every strong interaction observable </a:t>
            </a:r>
          </a:p>
          <a:p>
            <a:pPr marL="0" indent="0">
              <a:buNone/>
            </a:pPr>
            <a:r>
              <a:rPr lang="en-AU" dirty="0"/>
              <a:t>	Explain the emergence of proton mass and spin</a:t>
            </a:r>
          </a:p>
          <a:p>
            <a:r>
              <a:rPr lang="en-GB" dirty="0"/>
              <a:t>High energy and high luminosity facilities are the key to validating these concepts</a:t>
            </a:r>
          </a:p>
          <a:p>
            <a:pPr marL="400050" lvl="1" indent="0">
              <a:buNone/>
            </a:pPr>
            <a:r>
              <a:rPr lang="en-GB" sz="2200" dirty="0"/>
              <a:t>Could prove QCD to be 1</a:t>
            </a:r>
            <a:r>
              <a:rPr lang="en-GB" sz="2200" baseline="30000" dirty="0"/>
              <a:t>st</a:t>
            </a:r>
            <a:r>
              <a:rPr lang="en-GB" sz="2200" dirty="0"/>
              <a:t> well-defined 4D quantum field theory ever contemplated</a:t>
            </a:r>
          </a:p>
          <a:p>
            <a:r>
              <a:rPr lang="en-GB" i="1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This may open doors that lead far beyond the Standard Model</a:t>
            </a:r>
          </a:p>
          <a:p>
            <a:endParaRPr lang="en-AU" dirty="0"/>
          </a:p>
          <a:p>
            <a:endParaRPr lang="en-US" dirty="0"/>
          </a:p>
          <a:p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32B04-6DE9-E94E-DDE7-84BB2B022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 Feb 20-22:    Workshop on near-threshold J/psi photoproduction              (37)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84932-888A-F4E2-867A-51CEB5C81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 cdroberts@nju.edu.cn  445  Emergence of Mass and Spin from Gauge Sector Dynamics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96582-1125-61AB-916D-25FDC8AEA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9" name="Picture 8" descr="Chart, histogram&#10;&#10;Description automatically generated">
            <a:extLst>
              <a:ext uri="{FF2B5EF4-FFF2-40B4-BE49-F238E27FC236}">
                <a16:creationId xmlns:a16="http://schemas.microsoft.com/office/drawing/2014/main" id="{01FACE20-D492-334E-356F-DE388C31D7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767" y="2057400"/>
            <a:ext cx="2156173" cy="1632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2E6D391B-7A42-9A2A-D0EF-15551ED439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967" y="2057400"/>
            <a:ext cx="2319676" cy="1522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B9F95155-84B6-B5D3-322E-5F1A5F0B28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367" y="2057401"/>
            <a:ext cx="2157633" cy="1632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BA092EE-6146-6EDD-26FE-AC221D7B5630}"/>
                  </a:ext>
                </a:extLst>
              </p:cNvPr>
              <p:cNvSpPr/>
              <p:nvPr/>
            </p:nvSpPr>
            <p:spPr bwMode="auto">
              <a:xfrm>
                <a:off x="4011084" y="3810000"/>
                <a:ext cx="3657600" cy="946785"/>
              </a:xfrm>
              <a:prstGeom prst="rect">
                <a:avLst/>
              </a:prstGeom>
              <a:solidFill>
                <a:schemeClr val="bg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800" i="1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60007" dir="1500000" sy="-30000" kx="800400" algn="bl" rotWithShape="0">
                                  <a:prstClr val="black">
                                    <a:alpha val="2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4800" dirty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60007" dir="1500000" sy="-30000" kx="800400" algn="bl" rotWithShape="0">
                                  <a:prstClr val="black">
                                    <a:alpha val="20000"/>
                                  </a:prstClr>
                                </a:outerShdw>
                              </a:effectLst>
                              <a:latin typeface="Brush Script MT" panose="03060802040406070304" pitchFamily="66" charset="0"/>
                            </a:rPr>
                            <m:t>L</m:t>
                          </m:r>
                        </m:e>
                        <m:sub>
                          <m:r>
                            <a:rPr lang="en-GB" sz="4800" i="1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60007" dir="1500000" sy="-30000" kx="800400" algn="bl" rotWithShape="0">
                                  <a:prstClr val="black">
                                    <a:alpha val="2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𝑁𝑎𝑡𝑢𝑟𝑒</m:t>
                          </m:r>
                        </m:sub>
                      </m:sSub>
                      <m:r>
                        <a:rPr lang="en-GB" sz="4800" i="1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60007" dir="1500000" sy="-30000" kx="800400" algn="bl" rotWithShape="0">
                              <a:prstClr val="black">
                                <a:alpha val="2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dirty="0">
                  <a:ln w="0"/>
                  <a:solidFill>
                    <a:schemeClr val="accent1"/>
                  </a:solidFill>
                  <a:effectLst>
                    <a:outerShdw blurRad="60007" dir="1500000" sy="-30000" kx="800400" algn="bl" rotWithShape="0">
                      <a:prstClr val="black">
                        <a:alpha val="2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BA092EE-6146-6EDD-26FE-AC221D7B56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11084" y="3810000"/>
                <a:ext cx="3657600" cy="946785"/>
              </a:xfrm>
              <a:prstGeom prst="rect">
                <a:avLst/>
              </a:prstGeom>
              <a:blipFill>
                <a:blip r:embed="rId5"/>
                <a:stretch>
                  <a:fillRect b="-5161"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C9E2E86-CB8B-3356-CCC4-E152B8AB35FD}"/>
              </a:ext>
            </a:extLst>
          </p:cNvPr>
          <p:cNvSpPr txBox="1"/>
          <p:nvPr/>
        </p:nvSpPr>
        <p:spPr>
          <a:xfrm>
            <a:off x="2209800" y="4681835"/>
            <a:ext cx="8229600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4400" i="1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There are theories of many things,</a:t>
            </a:r>
          </a:p>
          <a:p>
            <a:r>
              <a:rPr lang="en-AU" sz="4400" i="1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But is there a theory of everything?</a:t>
            </a:r>
          </a:p>
        </p:txBody>
      </p:sp>
    </p:spTree>
    <p:extLst>
      <p:ext uri="{BB962C8B-B14F-4D97-AF65-F5344CB8AC3E}">
        <p14:creationId xmlns:p14="http://schemas.microsoft.com/office/powerpoint/2010/main" val="110605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49182C5-1322-44D4-91BC-47473B87C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4" r="209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7" name="Subtitle 1">
            <a:extLst>
              <a:ext uri="{FF2B5EF4-FFF2-40B4-BE49-F238E27FC236}">
                <a16:creationId xmlns:a16="http://schemas.microsoft.com/office/drawing/2014/main" id="{49053BDB-9D74-4523-ABF4-4C7DC5E3548F}"/>
              </a:ext>
            </a:extLst>
          </p:cNvPr>
          <p:cNvSpPr txBox="1">
            <a:spLocks/>
          </p:cNvSpPr>
          <p:nvPr/>
        </p:nvSpPr>
        <p:spPr bwMode="auto">
          <a:xfrm>
            <a:off x="7543800" y="898424"/>
            <a:ext cx="3797820" cy="165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8800" b="1" dirty="0">
                <a:solidFill>
                  <a:schemeClr val="bg1"/>
                </a:solidFill>
                <a:latin typeface="Freestyle Script" panose="030804020302050B0404" pitchFamily="66" charset="0"/>
              </a:rPr>
              <a:t>Thankyou</a:t>
            </a:r>
            <a:endParaRPr lang="en-GB" sz="8800" kern="0" dirty="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10732E4-5BBD-4113-A693-2E1503151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2024 Feb 20-22:    Workshop on near-threshold J/psi photoproduction              (37)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0C0B3A-C260-4769-AA8B-9E4BBF817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86" y="17586"/>
            <a:ext cx="5011614" cy="228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Craig Roberts cdroberts@nju.edu.cn  445  Emergence of Mass and Spin from Gauge Sector Dynamics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B64BA72D-9585-437C-8DE2-CD2B3FDC8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87034D8C-3CB4-402A-BC46-2AB14C0FE90A}" type="slidenum">
              <a:rPr lang="en-US" smtClean="0"/>
              <a:pPr>
                <a:spcAft>
                  <a:spcPts val="600"/>
                </a:spcAft>
              </a:pPr>
              <a:t>38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2CB5CDC-31E7-5B6F-E0DF-C4B33FD9D9B3}"/>
                  </a:ext>
                </a:extLst>
              </p:cNvPr>
              <p:cNvSpPr/>
              <p:nvPr/>
            </p:nvSpPr>
            <p:spPr bwMode="auto">
              <a:xfrm>
                <a:off x="4011084" y="3810000"/>
                <a:ext cx="3657600" cy="946785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800" i="1" smtClean="0">
                              <a:ln w="0"/>
                              <a:solidFill>
                                <a:schemeClr val="bg1"/>
                              </a:solidFill>
                              <a:effectLst>
                                <a:outerShdw blurRad="60007" dir="1500000" sy="-30000" kx="800400" algn="bl" rotWithShape="0">
                                  <a:prstClr val="black">
                                    <a:alpha val="2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4800" dirty="0">
                              <a:ln w="0"/>
                              <a:solidFill>
                                <a:schemeClr val="bg1"/>
                              </a:solidFill>
                              <a:effectLst>
                                <a:outerShdw blurRad="60007" dir="1500000" sy="-30000" kx="800400" algn="bl" rotWithShape="0">
                                  <a:prstClr val="black">
                                    <a:alpha val="20000"/>
                                  </a:prstClr>
                                </a:outerShdw>
                              </a:effectLst>
                              <a:latin typeface="Brush Script MT" panose="03060802040406070304" pitchFamily="66" charset="0"/>
                            </a:rPr>
                            <m:t>L</m:t>
                          </m:r>
                        </m:e>
                        <m:sub>
                          <m:r>
                            <a:rPr lang="en-GB" sz="4800" i="1" smtClean="0">
                              <a:ln w="0"/>
                              <a:solidFill>
                                <a:schemeClr val="bg1"/>
                              </a:solidFill>
                              <a:effectLst>
                                <a:outerShdw blurRad="60007" dir="1500000" sy="-30000" kx="800400" algn="bl" rotWithShape="0">
                                  <a:prstClr val="black">
                                    <a:alpha val="2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𝑁𝑎𝑡𝑢𝑟𝑒</m:t>
                          </m:r>
                        </m:sub>
                      </m:sSub>
                      <m:r>
                        <a:rPr lang="en-GB" sz="4800" i="1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60007" dir="1500000" sy="-30000" kx="800400" algn="bl" rotWithShape="0">
                              <a:prstClr val="black">
                                <a:alpha val="2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dirty="0">
                  <a:ln w="0"/>
                  <a:solidFill>
                    <a:schemeClr val="bg1"/>
                  </a:solidFill>
                  <a:effectLst>
                    <a:outerShdw blurRad="60007" dir="1500000" sy="-30000" kx="800400" algn="bl" rotWithShape="0">
                      <a:prstClr val="black">
                        <a:alpha val="2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2CB5CDC-31E7-5B6F-E0DF-C4B33FD9D9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11084" y="3810000"/>
                <a:ext cx="3657600" cy="946785"/>
              </a:xfrm>
              <a:prstGeom prst="rect">
                <a:avLst/>
              </a:prstGeom>
              <a:blipFill>
                <a:blip r:embed="rId3"/>
                <a:stretch>
                  <a:fillRect b="-5161"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37DA88D8-EF1D-236B-ED96-9C94D5886A27}"/>
              </a:ext>
            </a:extLst>
          </p:cNvPr>
          <p:cNvSpPr txBox="1"/>
          <p:nvPr/>
        </p:nvSpPr>
        <p:spPr>
          <a:xfrm>
            <a:off x="2209800" y="4681835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i="1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There are theories of many things,</a:t>
            </a:r>
          </a:p>
          <a:p>
            <a:r>
              <a:rPr lang="en-AU" sz="4400" i="1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But is there a theory of everything?</a:t>
            </a:r>
          </a:p>
        </p:txBody>
      </p:sp>
    </p:spTree>
    <p:extLst>
      <p:ext uri="{BB962C8B-B14F-4D97-AF65-F5344CB8AC3E}">
        <p14:creationId xmlns:p14="http://schemas.microsoft.com/office/powerpoint/2010/main" val="144318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CBED6E-65D5-85D8-6856-E5A4E6814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 Feb 20-22:    Workshop on near-threshold J/psi photoproduction              (37)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FB388C-30A5-1379-FE71-5B2768EFB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 cdroberts@nju.edu.cn  445  Emergence of Mass and Spin from Gauge Sector Dynamics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BA1D17-44E1-216A-6995-D41AD6855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5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1F4E2-B5BD-4BD5-AB28-6CA2621B0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Emergence of Hadron Mass - Basic Questions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B0E5E-0B89-46CE-98E5-F04F289DD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18597"/>
            <a:ext cx="4686922" cy="5458403"/>
          </a:xfrm>
        </p:spPr>
        <p:txBody>
          <a:bodyPr/>
          <a:lstStyle/>
          <a:p>
            <a:r>
              <a:rPr lang="en-US" sz="2100" dirty="0"/>
              <a:t>What is the origin of EHM?  </a:t>
            </a:r>
          </a:p>
          <a:p>
            <a:r>
              <a:rPr lang="en-US" sz="2100" dirty="0"/>
              <a:t>Does it lie within QCD?</a:t>
            </a:r>
          </a:p>
          <a:p>
            <a:r>
              <a:rPr lang="en-US" sz="2100" dirty="0"/>
              <a:t>What are the connections with …  </a:t>
            </a:r>
          </a:p>
          <a:p>
            <a:pPr lvl="1"/>
            <a:r>
              <a:rPr lang="en-US" sz="2100" dirty="0"/>
              <a:t>Gluon and quark confinement?</a:t>
            </a:r>
          </a:p>
          <a:p>
            <a:pPr lvl="1"/>
            <a:r>
              <a:rPr lang="en-US" sz="2100" dirty="0"/>
              <a:t>Dynamical chiral symmetry breaking (DCSB)?</a:t>
            </a:r>
          </a:p>
          <a:p>
            <a:pPr lvl="1"/>
            <a:r>
              <a:rPr lang="en-US" sz="2100" dirty="0" err="1"/>
              <a:t>Nambu</a:t>
            </a:r>
            <a:r>
              <a:rPr lang="en-US" sz="2100" dirty="0"/>
              <a:t>-Goldstone modes = </a:t>
            </a:r>
            <a:r>
              <a:rPr lang="el-GR" sz="2100" dirty="0"/>
              <a:t>π &amp; </a:t>
            </a:r>
            <a:r>
              <a:rPr lang="en-US" sz="2100" dirty="0"/>
              <a:t>K?</a:t>
            </a:r>
          </a:p>
          <a:p>
            <a:r>
              <a:rPr lang="en-US" sz="2100" dirty="0"/>
              <a:t>What is the role of Higgs in modulating observable properties of hadrons?</a:t>
            </a:r>
          </a:p>
          <a:p>
            <a:pPr lvl="1"/>
            <a:r>
              <a:rPr lang="en-US" sz="2100" dirty="0"/>
              <a:t>Without Higgs mechanism of mass generation, </a:t>
            </a:r>
            <a:r>
              <a:rPr lang="el-GR" sz="2100" dirty="0"/>
              <a:t>π </a:t>
            </a:r>
            <a:r>
              <a:rPr lang="en-US" sz="2100" dirty="0"/>
              <a:t>and K would be indistinguishable</a:t>
            </a:r>
          </a:p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 is and wherefrom mass?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5C809-E115-47CD-AED7-951724E51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 Feb 20-22:    Workshop on near-threshold J/psi photoproduction              (37)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AD908-BD9D-44D0-8688-D5EF6B8F7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 cdroberts@nju.edu.cn  445  Emergence of Mass and Spin from Gauge Sector Dynamics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125A2-CE7D-4950-BC19-09139BD6D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2D9C5BD-2F83-4B70-84D5-673DFC764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6522" y="1524000"/>
            <a:ext cx="6726010" cy="42829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D425372-2AEA-4849-7EE9-487071DD043F}"/>
                  </a:ext>
                </a:extLst>
              </p:cNvPr>
              <p:cNvSpPr txBox="1"/>
              <p:nvPr/>
            </p:nvSpPr>
            <p:spPr>
              <a:xfrm>
                <a:off x="5623332" y="1093550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dirty="0"/>
                  <a:t>Proton and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AU" dirty="0"/>
                  <a:t>-meson mass budgets are practically identical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D425372-2AEA-4849-7EE9-487071DD0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332" y="1093550"/>
                <a:ext cx="6096000" cy="369332"/>
              </a:xfrm>
              <a:prstGeom prst="rect">
                <a:avLst/>
              </a:prstGeom>
              <a:blipFill>
                <a:blip r:embed="rId3"/>
                <a:stretch>
                  <a:fillRect l="-800" t="-8197" b="-2459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29C898-8A28-5B08-D5C0-9C1C347E0110}"/>
                  </a:ext>
                </a:extLst>
              </p:cNvPr>
              <p:cNvSpPr txBox="1"/>
              <p:nvPr/>
            </p:nvSpPr>
            <p:spPr>
              <a:xfrm>
                <a:off x="5563222" y="5764696"/>
                <a:ext cx="64593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AU" dirty="0"/>
                  <a:t>- and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AU" dirty="0"/>
                  <a:t>-meson mass budgets </a:t>
                </a:r>
              </a:p>
              <a:p>
                <a:r>
                  <a:rPr lang="en-AU" dirty="0"/>
                  <a:t>are essentially/completely different from those of proton and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en-AU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29C898-8A28-5B08-D5C0-9C1C347E0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222" y="5764696"/>
                <a:ext cx="6459309" cy="646331"/>
              </a:xfrm>
              <a:prstGeom prst="rect">
                <a:avLst/>
              </a:prstGeom>
              <a:blipFill>
                <a:blip r:embed="rId4"/>
                <a:stretch>
                  <a:fillRect l="-850" t="-5660" b="-1415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E9E3902-B1FC-8F49-1641-AEFC470687A1}"/>
              </a:ext>
            </a:extLst>
          </p:cNvPr>
          <p:cNvSpPr txBox="1"/>
          <p:nvPr/>
        </p:nvSpPr>
        <p:spPr>
          <a:xfrm>
            <a:off x="9745866" y="217317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Decompositions are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AU" sz="1400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gauge invariant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AU" sz="1400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Poincaré invariant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AU" sz="1400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scale invariant</a:t>
            </a:r>
          </a:p>
        </p:txBody>
      </p:sp>
    </p:spTree>
    <p:extLst>
      <p:ext uri="{BB962C8B-B14F-4D97-AF65-F5344CB8AC3E}">
        <p14:creationId xmlns:p14="http://schemas.microsoft.com/office/powerpoint/2010/main" val="293873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4A8C2-5879-483B-BF56-808B820AC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/>
              <a:t>Structure of Baryons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1A0E6-4537-4799-AE8B-CD74847C5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1125200" cy="4525963"/>
          </a:xfrm>
        </p:spPr>
        <p:txBody>
          <a:bodyPr/>
          <a:lstStyle/>
          <a:p>
            <a:r>
              <a:rPr lang="en-US" sz="2400" dirty="0">
                <a:solidFill>
                  <a:srgbClr val="7030A0"/>
                </a:solidFill>
              </a:rPr>
              <a:t>The most important lessons to be learnt in modern hadron physics are …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7030A0"/>
                </a:solidFill>
              </a:rPr>
              <a:t>     </a:t>
            </a:r>
            <a:r>
              <a:rPr lang="en-US" sz="2400" i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This is NOT a baryon</a:t>
            </a:r>
          </a:p>
          <a:p>
            <a:r>
              <a:rPr lang="en-US" sz="2400" i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This is NOT a meson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B907E-01DD-45F7-9D5A-3F56CAAA3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 Feb 20-22:    Workshop on near-threshold J/psi photoproduction              (37)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A073D-8EA3-454D-9C4A-63F120791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 cdroberts@nju.edu.cn  445  Emergence of Mass and Spin from Gauge Sector Dynamics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1459D-A67F-4AEB-A1ED-5F20EEDE0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9" name="Picture 8" descr="A picture containing logo, graphics, font, symbol&#10;&#10;Description automatically generated">
            <a:extLst>
              <a:ext uri="{FF2B5EF4-FFF2-40B4-BE49-F238E27FC236}">
                <a16:creationId xmlns:a16="http://schemas.microsoft.com/office/drawing/2014/main" id="{FBCD1D66-1C7F-93FE-D66F-2E0849986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057400"/>
            <a:ext cx="3276600" cy="3276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9D69C6-1798-823C-FBFA-1B77F64AE30E}"/>
              </a:ext>
            </a:extLst>
          </p:cNvPr>
          <p:cNvSpPr txBox="1"/>
          <p:nvPr/>
        </p:nvSpPr>
        <p:spPr>
          <a:xfrm>
            <a:off x="7625614" y="2972425"/>
            <a:ext cx="350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i="1" dirty="0">
                <a:ln w="0"/>
                <a:solidFill>
                  <a:srgbClr val="008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Three “constituent” quarks “confined” within some three-dimensional volume by an instantaneous potential </a:t>
            </a:r>
          </a:p>
        </p:txBody>
      </p:sp>
      <p:pic>
        <p:nvPicPr>
          <p:cNvPr id="13" name="Picture 12" descr="A logo of a symbol&#10;&#10;Description automatically generated with medium confidence">
            <a:extLst>
              <a:ext uri="{FF2B5EF4-FFF2-40B4-BE49-F238E27FC236}">
                <a16:creationId xmlns:a16="http://schemas.microsoft.com/office/drawing/2014/main" id="{4CB9E2B9-CCAC-6325-F8EC-79A83FB304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89" y="2888054"/>
            <a:ext cx="3480997" cy="348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8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4A8C2-5879-483B-BF56-808B820AC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/>
              <a:t>Structure of Baryons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1A0E6-4537-4799-AE8B-CD74847C5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1125200" cy="4525963"/>
          </a:xfrm>
        </p:spPr>
        <p:txBody>
          <a:bodyPr/>
          <a:lstStyle/>
          <a:p>
            <a:r>
              <a:rPr lang="en-US" sz="2400" dirty="0">
                <a:solidFill>
                  <a:srgbClr val="7030A0"/>
                </a:solidFill>
              </a:rPr>
              <a:t>The most important lessons to be learnt in modern hadron physics are …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7030A0"/>
                </a:solidFill>
              </a:rPr>
              <a:t>     </a:t>
            </a:r>
            <a:r>
              <a:rPr lang="en-US" sz="2400" i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This IS a baryon</a:t>
            </a:r>
          </a:p>
          <a:p>
            <a:r>
              <a:rPr lang="en-US" sz="2400" i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This IS a meson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B907E-01DD-45F7-9D5A-3F56CAAA3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 Feb 20-22:    Workshop on near-threshold J/psi photoproduction              (37)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A073D-8EA3-454D-9C4A-63F120791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 cdroberts@nju.edu.cn  445  Emergence of Mass and Spin from Gauge Sector Dynamics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1459D-A67F-4AEB-A1ED-5F20EEDE0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9D69C6-1798-823C-FBFA-1B77F64AE30E}"/>
              </a:ext>
            </a:extLst>
          </p:cNvPr>
          <p:cNvSpPr txBox="1"/>
          <p:nvPr/>
        </p:nvSpPr>
        <p:spPr>
          <a:xfrm>
            <a:off x="7625614" y="2972425"/>
            <a:ext cx="35052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i="1" dirty="0">
                <a:ln w="0"/>
                <a:solidFill>
                  <a:srgbClr val="008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 few “valence” quark </a:t>
            </a:r>
            <a:r>
              <a:rPr lang="en-AU" sz="2200" i="1" dirty="0" err="1">
                <a:ln w="0"/>
                <a:solidFill>
                  <a:srgbClr val="008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partons</a:t>
            </a:r>
            <a:r>
              <a:rPr lang="en-AU" sz="2200" i="1" dirty="0">
                <a:ln w="0"/>
                <a:solidFill>
                  <a:srgbClr val="008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and/or antiquark </a:t>
            </a:r>
            <a:r>
              <a:rPr lang="en-AU" sz="2200" i="1" dirty="0" err="1">
                <a:ln w="0"/>
                <a:solidFill>
                  <a:srgbClr val="008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partons</a:t>
            </a:r>
            <a:r>
              <a:rPr lang="en-AU" sz="2200" i="1" dirty="0">
                <a:ln w="0"/>
                <a:solidFill>
                  <a:srgbClr val="008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and infinitely many sea and glue </a:t>
            </a:r>
            <a:r>
              <a:rPr lang="en-AU" sz="2200" i="1" dirty="0" err="1">
                <a:ln w="0"/>
                <a:solidFill>
                  <a:srgbClr val="008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partons</a:t>
            </a:r>
            <a:r>
              <a:rPr lang="en-AU" sz="2200" i="1" dirty="0">
                <a:ln w="0"/>
                <a:solidFill>
                  <a:srgbClr val="008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confined by spacetime-dependent nonperturbative,  nonlinear dynamics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CB9E2B9-CCAC-6325-F8EC-79A83FB30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0352" y="3071813"/>
            <a:ext cx="2774299" cy="29479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5A317C-EE70-A972-8486-566CBBC9FE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86000"/>
            <a:ext cx="2729348" cy="280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43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lack, nature, night sky&#10;&#10;Description automatically generated">
            <a:extLst>
              <a:ext uri="{FF2B5EF4-FFF2-40B4-BE49-F238E27FC236}">
                <a16:creationId xmlns:a16="http://schemas.microsoft.com/office/drawing/2014/main" id="{8CE16D31-D8FA-4842-B2B8-55A9FBB9C4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3" b="42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7007E2BE-D0CA-4AB3-A6BD-E72B41651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2024 Feb 20-22:    Workshop on near-threshold J/psi photoproduction              (37)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C294E2-EE79-4BA5-A624-5995E4657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Craig Roberts cdroberts@nju.edu.cn  445  Emergence of Mass and Spin from Gauge Sector Dynamics</a:t>
            </a:r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5064C8EE-C2E8-49BE-B22B-7EF314413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87034D8C-3CB4-402A-BC46-2AB14C0FE90A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pic>
        <p:nvPicPr>
          <p:cNvPr id="5" name="Picture 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FC6EEE0D-E60F-9812-0F5B-AB2B97F7F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362200"/>
            <a:ext cx="5010150" cy="390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5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C03EC-CBF2-41E0-9F83-DE9B30B64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Modern Understanding</a:t>
            </a:r>
            <a:br>
              <a:rPr lang="en-GB" sz="32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GB" sz="32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Grew Slowly from </a:t>
            </a:r>
            <a:r>
              <a:rPr lang="en-GB" sz="36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ench Script MT" panose="03020402040607040605" pitchFamily="66" charset="0"/>
              </a:rPr>
              <a:t>Ancient</a:t>
            </a:r>
            <a:r>
              <a:rPr lang="en-GB" sz="32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Origins</a:t>
            </a:r>
            <a:endParaRPr lang="en-US" sz="3200" b="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1F72F-3358-490B-95EC-44A85623D2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</a:rPr>
                  <a:t>More than 40 years ago </a:t>
                </a:r>
              </a:p>
              <a:p>
                <a:pPr marL="400050" lvl="1" indent="0">
                  <a:buNone/>
                </a:pPr>
                <a:r>
                  <a:rPr lang="en-US" sz="2200" i="1" dirty="0">
                    <a:solidFill>
                      <a:schemeClr val="accent1">
                        <a:lumMod val="50000"/>
                      </a:schemeClr>
                    </a:solidFill>
                  </a:rPr>
                  <a:t>Dynamical mass generation in continuum quantum chromodynamics, </a:t>
                </a:r>
              </a:p>
              <a:p>
                <a:pPr marL="400050" lvl="1" indent="0">
                  <a:spcBef>
                    <a:spcPts val="0"/>
                  </a:spcBef>
                  <a:buNone/>
                </a:pPr>
                <a:r>
                  <a:rPr lang="en-US" sz="2200" dirty="0">
                    <a:solidFill>
                      <a:schemeClr val="accent1">
                        <a:lumMod val="50000"/>
                      </a:schemeClr>
                    </a:solidFill>
                  </a:rPr>
                  <a:t>J.M. Cornwall, Phys. Rev. D </a:t>
                </a:r>
                <a:r>
                  <a:rPr lang="en-US" sz="2200" b="1" dirty="0">
                    <a:solidFill>
                      <a:schemeClr val="accent1">
                        <a:lumMod val="50000"/>
                      </a:schemeClr>
                    </a:solidFill>
                  </a:rPr>
                  <a:t>26 (</a:t>
                </a:r>
                <a:r>
                  <a:rPr lang="en-US" sz="2200" dirty="0">
                    <a:solidFill>
                      <a:schemeClr val="accent1">
                        <a:lumMod val="50000"/>
                      </a:schemeClr>
                    </a:solidFill>
                  </a:rPr>
                  <a:t>1981) 1453 … </a:t>
                </a:r>
                <a14:m>
                  <m:oMath xmlns:m="http://schemas.openxmlformats.org/officeDocument/2006/math">
                    <m:r>
                      <a:rPr lang="en-AU" sz="2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sz="2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1100</m:t>
                    </m:r>
                  </m:oMath>
                </a14:m>
                <a:r>
                  <a:rPr lang="en-US" sz="2200" dirty="0">
                    <a:solidFill>
                      <a:schemeClr val="accent1">
                        <a:lumMod val="50000"/>
                      </a:schemeClr>
                    </a:solidFill>
                  </a:rPr>
                  <a:t> citations </a:t>
                </a:r>
              </a:p>
              <a:p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</a:rPr>
                  <a:t>Owing to strong self-interactions, gluon </a:t>
                </a:r>
                <a:r>
                  <a:rPr lang="en-US" sz="2400" dirty="0" err="1">
                    <a:solidFill>
                      <a:schemeClr val="accent1">
                        <a:lumMod val="50000"/>
                      </a:schemeClr>
                    </a:solidFill>
                  </a:rPr>
                  <a:t>partons</a:t>
                </a:r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</a:rPr>
                  <a:t> gluon quasiparticles,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</a:rPr>
                  <a:t>	described by a mass function that is large at infrared momenta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1F72F-3358-490B-95EC-44A85623D2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22" t="-107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1D4CE-A8F9-4B06-8C67-BCF7DCD9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 Feb 20-22:    Workshop on near-threshold J/psi photoproduction              (37)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AE176-565E-4537-98CA-9812B2D03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 cdroberts@nju.edu.cn  445  Emergence of Mass and Spin from Gauge Sector Dynamics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1EFA2-3997-479D-8C21-94B4D8B83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 descr="3gluon4gluon.gif">
            <a:extLst>
              <a:ext uri="{FF2B5EF4-FFF2-40B4-BE49-F238E27FC236}">
                <a16:creationId xmlns:a16="http://schemas.microsoft.com/office/drawing/2014/main" id="{DE46E9F2-A2FF-4232-90C8-C5C91296B02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9782909" y="2332892"/>
            <a:ext cx="3294183" cy="1219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873176-5E4C-4EEF-BC48-8F9E8067F3E7}"/>
              </a:ext>
            </a:extLst>
          </p:cNvPr>
          <p:cNvSpPr txBox="1"/>
          <p:nvPr/>
        </p:nvSpPr>
        <p:spPr>
          <a:xfrm>
            <a:off x="9584812" y="1834072"/>
            <a:ext cx="1535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3-gluon vertex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A01342-9569-4E83-9190-49D1B9C2871F}"/>
              </a:ext>
            </a:extLst>
          </p:cNvPr>
          <p:cNvSpPr txBox="1"/>
          <p:nvPr/>
        </p:nvSpPr>
        <p:spPr>
          <a:xfrm>
            <a:off x="9614164" y="3655175"/>
            <a:ext cx="1535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4-gluon vertex</a:t>
            </a: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17C094B5-E572-4E68-BB93-B3D343F0F9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61" y="3657600"/>
            <a:ext cx="4034633" cy="26489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375B9A6-F3B7-44A2-8757-5B481C8A3BF0}"/>
              </a:ext>
            </a:extLst>
          </p:cNvPr>
          <p:cNvSpPr txBox="1"/>
          <p:nvPr/>
        </p:nvSpPr>
        <p:spPr>
          <a:xfrm>
            <a:off x="2598585" y="4458809"/>
            <a:ext cx="1697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70C0"/>
                </a:solidFill>
              </a:rPr>
              <a:t>Gluon propagator … </a:t>
            </a:r>
            <a:r>
              <a:rPr lang="en-US" sz="1600" dirty="0">
                <a:solidFill>
                  <a:srgbClr val="0070C0"/>
                </a:solidFill>
              </a:rPr>
              <a:t>c</a:t>
            </a:r>
            <a:r>
              <a:rPr lang="en-GB" sz="1600" dirty="0" err="1">
                <a:solidFill>
                  <a:srgbClr val="0070C0"/>
                </a:solidFill>
              </a:rPr>
              <a:t>ontinuum</a:t>
            </a:r>
            <a:r>
              <a:rPr lang="en-GB" sz="1600" dirty="0">
                <a:solidFill>
                  <a:srgbClr val="0070C0"/>
                </a:solidFill>
              </a:rPr>
              <a:t> and lattice QCD agree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432FE2-BF44-4A81-A5E4-5B9ABE40CC45}"/>
              </a:ext>
            </a:extLst>
          </p:cNvPr>
          <p:cNvSpPr txBox="1"/>
          <p:nvPr/>
        </p:nvSpPr>
        <p:spPr>
          <a:xfrm>
            <a:off x="5213083" y="4009129"/>
            <a:ext cx="36261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008000"/>
                </a:solidFill>
              </a:rPr>
              <a:t>Truly </a:t>
            </a:r>
            <a:r>
              <a:rPr lang="en-GB" u="sng" dirty="0">
                <a:solidFill>
                  <a:srgbClr val="008000"/>
                </a:solidFill>
              </a:rPr>
              <a:t>mass from nothing</a:t>
            </a:r>
            <a:r>
              <a:rPr lang="en-GB" i="1" dirty="0">
                <a:solidFill>
                  <a:srgbClr val="008000"/>
                </a:solidFill>
              </a:rPr>
              <a:t> </a:t>
            </a:r>
          </a:p>
          <a:p>
            <a:r>
              <a:rPr lang="en-GB" i="1" dirty="0">
                <a:solidFill>
                  <a:srgbClr val="008000"/>
                </a:solidFill>
              </a:rPr>
              <a:t>An interacting theory, written in terms of massless gluon fields, produces dressed gluon fields that are characterised by a mass function that is large at infrared momenta </a:t>
            </a:r>
            <a:endParaRPr lang="en-US" i="1" dirty="0">
              <a:solidFill>
                <a:srgbClr val="008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8B8402-6667-4B6D-81E6-D21AB5F5984F}"/>
              </a:ext>
            </a:extLst>
          </p:cNvPr>
          <p:cNvSpPr txBox="1"/>
          <p:nvPr/>
        </p:nvSpPr>
        <p:spPr>
          <a:xfrm>
            <a:off x="8610600" y="4572000"/>
            <a:ext cx="3626117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QCD fact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Continuum theory and lattice simulations agree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Empirical verification?</a:t>
            </a:r>
            <a:endParaRPr lang="en-US" sz="240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9C16605-3F79-1189-F485-D504D81D5C84}"/>
                  </a:ext>
                </a:extLst>
              </p:cNvPr>
              <p:cNvSpPr txBox="1"/>
              <p:nvPr/>
            </p:nvSpPr>
            <p:spPr>
              <a:xfrm>
                <a:off x="249565" y="3810000"/>
                <a:ext cx="360035" cy="6088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9C16605-3F79-1189-F485-D504D81D5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65" y="3810000"/>
                <a:ext cx="360035" cy="6088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E96CA1E-735E-9551-9169-06E6D016EA5C}"/>
              </a:ext>
            </a:extLst>
          </p:cNvPr>
          <p:cNvCxnSpPr>
            <a:cxnSpLocks/>
          </p:cNvCxnSpPr>
          <p:nvPr/>
        </p:nvCxnSpPr>
        <p:spPr bwMode="auto">
          <a:xfrm flipV="1">
            <a:off x="644013" y="3906155"/>
            <a:ext cx="358642" cy="208256"/>
          </a:xfrm>
          <a:prstGeom prst="straightConnector1">
            <a:avLst/>
          </a:prstGeom>
          <a:ln w="19050">
            <a:solidFill>
              <a:srgbClr val="0099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14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C03EC-CBF2-41E0-9F83-DE9B30B64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Modern Understanding</a:t>
            </a:r>
            <a:br>
              <a:rPr lang="en-GB" sz="32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GB" sz="32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Grew Slowly from </a:t>
            </a:r>
            <a:r>
              <a:rPr lang="en-GB" sz="36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ench Script MT" panose="03020402040607040605" pitchFamily="66" charset="0"/>
              </a:rPr>
              <a:t>Ancient</a:t>
            </a:r>
            <a:r>
              <a:rPr lang="en-GB" sz="32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Origins</a:t>
            </a:r>
            <a:endParaRPr lang="en-US" sz="3200" b="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1F72F-3358-490B-95EC-44A85623D2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</a:rPr>
                  <a:t>More than 40 years ago </a:t>
                </a:r>
              </a:p>
              <a:p>
                <a:pPr marL="400050" lvl="1" indent="0">
                  <a:buNone/>
                </a:pPr>
                <a:r>
                  <a:rPr lang="en-US" sz="2200" i="1" dirty="0">
                    <a:solidFill>
                      <a:schemeClr val="accent1">
                        <a:lumMod val="50000"/>
                      </a:schemeClr>
                    </a:solidFill>
                  </a:rPr>
                  <a:t>Dynamical mass generation in continuum quantum chromodynamics, </a:t>
                </a:r>
              </a:p>
              <a:p>
                <a:pPr marL="400050" lvl="1" indent="0">
                  <a:spcBef>
                    <a:spcPts val="0"/>
                  </a:spcBef>
                  <a:buNone/>
                </a:pPr>
                <a:r>
                  <a:rPr lang="en-US" sz="2200" dirty="0">
                    <a:solidFill>
                      <a:schemeClr val="accent1">
                        <a:lumMod val="50000"/>
                      </a:schemeClr>
                    </a:solidFill>
                  </a:rPr>
                  <a:t>J.M. Cornwall, Phys. Rev. D </a:t>
                </a:r>
                <a:r>
                  <a:rPr lang="en-US" sz="2200" b="1" dirty="0">
                    <a:solidFill>
                      <a:schemeClr val="accent1">
                        <a:lumMod val="50000"/>
                      </a:schemeClr>
                    </a:solidFill>
                  </a:rPr>
                  <a:t>26 (</a:t>
                </a:r>
                <a:r>
                  <a:rPr lang="en-US" sz="2200" dirty="0">
                    <a:solidFill>
                      <a:schemeClr val="accent1">
                        <a:lumMod val="50000"/>
                      </a:schemeClr>
                    </a:solidFill>
                  </a:rPr>
                  <a:t>1981) 1453 …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∼1050</m:t>
                    </m:r>
                  </m:oMath>
                </a14:m>
                <a:r>
                  <a:rPr lang="en-US" sz="2200" dirty="0">
                    <a:solidFill>
                      <a:schemeClr val="accent1">
                        <a:lumMod val="50000"/>
                      </a:schemeClr>
                    </a:solidFill>
                  </a:rPr>
                  <a:t> citations </a:t>
                </a:r>
              </a:p>
              <a:p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</a:rPr>
                  <a:t>Owing to strong self-interactions, gluon </a:t>
                </a:r>
                <a:r>
                  <a:rPr lang="en-US" sz="2400" dirty="0" err="1">
                    <a:solidFill>
                      <a:schemeClr val="accent1">
                        <a:lumMod val="50000"/>
                      </a:schemeClr>
                    </a:solidFill>
                  </a:rPr>
                  <a:t>partons</a:t>
                </a:r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</a:rPr>
                  <a:t> gluon quasiparticles,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</a:rPr>
                  <a:t>	described by a mass function that is large at infrared momenta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1F72F-3358-490B-95EC-44A85623D2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1D4CE-A8F9-4B06-8C67-BCF7DCD9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 Feb 20-22:    Workshop on near-threshold J/psi photoproduction              (37)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AE176-565E-4537-98CA-9812B2D03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 cdroberts@nju.edu.cn  445  Emergence of Mass and Spin from Gauge Sector Dynamics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1EFA2-3997-479D-8C21-94B4D8B83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 descr="3gluon4gluon.gif">
            <a:extLst>
              <a:ext uri="{FF2B5EF4-FFF2-40B4-BE49-F238E27FC236}">
                <a16:creationId xmlns:a16="http://schemas.microsoft.com/office/drawing/2014/main" id="{DE46E9F2-A2FF-4232-90C8-C5C91296B02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9782909" y="2332892"/>
            <a:ext cx="3294183" cy="1219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873176-5E4C-4EEF-BC48-8F9E8067F3E7}"/>
              </a:ext>
            </a:extLst>
          </p:cNvPr>
          <p:cNvSpPr txBox="1"/>
          <p:nvPr/>
        </p:nvSpPr>
        <p:spPr>
          <a:xfrm>
            <a:off x="9584812" y="1834072"/>
            <a:ext cx="1535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3-gluon vertex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A01342-9569-4E83-9190-49D1B9C2871F}"/>
              </a:ext>
            </a:extLst>
          </p:cNvPr>
          <p:cNvSpPr txBox="1"/>
          <p:nvPr/>
        </p:nvSpPr>
        <p:spPr>
          <a:xfrm>
            <a:off x="9614164" y="3655175"/>
            <a:ext cx="1535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4-gluon vertex</a:t>
            </a: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17C094B5-E572-4E68-BB93-B3D343F0F9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61" y="3657600"/>
            <a:ext cx="4034633" cy="26489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375B9A6-F3B7-44A2-8757-5B481C8A3BF0}"/>
              </a:ext>
            </a:extLst>
          </p:cNvPr>
          <p:cNvSpPr txBox="1"/>
          <p:nvPr/>
        </p:nvSpPr>
        <p:spPr>
          <a:xfrm>
            <a:off x="2598585" y="4458809"/>
            <a:ext cx="1697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70C0"/>
                </a:solidFill>
              </a:rPr>
              <a:t>Gluon propagator … </a:t>
            </a:r>
            <a:r>
              <a:rPr lang="en-US" sz="1600" dirty="0">
                <a:solidFill>
                  <a:srgbClr val="0070C0"/>
                </a:solidFill>
              </a:rPr>
              <a:t>c</a:t>
            </a:r>
            <a:r>
              <a:rPr lang="en-GB" sz="1600" dirty="0" err="1">
                <a:solidFill>
                  <a:srgbClr val="0070C0"/>
                </a:solidFill>
              </a:rPr>
              <a:t>ontinuum</a:t>
            </a:r>
            <a:r>
              <a:rPr lang="en-GB" sz="1600" dirty="0">
                <a:solidFill>
                  <a:srgbClr val="0070C0"/>
                </a:solidFill>
              </a:rPr>
              <a:t> and lattice QCD agree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432FE2-BF44-4A81-A5E4-5B9ABE40CC45}"/>
              </a:ext>
            </a:extLst>
          </p:cNvPr>
          <p:cNvSpPr txBox="1"/>
          <p:nvPr/>
        </p:nvSpPr>
        <p:spPr>
          <a:xfrm>
            <a:off x="5213083" y="4009129"/>
            <a:ext cx="36261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008000"/>
                </a:solidFill>
              </a:rPr>
              <a:t>Truly </a:t>
            </a:r>
            <a:r>
              <a:rPr lang="en-GB" u="sng" dirty="0">
                <a:solidFill>
                  <a:srgbClr val="008000"/>
                </a:solidFill>
              </a:rPr>
              <a:t>mass from nothing</a:t>
            </a:r>
            <a:r>
              <a:rPr lang="en-GB" i="1" dirty="0">
                <a:solidFill>
                  <a:srgbClr val="008000"/>
                </a:solidFill>
              </a:rPr>
              <a:t> </a:t>
            </a:r>
          </a:p>
          <a:p>
            <a:r>
              <a:rPr lang="en-GB" i="1" dirty="0">
                <a:solidFill>
                  <a:srgbClr val="008000"/>
                </a:solidFill>
              </a:rPr>
              <a:t>An interacting theory, written in terms of massless gluon fields, produces dressed gluon fields that are characterised by a mass function that is large at infrared momenta </a:t>
            </a:r>
            <a:endParaRPr lang="en-US" i="1" dirty="0">
              <a:solidFill>
                <a:srgbClr val="008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8B8402-6667-4B6D-81E6-D21AB5F5984F}"/>
              </a:ext>
            </a:extLst>
          </p:cNvPr>
          <p:cNvSpPr txBox="1"/>
          <p:nvPr/>
        </p:nvSpPr>
        <p:spPr>
          <a:xfrm>
            <a:off x="8612773" y="4572000"/>
            <a:ext cx="3626117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QCD fact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Continuum theory and lattice simulations agree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Empirical verification?</a:t>
            </a:r>
            <a:endParaRPr lang="en-US" sz="240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37A9E7-EB8D-2B1A-9405-ECF06E752954}"/>
              </a:ext>
            </a:extLst>
          </p:cNvPr>
          <p:cNvSpPr txBox="1"/>
          <p:nvPr/>
        </p:nvSpPr>
        <p:spPr>
          <a:xfrm>
            <a:off x="3559646" y="1289802"/>
            <a:ext cx="5029200" cy="5170646"/>
          </a:xfrm>
          <a:prstGeom prst="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EHM means</a:t>
            </a:r>
          </a:p>
          <a:p>
            <a:pPr algn="ctr"/>
            <a:r>
              <a:rPr lang="en-GB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Gluons are massive – Schwinger Mechanism</a:t>
            </a:r>
            <a:endParaRPr lang="en-US" sz="6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F230E93-E9BD-B01B-D084-7B566C129759}"/>
                  </a:ext>
                </a:extLst>
              </p:cNvPr>
              <p:cNvSpPr txBox="1"/>
              <p:nvPr/>
            </p:nvSpPr>
            <p:spPr>
              <a:xfrm>
                <a:off x="249565" y="3849988"/>
                <a:ext cx="360035" cy="6088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F230E93-E9BD-B01B-D084-7B566C129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65" y="3849988"/>
                <a:ext cx="360035" cy="608821"/>
              </a:xfrm>
              <a:prstGeom prst="rect">
                <a:avLst/>
              </a:prstGeom>
              <a:blipFill>
                <a:blip r:embed="rId5"/>
                <a:stretch>
                  <a:fillRect b="-1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F82EF29-FC6B-B204-76D5-5892A8A575DE}"/>
              </a:ext>
            </a:extLst>
          </p:cNvPr>
          <p:cNvCxnSpPr>
            <a:cxnSpLocks/>
          </p:cNvCxnSpPr>
          <p:nvPr/>
        </p:nvCxnSpPr>
        <p:spPr bwMode="auto">
          <a:xfrm flipV="1">
            <a:off x="644013" y="3946143"/>
            <a:ext cx="358642" cy="208256"/>
          </a:xfrm>
          <a:prstGeom prst="straightConnector1">
            <a:avLst/>
          </a:prstGeom>
          <a:ln w="19050">
            <a:solidFill>
              <a:srgbClr val="0099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3D79ECB-B1CB-4F02-9175-46388628B7C1}"/>
              </a:ext>
            </a:extLst>
          </p:cNvPr>
          <p:cNvSpPr txBox="1"/>
          <p:nvPr/>
        </p:nvSpPr>
        <p:spPr>
          <a:xfrm>
            <a:off x="152400" y="165954"/>
            <a:ext cx="3124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AU" sz="1300" dirty="0">
                <a:solidFill>
                  <a:schemeClr val="accent6">
                    <a:lumMod val="75000"/>
                  </a:schemeClr>
                </a:solidFill>
              </a:rPr>
              <a:t>D. Binosi, </a:t>
            </a:r>
            <a:r>
              <a:rPr lang="en-AU" sz="1300" i="1" dirty="0">
                <a:solidFill>
                  <a:schemeClr val="accent6">
                    <a:lumMod val="75000"/>
                  </a:schemeClr>
                </a:solidFill>
              </a:rPr>
              <a:t>Emergent Hadron Mass in Strong Dynamics</a:t>
            </a:r>
            <a:r>
              <a:rPr lang="en-AU" sz="1300" dirty="0">
                <a:solidFill>
                  <a:schemeClr val="accent6">
                    <a:lumMod val="75000"/>
                  </a:schemeClr>
                </a:solidFill>
              </a:rPr>
              <a:t>, Few Body Syst. </a:t>
            </a:r>
            <a:r>
              <a:rPr lang="en-AU" sz="1300" b="1" dirty="0">
                <a:solidFill>
                  <a:schemeClr val="accent6">
                    <a:lumMod val="75000"/>
                  </a:schemeClr>
                </a:solidFill>
              </a:rPr>
              <a:t>63</a:t>
            </a:r>
            <a:r>
              <a:rPr lang="en-AU" sz="1300" dirty="0">
                <a:solidFill>
                  <a:schemeClr val="accent6">
                    <a:lumMod val="75000"/>
                  </a:schemeClr>
                </a:solidFill>
              </a:rPr>
              <a:t> (2022) 42.</a:t>
            </a:r>
          </a:p>
          <a:p>
            <a:r>
              <a:rPr lang="en-AU" sz="1300" dirty="0">
                <a:solidFill>
                  <a:schemeClr val="accent6">
                    <a:lumMod val="75000"/>
                  </a:schemeClr>
                </a:solidFill>
              </a:rPr>
              <a:t>M. N. Ferreira, J. </a:t>
            </a:r>
            <a:r>
              <a:rPr lang="en-AU" sz="1300" dirty="0" err="1">
                <a:solidFill>
                  <a:schemeClr val="accent6">
                    <a:lumMod val="75000"/>
                  </a:schemeClr>
                </a:solidFill>
              </a:rPr>
              <a:t>Papavassiliou</a:t>
            </a:r>
            <a:r>
              <a:rPr lang="en-AU" sz="13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AU" sz="1300" i="1" dirty="0">
                <a:solidFill>
                  <a:schemeClr val="accent6">
                    <a:lumMod val="75000"/>
                  </a:schemeClr>
                </a:solidFill>
              </a:rPr>
              <a:t>Gauge Sector Dynamics in QCD</a:t>
            </a:r>
            <a:r>
              <a:rPr lang="en-AU" sz="1300" dirty="0">
                <a:solidFill>
                  <a:schemeClr val="accent6">
                    <a:lumMod val="75000"/>
                  </a:schemeClr>
                </a:solidFill>
              </a:rPr>
              <a:t>, Particles </a:t>
            </a:r>
            <a:r>
              <a:rPr lang="en-AU" sz="1300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  <a:r>
              <a:rPr lang="en-AU" sz="1300" dirty="0">
                <a:solidFill>
                  <a:schemeClr val="accent6">
                    <a:lumMod val="75000"/>
                  </a:schemeClr>
                </a:solidFill>
              </a:rPr>
              <a:t> (1) (2023) 312–363.</a:t>
            </a:r>
          </a:p>
        </p:txBody>
      </p:sp>
    </p:spTree>
    <p:extLst>
      <p:ext uri="{BB962C8B-B14F-4D97-AF65-F5344CB8AC3E}">
        <p14:creationId xmlns:p14="http://schemas.microsoft.com/office/powerpoint/2010/main" val="2506514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810126"/>
            <a:ext cx="9144000" cy="1362075"/>
          </a:xfrm>
        </p:spPr>
        <p:txBody>
          <a:bodyPr/>
          <a:lstStyle/>
          <a:p>
            <a:pPr algn="ctr"/>
            <a:r>
              <a:rPr lang="en-US" sz="6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QCD’s Running Coupling</a:t>
            </a:r>
            <a:endParaRPr lang="en-US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 cdroberts@nju.edu.cn  445  Emergence of Mass and Spin from Gauge Sector Dynamics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 descr="QCDalp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298598"/>
            <a:ext cx="4268960" cy="4511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967152" y="2286000"/>
            <a:ext cx="1971181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⇐</a:t>
            </a:r>
          </a:p>
          <a:p>
            <a:r>
              <a:rPr lang="en-GB" b="1" dirty="0">
                <a:solidFill>
                  <a:srgbClr val="C00000"/>
                </a:solidFill>
              </a:rPr>
              <a:t>What’s happening </a:t>
            </a:r>
          </a:p>
          <a:p>
            <a:r>
              <a:rPr lang="en-GB" b="1" dirty="0">
                <a:solidFill>
                  <a:srgbClr val="C00000"/>
                </a:solidFill>
              </a:rPr>
              <a:t>out here?!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655166" y="6619863"/>
            <a:ext cx="4486940" cy="381000"/>
          </a:xfrm>
        </p:spPr>
        <p:txBody>
          <a:bodyPr/>
          <a:lstStyle/>
          <a:p>
            <a:r>
              <a:rPr lang="en-US"/>
              <a:t>2024 Feb 20-22:    Workshop on near-threshold J/psi photoproduction              (37)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26B2BD-1CDC-4CBC-9778-C4D73AEF7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556" y="75407"/>
            <a:ext cx="1574444" cy="15744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C6CC6C-178B-41C0-9DE7-DEAF020F3007}"/>
              </a:ext>
            </a:extLst>
          </p:cNvPr>
          <p:cNvSpPr txBox="1"/>
          <p:nvPr/>
        </p:nvSpPr>
        <p:spPr>
          <a:xfrm>
            <a:off x="381000" y="1417990"/>
            <a:ext cx="2119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8000"/>
                </a:solidFill>
              </a:rPr>
              <a:t>This is where we live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2892F5-F9AE-EE93-4105-3F7C8F2BE30F}"/>
              </a:ext>
            </a:extLst>
          </p:cNvPr>
          <p:cNvSpPr txBox="1"/>
          <p:nvPr/>
        </p:nvSpPr>
        <p:spPr>
          <a:xfrm>
            <a:off x="7502766" y="1602656"/>
            <a:ext cx="479174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ln w="0"/>
                <a:solidFill>
                  <a:srgbClr val="008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Asymptotic Freedom</a:t>
            </a:r>
          </a:p>
          <a:p>
            <a:r>
              <a:rPr lang="en-AU" sz="2800" i="1" dirty="0">
                <a:ln w="0"/>
                <a:solidFill>
                  <a:srgbClr val="008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Interaction becomes weaker </a:t>
            </a:r>
          </a:p>
          <a:p>
            <a:r>
              <a:rPr lang="en-AU" sz="2800" i="1" dirty="0">
                <a:ln w="0"/>
                <a:solidFill>
                  <a:srgbClr val="008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as energy grows</a:t>
            </a:r>
          </a:p>
          <a:p>
            <a:r>
              <a:rPr lang="en-AU" sz="2800" i="1" dirty="0">
                <a:ln w="0"/>
                <a:solidFill>
                  <a:srgbClr val="008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(as charges get closer together)</a:t>
            </a:r>
          </a:p>
        </p:txBody>
      </p:sp>
    </p:spTree>
    <p:extLst>
      <p:ext uri="{BB962C8B-B14F-4D97-AF65-F5344CB8AC3E}">
        <p14:creationId xmlns:p14="http://schemas.microsoft.com/office/powerpoint/2010/main" val="358485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web page&#10;&#10;Description automatically generated">
            <a:extLst>
              <a:ext uri="{FF2B5EF4-FFF2-40B4-BE49-F238E27FC236}">
                <a16:creationId xmlns:a16="http://schemas.microsoft.com/office/drawing/2014/main" id="{272F79D7-344B-40B9-BAE2-9ACED8AEE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228600"/>
            <a:ext cx="6831616" cy="4284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0A25F891-D03C-4ADA-A76B-36FEBDA2B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2024 Feb 20-22:    Workshop on near-threshold J/psi photoproduction              (37)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FBB618-96EC-4866-99BE-7B192F70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Craig Roberts cdroberts@nju.edu.cn  445  Emergence of Mass and Spin from Gauge Sector Dynamics</a:t>
            </a:r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49C99CD1-8313-4EEE-9698-A6495B040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87034D8C-3CB4-402A-BC46-2AB14C0FE90A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pic>
        <p:nvPicPr>
          <p:cNvPr id="7" name="Picture 6" descr="A close-up of a text&#10;&#10;Description automatically generated">
            <a:extLst>
              <a:ext uri="{FF2B5EF4-FFF2-40B4-BE49-F238E27FC236}">
                <a16:creationId xmlns:a16="http://schemas.microsoft.com/office/drawing/2014/main" id="{7FA6FD38-83D1-C5EB-E974-1AB3643630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862" y="1518324"/>
            <a:ext cx="5867400" cy="4730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A8C5D47-E2E4-562B-16E2-115B7BE75F37}"/>
              </a:ext>
            </a:extLst>
          </p:cNvPr>
          <p:cNvSpPr/>
          <p:nvPr/>
        </p:nvSpPr>
        <p:spPr bwMode="auto">
          <a:xfrm>
            <a:off x="6137028" y="1905000"/>
            <a:ext cx="5715000" cy="137160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4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CRAIG20ROBERTS@ALLIYGNFUVWYY577" val="3700"/>
</p:tagLst>
</file>

<file path=ppt/theme/theme1.xml><?xml version="1.0" encoding="utf-8"?>
<a:theme xmlns:a="http://schemas.openxmlformats.org/drawingml/2006/main" name="blue_2007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Blue 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lue design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ustom 11">
      <a:dk1>
        <a:srgbClr val="616161"/>
      </a:dk1>
      <a:lt1>
        <a:sysClr val="window" lastClr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4B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14625</TotalTime>
  <Words>5551</Words>
  <Application>Microsoft Office PowerPoint</Application>
  <PresentationFormat>Widescreen</PresentationFormat>
  <Paragraphs>537</Paragraphs>
  <Slides>41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9" baseType="lpstr">
      <vt:lpstr>Adobe Hebrew</vt:lpstr>
      <vt:lpstr>Algerian</vt:lpstr>
      <vt:lpstr>-apple-system</vt:lpstr>
      <vt:lpstr>Arial</vt:lpstr>
      <vt:lpstr>Brush Script MT</vt:lpstr>
      <vt:lpstr>Calibri</vt:lpstr>
      <vt:lpstr>Cambria Math</vt:lpstr>
      <vt:lpstr>Courier New</vt:lpstr>
      <vt:lpstr>Freestyle Script</vt:lpstr>
      <vt:lpstr>French Script MT</vt:lpstr>
      <vt:lpstr>KaTeX_Main</vt:lpstr>
      <vt:lpstr>KaTeX_Math</vt:lpstr>
      <vt:lpstr>Lucida Handwriting</vt:lpstr>
      <vt:lpstr>Open Sans</vt:lpstr>
      <vt:lpstr>Times New Roman</vt:lpstr>
      <vt:lpstr>Trebuchet MS</vt:lpstr>
      <vt:lpstr>Wingdings</vt:lpstr>
      <vt:lpstr>blue_2007</vt:lpstr>
      <vt:lpstr> </vt:lpstr>
      <vt:lpstr>Focus of experiments       New Generation Facilities</vt:lpstr>
      <vt:lpstr>Emergence of Hadron Mass</vt:lpstr>
      <vt:lpstr>Emergence of Hadron Mass - Basic Questions</vt:lpstr>
      <vt:lpstr>PowerPoint Presentation</vt:lpstr>
      <vt:lpstr>Modern Understanding Grew Slowly from Ancient Origins</vt:lpstr>
      <vt:lpstr>Modern Understanding Grew Slowly from Ancient Origins</vt:lpstr>
      <vt:lpstr>QCD’s Running Coupling</vt:lpstr>
      <vt:lpstr>PowerPoint Presentation</vt:lpstr>
      <vt:lpstr>Process independent  effective charge = running coupling</vt:lpstr>
      <vt:lpstr>EHM Basics</vt:lpstr>
      <vt:lpstr>Faddeev Equation for Baryons</vt:lpstr>
      <vt:lpstr>Structure of Baryons</vt:lpstr>
      <vt:lpstr>Structure of Baryons</vt:lpstr>
      <vt:lpstr>Structure of Baryons</vt:lpstr>
      <vt:lpstr>PowerPoint Presentation</vt:lpstr>
      <vt:lpstr>Proton Spin Structure</vt:lpstr>
      <vt:lpstr>Baryon Structure</vt:lpstr>
      <vt:lpstr>EHM Measurements How does the mass of the nucleon arise? </vt:lpstr>
      <vt:lpstr>EHM Measurements How does the mass of the nucleon arise? </vt:lpstr>
      <vt:lpstr>Parton Distribution Functions</vt:lpstr>
      <vt:lpstr>Proton and pion distribution functions in counterpoint</vt:lpstr>
      <vt:lpstr>Proton and pion distribution functions in counterpoint</vt:lpstr>
      <vt:lpstr>Proton and pion distribution functions in counterpoint</vt:lpstr>
      <vt:lpstr>All-orders evolution</vt:lpstr>
      <vt:lpstr>Proton and pion distribution functions in counterpoint – glue and sea</vt:lpstr>
      <vt:lpstr>Asymmetry of antimatter in the proton</vt:lpstr>
      <vt:lpstr> </vt:lpstr>
      <vt:lpstr>Origin of Proton Spin</vt:lpstr>
      <vt:lpstr>Polarised quark distribution functions at ζ=√3GeV</vt:lpstr>
      <vt:lpstr>Polarised quark distribution functions at ζ=√3GeV</vt:lpstr>
      <vt:lpstr>Polarised glue distribution functions at ζ=√3GeV</vt:lpstr>
      <vt:lpstr>Proton Spin</vt:lpstr>
      <vt:lpstr>Theory Predictions</vt:lpstr>
      <vt:lpstr>Proton Spin Budget</vt:lpstr>
      <vt:lpstr>Epilogue</vt:lpstr>
      <vt:lpstr>Epilogue</vt:lpstr>
      <vt:lpstr>PowerPoint Presentation</vt:lpstr>
      <vt:lpstr>PowerPoint Presentation</vt:lpstr>
      <vt:lpstr>Structure of Baryons</vt:lpstr>
      <vt:lpstr>Structure of Baryons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Craig Roberts</dc:creator>
  <cp:lastModifiedBy>Craig Roberts</cp:lastModifiedBy>
  <cp:revision>330</cp:revision>
  <dcterms:created xsi:type="dcterms:W3CDTF">2020-06-14T06:00:22Z</dcterms:created>
  <dcterms:modified xsi:type="dcterms:W3CDTF">2024-02-20T00:28:10Z</dcterms:modified>
</cp:coreProperties>
</file>