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p:sldMasterIdLst>
    <p:sldMasterId id="2147483648" r:id="rId1"/>
  </p:sldMasterIdLst>
  <p:notesMasterIdLst>
    <p:notesMasterId r:id="rId36"/>
  </p:notesMasterIdLst>
  <p:sldIdLst>
    <p:sldId id="995" r:id="rId2"/>
    <p:sldId id="990" r:id="rId3"/>
    <p:sldId id="258" r:id="rId4"/>
    <p:sldId id="991" r:id="rId5"/>
    <p:sldId id="1018" r:id="rId6"/>
    <p:sldId id="1011" r:id="rId7"/>
    <p:sldId id="1012" r:id="rId8"/>
    <p:sldId id="1017" r:id="rId9"/>
    <p:sldId id="1023" r:id="rId10"/>
    <p:sldId id="999" r:id="rId11"/>
    <p:sldId id="1020" r:id="rId12"/>
    <p:sldId id="1008" r:id="rId13"/>
    <p:sldId id="1015" r:id="rId14"/>
    <p:sldId id="989" r:id="rId15"/>
    <p:sldId id="1014" r:id="rId16"/>
    <p:sldId id="994" r:id="rId17"/>
    <p:sldId id="996" r:id="rId18"/>
    <p:sldId id="1001" r:id="rId19"/>
    <p:sldId id="998" r:id="rId20"/>
    <p:sldId id="1005" r:id="rId21"/>
    <p:sldId id="1022" r:id="rId22"/>
    <p:sldId id="1003" r:id="rId23"/>
    <p:sldId id="1000" r:id="rId24"/>
    <p:sldId id="1006" r:id="rId25"/>
    <p:sldId id="291" r:id="rId26"/>
    <p:sldId id="1016" r:id="rId27"/>
    <p:sldId id="1010" r:id="rId28"/>
    <p:sldId id="1019" r:id="rId29"/>
    <p:sldId id="993" r:id="rId30"/>
    <p:sldId id="1021" r:id="rId31"/>
    <p:sldId id="1007" r:id="rId32"/>
    <p:sldId id="1004" r:id="rId33"/>
    <p:sldId id="1009" r:id="rId34"/>
    <p:sldId id="264" r:id="rId35"/>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3300"/>
    <a:srgbClr val="014723"/>
    <a:srgbClr val="FF5D5D"/>
    <a:srgbClr val="C00000"/>
    <a:srgbClr val="3A6695"/>
    <a:srgbClr val="9CC5FD"/>
    <a:srgbClr val="134263"/>
    <a:srgbClr val="1E2B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28" autoAdjust="0"/>
    <p:restoredTop sz="95804" autoAdjust="0"/>
  </p:normalViewPr>
  <p:slideViewPr>
    <p:cSldViewPr snapToGrid="0">
      <p:cViewPr varScale="1">
        <p:scale>
          <a:sx n="119" d="100"/>
          <a:sy n="119" d="100"/>
        </p:scale>
        <p:origin x="568" y="18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25" d="100"/>
        <a:sy n="2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8-06T09:22:52.060"/>
    </inkml:context>
    <inkml:brush xml:id="br0">
      <inkml:brushProperty name="width" value="0.05" units="cm"/>
      <inkml:brushProperty name="height" value="0.05" units="cm"/>
      <inkml:brushProperty name="color" value="#E71224"/>
    </inkml:brush>
  </inkml:definitions>
  <inkml:trace contextRef="#ctx0" brushRef="#br0">3201 288 24575,'0'-9'0,"-3"1"0,-6-5 0,-5 4 0,-9-9 0,-7 7 0,4-3 0,-19-1 0,6 3 0,-23-9 0,-2 8 0,-22-11 0,18 11 0,-16-5 0,27 12 0,-12-5 0,6 4 0,-3 0 0,-28-7 0,24 7 0,-10 0 0,8 1 0,18 2 0,1 1-447,-31 0 0,3 1 447,1-4 0,15 5 0,11-4 0,19 5 0,10 3 0,4-2 0,16 7 0,-6-7 894,6 6-894,-39 11 0,6 0 0,-41 16 0,38-17 0,-6 2 0,16 1 0,5-8 0,-15 13 0,21-15 0,-14 5 0,10-1 0,-17 2 0,-23 19 0,16-10 0,-13 10 0,13-9 0,20-6 0,-19 7 0,28-9 0,-9 1 0,-18 20 0,12-15 0,-30 28 0,32-29 0,-11 8 0,14-12 0,4 5 0,2-4 0,-14 16 0,14-10 0,-22 19 0,23-14 0,-5 6 0,2-7 0,4-1 0,-16 15 0,19-17 0,-8 9 0,9-5 0,5-10 0,-6 21 0,8-17 0,0 10 0,0 0 0,0-5 0,0 10 0,5-4 0,-5 6 0,9 24 0,-4-12 0,5 26 0,0-16 0,0 0 0,6 5 0,0-6 0,11 8 0,-4-21 0,3 2 0,15 26-391,-12-27 1,2 0 390,21 21 0,0-6 0,6 0 0,6-6 0,0-6 0,6 0 0,6-6 0,-11-15 0,2-1 0,-7-3 0,0-2 0,14 1 0,0-1 0,-11-3 0,-2-4 0,-3-6 0,1-1 0,3 3 0,1 0 0,-1-2 0,1-2 0,-3-1 0,5-1 0,28 5 0,12 1 0,-7-1-1353,-11-5 0,0 0 1353,13 3 0,9 2 0,-11-3 0,-18-4 0,-6-2-657,-1 1 0,1 0 657,6 0 0,3 0 0,-8 0 0,4 0 0,-2 0 0,13-2 0,1-1-663,-8 1 0,2 0 0,-3-2 663,8-2 0,-2-2 0,6 1 0,-1 0-436,-3 1 1,-2-2 435,0-2 0,-1 0 0,-8 2 0,-2 0 599,-3-5 0,-2 0-599,-6 3 0,1-2 0,16-6 0,-2-2 0,-21 6 0,0-1 0,17-7 0,-2 0 867,7-3-867,14-7 0,-14 1 0,13-6 2163,-3-8-2163,-17 4 0,1-2 0,-19 11 0,-1 0 0,14-12 0,-4 2 0,1-1 1878,-12-2-1878,11-3 1140,-19 2-1140,14-2 415,-18-2-415,-12 16 0,5-19 0,-5 12 0,14-47 0,-5 16 0,3-19 0,-10 22 0,-7 23 0,0-12 0,-11 18 0,5-28 0,-8-2 0,3 4 0,-10-7 0,-1 22 0,-8-4 0,-2-1 0,-4-5 0,-1 1 0,0 2 0,3 17 0,-8-11 0,-1-1 0,9 11 0,-10-9 0,-2 1 0,5 3 0,-14-10 0,16 17 0,-1 7 0,10 4 0,-13 2 0,0-10 0,-7 1 0,9 7 0,1-1 0,-6 2 0,13 6 0,-16-9 0,22 14 0,-11-4 0,4 2 0,-6-3 0,1 1 0,-5-4 0,4 3 0,0-4 0,-10-1 0,22 6 0,-33-9 0,26 7 0,-19-7 0,10 4 0,4 4 0,0-3 0,-4 8 0,-3-14 0,0 11 0,-11-12 0,-20-6 0,14 11 0,-9-9 0,18 18 0,8-3 0,-11 2 0,6-3 0,-4 5 0,1-4 0,7 3 0,-4-3 0,0 9 0,-2-4 0,5 4 0,-5-1 0,22-1 0,-23 6 0,18-3 0,-31-1 0,28 4 0,-28-3 0,31 4 0,-7 0 0,-1 0 0,9 0 0,-26 0 0,-12-5 0,9 4 0,-7-3 0,28 4 0,-8 0 0,9 0 0,-8 0 0,12 0 0,8 0 0,-7 0 0,9 4 0,-10-3 0,9 2 0,-4-3 0,6 0 0,2 0 0,-2 0 0,3 0 0,1 0 0,0 0 0,-9 0 0,7 0 0,-7 0 0,9 0 0,-5 0 0,4 0 0,0 4 0,-3-3 0,7 2 0,-8-3 0,8 0 0,2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CE4261-0CDD-45A3-84C2-311859DE5B03}" type="datetimeFigureOut">
              <a:rPr lang="zh-CN" altLang="en-US" smtClean="0"/>
              <a:pPr/>
              <a:t>2023/8/10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F711DA-82CB-44C8-99EC-9CE596A896FB}" type="slidenum">
              <a:rPr lang="zh-CN" altLang="en-US" smtClean="0"/>
              <a:pPr/>
              <a:t>‹#›</a:t>
            </a:fld>
            <a:endParaRPr lang="zh-CN" altLang="en-US"/>
          </a:p>
        </p:txBody>
      </p:sp>
    </p:spTree>
    <p:extLst>
      <p:ext uri="{BB962C8B-B14F-4D97-AF65-F5344CB8AC3E}">
        <p14:creationId xmlns:p14="http://schemas.microsoft.com/office/powerpoint/2010/main" val="40821146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mp.weixin.qq.com/s/yP7kpEkUfJbIZU_Vsh2nfA"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各种活动细分</a:t>
            </a:r>
            <a:r>
              <a:rPr lang="zh-CN" altLang="en-US" dirty="0"/>
              <a:t>，照片</a:t>
            </a:r>
            <a:endParaRPr lang="en-AU" altLang="zh-CN" dirty="0"/>
          </a:p>
          <a:p>
            <a:endParaRPr lang="en-AU" dirty="0"/>
          </a:p>
          <a:p>
            <a:r>
              <a:rPr lang="zh-CN" altLang="en-US"/>
              <a:t>伽马对撞机建设</a:t>
            </a:r>
            <a:endParaRPr lang="en-US" dirty="0"/>
          </a:p>
        </p:txBody>
      </p:sp>
      <p:sp>
        <p:nvSpPr>
          <p:cNvPr id="4" name="Slide Number Placeholder 3"/>
          <p:cNvSpPr>
            <a:spLocks noGrp="1"/>
          </p:cNvSpPr>
          <p:nvPr>
            <p:ph type="sldNum" sz="quarter" idx="5"/>
          </p:nvPr>
        </p:nvSpPr>
        <p:spPr/>
        <p:txBody>
          <a:bodyPr/>
          <a:lstStyle/>
          <a:p>
            <a:fld id="{C2F85DEC-5AE7-0644-BC03-117E98163CA4}" type="slidenum">
              <a:rPr lang="en-US" smtClean="0"/>
              <a:t>0</a:t>
            </a:fld>
            <a:endParaRPr lang="en-US"/>
          </a:p>
        </p:txBody>
      </p:sp>
    </p:spTree>
    <p:extLst>
      <p:ext uri="{BB962C8B-B14F-4D97-AF65-F5344CB8AC3E}">
        <p14:creationId xmlns:p14="http://schemas.microsoft.com/office/powerpoint/2010/main" val="1909829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solidFill>
                  <a:srgbClr val="C00000"/>
                </a:solidFill>
                <a:latin typeface="微软雅黑" panose="020B0503020204020204" pitchFamily="34" charset="-122"/>
                <a:ea typeface="微软雅黑" panose="020B0503020204020204" pitchFamily="34" charset="-122"/>
              </a:rPr>
              <a:t>公众号壹课</a:t>
            </a:r>
            <a:endParaRPr lang="zh-CN" altLang="en-US" dirty="0"/>
          </a:p>
        </p:txBody>
      </p:sp>
      <p:sp>
        <p:nvSpPr>
          <p:cNvPr id="4" name="灯片编号占位符 3"/>
          <p:cNvSpPr>
            <a:spLocks noGrp="1"/>
          </p:cNvSpPr>
          <p:nvPr>
            <p:ph type="sldNum" sz="quarter" idx="10"/>
          </p:nvPr>
        </p:nvSpPr>
        <p:spPr/>
        <p:txBody>
          <a:bodyPr/>
          <a:lstStyle/>
          <a:p>
            <a:fld id="{5EF711DA-82CB-44C8-99EC-9CE596A896FB}" type="slidenum">
              <a:rPr lang="zh-CN" altLang="en-US" smtClean="0"/>
              <a:pPr/>
              <a:t>2</a:t>
            </a:fld>
            <a:endParaRPr lang="zh-CN" altLang="en-US"/>
          </a:p>
        </p:txBody>
      </p:sp>
    </p:spTree>
    <p:extLst>
      <p:ext uri="{BB962C8B-B14F-4D97-AF65-F5344CB8AC3E}">
        <p14:creationId xmlns:p14="http://schemas.microsoft.com/office/powerpoint/2010/main" val="14482990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defTabSz="864931">
              <a:defRPr/>
            </a:pPr>
            <a:fld id="{01006F3D-0C12-4BB2-9B33-E700C28ED4E1}" type="slidenum">
              <a:rPr lang="en-US">
                <a:solidFill>
                  <a:prstClr val="black"/>
                </a:solidFill>
                <a:latin typeface="Calibri"/>
              </a:rPr>
              <a:pPr defTabSz="864931">
                <a:defRPr/>
              </a:pPr>
              <a:t>12</a:t>
            </a:fld>
            <a:endParaRPr lang="en-US">
              <a:solidFill>
                <a:prstClr val="black"/>
              </a:solidFill>
              <a:latin typeface="Calibri"/>
            </a:endParaRPr>
          </a:p>
        </p:txBody>
      </p:sp>
    </p:spTree>
    <p:extLst>
      <p:ext uri="{BB962C8B-B14F-4D97-AF65-F5344CB8AC3E}">
        <p14:creationId xmlns:p14="http://schemas.microsoft.com/office/powerpoint/2010/main" val="2069354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https://mp.weixin.qq.com/s/yP7kpEkUfJbIZU_Vsh2nfA</a:t>
            </a:r>
            <a:r>
              <a:rPr lang="zh-CN" altLang="en-US" dirty="0"/>
              <a:t> </a:t>
            </a:r>
            <a:endParaRPr lang="en-CN" dirty="0"/>
          </a:p>
        </p:txBody>
      </p:sp>
      <p:sp>
        <p:nvSpPr>
          <p:cNvPr id="4" name="Slide Number Placeholder 3"/>
          <p:cNvSpPr>
            <a:spLocks noGrp="1"/>
          </p:cNvSpPr>
          <p:nvPr>
            <p:ph type="sldNum" sz="quarter" idx="5"/>
          </p:nvPr>
        </p:nvSpPr>
        <p:spPr/>
        <p:txBody>
          <a:bodyPr/>
          <a:lstStyle/>
          <a:p>
            <a:fld id="{5EF711DA-82CB-44C8-99EC-9CE596A896FB}" type="slidenum">
              <a:rPr lang="zh-CN" altLang="en-US" smtClean="0"/>
              <a:pPr/>
              <a:t>21</a:t>
            </a:fld>
            <a:endParaRPr lang="zh-CN" altLang="en-US"/>
          </a:p>
        </p:txBody>
      </p:sp>
    </p:spTree>
    <p:extLst>
      <p:ext uri="{BB962C8B-B14F-4D97-AF65-F5344CB8AC3E}">
        <p14:creationId xmlns:p14="http://schemas.microsoft.com/office/powerpoint/2010/main" val="664506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5EF711DA-82CB-44C8-99EC-9CE596A896FB}" type="slidenum">
              <a:rPr lang="zh-CN" altLang="en-US" smtClean="0"/>
              <a:pPr/>
              <a:t>24</a:t>
            </a:fld>
            <a:endParaRPr lang="zh-CN" altLang="en-US"/>
          </a:p>
        </p:txBody>
      </p:sp>
    </p:spTree>
    <p:extLst>
      <p:ext uri="{BB962C8B-B14F-4D97-AF65-F5344CB8AC3E}">
        <p14:creationId xmlns:p14="http://schemas.microsoft.com/office/powerpoint/2010/main" val="26735382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solidFill>
                  <a:srgbClr val="C00000"/>
                </a:solidFill>
                <a:latin typeface="微软雅黑" panose="020B0503020204020204" pitchFamily="34" charset="-122"/>
                <a:ea typeface="微软雅黑" panose="020B0503020204020204" pitchFamily="34" charset="-122"/>
              </a:rPr>
              <a:t>公众号壹课</a:t>
            </a:r>
            <a:endParaRPr lang="zh-CN" altLang="en-US" dirty="0"/>
          </a:p>
        </p:txBody>
      </p:sp>
      <p:sp>
        <p:nvSpPr>
          <p:cNvPr id="4" name="灯片编号占位符 3"/>
          <p:cNvSpPr>
            <a:spLocks noGrp="1"/>
          </p:cNvSpPr>
          <p:nvPr>
            <p:ph type="sldNum" sz="quarter" idx="10"/>
          </p:nvPr>
        </p:nvSpPr>
        <p:spPr/>
        <p:txBody>
          <a:bodyPr/>
          <a:lstStyle/>
          <a:p>
            <a:fld id="{5EF711DA-82CB-44C8-99EC-9CE596A896FB}" type="slidenum">
              <a:rPr lang="zh-CN" altLang="en-US" smtClean="0"/>
              <a:pPr/>
              <a:t>33</a:t>
            </a:fld>
            <a:endParaRPr lang="zh-CN" altLang="en-US"/>
          </a:p>
        </p:txBody>
      </p:sp>
    </p:spTree>
    <p:extLst>
      <p:ext uri="{BB962C8B-B14F-4D97-AF65-F5344CB8AC3E}">
        <p14:creationId xmlns:p14="http://schemas.microsoft.com/office/powerpoint/2010/main" val="2251067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FA1FAEF6-C782-544F-88FF-E32405FE098A}" type="datetime1">
              <a:rPr lang="en-US" altLang="zh-CN" smtClean="0"/>
              <a:t>8/10/23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8A8B251-BEFF-7E4C-96F8-37EA315377A5}" type="datetime1">
              <a:rPr lang="en-US" altLang="zh-CN" smtClean="0"/>
              <a:t>8/10/23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00418CD6-4C74-F94F-AE75-7A62C6A529F5}" type="datetime1">
              <a:rPr lang="en-US" altLang="zh-CN" smtClean="0"/>
              <a:t>8/10/23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F968BB43-36CA-DB4A-ADD3-226837F6700C}" type="datetime1">
              <a:rPr lang="en-US" smtClean="0"/>
              <a:t>8/10/23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48355569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36CA5F7C-9E45-D04F-8C99-CBE8B105C3FA}" type="datetime1">
              <a:rPr lang="en-US" altLang="zh-CN" smtClean="0"/>
              <a:t>8/10/23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E009C24D-082A-564F-AC81-B579E95B86EC}" type="datetime1">
              <a:rPr lang="en-US" altLang="zh-CN" smtClean="0"/>
              <a:t>8/10/23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56A46124-A9C1-F646-A8C3-9E710736450F}" type="datetime1">
              <a:rPr lang="en-US" altLang="zh-CN" smtClean="0"/>
              <a:t>8/10/23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A260EEE-4402-DA41-B70A-787284C780BE}" type="datetime1">
              <a:rPr lang="en-US" altLang="zh-CN" smtClean="0"/>
              <a:t>8/10/23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B07DCA1-3236-A14B-A07C-CC6AAD1ABAB7}" type="datetime1">
              <a:rPr lang="en-US" altLang="zh-CN" smtClean="0"/>
              <a:t>8/10/23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C7E5FF1-D30D-6A4F-AD1C-DC8D0AB64C91}" type="datetime1">
              <a:rPr lang="en-US" altLang="zh-CN" smtClean="0"/>
              <a:t>8/10/23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AA8287D-3C8D-1242-9DA2-6908E685B0AD}" type="datetime1">
              <a:rPr lang="en-US" altLang="zh-CN" smtClean="0"/>
              <a:t>8/10/23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D66032D5-7156-F546-AAE7-E43B2DDDA73F}" type="datetime1">
              <a:rPr lang="en-US" altLang="zh-CN" smtClean="0"/>
              <a:t>8/10/23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A8537B7A-7510-410A-AA53-45D600DA0276}"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7697F9-ABA2-0349-B2F3-6CACAE4E01D9}" type="datetime1">
              <a:rPr lang="en-US" altLang="zh-CN" smtClean="0"/>
              <a:t>8/10/23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537B7A-7510-410A-AA53-45D600DA0276}" type="slidenum">
              <a:rPr lang="zh-CN" altLang="en-US" smtClean="0"/>
              <a:pPr/>
              <a:t>‹#›</a:t>
            </a:fld>
            <a:endParaRPr lang="zh-CN" altLang="en-US"/>
          </a:p>
        </p:txBody>
      </p:sp>
      <p:sp>
        <p:nvSpPr>
          <p:cNvPr id="7" name="矩形 6"/>
          <p:cNvSpPr/>
          <p:nvPr userDrawn="1"/>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15.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3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1.gif"/><Relationship Id="rId4" Type="http://schemas.openxmlformats.org/officeDocument/2006/relationships/image" Target="../media/image40.gif"/></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2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image" Target="../media/image45.png"/><Relationship Id="rId1" Type="http://schemas.openxmlformats.org/officeDocument/2006/relationships/slideLayout" Target="../slideLayouts/slideLayout1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2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baike.baidu.com/item/%E6%94%B9%E9%9D%A9%E5%BC%80%E6%94%BE/886098?fromModule=lemma_inlink" TargetMode="External"/><Relationship Id="rId2" Type="http://schemas.openxmlformats.org/officeDocument/2006/relationships/hyperlink" Target="https://baike.baidu.com/item/%E7%BB%8F%E6%B5%8E%E7%89%B9%E5%8C%BA/508091?fromModule=lemma_inlink" TargetMode="Externa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hyperlink" Target="https://baike.baidu.com/item/%E7%B2%A4%E6%B8%AF%E6%BE%B3%E5%A4%A7%E6%B9%BE%E5%8C%BA/19153589?fromModule=lemma_inlink"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4">
            <a:extLst>
              <a:ext uri="{FF2B5EF4-FFF2-40B4-BE49-F238E27FC236}">
                <a16:creationId xmlns:a16="http://schemas.microsoft.com/office/drawing/2014/main" id="{71373DF1-0687-6B4E-ABB2-D74A2AEEC3D6}"/>
              </a:ext>
            </a:extLst>
          </p:cNvPr>
          <p:cNvPicPr>
            <a:picLocks noChangeAspect="1"/>
          </p:cNvPicPr>
          <p:nvPr/>
        </p:nvPicPr>
        <p:blipFill rotWithShape="1">
          <a:blip r:embed="rId3">
            <a:extLst>
              <a:ext uri="{28A0092B-C50C-407E-A947-70E740481C1C}">
                <a14:useLocalDpi xmlns:a14="http://schemas.microsoft.com/office/drawing/2010/main" val="0"/>
              </a:ext>
            </a:extLst>
          </a:blip>
          <a:srcRect t="21604" b="46967"/>
          <a:stretch>
            <a:fillRect/>
          </a:stretch>
        </p:blipFill>
        <p:spPr>
          <a:xfrm>
            <a:off x="0" y="2176476"/>
            <a:ext cx="12209296" cy="2877923"/>
          </a:xfrm>
          <a:prstGeom prst="rect">
            <a:avLst/>
          </a:prstGeom>
        </p:spPr>
      </p:pic>
      <p:sp>
        <p:nvSpPr>
          <p:cNvPr id="6" name="矩形 7">
            <a:extLst>
              <a:ext uri="{FF2B5EF4-FFF2-40B4-BE49-F238E27FC236}">
                <a16:creationId xmlns:a16="http://schemas.microsoft.com/office/drawing/2014/main" id="{E357E68E-2160-F34E-81A8-5B227EA5199F}"/>
              </a:ext>
            </a:extLst>
          </p:cNvPr>
          <p:cNvSpPr/>
          <p:nvPr/>
        </p:nvSpPr>
        <p:spPr>
          <a:xfrm>
            <a:off x="0" y="2162941"/>
            <a:ext cx="12192000" cy="2877922"/>
          </a:xfrm>
          <a:prstGeom prst="rect">
            <a:avLst/>
          </a:prstGeom>
          <a:gradFill>
            <a:gsLst>
              <a:gs pos="0">
                <a:srgbClr val="014723"/>
              </a:gs>
              <a:gs pos="59000">
                <a:srgbClr val="014723">
                  <a:alpha val="60000"/>
                </a:srgbClr>
              </a:gs>
              <a:gs pos="100000">
                <a:srgbClr val="014723">
                  <a:alpha val="10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zh-CN" altLang="en-AU" sz="5400" b="1" dirty="0">
                <a:solidFill>
                  <a:schemeClr val="bg1">
                    <a:lumMod val="95000"/>
                  </a:schemeClr>
                </a:solidFill>
                <a:latin typeface="STKaiti" panose="02010600040101010101" pitchFamily="2" charset="-122"/>
                <a:ea typeface="STKaiti" panose="02010600040101010101" pitchFamily="2" charset="-122"/>
              </a:rPr>
              <a:t>第</a:t>
            </a:r>
            <a:r>
              <a:rPr lang="zh-CN" altLang="en-US" sz="5400" b="1" dirty="0">
                <a:solidFill>
                  <a:schemeClr val="bg1">
                    <a:lumMod val="95000"/>
                  </a:schemeClr>
                </a:solidFill>
                <a:latin typeface="STKaiti" panose="02010600040101010101" pitchFamily="2" charset="-122"/>
                <a:ea typeface="STKaiti" panose="02010600040101010101" pitchFamily="2" charset="-122"/>
              </a:rPr>
              <a:t>五届粒子物理前沿研讨会简介</a:t>
            </a:r>
            <a:endParaRPr kumimoji="0" lang="zh-CN" altLang="en-US" sz="5400" b="1" i="0" u="none" strike="noStrike" kern="1200" cap="none" spc="0" normalizeH="0" baseline="0" noProof="0" dirty="0">
              <a:ln>
                <a:noFill/>
              </a:ln>
              <a:solidFill>
                <a:schemeClr val="bg1">
                  <a:lumMod val="95000"/>
                </a:schemeClr>
              </a:solidFill>
              <a:effectLst/>
              <a:uLnTx/>
              <a:uFillTx/>
              <a:latin typeface="STKaiti" panose="02010600040101010101" pitchFamily="2" charset="-122"/>
              <a:ea typeface="STKaiti" panose="02010600040101010101" pitchFamily="2" charset="-122"/>
            </a:endParaRPr>
          </a:p>
        </p:txBody>
      </p:sp>
      <p:pic>
        <p:nvPicPr>
          <p:cNvPr id="7" name="图片 18">
            <a:extLst>
              <a:ext uri="{FF2B5EF4-FFF2-40B4-BE49-F238E27FC236}">
                <a16:creationId xmlns:a16="http://schemas.microsoft.com/office/drawing/2014/main" id="{C0EE67D0-E117-834F-9B23-F57086342EB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1200" r="2284" b="11992"/>
          <a:stretch>
            <a:fillRect/>
          </a:stretch>
        </p:blipFill>
        <p:spPr>
          <a:xfrm>
            <a:off x="4339400" y="923192"/>
            <a:ext cx="3433000" cy="1072662"/>
          </a:xfrm>
          <a:prstGeom prst="rect">
            <a:avLst/>
          </a:prstGeom>
        </p:spPr>
      </p:pic>
      <p:sp>
        <p:nvSpPr>
          <p:cNvPr id="8" name="Subtitle 2">
            <a:extLst>
              <a:ext uri="{FF2B5EF4-FFF2-40B4-BE49-F238E27FC236}">
                <a16:creationId xmlns:a16="http://schemas.microsoft.com/office/drawing/2014/main" id="{5E1DCEDA-E1AA-D84A-AC88-4EB7E3833572}"/>
              </a:ext>
            </a:extLst>
          </p:cNvPr>
          <p:cNvSpPr txBox="1">
            <a:spLocks/>
          </p:cNvSpPr>
          <p:nvPr/>
        </p:nvSpPr>
        <p:spPr>
          <a:xfrm>
            <a:off x="3605813" y="5391069"/>
            <a:ext cx="4997669" cy="1087477"/>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zh-CN" altLang="en-US" dirty="0">
                <a:solidFill>
                  <a:schemeClr val="tx1">
                    <a:lumMod val="85000"/>
                    <a:lumOff val="15000"/>
                  </a:schemeClr>
                </a:solidFill>
              </a:rPr>
              <a:t>               报告人：苏伟</a:t>
            </a:r>
            <a:endParaRPr lang="en-US" dirty="0">
              <a:solidFill>
                <a:schemeClr val="tx1">
                  <a:lumMod val="85000"/>
                  <a:lumOff val="15000"/>
                </a:schemeClr>
              </a:solidFill>
            </a:endParaRPr>
          </a:p>
        </p:txBody>
      </p:sp>
      <p:sp>
        <p:nvSpPr>
          <p:cNvPr id="10" name="TextBox 10">
            <a:extLst>
              <a:ext uri="{FF2B5EF4-FFF2-40B4-BE49-F238E27FC236}">
                <a16:creationId xmlns:a16="http://schemas.microsoft.com/office/drawing/2014/main" id="{ED5559C9-6B82-6A46-AC8D-B83063BAC715}"/>
              </a:ext>
            </a:extLst>
          </p:cNvPr>
          <p:cNvSpPr txBox="1"/>
          <p:nvPr/>
        </p:nvSpPr>
        <p:spPr>
          <a:xfrm>
            <a:off x="2565806" y="4158261"/>
            <a:ext cx="7060388" cy="523196"/>
          </a:xfrm>
          <a:prstGeom prst="rect">
            <a:avLst/>
          </a:prstGeom>
          <a:noFill/>
        </p:spPr>
        <p:txBody>
          <a:bodyPr wrap="square" lIns="91416" tIns="45708" rIns="91416" bIns="45708" rtlCol="0">
            <a:spAutoFit/>
          </a:bodyPr>
          <a:lstStyle>
            <a:defPPr>
              <a:defRPr lang="zh-CN"/>
            </a:defPPr>
            <a:lvl1pPr>
              <a:defRPr sz="2000">
                <a:solidFill>
                  <a:schemeClr val="bg1"/>
                </a:solidFill>
                <a:latin typeface="微软雅黑" panose="020B0503020204020204" pitchFamily="34" charset="-122"/>
                <a:ea typeface="微软雅黑" panose="020B0503020204020204" pitchFamily="34" charset="-122"/>
              </a:defRPr>
            </a:lvl1pPr>
          </a:lstStyle>
          <a:p>
            <a:pPr algn="ctr"/>
            <a:r>
              <a:rPr lang="zh-CN" altLang="en-US" sz="2800" dirty="0">
                <a:solidFill>
                  <a:schemeClr val="bg1">
                    <a:lumMod val="95000"/>
                  </a:schemeClr>
                </a:solidFill>
                <a:latin typeface="微软雅黑" panose="020B0503020204020204" pitchFamily="34" charset="-122"/>
                <a:ea typeface="微软雅黑" panose="020B0503020204020204" pitchFamily="34" charset="-122"/>
              </a:rPr>
              <a:t>中山大学理学院</a:t>
            </a:r>
            <a:endParaRPr lang="en-US" altLang="zh-CN" sz="2800"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 name="TextBox 1">
            <a:extLst>
              <a:ext uri="{FF2B5EF4-FFF2-40B4-BE49-F238E27FC236}">
                <a16:creationId xmlns:a16="http://schemas.microsoft.com/office/drawing/2014/main" id="{656128CA-8C01-9F4B-8E28-DD91169DEDD3}"/>
              </a:ext>
            </a:extLst>
          </p:cNvPr>
          <p:cNvSpPr txBox="1"/>
          <p:nvPr/>
        </p:nvSpPr>
        <p:spPr>
          <a:xfrm>
            <a:off x="328619" y="273270"/>
            <a:ext cx="6272871" cy="461665"/>
          </a:xfrm>
          <a:prstGeom prst="rect">
            <a:avLst/>
          </a:prstGeom>
          <a:noFill/>
        </p:spPr>
        <p:txBody>
          <a:bodyPr wrap="none" rtlCol="0">
            <a:spAutoFit/>
          </a:bodyPr>
          <a:lstStyle/>
          <a:p>
            <a:r>
              <a:rPr lang="zh-CN" altLang="en-AU" sz="2400" b="1" dirty="0">
                <a:solidFill>
                  <a:srgbClr val="0070C0"/>
                </a:solidFill>
                <a:latin typeface="STKaiti" panose="02010600040101010101" pitchFamily="2" charset="-122"/>
                <a:ea typeface="STKaiti" panose="02010600040101010101" pitchFamily="2" charset="-122"/>
              </a:rPr>
              <a:t>第</a:t>
            </a:r>
            <a:r>
              <a:rPr lang="zh-CN" altLang="en-US" sz="2400" b="1" dirty="0">
                <a:solidFill>
                  <a:srgbClr val="0070C0"/>
                </a:solidFill>
                <a:latin typeface="STKaiti" panose="02010600040101010101" pitchFamily="2" charset="-122"/>
                <a:ea typeface="STKaiti" panose="02010600040101010101" pitchFamily="2" charset="-122"/>
              </a:rPr>
              <a:t>四届粒子物理前沿研讨会  山西大学 </a:t>
            </a:r>
            <a:r>
              <a:rPr lang="en-US" altLang="zh-CN" sz="2400" b="1" dirty="0">
                <a:solidFill>
                  <a:srgbClr val="0070C0"/>
                </a:solidFill>
                <a:latin typeface="STKaiti" panose="02010600040101010101" pitchFamily="2" charset="-122"/>
                <a:ea typeface="STKaiti" panose="02010600040101010101" pitchFamily="2" charset="-122"/>
              </a:rPr>
              <a:t>2023</a:t>
            </a:r>
            <a:r>
              <a:rPr lang="en-AU" altLang="zh-CN" sz="2400" b="1" dirty="0">
                <a:solidFill>
                  <a:srgbClr val="0070C0"/>
                </a:solidFill>
                <a:latin typeface="STKaiti" panose="02010600040101010101" pitchFamily="2" charset="-122"/>
                <a:ea typeface="STKaiti" panose="02010600040101010101" pitchFamily="2" charset="-122"/>
              </a:rPr>
              <a:t>.08</a:t>
            </a:r>
            <a:endParaRPr kumimoji="0" lang="zh-CN" altLang="en-US" sz="2400" b="1" i="0" u="none" strike="noStrike" kern="1200" cap="none" spc="0" normalizeH="0" baseline="0" noProof="0" dirty="0">
              <a:ln>
                <a:noFill/>
              </a:ln>
              <a:solidFill>
                <a:srgbClr val="0070C0"/>
              </a:solidFill>
              <a:effectLst/>
              <a:uLnTx/>
              <a:uFillTx/>
              <a:latin typeface="STKaiti" panose="02010600040101010101" pitchFamily="2" charset="-122"/>
              <a:ea typeface="STKaiti" panose="02010600040101010101" pitchFamily="2" charset="-122"/>
            </a:endParaRPr>
          </a:p>
        </p:txBody>
      </p:sp>
      <p:pic>
        <p:nvPicPr>
          <p:cNvPr id="6146" name="Picture 2" descr="伽玛光子对撞机及综合束流设施">
            <a:extLst>
              <a:ext uri="{FF2B5EF4-FFF2-40B4-BE49-F238E27FC236}">
                <a16:creationId xmlns:a16="http://schemas.microsoft.com/office/drawing/2014/main" id="{523A7B36-6908-4B43-9B6B-19A1D575E30C}"/>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650027" y="5377533"/>
            <a:ext cx="1378746" cy="99750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94605030-D815-0A44-8CD9-39AFB6DD63D1}"/>
              </a:ext>
            </a:extLst>
          </p:cNvPr>
          <p:cNvSpPr>
            <a:spLocks noGrp="1"/>
          </p:cNvSpPr>
          <p:nvPr>
            <p:ph type="sldNum" sz="quarter" idx="12"/>
          </p:nvPr>
        </p:nvSpPr>
        <p:spPr/>
        <p:txBody>
          <a:bodyPr/>
          <a:lstStyle/>
          <a:p>
            <a:fld id="{A8537B7A-7510-410A-AA53-45D600DA0276}" type="slidenum">
              <a:rPr lang="zh-CN" altLang="en-US" smtClean="0"/>
              <a:pPr/>
              <a:t>0</a:t>
            </a:fld>
            <a:endParaRPr lang="zh-CN" altLang="en-US"/>
          </a:p>
        </p:txBody>
      </p:sp>
    </p:spTree>
    <p:extLst>
      <p:ext uri="{BB962C8B-B14F-4D97-AF65-F5344CB8AC3E}">
        <p14:creationId xmlns:p14="http://schemas.microsoft.com/office/powerpoint/2010/main" val="1184543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750"/>
                                        <p:tgtEl>
                                          <p:spTgt spid="6"/>
                                        </p:tgtEl>
                                      </p:cBhvr>
                                    </p:animEffect>
                                  </p:childTnLst>
                                </p:cTn>
                              </p:par>
                            </p:childTnLst>
                          </p:cTn>
                        </p:par>
                        <p:par>
                          <p:cTn id="8" fill="hold">
                            <p:stCondLst>
                              <p:cond delay="750"/>
                            </p:stCondLst>
                            <p:childTnLst>
                              <p:par>
                                <p:cTn id="9" presetID="8" presetClass="entr" presetSubtype="32" fill="hold" grpId="0" nodeType="afterEffect">
                                  <p:stCondLst>
                                    <p:cond delay="0"/>
                                  </p:stCondLst>
                                  <p:iterate type="lt">
                                    <p:tmPct val="10000"/>
                                  </p:iterate>
                                  <p:childTnLst>
                                    <p:set>
                                      <p:cBhvr>
                                        <p:cTn id="10" dur="1" fill="hold">
                                          <p:stCondLst>
                                            <p:cond delay="0"/>
                                          </p:stCondLst>
                                        </p:cTn>
                                        <p:tgtEl>
                                          <p:spTgt spid="10"/>
                                        </p:tgtEl>
                                        <p:attrNameLst>
                                          <p:attrName>style.visibility</p:attrName>
                                        </p:attrNameLst>
                                      </p:cBhvr>
                                      <p:to>
                                        <p:strVal val="visible"/>
                                      </p:to>
                                    </p:set>
                                    <p:animEffect transition="in" filter="diamond(out)">
                                      <p:cBhvr>
                                        <p:cTn id="11"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1C70B-B324-054B-AB7E-303550ABCF6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B411B51-C583-4146-B1AA-C6D449C620C8}"/>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E1F754D2-E6FA-5945-A17D-1FBDB7D73DFE}"/>
              </a:ext>
            </a:extLst>
          </p:cNvPr>
          <p:cNvPicPr>
            <a:picLocks noChangeAspect="1"/>
          </p:cNvPicPr>
          <p:nvPr/>
        </p:nvPicPr>
        <p:blipFill>
          <a:blip r:embed="rId2"/>
          <a:stretch>
            <a:fillRect/>
          </a:stretch>
        </p:blipFill>
        <p:spPr>
          <a:xfrm>
            <a:off x="313403" y="0"/>
            <a:ext cx="11565194" cy="6858000"/>
          </a:xfrm>
          <a:prstGeom prst="rect">
            <a:avLst/>
          </a:prstGeom>
        </p:spPr>
      </p:pic>
      <p:sp>
        <p:nvSpPr>
          <p:cNvPr id="4" name="Slide Number Placeholder 3">
            <a:extLst>
              <a:ext uri="{FF2B5EF4-FFF2-40B4-BE49-F238E27FC236}">
                <a16:creationId xmlns:a16="http://schemas.microsoft.com/office/drawing/2014/main" id="{15130FA3-9051-D348-97DD-DE1512B07448}"/>
              </a:ext>
            </a:extLst>
          </p:cNvPr>
          <p:cNvSpPr>
            <a:spLocks noGrp="1"/>
          </p:cNvSpPr>
          <p:nvPr>
            <p:ph type="sldNum" sz="quarter" idx="12"/>
          </p:nvPr>
        </p:nvSpPr>
        <p:spPr/>
        <p:txBody>
          <a:bodyPr/>
          <a:lstStyle/>
          <a:p>
            <a:fld id="{A8537B7A-7510-410A-AA53-45D600DA0276}" type="slidenum">
              <a:rPr lang="zh-CN" altLang="en-US" smtClean="0"/>
              <a:pPr/>
              <a:t>9</a:t>
            </a:fld>
            <a:endParaRPr lang="zh-CN" altLang="en-US"/>
          </a:p>
        </p:txBody>
      </p:sp>
    </p:spTree>
    <p:extLst>
      <p:ext uri="{BB962C8B-B14F-4D97-AF65-F5344CB8AC3E}">
        <p14:creationId xmlns:p14="http://schemas.microsoft.com/office/powerpoint/2010/main" val="1513779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B4DD3-1FCD-954B-9628-817D3FBEA8D6}"/>
              </a:ext>
            </a:extLst>
          </p:cNvPr>
          <p:cNvSpPr>
            <a:spLocks noGrp="1"/>
          </p:cNvSpPr>
          <p:nvPr>
            <p:ph type="title"/>
          </p:nvPr>
        </p:nvSpPr>
        <p:spPr/>
        <p:txBody>
          <a:bodyPr/>
          <a:lstStyle/>
          <a:p>
            <a:r>
              <a:rPr lang="en-CN" dirty="0"/>
              <a:t>中山大学</a:t>
            </a:r>
            <a:r>
              <a:rPr lang="en-US" altLang="zh-CN" dirty="0"/>
              <a:t>·</a:t>
            </a:r>
            <a:r>
              <a:rPr lang="zh-CN" altLang="en-US" dirty="0"/>
              <a:t>深圳</a:t>
            </a:r>
            <a:endParaRPr lang="en-CN" dirty="0"/>
          </a:p>
        </p:txBody>
      </p:sp>
      <p:sp>
        <p:nvSpPr>
          <p:cNvPr id="3" name="Content Placeholder 2">
            <a:extLst>
              <a:ext uri="{FF2B5EF4-FFF2-40B4-BE49-F238E27FC236}">
                <a16:creationId xmlns:a16="http://schemas.microsoft.com/office/drawing/2014/main" id="{5C48CD1C-CF93-F34E-A909-960E56B9E867}"/>
              </a:ext>
            </a:extLst>
          </p:cNvPr>
          <p:cNvSpPr>
            <a:spLocks noGrp="1"/>
          </p:cNvSpPr>
          <p:nvPr>
            <p:ph idx="1"/>
          </p:nvPr>
        </p:nvSpPr>
        <p:spPr/>
        <p:txBody>
          <a:bodyPr/>
          <a:lstStyle/>
          <a:p>
            <a:endParaRPr lang="en-CN"/>
          </a:p>
        </p:txBody>
      </p:sp>
      <p:pic>
        <p:nvPicPr>
          <p:cNvPr id="3076" name="Picture 4">
            <a:extLst>
              <a:ext uri="{FF2B5EF4-FFF2-40B4-BE49-F238E27FC236}">
                <a16:creationId xmlns:a16="http://schemas.microsoft.com/office/drawing/2014/main" id="{D48B0BCD-2154-6E44-AACB-031E69B65A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00416"/>
            <a:ext cx="12192000" cy="4303713"/>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a:extLst>
              <a:ext uri="{FF2B5EF4-FFF2-40B4-BE49-F238E27FC236}">
                <a16:creationId xmlns:a16="http://schemas.microsoft.com/office/drawing/2014/main" id="{463E4752-4C03-9343-984D-047B07BE6B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93" y="0"/>
            <a:ext cx="6232829" cy="38955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882F51E-3322-5147-80E1-7BEE1C6DE2E7}"/>
              </a:ext>
            </a:extLst>
          </p:cNvPr>
          <p:cNvPicPr>
            <a:picLocks noChangeAspect="1"/>
          </p:cNvPicPr>
          <p:nvPr/>
        </p:nvPicPr>
        <p:blipFill>
          <a:blip r:embed="rId4"/>
          <a:stretch>
            <a:fillRect/>
          </a:stretch>
        </p:blipFill>
        <p:spPr>
          <a:xfrm>
            <a:off x="6248222" y="0"/>
            <a:ext cx="6018234" cy="4513675"/>
          </a:xfrm>
          <a:prstGeom prst="rect">
            <a:avLst/>
          </a:prstGeom>
        </p:spPr>
      </p:pic>
      <p:pic>
        <p:nvPicPr>
          <p:cNvPr id="3078" name="Picture 6" descr="图片">
            <a:extLst>
              <a:ext uri="{FF2B5EF4-FFF2-40B4-BE49-F238E27FC236}">
                <a16:creationId xmlns:a16="http://schemas.microsoft.com/office/drawing/2014/main" id="{22AD351D-C145-F048-BEC5-53F22649AD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47501" y="-21657"/>
            <a:ext cx="4289425"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F79C1FE5-2D30-7745-8CB7-8CD1CFB8CB86}"/>
              </a:ext>
            </a:extLst>
          </p:cNvPr>
          <p:cNvSpPr>
            <a:spLocks noGrp="1"/>
          </p:cNvSpPr>
          <p:nvPr>
            <p:ph type="sldNum" sz="quarter" idx="12"/>
          </p:nvPr>
        </p:nvSpPr>
        <p:spPr/>
        <p:txBody>
          <a:bodyPr/>
          <a:lstStyle/>
          <a:p>
            <a:fld id="{A8537B7A-7510-410A-AA53-45D600DA0276}" type="slidenum">
              <a:rPr lang="zh-CN" altLang="en-US" smtClean="0"/>
              <a:pPr/>
              <a:t>10</a:t>
            </a:fld>
            <a:endParaRPr lang="zh-CN" altLang="en-US"/>
          </a:p>
        </p:txBody>
      </p:sp>
    </p:spTree>
    <p:extLst>
      <p:ext uri="{BB962C8B-B14F-4D97-AF65-F5344CB8AC3E}">
        <p14:creationId xmlns:p14="http://schemas.microsoft.com/office/powerpoint/2010/main" val="24281538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linds(horizontal)">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3078"/>
                                        </p:tgtEl>
                                        <p:attrNameLst>
                                          <p:attrName>style.visibility</p:attrName>
                                        </p:attrNameLst>
                                      </p:cBhvr>
                                      <p:to>
                                        <p:strVal val="visible"/>
                                      </p:to>
                                    </p:set>
                                    <p:anim calcmode="lin" valueType="num">
                                      <p:cBhvr additive="base">
                                        <p:cTn id="17" dur="500"/>
                                        <p:tgtEl>
                                          <p:spTgt spid="3078"/>
                                        </p:tgtEl>
                                        <p:attrNameLst>
                                          <p:attrName>ppt_y</p:attrName>
                                        </p:attrNameLst>
                                      </p:cBhvr>
                                      <p:tavLst>
                                        <p:tav tm="0">
                                          <p:val>
                                            <p:strVal val="#ppt_y+#ppt_h*1.125000"/>
                                          </p:val>
                                        </p:tav>
                                        <p:tav tm="100000">
                                          <p:val>
                                            <p:strVal val="#ppt_y"/>
                                          </p:val>
                                        </p:tav>
                                      </p:tavLst>
                                    </p:anim>
                                    <p:animEffect transition="in" filter="wipe(up)">
                                      <p:cBhvr>
                                        <p:cTn id="18"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CA77B-D048-C047-9531-3159BACA0AFB}"/>
              </a:ext>
            </a:extLst>
          </p:cNvPr>
          <p:cNvSpPr>
            <a:spLocks noGrp="1"/>
          </p:cNvSpPr>
          <p:nvPr>
            <p:ph type="title"/>
          </p:nvPr>
        </p:nvSpPr>
        <p:spPr/>
        <p:txBody>
          <a:bodyPr/>
          <a:lstStyle/>
          <a:p>
            <a:r>
              <a:rPr lang="en-US" dirty="0" err="1"/>
              <a:t>中山大学</a:t>
            </a:r>
            <a:r>
              <a:rPr lang="zh-CN" altLang="en-US" dirty="0"/>
              <a:t> </a:t>
            </a:r>
            <a:r>
              <a:rPr lang="en-US" altLang="zh-CN" dirty="0"/>
              <a:t>·</a:t>
            </a:r>
            <a:r>
              <a:rPr lang="zh-CN" altLang="en-US" dirty="0"/>
              <a:t> </a:t>
            </a:r>
            <a:r>
              <a:rPr lang="en-US" dirty="0" err="1"/>
              <a:t>物理学科</a:t>
            </a:r>
            <a:endParaRPr lang="en-US" dirty="0"/>
          </a:p>
        </p:txBody>
      </p:sp>
      <p:pic>
        <p:nvPicPr>
          <p:cNvPr id="4" name="Picture 3">
            <a:extLst>
              <a:ext uri="{FF2B5EF4-FFF2-40B4-BE49-F238E27FC236}">
                <a16:creationId xmlns:a16="http://schemas.microsoft.com/office/drawing/2014/main" id="{25715E3C-E1DC-A44D-B43B-2287913997A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1762539" y="2039193"/>
            <a:ext cx="8978552" cy="4015408"/>
          </a:xfrm>
          <a:prstGeom prst="rect">
            <a:avLst/>
          </a:prstGeom>
        </p:spPr>
      </p:pic>
      <p:pic>
        <p:nvPicPr>
          <p:cNvPr id="5" name="Picture 4">
            <a:extLst>
              <a:ext uri="{FF2B5EF4-FFF2-40B4-BE49-F238E27FC236}">
                <a16:creationId xmlns:a16="http://schemas.microsoft.com/office/drawing/2014/main" id="{3A7EA4EE-4536-FF42-8539-EC2FB65E2009}"/>
              </a:ext>
            </a:extLst>
          </p:cNvPr>
          <p:cNvPicPr>
            <a:picLocks noChangeAspect="1"/>
          </p:cNvPicPr>
          <p:nvPr/>
        </p:nvPicPr>
        <p:blipFill>
          <a:blip r:embed="rId3"/>
          <a:stretch>
            <a:fillRect/>
          </a:stretch>
        </p:blipFill>
        <p:spPr>
          <a:xfrm>
            <a:off x="6466722" y="365125"/>
            <a:ext cx="5017774" cy="1674068"/>
          </a:xfrm>
          <a:prstGeom prst="rect">
            <a:avLst/>
          </a:prstGeom>
        </p:spPr>
      </p:pic>
      <p:sp>
        <p:nvSpPr>
          <p:cNvPr id="6" name="TextBox 5">
            <a:extLst>
              <a:ext uri="{FF2B5EF4-FFF2-40B4-BE49-F238E27FC236}">
                <a16:creationId xmlns:a16="http://schemas.microsoft.com/office/drawing/2014/main" id="{58DADBED-DAA7-9C49-AD9A-9B4D81EFEAA2}"/>
              </a:ext>
            </a:extLst>
          </p:cNvPr>
          <p:cNvSpPr txBox="1"/>
          <p:nvPr/>
        </p:nvSpPr>
        <p:spPr>
          <a:xfrm>
            <a:off x="1762539" y="6110718"/>
            <a:ext cx="9401933" cy="584775"/>
          </a:xfrm>
          <a:prstGeom prst="rect">
            <a:avLst/>
          </a:prstGeom>
          <a:noFill/>
        </p:spPr>
        <p:txBody>
          <a:bodyPr wrap="none" rtlCol="0">
            <a:spAutoFit/>
          </a:bodyPr>
          <a:lstStyle/>
          <a:p>
            <a:r>
              <a:rPr lang="en-CN" sz="3200" dirty="0">
                <a:solidFill>
                  <a:srgbClr val="FF0000"/>
                </a:solidFill>
              </a:rPr>
              <a:t>理学院包含物理和数学系</a:t>
            </a:r>
            <a:r>
              <a:rPr lang="zh-CN" altLang="en-US" sz="3200" dirty="0">
                <a:solidFill>
                  <a:srgbClr val="FF0000"/>
                </a:solidFill>
              </a:rPr>
              <a:t>：物理方向专任教师</a:t>
            </a:r>
            <a:r>
              <a:rPr lang="en-US" altLang="zh-CN" sz="3200" dirty="0">
                <a:solidFill>
                  <a:srgbClr val="FF0000"/>
                </a:solidFill>
              </a:rPr>
              <a:t>17</a:t>
            </a:r>
            <a:r>
              <a:rPr lang="zh-CN" altLang="en-US" sz="3200" dirty="0">
                <a:solidFill>
                  <a:srgbClr val="FF0000"/>
                </a:solidFill>
              </a:rPr>
              <a:t>人</a:t>
            </a:r>
            <a:endParaRPr lang="en-CN" sz="3200" dirty="0">
              <a:solidFill>
                <a:srgbClr val="FF0000"/>
              </a:solidFill>
            </a:endParaRPr>
          </a:p>
        </p:txBody>
      </p:sp>
      <p:sp>
        <p:nvSpPr>
          <p:cNvPr id="3" name="Slide Number Placeholder 2">
            <a:extLst>
              <a:ext uri="{FF2B5EF4-FFF2-40B4-BE49-F238E27FC236}">
                <a16:creationId xmlns:a16="http://schemas.microsoft.com/office/drawing/2014/main" id="{90D47331-897A-F847-8006-5FDE113F8EB9}"/>
              </a:ext>
            </a:extLst>
          </p:cNvPr>
          <p:cNvSpPr>
            <a:spLocks noGrp="1"/>
          </p:cNvSpPr>
          <p:nvPr>
            <p:ph type="sldNum" sz="quarter" idx="12"/>
          </p:nvPr>
        </p:nvSpPr>
        <p:spPr/>
        <p:txBody>
          <a:bodyPr/>
          <a:lstStyle/>
          <a:p>
            <a:fld id="{A8537B7A-7510-410A-AA53-45D600DA0276}" type="slidenum">
              <a:rPr lang="zh-CN" altLang="en-US" smtClean="0"/>
              <a:pPr/>
              <a:t>11</a:t>
            </a:fld>
            <a:endParaRPr lang="zh-CN" altLang="en-US"/>
          </a:p>
        </p:txBody>
      </p:sp>
    </p:spTree>
    <p:extLst>
      <p:ext uri="{BB962C8B-B14F-4D97-AF65-F5344CB8AC3E}">
        <p14:creationId xmlns:p14="http://schemas.microsoft.com/office/powerpoint/2010/main" val="3546013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77390" y="1346128"/>
            <a:ext cx="8244840" cy="3352800"/>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en-US" dirty="0">
                <a:solidFill>
                  <a:prstClr val="white"/>
                </a:solidFill>
                <a:latin typeface="Calibri"/>
              </a:rPr>
              <a:t>w</a:t>
            </a:r>
          </a:p>
        </p:txBody>
      </p:sp>
      <p:cxnSp>
        <p:nvCxnSpPr>
          <p:cNvPr id="5" name="Straight Connector 4"/>
          <p:cNvCxnSpPr/>
          <p:nvPr/>
        </p:nvCxnSpPr>
        <p:spPr>
          <a:xfrm flipV="1">
            <a:off x="10222230" y="4698928"/>
            <a:ext cx="0" cy="106245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1969770" y="5727628"/>
            <a:ext cx="825246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5650230" y="5727628"/>
            <a:ext cx="762000" cy="338554"/>
          </a:xfrm>
          <a:prstGeom prst="rect">
            <a:avLst/>
          </a:prstGeom>
          <a:noFill/>
        </p:spPr>
        <p:txBody>
          <a:bodyPr wrap="square" rtlCol="0">
            <a:spAutoFit/>
          </a:bodyPr>
          <a:lstStyle/>
          <a:p>
            <a:pPr algn="ctr">
              <a:defRPr/>
            </a:pPr>
            <a:r>
              <a:rPr lang="en-US" sz="1600" dirty="0">
                <a:solidFill>
                  <a:prstClr val="black"/>
                </a:solidFill>
                <a:latin typeface="Calibri"/>
              </a:rPr>
              <a:t>35m</a:t>
            </a:r>
          </a:p>
        </p:txBody>
      </p:sp>
      <p:cxnSp>
        <p:nvCxnSpPr>
          <p:cNvPr id="11" name="Straight Connector 10"/>
          <p:cNvCxnSpPr/>
          <p:nvPr/>
        </p:nvCxnSpPr>
        <p:spPr>
          <a:xfrm>
            <a:off x="10222230" y="1346128"/>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0222230" y="4698928"/>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0374630" y="1346128"/>
            <a:ext cx="0" cy="335280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10069830" y="2683974"/>
            <a:ext cx="762000" cy="338554"/>
          </a:xfrm>
          <a:prstGeom prst="rect">
            <a:avLst/>
          </a:prstGeom>
          <a:noFill/>
        </p:spPr>
        <p:txBody>
          <a:bodyPr wrap="square" rtlCol="0">
            <a:spAutoFit/>
          </a:bodyPr>
          <a:lstStyle/>
          <a:p>
            <a:pPr algn="ctr">
              <a:defRPr/>
            </a:pPr>
            <a:r>
              <a:rPr lang="en-US" sz="1600" dirty="0">
                <a:solidFill>
                  <a:prstClr val="black"/>
                </a:solidFill>
                <a:latin typeface="Calibri"/>
              </a:rPr>
              <a:t>14m</a:t>
            </a:r>
          </a:p>
        </p:txBody>
      </p:sp>
      <p:cxnSp>
        <p:nvCxnSpPr>
          <p:cNvPr id="22" name="Straight Arrow Connector 21"/>
          <p:cNvCxnSpPr/>
          <p:nvPr/>
        </p:nvCxnSpPr>
        <p:spPr>
          <a:xfrm>
            <a:off x="1969771" y="2141882"/>
            <a:ext cx="50291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764030" y="1341782"/>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764030" y="2141882"/>
            <a:ext cx="228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1840230" y="1341782"/>
            <a:ext cx="0" cy="80010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383030" y="1532282"/>
            <a:ext cx="762000" cy="338554"/>
          </a:xfrm>
          <a:prstGeom prst="rect">
            <a:avLst/>
          </a:prstGeom>
          <a:noFill/>
        </p:spPr>
        <p:txBody>
          <a:bodyPr wrap="square" rtlCol="0">
            <a:spAutoFit/>
          </a:bodyPr>
          <a:lstStyle/>
          <a:p>
            <a:pPr algn="ctr">
              <a:defRPr/>
            </a:pPr>
            <a:r>
              <a:rPr lang="en-US" sz="1600" dirty="0">
                <a:solidFill>
                  <a:prstClr val="black"/>
                </a:solidFill>
                <a:latin typeface="Calibri"/>
              </a:rPr>
              <a:t>3.8m</a:t>
            </a:r>
          </a:p>
        </p:txBody>
      </p:sp>
      <p:sp>
        <p:nvSpPr>
          <p:cNvPr id="28" name="TextBox 27"/>
          <p:cNvSpPr txBox="1"/>
          <p:nvPr/>
        </p:nvSpPr>
        <p:spPr>
          <a:xfrm>
            <a:off x="1916430" y="1456083"/>
            <a:ext cx="2514600" cy="584775"/>
          </a:xfrm>
          <a:prstGeom prst="rect">
            <a:avLst/>
          </a:prstGeom>
          <a:noFill/>
        </p:spPr>
        <p:txBody>
          <a:bodyPr wrap="square" rtlCol="0">
            <a:spAutoFit/>
          </a:bodyPr>
          <a:lstStyle/>
          <a:p>
            <a:pPr algn="ctr">
              <a:defRPr/>
            </a:pPr>
            <a:r>
              <a:rPr lang="en-US" sz="1600" dirty="0">
                <a:solidFill>
                  <a:srgbClr val="FF0000"/>
                </a:solidFill>
                <a:latin typeface="Calibri"/>
              </a:rPr>
              <a:t>2 e- pulses</a:t>
            </a:r>
          </a:p>
          <a:p>
            <a:pPr algn="ctr">
              <a:defRPr/>
            </a:pPr>
            <a:r>
              <a:rPr lang="en-US" sz="1600" dirty="0">
                <a:solidFill>
                  <a:srgbClr val="FF0000"/>
                </a:solidFill>
                <a:latin typeface="Calibri"/>
              </a:rPr>
              <a:t> 200 MeV, 2x2 </a:t>
            </a:r>
            <a:r>
              <a:rPr lang="en-US" sz="1600" dirty="0" err="1">
                <a:solidFill>
                  <a:srgbClr val="FF0000"/>
                </a:solidFill>
                <a:latin typeface="Calibri"/>
              </a:rPr>
              <a:t>nC</a:t>
            </a:r>
            <a:r>
              <a:rPr lang="en-US" sz="1600" dirty="0">
                <a:solidFill>
                  <a:srgbClr val="FF0000"/>
                </a:solidFill>
                <a:latin typeface="Calibri"/>
              </a:rPr>
              <a:t>, 50 Hz</a:t>
            </a:r>
          </a:p>
        </p:txBody>
      </p:sp>
      <p:cxnSp>
        <p:nvCxnSpPr>
          <p:cNvPr id="7" name="Straight Connector 6"/>
          <p:cNvCxnSpPr>
            <a:cxnSpLocks/>
            <a:endCxn id="21" idx="0"/>
          </p:cNvCxnSpPr>
          <p:nvPr/>
        </p:nvCxnSpPr>
        <p:spPr>
          <a:xfrm flipV="1">
            <a:off x="2297430" y="2141882"/>
            <a:ext cx="6477000" cy="2"/>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Oval 20"/>
          <p:cNvSpPr/>
          <p:nvPr/>
        </p:nvSpPr>
        <p:spPr>
          <a:xfrm>
            <a:off x="8088630" y="2141882"/>
            <a:ext cx="1371600" cy="1371600"/>
          </a:xfrm>
          <a:prstGeom prst="ellipse">
            <a:avLst/>
          </a:prstGeom>
          <a:noFill/>
          <a:ln w="3175">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cxnSp>
        <p:nvCxnSpPr>
          <p:cNvPr id="17" name="Straight Connector 16"/>
          <p:cNvCxnSpPr/>
          <p:nvPr/>
        </p:nvCxnSpPr>
        <p:spPr>
          <a:xfrm>
            <a:off x="3211830" y="2827682"/>
            <a:ext cx="0" cy="6096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9460230" y="2827682"/>
            <a:ext cx="0" cy="609600"/>
          </a:xfrm>
          <a:prstGeom prst="line">
            <a:avLst/>
          </a:prstGeom>
          <a:ln w="1270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Arc 17"/>
          <p:cNvSpPr/>
          <p:nvPr/>
        </p:nvSpPr>
        <p:spPr>
          <a:xfrm>
            <a:off x="8088630" y="2141882"/>
            <a:ext cx="1371600" cy="1371601"/>
          </a:xfrm>
          <a:prstGeom prst="arc">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solidFill>
                <a:prstClr val="black"/>
              </a:solidFill>
              <a:latin typeface="Calibri"/>
            </a:endParaRPr>
          </a:p>
        </p:txBody>
      </p:sp>
      <p:sp>
        <p:nvSpPr>
          <p:cNvPr id="32" name="Arc 31"/>
          <p:cNvSpPr/>
          <p:nvPr/>
        </p:nvSpPr>
        <p:spPr>
          <a:xfrm rot="5400000">
            <a:off x="8088631" y="2751482"/>
            <a:ext cx="1371600" cy="1371601"/>
          </a:xfrm>
          <a:prstGeom prst="arc">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solidFill>
                <a:prstClr val="black"/>
              </a:solidFill>
              <a:latin typeface="Calibri"/>
            </a:endParaRPr>
          </a:p>
        </p:txBody>
      </p:sp>
      <p:sp>
        <p:nvSpPr>
          <p:cNvPr id="33" name="Arc 32"/>
          <p:cNvSpPr/>
          <p:nvPr/>
        </p:nvSpPr>
        <p:spPr>
          <a:xfrm>
            <a:off x="1840230" y="2141883"/>
            <a:ext cx="1371600" cy="1371601"/>
          </a:xfrm>
          <a:prstGeom prst="arc">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solidFill>
                <a:prstClr val="black"/>
              </a:solidFill>
              <a:latin typeface="Calibri"/>
            </a:endParaRPr>
          </a:p>
        </p:txBody>
      </p:sp>
      <p:sp>
        <p:nvSpPr>
          <p:cNvPr id="35" name="Arc 34"/>
          <p:cNvSpPr/>
          <p:nvPr/>
        </p:nvSpPr>
        <p:spPr>
          <a:xfrm rot="10800000">
            <a:off x="3211830" y="2751482"/>
            <a:ext cx="1371600" cy="1371601"/>
          </a:xfrm>
          <a:prstGeom prst="arc">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solidFill>
                <a:prstClr val="black"/>
              </a:solidFill>
              <a:latin typeface="Calibri"/>
            </a:endParaRPr>
          </a:p>
        </p:txBody>
      </p:sp>
      <p:sp>
        <p:nvSpPr>
          <p:cNvPr id="36" name="Oval 35"/>
          <p:cNvSpPr/>
          <p:nvPr/>
        </p:nvSpPr>
        <p:spPr>
          <a:xfrm>
            <a:off x="8088630" y="2751482"/>
            <a:ext cx="1371600" cy="1371600"/>
          </a:xfrm>
          <a:prstGeom prst="ellipse">
            <a:avLst/>
          </a:prstGeom>
          <a:noFill/>
          <a:ln w="3175">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37" name="Oval 36"/>
          <p:cNvSpPr/>
          <p:nvPr/>
        </p:nvSpPr>
        <p:spPr>
          <a:xfrm>
            <a:off x="1840230" y="2141882"/>
            <a:ext cx="1371600" cy="1371600"/>
          </a:xfrm>
          <a:prstGeom prst="ellipse">
            <a:avLst/>
          </a:prstGeom>
          <a:noFill/>
          <a:ln w="3175">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sp>
        <p:nvSpPr>
          <p:cNvPr id="38" name="Oval 37"/>
          <p:cNvSpPr/>
          <p:nvPr/>
        </p:nvSpPr>
        <p:spPr>
          <a:xfrm>
            <a:off x="3211830" y="2751482"/>
            <a:ext cx="1371600" cy="1371600"/>
          </a:xfrm>
          <a:prstGeom prst="ellipse">
            <a:avLst/>
          </a:prstGeom>
          <a:noFill/>
          <a:ln w="3175">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a:solidFill>
                <a:prstClr val="white"/>
              </a:solidFill>
              <a:latin typeface="Calibri"/>
            </a:endParaRPr>
          </a:p>
        </p:txBody>
      </p:sp>
      <p:cxnSp>
        <p:nvCxnSpPr>
          <p:cNvPr id="40" name="Straight Arrow Connector 39"/>
          <p:cNvCxnSpPr>
            <a:endCxn id="37" idx="7"/>
          </p:cNvCxnSpPr>
          <p:nvPr/>
        </p:nvCxnSpPr>
        <p:spPr>
          <a:xfrm flipV="1">
            <a:off x="2526030" y="2342749"/>
            <a:ext cx="484934" cy="4849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1535431" y="2374828"/>
            <a:ext cx="1295397" cy="338554"/>
          </a:xfrm>
          <a:prstGeom prst="rect">
            <a:avLst/>
          </a:prstGeom>
          <a:noFill/>
        </p:spPr>
        <p:txBody>
          <a:bodyPr wrap="square" rtlCol="0">
            <a:spAutoFit/>
          </a:bodyPr>
          <a:lstStyle/>
          <a:p>
            <a:pPr algn="ctr">
              <a:defRPr/>
            </a:pPr>
            <a:r>
              <a:rPr lang="en-US" sz="1600" dirty="0">
                <a:solidFill>
                  <a:prstClr val="black"/>
                </a:solidFill>
                <a:latin typeface="Calibri"/>
                <a:sym typeface="Symbol" panose="05050102010706020507" pitchFamily="18" charset="2"/>
              </a:rPr>
              <a:t>B</a:t>
            </a:r>
            <a:r>
              <a:rPr lang="el-GR" sz="1600" dirty="0">
                <a:solidFill>
                  <a:prstClr val="black"/>
                </a:solidFill>
                <a:latin typeface="Calibri"/>
                <a:sym typeface="Symbol" panose="05050102010706020507" pitchFamily="18" charset="2"/>
              </a:rPr>
              <a:t></a:t>
            </a:r>
            <a:r>
              <a:rPr lang="en-US" sz="1600" dirty="0">
                <a:solidFill>
                  <a:prstClr val="black"/>
                </a:solidFill>
                <a:latin typeface="Calibri"/>
              </a:rPr>
              <a:t> = 0.6 T-m</a:t>
            </a:r>
          </a:p>
        </p:txBody>
      </p:sp>
      <p:cxnSp>
        <p:nvCxnSpPr>
          <p:cNvPr id="44" name="Straight Arrow Connector 43"/>
          <p:cNvCxnSpPr/>
          <p:nvPr/>
        </p:nvCxnSpPr>
        <p:spPr>
          <a:xfrm>
            <a:off x="3897631" y="4123082"/>
            <a:ext cx="1828799"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cxnSpLocks/>
            <a:stCxn id="64" idx="0"/>
          </p:cNvCxnSpPr>
          <p:nvPr/>
        </p:nvCxnSpPr>
        <p:spPr>
          <a:xfrm flipH="1">
            <a:off x="7098030" y="4123082"/>
            <a:ext cx="1676400" cy="1"/>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9" name="Explosion 1 121"/>
          <p:cNvSpPr/>
          <p:nvPr/>
        </p:nvSpPr>
        <p:spPr>
          <a:xfrm>
            <a:off x="6259830" y="3970682"/>
            <a:ext cx="304800" cy="304800"/>
          </a:xfrm>
          <a:prstGeom prst="irregularSeal1">
            <a:avLst/>
          </a:prstGeom>
          <a:solidFill>
            <a:srgbClr val="FFFF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kern="0">
              <a:solidFill>
                <a:prstClr val="white"/>
              </a:solidFill>
              <a:latin typeface="Calibri"/>
            </a:endParaRPr>
          </a:p>
        </p:txBody>
      </p:sp>
      <p:sp>
        <p:nvSpPr>
          <p:cNvPr id="50" name="Lightning Bolt 49"/>
          <p:cNvSpPr/>
          <p:nvPr/>
        </p:nvSpPr>
        <p:spPr>
          <a:xfrm flipH="1">
            <a:off x="5726430" y="3665882"/>
            <a:ext cx="304800" cy="381000"/>
          </a:xfrm>
          <a:prstGeom prst="lightningBol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kern="0">
              <a:solidFill>
                <a:prstClr val="white"/>
              </a:solidFill>
              <a:latin typeface="Calibri"/>
            </a:endParaRPr>
          </a:p>
        </p:txBody>
      </p:sp>
      <p:sp>
        <p:nvSpPr>
          <p:cNvPr id="51" name="Lightning Bolt 50"/>
          <p:cNvSpPr/>
          <p:nvPr/>
        </p:nvSpPr>
        <p:spPr>
          <a:xfrm rot="17201955" flipH="1">
            <a:off x="6795572" y="3655669"/>
            <a:ext cx="304800" cy="381000"/>
          </a:xfrm>
          <a:prstGeom prst="lightningBolt">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kern="0">
              <a:solidFill>
                <a:prstClr val="white"/>
              </a:solidFill>
              <a:latin typeface="Calibri"/>
            </a:endParaRPr>
          </a:p>
        </p:txBody>
      </p:sp>
      <p:cxnSp>
        <p:nvCxnSpPr>
          <p:cNvPr id="52" name="Straight Arrow Connector 51"/>
          <p:cNvCxnSpPr/>
          <p:nvPr/>
        </p:nvCxnSpPr>
        <p:spPr>
          <a:xfrm>
            <a:off x="5726430" y="4123082"/>
            <a:ext cx="457201" cy="0"/>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flipH="1">
            <a:off x="6640831" y="4123082"/>
            <a:ext cx="457199" cy="0"/>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5726430" y="4316439"/>
            <a:ext cx="1447800" cy="553998"/>
          </a:xfrm>
          <a:prstGeom prst="rect">
            <a:avLst/>
          </a:prstGeom>
          <a:solidFill>
            <a:srgbClr val="FFFF00"/>
          </a:solidFill>
        </p:spPr>
        <p:txBody>
          <a:bodyPr wrap="square" rtlCol="0">
            <a:spAutoFit/>
          </a:bodyPr>
          <a:lstStyle/>
          <a:p>
            <a:pPr algn="ctr">
              <a:defRPr/>
            </a:pPr>
            <a:r>
              <a:rPr lang="el-GR" sz="1600" b="1" kern="0" dirty="0">
                <a:solidFill>
                  <a:srgbClr val="0000FF"/>
                </a:solidFill>
                <a:latin typeface="Times New Roman" panose="02020603050405020304" pitchFamily="18" charset="0"/>
                <a:cs typeface="Times New Roman" panose="02020603050405020304" pitchFamily="18" charset="0"/>
                <a:sym typeface="Symbol"/>
              </a:rPr>
              <a:t>γγ</a:t>
            </a:r>
            <a:r>
              <a:rPr lang="en-US" sz="1600" b="1" kern="0" dirty="0">
                <a:solidFill>
                  <a:srgbClr val="0000FF"/>
                </a:solidFill>
                <a:latin typeface="Calibri"/>
                <a:sym typeface="Symbol"/>
              </a:rPr>
              <a:t> collision</a:t>
            </a:r>
          </a:p>
          <a:p>
            <a:pPr algn="ctr">
              <a:defRPr/>
            </a:pPr>
            <a:r>
              <a:rPr lang="en-US" sz="1400" b="1" kern="0" dirty="0">
                <a:solidFill>
                  <a:srgbClr val="0000FF"/>
                </a:solidFill>
                <a:latin typeface="Calibri"/>
                <a:sym typeface="Symbol"/>
              </a:rPr>
              <a:t>(1 MeV </a:t>
            </a:r>
            <a:r>
              <a:rPr lang="en-US" sz="1400" b="1" kern="0" dirty="0" err="1">
                <a:solidFill>
                  <a:srgbClr val="0000FF"/>
                </a:solidFill>
                <a:latin typeface="Calibri"/>
                <a:sym typeface="Symbol"/>
              </a:rPr>
              <a:t>c.m</a:t>
            </a:r>
            <a:r>
              <a:rPr lang="en-US" sz="1400" b="1" kern="0" dirty="0">
                <a:solidFill>
                  <a:srgbClr val="0000FF"/>
                </a:solidFill>
                <a:latin typeface="Calibri"/>
                <a:sym typeface="Symbol"/>
              </a:rPr>
              <a:t>.)</a:t>
            </a:r>
            <a:endParaRPr lang="en-US" sz="1400" b="1" kern="0" dirty="0">
              <a:solidFill>
                <a:srgbClr val="0000FF"/>
              </a:solidFill>
              <a:latin typeface="Calibri"/>
            </a:endParaRPr>
          </a:p>
        </p:txBody>
      </p:sp>
      <p:sp>
        <p:nvSpPr>
          <p:cNvPr id="55" name="TextBox 54"/>
          <p:cNvSpPr txBox="1"/>
          <p:nvPr/>
        </p:nvSpPr>
        <p:spPr>
          <a:xfrm>
            <a:off x="5574031" y="3111884"/>
            <a:ext cx="1676401" cy="553998"/>
          </a:xfrm>
          <a:prstGeom prst="rect">
            <a:avLst/>
          </a:prstGeom>
          <a:noFill/>
        </p:spPr>
        <p:txBody>
          <a:bodyPr wrap="square" rtlCol="0">
            <a:spAutoFit/>
          </a:bodyPr>
          <a:lstStyle/>
          <a:p>
            <a:pPr algn="ctr">
              <a:defRPr/>
            </a:pPr>
            <a:r>
              <a:rPr lang="en-US" b="1" kern="0" dirty="0">
                <a:solidFill>
                  <a:srgbClr val="7030A0"/>
                </a:solidFill>
                <a:latin typeface="Calibri"/>
              </a:rPr>
              <a:t>Laser</a:t>
            </a:r>
          </a:p>
          <a:p>
            <a:pPr algn="ctr">
              <a:defRPr/>
            </a:pPr>
            <a:r>
              <a:rPr lang="en-US" sz="1200" b="1" kern="0" dirty="0">
                <a:solidFill>
                  <a:srgbClr val="7030A0"/>
                </a:solidFill>
                <a:latin typeface="Calibri"/>
              </a:rPr>
              <a:t>(1 </a:t>
            </a:r>
            <a:r>
              <a:rPr lang="el-GR" sz="1200" b="1" kern="0" dirty="0">
                <a:solidFill>
                  <a:srgbClr val="7030A0"/>
                </a:solidFill>
                <a:latin typeface="Times New Roman"/>
                <a:cs typeface="Times New Roman"/>
              </a:rPr>
              <a:t>μ</a:t>
            </a:r>
            <a:r>
              <a:rPr lang="en-US" sz="1200" b="1" kern="0" dirty="0">
                <a:solidFill>
                  <a:srgbClr val="7030A0"/>
                </a:solidFill>
                <a:latin typeface="Times New Roman"/>
                <a:cs typeface="Times New Roman"/>
              </a:rPr>
              <a:t>m, 2 J, 1 </a:t>
            </a:r>
            <a:r>
              <a:rPr lang="en-US" sz="1200" b="1" kern="0" dirty="0" err="1">
                <a:solidFill>
                  <a:srgbClr val="7030A0"/>
                </a:solidFill>
                <a:latin typeface="Times New Roman"/>
                <a:cs typeface="Times New Roman"/>
              </a:rPr>
              <a:t>ps</a:t>
            </a:r>
            <a:r>
              <a:rPr lang="en-US" sz="1200" b="1" kern="0" dirty="0">
                <a:solidFill>
                  <a:srgbClr val="7030A0"/>
                </a:solidFill>
                <a:latin typeface="Times New Roman"/>
                <a:cs typeface="Times New Roman"/>
              </a:rPr>
              <a:t>, 50 Hz)</a:t>
            </a:r>
            <a:endParaRPr lang="en-US" sz="1200" b="1" kern="0" dirty="0">
              <a:solidFill>
                <a:srgbClr val="7030A0"/>
              </a:solidFill>
              <a:latin typeface="Calibri"/>
            </a:endParaRPr>
          </a:p>
        </p:txBody>
      </p:sp>
      <p:sp>
        <p:nvSpPr>
          <p:cNvPr id="56" name="Rectangle 55"/>
          <p:cNvSpPr/>
          <p:nvPr/>
        </p:nvSpPr>
        <p:spPr>
          <a:xfrm>
            <a:off x="4720589" y="3938230"/>
            <a:ext cx="548641" cy="3048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kern="0">
              <a:solidFill>
                <a:sysClr val="windowText" lastClr="000000"/>
              </a:solidFill>
              <a:latin typeface="Calibri"/>
            </a:endParaRPr>
          </a:p>
        </p:txBody>
      </p:sp>
      <p:sp>
        <p:nvSpPr>
          <p:cNvPr id="57" name="TextBox 56"/>
          <p:cNvSpPr txBox="1"/>
          <p:nvPr/>
        </p:nvSpPr>
        <p:spPr>
          <a:xfrm>
            <a:off x="4743450" y="3932582"/>
            <a:ext cx="533400" cy="338554"/>
          </a:xfrm>
          <a:prstGeom prst="rect">
            <a:avLst/>
          </a:prstGeom>
          <a:noFill/>
        </p:spPr>
        <p:txBody>
          <a:bodyPr wrap="square" rtlCol="0">
            <a:spAutoFit/>
          </a:bodyPr>
          <a:lstStyle/>
          <a:p>
            <a:pPr>
              <a:defRPr/>
            </a:pPr>
            <a:r>
              <a:rPr lang="en-US" sz="1600" b="1" kern="0" dirty="0">
                <a:solidFill>
                  <a:prstClr val="white"/>
                </a:solidFill>
                <a:latin typeface="Calibri"/>
              </a:rPr>
              <a:t>FFS</a:t>
            </a:r>
          </a:p>
        </p:txBody>
      </p:sp>
      <p:sp>
        <p:nvSpPr>
          <p:cNvPr id="58" name="Rectangle 57"/>
          <p:cNvSpPr/>
          <p:nvPr/>
        </p:nvSpPr>
        <p:spPr>
          <a:xfrm>
            <a:off x="7479030" y="3949898"/>
            <a:ext cx="533400" cy="304800"/>
          </a:xfrm>
          <a:prstGeom prst="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en-US" sz="1600" kern="0">
              <a:solidFill>
                <a:sysClr val="windowText" lastClr="000000"/>
              </a:solidFill>
              <a:latin typeface="Calibri"/>
            </a:endParaRPr>
          </a:p>
        </p:txBody>
      </p:sp>
      <p:sp>
        <p:nvSpPr>
          <p:cNvPr id="59" name="TextBox 58"/>
          <p:cNvSpPr txBox="1"/>
          <p:nvPr/>
        </p:nvSpPr>
        <p:spPr>
          <a:xfrm>
            <a:off x="7524750" y="3944548"/>
            <a:ext cx="533400" cy="338554"/>
          </a:xfrm>
          <a:prstGeom prst="rect">
            <a:avLst/>
          </a:prstGeom>
          <a:noFill/>
        </p:spPr>
        <p:txBody>
          <a:bodyPr wrap="square" rtlCol="0">
            <a:spAutoFit/>
          </a:bodyPr>
          <a:lstStyle/>
          <a:p>
            <a:pPr>
              <a:defRPr/>
            </a:pPr>
            <a:r>
              <a:rPr lang="en-US" sz="1600" b="1" kern="0" dirty="0">
                <a:solidFill>
                  <a:prstClr val="white"/>
                </a:solidFill>
                <a:latin typeface="Calibri"/>
              </a:rPr>
              <a:t>FFS</a:t>
            </a:r>
          </a:p>
        </p:txBody>
      </p:sp>
      <p:cxnSp>
        <p:nvCxnSpPr>
          <p:cNvPr id="68" name="Straight Arrow Connector 67"/>
          <p:cNvCxnSpPr/>
          <p:nvPr/>
        </p:nvCxnSpPr>
        <p:spPr>
          <a:xfrm>
            <a:off x="5726430" y="1989482"/>
            <a:ext cx="457201"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a:off x="3364230" y="2903882"/>
            <a:ext cx="0" cy="38100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1" name="TextBox 70"/>
          <p:cNvSpPr txBox="1"/>
          <p:nvPr/>
        </p:nvSpPr>
        <p:spPr>
          <a:xfrm>
            <a:off x="5878830" y="3784528"/>
            <a:ext cx="304800" cy="338554"/>
          </a:xfrm>
          <a:prstGeom prst="rect">
            <a:avLst/>
          </a:prstGeom>
          <a:noFill/>
        </p:spPr>
        <p:txBody>
          <a:bodyPr wrap="square" rtlCol="0">
            <a:spAutoFit/>
          </a:bodyPr>
          <a:lstStyle/>
          <a:p>
            <a:pPr algn="ctr">
              <a:defRPr/>
            </a:pPr>
            <a:r>
              <a:rPr lang="el-GR" sz="1600" b="1" kern="0" dirty="0">
                <a:solidFill>
                  <a:srgbClr val="0000FF"/>
                </a:solidFill>
                <a:latin typeface="Times New Roman" panose="02020603050405020304" pitchFamily="18" charset="0"/>
                <a:cs typeface="Times New Roman" panose="02020603050405020304" pitchFamily="18" charset="0"/>
                <a:sym typeface="Symbol"/>
              </a:rPr>
              <a:t>γ</a:t>
            </a:r>
            <a:endParaRPr lang="en-US" sz="1600" b="1" kern="0" dirty="0">
              <a:solidFill>
                <a:srgbClr val="0000FF"/>
              </a:solidFill>
              <a:latin typeface="Calibri"/>
              <a:sym typeface="Symbol"/>
            </a:endParaRPr>
          </a:p>
        </p:txBody>
      </p:sp>
      <p:sp>
        <p:nvSpPr>
          <p:cNvPr id="72" name="TextBox 71"/>
          <p:cNvSpPr txBox="1"/>
          <p:nvPr/>
        </p:nvSpPr>
        <p:spPr>
          <a:xfrm>
            <a:off x="6564630" y="3784528"/>
            <a:ext cx="304800" cy="338554"/>
          </a:xfrm>
          <a:prstGeom prst="rect">
            <a:avLst/>
          </a:prstGeom>
          <a:noFill/>
        </p:spPr>
        <p:txBody>
          <a:bodyPr wrap="square" rtlCol="0">
            <a:spAutoFit/>
          </a:bodyPr>
          <a:lstStyle/>
          <a:p>
            <a:pPr algn="ctr">
              <a:defRPr/>
            </a:pPr>
            <a:r>
              <a:rPr lang="el-GR" sz="1600" b="1" kern="0" dirty="0">
                <a:solidFill>
                  <a:srgbClr val="0000FF"/>
                </a:solidFill>
                <a:latin typeface="Times New Roman" panose="02020603050405020304" pitchFamily="18" charset="0"/>
                <a:cs typeface="Times New Roman" panose="02020603050405020304" pitchFamily="18" charset="0"/>
                <a:sym typeface="Symbol"/>
              </a:rPr>
              <a:t>γ</a:t>
            </a:r>
            <a:endParaRPr lang="en-US" sz="1600" b="1" kern="0" dirty="0">
              <a:solidFill>
                <a:srgbClr val="0000FF"/>
              </a:solidFill>
              <a:latin typeface="Calibri"/>
              <a:sym typeface="Symbol"/>
            </a:endParaRPr>
          </a:p>
        </p:txBody>
      </p:sp>
      <p:sp>
        <p:nvSpPr>
          <p:cNvPr id="73" name="TextBox 72"/>
          <p:cNvSpPr txBox="1"/>
          <p:nvPr/>
        </p:nvSpPr>
        <p:spPr>
          <a:xfrm>
            <a:off x="5726430" y="1684682"/>
            <a:ext cx="381000" cy="338554"/>
          </a:xfrm>
          <a:prstGeom prst="rect">
            <a:avLst/>
          </a:prstGeom>
          <a:noFill/>
        </p:spPr>
        <p:txBody>
          <a:bodyPr wrap="square" rtlCol="0">
            <a:spAutoFit/>
          </a:bodyPr>
          <a:lstStyle/>
          <a:p>
            <a:pPr algn="ctr">
              <a:defRPr/>
            </a:pPr>
            <a:r>
              <a:rPr lang="en-US" sz="1600" dirty="0">
                <a:solidFill>
                  <a:srgbClr val="FF0000"/>
                </a:solidFill>
                <a:latin typeface="Calibri"/>
              </a:rPr>
              <a:t>e-</a:t>
            </a:r>
          </a:p>
        </p:txBody>
      </p:sp>
      <p:sp>
        <p:nvSpPr>
          <p:cNvPr id="74" name="TextBox 73"/>
          <p:cNvSpPr txBox="1"/>
          <p:nvPr/>
        </p:nvSpPr>
        <p:spPr>
          <a:xfrm>
            <a:off x="3364230" y="2870128"/>
            <a:ext cx="381000" cy="338554"/>
          </a:xfrm>
          <a:prstGeom prst="rect">
            <a:avLst/>
          </a:prstGeom>
          <a:noFill/>
        </p:spPr>
        <p:txBody>
          <a:bodyPr wrap="square" rtlCol="0">
            <a:spAutoFit/>
          </a:bodyPr>
          <a:lstStyle/>
          <a:p>
            <a:pPr algn="ctr">
              <a:defRPr/>
            </a:pPr>
            <a:r>
              <a:rPr lang="en-US" sz="1600" dirty="0">
                <a:solidFill>
                  <a:srgbClr val="FF0000"/>
                </a:solidFill>
                <a:latin typeface="Calibri"/>
              </a:rPr>
              <a:t>e-</a:t>
            </a:r>
          </a:p>
        </p:txBody>
      </p:sp>
      <p:sp>
        <p:nvSpPr>
          <p:cNvPr id="75" name="TextBox 74"/>
          <p:cNvSpPr txBox="1"/>
          <p:nvPr/>
        </p:nvSpPr>
        <p:spPr>
          <a:xfrm>
            <a:off x="5269230" y="3818282"/>
            <a:ext cx="381000" cy="338554"/>
          </a:xfrm>
          <a:prstGeom prst="rect">
            <a:avLst/>
          </a:prstGeom>
          <a:noFill/>
        </p:spPr>
        <p:txBody>
          <a:bodyPr wrap="square" rtlCol="0">
            <a:spAutoFit/>
          </a:bodyPr>
          <a:lstStyle/>
          <a:p>
            <a:pPr algn="ctr">
              <a:defRPr/>
            </a:pPr>
            <a:r>
              <a:rPr lang="en-US" sz="1600" dirty="0">
                <a:solidFill>
                  <a:srgbClr val="FF0000"/>
                </a:solidFill>
                <a:latin typeface="Calibri"/>
              </a:rPr>
              <a:t>e-</a:t>
            </a:r>
          </a:p>
        </p:txBody>
      </p:sp>
      <p:sp>
        <p:nvSpPr>
          <p:cNvPr id="76" name="TextBox 75"/>
          <p:cNvSpPr txBox="1"/>
          <p:nvPr/>
        </p:nvSpPr>
        <p:spPr>
          <a:xfrm>
            <a:off x="7098030" y="3818282"/>
            <a:ext cx="381000" cy="338554"/>
          </a:xfrm>
          <a:prstGeom prst="rect">
            <a:avLst/>
          </a:prstGeom>
          <a:noFill/>
        </p:spPr>
        <p:txBody>
          <a:bodyPr wrap="square" rtlCol="0">
            <a:spAutoFit/>
          </a:bodyPr>
          <a:lstStyle/>
          <a:p>
            <a:pPr algn="ctr">
              <a:defRPr/>
            </a:pPr>
            <a:r>
              <a:rPr lang="en-US" sz="1600" dirty="0">
                <a:solidFill>
                  <a:srgbClr val="FF0000"/>
                </a:solidFill>
                <a:latin typeface="Calibri"/>
              </a:rPr>
              <a:t>e-</a:t>
            </a:r>
          </a:p>
        </p:txBody>
      </p:sp>
      <p:sp>
        <p:nvSpPr>
          <p:cNvPr id="60" name="TextBox 59"/>
          <p:cNvSpPr txBox="1"/>
          <p:nvPr/>
        </p:nvSpPr>
        <p:spPr>
          <a:xfrm>
            <a:off x="74970" y="157542"/>
            <a:ext cx="12117027" cy="743986"/>
          </a:xfrm>
          <a:prstGeom prst="rect">
            <a:avLst/>
          </a:prstGeom>
          <a:solidFill>
            <a:schemeClr val="accent6">
              <a:lumMod val="20000"/>
              <a:lumOff val="80000"/>
            </a:schemeClr>
          </a:solidFill>
        </p:spPr>
        <p:txBody>
          <a:bodyPr wrap="square" rtlCol="0">
            <a:spAutoFit/>
          </a:bodyPr>
          <a:lstStyle/>
          <a:p>
            <a:pPr algn="ctr">
              <a:lnSpc>
                <a:spcPct val="150000"/>
              </a:lnSpc>
              <a:defRPr/>
            </a:pPr>
            <a:r>
              <a:rPr lang="zh-CN" altLang="en-US" sz="3200" b="1" dirty="0">
                <a:solidFill>
                  <a:prstClr val="black"/>
                </a:solidFill>
                <a:latin typeface="微软雅黑" panose="020B0503020204020204" pitchFamily="34" charset="-122"/>
                <a:ea typeface="微软雅黑" panose="020B0503020204020204" pitchFamily="34" charset="-122"/>
                <a:cs typeface="Tahoma" pitchFamily="34" charset="0"/>
              </a:rPr>
              <a:t>伽马光子对撞机及综合束流设施</a:t>
            </a:r>
            <a:endParaRPr lang="en-US" altLang="zh-CN" sz="3200" b="1" dirty="0">
              <a:solidFill>
                <a:prstClr val="black"/>
              </a:solidFill>
              <a:latin typeface="微软雅黑" panose="020B0503020204020204" pitchFamily="34" charset="-122"/>
              <a:ea typeface="微软雅黑" panose="020B0503020204020204" pitchFamily="34" charset="-122"/>
              <a:cs typeface="Tahoma" pitchFamily="34" charset="0"/>
            </a:endParaRPr>
          </a:p>
        </p:txBody>
      </p:sp>
      <p:sp>
        <p:nvSpPr>
          <p:cNvPr id="64" name="Arc 63"/>
          <p:cNvSpPr/>
          <p:nvPr/>
        </p:nvSpPr>
        <p:spPr>
          <a:xfrm>
            <a:off x="8088630" y="4123082"/>
            <a:ext cx="1371600" cy="1371601"/>
          </a:xfrm>
          <a:prstGeom prst="arc">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solidFill>
                <a:prstClr val="black"/>
              </a:solidFill>
              <a:latin typeface="Calibri"/>
            </a:endParaRPr>
          </a:p>
        </p:txBody>
      </p:sp>
      <p:sp>
        <p:nvSpPr>
          <p:cNvPr id="66" name="Arc 65"/>
          <p:cNvSpPr/>
          <p:nvPr/>
        </p:nvSpPr>
        <p:spPr>
          <a:xfrm rot="16200000">
            <a:off x="3211830" y="4129433"/>
            <a:ext cx="1371600" cy="1371601"/>
          </a:xfrm>
          <a:prstGeom prst="arc">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defRPr/>
            </a:pPr>
            <a:endParaRPr lang="en-US">
              <a:solidFill>
                <a:prstClr val="black"/>
              </a:solidFill>
              <a:latin typeface="Calibri"/>
            </a:endParaRPr>
          </a:p>
        </p:txBody>
      </p:sp>
      <p:cxnSp>
        <p:nvCxnSpPr>
          <p:cNvPr id="67" name="Straight Connector 66"/>
          <p:cNvCxnSpPr/>
          <p:nvPr/>
        </p:nvCxnSpPr>
        <p:spPr>
          <a:xfrm flipV="1">
            <a:off x="1979930" y="4694582"/>
            <a:ext cx="0" cy="1062454"/>
          </a:xfrm>
          <a:prstGeom prst="line">
            <a:avLst/>
          </a:prstGeom>
        </p:spPr>
        <p:style>
          <a:lnRef idx="1">
            <a:schemeClr val="accent1"/>
          </a:lnRef>
          <a:fillRef idx="0">
            <a:schemeClr val="accent1"/>
          </a:fillRef>
          <a:effectRef idx="0">
            <a:schemeClr val="accent1"/>
          </a:effectRef>
          <a:fontRef idx="minor">
            <a:schemeClr val="tx1"/>
          </a:fontRef>
        </p:style>
      </p:cxnSp>
      <p:sp>
        <p:nvSpPr>
          <p:cNvPr id="78" name="TextBox 77"/>
          <p:cNvSpPr txBox="1"/>
          <p:nvPr/>
        </p:nvSpPr>
        <p:spPr>
          <a:xfrm>
            <a:off x="2602230" y="5847019"/>
            <a:ext cx="1219200" cy="646331"/>
          </a:xfrm>
          <a:prstGeom prst="rect">
            <a:avLst/>
          </a:prstGeom>
          <a:solidFill>
            <a:schemeClr val="accent6">
              <a:lumMod val="20000"/>
              <a:lumOff val="80000"/>
            </a:schemeClr>
          </a:solidFill>
          <a:ln>
            <a:noFill/>
          </a:ln>
        </p:spPr>
        <p:txBody>
          <a:bodyPr wrap="square" rtlCol="0">
            <a:spAutoFit/>
          </a:bodyPr>
          <a:lstStyle/>
          <a:p>
            <a:pPr algn="ctr">
              <a:defRPr/>
            </a:pPr>
            <a:r>
              <a:rPr lang="en-US" sz="1200" b="1" dirty="0">
                <a:solidFill>
                  <a:srgbClr val="FF0000"/>
                </a:solidFill>
                <a:latin typeface="Calibri"/>
                <a:sym typeface="Symbol" panose="05050102010706020507" pitchFamily="18" charset="2"/>
              </a:rPr>
              <a:t>200 MeV, 20 W </a:t>
            </a:r>
          </a:p>
          <a:p>
            <a:pPr algn="ctr">
              <a:defRPr/>
            </a:pPr>
            <a:r>
              <a:rPr lang="en-US" sz="1200" b="1" dirty="0">
                <a:solidFill>
                  <a:srgbClr val="FF0000"/>
                </a:solidFill>
                <a:latin typeface="Calibri"/>
                <a:sym typeface="Symbol" panose="05050102010706020507" pitchFamily="18" charset="2"/>
              </a:rPr>
              <a:t>high brightness</a:t>
            </a:r>
          </a:p>
          <a:p>
            <a:pPr algn="ctr">
              <a:defRPr/>
            </a:pPr>
            <a:r>
              <a:rPr lang="en-US" sz="1200" b="1" dirty="0">
                <a:solidFill>
                  <a:srgbClr val="FF0000"/>
                </a:solidFill>
                <a:latin typeface="Calibri"/>
                <a:sym typeface="Symbol" panose="05050102010706020507" pitchFamily="18" charset="2"/>
              </a:rPr>
              <a:t>e- beam station</a:t>
            </a:r>
            <a:endParaRPr lang="en-US" sz="1200" b="1" dirty="0">
              <a:solidFill>
                <a:srgbClr val="FF0000"/>
              </a:solidFill>
              <a:latin typeface="Calibri"/>
            </a:endParaRPr>
          </a:p>
        </p:txBody>
      </p:sp>
      <p:sp>
        <p:nvSpPr>
          <p:cNvPr id="79" name="TextBox 78"/>
          <p:cNvSpPr txBox="1"/>
          <p:nvPr/>
        </p:nvSpPr>
        <p:spPr>
          <a:xfrm>
            <a:off x="9612630" y="2865782"/>
            <a:ext cx="381000" cy="338554"/>
          </a:xfrm>
          <a:prstGeom prst="rect">
            <a:avLst/>
          </a:prstGeom>
          <a:noFill/>
        </p:spPr>
        <p:txBody>
          <a:bodyPr wrap="square" rtlCol="0">
            <a:spAutoFit/>
          </a:bodyPr>
          <a:lstStyle/>
          <a:p>
            <a:pPr algn="ctr">
              <a:defRPr/>
            </a:pPr>
            <a:r>
              <a:rPr lang="en-US" sz="1600" dirty="0">
                <a:solidFill>
                  <a:srgbClr val="FF0000"/>
                </a:solidFill>
                <a:latin typeface="Calibri"/>
              </a:rPr>
              <a:t>e-</a:t>
            </a:r>
          </a:p>
        </p:txBody>
      </p:sp>
      <p:cxnSp>
        <p:nvCxnSpPr>
          <p:cNvPr id="80" name="Straight Arrow Connector 79"/>
          <p:cNvCxnSpPr/>
          <p:nvPr/>
        </p:nvCxnSpPr>
        <p:spPr>
          <a:xfrm>
            <a:off x="9612630" y="2865782"/>
            <a:ext cx="0" cy="38100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2" name="TextBox 81"/>
          <p:cNvSpPr txBox="1"/>
          <p:nvPr/>
        </p:nvSpPr>
        <p:spPr>
          <a:xfrm>
            <a:off x="2830830" y="4813228"/>
            <a:ext cx="381000" cy="338554"/>
          </a:xfrm>
          <a:prstGeom prst="rect">
            <a:avLst/>
          </a:prstGeom>
          <a:noFill/>
        </p:spPr>
        <p:txBody>
          <a:bodyPr wrap="square" rtlCol="0">
            <a:spAutoFit/>
          </a:bodyPr>
          <a:lstStyle/>
          <a:p>
            <a:pPr algn="ctr">
              <a:defRPr/>
            </a:pPr>
            <a:r>
              <a:rPr lang="en-US" sz="1600" dirty="0">
                <a:solidFill>
                  <a:srgbClr val="FF0000"/>
                </a:solidFill>
                <a:latin typeface="Calibri"/>
              </a:rPr>
              <a:t>e-</a:t>
            </a:r>
          </a:p>
        </p:txBody>
      </p:sp>
      <p:sp>
        <p:nvSpPr>
          <p:cNvPr id="84" name="TextBox 83"/>
          <p:cNvSpPr txBox="1"/>
          <p:nvPr/>
        </p:nvSpPr>
        <p:spPr>
          <a:xfrm>
            <a:off x="9460230" y="4846982"/>
            <a:ext cx="381000" cy="338554"/>
          </a:xfrm>
          <a:prstGeom prst="rect">
            <a:avLst/>
          </a:prstGeom>
          <a:noFill/>
        </p:spPr>
        <p:txBody>
          <a:bodyPr wrap="square" rtlCol="0">
            <a:spAutoFit/>
          </a:bodyPr>
          <a:lstStyle/>
          <a:p>
            <a:pPr algn="ctr">
              <a:defRPr/>
            </a:pPr>
            <a:r>
              <a:rPr lang="en-US" sz="1600" dirty="0">
                <a:solidFill>
                  <a:srgbClr val="FF0000"/>
                </a:solidFill>
                <a:latin typeface="Calibri"/>
              </a:rPr>
              <a:t>e-</a:t>
            </a:r>
          </a:p>
        </p:txBody>
      </p:sp>
      <p:sp>
        <p:nvSpPr>
          <p:cNvPr id="85" name="TextBox 84">
            <a:extLst>
              <a:ext uri="{FF2B5EF4-FFF2-40B4-BE49-F238E27FC236}">
                <a16:creationId xmlns:a16="http://schemas.microsoft.com/office/drawing/2014/main" id="{A49F67BC-9AEF-458B-99F0-555663D76381}"/>
              </a:ext>
            </a:extLst>
          </p:cNvPr>
          <p:cNvSpPr txBox="1"/>
          <p:nvPr/>
        </p:nvSpPr>
        <p:spPr>
          <a:xfrm>
            <a:off x="8850630" y="5860626"/>
            <a:ext cx="1219200" cy="646331"/>
          </a:xfrm>
          <a:prstGeom prst="rect">
            <a:avLst/>
          </a:prstGeom>
          <a:solidFill>
            <a:schemeClr val="accent6">
              <a:lumMod val="20000"/>
              <a:lumOff val="80000"/>
            </a:schemeClr>
          </a:solidFill>
          <a:ln>
            <a:noFill/>
          </a:ln>
        </p:spPr>
        <p:txBody>
          <a:bodyPr wrap="square" rtlCol="0">
            <a:spAutoFit/>
          </a:bodyPr>
          <a:lstStyle/>
          <a:p>
            <a:pPr algn="ctr">
              <a:defRPr/>
            </a:pPr>
            <a:r>
              <a:rPr lang="en-US" sz="1200" b="1" dirty="0">
                <a:solidFill>
                  <a:srgbClr val="FF0000"/>
                </a:solidFill>
                <a:latin typeface="Calibri"/>
                <a:sym typeface="Symbol" panose="05050102010706020507" pitchFamily="18" charset="2"/>
              </a:rPr>
              <a:t>200 MeV, 20 W </a:t>
            </a:r>
          </a:p>
          <a:p>
            <a:pPr algn="ctr">
              <a:defRPr/>
            </a:pPr>
            <a:r>
              <a:rPr lang="en-US" sz="1200" b="1" dirty="0">
                <a:solidFill>
                  <a:srgbClr val="FF0000"/>
                </a:solidFill>
                <a:latin typeface="Calibri"/>
                <a:sym typeface="Symbol" panose="05050102010706020507" pitchFamily="18" charset="2"/>
              </a:rPr>
              <a:t>high brightness</a:t>
            </a:r>
          </a:p>
          <a:p>
            <a:pPr algn="ctr">
              <a:defRPr/>
            </a:pPr>
            <a:r>
              <a:rPr lang="en-US" sz="1200" b="1" dirty="0">
                <a:solidFill>
                  <a:srgbClr val="FF0000"/>
                </a:solidFill>
                <a:latin typeface="Calibri"/>
                <a:sym typeface="Symbol" panose="05050102010706020507" pitchFamily="18" charset="2"/>
              </a:rPr>
              <a:t>e- beam station</a:t>
            </a:r>
            <a:endParaRPr lang="en-US" sz="1200" b="1" dirty="0">
              <a:solidFill>
                <a:srgbClr val="FF0000"/>
              </a:solidFill>
              <a:latin typeface="Calibri"/>
            </a:endParaRPr>
          </a:p>
        </p:txBody>
      </p:sp>
      <p:sp>
        <p:nvSpPr>
          <p:cNvPr id="87" name="TextBox 86">
            <a:extLst>
              <a:ext uri="{FF2B5EF4-FFF2-40B4-BE49-F238E27FC236}">
                <a16:creationId xmlns:a16="http://schemas.microsoft.com/office/drawing/2014/main" id="{23C0F3AC-3699-4098-B187-055E1993B9A9}"/>
              </a:ext>
            </a:extLst>
          </p:cNvPr>
          <p:cNvSpPr txBox="1"/>
          <p:nvPr/>
        </p:nvSpPr>
        <p:spPr>
          <a:xfrm>
            <a:off x="4354830" y="4999383"/>
            <a:ext cx="1219200" cy="646331"/>
          </a:xfrm>
          <a:prstGeom prst="rect">
            <a:avLst/>
          </a:prstGeom>
          <a:solidFill>
            <a:schemeClr val="accent4">
              <a:lumMod val="20000"/>
              <a:lumOff val="80000"/>
            </a:schemeClr>
          </a:solidFill>
          <a:ln>
            <a:noFill/>
          </a:ln>
        </p:spPr>
        <p:txBody>
          <a:bodyPr wrap="square" rtlCol="0">
            <a:spAutoFit/>
          </a:bodyPr>
          <a:lstStyle/>
          <a:p>
            <a:pPr algn="ctr">
              <a:defRPr/>
            </a:pPr>
            <a:r>
              <a:rPr lang="en-US" sz="1200" b="1" dirty="0">
                <a:solidFill>
                  <a:srgbClr val="7030A0"/>
                </a:solidFill>
                <a:latin typeface="Calibri"/>
                <a:sym typeface="Symbol" panose="05050102010706020507" pitchFamily="18" charset="2"/>
              </a:rPr>
              <a:t>High power high rep rate laser station</a:t>
            </a:r>
            <a:endParaRPr lang="en-US" sz="1200" b="1" dirty="0">
              <a:solidFill>
                <a:srgbClr val="7030A0"/>
              </a:solidFill>
              <a:latin typeface="Calibri"/>
            </a:endParaRPr>
          </a:p>
        </p:txBody>
      </p:sp>
      <p:sp>
        <p:nvSpPr>
          <p:cNvPr id="88" name="TextBox 87">
            <a:extLst>
              <a:ext uri="{FF2B5EF4-FFF2-40B4-BE49-F238E27FC236}">
                <a16:creationId xmlns:a16="http://schemas.microsoft.com/office/drawing/2014/main" id="{0E520E10-5F6B-462A-8FB3-F11F53DB1716}"/>
              </a:ext>
            </a:extLst>
          </p:cNvPr>
          <p:cNvSpPr txBox="1"/>
          <p:nvPr/>
        </p:nvSpPr>
        <p:spPr>
          <a:xfrm>
            <a:off x="7402830" y="4999383"/>
            <a:ext cx="1219200" cy="646331"/>
          </a:xfrm>
          <a:prstGeom prst="rect">
            <a:avLst/>
          </a:prstGeom>
          <a:solidFill>
            <a:schemeClr val="accent4">
              <a:lumMod val="20000"/>
              <a:lumOff val="80000"/>
            </a:schemeClr>
          </a:solidFill>
          <a:ln>
            <a:noFill/>
          </a:ln>
        </p:spPr>
        <p:txBody>
          <a:bodyPr wrap="square" rtlCol="0">
            <a:spAutoFit/>
          </a:bodyPr>
          <a:lstStyle/>
          <a:p>
            <a:pPr algn="ctr">
              <a:defRPr/>
            </a:pPr>
            <a:r>
              <a:rPr lang="en-US" sz="1200" b="1" dirty="0">
                <a:solidFill>
                  <a:srgbClr val="7030A0"/>
                </a:solidFill>
                <a:latin typeface="Calibri"/>
                <a:sym typeface="Symbol" panose="05050102010706020507" pitchFamily="18" charset="2"/>
              </a:rPr>
              <a:t>High power high rep rate laser station</a:t>
            </a:r>
            <a:endParaRPr lang="en-US" sz="1200" b="1" dirty="0">
              <a:solidFill>
                <a:srgbClr val="7030A0"/>
              </a:solidFill>
              <a:latin typeface="Calibri"/>
            </a:endParaRPr>
          </a:p>
        </p:txBody>
      </p:sp>
      <p:cxnSp>
        <p:nvCxnSpPr>
          <p:cNvPr id="43" name="Straight Arrow Connector 42">
            <a:extLst>
              <a:ext uri="{FF2B5EF4-FFF2-40B4-BE49-F238E27FC236}">
                <a16:creationId xmlns:a16="http://schemas.microsoft.com/office/drawing/2014/main" id="{55E0FB9D-982A-4414-8D76-76786BD790FA}"/>
              </a:ext>
            </a:extLst>
          </p:cNvPr>
          <p:cNvCxnSpPr>
            <a:cxnSpLocks/>
          </p:cNvCxnSpPr>
          <p:nvPr/>
        </p:nvCxnSpPr>
        <p:spPr>
          <a:xfrm>
            <a:off x="7219950" y="4211984"/>
            <a:ext cx="624840" cy="766345"/>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7410188E-DA0F-40AA-BBB9-3BC88247BF72}"/>
              </a:ext>
            </a:extLst>
          </p:cNvPr>
          <p:cNvCxnSpPr>
            <a:cxnSpLocks/>
          </p:cNvCxnSpPr>
          <p:nvPr/>
        </p:nvCxnSpPr>
        <p:spPr>
          <a:xfrm flipH="1">
            <a:off x="5116831" y="4243030"/>
            <a:ext cx="464819" cy="756352"/>
          </a:xfrm>
          <a:prstGeom prst="straightConnector1">
            <a:avLst/>
          </a:prstGeom>
          <a:ln>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Arrow Connector 91">
            <a:extLst>
              <a:ext uri="{FF2B5EF4-FFF2-40B4-BE49-F238E27FC236}">
                <a16:creationId xmlns:a16="http://schemas.microsoft.com/office/drawing/2014/main" id="{1DEB6457-82C7-4488-9EC3-C8DA8FBCDB0C}"/>
              </a:ext>
            </a:extLst>
          </p:cNvPr>
          <p:cNvCxnSpPr>
            <a:stCxn id="66" idx="0"/>
            <a:endCxn id="78" idx="0"/>
          </p:cNvCxnSpPr>
          <p:nvPr/>
        </p:nvCxnSpPr>
        <p:spPr>
          <a:xfrm>
            <a:off x="3211830" y="4815234"/>
            <a:ext cx="1" cy="103178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BA446902-FAAC-48DF-A8AA-6070E62BC4F7}"/>
              </a:ext>
            </a:extLst>
          </p:cNvPr>
          <p:cNvCxnSpPr/>
          <p:nvPr/>
        </p:nvCxnSpPr>
        <p:spPr>
          <a:xfrm>
            <a:off x="9460231" y="4808884"/>
            <a:ext cx="1" cy="103178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4" name="TextBox 93">
            <a:extLst>
              <a:ext uri="{FF2B5EF4-FFF2-40B4-BE49-F238E27FC236}">
                <a16:creationId xmlns:a16="http://schemas.microsoft.com/office/drawing/2014/main" id="{5936A8FD-DA2A-4196-B1A3-2A50D8FBDE84}"/>
              </a:ext>
            </a:extLst>
          </p:cNvPr>
          <p:cNvSpPr txBox="1"/>
          <p:nvPr/>
        </p:nvSpPr>
        <p:spPr>
          <a:xfrm>
            <a:off x="1611630" y="3894484"/>
            <a:ext cx="1066800" cy="461665"/>
          </a:xfrm>
          <a:prstGeom prst="rect">
            <a:avLst/>
          </a:prstGeom>
          <a:solidFill>
            <a:schemeClr val="accent5">
              <a:lumMod val="20000"/>
              <a:lumOff val="80000"/>
            </a:schemeClr>
          </a:solidFill>
          <a:ln>
            <a:noFill/>
          </a:ln>
        </p:spPr>
        <p:txBody>
          <a:bodyPr wrap="square" rtlCol="0">
            <a:spAutoFit/>
          </a:bodyPr>
          <a:lstStyle/>
          <a:p>
            <a:pPr algn="ctr">
              <a:defRPr/>
            </a:pPr>
            <a:r>
              <a:rPr lang="en-US" sz="1200" b="1" dirty="0">
                <a:solidFill>
                  <a:srgbClr val="0000FF"/>
                </a:solidFill>
                <a:latin typeface="Calibri"/>
                <a:sym typeface="Symbol" panose="05050102010706020507" pitchFamily="18" charset="2"/>
              </a:rPr>
              <a:t>H</a:t>
            </a:r>
            <a:r>
              <a:rPr lang="en-US" sz="1200" b="1" dirty="0" err="1">
                <a:solidFill>
                  <a:srgbClr val="0000FF"/>
                </a:solidFill>
                <a:latin typeface="Calibri"/>
                <a:sym typeface="Symbol" panose="05050102010706020507" pitchFamily="18" charset="2"/>
              </a:rPr>
              <a:t>igh</a:t>
            </a:r>
            <a:r>
              <a:rPr lang="en-US" sz="1200" b="1" dirty="0">
                <a:solidFill>
                  <a:srgbClr val="0000FF"/>
                </a:solidFill>
                <a:latin typeface="Calibri"/>
                <a:sym typeface="Symbol" panose="05050102010706020507" pitchFamily="18" charset="2"/>
              </a:rPr>
              <a:t> intensity</a:t>
            </a:r>
          </a:p>
          <a:p>
            <a:pPr algn="ctr">
              <a:defRPr/>
            </a:pPr>
            <a:r>
              <a:rPr lang="en-US" sz="1200" b="1" dirty="0">
                <a:solidFill>
                  <a:srgbClr val="0000FF"/>
                </a:solidFill>
                <a:latin typeface="Calibri"/>
                <a:sym typeface="Symbol" panose="05050102010706020507" pitchFamily="18" charset="2"/>
              </a:rPr>
              <a:t>-ray station</a:t>
            </a:r>
            <a:endParaRPr lang="en-US" sz="1200" b="1" dirty="0">
              <a:solidFill>
                <a:srgbClr val="0000FF"/>
              </a:solidFill>
              <a:latin typeface="Calibri"/>
            </a:endParaRPr>
          </a:p>
        </p:txBody>
      </p:sp>
      <p:cxnSp>
        <p:nvCxnSpPr>
          <p:cNvPr id="96" name="Straight Arrow Connector 95">
            <a:extLst>
              <a:ext uri="{FF2B5EF4-FFF2-40B4-BE49-F238E27FC236}">
                <a16:creationId xmlns:a16="http://schemas.microsoft.com/office/drawing/2014/main" id="{CC5F37B2-D8AC-4B5A-8F77-65BB7C1A58AF}"/>
              </a:ext>
            </a:extLst>
          </p:cNvPr>
          <p:cNvCxnSpPr>
            <a:cxnSpLocks/>
            <a:endCxn id="94" idx="3"/>
          </p:cNvCxnSpPr>
          <p:nvPr/>
        </p:nvCxnSpPr>
        <p:spPr>
          <a:xfrm flipH="1" flipV="1">
            <a:off x="2678431" y="4125316"/>
            <a:ext cx="761999" cy="4116"/>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0DB6F498-CCFA-4E28-A27D-65D80026DC8C}"/>
              </a:ext>
            </a:extLst>
          </p:cNvPr>
          <p:cNvSpPr txBox="1"/>
          <p:nvPr/>
        </p:nvSpPr>
        <p:spPr>
          <a:xfrm>
            <a:off x="9598777" y="3879629"/>
            <a:ext cx="1059181" cy="461665"/>
          </a:xfrm>
          <a:prstGeom prst="rect">
            <a:avLst/>
          </a:prstGeom>
          <a:solidFill>
            <a:schemeClr val="accent5">
              <a:lumMod val="20000"/>
              <a:lumOff val="80000"/>
            </a:schemeClr>
          </a:solidFill>
          <a:ln>
            <a:noFill/>
          </a:ln>
        </p:spPr>
        <p:txBody>
          <a:bodyPr wrap="square" rtlCol="0">
            <a:spAutoFit/>
          </a:bodyPr>
          <a:lstStyle/>
          <a:p>
            <a:pPr algn="ctr">
              <a:defRPr/>
            </a:pPr>
            <a:r>
              <a:rPr lang="en-US" sz="1200" b="1" dirty="0">
                <a:solidFill>
                  <a:srgbClr val="0000FF"/>
                </a:solidFill>
                <a:latin typeface="Calibri"/>
                <a:sym typeface="Symbol" panose="05050102010706020507" pitchFamily="18" charset="2"/>
              </a:rPr>
              <a:t>H</a:t>
            </a:r>
            <a:r>
              <a:rPr lang="en-US" sz="1200" b="1" dirty="0" err="1">
                <a:solidFill>
                  <a:srgbClr val="0000FF"/>
                </a:solidFill>
                <a:latin typeface="Calibri"/>
                <a:sym typeface="Symbol" panose="05050102010706020507" pitchFamily="18" charset="2"/>
              </a:rPr>
              <a:t>igh</a:t>
            </a:r>
            <a:r>
              <a:rPr lang="en-US" sz="1200" b="1" dirty="0">
                <a:solidFill>
                  <a:srgbClr val="0000FF"/>
                </a:solidFill>
                <a:latin typeface="Calibri"/>
                <a:sym typeface="Symbol" panose="05050102010706020507" pitchFamily="18" charset="2"/>
              </a:rPr>
              <a:t> intensity</a:t>
            </a:r>
          </a:p>
          <a:p>
            <a:pPr algn="ctr">
              <a:defRPr/>
            </a:pPr>
            <a:r>
              <a:rPr lang="en-US" sz="1200" b="1" dirty="0">
                <a:solidFill>
                  <a:srgbClr val="0000FF"/>
                </a:solidFill>
                <a:latin typeface="Calibri"/>
                <a:sym typeface="Symbol" panose="05050102010706020507" pitchFamily="18" charset="2"/>
              </a:rPr>
              <a:t>-ray station</a:t>
            </a:r>
            <a:endParaRPr lang="en-US" sz="1200" b="1" dirty="0">
              <a:solidFill>
                <a:srgbClr val="0000FF"/>
              </a:solidFill>
              <a:latin typeface="Calibri"/>
            </a:endParaRPr>
          </a:p>
        </p:txBody>
      </p:sp>
      <p:cxnSp>
        <p:nvCxnSpPr>
          <p:cNvPr id="100" name="Straight Arrow Connector 99">
            <a:extLst>
              <a:ext uri="{FF2B5EF4-FFF2-40B4-BE49-F238E27FC236}">
                <a16:creationId xmlns:a16="http://schemas.microsoft.com/office/drawing/2014/main" id="{ADD0A73D-42F7-4863-B2CE-1106D0D447BE}"/>
              </a:ext>
            </a:extLst>
          </p:cNvPr>
          <p:cNvCxnSpPr>
            <a:cxnSpLocks/>
          </p:cNvCxnSpPr>
          <p:nvPr/>
        </p:nvCxnSpPr>
        <p:spPr>
          <a:xfrm flipV="1">
            <a:off x="9155430" y="4126011"/>
            <a:ext cx="457200" cy="5993"/>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77" name="TextBox 76">
            <a:extLst>
              <a:ext uri="{FF2B5EF4-FFF2-40B4-BE49-F238E27FC236}">
                <a16:creationId xmlns:a16="http://schemas.microsoft.com/office/drawing/2014/main" id="{63C59E6B-3BD2-4E4F-8741-1F22843B5DCB}"/>
              </a:ext>
            </a:extLst>
          </p:cNvPr>
          <p:cNvSpPr txBox="1"/>
          <p:nvPr/>
        </p:nvSpPr>
        <p:spPr>
          <a:xfrm>
            <a:off x="2830830" y="3822628"/>
            <a:ext cx="304800" cy="338554"/>
          </a:xfrm>
          <a:prstGeom prst="rect">
            <a:avLst/>
          </a:prstGeom>
          <a:noFill/>
        </p:spPr>
        <p:txBody>
          <a:bodyPr wrap="square" rtlCol="0">
            <a:spAutoFit/>
          </a:bodyPr>
          <a:lstStyle/>
          <a:p>
            <a:pPr algn="ctr">
              <a:defRPr/>
            </a:pPr>
            <a:r>
              <a:rPr lang="el-GR" sz="1600" b="1" kern="0" dirty="0">
                <a:solidFill>
                  <a:srgbClr val="0000FF"/>
                </a:solidFill>
                <a:latin typeface="Times New Roman" panose="02020603050405020304" pitchFamily="18" charset="0"/>
                <a:cs typeface="Times New Roman" panose="02020603050405020304" pitchFamily="18" charset="0"/>
                <a:sym typeface="Symbol"/>
              </a:rPr>
              <a:t>γ</a:t>
            </a:r>
            <a:endParaRPr lang="en-US" sz="1600" b="1" kern="0" dirty="0">
              <a:solidFill>
                <a:srgbClr val="0000FF"/>
              </a:solidFill>
              <a:latin typeface="Calibri"/>
              <a:sym typeface="Symbol"/>
            </a:endParaRPr>
          </a:p>
        </p:txBody>
      </p:sp>
      <p:sp>
        <p:nvSpPr>
          <p:cNvPr id="81" name="TextBox 80">
            <a:extLst>
              <a:ext uri="{FF2B5EF4-FFF2-40B4-BE49-F238E27FC236}">
                <a16:creationId xmlns:a16="http://schemas.microsoft.com/office/drawing/2014/main" id="{D5CAA376-0D3A-4800-B3AD-E3550591DF74}"/>
              </a:ext>
            </a:extLst>
          </p:cNvPr>
          <p:cNvSpPr txBox="1"/>
          <p:nvPr/>
        </p:nvSpPr>
        <p:spPr>
          <a:xfrm>
            <a:off x="9231630" y="3822628"/>
            <a:ext cx="304800" cy="338554"/>
          </a:xfrm>
          <a:prstGeom prst="rect">
            <a:avLst/>
          </a:prstGeom>
          <a:noFill/>
        </p:spPr>
        <p:txBody>
          <a:bodyPr wrap="square" rtlCol="0">
            <a:spAutoFit/>
          </a:bodyPr>
          <a:lstStyle/>
          <a:p>
            <a:pPr algn="ctr">
              <a:defRPr/>
            </a:pPr>
            <a:r>
              <a:rPr lang="el-GR" sz="1600" b="1" kern="0" dirty="0">
                <a:solidFill>
                  <a:srgbClr val="0000FF"/>
                </a:solidFill>
                <a:latin typeface="Times New Roman" panose="02020603050405020304" pitchFamily="18" charset="0"/>
                <a:cs typeface="Times New Roman" panose="02020603050405020304" pitchFamily="18" charset="0"/>
                <a:sym typeface="Symbol"/>
              </a:rPr>
              <a:t>γ</a:t>
            </a:r>
            <a:endParaRPr lang="en-US" sz="1600" b="1" kern="0" dirty="0">
              <a:solidFill>
                <a:srgbClr val="0000FF"/>
              </a:solidFill>
              <a:latin typeface="Calibri"/>
              <a:sym typeface="Symbol"/>
            </a:endParaRPr>
          </a:p>
        </p:txBody>
      </p:sp>
      <p:sp>
        <p:nvSpPr>
          <p:cNvPr id="2" name="Rounded Rectangle 1">
            <a:extLst>
              <a:ext uri="{FF2B5EF4-FFF2-40B4-BE49-F238E27FC236}">
                <a16:creationId xmlns:a16="http://schemas.microsoft.com/office/drawing/2014/main" id="{4C76F45E-5B25-7641-BA75-6E5A9425AC4E}"/>
              </a:ext>
            </a:extLst>
          </p:cNvPr>
          <p:cNvSpPr/>
          <p:nvPr/>
        </p:nvSpPr>
        <p:spPr>
          <a:xfrm>
            <a:off x="985578" y="2953544"/>
            <a:ext cx="10091303"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N" sz="2800" dirty="0"/>
              <a:t>理论物理等基础学科在深圳十分弱势</a:t>
            </a:r>
            <a:r>
              <a:rPr lang="zh-CN" altLang="en-US" sz="2800" dirty="0"/>
              <a:t>，</a:t>
            </a:r>
            <a:endParaRPr lang="en-US" altLang="zh-CN" sz="2800" dirty="0"/>
          </a:p>
          <a:p>
            <a:pPr algn="ctr"/>
            <a:r>
              <a:rPr lang="zh-CN" altLang="en-US" sz="2800" dirty="0"/>
              <a:t>项目包含一些医学物理应用的设计</a:t>
            </a:r>
            <a:endParaRPr lang="en-CN" sz="2800" dirty="0"/>
          </a:p>
        </p:txBody>
      </p:sp>
      <p:sp>
        <p:nvSpPr>
          <p:cNvPr id="4" name="Slide Number Placeholder 3">
            <a:extLst>
              <a:ext uri="{FF2B5EF4-FFF2-40B4-BE49-F238E27FC236}">
                <a16:creationId xmlns:a16="http://schemas.microsoft.com/office/drawing/2014/main" id="{3DFDD053-794A-7247-B7E3-392EF9D134F5}"/>
              </a:ext>
            </a:extLst>
          </p:cNvPr>
          <p:cNvSpPr>
            <a:spLocks noGrp="1"/>
          </p:cNvSpPr>
          <p:nvPr>
            <p:ph type="sldNum" sz="quarter" idx="7"/>
          </p:nvPr>
        </p:nvSpPr>
        <p:spPr/>
        <p:txBody>
          <a:bodyPr/>
          <a:lstStyle/>
          <a:p>
            <a:fld id="{B6F15528-21DE-4FAA-801E-634DDDAF4B2B}" type="slidenum">
              <a:rPr lang="en-CN" smtClean="0"/>
              <a:t>12</a:t>
            </a:fld>
            <a:endParaRPr lang="en-CN"/>
          </a:p>
        </p:txBody>
      </p:sp>
    </p:spTree>
    <p:extLst>
      <p:ext uri="{BB962C8B-B14F-4D97-AF65-F5344CB8AC3E}">
        <p14:creationId xmlns:p14="http://schemas.microsoft.com/office/powerpoint/2010/main" val="77150227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7275F9-3B16-A04F-822A-3DAC15453F34}"/>
              </a:ext>
            </a:extLst>
          </p:cNvPr>
          <p:cNvSpPr>
            <a:spLocks noGrp="1"/>
          </p:cNvSpPr>
          <p:nvPr>
            <p:ph type="title"/>
          </p:nvPr>
        </p:nvSpPr>
        <p:spPr/>
        <p:txBody>
          <a:bodyPr/>
          <a:lstStyle/>
          <a:p>
            <a:r>
              <a:rPr lang="en-US" dirty="0" err="1"/>
              <a:t>理学院</a:t>
            </a:r>
            <a:r>
              <a:rPr lang="zh-CN" altLang="en-US" dirty="0"/>
              <a:t>  </a:t>
            </a:r>
            <a:r>
              <a:rPr lang="en-US" dirty="0" err="1"/>
              <a:t>粒子物理和核物理学科方向</a:t>
            </a:r>
            <a:endParaRPr lang="en-US" dirty="0"/>
          </a:p>
        </p:txBody>
      </p:sp>
      <p:sp>
        <p:nvSpPr>
          <p:cNvPr id="3" name="Content Placeholder 2">
            <a:extLst>
              <a:ext uri="{FF2B5EF4-FFF2-40B4-BE49-F238E27FC236}">
                <a16:creationId xmlns:a16="http://schemas.microsoft.com/office/drawing/2014/main" id="{650335F0-6808-D847-A98F-4A1D66E15299}"/>
              </a:ext>
            </a:extLst>
          </p:cNvPr>
          <p:cNvSpPr>
            <a:spLocks noGrp="1"/>
          </p:cNvSpPr>
          <p:nvPr>
            <p:ph idx="1"/>
          </p:nvPr>
        </p:nvSpPr>
        <p:spPr>
          <a:xfrm>
            <a:off x="838200" y="1690688"/>
            <a:ext cx="10515600" cy="4351338"/>
          </a:xfrm>
        </p:spPr>
        <p:txBody>
          <a:bodyPr/>
          <a:lstStyle/>
          <a:p>
            <a:r>
              <a:rPr lang="en-US" dirty="0" err="1"/>
              <a:t>粒子物理为理学院重点发展方向</a:t>
            </a:r>
            <a:endParaRPr lang="en-US" dirty="0"/>
          </a:p>
          <a:p>
            <a:r>
              <a:rPr lang="en-US" dirty="0" err="1"/>
              <a:t>实验组</a:t>
            </a:r>
            <a:r>
              <a:rPr lang="zh-CN" altLang="en-US" dirty="0"/>
              <a:t>： </a:t>
            </a:r>
            <a:r>
              <a:rPr lang="en-US" altLang="zh-CN" dirty="0"/>
              <a:t>CEPC</a:t>
            </a:r>
            <a:r>
              <a:rPr lang="zh-CN" altLang="en-US" dirty="0"/>
              <a:t>、</a:t>
            </a:r>
            <a:r>
              <a:rPr lang="en-US" altLang="zh-CN" dirty="0"/>
              <a:t>BEPC</a:t>
            </a:r>
            <a:r>
              <a:rPr lang="zh-CN" altLang="en-US" dirty="0"/>
              <a:t>、</a:t>
            </a:r>
            <a:r>
              <a:rPr lang="en-US" altLang="zh-CN" dirty="0"/>
              <a:t>AMS</a:t>
            </a:r>
            <a:r>
              <a:rPr lang="zh-CN" altLang="en-US" dirty="0"/>
              <a:t>、</a:t>
            </a:r>
            <a:r>
              <a:rPr lang="en-US" altLang="zh-CN" dirty="0"/>
              <a:t>ATLAS</a:t>
            </a:r>
            <a:endParaRPr lang="en-US" dirty="0"/>
          </a:p>
          <a:p>
            <a:endParaRPr lang="en-US" dirty="0"/>
          </a:p>
          <a:p>
            <a:endParaRPr lang="en-US" dirty="0"/>
          </a:p>
        </p:txBody>
      </p:sp>
      <p:pic>
        <p:nvPicPr>
          <p:cNvPr id="4" name="Picture 2">
            <a:extLst>
              <a:ext uri="{FF2B5EF4-FFF2-40B4-BE49-F238E27FC236}">
                <a16:creationId xmlns:a16="http://schemas.microsoft.com/office/drawing/2014/main" id="{54C4AE80-84F0-DA4A-9989-0B123251E1A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2907" y="2898707"/>
            <a:ext cx="2707821" cy="37909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34B7061-FC6D-0448-9A5F-2E6BCD6927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94233" y="2898707"/>
            <a:ext cx="2707821" cy="37909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DAB92AE8-DB43-C342-AA0D-6D1A49CE5B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27679" y="2898707"/>
            <a:ext cx="2707821" cy="37909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8">
            <a:extLst>
              <a:ext uri="{FF2B5EF4-FFF2-40B4-BE49-F238E27FC236}">
                <a16:creationId xmlns:a16="http://schemas.microsoft.com/office/drawing/2014/main" id="{4D1C040A-E0A5-FD44-B9A8-0D676DC9CCB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4377" y="2898707"/>
            <a:ext cx="2707821" cy="37909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2896C66-E0FA-934F-A501-75600AD5F5C6}"/>
              </a:ext>
            </a:extLst>
          </p:cNvPr>
          <p:cNvSpPr txBox="1"/>
          <p:nvPr/>
        </p:nvSpPr>
        <p:spPr>
          <a:xfrm>
            <a:off x="686379" y="6308209"/>
            <a:ext cx="1729961" cy="369332"/>
          </a:xfrm>
          <a:prstGeom prst="rect">
            <a:avLst/>
          </a:prstGeom>
          <a:solidFill>
            <a:schemeClr val="bg1">
              <a:alpha val="44958"/>
            </a:schemeClr>
          </a:solidFill>
        </p:spPr>
        <p:txBody>
          <a:bodyPr wrap="none" rtlCol="0">
            <a:spAutoFit/>
          </a:bodyPr>
          <a:lstStyle/>
          <a:p>
            <a:r>
              <a:rPr lang="el-GR" sz="1800" b="1" kern="0" dirty="0">
                <a:solidFill>
                  <a:srgbClr val="0000FF"/>
                </a:solidFill>
                <a:latin typeface="Times New Roman" panose="02020603050405020304" pitchFamily="18" charset="0"/>
                <a:cs typeface="Times New Roman" panose="02020603050405020304" pitchFamily="18" charset="0"/>
                <a:sym typeface="Symbol"/>
              </a:rPr>
              <a:t>γ</a:t>
            </a:r>
            <a:r>
              <a:rPr lang="zh-CN" altLang="en-US" b="1" kern="0" dirty="0">
                <a:solidFill>
                  <a:srgbClr val="0000FF"/>
                </a:solidFill>
                <a:latin typeface="Calibri"/>
                <a:cs typeface="Times New Roman" panose="02020603050405020304" pitchFamily="18" charset="0"/>
                <a:sym typeface="Symbol"/>
              </a:rPr>
              <a:t> </a:t>
            </a:r>
            <a:r>
              <a:rPr lang="zh-CN" altLang="en-US" dirty="0"/>
              <a:t>对撞机负责人</a:t>
            </a:r>
            <a:endParaRPr lang="en-CN" dirty="0"/>
          </a:p>
        </p:txBody>
      </p:sp>
      <p:sp>
        <p:nvSpPr>
          <p:cNvPr id="9" name="Slide Number Placeholder 8">
            <a:extLst>
              <a:ext uri="{FF2B5EF4-FFF2-40B4-BE49-F238E27FC236}">
                <a16:creationId xmlns:a16="http://schemas.microsoft.com/office/drawing/2014/main" id="{E40FF219-7586-A043-9937-77CA4D8931A6}"/>
              </a:ext>
            </a:extLst>
          </p:cNvPr>
          <p:cNvSpPr>
            <a:spLocks noGrp="1"/>
          </p:cNvSpPr>
          <p:nvPr>
            <p:ph type="sldNum" sz="quarter" idx="12"/>
          </p:nvPr>
        </p:nvSpPr>
        <p:spPr/>
        <p:txBody>
          <a:bodyPr/>
          <a:lstStyle/>
          <a:p>
            <a:fld id="{A8537B7A-7510-410A-AA53-45D600DA0276}" type="slidenum">
              <a:rPr lang="zh-CN" altLang="en-US" smtClean="0"/>
              <a:pPr/>
              <a:t>13</a:t>
            </a:fld>
            <a:endParaRPr lang="zh-CN" altLang="en-US"/>
          </a:p>
        </p:txBody>
      </p:sp>
    </p:spTree>
    <p:extLst>
      <p:ext uri="{BB962C8B-B14F-4D97-AF65-F5344CB8AC3E}">
        <p14:creationId xmlns:p14="http://schemas.microsoft.com/office/powerpoint/2010/main" val="2829174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2A47D-A765-6F44-8927-98392C367F1C}"/>
              </a:ext>
            </a:extLst>
          </p:cNvPr>
          <p:cNvSpPr>
            <a:spLocks noGrp="1"/>
          </p:cNvSpPr>
          <p:nvPr>
            <p:ph type="title"/>
          </p:nvPr>
        </p:nvSpPr>
        <p:spPr/>
        <p:txBody>
          <a:bodyPr/>
          <a:lstStyle/>
          <a:p>
            <a:r>
              <a:rPr lang="en-CN" dirty="0"/>
              <a:t>理论组</a:t>
            </a:r>
          </a:p>
        </p:txBody>
      </p:sp>
      <p:sp>
        <p:nvSpPr>
          <p:cNvPr id="3" name="Content Placeholder 2">
            <a:extLst>
              <a:ext uri="{FF2B5EF4-FFF2-40B4-BE49-F238E27FC236}">
                <a16:creationId xmlns:a16="http://schemas.microsoft.com/office/drawing/2014/main" id="{01A14667-1B97-964A-A5FB-FE00E41F9FAE}"/>
              </a:ext>
            </a:extLst>
          </p:cNvPr>
          <p:cNvSpPr>
            <a:spLocks noGrp="1"/>
          </p:cNvSpPr>
          <p:nvPr>
            <p:ph idx="1"/>
          </p:nvPr>
        </p:nvSpPr>
        <p:spPr/>
        <p:txBody>
          <a:bodyPr/>
          <a:lstStyle/>
          <a:p>
            <a:r>
              <a:rPr lang="en-CN" dirty="0"/>
              <a:t>高能物理形式化</a:t>
            </a:r>
            <a:r>
              <a:rPr lang="zh-CN" altLang="en-US" dirty="0"/>
              <a:t>、</a:t>
            </a:r>
            <a:r>
              <a:rPr lang="zh-CN" altLang="en-CN" dirty="0"/>
              <a:t>唯象学</a:t>
            </a:r>
            <a:r>
              <a:rPr lang="zh-CN" altLang="en-US" dirty="0"/>
              <a:t>、核物理（高能、强子态）</a:t>
            </a:r>
            <a:endParaRPr lang="en-CN" dirty="0"/>
          </a:p>
        </p:txBody>
      </p:sp>
      <p:pic>
        <p:nvPicPr>
          <p:cNvPr id="6146" name="Picture 2">
            <a:extLst>
              <a:ext uri="{FF2B5EF4-FFF2-40B4-BE49-F238E27FC236}">
                <a16:creationId xmlns:a16="http://schemas.microsoft.com/office/drawing/2014/main" id="{33DD5DD5-56BD-F546-B6FC-7647922E5A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67666"/>
            <a:ext cx="2455963" cy="3438348"/>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a:extLst>
              <a:ext uri="{FF2B5EF4-FFF2-40B4-BE49-F238E27FC236}">
                <a16:creationId xmlns:a16="http://schemas.microsoft.com/office/drawing/2014/main" id="{C2F1A633-EB80-3F49-8581-FD70110F05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55186" y="2769427"/>
            <a:ext cx="2557918" cy="3581085"/>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a:extLst>
              <a:ext uri="{FF2B5EF4-FFF2-40B4-BE49-F238E27FC236}">
                <a16:creationId xmlns:a16="http://schemas.microsoft.com/office/drawing/2014/main" id="{83B0815A-BC46-464D-A02C-4C6AC09D1B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6870" y="2769427"/>
            <a:ext cx="2357725" cy="353658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BDC389FA-C8B8-2449-B690-08F64A303524}"/>
              </a:ext>
            </a:extLst>
          </p:cNvPr>
          <p:cNvPicPr>
            <a:picLocks noChangeAspect="1"/>
          </p:cNvPicPr>
          <p:nvPr/>
        </p:nvPicPr>
        <p:blipFill>
          <a:blip r:embed="rId5"/>
          <a:stretch>
            <a:fillRect/>
          </a:stretch>
        </p:blipFill>
        <p:spPr>
          <a:xfrm>
            <a:off x="9730028" y="2769704"/>
            <a:ext cx="2358685" cy="3542196"/>
          </a:xfrm>
          <a:prstGeom prst="rect">
            <a:avLst/>
          </a:prstGeom>
        </p:spPr>
      </p:pic>
      <p:pic>
        <p:nvPicPr>
          <p:cNvPr id="5" name="Picture 4">
            <a:extLst>
              <a:ext uri="{FF2B5EF4-FFF2-40B4-BE49-F238E27FC236}">
                <a16:creationId xmlns:a16="http://schemas.microsoft.com/office/drawing/2014/main" id="{DDC40EB2-E138-BF44-BF89-60A21FB7DCCA}"/>
              </a:ext>
            </a:extLst>
          </p:cNvPr>
          <p:cNvPicPr>
            <a:picLocks noChangeAspect="1"/>
          </p:cNvPicPr>
          <p:nvPr/>
        </p:nvPicPr>
        <p:blipFill>
          <a:blip r:embed="rId6"/>
          <a:stretch>
            <a:fillRect/>
          </a:stretch>
        </p:blipFill>
        <p:spPr>
          <a:xfrm>
            <a:off x="2545095" y="3322540"/>
            <a:ext cx="2032000" cy="2032000"/>
          </a:xfrm>
          <a:prstGeom prst="rect">
            <a:avLst/>
          </a:prstGeom>
        </p:spPr>
      </p:pic>
      <p:grpSp>
        <p:nvGrpSpPr>
          <p:cNvPr id="9" name="Group 8">
            <a:extLst>
              <a:ext uri="{FF2B5EF4-FFF2-40B4-BE49-F238E27FC236}">
                <a16:creationId xmlns:a16="http://schemas.microsoft.com/office/drawing/2014/main" id="{CE7F515A-BC78-1C4F-9F5E-E8F8C4990778}"/>
              </a:ext>
            </a:extLst>
          </p:cNvPr>
          <p:cNvGrpSpPr/>
          <p:nvPr/>
        </p:nvGrpSpPr>
        <p:grpSpPr>
          <a:xfrm>
            <a:off x="4816308" y="96608"/>
            <a:ext cx="6662014" cy="1660279"/>
            <a:chOff x="4816308" y="96608"/>
            <a:chExt cx="6662014" cy="1660279"/>
          </a:xfrm>
        </p:grpSpPr>
        <p:pic>
          <p:nvPicPr>
            <p:cNvPr id="6" name="Picture 5">
              <a:extLst>
                <a:ext uri="{FF2B5EF4-FFF2-40B4-BE49-F238E27FC236}">
                  <a16:creationId xmlns:a16="http://schemas.microsoft.com/office/drawing/2014/main" id="{6D977100-BF84-BE4A-9D6C-0D43CB1421F0}"/>
                </a:ext>
              </a:extLst>
            </p:cNvPr>
            <p:cNvPicPr>
              <a:picLocks noChangeAspect="1"/>
            </p:cNvPicPr>
            <p:nvPr/>
          </p:nvPicPr>
          <p:blipFill>
            <a:blip r:embed="rId7"/>
            <a:stretch>
              <a:fillRect/>
            </a:stretch>
          </p:blipFill>
          <p:spPr>
            <a:xfrm>
              <a:off x="10340417" y="191576"/>
              <a:ext cx="1137905" cy="1402897"/>
            </a:xfrm>
            <a:prstGeom prst="rect">
              <a:avLst/>
            </a:prstGeom>
          </p:spPr>
        </p:pic>
        <p:pic>
          <p:nvPicPr>
            <p:cNvPr id="1026" name="Picture 2">
              <a:extLst>
                <a:ext uri="{FF2B5EF4-FFF2-40B4-BE49-F238E27FC236}">
                  <a16:creationId xmlns:a16="http://schemas.microsoft.com/office/drawing/2014/main" id="{4BF08328-D919-EF4C-B6F1-84F8C197D14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9133591" y="96608"/>
              <a:ext cx="1107996" cy="1660279"/>
            </a:xfrm>
            <a:prstGeom prst="rect">
              <a:avLst/>
            </a:prstGeom>
            <a:noFill/>
            <a:extLst>
              <a:ext uri="{909E8E84-426E-40DD-AFC4-6F175D3DCCD1}">
                <a14:hiddenFill xmlns:a14="http://schemas.microsoft.com/office/drawing/2010/main">
                  <a:solidFill>
                    <a:srgbClr val="FFFFFF"/>
                  </a:solidFill>
                </a14:hiddenFill>
              </a:ext>
            </a:extLst>
          </p:spPr>
        </p:pic>
        <p:sp>
          <p:nvSpPr>
            <p:cNvPr id="7" name="Bent Arrow 6">
              <a:extLst>
                <a:ext uri="{FF2B5EF4-FFF2-40B4-BE49-F238E27FC236}">
                  <a16:creationId xmlns:a16="http://schemas.microsoft.com/office/drawing/2014/main" id="{8CA2A33E-72D4-984C-ACB9-4D4F231EB653}"/>
                </a:ext>
              </a:extLst>
            </p:cNvPr>
            <p:cNvSpPr/>
            <p:nvPr/>
          </p:nvSpPr>
          <p:spPr>
            <a:xfrm>
              <a:off x="4816308" y="1148680"/>
              <a:ext cx="3840064" cy="461665"/>
            </a:xfrm>
            <a:prstGeom prst="bentArrow">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solidFill>
                  <a:schemeClr val="tx1"/>
                </a:solidFill>
              </a:endParaRPr>
            </a:p>
          </p:txBody>
        </p:sp>
        <p:sp>
          <p:nvSpPr>
            <p:cNvPr id="8" name="TextBox 7">
              <a:extLst>
                <a:ext uri="{FF2B5EF4-FFF2-40B4-BE49-F238E27FC236}">
                  <a16:creationId xmlns:a16="http://schemas.microsoft.com/office/drawing/2014/main" id="{DEAFD948-FE31-D54B-AE9E-6AA9F9275FB0}"/>
                </a:ext>
              </a:extLst>
            </p:cNvPr>
            <p:cNvSpPr txBox="1"/>
            <p:nvPr/>
          </p:nvSpPr>
          <p:spPr>
            <a:xfrm>
              <a:off x="6520047" y="661227"/>
              <a:ext cx="800219" cy="338554"/>
            </a:xfrm>
            <a:prstGeom prst="rect">
              <a:avLst/>
            </a:prstGeom>
            <a:noFill/>
          </p:spPr>
          <p:txBody>
            <a:bodyPr wrap="none" rtlCol="0">
              <a:spAutoFit/>
            </a:bodyPr>
            <a:lstStyle/>
            <a:p>
              <a:r>
                <a:rPr lang="en-CN" sz="1600" dirty="0">
                  <a:solidFill>
                    <a:srgbClr val="FF0000"/>
                  </a:solidFill>
                </a:rPr>
                <a:t>博士后</a:t>
              </a:r>
              <a:endParaRPr lang="en-CN" sz="1200" dirty="0">
                <a:solidFill>
                  <a:srgbClr val="FF0000"/>
                </a:solidFill>
              </a:endParaRPr>
            </a:p>
          </p:txBody>
        </p:sp>
      </p:grpSp>
      <p:sp>
        <p:nvSpPr>
          <p:cNvPr id="10" name="TextBox 9">
            <a:extLst>
              <a:ext uri="{FF2B5EF4-FFF2-40B4-BE49-F238E27FC236}">
                <a16:creationId xmlns:a16="http://schemas.microsoft.com/office/drawing/2014/main" id="{4490B30A-6B45-D148-B4CA-CF7B98D67011}"/>
              </a:ext>
            </a:extLst>
          </p:cNvPr>
          <p:cNvSpPr txBox="1"/>
          <p:nvPr/>
        </p:nvSpPr>
        <p:spPr>
          <a:xfrm>
            <a:off x="4996530" y="6492875"/>
            <a:ext cx="2749471" cy="400110"/>
          </a:xfrm>
          <a:prstGeom prst="rect">
            <a:avLst/>
          </a:prstGeom>
          <a:noFill/>
        </p:spPr>
        <p:txBody>
          <a:bodyPr wrap="none" rtlCol="0">
            <a:spAutoFit/>
          </a:bodyPr>
          <a:lstStyle/>
          <a:p>
            <a:r>
              <a:rPr lang="en-CN" sz="2000" dirty="0">
                <a:solidFill>
                  <a:srgbClr val="FF0000"/>
                </a:solidFill>
              </a:rPr>
              <a:t>其它</a:t>
            </a:r>
            <a:r>
              <a:rPr lang="zh-CN" altLang="en-US" sz="2000" dirty="0">
                <a:solidFill>
                  <a:srgbClr val="FF0000"/>
                </a:solidFill>
              </a:rPr>
              <a:t>：</a:t>
            </a:r>
            <a:r>
              <a:rPr lang="en-CN" sz="2000" dirty="0">
                <a:solidFill>
                  <a:srgbClr val="FF0000"/>
                </a:solidFill>
              </a:rPr>
              <a:t>若干待入职人员</a:t>
            </a:r>
          </a:p>
        </p:txBody>
      </p:sp>
      <p:sp>
        <p:nvSpPr>
          <p:cNvPr id="11" name="Slide Number Placeholder 10">
            <a:extLst>
              <a:ext uri="{FF2B5EF4-FFF2-40B4-BE49-F238E27FC236}">
                <a16:creationId xmlns:a16="http://schemas.microsoft.com/office/drawing/2014/main" id="{77F2786A-A6CD-1C4F-AEDD-7423E2F6E3E6}"/>
              </a:ext>
            </a:extLst>
          </p:cNvPr>
          <p:cNvSpPr>
            <a:spLocks noGrp="1"/>
          </p:cNvSpPr>
          <p:nvPr>
            <p:ph type="sldNum" sz="quarter" idx="12"/>
          </p:nvPr>
        </p:nvSpPr>
        <p:spPr/>
        <p:txBody>
          <a:bodyPr/>
          <a:lstStyle/>
          <a:p>
            <a:fld id="{A8537B7A-7510-410A-AA53-45D600DA0276}" type="slidenum">
              <a:rPr lang="zh-CN" altLang="en-US" smtClean="0"/>
              <a:pPr/>
              <a:t>14</a:t>
            </a:fld>
            <a:endParaRPr lang="zh-CN" altLang="en-US"/>
          </a:p>
        </p:txBody>
      </p:sp>
    </p:spTree>
    <p:extLst>
      <p:ext uri="{BB962C8B-B14F-4D97-AF65-F5344CB8AC3E}">
        <p14:creationId xmlns:p14="http://schemas.microsoft.com/office/powerpoint/2010/main" val="1463362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8C694F-154D-BA42-9D49-213EF316DF14}"/>
              </a:ext>
            </a:extLst>
          </p:cNvPr>
          <p:cNvSpPr>
            <a:spLocks noGrp="1"/>
          </p:cNvSpPr>
          <p:nvPr>
            <p:ph type="title"/>
          </p:nvPr>
        </p:nvSpPr>
        <p:spPr/>
        <p:txBody>
          <a:bodyPr/>
          <a:lstStyle/>
          <a:p>
            <a:r>
              <a:rPr lang="en-US" dirty="0" err="1"/>
              <a:t>会议准备</a:t>
            </a:r>
            <a:endParaRPr lang="en-US" dirty="0"/>
          </a:p>
        </p:txBody>
      </p:sp>
      <p:sp>
        <p:nvSpPr>
          <p:cNvPr id="3" name="Content Placeholder 2">
            <a:extLst>
              <a:ext uri="{FF2B5EF4-FFF2-40B4-BE49-F238E27FC236}">
                <a16:creationId xmlns:a16="http://schemas.microsoft.com/office/drawing/2014/main" id="{DF48FFED-61CE-AA47-A971-8622F7A77A78}"/>
              </a:ext>
            </a:extLst>
          </p:cNvPr>
          <p:cNvSpPr>
            <a:spLocks noGrp="1"/>
          </p:cNvSpPr>
          <p:nvPr>
            <p:ph idx="1"/>
          </p:nvPr>
        </p:nvSpPr>
        <p:spPr>
          <a:xfrm>
            <a:off x="838200" y="1825625"/>
            <a:ext cx="10515600" cy="4667250"/>
          </a:xfrm>
        </p:spPr>
        <p:txBody>
          <a:bodyPr>
            <a:noAutofit/>
          </a:bodyPr>
          <a:lstStyle/>
          <a:p>
            <a:pPr>
              <a:lnSpc>
                <a:spcPct val="110000"/>
              </a:lnSpc>
            </a:pPr>
            <a:r>
              <a:rPr lang="en-US" sz="2400" dirty="0" err="1">
                <a:latin typeface="STSong" panose="02010600040101010101" pitchFamily="2" charset="-122"/>
                <a:ea typeface="STSong" panose="02010600040101010101" pitchFamily="2" charset="-122"/>
              </a:rPr>
              <a:t>主题</a:t>
            </a:r>
            <a:r>
              <a:rPr lang="zh-CN" altLang="en-US" sz="2400" dirty="0">
                <a:latin typeface="STSong" panose="02010600040101010101" pitchFamily="2" charset="-122"/>
                <a:ea typeface="STSong" panose="02010600040101010101" pitchFamily="2" charset="-122"/>
              </a:rPr>
              <a:t>：</a:t>
            </a:r>
            <a:r>
              <a:rPr lang="zh-CN" altLang="en-US" sz="2400" b="0" i="0" dirty="0">
                <a:solidFill>
                  <a:srgbClr val="777777"/>
                </a:solidFill>
                <a:effectLst/>
                <a:latin typeface="Roboto" panose="02000000000000000000" pitchFamily="2" charset="0"/>
              </a:rPr>
              <a:t>围绕粒子物理，包括但不限于</a:t>
            </a:r>
            <a:r>
              <a:rPr lang="en-US" altLang="zh-CN" sz="2400" b="0" i="0" dirty="0">
                <a:solidFill>
                  <a:srgbClr val="777777"/>
                </a:solidFill>
                <a:effectLst/>
                <a:latin typeface="Roboto" panose="02000000000000000000" pitchFamily="2" charset="0"/>
              </a:rPr>
              <a:t>BSM</a:t>
            </a:r>
            <a:r>
              <a:rPr lang="zh-CN" altLang="en-US" sz="2400" b="0" i="0" dirty="0">
                <a:solidFill>
                  <a:srgbClr val="777777"/>
                </a:solidFill>
                <a:effectLst/>
                <a:latin typeface="Roboto" panose="02000000000000000000" pitchFamily="2" charset="0"/>
              </a:rPr>
              <a:t>、</a:t>
            </a:r>
            <a:r>
              <a:rPr lang="en-US" sz="2400" b="0" i="0" dirty="0">
                <a:solidFill>
                  <a:srgbClr val="777777"/>
                </a:solidFill>
                <a:effectLst/>
                <a:latin typeface="Roboto" panose="02000000000000000000" pitchFamily="2" charset="0"/>
              </a:rPr>
              <a:t>LHC</a:t>
            </a:r>
            <a:r>
              <a:rPr lang="zh-CN" altLang="en-US" sz="2400" b="0" i="0" dirty="0">
                <a:solidFill>
                  <a:srgbClr val="777777"/>
                </a:solidFill>
                <a:effectLst/>
                <a:latin typeface="Roboto" panose="02000000000000000000" pitchFamily="2" charset="0"/>
              </a:rPr>
              <a:t>新物理、暗物质物理、中微子物理、粒子天体物理和宇宙学等</a:t>
            </a:r>
            <a:endParaRPr lang="en-US" sz="2400" dirty="0">
              <a:solidFill>
                <a:srgbClr val="777777"/>
              </a:solidFill>
              <a:latin typeface="Roboto" panose="02000000000000000000" pitchFamily="2" charset="0"/>
              <a:ea typeface="STSong" panose="02010600040101010101" pitchFamily="2" charset="-122"/>
            </a:endParaRPr>
          </a:p>
          <a:p>
            <a:pPr>
              <a:lnSpc>
                <a:spcPct val="110000"/>
              </a:lnSpc>
            </a:pPr>
            <a:r>
              <a:rPr lang="en-US" sz="2400" dirty="0" err="1">
                <a:latin typeface="STSong" panose="02010600040101010101" pitchFamily="2" charset="-122"/>
                <a:ea typeface="STSong" panose="02010600040101010101" pitchFamily="2" charset="-122"/>
              </a:rPr>
              <a:t>地方会务组</a:t>
            </a:r>
            <a:r>
              <a:rPr lang="zh-CN" altLang="en-US" sz="2400" dirty="0">
                <a:latin typeface="STSong" panose="02010600040101010101" pitchFamily="2" charset="-122"/>
                <a:ea typeface="STSong" panose="02010600040101010101" pitchFamily="2" charset="-122"/>
              </a:rPr>
              <a:t>：</a:t>
            </a:r>
            <a:r>
              <a:rPr lang="en-US" sz="2400" dirty="0" err="1">
                <a:latin typeface="STSong" panose="02010600040101010101" pitchFamily="2" charset="-122"/>
                <a:ea typeface="STSong" panose="02010600040101010101" pitchFamily="2" charset="-122"/>
              </a:rPr>
              <a:t>广州</a:t>
            </a:r>
            <a:r>
              <a:rPr lang="zh-CN" altLang="en-US" sz="2400" dirty="0">
                <a:latin typeface="STSong" panose="02010600040101010101" pitchFamily="2" charset="-122"/>
                <a:ea typeface="STSong" panose="02010600040101010101" pitchFamily="2" charset="-122"/>
              </a:rPr>
              <a:t>、</a:t>
            </a:r>
            <a:r>
              <a:rPr lang="en-US" sz="2400" dirty="0" err="1">
                <a:latin typeface="STSong" panose="02010600040101010101" pitchFamily="2" charset="-122"/>
                <a:ea typeface="STSong" panose="02010600040101010101" pitchFamily="2" charset="-122"/>
              </a:rPr>
              <a:t>珠海</a:t>
            </a:r>
            <a:r>
              <a:rPr lang="zh-CN" altLang="en-US" sz="2400" dirty="0">
                <a:latin typeface="STSong" panose="02010600040101010101" pitchFamily="2" charset="-122"/>
                <a:ea typeface="STSong" panose="02010600040101010101" pitchFamily="2" charset="-122"/>
              </a:rPr>
              <a:t>、深圳</a:t>
            </a:r>
            <a:r>
              <a:rPr lang="en-US" sz="2400" dirty="0" err="1">
                <a:latin typeface="STSong" panose="02010600040101010101" pitchFamily="2" charset="-122"/>
                <a:ea typeface="STSong" panose="02010600040101010101" pitchFamily="2" charset="-122"/>
              </a:rPr>
              <a:t>校区感兴趣的老师</a:t>
            </a:r>
            <a:r>
              <a:rPr lang="zh-CN" altLang="en-US" sz="2400" dirty="0">
                <a:latin typeface="STSong" panose="02010600040101010101" pitchFamily="2" charset="-122"/>
                <a:ea typeface="STSong" panose="02010600040101010101" pitchFamily="2" charset="-122"/>
              </a:rPr>
              <a:t>（韩成成、</a:t>
            </a:r>
            <a:r>
              <a:rPr lang="en-US" altLang="zh-CN" sz="2400" dirty="0">
                <a:latin typeface="STSong" panose="02010600040101010101" pitchFamily="2" charset="-122"/>
                <a:ea typeface="STSong" panose="02010600040101010101" pitchFamily="2" charset="-122"/>
              </a:rPr>
              <a:t>…</a:t>
            </a:r>
            <a:r>
              <a:rPr lang="zh-CN" altLang="en-US" sz="2400" dirty="0">
                <a:latin typeface="STSong" panose="02010600040101010101" pitchFamily="2" charset="-122"/>
                <a:ea typeface="STSong" panose="02010600040101010101" pitchFamily="2" charset="-122"/>
              </a:rPr>
              <a:t>）</a:t>
            </a:r>
            <a:endParaRPr lang="en-US" sz="2400" dirty="0">
              <a:latin typeface="STSong" panose="02010600040101010101" pitchFamily="2" charset="-122"/>
              <a:ea typeface="STSong" panose="02010600040101010101" pitchFamily="2" charset="-122"/>
            </a:endParaRPr>
          </a:p>
          <a:p>
            <a:pPr>
              <a:lnSpc>
                <a:spcPct val="110000"/>
              </a:lnSpc>
            </a:pPr>
            <a:r>
              <a:rPr lang="en-US" sz="2400" dirty="0" err="1">
                <a:latin typeface="STSong" panose="02010600040101010101" pitchFamily="2" charset="-122"/>
                <a:ea typeface="STSong" panose="02010600040101010101" pitchFamily="2" charset="-122"/>
              </a:rPr>
              <a:t>委员会</a:t>
            </a:r>
            <a:r>
              <a:rPr lang="zh-CN" altLang="en-US" sz="2400" dirty="0">
                <a:latin typeface="STSong" panose="02010600040101010101" pitchFamily="2" charset="-122"/>
                <a:ea typeface="STSong" panose="02010600040101010101" pitchFamily="2" charset="-122"/>
              </a:rPr>
              <a:t>（讨论中）：</a:t>
            </a:r>
            <a:r>
              <a:rPr lang="en-US" sz="2400" dirty="0" err="1">
                <a:latin typeface="STSong" panose="02010600040101010101" pitchFamily="2" charset="-122"/>
                <a:ea typeface="STSong" panose="02010600040101010101" pitchFamily="2" charset="-122"/>
              </a:rPr>
              <a:t>中国科学院理论物理研究所</a:t>
            </a:r>
            <a:r>
              <a:rPr lang="zh-CN" altLang="en-US" sz="2400" dirty="0">
                <a:latin typeface="STSong" panose="02010600040101010101" pitchFamily="2" charset="-122"/>
                <a:ea typeface="STSong" panose="02010600040101010101" pitchFamily="2" charset="-122"/>
              </a:rPr>
              <a:t>、高能物理研究所、</a:t>
            </a:r>
            <a:br>
              <a:rPr lang="en-US" altLang="zh-CN" sz="2400" dirty="0">
                <a:latin typeface="STSong" panose="02010600040101010101" pitchFamily="2" charset="-122"/>
                <a:ea typeface="STSong" panose="02010600040101010101" pitchFamily="2" charset="-122"/>
              </a:rPr>
            </a:br>
            <a:r>
              <a:rPr lang="zh-CN" altLang="en-US" sz="2400" dirty="0">
                <a:latin typeface="STSong" panose="02010600040101010101" pitchFamily="2" charset="-122"/>
                <a:ea typeface="STSong" panose="02010600040101010101" pitchFamily="2" charset="-122"/>
              </a:rPr>
              <a:t>                                    中国高等科学技术中心、</a:t>
            </a:r>
            <a:r>
              <a:rPr lang="en-US" sz="2400" dirty="0" err="1">
                <a:latin typeface="STSong" panose="02010600040101010101" pitchFamily="2" charset="-122"/>
                <a:ea typeface="STSong" panose="02010600040101010101" pitchFamily="2" charset="-122"/>
              </a:rPr>
              <a:t>济南大学</a:t>
            </a:r>
            <a:r>
              <a:rPr lang="en-US" sz="2400" dirty="0">
                <a:latin typeface="STSong" panose="02010600040101010101" pitchFamily="2" charset="-122"/>
                <a:ea typeface="STSong" panose="02010600040101010101" pitchFamily="2" charset="-122"/>
              </a:rPr>
              <a:t>…</a:t>
            </a:r>
          </a:p>
          <a:p>
            <a:pPr>
              <a:lnSpc>
                <a:spcPct val="110000"/>
              </a:lnSpc>
            </a:pPr>
            <a:r>
              <a:rPr lang="en-US" sz="2400" dirty="0">
                <a:latin typeface="STSong" panose="02010600040101010101" pitchFamily="2" charset="-122"/>
                <a:ea typeface="STSong" panose="02010600040101010101" pitchFamily="2" charset="-122"/>
              </a:rPr>
              <a:t>预计</a:t>
            </a:r>
            <a:r>
              <a:rPr lang="en-US" altLang="zh-CN" sz="2400" dirty="0">
                <a:latin typeface="STSong" panose="02010600040101010101" pitchFamily="2" charset="-122"/>
                <a:ea typeface="STSong" panose="02010600040101010101" pitchFamily="2" charset="-122"/>
              </a:rPr>
              <a:t>2023</a:t>
            </a:r>
            <a:r>
              <a:rPr lang="zh-CN" altLang="en-US" sz="2400" dirty="0">
                <a:latin typeface="STSong" panose="02010600040101010101" pitchFamily="2" charset="-122"/>
                <a:ea typeface="STSong" panose="02010600040101010101" pitchFamily="2" charset="-122"/>
              </a:rPr>
              <a:t>年</a:t>
            </a:r>
            <a:r>
              <a:rPr lang="en-US" altLang="zh-CN" sz="2400" dirty="0">
                <a:latin typeface="STSong" panose="02010600040101010101" pitchFamily="2" charset="-122"/>
                <a:ea typeface="STSong" panose="02010600040101010101" pitchFamily="2" charset="-122"/>
              </a:rPr>
              <a:t>11</a:t>
            </a:r>
            <a:r>
              <a:rPr lang="zh-CN" altLang="en-US" sz="2400" dirty="0">
                <a:latin typeface="STSong" panose="02010600040101010101" pitchFamily="2" charset="-122"/>
                <a:ea typeface="STSong" panose="02010600040101010101" pitchFamily="2" charset="-122"/>
              </a:rPr>
              <a:t>月开放注册，</a:t>
            </a:r>
            <a:r>
              <a:rPr lang="en-US" altLang="zh-CN" sz="2400" dirty="0">
                <a:latin typeface="STSong" panose="02010600040101010101" pitchFamily="2" charset="-122"/>
                <a:ea typeface="STSong" panose="02010600040101010101" pitchFamily="2" charset="-122"/>
              </a:rPr>
              <a:t>2024</a:t>
            </a:r>
            <a:r>
              <a:rPr lang="zh-CN" altLang="en-US" sz="2400" dirty="0">
                <a:latin typeface="STSong" panose="02010600040101010101" pitchFamily="2" charset="-122"/>
                <a:ea typeface="STSong" panose="02010600040101010101" pitchFamily="2" charset="-122"/>
              </a:rPr>
              <a:t>年</a:t>
            </a:r>
            <a:r>
              <a:rPr lang="en-US" altLang="zh-CN" sz="2400" dirty="0">
                <a:latin typeface="STSong" panose="02010600040101010101" pitchFamily="2" charset="-122"/>
                <a:ea typeface="STSong" panose="02010600040101010101" pitchFamily="2" charset="-122"/>
              </a:rPr>
              <a:t>2</a:t>
            </a:r>
            <a:r>
              <a:rPr lang="zh-CN" altLang="en-US" sz="2400" dirty="0">
                <a:latin typeface="STSong" panose="02010600040101010101" pitchFamily="2" charset="-122"/>
                <a:ea typeface="STSong" panose="02010600040101010101" pitchFamily="2" charset="-122"/>
              </a:rPr>
              <a:t>月底截止</a:t>
            </a:r>
            <a:endParaRPr lang="en-US" sz="2400" dirty="0">
              <a:latin typeface="STSong" panose="02010600040101010101" pitchFamily="2" charset="-122"/>
              <a:ea typeface="STSong" panose="02010600040101010101" pitchFamily="2" charset="-122"/>
            </a:endParaRPr>
          </a:p>
          <a:p>
            <a:pPr>
              <a:lnSpc>
                <a:spcPct val="110000"/>
              </a:lnSpc>
            </a:pPr>
            <a:r>
              <a:rPr lang="en-US" sz="2400" dirty="0" err="1">
                <a:latin typeface="STSong" panose="02010600040101010101" pitchFamily="2" charset="-122"/>
                <a:ea typeface="STSong" panose="02010600040101010101" pitchFamily="2" charset="-122"/>
              </a:rPr>
              <a:t>举办时间</a:t>
            </a:r>
            <a:r>
              <a:rPr lang="zh-CN" altLang="en-US" sz="2400" dirty="0">
                <a:latin typeface="STSong" panose="02010600040101010101" pitchFamily="2" charset="-122"/>
                <a:ea typeface="STSong" panose="02010600040101010101" pitchFamily="2" charset="-122"/>
              </a:rPr>
              <a:t>：</a:t>
            </a:r>
            <a:r>
              <a:rPr lang="en-US" altLang="zh-CN" sz="2400" dirty="0">
                <a:latin typeface="STSong" panose="02010600040101010101" pitchFamily="2" charset="-122"/>
                <a:ea typeface="STSong" panose="02010600040101010101" pitchFamily="2" charset="-122"/>
              </a:rPr>
              <a:t>2024</a:t>
            </a:r>
            <a:r>
              <a:rPr lang="zh-CN" altLang="en-US" sz="2400" dirty="0">
                <a:latin typeface="STSong" panose="02010600040101010101" pitchFamily="2" charset="-122"/>
                <a:ea typeface="STSong" panose="02010600040101010101" pitchFamily="2" charset="-122"/>
              </a:rPr>
              <a:t>年</a:t>
            </a:r>
            <a:r>
              <a:rPr lang="en-US" altLang="zh-CN" sz="2400" dirty="0">
                <a:latin typeface="STSong" panose="02010600040101010101" pitchFamily="2" charset="-122"/>
                <a:ea typeface="STSong" panose="02010600040101010101" pitchFamily="2" charset="-122"/>
              </a:rPr>
              <a:t>3</a:t>
            </a:r>
            <a:r>
              <a:rPr lang="zh-CN" altLang="en-US" sz="2400" dirty="0">
                <a:latin typeface="STSong" panose="02010600040101010101" pitchFamily="2" charset="-122"/>
                <a:ea typeface="STSong" panose="02010600040101010101" pitchFamily="2" charset="-122"/>
              </a:rPr>
              <a:t>月底</a:t>
            </a:r>
            <a:r>
              <a:rPr lang="en-US" altLang="zh-CN" sz="2400" dirty="0">
                <a:latin typeface="STSong" panose="02010600040101010101" pitchFamily="2" charset="-122"/>
                <a:ea typeface="STSong" panose="02010600040101010101" pitchFamily="2" charset="-122"/>
              </a:rPr>
              <a:t>-4</a:t>
            </a:r>
            <a:r>
              <a:rPr lang="zh-CN" altLang="en-US" sz="2400" dirty="0">
                <a:latin typeface="STSong" panose="02010600040101010101" pitchFamily="2" charset="-122"/>
                <a:ea typeface="STSong" panose="02010600040101010101" pitchFamily="2" charset="-122"/>
              </a:rPr>
              <a:t>月初 （气候宜人，已百花争妍）</a:t>
            </a:r>
            <a:endParaRPr lang="en-AU" altLang="zh-CN" sz="2400" dirty="0">
              <a:latin typeface="STSong" panose="02010600040101010101" pitchFamily="2" charset="-122"/>
              <a:ea typeface="STSong" panose="02010600040101010101" pitchFamily="2" charset="-122"/>
            </a:endParaRPr>
          </a:p>
          <a:p>
            <a:pPr>
              <a:lnSpc>
                <a:spcPct val="110000"/>
              </a:lnSpc>
            </a:pPr>
            <a:r>
              <a:rPr lang="en-AU" sz="2400" dirty="0" err="1">
                <a:latin typeface="STSong" panose="02010600040101010101" pitchFamily="2" charset="-122"/>
                <a:ea typeface="STSong" panose="02010600040101010101" pitchFamily="2" charset="-122"/>
              </a:rPr>
              <a:t>可选会议酒店</a:t>
            </a:r>
            <a:r>
              <a:rPr lang="zh-CN" altLang="en-US" sz="2400" dirty="0">
                <a:latin typeface="STSong" panose="02010600040101010101" pitchFamily="2" charset="-122"/>
                <a:ea typeface="STSong" panose="02010600040101010101" pitchFamily="2" charset="-122"/>
              </a:rPr>
              <a:t>：中大深圳 国际学术交流中心，</a:t>
            </a:r>
            <a:br>
              <a:rPr lang="en-US" altLang="zh-CN" sz="2400" dirty="0">
                <a:latin typeface="STSong" panose="02010600040101010101" pitchFamily="2" charset="-122"/>
                <a:ea typeface="STSong" panose="02010600040101010101" pitchFamily="2" charset="-122"/>
              </a:rPr>
            </a:br>
            <a:r>
              <a:rPr lang="zh-CN" altLang="en-US" sz="2400" dirty="0">
                <a:latin typeface="STSong" panose="02010600040101010101" pitchFamily="2" charset="-122"/>
                <a:ea typeface="STSong" panose="02010600040101010101" pitchFamily="2" charset="-122"/>
              </a:rPr>
              <a:t>                           光明区天安云谷国际会议中心</a:t>
            </a:r>
            <a:r>
              <a:rPr lang="en-US" altLang="zh-CN" sz="2400" dirty="0">
                <a:latin typeface="STSong" panose="02010600040101010101" pitchFamily="2" charset="-122"/>
                <a:ea typeface="STSong" panose="02010600040101010101" pitchFamily="2" charset="-122"/>
              </a:rPr>
              <a:t>…</a:t>
            </a:r>
          </a:p>
        </p:txBody>
      </p:sp>
      <p:sp>
        <p:nvSpPr>
          <p:cNvPr id="6" name="Slide Number Placeholder 5">
            <a:extLst>
              <a:ext uri="{FF2B5EF4-FFF2-40B4-BE49-F238E27FC236}">
                <a16:creationId xmlns:a16="http://schemas.microsoft.com/office/drawing/2014/main" id="{37E48E01-5BDE-0D4F-BDAE-B703DDA3B295}"/>
              </a:ext>
            </a:extLst>
          </p:cNvPr>
          <p:cNvSpPr>
            <a:spLocks noGrp="1"/>
          </p:cNvSpPr>
          <p:nvPr>
            <p:ph type="sldNum" sz="quarter" idx="12"/>
          </p:nvPr>
        </p:nvSpPr>
        <p:spPr/>
        <p:txBody>
          <a:bodyPr/>
          <a:lstStyle/>
          <a:p>
            <a:fld id="{A8537B7A-7510-410A-AA53-45D600DA0276}" type="slidenum">
              <a:rPr lang="zh-CN" altLang="en-US" smtClean="0"/>
              <a:pPr/>
              <a:t>15</a:t>
            </a:fld>
            <a:endParaRPr lang="zh-CN" altLang="en-US"/>
          </a:p>
        </p:txBody>
      </p:sp>
    </p:spTree>
    <p:extLst>
      <p:ext uri="{BB962C8B-B14F-4D97-AF65-F5344CB8AC3E}">
        <p14:creationId xmlns:p14="http://schemas.microsoft.com/office/powerpoint/2010/main" val="2294410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5" name="Rectangle 103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6113E2-D29D-7442-A60D-F66016E34163}"/>
              </a:ext>
            </a:extLst>
          </p:cNvPr>
          <p:cNvSpPr>
            <a:spLocks noGrp="1"/>
          </p:cNvSpPr>
          <p:nvPr>
            <p:ph type="title"/>
          </p:nvPr>
        </p:nvSpPr>
        <p:spPr>
          <a:xfrm>
            <a:off x="838201" y="365125"/>
            <a:ext cx="5251316" cy="1807305"/>
          </a:xfrm>
        </p:spPr>
        <p:txBody>
          <a:bodyPr>
            <a:normAutofit/>
          </a:bodyPr>
          <a:lstStyle/>
          <a:p>
            <a:r>
              <a:rPr lang="en-US" dirty="0"/>
              <a:t>会场</a:t>
            </a:r>
            <a:r>
              <a:rPr lang="en-US" altLang="zh-CN" dirty="0"/>
              <a:t>1</a:t>
            </a:r>
            <a:endParaRPr lang="en-US" dirty="0"/>
          </a:p>
        </p:txBody>
      </p:sp>
      <p:sp>
        <p:nvSpPr>
          <p:cNvPr id="3" name="Content Placeholder 2">
            <a:extLst>
              <a:ext uri="{FF2B5EF4-FFF2-40B4-BE49-F238E27FC236}">
                <a16:creationId xmlns:a16="http://schemas.microsoft.com/office/drawing/2014/main" id="{C3135660-F352-CE4B-9A9D-E1729111F59C}"/>
              </a:ext>
            </a:extLst>
          </p:cNvPr>
          <p:cNvSpPr>
            <a:spLocks noGrp="1"/>
          </p:cNvSpPr>
          <p:nvPr>
            <p:ph idx="1"/>
          </p:nvPr>
        </p:nvSpPr>
        <p:spPr>
          <a:xfrm>
            <a:off x="838200" y="2333297"/>
            <a:ext cx="4619621" cy="3843666"/>
          </a:xfrm>
        </p:spPr>
        <p:txBody>
          <a:bodyPr>
            <a:normAutofit/>
          </a:bodyPr>
          <a:lstStyle/>
          <a:p>
            <a:r>
              <a:rPr lang="en-US" sz="2400" dirty="0" err="1"/>
              <a:t>中山大学深圳校区</a:t>
            </a:r>
            <a:r>
              <a:rPr lang="zh-CN" altLang="en-US" sz="2400" dirty="0"/>
              <a:t> </a:t>
            </a:r>
            <a:endParaRPr lang="en-AU" altLang="zh-CN" sz="2400" dirty="0"/>
          </a:p>
          <a:p>
            <a:r>
              <a:rPr lang="zh-CN" altLang="en-US" sz="2400" dirty="0"/>
              <a:t>国际学术交流中心</a:t>
            </a:r>
            <a:endParaRPr lang="en-AU" altLang="zh-CN" sz="2400" dirty="0"/>
          </a:p>
          <a:p>
            <a:endParaRPr lang="en-AU" sz="2400" dirty="0"/>
          </a:p>
          <a:p>
            <a:r>
              <a:rPr lang="zh-CN" altLang="en-US" sz="2400" dirty="0"/>
              <a:t>目前正在完工清扫中，</a:t>
            </a:r>
            <a:endParaRPr lang="en-AU" altLang="zh-CN" sz="2400" dirty="0"/>
          </a:p>
          <a:p>
            <a:r>
              <a:rPr lang="zh-CN" altLang="en-US" sz="2400" dirty="0"/>
              <a:t>将举办中山大学</a:t>
            </a:r>
            <a:r>
              <a:rPr lang="en-US" altLang="zh-CN" sz="2400" dirty="0"/>
              <a:t>2023</a:t>
            </a:r>
            <a:r>
              <a:rPr lang="zh-CN" altLang="en-US" sz="2400" dirty="0"/>
              <a:t>年秋季工作会议</a:t>
            </a:r>
            <a:endParaRPr lang="en-US" altLang="zh-CN" sz="2400" dirty="0"/>
          </a:p>
          <a:p>
            <a:r>
              <a:rPr lang="zh-CN" altLang="en-US" sz="2400" dirty="0"/>
              <a:t>暂无内部信息</a:t>
            </a:r>
            <a:endParaRPr lang="en-AU" altLang="zh-CN" sz="2400" dirty="0"/>
          </a:p>
          <a:p>
            <a:endParaRPr lang="en-AU" sz="2400" dirty="0"/>
          </a:p>
          <a:p>
            <a:endParaRPr lang="en-US" sz="2400" dirty="0"/>
          </a:p>
        </p:txBody>
      </p:sp>
      <p:pic>
        <p:nvPicPr>
          <p:cNvPr id="1026" name="Picture 2">
            <a:extLst>
              <a:ext uri="{FF2B5EF4-FFF2-40B4-BE49-F238E27FC236}">
                <a16:creationId xmlns:a16="http://schemas.microsoft.com/office/drawing/2014/main" id="{3675FEBE-E1DA-304E-B179-B18AC400D29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2976" r="18986" b="-1"/>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DCD980C-9463-0945-8F3C-7058151A93A4}"/>
              </a:ext>
            </a:extLst>
          </p:cNvPr>
          <p:cNvSpPr txBox="1"/>
          <p:nvPr/>
        </p:nvSpPr>
        <p:spPr>
          <a:xfrm>
            <a:off x="5778641" y="1391935"/>
            <a:ext cx="1486304" cy="461665"/>
          </a:xfrm>
          <a:prstGeom prst="rect">
            <a:avLst/>
          </a:prstGeom>
          <a:noFill/>
        </p:spPr>
        <p:txBody>
          <a:bodyPr wrap="none" rtlCol="0">
            <a:spAutoFit/>
          </a:bodyPr>
          <a:lstStyle/>
          <a:p>
            <a:r>
              <a:rPr lang="en-US" altLang="zh-CN" sz="2400" b="1" dirty="0">
                <a:solidFill>
                  <a:srgbClr val="FF0000"/>
                </a:solidFill>
              </a:rPr>
              <a:t>2021</a:t>
            </a:r>
            <a:r>
              <a:rPr lang="zh-CN" altLang="en-US" sz="2400" b="1" dirty="0">
                <a:solidFill>
                  <a:srgbClr val="FF0000"/>
                </a:solidFill>
              </a:rPr>
              <a:t>年图</a:t>
            </a:r>
            <a:endParaRPr lang="en-US" sz="2400" b="1" dirty="0">
              <a:solidFill>
                <a:srgbClr val="FF0000"/>
              </a:solidFill>
            </a:endParaRPr>
          </a:p>
        </p:txBody>
      </p:sp>
      <p:sp>
        <p:nvSpPr>
          <p:cNvPr id="5" name="Slide Number Placeholder 4">
            <a:extLst>
              <a:ext uri="{FF2B5EF4-FFF2-40B4-BE49-F238E27FC236}">
                <a16:creationId xmlns:a16="http://schemas.microsoft.com/office/drawing/2014/main" id="{99FF349B-A8AB-A747-A5E5-DE5A498F84B2}"/>
              </a:ext>
            </a:extLst>
          </p:cNvPr>
          <p:cNvSpPr>
            <a:spLocks noGrp="1"/>
          </p:cNvSpPr>
          <p:nvPr>
            <p:ph type="sldNum" sz="quarter" idx="12"/>
          </p:nvPr>
        </p:nvSpPr>
        <p:spPr/>
        <p:txBody>
          <a:bodyPr/>
          <a:lstStyle/>
          <a:p>
            <a:fld id="{A8537B7A-7510-410A-AA53-45D600DA0276}" type="slidenum">
              <a:rPr lang="zh-CN" altLang="en-US" smtClean="0"/>
              <a:pPr/>
              <a:t>16</a:t>
            </a:fld>
            <a:endParaRPr lang="zh-CN" altLang="en-US"/>
          </a:p>
        </p:txBody>
      </p:sp>
    </p:spTree>
    <p:extLst>
      <p:ext uri="{BB962C8B-B14F-4D97-AF65-F5344CB8AC3E}">
        <p14:creationId xmlns:p14="http://schemas.microsoft.com/office/powerpoint/2010/main" val="2480228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92C0EC-8FD6-904A-B305-44412298BB90}"/>
              </a:ext>
            </a:extLst>
          </p:cNvPr>
          <p:cNvPicPr>
            <a:picLocks noChangeAspect="1"/>
          </p:cNvPicPr>
          <p:nvPr/>
        </p:nvPicPr>
        <p:blipFill>
          <a:blip r:embed="rId2"/>
          <a:stretch>
            <a:fillRect/>
          </a:stretch>
        </p:blipFill>
        <p:spPr>
          <a:xfrm>
            <a:off x="0" y="64958"/>
            <a:ext cx="12192000" cy="6728084"/>
          </a:xfrm>
          <a:prstGeom prst="rect">
            <a:avLst/>
          </a:prstGeom>
        </p:spPr>
      </p:pic>
      <p:sp>
        <p:nvSpPr>
          <p:cNvPr id="2" name="Title 1">
            <a:extLst>
              <a:ext uri="{FF2B5EF4-FFF2-40B4-BE49-F238E27FC236}">
                <a16:creationId xmlns:a16="http://schemas.microsoft.com/office/drawing/2014/main" id="{9AC72548-88C4-FF45-BCE0-F062A97FC4A5}"/>
              </a:ext>
            </a:extLst>
          </p:cNvPr>
          <p:cNvSpPr>
            <a:spLocks noGrp="1"/>
          </p:cNvSpPr>
          <p:nvPr>
            <p:ph type="title"/>
          </p:nvPr>
        </p:nvSpPr>
        <p:spPr>
          <a:xfrm>
            <a:off x="5105400" y="170053"/>
            <a:ext cx="6537960" cy="1325563"/>
          </a:xfrm>
          <a:solidFill>
            <a:schemeClr val="bg1">
              <a:alpha val="62344"/>
            </a:schemeClr>
          </a:solidFill>
        </p:spPr>
        <p:txBody>
          <a:bodyPr/>
          <a:lstStyle/>
          <a:p>
            <a:r>
              <a:rPr lang="zh-CN" altLang="en-US" b="1" dirty="0">
                <a:solidFill>
                  <a:srgbClr val="FF0000"/>
                </a:solidFill>
              </a:rPr>
              <a:t>天安云谷国际会议中心</a:t>
            </a:r>
            <a:endParaRPr lang="en-US" dirty="0"/>
          </a:p>
        </p:txBody>
      </p:sp>
      <p:sp>
        <p:nvSpPr>
          <p:cNvPr id="5" name="Slide Number Placeholder 4">
            <a:extLst>
              <a:ext uri="{FF2B5EF4-FFF2-40B4-BE49-F238E27FC236}">
                <a16:creationId xmlns:a16="http://schemas.microsoft.com/office/drawing/2014/main" id="{A8640668-E76C-5745-8D4D-322A780E1C51}"/>
              </a:ext>
            </a:extLst>
          </p:cNvPr>
          <p:cNvSpPr>
            <a:spLocks noGrp="1"/>
          </p:cNvSpPr>
          <p:nvPr>
            <p:ph type="sldNum" sz="quarter" idx="12"/>
          </p:nvPr>
        </p:nvSpPr>
        <p:spPr/>
        <p:txBody>
          <a:bodyPr/>
          <a:lstStyle/>
          <a:p>
            <a:fld id="{A8537B7A-7510-410A-AA53-45D600DA0276}" type="slidenum">
              <a:rPr lang="zh-CN" altLang="en-US" smtClean="0"/>
              <a:pPr/>
              <a:t>17</a:t>
            </a:fld>
            <a:endParaRPr lang="zh-CN" altLang="en-US"/>
          </a:p>
        </p:txBody>
      </p:sp>
    </p:spTree>
    <p:extLst>
      <p:ext uri="{BB962C8B-B14F-4D97-AF65-F5344CB8AC3E}">
        <p14:creationId xmlns:p14="http://schemas.microsoft.com/office/powerpoint/2010/main" val="2910819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6F2BE0-BC80-2E45-8AAF-22F55BAEC345}"/>
              </a:ext>
            </a:extLst>
          </p:cNvPr>
          <p:cNvSpPr>
            <a:spLocks noGrp="1"/>
          </p:cNvSpPr>
          <p:nvPr>
            <p:ph type="title"/>
          </p:nvPr>
        </p:nvSpPr>
        <p:spPr>
          <a:xfrm>
            <a:off x="838200" y="365125"/>
            <a:ext cx="6733032" cy="1097915"/>
          </a:xfrm>
          <a:custGeom>
            <a:avLst/>
            <a:gdLst>
              <a:gd name="connsiteX0" fmla="*/ 0 w 6733032"/>
              <a:gd name="connsiteY0" fmla="*/ 0 h 1097915"/>
              <a:gd name="connsiteX1" fmla="*/ 695747 w 6733032"/>
              <a:gd name="connsiteY1" fmla="*/ 0 h 1097915"/>
              <a:gd name="connsiteX2" fmla="*/ 1391493 w 6733032"/>
              <a:gd name="connsiteY2" fmla="*/ 0 h 1097915"/>
              <a:gd name="connsiteX3" fmla="*/ 1952579 w 6733032"/>
              <a:gd name="connsiteY3" fmla="*/ 0 h 1097915"/>
              <a:gd name="connsiteX4" fmla="*/ 2580996 w 6733032"/>
              <a:gd name="connsiteY4" fmla="*/ 0 h 1097915"/>
              <a:gd name="connsiteX5" fmla="*/ 3074751 w 6733032"/>
              <a:gd name="connsiteY5" fmla="*/ 0 h 1097915"/>
              <a:gd name="connsiteX6" fmla="*/ 3635837 w 6733032"/>
              <a:gd name="connsiteY6" fmla="*/ 0 h 1097915"/>
              <a:gd name="connsiteX7" fmla="*/ 4331584 w 6733032"/>
              <a:gd name="connsiteY7" fmla="*/ 0 h 1097915"/>
              <a:gd name="connsiteX8" fmla="*/ 4758009 w 6733032"/>
              <a:gd name="connsiteY8" fmla="*/ 0 h 1097915"/>
              <a:gd name="connsiteX9" fmla="*/ 5386426 w 6733032"/>
              <a:gd name="connsiteY9" fmla="*/ 0 h 1097915"/>
              <a:gd name="connsiteX10" fmla="*/ 5812851 w 6733032"/>
              <a:gd name="connsiteY10" fmla="*/ 0 h 1097915"/>
              <a:gd name="connsiteX11" fmla="*/ 6733032 w 6733032"/>
              <a:gd name="connsiteY11" fmla="*/ 0 h 1097915"/>
              <a:gd name="connsiteX12" fmla="*/ 6733032 w 6733032"/>
              <a:gd name="connsiteY12" fmla="*/ 559937 h 1097915"/>
              <a:gd name="connsiteX13" fmla="*/ 6733032 w 6733032"/>
              <a:gd name="connsiteY13" fmla="*/ 1097915 h 1097915"/>
              <a:gd name="connsiteX14" fmla="*/ 6037285 w 6733032"/>
              <a:gd name="connsiteY14" fmla="*/ 1097915 h 1097915"/>
              <a:gd name="connsiteX15" fmla="*/ 5476199 w 6733032"/>
              <a:gd name="connsiteY15" fmla="*/ 1097915 h 1097915"/>
              <a:gd name="connsiteX16" fmla="*/ 4915113 w 6733032"/>
              <a:gd name="connsiteY16" fmla="*/ 1097915 h 1097915"/>
              <a:gd name="connsiteX17" fmla="*/ 4354027 w 6733032"/>
              <a:gd name="connsiteY17" fmla="*/ 1097915 h 1097915"/>
              <a:gd name="connsiteX18" fmla="*/ 3792941 w 6733032"/>
              <a:gd name="connsiteY18" fmla="*/ 1097915 h 1097915"/>
              <a:gd name="connsiteX19" fmla="*/ 3299186 w 6733032"/>
              <a:gd name="connsiteY19" fmla="*/ 1097915 h 1097915"/>
              <a:gd name="connsiteX20" fmla="*/ 2670769 w 6733032"/>
              <a:gd name="connsiteY20" fmla="*/ 1097915 h 1097915"/>
              <a:gd name="connsiteX21" fmla="*/ 2109683 w 6733032"/>
              <a:gd name="connsiteY21" fmla="*/ 1097915 h 1097915"/>
              <a:gd name="connsiteX22" fmla="*/ 1413937 w 6733032"/>
              <a:gd name="connsiteY22" fmla="*/ 1097915 h 1097915"/>
              <a:gd name="connsiteX23" fmla="*/ 718190 w 6733032"/>
              <a:gd name="connsiteY23" fmla="*/ 1097915 h 1097915"/>
              <a:gd name="connsiteX24" fmla="*/ 0 w 6733032"/>
              <a:gd name="connsiteY24" fmla="*/ 1097915 h 1097915"/>
              <a:gd name="connsiteX25" fmla="*/ 0 w 6733032"/>
              <a:gd name="connsiteY25" fmla="*/ 537978 h 1097915"/>
              <a:gd name="connsiteX26" fmla="*/ 0 w 6733032"/>
              <a:gd name="connsiteY26" fmla="*/ 0 h 1097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733032" h="1097915" fill="none" extrusionOk="0">
                <a:moveTo>
                  <a:pt x="0" y="0"/>
                </a:moveTo>
                <a:cubicBezTo>
                  <a:pt x="333328" y="-33385"/>
                  <a:pt x="430871" y="56941"/>
                  <a:pt x="695747" y="0"/>
                </a:cubicBezTo>
                <a:cubicBezTo>
                  <a:pt x="960623" y="-56941"/>
                  <a:pt x="1241778" y="34004"/>
                  <a:pt x="1391493" y="0"/>
                </a:cubicBezTo>
                <a:cubicBezTo>
                  <a:pt x="1541208" y="-34004"/>
                  <a:pt x="1687476" y="60966"/>
                  <a:pt x="1952579" y="0"/>
                </a:cubicBezTo>
                <a:cubicBezTo>
                  <a:pt x="2217682" y="-60966"/>
                  <a:pt x="2441632" y="20932"/>
                  <a:pt x="2580996" y="0"/>
                </a:cubicBezTo>
                <a:cubicBezTo>
                  <a:pt x="2720360" y="-20932"/>
                  <a:pt x="2926047" y="49168"/>
                  <a:pt x="3074751" y="0"/>
                </a:cubicBezTo>
                <a:cubicBezTo>
                  <a:pt x="3223456" y="-49168"/>
                  <a:pt x="3519797" y="32530"/>
                  <a:pt x="3635837" y="0"/>
                </a:cubicBezTo>
                <a:cubicBezTo>
                  <a:pt x="3751877" y="-32530"/>
                  <a:pt x="4044742" y="73282"/>
                  <a:pt x="4331584" y="0"/>
                </a:cubicBezTo>
                <a:cubicBezTo>
                  <a:pt x="4618426" y="-73282"/>
                  <a:pt x="4569515" y="49951"/>
                  <a:pt x="4758009" y="0"/>
                </a:cubicBezTo>
                <a:cubicBezTo>
                  <a:pt x="4946503" y="-49951"/>
                  <a:pt x="5128150" y="62962"/>
                  <a:pt x="5386426" y="0"/>
                </a:cubicBezTo>
                <a:cubicBezTo>
                  <a:pt x="5644702" y="-62962"/>
                  <a:pt x="5623125" y="28327"/>
                  <a:pt x="5812851" y="0"/>
                </a:cubicBezTo>
                <a:cubicBezTo>
                  <a:pt x="6002578" y="-28327"/>
                  <a:pt x="6428676" y="3111"/>
                  <a:pt x="6733032" y="0"/>
                </a:cubicBezTo>
                <a:cubicBezTo>
                  <a:pt x="6775724" y="145955"/>
                  <a:pt x="6732568" y="374093"/>
                  <a:pt x="6733032" y="559937"/>
                </a:cubicBezTo>
                <a:cubicBezTo>
                  <a:pt x="6733496" y="745781"/>
                  <a:pt x="6680051" y="898586"/>
                  <a:pt x="6733032" y="1097915"/>
                </a:cubicBezTo>
                <a:cubicBezTo>
                  <a:pt x="6520887" y="1130843"/>
                  <a:pt x="6356247" y="1091293"/>
                  <a:pt x="6037285" y="1097915"/>
                </a:cubicBezTo>
                <a:cubicBezTo>
                  <a:pt x="5718323" y="1104537"/>
                  <a:pt x="5676435" y="1067236"/>
                  <a:pt x="5476199" y="1097915"/>
                </a:cubicBezTo>
                <a:cubicBezTo>
                  <a:pt x="5275963" y="1128594"/>
                  <a:pt x="5046884" y="1066681"/>
                  <a:pt x="4915113" y="1097915"/>
                </a:cubicBezTo>
                <a:cubicBezTo>
                  <a:pt x="4783342" y="1129149"/>
                  <a:pt x="4561435" y="1092351"/>
                  <a:pt x="4354027" y="1097915"/>
                </a:cubicBezTo>
                <a:cubicBezTo>
                  <a:pt x="4146619" y="1103479"/>
                  <a:pt x="3967560" y="1048011"/>
                  <a:pt x="3792941" y="1097915"/>
                </a:cubicBezTo>
                <a:cubicBezTo>
                  <a:pt x="3618322" y="1147819"/>
                  <a:pt x="3399983" y="1044469"/>
                  <a:pt x="3299186" y="1097915"/>
                </a:cubicBezTo>
                <a:cubicBezTo>
                  <a:pt x="3198390" y="1151361"/>
                  <a:pt x="2907259" y="1097363"/>
                  <a:pt x="2670769" y="1097915"/>
                </a:cubicBezTo>
                <a:cubicBezTo>
                  <a:pt x="2434279" y="1098467"/>
                  <a:pt x="2303770" y="1051285"/>
                  <a:pt x="2109683" y="1097915"/>
                </a:cubicBezTo>
                <a:cubicBezTo>
                  <a:pt x="1915596" y="1144545"/>
                  <a:pt x="1713415" y="1026197"/>
                  <a:pt x="1413937" y="1097915"/>
                </a:cubicBezTo>
                <a:cubicBezTo>
                  <a:pt x="1114459" y="1169633"/>
                  <a:pt x="1026699" y="1065311"/>
                  <a:pt x="718190" y="1097915"/>
                </a:cubicBezTo>
                <a:cubicBezTo>
                  <a:pt x="409681" y="1130519"/>
                  <a:pt x="209156" y="1095923"/>
                  <a:pt x="0" y="1097915"/>
                </a:cubicBezTo>
                <a:cubicBezTo>
                  <a:pt x="-7698" y="983339"/>
                  <a:pt x="31405" y="731580"/>
                  <a:pt x="0" y="537978"/>
                </a:cubicBezTo>
                <a:cubicBezTo>
                  <a:pt x="-31405" y="344376"/>
                  <a:pt x="37718" y="258637"/>
                  <a:pt x="0" y="0"/>
                </a:cubicBezTo>
                <a:close/>
              </a:path>
              <a:path w="6733032" h="1097915" stroke="0" extrusionOk="0">
                <a:moveTo>
                  <a:pt x="0" y="0"/>
                </a:moveTo>
                <a:cubicBezTo>
                  <a:pt x="166937" y="-28784"/>
                  <a:pt x="296675" y="57851"/>
                  <a:pt x="493756" y="0"/>
                </a:cubicBezTo>
                <a:cubicBezTo>
                  <a:pt x="690837" y="-57851"/>
                  <a:pt x="677943" y="24124"/>
                  <a:pt x="852851" y="0"/>
                </a:cubicBezTo>
                <a:cubicBezTo>
                  <a:pt x="1027760" y="-24124"/>
                  <a:pt x="1337166" y="26069"/>
                  <a:pt x="1548597" y="0"/>
                </a:cubicBezTo>
                <a:cubicBezTo>
                  <a:pt x="1760028" y="-26069"/>
                  <a:pt x="1823838" y="24683"/>
                  <a:pt x="2042353" y="0"/>
                </a:cubicBezTo>
                <a:cubicBezTo>
                  <a:pt x="2260868" y="-24683"/>
                  <a:pt x="2325570" y="50789"/>
                  <a:pt x="2536109" y="0"/>
                </a:cubicBezTo>
                <a:cubicBezTo>
                  <a:pt x="2746648" y="-50789"/>
                  <a:pt x="2931292" y="78662"/>
                  <a:pt x="3231855" y="0"/>
                </a:cubicBezTo>
                <a:cubicBezTo>
                  <a:pt x="3532418" y="-78662"/>
                  <a:pt x="3555875" y="50143"/>
                  <a:pt x="3658281" y="0"/>
                </a:cubicBezTo>
                <a:cubicBezTo>
                  <a:pt x="3760687" y="-50143"/>
                  <a:pt x="4107664" y="41905"/>
                  <a:pt x="4354027" y="0"/>
                </a:cubicBezTo>
                <a:cubicBezTo>
                  <a:pt x="4600390" y="-41905"/>
                  <a:pt x="4861865" y="26873"/>
                  <a:pt x="5049774" y="0"/>
                </a:cubicBezTo>
                <a:cubicBezTo>
                  <a:pt x="5237683" y="-26873"/>
                  <a:pt x="5444238" y="8652"/>
                  <a:pt x="5610860" y="0"/>
                </a:cubicBezTo>
                <a:cubicBezTo>
                  <a:pt x="5777482" y="-8652"/>
                  <a:pt x="6217064" y="30061"/>
                  <a:pt x="6733032" y="0"/>
                </a:cubicBezTo>
                <a:cubicBezTo>
                  <a:pt x="6766946" y="206685"/>
                  <a:pt x="6728642" y="273946"/>
                  <a:pt x="6733032" y="537978"/>
                </a:cubicBezTo>
                <a:cubicBezTo>
                  <a:pt x="6737422" y="802010"/>
                  <a:pt x="6716336" y="857571"/>
                  <a:pt x="6733032" y="1097915"/>
                </a:cubicBezTo>
                <a:cubicBezTo>
                  <a:pt x="6522429" y="1108365"/>
                  <a:pt x="6319691" y="1095180"/>
                  <a:pt x="6171946" y="1097915"/>
                </a:cubicBezTo>
                <a:cubicBezTo>
                  <a:pt x="6024201" y="1100650"/>
                  <a:pt x="5909459" y="1073367"/>
                  <a:pt x="5745521" y="1097915"/>
                </a:cubicBezTo>
                <a:cubicBezTo>
                  <a:pt x="5581583" y="1122463"/>
                  <a:pt x="5337686" y="1034794"/>
                  <a:pt x="5184435" y="1097915"/>
                </a:cubicBezTo>
                <a:cubicBezTo>
                  <a:pt x="5031184" y="1161036"/>
                  <a:pt x="4696596" y="1096754"/>
                  <a:pt x="4488688" y="1097915"/>
                </a:cubicBezTo>
                <a:cubicBezTo>
                  <a:pt x="4280780" y="1099076"/>
                  <a:pt x="4092738" y="1076153"/>
                  <a:pt x="3927602" y="1097915"/>
                </a:cubicBezTo>
                <a:cubicBezTo>
                  <a:pt x="3762466" y="1119677"/>
                  <a:pt x="3675664" y="1088214"/>
                  <a:pt x="3568507" y="1097915"/>
                </a:cubicBezTo>
                <a:cubicBezTo>
                  <a:pt x="3461350" y="1107616"/>
                  <a:pt x="3271987" y="1091338"/>
                  <a:pt x="3142082" y="1097915"/>
                </a:cubicBezTo>
                <a:cubicBezTo>
                  <a:pt x="3012178" y="1104492"/>
                  <a:pt x="2764889" y="1018979"/>
                  <a:pt x="2446335" y="1097915"/>
                </a:cubicBezTo>
                <a:cubicBezTo>
                  <a:pt x="2127781" y="1176851"/>
                  <a:pt x="2076113" y="1072428"/>
                  <a:pt x="1885249" y="1097915"/>
                </a:cubicBezTo>
                <a:cubicBezTo>
                  <a:pt x="1694385" y="1123402"/>
                  <a:pt x="1633779" y="1061999"/>
                  <a:pt x="1458824" y="1097915"/>
                </a:cubicBezTo>
                <a:cubicBezTo>
                  <a:pt x="1283869" y="1133831"/>
                  <a:pt x="1098037" y="1046688"/>
                  <a:pt x="897738" y="1097915"/>
                </a:cubicBezTo>
                <a:cubicBezTo>
                  <a:pt x="697439" y="1149142"/>
                  <a:pt x="679429" y="1076994"/>
                  <a:pt x="538643" y="1097915"/>
                </a:cubicBezTo>
                <a:cubicBezTo>
                  <a:pt x="397857" y="1118836"/>
                  <a:pt x="167552" y="1050894"/>
                  <a:pt x="0" y="1097915"/>
                </a:cubicBezTo>
                <a:cubicBezTo>
                  <a:pt x="-28995" y="924993"/>
                  <a:pt x="11914" y="761167"/>
                  <a:pt x="0" y="548958"/>
                </a:cubicBezTo>
                <a:cubicBezTo>
                  <a:pt x="-11914" y="336749"/>
                  <a:pt x="22158" y="256377"/>
                  <a:pt x="0" y="0"/>
                </a:cubicBezTo>
                <a:close/>
              </a:path>
            </a:pathLst>
          </a:custGeom>
          <a:solidFill>
            <a:schemeClr val="bg1">
              <a:lumMod val="95000"/>
              <a:alpha val="46152"/>
            </a:schemeClr>
          </a:solidFill>
          <a:ln>
            <a:solidFill>
              <a:schemeClr val="accent1"/>
            </a:solidFill>
            <a:extLst>
              <a:ext uri="{C807C97D-BFC1-408E-A445-0C87EB9F89A2}">
                <ask:lineSketchStyleProps xmlns:ask="http://schemas.microsoft.com/office/drawing/2018/sketchyshapes" sd="1219033472">
                  <ask:type>
                    <ask:lineSketchScribble/>
                  </ask:type>
                </ask:lineSketchStyleProps>
              </a:ext>
            </a:extLst>
          </a:ln>
        </p:spPr>
        <p:txBody>
          <a:bodyPr/>
          <a:lstStyle/>
          <a:p>
            <a:r>
              <a:rPr lang="en-US" b="1" dirty="0">
                <a:solidFill>
                  <a:srgbClr val="FF0000"/>
                </a:solidFill>
              </a:rPr>
              <a:t>会场</a:t>
            </a:r>
            <a:r>
              <a:rPr lang="en-US" altLang="zh-CN" b="1" dirty="0">
                <a:solidFill>
                  <a:srgbClr val="FF0000"/>
                </a:solidFill>
              </a:rPr>
              <a:t>2</a:t>
            </a:r>
            <a:r>
              <a:rPr lang="zh-CN" altLang="en-US" b="1" dirty="0">
                <a:solidFill>
                  <a:srgbClr val="FF0000"/>
                </a:solidFill>
              </a:rPr>
              <a:t>：深圳光明天安云谷</a:t>
            </a:r>
            <a:endParaRPr lang="en-US" b="1" dirty="0">
              <a:solidFill>
                <a:srgbClr val="FF0000"/>
              </a:solidFill>
            </a:endParaRPr>
          </a:p>
        </p:txBody>
      </p:sp>
      <p:grpSp>
        <p:nvGrpSpPr>
          <p:cNvPr id="7" name="Group 6">
            <a:extLst>
              <a:ext uri="{FF2B5EF4-FFF2-40B4-BE49-F238E27FC236}">
                <a16:creationId xmlns:a16="http://schemas.microsoft.com/office/drawing/2014/main" id="{6CEEB5C3-AA26-BF4D-B959-6ACB7339C014}"/>
              </a:ext>
            </a:extLst>
          </p:cNvPr>
          <p:cNvGrpSpPr/>
          <p:nvPr/>
        </p:nvGrpSpPr>
        <p:grpSpPr>
          <a:xfrm>
            <a:off x="43961" y="0"/>
            <a:ext cx="12104077" cy="6858000"/>
            <a:chOff x="43961" y="0"/>
            <a:chExt cx="12104077" cy="6858000"/>
          </a:xfrm>
        </p:grpSpPr>
        <p:pic>
          <p:nvPicPr>
            <p:cNvPr id="6" name="Picture 5">
              <a:extLst>
                <a:ext uri="{FF2B5EF4-FFF2-40B4-BE49-F238E27FC236}">
                  <a16:creationId xmlns:a16="http://schemas.microsoft.com/office/drawing/2014/main" id="{6061DF8E-C5E9-6B41-8569-B20D0FC29FCB}"/>
                </a:ext>
              </a:extLst>
            </p:cNvPr>
            <p:cNvPicPr>
              <a:picLocks noChangeAspect="1"/>
            </p:cNvPicPr>
            <p:nvPr/>
          </p:nvPicPr>
          <p:blipFill>
            <a:blip r:embed="rId2"/>
            <a:stretch>
              <a:fillRect/>
            </a:stretch>
          </p:blipFill>
          <p:spPr>
            <a:xfrm>
              <a:off x="43961" y="0"/>
              <a:ext cx="12104077" cy="6858000"/>
            </a:xfrm>
            <a:prstGeom prst="rect">
              <a:avLst/>
            </a:prstGeom>
          </p:spPr>
        </p:pic>
        <p:sp>
          <p:nvSpPr>
            <p:cNvPr id="3" name="TextBox 2">
              <a:extLst>
                <a:ext uri="{FF2B5EF4-FFF2-40B4-BE49-F238E27FC236}">
                  <a16:creationId xmlns:a16="http://schemas.microsoft.com/office/drawing/2014/main" id="{13086440-23DE-EB45-A3FB-90866389296E}"/>
                </a:ext>
              </a:extLst>
            </p:cNvPr>
            <p:cNvSpPr txBox="1"/>
            <p:nvPr/>
          </p:nvSpPr>
          <p:spPr>
            <a:xfrm>
              <a:off x="7705344" y="0"/>
              <a:ext cx="3279647" cy="461665"/>
            </a:xfrm>
            <a:prstGeom prst="rect">
              <a:avLst/>
            </a:prstGeom>
            <a:solidFill>
              <a:schemeClr val="bg1">
                <a:alpha val="63652"/>
              </a:schemeClr>
            </a:solidFill>
          </p:spPr>
          <p:txBody>
            <a:bodyPr wrap="square" rtlCol="0">
              <a:spAutoFit/>
            </a:bodyPr>
            <a:lstStyle/>
            <a:p>
              <a:pPr algn="ctr"/>
              <a:r>
                <a:rPr lang="en-US" sz="2400" b="1" dirty="0" err="1">
                  <a:solidFill>
                    <a:srgbClr val="FF0000"/>
                  </a:solidFill>
                </a:rPr>
                <a:t>深圳湾实验室</a:t>
              </a:r>
              <a:endParaRPr lang="en-US" b="1" dirty="0">
                <a:solidFill>
                  <a:srgbClr val="FF0000"/>
                </a:solidFill>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B4495E7B-360A-4144-A921-B6CF92D0C0A1}"/>
                    </a:ext>
                  </a:extLst>
                </p14:cNvPr>
                <p14:cNvContentPartPr/>
                <p14:nvPr/>
              </p14:nvContentPartPr>
              <p14:xfrm>
                <a:off x="7627752" y="599928"/>
                <a:ext cx="2045520" cy="1117800"/>
              </p14:xfrm>
            </p:contentPart>
          </mc:Choice>
          <mc:Fallback xmlns="">
            <p:pic>
              <p:nvPicPr>
                <p:cNvPr id="5" name="Ink 4">
                  <a:extLst>
                    <a:ext uri="{FF2B5EF4-FFF2-40B4-BE49-F238E27FC236}">
                      <a16:creationId xmlns:a16="http://schemas.microsoft.com/office/drawing/2014/main" id="{B4495E7B-360A-4144-A921-B6CF92D0C0A1}"/>
                    </a:ext>
                  </a:extLst>
                </p:cNvPr>
                <p:cNvPicPr/>
                <p:nvPr/>
              </p:nvPicPr>
              <p:blipFill>
                <a:blip r:embed="rId4"/>
                <a:stretch>
                  <a:fillRect/>
                </a:stretch>
              </p:blipFill>
              <p:spPr>
                <a:xfrm>
                  <a:off x="7618752" y="591288"/>
                  <a:ext cx="2063160" cy="1135440"/>
                </a:xfrm>
                <a:prstGeom prst="rect">
                  <a:avLst/>
                </a:prstGeom>
              </p:spPr>
            </p:pic>
          </mc:Fallback>
        </mc:AlternateContent>
      </p:grpSp>
      <p:sp>
        <p:nvSpPr>
          <p:cNvPr id="4" name="Slide Number Placeholder 3">
            <a:extLst>
              <a:ext uri="{FF2B5EF4-FFF2-40B4-BE49-F238E27FC236}">
                <a16:creationId xmlns:a16="http://schemas.microsoft.com/office/drawing/2014/main" id="{3C12D939-D77C-304D-A6F3-F57E1F10407F}"/>
              </a:ext>
            </a:extLst>
          </p:cNvPr>
          <p:cNvSpPr>
            <a:spLocks noGrp="1"/>
          </p:cNvSpPr>
          <p:nvPr>
            <p:ph type="sldNum" sz="quarter" idx="12"/>
          </p:nvPr>
        </p:nvSpPr>
        <p:spPr/>
        <p:txBody>
          <a:bodyPr/>
          <a:lstStyle/>
          <a:p>
            <a:fld id="{A8537B7A-7510-410A-AA53-45D600DA0276}" type="slidenum">
              <a:rPr lang="zh-CN" altLang="en-US" smtClean="0"/>
              <a:pPr/>
              <a:t>18</a:t>
            </a:fld>
            <a:endParaRPr lang="zh-CN" altLang="en-US"/>
          </a:p>
        </p:txBody>
      </p:sp>
    </p:spTree>
    <p:extLst>
      <p:ext uri="{BB962C8B-B14F-4D97-AF65-F5344CB8AC3E}">
        <p14:creationId xmlns:p14="http://schemas.microsoft.com/office/powerpoint/2010/main" val="1407851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1608-C12D-B244-B5BF-95A2305B835F}"/>
              </a:ext>
            </a:extLst>
          </p:cNvPr>
          <p:cNvSpPr>
            <a:spLocks noGrp="1"/>
          </p:cNvSpPr>
          <p:nvPr>
            <p:ph type="title"/>
          </p:nvPr>
        </p:nvSpPr>
        <p:spPr/>
        <p:txBody>
          <a:bodyPr/>
          <a:lstStyle/>
          <a:p>
            <a:r>
              <a:rPr lang="en-US" dirty="0" err="1"/>
              <a:t>第三届</a:t>
            </a:r>
            <a:r>
              <a:rPr lang="zh-CN" altLang="en-US" dirty="0"/>
              <a:t> 中大广州物理学院，线上</a:t>
            </a:r>
            <a:endParaRPr lang="en-US" dirty="0"/>
          </a:p>
        </p:txBody>
      </p:sp>
      <p:sp>
        <p:nvSpPr>
          <p:cNvPr id="3" name="Content Placeholder 2">
            <a:extLst>
              <a:ext uri="{FF2B5EF4-FFF2-40B4-BE49-F238E27FC236}">
                <a16:creationId xmlns:a16="http://schemas.microsoft.com/office/drawing/2014/main" id="{C8B90348-A9D7-134E-A5CB-1F809E7B88DE}"/>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BF225010-ECBB-AD4E-973C-D911E6BD46DE}"/>
              </a:ext>
            </a:extLst>
          </p:cNvPr>
          <p:cNvPicPr>
            <a:picLocks noChangeAspect="1"/>
          </p:cNvPicPr>
          <p:nvPr/>
        </p:nvPicPr>
        <p:blipFill>
          <a:blip r:embed="rId2"/>
          <a:stretch>
            <a:fillRect/>
          </a:stretch>
        </p:blipFill>
        <p:spPr>
          <a:xfrm>
            <a:off x="691059" y="0"/>
            <a:ext cx="10809881" cy="6858000"/>
          </a:xfrm>
          <a:prstGeom prst="rect">
            <a:avLst/>
          </a:prstGeom>
        </p:spPr>
      </p:pic>
      <p:sp>
        <p:nvSpPr>
          <p:cNvPr id="5" name="Rounded Rectangle 4">
            <a:extLst>
              <a:ext uri="{FF2B5EF4-FFF2-40B4-BE49-F238E27FC236}">
                <a16:creationId xmlns:a16="http://schemas.microsoft.com/office/drawing/2014/main" id="{7B90E038-9FD7-1541-A2DB-3BE57397A836}"/>
              </a:ext>
            </a:extLst>
          </p:cNvPr>
          <p:cNvSpPr/>
          <p:nvPr/>
        </p:nvSpPr>
        <p:spPr>
          <a:xfrm>
            <a:off x="7363969" y="1938527"/>
            <a:ext cx="1304544" cy="496697"/>
          </a:xfrm>
          <a:custGeom>
            <a:avLst/>
            <a:gdLst>
              <a:gd name="connsiteX0" fmla="*/ 0 w 1304544"/>
              <a:gd name="connsiteY0" fmla="*/ 82784 h 496697"/>
              <a:gd name="connsiteX1" fmla="*/ 82784 w 1304544"/>
              <a:gd name="connsiteY1" fmla="*/ 0 h 496697"/>
              <a:gd name="connsiteX2" fmla="*/ 675052 w 1304544"/>
              <a:gd name="connsiteY2" fmla="*/ 0 h 496697"/>
              <a:gd name="connsiteX3" fmla="*/ 1221760 w 1304544"/>
              <a:gd name="connsiteY3" fmla="*/ 0 h 496697"/>
              <a:gd name="connsiteX4" fmla="*/ 1304544 w 1304544"/>
              <a:gd name="connsiteY4" fmla="*/ 82784 h 496697"/>
              <a:gd name="connsiteX5" fmla="*/ 1304544 w 1304544"/>
              <a:gd name="connsiteY5" fmla="*/ 413913 h 496697"/>
              <a:gd name="connsiteX6" fmla="*/ 1221760 w 1304544"/>
              <a:gd name="connsiteY6" fmla="*/ 496697 h 496697"/>
              <a:gd name="connsiteX7" fmla="*/ 652272 w 1304544"/>
              <a:gd name="connsiteY7" fmla="*/ 496697 h 496697"/>
              <a:gd name="connsiteX8" fmla="*/ 82784 w 1304544"/>
              <a:gd name="connsiteY8" fmla="*/ 496697 h 496697"/>
              <a:gd name="connsiteX9" fmla="*/ 0 w 1304544"/>
              <a:gd name="connsiteY9" fmla="*/ 413913 h 496697"/>
              <a:gd name="connsiteX10" fmla="*/ 0 w 1304544"/>
              <a:gd name="connsiteY10" fmla="*/ 82784 h 496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04544" h="496697" extrusionOk="0">
                <a:moveTo>
                  <a:pt x="0" y="82784"/>
                </a:moveTo>
                <a:cubicBezTo>
                  <a:pt x="-2986" y="35222"/>
                  <a:pt x="26359" y="4018"/>
                  <a:pt x="82784" y="0"/>
                </a:cubicBezTo>
                <a:cubicBezTo>
                  <a:pt x="220333" y="-13327"/>
                  <a:pt x="464670" y="32752"/>
                  <a:pt x="675052" y="0"/>
                </a:cubicBezTo>
                <a:cubicBezTo>
                  <a:pt x="885434" y="-32752"/>
                  <a:pt x="995460" y="58670"/>
                  <a:pt x="1221760" y="0"/>
                </a:cubicBezTo>
                <a:cubicBezTo>
                  <a:pt x="1261295" y="-3384"/>
                  <a:pt x="1316411" y="42734"/>
                  <a:pt x="1304544" y="82784"/>
                </a:cubicBezTo>
                <a:cubicBezTo>
                  <a:pt x="1343856" y="158529"/>
                  <a:pt x="1277653" y="262581"/>
                  <a:pt x="1304544" y="413913"/>
                </a:cubicBezTo>
                <a:cubicBezTo>
                  <a:pt x="1311187" y="448823"/>
                  <a:pt x="1260121" y="503164"/>
                  <a:pt x="1221760" y="496697"/>
                </a:cubicBezTo>
                <a:cubicBezTo>
                  <a:pt x="1092975" y="536771"/>
                  <a:pt x="932424" y="490578"/>
                  <a:pt x="652272" y="496697"/>
                </a:cubicBezTo>
                <a:cubicBezTo>
                  <a:pt x="372120" y="502816"/>
                  <a:pt x="317109" y="482743"/>
                  <a:pt x="82784" y="496697"/>
                </a:cubicBezTo>
                <a:cubicBezTo>
                  <a:pt x="35132" y="496586"/>
                  <a:pt x="3728" y="449411"/>
                  <a:pt x="0" y="413913"/>
                </a:cubicBezTo>
                <a:cubicBezTo>
                  <a:pt x="-26758" y="297049"/>
                  <a:pt x="24084" y="242866"/>
                  <a:pt x="0" y="82784"/>
                </a:cubicBezTo>
                <a:close/>
              </a:path>
            </a:pathLst>
          </a:custGeom>
          <a:noFill/>
          <a:ln w="31750">
            <a:solidFill>
              <a:srgbClr val="FF0000"/>
            </a:solidFill>
            <a:extLst>
              <a:ext uri="{C807C97D-BFC1-408E-A445-0C87EB9F89A2}">
                <ask:lineSketchStyleProps xmlns:ask="http://schemas.microsoft.com/office/drawing/2018/sketchyshapes" sd="1219033472">
                  <a:prstGeom prst="round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C766FC59-1571-E041-86D7-4A3AC5EC5DC0}"/>
              </a:ext>
            </a:extLst>
          </p:cNvPr>
          <p:cNvSpPr>
            <a:spLocks noGrp="1"/>
          </p:cNvSpPr>
          <p:nvPr>
            <p:ph type="sldNum" sz="quarter" idx="12"/>
          </p:nvPr>
        </p:nvSpPr>
        <p:spPr/>
        <p:txBody>
          <a:bodyPr/>
          <a:lstStyle/>
          <a:p>
            <a:fld id="{A8537B7A-7510-410A-AA53-45D600DA0276}" type="slidenum">
              <a:rPr lang="zh-CN" altLang="en-US" smtClean="0"/>
              <a:pPr/>
              <a:t>1</a:t>
            </a:fld>
            <a:endParaRPr lang="zh-CN" altLang="en-US"/>
          </a:p>
        </p:txBody>
      </p:sp>
    </p:spTree>
    <p:extLst>
      <p:ext uri="{BB962C8B-B14F-4D97-AF65-F5344CB8AC3E}">
        <p14:creationId xmlns:p14="http://schemas.microsoft.com/office/powerpoint/2010/main" val="7879407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157A50-ADB1-3543-BAC7-E26947366BE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A38AC19-CE5D-7B46-BF93-ADBB7E0A4131}"/>
              </a:ext>
            </a:extLst>
          </p:cNvPr>
          <p:cNvSpPr>
            <a:spLocks noGrp="1"/>
          </p:cNvSpPr>
          <p:nvPr>
            <p:ph idx="1"/>
          </p:nvPr>
        </p:nvSpPr>
        <p:spPr/>
        <p:txBody>
          <a:bodyPr/>
          <a:lstStyle/>
          <a:p>
            <a:endParaRPr lang="en-US"/>
          </a:p>
        </p:txBody>
      </p:sp>
      <p:pic>
        <p:nvPicPr>
          <p:cNvPr id="3074" name="Picture 2" descr="深圳光明天安云谷逸衡酒店及智选假日酒店正式启幕一键开启旅途新方式|界面新闻">
            <a:extLst>
              <a:ext uri="{FF2B5EF4-FFF2-40B4-BE49-F238E27FC236}">
                <a16:creationId xmlns:a16="http://schemas.microsoft.com/office/drawing/2014/main" id="{73160BF0-3F63-BD46-B239-E73982467D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6" y="808383"/>
            <a:ext cx="8175158" cy="60496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广东·深圳天安云谷---艾麦欧（上海）建筑设计咨询有限公司（M.A.O.）-搜建筑网">
            <a:extLst>
              <a:ext uri="{FF2B5EF4-FFF2-40B4-BE49-F238E27FC236}">
                <a16:creationId xmlns:a16="http://schemas.microsoft.com/office/drawing/2014/main" id="{E8A26F05-188D-0A4B-9053-E5C3906656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4385" y="0"/>
            <a:ext cx="10107615"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66273965-2E91-8E4E-BB1C-2CC09912EF15}"/>
              </a:ext>
            </a:extLst>
          </p:cNvPr>
          <p:cNvSpPr>
            <a:spLocks noGrp="1"/>
          </p:cNvSpPr>
          <p:nvPr>
            <p:ph type="sldNum" sz="quarter" idx="12"/>
          </p:nvPr>
        </p:nvSpPr>
        <p:spPr/>
        <p:txBody>
          <a:bodyPr/>
          <a:lstStyle/>
          <a:p>
            <a:fld id="{A8537B7A-7510-410A-AA53-45D600DA0276}" type="slidenum">
              <a:rPr lang="zh-CN" altLang="en-US" smtClean="0"/>
              <a:pPr/>
              <a:t>19</a:t>
            </a:fld>
            <a:endParaRPr lang="zh-CN" altLang="en-US"/>
          </a:p>
        </p:txBody>
      </p:sp>
    </p:spTree>
    <p:extLst>
      <p:ext uri="{BB962C8B-B14F-4D97-AF65-F5344CB8AC3E}">
        <p14:creationId xmlns:p14="http://schemas.microsoft.com/office/powerpoint/2010/main" val="377590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164B6B-2053-9342-818F-9CB8B0F6A600}"/>
              </a:ext>
            </a:extLst>
          </p:cNvPr>
          <p:cNvSpPr>
            <a:spLocks noGrp="1"/>
          </p:cNvSpPr>
          <p:nvPr>
            <p:ph type="title"/>
          </p:nvPr>
        </p:nvSpPr>
        <p:spPr/>
        <p:txBody>
          <a:bodyPr/>
          <a:lstStyle/>
          <a:p>
            <a:endParaRPr lang="en-CN"/>
          </a:p>
        </p:txBody>
      </p:sp>
      <p:sp>
        <p:nvSpPr>
          <p:cNvPr id="3" name="Content Placeholder 2">
            <a:extLst>
              <a:ext uri="{FF2B5EF4-FFF2-40B4-BE49-F238E27FC236}">
                <a16:creationId xmlns:a16="http://schemas.microsoft.com/office/drawing/2014/main" id="{24DEA6B4-8E53-6748-ACF2-E09BF30822CA}"/>
              </a:ext>
            </a:extLst>
          </p:cNvPr>
          <p:cNvSpPr>
            <a:spLocks noGrp="1"/>
          </p:cNvSpPr>
          <p:nvPr>
            <p:ph idx="1"/>
          </p:nvPr>
        </p:nvSpPr>
        <p:spPr/>
        <p:txBody>
          <a:bodyPr/>
          <a:lstStyle/>
          <a:p>
            <a:endParaRPr lang="en-CN"/>
          </a:p>
        </p:txBody>
      </p:sp>
      <p:pic>
        <p:nvPicPr>
          <p:cNvPr id="4098" name="Picture 2" descr="Image">
            <a:extLst>
              <a:ext uri="{FF2B5EF4-FFF2-40B4-BE49-F238E27FC236}">
                <a16:creationId xmlns:a16="http://schemas.microsoft.com/office/drawing/2014/main" id="{E093C64E-6263-774C-9458-E0D7AA5C38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0"/>
            <a:ext cx="457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527A73B9-722B-1042-A958-890E24EF6A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1298448"/>
            <a:ext cx="6391656" cy="426110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707ABFA6-BC6B-AE41-AEA0-6DEC3FADCA0F}"/>
              </a:ext>
            </a:extLst>
          </p:cNvPr>
          <p:cNvSpPr>
            <a:spLocks noGrp="1"/>
          </p:cNvSpPr>
          <p:nvPr>
            <p:ph type="sldNum" sz="quarter" idx="12"/>
          </p:nvPr>
        </p:nvSpPr>
        <p:spPr/>
        <p:txBody>
          <a:bodyPr/>
          <a:lstStyle/>
          <a:p>
            <a:fld id="{A8537B7A-7510-410A-AA53-45D600DA0276}" type="slidenum">
              <a:rPr lang="zh-CN" altLang="en-US" smtClean="0"/>
              <a:pPr/>
              <a:t>20</a:t>
            </a:fld>
            <a:endParaRPr lang="zh-CN" altLang="en-US"/>
          </a:p>
        </p:txBody>
      </p:sp>
    </p:spTree>
    <p:extLst>
      <p:ext uri="{BB962C8B-B14F-4D97-AF65-F5344CB8AC3E}">
        <p14:creationId xmlns:p14="http://schemas.microsoft.com/office/powerpoint/2010/main" val="28976649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644B4B-F85A-8B47-B5C1-B6F4BF774DFB}"/>
              </a:ext>
            </a:extLst>
          </p:cNvPr>
          <p:cNvSpPr>
            <a:spLocks noGrp="1"/>
          </p:cNvSpPr>
          <p:nvPr>
            <p:ph idx="1"/>
          </p:nvPr>
        </p:nvSpPr>
        <p:spPr>
          <a:xfrm>
            <a:off x="559904" y="338931"/>
            <a:ext cx="593035" cy="2276658"/>
          </a:xfrm>
        </p:spPr>
        <p:txBody>
          <a:bodyPr>
            <a:noAutofit/>
          </a:bodyPr>
          <a:lstStyle/>
          <a:p>
            <a:pPr marL="0" indent="0">
              <a:buNone/>
            </a:pPr>
            <a:r>
              <a:rPr lang="en-US" sz="3600" dirty="0" err="1">
                <a:solidFill>
                  <a:srgbClr val="CC3300"/>
                </a:solidFill>
              </a:rPr>
              <a:t>新</a:t>
            </a:r>
            <a:endParaRPr lang="en-US" sz="3600" dirty="0">
              <a:solidFill>
                <a:srgbClr val="CC3300"/>
              </a:solidFill>
            </a:endParaRPr>
          </a:p>
          <a:p>
            <a:pPr marL="0" indent="0">
              <a:buNone/>
            </a:pPr>
            <a:r>
              <a:rPr lang="en-US" sz="3600" dirty="0" err="1">
                <a:solidFill>
                  <a:srgbClr val="CC3300"/>
                </a:solidFill>
              </a:rPr>
              <a:t>开</a:t>
            </a:r>
            <a:endParaRPr lang="en-US" sz="3600" dirty="0">
              <a:solidFill>
                <a:srgbClr val="CC3300"/>
              </a:solidFill>
            </a:endParaRPr>
          </a:p>
          <a:p>
            <a:pPr marL="0" indent="0">
              <a:buNone/>
            </a:pPr>
            <a:r>
              <a:rPr lang="en-US" sz="3600" dirty="0" err="1">
                <a:solidFill>
                  <a:srgbClr val="CC3300"/>
                </a:solidFill>
              </a:rPr>
              <a:t>酒</a:t>
            </a:r>
            <a:endParaRPr lang="en-US" sz="3600" dirty="0">
              <a:solidFill>
                <a:srgbClr val="CC3300"/>
              </a:solidFill>
            </a:endParaRPr>
          </a:p>
          <a:p>
            <a:pPr marL="0" indent="0">
              <a:buNone/>
            </a:pPr>
            <a:r>
              <a:rPr lang="en-US" sz="3600" dirty="0" err="1">
                <a:solidFill>
                  <a:srgbClr val="CC3300"/>
                </a:solidFill>
              </a:rPr>
              <a:t>店</a:t>
            </a:r>
            <a:endParaRPr lang="en-US" sz="3600" dirty="0">
              <a:solidFill>
                <a:srgbClr val="CC3300"/>
              </a:solidFill>
            </a:endParaRPr>
          </a:p>
          <a:p>
            <a:endParaRPr lang="en-US" sz="3600" dirty="0">
              <a:solidFill>
                <a:srgbClr val="CC3300"/>
              </a:solidFill>
            </a:endParaRPr>
          </a:p>
        </p:txBody>
      </p:sp>
      <p:pic>
        <p:nvPicPr>
          <p:cNvPr id="1026" name="Picture 2" descr="Image">
            <a:extLst>
              <a:ext uri="{FF2B5EF4-FFF2-40B4-BE49-F238E27FC236}">
                <a16:creationId xmlns:a16="http://schemas.microsoft.com/office/drawing/2014/main" id="{1897FFDF-25F4-714E-A0D6-0487081AA0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594020"/>
            <a:ext cx="5768640" cy="324486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Image">
            <a:extLst>
              <a:ext uri="{FF2B5EF4-FFF2-40B4-BE49-F238E27FC236}">
                <a16:creationId xmlns:a16="http://schemas.microsoft.com/office/drawing/2014/main" id="{3B861132-46EC-DE4D-8458-BC6768B990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76753" y="3529989"/>
            <a:ext cx="5916464" cy="3328011"/>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
            <a:extLst>
              <a:ext uri="{FF2B5EF4-FFF2-40B4-BE49-F238E27FC236}">
                <a16:creationId xmlns:a16="http://schemas.microsoft.com/office/drawing/2014/main" id="{40A2214B-6E33-B14E-AE7B-121FD2CFA3A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676" y="19119"/>
            <a:ext cx="7785100" cy="4381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A16A997-7585-1543-9998-3F945F09C098}"/>
              </a:ext>
            </a:extLst>
          </p:cNvPr>
          <p:cNvSpPr txBox="1"/>
          <p:nvPr/>
        </p:nvSpPr>
        <p:spPr>
          <a:xfrm>
            <a:off x="4501306" y="3594020"/>
            <a:ext cx="2534668" cy="954107"/>
          </a:xfrm>
          <a:prstGeom prst="rect">
            <a:avLst/>
          </a:prstGeom>
          <a:noFill/>
        </p:spPr>
        <p:txBody>
          <a:bodyPr wrap="none" rtlCol="0">
            <a:spAutoFit/>
          </a:bodyPr>
          <a:lstStyle/>
          <a:p>
            <a:pPr algn="ctr"/>
            <a:r>
              <a:rPr lang="zh-CN" altLang="en-US" sz="2800" dirty="0">
                <a:solidFill>
                  <a:srgbClr val="FF0000"/>
                </a:solidFill>
                <a:highlight>
                  <a:srgbClr val="FFFF00"/>
                </a:highlight>
              </a:rPr>
              <a:t>  </a:t>
            </a:r>
            <a:r>
              <a:rPr lang="en-CN" sz="2800" dirty="0">
                <a:solidFill>
                  <a:srgbClr val="FF0000"/>
                </a:solidFill>
                <a:highlight>
                  <a:srgbClr val="FFFF00"/>
                </a:highlight>
              </a:rPr>
              <a:t>我也没去过</a:t>
            </a:r>
            <a:r>
              <a:rPr lang="zh-CN" altLang="en-US" sz="2800" dirty="0">
                <a:solidFill>
                  <a:srgbClr val="FF0000"/>
                </a:solidFill>
                <a:highlight>
                  <a:srgbClr val="FFFF00"/>
                </a:highlight>
              </a:rPr>
              <a:t>🥲</a:t>
            </a:r>
            <a:endParaRPr lang="en-CN" sz="2800" dirty="0">
              <a:solidFill>
                <a:srgbClr val="FF0000"/>
              </a:solidFill>
              <a:highlight>
                <a:srgbClr val="FFFF00"/>
              </a:highlight>
            </a:endParaRPr>
          </a:p>
          <a:p>
            <a:pPr algn="ctr"/>
            <a:r>
              <a:rPr lang="en-CN" sz="2800" dirty="0">
                <a:solidFill>
                  <a:srgbClr val="FF0000"/>
                </a:solidFill>
                <a:highlight>
                  <a:srgbClr val="FFFF00"/>
                </a:highlight>
              </a:rPr>
              <a:t>可能会有点贵</a:t>
            </a:r>
          </a:p>
        </p:txBody>
      </p:sp>
      <p:sp>
        <p:nvSpPr>
          <p:cNvPr id="7" name="Slide Number Placeholder 6">
            <a:extLst>
              <a:ext uri="{FF2B5EF4-FFF2-40B4-BE49-F238E27FC236}">
                <a16:creationId xmlns:a16="http://schemas.microsoft.com/office/drawing/2014/main" id="{A20FF81E-8F39-FC4F-912E-721C4726E932}"/>
              </a:ext>
            </a:extLst>
          </p:cNvPr>
          <p:cNvSpPr>
            <a:spLocks noGrp="1"/>
          </p:cNvSpPr>
          <p:nvPr>
            <p:ph type="sldNum" sz="quarter" idx="12"/>
          </p:nvPr>
        </p:nvSpPr>
        <p:spPr/>
        <p:txBody>
          <a:bodyPr/>
          <a:lstStyle/>
          <a:p>
            <a:fld id="{A8537B7A-7510-410A-AA53-45D600DA0276}" type="slidenum">
              <a:rPr lang="zh-CN" altLang="en-US" smtClean="0"/>
              <a:pPr/>
              <a:t>21</a:t>
            </a:fld>
            <a:endParaRPr lang="zh-CN" altLang="en-US"/>
          </a:p>
        </p:txBody>
      </p:sp>
    </p:spTree>
    <p:extLst>
      <p:ext uri="{BB962C8B-B14F-4D97-AF65-F5344CB8AC3E}">
        <p14:creationId xmlns:p14="http://schemas.microsoft.com/office/powerpoint/2010/main" val="86213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152DD1-40D4-7441-BF87-E31CA4F102DA}"/>
              </a:ext>
            </a:extLst>
          </p:cNvPr>
          <p:cNvSpPr>
            <a:spLocks noGrp="1"/>
          </p:cNvSpPr>
          <p:nvPr>
            <p:ph idx="1"/>
          </p:nvPr>
        </p:nvSpPr>
        <p:spPr/>
        <p:txBody>
          <a:bodyPr/>
          <a:lstStyle/>
          <a:p>
            <a:r>
              <a:rPr lang="en-US" dirty="0" err="1">
                <a:latin typeface="STSong" panose="02010600040101010101" pitchFamily="2" charset="-122"/>
                <a:ea typeface="STSong" panose="02010600040101010101" pitchFamily="2" charset="-122"/>
              </a:rPr>
              <a:t>绝大多数打车</a:t>
            </a:r>
            <a:r>
              <a:rPr lang="zh-CN" altLang="en-US" dirty="0">
                <a:latin typeface="STSong" panose="02010600040101010101" pitchFamily="2" charset="-122"/>
                <a:ea typeface="STSong" panose="02010600040101010101" pitchFamily="2" charset="-122"/>
              </a:rPr>
              <a:t>（</a:t>
            </a:r>
            <a:r>
              <a:rPr lang="en-US" dirty="0" err="1">
                <a:latin typeface="STSong" panose="02010600040101010101" pitchFamily="2" charset="-122"/>
                <a:ea typeface="STSong" panose="02010600040101010101" pitchFamily="2" charset="-122"/>
              </a:rPr>
              <a:t>网约车</a:t>
            </a:r>
            <a:r>
              <a:rPr lang="zh-CN" altLang="en-US" dirty="0">
                <a:latin typeface="STSong" panose="02010600040101010101" pitchFamily="2" charset="-122"/>
                <a:ea typeface="STSong" panose="02010600040101010101" pitchFamily="2" charset="-122"/>
              </a:rPr>
              <a:t>、的士）皆为新能源小汽车</a:t>
            </a:r>
            <a:endParaRPr lang="en-AU" altLang="zh-CN" dirty="0">
              <a:latin typeface="STSong" panose="02010600040101010101" pitchFamily="2" charset="-122"/>
              <a:ea typeface="STSong" panose="02010600040101010101" pitchFamily="2" charset="-122"/>
            </a:endParaRPr>
          </a:p>
          <a:p>
            <a:r>
              <a:rPr lang="zh-CN" altLang="en-US" dirty="0">
                <a:latin typeface="STSong" panose="02010600040101010101" pitchFamily="2" charset="-122"/>
                <a:ea typeface="STSong" panose="02010600040101010101" pitchFamily="2" charset="-122"/>
              </a:rPr>
              <a:t>深圳北站（高铁站）、深圳宝安国际机场都有地铁可达</a:t>
            </a:r>
            <a:r>
              <a:rPr lang="en-US" altLang="zh-CN" dirty="0">
                <a:latin typeface="STSong" panose="02010600040101010101" pitchFamily="2" charset="-122"/>
                <a:ea typeface="STSong" panose="02010600040101010101" pitchFamily="2" charset="-122"/>
              </a:rPr>
              <a:t>6</a:t>
            </a:r>
            <a:r>
              <a:rPr lang="zh-CN" altLang="en-US" dirty="0">
                <a:latin typeface="STSong" panose="02010600040101010101" pitchFamily="2" charset="-122"/>
                <a:ea typeface="STSong" panose="02010600040101010101" pitchFamily="2" charset="-122"/>
              </a:rPr>
              <a:t>号线中山大学站（</a:t>
            </a:r>
            <a:r>
              <a:rPr lang="en-US" altLang="zh-CN" dirty="0">
                <a:latin typeface="STSong" panose="02010600040101010101" pitchFamily="2" charset="-122"/>
                <a:ea typeface="STSong" panose="02010600040101010101" pitchFamily="2" charset="-122"/>
              </a:rPr>
              <a:t>2023</a:t>
            </a:r>
            <a:r>
              <a:rPr lang="zh-CN" altLang="en-US" dirty="0">
                <a:latin typeface="STSong" panose="02010600040101010101" pitchFamily="2" charset="-122"/>
                <a:ea typeface="STSong" panose="02010600040101010101" pitchFamily="2" charset="-122"/>
              </a:rPr>
              <a:t>年刚开通）</a:t>
            </a:r>
            <a:endParaRPr lang="en-AU" altLang="zh-CN" dirty="0">
              <a:latin typeface="STSong" panose="02010600040101010101" pitchFamily="2" charset="-122"/>
              <a:ea typeface="STSong" panose="02010600040101010101" pitchFamily="2" charset="-122"/>
            </a:endParaRPr>
          </a:p>
          <a:p>
            <a:r>
              <a:rPr lang="en-US" dirty="0" err="1">
                <a:latin typeface="STSong" panose="02010600040101010101" pitchFamily="2" charset="-122"/>
                <a:ea typeface="STSong" panose="02010600040101010101" pitchFamily="2" charset="-122"/>
              </a:rPr>
              <a:t>到中大</a:t>
            </a:r>
            <a:r>
              <a:rPr lang="en-US" altLang="zh-CN" dirty="0">
                <a:latin typeface="STSong" panose="02010600040101010101" pitchFamily="2" charset="-122"/>
                <a:ea typeface="STSong" panose="02010600040101010101" pitchFamily="2" charset="-122"/>
              </a:rPr>
              <a:t>/</a:t>
            </a:r>
            <a:r>
              <a:rPr lang="zh-CN" altLang="en-US" dirty="0">
                <a:latin typeface="STSong" panose="02010600040101010101" pitchFamily="2" charset="-122"/>
                <a:ea typeface="STSong" panose="02010600040101010101" pitchFamily="2" charset="-122"/>
              </a:rPr>
              <a:t>光明云谷酒店 </a:t>
            </a:r>
            <a:r>
              <a:rPr lang="en-US" dirty="0">
                <a:latin typeface="STSong" panose="02010600040101010101" pitchFamily="2" charset="-122"/>
                <a:ea typeface="STSong" panose="02010600040101010101" pitchFamily="2" charset="-122"/>
              </a:rPr>
              <a:t>基本都为</a:t>
            </a:r>
            <a:r>
              <a:rPr lang="en-US" altLang="zh-CN" dirty="0">
                <a:latin typeface="STSong" panose="02010600040101010101" pitchFamily="2" charset="-122"/>
                <a:ea typeface="STSong" panose="02010600040101010101" pitchFamily="2" charset="-122"/>
              </a:rPr>
              <a:t>50</a:t>
            </a:r>
            <a:r>
              <a:rPr lang="zh-CN" altLang="en-US" dirty="0">
                <a:latin typeface="STSong" panose="02010600040101010101" pitchFamily="2" charset="-122"/>
                <a:ea typeface="STSong" panose="02010600040101010101" pitchFamily="2" charset="-122"/>
              </a:rPr>
              <a:t>分钟左右，火车、机场打车分别</a:t>
            </a:r>
            <a:r>
              <a:rPr lang="en-US" altLang="zh-CN" dirty="0">
                <a:latin typeface="STSong" panose="02010600040101010101" pitchFamily="2" charset="-122"/>
                <a:ea typeface="STSong" panose="02010600040101010101" pitchFamily="2" charset="-122"/>
              </a:rPr>
              <a:t>60-80</a:t>
            </a:r>
            <a:r>
              <a:rPr lang="zh-CN" altLang="en-US" dirty="0">
                <a:latin typeface="STSong" panose="02010600040101010101" pitchFamily="2" charset="-122"/>
                <a:ea typeface="STSong" panose="02010600040101010101" pitchFamily="2" charset="-122"/>
              </a:rPr>
              <a:t>、</a:t>
            </a:r>
            <a:r>
              <a:rPr lang="en-US" altLang="zh-CN" dirty="0">
                <a:latin typeface="STSong" panose="02010600040101010101" pitchFamily="2" charset="-122"/>
                <a:ea typeface="STSong" panose="02010600040101010101" pitchFamily="2" charset="-122"/>
              </a:rPr>
              <a:t>80-100</a:t>
            </a:r>
            <a:r>
              <a:rPr lang="zh-CN" altLang="en-US" dirty="0">
                <a:latin typeface="STSong" panose="02010600040101010101" pitchFamily="2" charset="-122"/>
                <a:ea typeface="STSong" panose="02010600040101010101" pitchFamily="2" charset="-122"/>
              </a:rPr>
              <a:t>人民币左右。</a:t>
            </a:r>
            <a:endParaRPr lang="en-US" dirty="0">
              <a:latin typeface="STSong" panose="02010600040101010101" pitchFamily="2" charset="-122"/>
              <a:ea typeface="STSong" panose="02010600040101010101" pitchFamily="2" charset="-122"/>
            </a:endParaRPr>
          </a:p>
        </p:txBody>
      </p:sp>
      <p:sp>
        <p:nvSpPr>
          <p:cNvPr id="2" name="Title 1">
            <a:extLst>
              <a:ext uri="{FF2B5EF4-FFF2-40B4-BE49-F238E27FC236}">
                <a16:creationId xmlns:a16="http://schemas.microsoft.com/office/drawing/2014/main" id="{9A060E6F-240C-C84E-87AA-3D8B272B7335}"/>
              </a:ext>
            </a:extLst>
          </p:cNvPr>
          <p:cNvSpPr>
            <a:spLocks noGrp="1"/>
          </p:cNvSpPr>
          <p:nvPr>
            <p:ph type="title"/>
          </p:nvPr>
        </p:nvSpPr>
        <p:spPr/>
        <p:txBody>
          <a:bodyPr/>
          <a:lstStyle/>
          <a:p>
            <a:r>
              <a:rPr lang="en-US" dirty="0" err="1"/>
              <a:t>交通</a:t>
            </a:r>
            <a:endParaRPr lang="en-US" dirty="0"/>
          </a:p>
        </p:txBody>
      </p:sp>
      <p:pic>
        <p:nvPicPr>
          <p:cNvPr id="4" name="Picture 3">
            <a:extLst>
              <a:ext uri="{FF2B5EF4-FFF2-40B4-BE49-F238E27FC236}">
                <a16:creationId xmlns:a16="http://schemas.microsoft.com/office/drawing/2014/main" id="{9D6C5D54-4E11-574D-956E-22787814AD58}"/>
              </a:ext>
            </a:extLst>
          </p:cNvPr>
          <p:cNvPicPr>
            <a:picLocks noChangeAspect="1"/>
          </p:cNvPicPr>
          <p:nvPr/>
        </p:nvPicPr>
        <p:blipFill>
          <a:blip r:embed="rId2"/>
          <a:stretch>
            <a:fillRect/>
          </a:stretch>
        </p:blipFill>
        <p:spPr>
          <a:xfrm>
            <a:off x="4511618" y="0"/>
            <a:ext cx="3168763" cy="6858000"/>
          </a:xfrm>
          <a:prstGeom prst="rect">
            <a:avLst/>
          </a:prstGeom>
        </p:spPr>
      </p:pic>
      <p:pic>
        <p:nvPicPr>
          <p:cNvPr id="5" name="Picture 4">
            <a:extLst>
              <a:ext uri="{FF2B5EF4-FFF2-40B4-BE49-F238E27FC236}">
                <a16:creationId xmlns:a16="http://schemas.microsoft.com/office/drawing/2014/main" id="{1805097A-D4EE-DD4D-91CF-37EBD61FFC0D}"/>
              </a:ext>
            </a:extLst>
          </p:cNvPr>
          <p:cNvPicPr>
            <a:picLocks noChangeAspect="1"/>
          </p:cNvPicPr>
          <p:nvPr/>
        </p:nvPicPr>
        <p:blipFill>
          <a:blip r:embed="rId3"/>
          <a:stretch>
            <a:fillRect/>
          </a:stretch>
        </p:blipFill>
        <p:spPr>
          <a:xfrm>
            <a:off x="7932709" y="0"/>
            <a:ext cx="3168763" cy="6858000"/>
          </a:xfrm>
          <a:prstGeom prst="rect">
            <a:avLst/>
          </a:prstGeom>
        </p:spPr>
      </p:pic>
      <p:sp>
        <p:nvSpPr>
          <p:cNvPr id="6" name="Slide Number Placeholder 5">
            <a:extLst>
              <a:ext uri="{FF2B5EF4-FFF2-40B4-BE49-F238E27FC236}">
                <a16:creationId xmlns:a16="http://schemas.microsoft.com/office/drawing/2014/main" id="{72DC5827-20E0-E84E-98C1-93B2816CFAD6}"/>
              </a:ext>
            </a:extLst>
          </p:cNvPr>
          <p:cNvSpPr>
            <a:spLocks noGrp="1"/>
          </p:cNvSpPr>
          <p:nvPr>
            <p:ph type="sldNum" sz="quarter" idx="12"/>
          </p:nvPr>
        </p:nvSpPr>
        <p:spPr/>
        <p:txBody>
          <a:bodyPr/>
          <a:lstStyle/>
          <a:p>
            <a:fld id="{A8537B7A-7510-410A-AA53-45D600DA0276}" type="slidenum">
              <a:rPr lang="zh-CN" altLang="en-US" smtClean="0"/>
              <a:pPr/>
              <a:t>22</a:t>
            </a:fld>
            <a:endParaRPr lang="zh-CN" altLang="en-US"/>
          </a:p>
        </p:txBody>
      </p:sp>
    </p:spTree>
    <p:extLst>
      <p:ext uri="{BB962C8B-B14F-4D97-AF65-F5344CB8AC3E}">
        <p14:creationId xmlns:p14="http://schemas.microsoft.com/office/powerpoint/2010/main" val="369662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2B5A9-45C2-B94F-AB52-432ADA61BF2D}"/>
              </a:ext>
            </a:extLst>
          </p:cNvPr>
          <p:cNvSpPr>
            <a:spLocks noGrp="1"/>
          </p:cNvSpPr>
          <p:nvPr>
            <p:ph type="title"/>
          </p:nvPr>
        </p:nvSpPr>
        <p:spPr/>
        <p:txBody>
          <a:bodyPr/>
          <a:lstStyle/>
          <a:p>
            <a:r>
              <a:rPr lang="en-US" dirty="0" err="1"/>
              <a:t>其它</a:t>
            </a:r>
            <a:endParaRPr lang="en-US" dirty="0"/>
          </a:p>
        </p:txBody>
      </p:sp>
      <p:sp>
        <p:nvSpPr>
          <p:cNvPr id="3" name="Content Placeholder 2">
            <a:extLst>
              <a:ext uri="{FF2B5EF4-FFF2-40B4-BE49-F238E27FC236}">
                <a16:creationId xmlns:a16="http://schemas.microsoft.com/office/drawing/2014/main" id="{668ADB4D-7F22-CE4C-A205-F2632EA3E34D}"/>
              </a:ext>
            </a:extLst>
          </p:cNvPr>
          <p:cNvSpPr>
            <a:spLocks noGrp="1"/>
          </p:cNvSpPr>
          <p:nvPr>
            <p:ph idx="1"/>
          </p:nvPr>
        </p:nvSpPr>
        <p:spPr/>
        <p:txBody>
          <a:bodyPr/>
          <a:lstStyle/>
          <a:p>
            <a:r>
              <a:rPr lang="en-US" dirty="0" err="1">
                <a:latin typeface="STSong" panose="02010600040101010101" pitchFamily="2" charset="-122"/>
                <a:ea typeface="STSong" panose="02010600040101010101" pitchFamily="2" charset="-122"/>
              </a:rPr>
              <a:t>深圳特色有待深入学习了解</a:t>
            </a:r>
            <a:r>
              <a:rPr lang="en-US" dirty="0">
                <a:latin typeface="STSong" panose="02010600040101010101" pitchFamily="2" charset="-122"/>
                <a:ea typeface="STSong" panose="02010600040101010101" pitchFamily="2" charset="-122"/>
              </a:rPr>
              <a:t>…</a:t>
            </a:r>
          </a:p>
          <a:p>
            <a:r>
              <a:rPr lang="zh-CN" altLang="en-US" dirty="0">
                <a:latin typeface="STSong" panose="02010600040101010101" pitchFamily="2" charset="-122"/>
                <a:ea typeface="STSong" panose="02010600040101010101" pitchFamily="2" charset="-122"/>
              </a:rPr>
              <a:t>中山大学是伟大的民族英雄、伟大的爱国主义者、中国民主革命的伟大先驱孙中山先生于</a:t>
            </a:r>
            <a:r>
              <a:rPr lang="en-US" altLang="zh-CN" dirty="0">
                <a:solidFill>
                  <a:srgbClr val="FF0000"/>
                </a:solidFill>
                <a:highlight>
                  <a:srgbClr val="FFFF00"/>
                </a:highlight>
                <a:latin typeface="STSong" panose="02010600040101010101" pitchFamily="2" charset="-122"/>
                <a:ea typeface="STSong" panose="02010600040101010101" pitchFamily="2" charset="-122"/>
              </a:rPr>
              <a:t>1924</a:t>
            </a:r>
            <a:r>
              <a:rPr lang="zh-CN" altLang="en-US" dirty="0">
                <a:solidFill>
                  <a:srgbClr val="FF0000"/>
                </a:solidFill>
                <a:highlight>
                  <a:srgbClr val="FFFF00"/>
                </a:highlight>
                <a:latin typeface="STSong" panose="02010600040101010101" pitchFamily="2" charset="-122"/>
                <a:ea typeface="STSong" panose="02010600040101010101" pitchFamily="2" charset="-122"/>
              </a:rPr>
              <a:t>年</a:t>
            </a:r>
            <a:r>
              <a:rPr lang="zh-CN" altLang="en-US" dirty="0">
                <a:latin typeface="STSong" panose="02010600040101010101" pitchFamily="2" charset="-122"/>
                <a:ea typeface="STSong" panose="02010600040101010101" pitchFamily="2" charset="-122"/>
              </a:rPr>
              <a:t>亲手创办，中国共产党早期领导人共同创建的大学。</a:t>
            </a:r>
            <a:endParaRPr lang="en-US" dirty="0">
              <a:latin typeface="STSong" panose="02010600040101010101" pitchFamily="2" charset="-122"/>
              <a:ea typeface="STSong" panose="02010600040101010101" pitchFamily="2" charset="-122"/>
            </a:endParaRPr>
          </a:p>
        </p:txBody>
      </p:sp>
      <p:pic>
        <p:nvPicPr>
          <p:cNvPr id="2050" name="Picture 2">
            <a:extLst>
              <a:ext uri="{FF2B5EF4-FFF2-40B4-BE49-F238E27FC236}">
                <a16:creationId xmlns:a16="http://schemas.microsoft.com/office/drawing/2014/main" id="{832362DF-75F1-BC44-B1F9-4FCFFB0592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3496" y="3951821"/>
            <a:ext cx="4625008" cy="2360079"/>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EFDBE488-5D76-4848-AD02-2AB631BF33DA}"/>
              </a:ext>
            </a:extLst>
          </p:cNvPr>
          <p:cNvSpPr>
            <a:spLocks noGrp="1"/>
          </p:cNvSpPr>
          <p:nvPr>
            <p:ph type="sldNum" sz="quarter" idx="12"/>
          </p:nvPr>
        </p:nvSpPr>
        <p:spPr/>
        <p:txBody>
          <a:bodyPr/>
          <a:lstStyle/>
          <a:p>
            <a:fld id="{A8537B7A-7510-410A-AA53-45D600DA0276}" type="slidenum">
              <a:rPr lang="zh-CN" altLang="en-US" smtClean="0"/>
              <a:pPr/>
              <a:t>23</a:t>
            </a:fld>
            <a:endParaRPr lang="zh-CN" altLang="en-US"/>
          </a:p>
        </p:txBody>
      </p:sp>
    </p:spTree>
    <p:extLst>
      <p:ext uri="{BB962C8B-B14F-4D97-AF65-F5344CB8AC3E}">
        <p14:creationId xmlns:p14="http://schemas.microsoft.com/office/powerpoint/2010/main" val="404942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文本框 17">
            <a:extLst>
              <a:ext uri="{FF2B5EF4-FFF2-40B4-BE49-F238E27FC236}">
                <a16:creationId xmlns:a16="http://schemas.microsoft.com/office/drawing/2014/main" id="{6DBDD02B-9AB9-497D-8F0B-468147B5BD50}"/>
              </a:ext>
            </a:extLst>
          </p:cNvPr>
          <p:cNvSpPr txBox="1"/>
          <p:nvPr/>
        </p:nvSpPr>
        <p:spPr>
          <a:xfrm>
            <a:off x="2716413" y="2729511"/>
            <a:ext cx="6759174" cy="1015663"/>
          </a:xfrm>
          <a:prstGeom prst="rect">
            <a:avLst/>
          </a:prstGeom>
          <a:noFill/>
        </p:spPr>
        <p:txBody>
          <a:bodyPr wrap="square" rtlCol="0">
            <a:spAutoFit/>
          </a:bodyPr>
          <a:lstStyle/>
          <a:p>
            <a:pPr algn="dist"/>
            <a:r>
              <a:rPr lang="zh-CN" altLang="en-US" sz="6000" b="1" dirty="0">
                <a:solidFill>
                  <a:schemeClr val="bg1">
                    <a:lumMod val="95000"/>
                  </a:schemeClr>
                </a:solidFill>
                <a:latin typeface="微软雅黑" panose="020B0503020204020204" pitchFamily="34" charset="-122"/>
                <a:ea typeface="微软雅黑" panose="020B0503020204020204" pitchFamily="34" charset="-122"/>
              </a:rPr>
              <a:t>谢谢各位老师指正</a:t>
            </a:r>
          </a:p>
        </p:txBody>
      </p:sp>
      <p:sp>
        <p:nvSpPr>
          <p:cNvPr id="20" name="TextBox 10">
            <a:extLst>
              <a:ext uri="{FF2B5EF4-FFF2-40B4-BE49-F238E27FC236}">
                <a16:creationId xmlns:a16="http://schemas.microsoft.com/office/drawing/2014/main" id="{F418F862-819D-4292-A89F-E5114E23B227}"/>
              </a:ext>
            </a:extLst>
          </p:cNvPr>
          <p:cNvSpPr txBox="1"/>
          <p:nvPr/>
        </p:nvSpPr>
        <p:spPr>
          <a:xfrm>
            <a:off x="2565806" y="3990096"/>
            <a:ext cx="7060388" cy="523196"/>
          </a:xfrm>
          <a:prstGeom prst="rect">
            <a:avLst/>
          </a:prstGeom>
          <a:noFill/>
        </p:spPr>
        <p:txBody>
          <a:bodyPr wrap="square" lIns="91416" tIns="45708" rIns="91416" bIns="45708" rtlCol="0">
            <a:spAutoFit/>
          </a:bodyPr>
          <a:lstStyle>
            <a:defPPr>
              <a:defRPr lang="zh-CN"/>
            </a:defPPr>
            <a:lvl1pPr>
              <a:defRPr sz="2000">
                <a:solidFill>
                  <a:schemeClr val="bg1"/>
                </a:solidFill>
                <a:latin typeface="微软雅黑" panose="020B0503020204020204" pitchFamily="34" charset="-122"/>
                <a:ea typeface="微软雅黑" panose="020B0503020204020204" pitchFamily="34" charset="-122"/>
              </a:defRPr>
            </a:lvl1pPr>
          </a:lstStyle>
          <a:p>
            <a:pPr algn="ctr"/>
            <a:r>
              <a:rPr lang="zh-CN" altLang="en-US" sz="2800" dirty="0">
                <a:solidFill>
                  <a:schemeClr val="bg1">
                    <a:lumMod val="95000"/>
                  </a:schemeClr>
                </a:solidFill>
              </a:rPr>
              <a:t>中山</a:t>
            </a:r>
            <a:r>
              <a:rPr lang="zh-CN" altLang="en-US" sz="2800" dirty="0">
                <a:solidFill>
                  <a:schemeClr val="bg1">
                    <a:lumMod val="95000"/>
                  </a:schemeClr>
                </a:solidFill>
                <a:latin typeface="微软雅黑" panose="020B0503020204020204" pitchFamily="34" charset="-122"/>
                <a:ea typeface="微软雅黑" panose="020B0503020204020204" pitchFamily="34" charset="-122"/>
              </a:rPr>
              <a:t>大学信息工程学院</a:t>
            </a:r>
            <a:endParaRPr lang="en-US" altLang="zh-CN" sz="2800" dirty="0">
              <a:solidFill>
                <a:schemeClr val="bg1">
                  <a:lumMod val="95000"/>
                </a:schemeClr>
              </a:solidFill>
              <a:latin typeface="微软雅黑" panose="020B0503020204020204" pitchFamily="34" charset="-122"/>
              <a:ea typeface="微软雅黑" panose="020B0503020204020204" pitchFamily="34" charset="-122"/>
            </a:endParaRPr>
          </a:p>
        </p:txBody>
      </p:sp>
      <p:pic>
        <p:nvPicPr>
          <p:cNvPr id="19" name="图片 18">
            <a:extLst>
              <a:ext uri="{FF2B5EF4-FFF2-40B4-BE49-F238E27FC236}">
                <a16:creationId xmlns:a16="http://schemas.microsoft.com/office/drawing/2014/main" id="{DC754B86-73A7-4A82-964F-FD1E97816B9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9399" y="582805"/>
            <a:ext cx="3513203" cy="1605599"/>
          </a:xfrm>
          <a:prstGeom prst="rect">
            <a:avLst/>
          </a:prstGeom>
        </p:spPr>
      </p:pic>
      <p:pic>
        <p:nvPicPr>
          <p:cNvPr id="15" name="图片 14">
            <a:extLst>
              <a:ext uri="{FF2B5EF4-FFF2-40B4-BE49-F238E27FC236}">
                <a16:creationId xmlns:a16="http://schemas.microsoft.com/office/drawing/2014/main" id="{2A4159ED-547A-44C2-968F-432A5D671259}"/>
              </a:ext>
            </a:extLst>
          </p:cNvPr>
          <p:cNvPicPr>
            <a:picLocks noChangeAspect="1"/>
          </p:cNvPicPr>
          <p:nvPr/>
        </p:nvPicPr>
        <p:blipFill rotWithShape="1">
          <a:blip r:embed="rId4">
            <a:extLst>
              <a:ext uri="{28A0092B-C50C-407E-A947-70E740481C1C}">
                <a14:useLocalDpi xmlns:a14="http://schemas.microsoft.com/office/drawing/2010/main" val="0"/>
              </a:ext>
            </a:extLst>
          </a:blip>
          <a:srcRect t="21604" b="46967"/>
          <a:stretch/>
        </p:blipFill>
        <p:spPr>
          <a:xfrm>
            <a:off x="-8648" y="2196316"/>
            <a:ext cx="12209296" cy="2877923"/>
          </a:xfrm>
          <a:prstGeom prst="rect">
            <a:avLst/>
          </a:prstGeom>
        </p:spPr>
      </p:pic>
      <p:sp>
        <p:nvSpPr>
          <p:cNvPr id="21" name="矩形 20">
            <a:extLst>
              <a:ext uri="{FF2B5EF4-FFF2-40B4-BE49-F238E27FC236}">
                <a16:creationId xmlns:a16="http://schemas.microsoft.com/office/drawing/2014/main" id="{A76C22DA-1237-4A9B-ABB6-C1E603BC0BF7}"/>
              </a:ext>
            </a:extLst>
          </p:cNvPr>
          <p:cNvSpPr/>
          <p:nvPr/>
        </p:nvSpPr>
        <p:spPr>
          <a:xfrm>
            <a:off x="8648" y="2188404"/>
            <a:ext cx="12192000" cy="4769444"/>
          </a:xfrm>
          <a:prstGeom prst="rect">
            <a:avLst/>
          </a:prstGeom>
          <a:gradFill>
            <a:gsLst>
              <a:gs pos="0">
                <a:srgbClr val="014723"/>
              </a:gs>
              <a:gs pos="59000">
                <a:srgbClr val="014723">
                  <a:alpha val="60000"/>
                </a:srgbClr>
              </a:gs>
              <a:gs pos="100000">
                <a:srgbClr val="014723">
                  <a:alpha val="10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文本框 21">
            <a:extLst>
              <a:ext uri="{FF2B5EF4-FFF2-40B4-BE49-F238E27FC236}">
                <a16:creationId xmlns:a16="http://schemas.microsoft.com/office/drawing/2014/main" id="{83EB6D77-87C8-43DE-BCBE-DAC77D2CBE44}"/>
              </a:ext>
            </a:extLst>
          </p:cNvPr>
          <p:cNvSpPr txBox="1"/>
          <p:nvPr/>
        </p:nvSpPr>
        <p:spPr>
          <a:xfrm>
            <a:off x="576671" y="3296510"/>
            <a:ext cx="10870496" cy="830997"/>
          </a:xfrm>
          <a:prstGeom prst="rect">
            <a:avLst/>
          </a:prstGeom>
          <a:noFill/>
        </p:spPr>
        <p:txBody>
          <a:bodyPr wrap="square" rtlCol="0">
            <a:spAutoFit/>
          </a:bodyPr>
          <a:lstStyle/>
          <a:p>
            <a:pPr algn="dist"/>
            <a:r>
              <a:rPr lang="en-US" sz="4800">
                <a:solidFill>
                  <a:srgbClr val="FFFFFF"/>
                </a:solidFill>
              </a:rPr>
              <a:t>欢迎各位专家学者莅临深圳考察指导</a:t>
            </a:r>
            <a:r>
              <a:rPr lang="zh-CN" altLang="en-US" sz="4800">
                <a:solidFill>
                  <a:srgbClr val="FFFFFF"/>
                </a:solidFill>
              </a:rPr>
              <a:t>！</a:t>
            </a:r>
            <a:endParaRPr lang="zh-CN" altLang="en-US" sz="4800" b="1" dirty="0">
              <a:solidFill>
                <a:schemeClr val="bg1">
                  <a:lumMod val="95000"/>
                </a:schemeClr>
              </a:solidFill>
              <a:latin typeface="微软雅黑" panose="020B0503020204020204" pitchFamily="34" charset="-122"/>
              <a:ea typeface="微软雅黑" panose="020B0503020204020204" pitchFamily="34" charset="-122"/>
            </a:endParaRPr>
          </a:p>
        </p:txBody>
      </p:sp>
      <p:sp>
        <p:nvSpPr>
          <p:cNvPr id="23" name="TextBox 10">
            <a:extLst>
              <a:ext uri="{FF2B5EF4-FFF2-40B4-BE49-F238E27FC236}">
                <a16:creationId xmlns:a16="http://schemas.microsoft.com/office/drawing/2014/main" id="{69A97299-DBB7-4C36-A64E-40A588619D66}"/>
              </a:ext>
            </a:extLst>
          </p:cNvPr>
          <p:cNvSpPr txBox="1"/>
          <p:nvPr/>
        </p:nvSpPr>
        <p:spPr>
          <a:xfrm>
            <a:off x="2574454" y="5414678"/>
            <a:ext cx="7060388" cy="1446526"/>
          </a:xfrm>
          <a:prstGeom prst="rect">
            <a:avLst/>
          </a:prstGeom>
          <a:noFill/>
        </p:spPr>
        <p:txBody>
          <a:bodyPr wrap="square" lIns="91416" tIns="45708" rIns="91416" bIns="45708" rtlCol="0">
            <a:spAutoFit/>
          </a:bodyPr>
          <a:lstStyle>
            <a:defPPr>
              <a:defRPr lang="zh-CN"/>
            </a:defPPr>
            <a:lvl1pPr>
              <a:defRPr sz="2000">
                <a:solidFill>
                  <a:schemeClr val="bg1"/>
                </a:solidFill>
                <a:latin typeface="微软雅黑" panose="020B0503020204020204" pitchFamily="34" charset="-122"/>
                <a:ea typeface="微软雅黑" panose="020B0503020204020204" pitchFamily="34" charset="-122"/>
              </a:defRPr>
            </a:lvl1pPr>
          </a:lstStyle>
          <a:p>
            <a:pPr algn="ctr"/>
            <a:r>
              <a:rPr lang="en-US" sz="2800" dirty="0" err="1">
                <a:solidFill>
                  <a:srgbClr val="FFFFFF"/>
                </a:solidFill>
              </a:rPr>
              <a:t>欢迎大家宝贵的意见和建议</a:t>
            </a:r>
            <a:r>
              <a:rPr lang="zh-CN" altLang="en-US" sz="2800" dirty="0">
                <a:solidFill>
                  <a:srgbClr val="FFFFFF"/>
                </a:solidFill>
              </a:rPr>
              <a:t>！</a:t>
            </a:r>
            <a:endParaRPr lang="en-US" altLang="zh-CN" sz="2800" dirty="0">
              <a:solidFill>
                <a:srgbClr val="FFFFFF"/>
              </a:solidFill>
            </a:endParaRPr>
          </a:p>
          <a:p>
            <a:pPr algn="ctr"/>
            <a:endParaRPr lang="en-US" altLang="zh-CN" sz="2800" dirty="0">
              <a:solidFill>
                <a:srgbClr val="FFFFFF"/>
              </a:solidFill>
            </a:endParaRPr>
          </a:p>
          <a:p>
            <a:pPr algn="ctr"/>
            <a:endParaRPr lang="en-US" altLang="zh-CN" dirty="0">
              <a:solidFill>
                <a:srgbClr val="FFFFFF"/>
              </a:solidFill>
            </a:endParaRPr>
          </a:p>
          <a:p>
            <a:pPr algn="ctr"/>
            <a:r>
              <a:rPr lang="zh-CN" altLang="en-US" sz="1200" dirty="0">
                <a:solidFill>
                  <a:srgbClr val="FFFFFF"/>
                </a:solidFill>
              </a:rPr>
              <a:t>注：本次报告所有图片仅为展示，非会议最终方案</a:t>
            </a:r>
            <a:endParaRPr lang="en-US" sz="1200" dirty="0">
              <a:solidFill>
                <a:srgbClr val="FFFFFF"/>
              </a:solidFill>
            </a:endParaRPr>
          </a:p>
        </p:txBody>
      </p:sp>
      <p:sp>
        <p:nvSpPr>
          <p:cNvPr id="2" name="Slide Number Placeholder 1">
            <a:extLst>
              <a:ext uri="{FF2B5EF4-FFF2-40B4-BE49-F238E27FC236}">
                <a16:creationId xmlns:a16="http://schemas.microsoft.com/office/drawing/2014/main" id="{03819792-AFF9-D14C-B3E7-732B941C95BD}"/>
              </a:ext>
            </a:extLst>
          </p:cNvPr>
          <p:cNvSpPr>
            <a:spLocks noGrp="1"/>
          </p:cNvSpPr>
          <p:nvPr>
            <p:ph type="sldNum" sz="quarter" idx="12"/>
          </p:nvPr>
        </p:nvSpPr>
        <p:spPr/>
        <p:txBody>
          <a:bodyPr/>
          <a:lstStyle/>
          <a:p>
            <a:fld id="{A8537B7A-7510-410A-AA53-45D600DA0276}" type="slidenum">
              <a:rPr lang="zh-CN" altLang="en-US" smtClean="0"/>
              <a:pPr/>
              <a:t>24</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grpId="0" nodeType="after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strVal val="#ppt_w+.3"/>
                                          </p:val>
                                        </p:tav>
                                        <p:tav tm="100000">
                                          <p:val>
                                            <p:strVal val="#ppt_w"/>
                                          </p:val>
                                        </p:tav>
                                      </p:tavLst>
                                    </p:anim>
                                    <p:anim calcmode="lin" valueType="num">
                                      <p:cBhvr>
                                        <p:cTn id="8" dur="1000" fill="hold"/>
                                        <p:tgtEl>
                                          <p:spTgt spid="18"/>
                                        </p:tgtEl>
                                        <p:attrNameLst>
                                          <p:attrName>ppt_h</p:attrName>
                                        </p:attrNameLst>
                                      </p:cBhvr>
                                      <p:tavLst>
                                        <p:tav tm="0">
                                          <p:val>
                                            <p:strVal val="#ppt_h"/>
                                          </p:val>
                                        </p:tav>
                                        <p:tav tm="100000">
                                          <p:val>
                                            <p:strVal val="#ppt_h"/>
                                          </p:val>
                                        </p:tav>
                                      </p:tavLst>
                                    </p:anim>
                                    <p:animEffect transition="in" filter="fade">
                                      <p:cBhvr>
                                        <p:cTn id="9" dur="1000"/>
                                        <p:tgtEl>
                                          <p:spTgt spid="18"/>
                                        </p:tgtEl>
                                      </p:cBhvr>
                                    </p:animEffect>
                                  </p:childTnLst>
                                </p:cTn>
                              </p:par>
                            </p:childTnLst>
                          </p:cTn>
                        </p:par>
                        <p:par>
                          <p:cTn id="10" fill="hold">
                            <p:stCondLst>
                              <p:cond delay="1700"/>
                            </p:stCondLst>
                            <p:childTnLst>
                              <p:par>
                                <p:cTn id="11" presetID="8" presetClass="entr" presetSubtype="32" fill="hold" grpId="0" nodeType="afterEffect">
                                  <p:stCondLst>
                                    <p:cond delay="0"/>
                                  </p:stCondLst>
                                  <p:iterate type="lt">
                                    <p:tmPct val="10000"/>
                                  </p:iterate>
                                  <p:childTnLst>
                                    <p:set>
                                      <p:cBhvr>
                                        <p:cTn id="12" dur="1" fill="hold">
                                          <p:stCondLst>
                                            <p:cond delay="0"/>
                                          </p:stCondLst>
                                        </p:cTn>
                                        <p:tgtEl>
                                          <p:spTgt spid="20"/>
                                        </p:tgtEl>
                                        <p:attrNameLst>
                                          <p:attrName>style.visibility</p:attrName>
                                        </p:attrNameLst>
                                      </p:cBhvr>
                                      <p:to>
                                        <p:strVal val="visible"/>
                                      </p:to>
                                    </p:set>
                                    <p:animEffect transition="in" filter="diamond(out)">
                                      <p:cBhvr>
                                        <p:cTn id="13" dur="1000"/>
                                        <p:tgtEl>
                                          <p:spTgt spid="20"/>
                                        </p:tgtEl>
                                      </p:cBhvr>
                                    </p:animEffect>
                                  </p:childTnLst>
                                </p:cTn>
                              </p:par>
                            </p:childTnLst>
                          </p:cTn>
                        </p:par>
                        <p:par>
                          <p:cTn id="14" fill="hold">
                            <p:stCondLst>
                              <p:cond delay="3600"/>
                            </p:stCondLst>
                            <p:childTnLst>
                              <p:par>
                                <p:cTn id="15" presetID="16" presetClass="entr" presetSubtype="21" fill="hold" grpId="0" nodeType="after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barn(inVertical)">
                                      <p:cBhvr>
                                        <p:cTn id="17" dur="750"/>
                                        <p:tgtEl>
                                          <p:spTgt spid="21"/>
                                        </p:tgtEl>
                                      </p:cBhvr>
                                    </p:animEffect>
                                  </p:childTnLst>
                                </p:cTn>
                              </p:par>
                            </p:childTnLst>
                          </p:cTn>
                        </p:par>
                        <p:par>
                          <p:cTn id="18" fill="hold">
                            <p:stCondLst>
                              <p:cond delay="4350"/>
                            </p:stCondLst>
                            <p:childTnLst>
                              <p:par>
                                <p:cTn id="19" presetID="50" presetClass="entr" presetSubtype="0" decel="100000" fill="hold" grpId="0" nodeType="afterEffect">
                                  <p:stCondLst>
                                    <p:cond delay="0"/>
                                  </p:stCondLst>
                                  <p:iterate type="lt">
                                    <p:tmPct val="10000"/>
                                  </p:iterate>
                                  <p:childTnLst>
                                    <p:set>
                                      <p:cBhvr>
                                        <p:cTn id="20" dur="1" fill="hold">
                                          <p:stCondLst>
                                            <p:cond delay="0"/>
                                          </p:stCondLst>
                                        </p:cTn>
                                        <p:tgtEl>
                                          <p:spTgt spid="22"/>
                                        </p:tgtEl>
                                        <p:attrNameLst>
                                          <p:attrName>style.visibility</p:attrName>
                                        </p:attrNameLst>
                                      </p:cBhvr>
                                      <p:to>
                                        <p:strVal val="visible"/>
                                      </p:to>
                                    </p:set>
                                    <p:anim calcmode="lin" valueType="num">
                                      <p:cBhvr>
                                        <p:cTn id="21" dur="1000" fill="hold"/>
                                        <p:tgtEl>
                                          <p:spTgt spid="22"/>
                                        </p:tgtEl>
                                        <p:attrNameLst>
                                          <p:attrName>ppt_w</p:attrName>
                                        </p:attrNameLst>
                                      </p:cBhvr>
                                      <p:tavLst>
                                        <p:tav tm="0">
                                          <p:val>
                                            <p:strVal val="#ppt_w+.3"/>
                                          </p:val>
                                        </p:tav>
                                        <p:tav tm="100000">
                                          <p:val>
                                            <p:strVal val="#ppt_w"/>
                                          </p:val>
                                        </p:tav>
                                      </p:tavLst>
                                    </p:anim>
                                    <p:anim calcmode="lin" valueType="num">
                                      <p:cBhvr>
                                        <p:cTn id="22" dur="1000" fill="hold"/>
                                        <p:tgtEl>
                                          <p:spTgt spid="22"/>
                                        </p:tgtEl>
                                        <p:attrNameLst>
                                          <p:attrName>ppt_h</p:attrName>
                                        </p:attrNameLst>
                                      </p:cBhvr>
                                      <p:tavLst>
                                        <p:tav tm="0">
                                          <p:val>
                                            <p:strVal val="#ppt_h"/>
                                          </p:val>
                                        </p:tav>
                                        <p:tav tm="100000">
                                          <p:val>
                                            <p:strVal val="#ppt_h"/>
                                          </p:val>
                                        </p:tav>
                                      </p:tavLst>
                                    </p:anim>
                                    <p:animEffect transition="in" filter="fade">
                                      <p:cBhvr>
                                        <p:cTn id="23" dur="1000"/>
                                        <p:tgtEl>
                                          <p:spTgt spid="22"/>
                                        </p:tgtEl>
                                      </p:cBhvr>
                                    </p:animEffect>
                                  </p:childTnLst>
                                </p:cTn>
                              </p:par>
                            </p:childTnLst>
                          </p:cTn>
                        </p:par>
                        <p:par>
                          <p:cTn id="24" fill="hold">
                            <p:stCondLst>
                              <p:cond delay="6950"/>
                            </p:stCondLst>
                            <p:childTnLst>
                              <p:par>
                                <p:cTn id="25" presetID="8" presetClass="entr" presetSubtype="32" fill="hold" grpId="0" nodeType="afterEffect">
                                  <p:stCondLst>
                                    <p:cond delay="0"/>
                                  </p:stCondLst>
                                  <p:iterate type="lt">
                                    <p:tmPct val="10000"/>
                                  </p:iterate>
                                  <p:childTnLst>
                                    <p:set>
                                      <p:cBhvr>
                                        <p:cTn id="26" dur="1" fill="hold">
                                          <p:stCondLst>
                                            <p:cond delay="0"/>
                                          </p:stCondLst>
                                        </p:cTn>
                                        <p:tgtEl>
                                          <p:spTgt spid="23"/>
                                        </p:tgtEl>
                                        <p:attrNameLst>
                                          <p:attrName>style.visibility</p:attrName>
                                        </p:attrNameLst>
                                      </p:cBhvr>
                                      <p:to>
                                        <p:strVal val="visible"/>
                                      </p:to>
                                    </p:set>
                                    <p:animEffect transition="in" filter="diamond(out)">
                                      <p:cBhvr>
                                        <p:cTn id="2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1" grpId="0" animBg="1"/>
      <p:bldP spid="22" grpId="0"/>
      <p:bldP spid="2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01" name="组合 501"/>
          <p:cNvGrpSpPr/>
          <p:nvPr/>
        </p:nvGrpSpPr>
        <p:grpSpPr>
          <a:xfrm>
            <a:off x="0" y="6097397"/>
            <a:ext cx="12192000" cy="760603"/>
            <a:chOff x="0" y="6097397"/>
            <a:chExt cx="12192000" cy="760603"/>
          </a:xfrm>
        </p:grpSpPr>
        <p:sp>
          <p:nvSpPr>
            <p:cNvPr id="502" name="Object 502"/>
            <p:cNvSpPr txBox="1"/>
            <p:nvPr/>
          </p:nvSpPr>
          <p:spPr>
            <a:xfrm>
              <a:off x="-76200" y="5983097"/>
              <a:ext cx="12420600" cy="989203"/>
            </a:xfrm>
            <a:prstGeom prst="rect">
              <a:avLst/>
            </a:prstGeom>
            <a:blipFill dpi="0" rotWithShape="1">
              <a:blip r:embed="rId2"/>
              <a:srcRect/>
              <a:stretch>
                <a:fillRect/>
              </a:stretch>
            </a:blipFill>
          </p:spPr>
          <p:txBody>
            <a:bodyPr wrap="square" lIns="0" tIns="0" rIns="0" bIns="0" rtlCol="0" anchorCtr="0">
              <a:noAutofit/>
            </a:bodyPr>
            <a:lstStyle/>
            <a:p>
              <a:endParaRPr/>
            </a:p>
          </p:txBody>
        </p:sp>
        <p:sp>
          <p:nvSpPr>
            <p:cNvPr id="503" name="Object 503"/>
            <p:cNvSpPr txBox="1"/>
            <p:nvPr/>
          </p:nvSpPr>
          <p:spPr>
            <a:xfrm>
              <a:off x="-171450" y="6204712"/>
              <a:ext cx="12534900" cy="824738"/>
            </a:xfrm>
            <a:prstGeom prst="rect">
              <a:avLst/>
            </a:prstGeom>
            <a:blipFill dpi="0" rotWithShape="1">
              <a:blip r:embed="rId3"/>
              <a:srcRect/>
              <a:stretch>
                <a:fillRect/>
              </a:stretch>
            </a:blipFill>
          </p:spPr>
          <p:txBody>
            <a:bodyPr wrap="square" lIns="0" tIns="0" rIns="0" bIns="0" rtlCol="0" anchorCtr="0">
              <a:noAutofit/>
            </a:bodyPr>
            <a:lstStyle/>
            <a:p>
              <a:endParaRPr/>
            </a:p>
          </p:txBody>
        </p:sp>
      </p:grpSp>
      <p:pic>
        <p:nvPicPr>
          <p:cNvPr id="9504" name="image 504"/>
          <p:cNvPicPr>
            <a:picLocks noChangeAspect="1"/>
          </p:cNvPicPr>
          <p:nvPr/>
        </p:nvPicPr>
        <p:blipFill>
          <a:blip r:embed="rId4"/>
          <a:srcRect/>
          <a:stretch>
            <a:fillRect/>
          </a:stretch>
        </p:blipFill>
        <p:spPr>
          <a:xfrm>
            <a:off x="11161014" y="270129"/>
            <a:ext cx="600329" cy="480695"/>
          </a:xfrm>
          <a:prstGeom prst="rect">
            <a:avLst/>
          </a:prstGeom>
        </p:spPr>
      </p:pic>
      <p:grpSp>
        <p:nvGrpSpPr>
          <p:cNvPr id="505" name="组合 505"/>
          <p:cNvGrpSpPr/>
          <p:nvPr/>
        </p:nvGrpSpPr>
        <p:grpSpPr>
          <a:xfrm>
            <a:off x="479425" y="260350"/>
            <a:ext cx="620776" cy="582676"/>
            <a:chOff x="479425" y="260350"/>
            <a:chExt cx="620776" cy="582676"/>
          </a:xfrm>
        </p:grpSpPr>
        <p:sp>
          <p:nvSpPr>
            <p:cNvPr id="506" name="Object 506"/>
            <p:cNvSpPr txBox="1"/>
            <p:nvPr/>
          </p:nvSpPr>
          <p:spPr>
            <a:xfrm>
              <a:off x="469900" y="250825"/>
              <a:ext cx="500126" cy="500126"/>
            </a:xfrm>
            <a:prstGeom prst="rect">
              <a:avLst/>
            </a:prstGeom>
            <a:blipFill dpi="0" rotWithShape="1">
              <a:blip r:embed="rId5"/>
              <a:srcRect/>
              <a:stretch>
                <a:fillRect/>
              </a:stretch>
            </a:blipFill>
          </p:spPr>
          <p:txBody>
            <a:bodyPr wrap="square" lIns="0" tIns="0" rIns="0" bIns="0" rtlCol="0" anchorCtr="0">
              <a:noAutofit/>
            </a:bodyPr>
            <a:lstStyle/>
            <a:p>
              <a:endParaRPr/>
            </a:p>
          </p:txBody>
        </p:sp>
        <p:sp>
          <p:nvSpPr>
            <p:cNvPr id="507" name="Object 507"/>
            <p:cNvSpPr txBox="1"/>
            <p:nvPr/>
          </p:nvSpPr>
          <p:spPr>
            <a:xfrm>
              <a:off x="714375" y="457200"/>
              <a:ext cx="385826" cy="385826"/>
            </a:xfrm>
            <a:prstGeom prst="rect">
              <a:avLst/>
            </a:prstGeom>
            <a:blipFill dpi="0" rotWithShape="1">
              <a:blip r:embed="rId6"/>
              <a:srcRect/>
              <a:stretch>
                <a:fillRect/>
              </a:stretch>
            </a:blipFill>
          </p:spPr>
          <p:txBody>
            <a:bodyPr wrap="square" lIns="0" tIns="0" rIns="0" bIns="0" rtlCol="0" anchorCtr="0">
              <a:noAutofit/>
            </a:bodyPr>
            <a:lstStyle/>
            <a:p>
              <a:endParaRPr/>
            </a:p>
          </p:txBody>
        </p:sp>
      </p:grpSp>
      <p:pic>
        <p:nvPicPr>
          <p:cNvPr id="9508" name="image 508"/>
          <p:cNvPicPr>
            <a:picLocks noChangeAspect="1"/>
          </p:cNvPicPr>
          <p:nvPr/>
        </p:nvPicPr>
        <p:blipFill>
          <a:blip r:embed="rId7"/>
          <a:srcRect/>
          <a:stretch>
            <a:fillRect/>
          </a:stretch>
        </p:blipFill>
        <p:spPr>
          <a:xfrm>
            <a:off x="1181100" y="795401"/>
            <a:ext cx="10594975" cy="31750"/>
          </a:xfrm>
          <a:prstGeom prst="rect">
            <a:avLst/>
          </a:prstGeom>
        </p:spPr>
      </p:pic>
      <p:pic>
        <p:nvPicPr>
          <p:cNvPr id="9509" name="image 509"/>
          <p:cNvPicPr>
            <a:picLocks noChangeAspect="1"/>
          </p:cNvPicPr>
          <p:nvPr/>
        </p:nvPicPr>
        <p:blipFill>
          <a:blip r:embed="rId8"/>
          <a:srcRect/>
          <a:stretch>
            <a:fillRect/>
          </a:stretch>
        </p:blipFill>
        <p:spPr>
          <a:xfrm>
            <a:off x="1335151" y="383794"/>
            <a:ext cx="1533652" cy="371094"/>
          </a:xfrm>
          <a:prstGeom prst="rect">
            <a:avLst/>
          </a:prstGeom>
        </p:spPr>
      </p:pic>
      <p:sp>
        <p:nvSpPr>
          <p:cNvPr id="5010" name="Object 5010"/>
          <p:cNvSpPr txBox="1"/>
          <p:nvPr/>
        </p:nvSpPr>
        <p:spPr>
          <a:xfrm>
            <a:off x="1335151" y="383794"/>
            <a:ext cx="9931400" cy="406400"/>
          </a:xfrm>
          <a:prstGeom prst="rect">
            <a:avLst/>
          </a:prstGeom>
        </p:spPr>
        <p:txBody>
          <a:bodyPr vert="horz" wrap="square" lIns="0" tIns="0" rIns="0" bIns="0" rtlCol="0" anchor="t" anchorCtr="0">
            <a:noAutofit/>
          </a:bodyPr>
          <a:lstStyle/>
          <a:p>
            <a:pPr algn="l">
              <a:lnSpc>
                <a:spcPct val="100000"/>
              </a:lnSpc>
            </a:pPr>
            <a:r>
              <a:rPr lang="zh-CN" sz="3200" b="0" i="0" dirty="0">
                <a:solidFill>
                  <a:srgbClr val="2254F4"/>
                </a:solidFill>
                <a:latin typeface="YouSheBiaoTiHei"/>
                <a:ea typeface="YouSheBiaoTiHei"/>
              </a:rPr>
              <a:t>支撑深圳校区新医科、新工科、新农科建设</a:t>
            </a:r>
            <a:endParaRPr lang="zh-CN" altLang="en-US"/>
          </a:p>
        </p:txBody>
      </p:sp>
      <p:pic>
        <p:nvPicPr>
          <p:cNvPr id="95011" name="image 5011"/>
          <p:cNvPicPr>
            <a:picLocks noChangeAspect="1"/>
          </p:cNvPicPr>
          <p:nvPr/>
        </p:nvPicPr>
        <p:blipFill>
          <a:blip r:embed="rId9"/>
          <a:srcRect/>
          <a:stretch>
            <a:fillRect/>
          </a:stretch>
        </p:blipFill>
        <p:spPr>
          <a:xfrm>
            <a:off x="471550" y="1416050"/>
            <a:ext cx="11379200" cy="4025900"/>
          </a:xfrm>
          <a:prstGeom prst="rect">
            <a:avLst/>
          </a:prstGeom>
        </p:spPr>
      </p:pic>
      <p:sp>
        <p:nvSpPr>
          <p:cNvPr id="5012" name="Object 5012"/>
          <p:cNvSpPr txBox="1"/>
          <p:nvPr/>
        </p:nvSpPr>
        <p:spPr>
          <a:xfrm>
            <a:off x="211200" y="5730167"/>
            <a:ext cx="3657600" cy="1181100"/>
          </a:xfrm>
          <a:prstGeom prst="rect">
            <a:avLst/>
          </a:prstGeom>
        </p:spPr>
        <p:txBody>
          <a:bodyPr vert="horz" wrap="square" lIns="0" tIns="0" rIns="0" bIns="0" rtlCol="0" anchor="t" anchorCtr="0">
            <a:noAutofit/>
          </a:bodyPr>
          <a:lstStyle/>
          <a:p>
            <a:pPr algn="ctr">
              <a:lnSpc>
                <a:spcPct val="100000"/>
              </a:lnSpc>
            </a:pPr>
            <a:r>
              <a:rPr lang="zh-CN" sz="4000" b="0" i="0" dirty="0">
                <a:solidFill>
                  <a:srgbClr val="2254F4"/>
                </a:solidFill>
                <a:latin typeface="YouSheBiaoTiHei"/>
                <a:ea typeface="YouSheBiaoTiHei"/>
              </a:rPr>
              <a:t>数学公共基础课</a:t>
            </a:r>
            <a:endParaRPr lang="zh-CN" altLang="en-US"/>
          </a:p>
        </p:txBody>
      </p:sp>
      <p:sp>
        <p:nvSpPr>
          <p:cNvPr id="5013" name="Object 5013"/>
          <p:cNvSpPr txBox="1"/>
          <p:nvPr/>
        </p:nvSpPr>
        <p:spPr>
          <a:xfrm>
            <a:off x="4332351" y="5730167"/>
            <a:ext cx="3657600" cy="1181100"/>
          </a:xfrm>
          <a:prstGeom prst="rect">
            <a:avLst/>
          </a:prstGeom>
        </p:spPr>
        <p:txBody>
          <a:bodyPr vert="horz" wrap="square" lIns="0" tIns="0" rIns="0" bIns="0" rtlCol="0" anchor="t" anchorCtr="0">
            <a:noAutofit/>
          </a:bodyPr>
          <a:lstStyle/>
          <a:p>
            <a:pPr algn="ctr">
              <a:lnSpc>
                <a:spcPct val="100000"/>
              </a:lnSpc>
            </a:pPr>
            <a:r>
              <a:rPr lang="zh-CN" sz="4000" b="0" i="0" dirty="0">
                <a:solidFill>
                  <a:srgbClr val="2254F4"/>
                </a:solidFill>
                <a:latin typeface="YouSheBiaoTiHei"/>
                <a:ea typeface="YouSheBiaoTiHei"/>
              </a:rPr>
              <a:t>物理公共基础课</a:t>
            </a:r>
            <a:endParaRPr lang="zh-CN" altLang="en-US"/>
          </a:p>
        </p:txBody>
      </p:sp>
      <p:sp>
        <p:nvSpPr>
          <p:cNvPr id="5014" name="Object 5014"/>
          <p:cNvSpPr txBox="1"/>
          <p:nvPr/>
        </p:nvSpPr>
        <p:spPr>
          <a:xfrm>
            <a:off x="8453501" y="5730167"/>
            <a:ext cx="3657600" cy="1181100"/>
          </a:xfrm>
          <a:prstGeom prst="rect">
            <a:avLst/>
          </a:prstGeom>
        </p:spPr>
        <p:txBody>
          <a:bodyPr vert="horz" wrap="square" lIns="0" tIns="0" rIns="0" bIns="0" rtlCol="0" anchor="t" anchorCtr="0">
            <a:noAutofit/>
          </a:bodyPr>
          <a:lstStyle/>
          <a:p>
            <a:pPr algn="ctr">
              <a:lnSpc>
                <a:spcPct val="100000"/>
              </a:lnSpc>
            </a:pPr>
            <a:r>
              <a:rPr lang="zh-CN" sz="4000" b="0" i="0" dirty="0">
                <a:solidFill>
                  <a:srgbClr val="2254F4"/>
                </a:solidFill>
                <a:latin typeface="YouSheBiaoTiHei"/>
                <a:ea typeface="YouSheBiaoTiHei"/>
              </a:rPr>
              <a:t>物理公共实验课</a:t>
            </a:r>
            <a:endParaRPr lang="zh-CN" altLang="en-US"/>
          </a:p>
        </p:txBody>
      </p:sp>
      <p:sp>
        <p:nvSpPr>
          <p:cNvPr id="2" name="Slide Number Placeholder 1">
            <a:extLst>
              <a:ext uri="{FF2B5EF4-FFF2-40B4-BE49-F238E27FC236}">
                <a16:creationId xmlns:a16="http://schemas.microsoft.com/office/drawing/2014/main" id="{21DC37E5-7C08-A143-8B7F-6E1A78D5D52A}"/>
              </a:ext>
            </a:extLst>
          </p:cNvPr>
          <p:cNvSpPr>
            <a:spLocks noGrp="1"/>
          </p:cNvSpPr>
          <p:nvPr>
            <p:ph type="sldNum" sz="quarter" idx="7"/>
          </p:nvPr>
        </p:nvSpPr>
        <p:spPr/>
        <p:txBody>
          <a:bodyPr/>
          <a:lstStyle/>
          <a:p>
            <a:fld id="{B6F15528-21DE-4FAA-801E-634DDDAF4B2B}" type="slidenum">
              <a:rPr lang="en-CN" smtClean="0"/>
              <a:t>25</a:t>
            </a:fld>
            <a:endParaRPr lang="en-CN"/>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C506989B-1464-9F42-93B8-D995E49A9484}"/>
              </a:ext>
            </a:extLst>
          </p:cNvPr>
          <p:cNvPicPr>
            <a:picLocks noChangeAspect="1"/>
          </p:cNvPicPr>
          <p:nvPr/>
        </p:nvPicPr>
        <p:blipFill rotWithShape="1">
          <a:blip r:embed="rId2"/>
          <a:srcRect r="11111"/>
          <a:stretch/>
        </p:blipFill>
        <p:spPr>
          <a:xfrm>
            <a:off x="-3047" y="10"/>
            <a:ext cx="12191999" cy="6857990"/>
          </a:xfrm>
          <a:prstGeom prst="rect">
            <a:avLst/>
          </a:prstGeom>
        </p:spPr>
      </p:pic>
      <p:sp>
        <p:nvSpPr>
          <p:cNvPr id="13" name="Rectangle 12">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09B4264-1A54-D44A-9E9B-B2AB19681452}"/>
              </a:ext>
            </a:extLst>
          </p:cNvPr>
          <p:cNvSpPr>
            <a:spLocks noGrp="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dirty="0" err="1">
                <a:solidFill>
                  <a:srgbClr val="FFFFFF"/>
                </a:solidFill>
              </a:rPr>
              <a:t>欢迎各位专家学者莅临指导工作</a:t>
            </a:r>
            <a:endParaRPr lang="en-US" sz="5200" dirty="0">
              <a:solidFill>
                <a:srgbClr val="FFFFFF"/>
              </a:solidFill>
            </a:endParaRPr>
          </a:p>
        </p:txBody>
      </p:sp>
      <p:sp>
        <p:nvSpPr>
          <p:cNvPr id="5" name="Text Placeholder 4">
            <a:extLst>
              <a:ext uri="{FF2B5EF4-FFF2-40B4-BE49-F238E27FC236}">
                <a16:creationId xmlns:a16="http://schemas.microsoft.com/office/drawing/2014/main" id="{C4CE5223-495F-164B-9F6E-F4CEC3C6A266}"/>
              </a:ext>
            </a:extLst>
          </p:cNvPr>
          <p:cNvSpPr>
            <a:spLocks noGrp="1"/>
          </p:cNvSpPr>
          <p:nvPr>
            <p:ph type="body" idx="1"/>
          </p:nvPr>
        </p:nvSpPr>
        <p:spPr>
          <a:xfrm>
            <a:off x="1100051" y="4072043"/>
            <a:ext cx="10058400" cy="1282707"/>
          </a:xfrm>
          <a:effectLst>
            <a:outerShdw blurRad="50800" dist="38100" dir="2700000" algn="tl" rotWithShape="0">
              <a:prstClr val="black">
                <a:alpha val="40000"/>
              </a:prstClr>
            </a:outerShdw>
          </a:effectLst>
        </p:spPr>
        <p:txBody>
          <a:bodyPr vert="horz" lIns="91440" tIns="45720" rIns="91440" bIns="45720" rtlCol="0">
            <a:normAutofit/>
          </a:bodyPr>
          <a:lstStyle/>
          <a:p>
            <a:pPr algn="ctr"/>
            <a:r>
              <a:rPr lang="en-US" dirty="0" err="1">
                <a:solidFill>
                  <a:srgbClr val="FFFFFF"/>
                </a:solidFill>
              </a:rPr>
              <a:t>欢迎大家的各种意见和建议</a:t>
            </a:r>
            <a:endParaRPr lang="en-US" dirty="0">
              <a:solidFill>
                <a:srgbClr val="FFFFFF"/>
              </a:solidFill>
            </a:endParaRPr>
          </a:p>
        </p:txBody>
      </p:sp>
      <p:sp>
        <p:nvSpPr>
          <p:cNvPr id="2" name="Slide Number Placeholder 1">
            <a:extLst>
              <a:ext uri="{FF2B5EF4-FFF2-40B4-BE49-F238E27FC236}">
                <a16:creationId xmlns:a16="http://schemas.microsoft.com/office/drawing/2014/main" id="{C5FA7832-2650-AA4E-984D-BCBCA4E6BAC5}"/>
              </a:ext>
            </a:extLst>
          </p:cNvPr>
          <p:cNvSpPr>
            <a:spLocks noGrp="1"/>
          </p:cNvSpPr>
          <p:nvPr>
            <p:ph type="sldNum" sz="quarter" idx="12"/>
          </p:nvPr>
        </p:nvSpPr>
        <p:spPr/>
        <p:txBody>
          <a:bodyPr/>
          <a:lstStyle/>
          <a:p>
            <a:fld id="{A8537B7A-7510-410A-AA53-45D600DA0276}" type="slidenum">
              <a:rPr lang="zh-CN" altLang="en-US" smtClean="0"/>
              <a:pPr/>
              <a:t>26</a:t>
            </a:fld>
            <a:endParaRPr lang="zh-CN" altLang="en-US"/>
          </a:p>
        </p:txBody>
      </p:sp>
    </p:spTree>
    <p:extLst>
      <p:ext uri="{BB962C8B-B14F-4D97-AF65-F5344CB8AC3E}">
        <p14:creationId xmlns:p14="http://schemas.microsoft.com/office/powerpoint/2010/main" val="29295794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1D66C-76A4-E24A-A0A9-85FBD35A2921}"/>
              </a:ext>
            </a:extLst>
          </p:cNvPr>
          <p:cNvSpPr>
            <a:spLocks noGrp="1"/>
          </p:cNvSpPr>
          <p:nvPr>
            <p:ph type="title"/>
          </p:nvPr>
        </p:nvSpPr>
        <p:spPr/>
        <p:txBody>
          <a:bodyPr/>
          <a:lstStyle/>
          <a:p>
            <a:r>
              <a:rPr lang="en-US" dirty="0" err="1"/>
              <a:t>深圳简介</a:t>
            </a:r>
            <a:endParaRPr lang="en-US" dirty="0"/>
          </a:p>
        </p:txBody>
      </p:sp>
      <p:sp>
        <p:nvSpPr>
          <p:cNvPr id="3" name="Content Placeholder 2">
            <a:extLst>
              <a:ext uri="{FF2B5EF4-FFF2-40B4-BE49-F238E27FC236}">
                <a16:creationId xmlns:a16="http://schemas.microsoft.com/office/drawing/2014/main" id="{CA5756B8-1203-4D47-B3F7-7DFF740706C3}"/>
              </a:ext>
            </a:extLst>
          </p:cNvPr>
          <p:cNvSpPr>
            <a:spLocks noGrp="1"/>
          </p:cNvSpPr>
          <p:nvPr>
            <p:ph idx="1"/>
          </p:nvPr>
        </p:nvSpPr>
        <p:spPr/>
        <p:txBody>
          <a:bodyPr/>
          <a:lstStyle/>
          <a:p>
            <a:r>
              <a:rPr lang="en-US" dirty="0" err="1"/>
              <a:t>深圳有市区</a:t>
            </a:r>
            <a:r>
              <a:rPr lang="zh-CN" altLang="en-US" dirty="0"/>
              <a:t>，但是又是分布式</a:t>
            </a:r>
            <a:endParaRPr lang="en-US" dirty="0"/>
          </a:p>
          <a:p>
            <a:r>
              <a:rPr lang="en-US" dirty="0" err="1"/>
              <a:t>产业布局</a:t>
            </a:r>
            <a:endParaRPr lang="en-US" dirty="0"/>
          </a:p>
          <a:p>
            <a:r>
              <a:rPr lang="en-US" dirty="0" err="1"/>
              <a:t>光明区布局</a:t>
            </a:r>
            <a:endParaRPr lang="en-US" dirty="0"/>
          </a:p>
          <a:p>
            <a:r>
              <a:rPr lang="en-US" dirty="0" err="1"/>
              <a:t>大湾区布局</a:t>
            </a:r>
            <a:br>
              <a:rPr lang="en-US" dirty="0"/>
            </a:br>
            <a:br>
              <a:rPr lang="en-US" dirty="0"/>
            </a:br>
            <a:r>
              <a:rPr lang="en-US" dirty="0" err="1"/>
              <a:t>百万人次由香港进入深圳消费</a:t>
            </a:r>
            <a:endParaRPr lang="en-US" dirty="0"/>
          </a:p>
          <a:p>
            <a:endParaRPr lang="en-US" dirty="0"/>
          </a:p>
          <a:p>
            <a:r>
              <a:rPr lang="en-US" dirty="0" err="1"/>
              <a:t>深圳的定位</a:t>
            </a:r>
            <a:r>
              <a:rPr lang="zh-CN" altLang="en-US" dirty="0"/>
              <a:t>，目前决定了粒子物理方向非常弱。</a:t>
            </a:r>
            <a:endParaRPr lang="en-US" dirty="0"/>
          </a:p>
        </p:txBody>
      </p:sp>
      <p:sp>
        <p:nvSpPr>
          <p:cNvPr id="4" name="Slide Number Placeholder 3">
            <a:extLst>
              <a:ext uri="{FF2B5EF4-FFF2-40B4-BE49-F238E27FC236}">
                <a16:creationId xmlns:a16="http://schemas.microsoft.com/office/drawing/2014/main" id="{84C6375A-15A1-9C40-9FF5-20818DB052FE}"/>
              </a:ext>
            </a:extLst>
          </p:cNvPr>
          <p:cNvSpPr>
            <a:spLocks noGrp="1"/>
          </p:cNvSpPr>
          <p:nvPr>
            <p:ph type="sldNum" sz="quarter" idx="12"/>
          </p:nvPr>
        </p:nvSpPr>
        <p:spPr/>
        <p:txBody>
          <a:bodyPr/>
          <a:lstStyle/>
          <a:p>
            <a:fld id="{A8537B7A-7510-410A-AA53-45D600DA0276}" type="slidenum">
              <a:rPr lang="zh-CN" altLang="en-US" smtClean="0"/>
              <a:pPr/>
              <a:t>27</a:t>
            </a:fld>
            <a:endParaRPr lang="zh-CN" altLang="en-US"/>
          </a:p>
        </p:txBody>
      </p:sp>
    </p:spTree>
    <p:extLst>
      <p:ext uri="{BB962C8B-B14F-4D97-AF65-F5344CB8AC3E}">
        <p14:creationId xmlns:p14="http://schemas.microsoft.com/office/powerpoint/2010/main" val="16360087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A85FE-6A46-E646-A13A-6F694842A72A}"/>
              </a:ext>
            </a:extLst>
          </p:cNvPr>
          <p:cNvSpPr>
            <a:spLocks noGrp="1"/>
          </p:cNvSpPr>
          <p:nvPr>
            <p:ph type="title"/>
          </p:nvPr>
        </p:nvSpPr>
        <p:spPr/>
        <p:txBody>
          <a:bodyPr/>
          <a:lstStyle/>
          <a:p>
            <a:r>
              <a:rPr lang="en-US" dirty="0" err="1"/>
              <a:t>中山大学</a:t>
            </a:r>
            <a:r>
              <a:rPr lang="en-US" altLang="zh-CN" dirty="0"/>
              <a:t>·</a:t>
            </a:r>
            <a:r>
              <a:rPr lang="zh-CN" altLang="en-US" dirty="0"/>
              <a:t>深圳 简介</a:t>
            </a:r>
            <a:endParaRPr lang="en-US" dirty="0"/>
          </a:p>
        </p:txBody>
      </p:sp>
      <p:sp>
        <p:nvSpPr>
          <p:cNvPr id="3" name="Content Placeholder 2">
            <a:extLst>
              <a:ext uri="{FF2B5EF4-FFF2-40B4-BE49-F238E27FC236}">
                <a16:creationId xmlns:a16="http://schemas.microsoft.com/office/drawing/2014/main" id="{CEBED7F0-C297-CF4E-9A42-C373E0AFFC9F}"/>
              </a:ext>
            </a:extLst>
          </p:cNvPr>
          <p:cNvSpPr>
            <a:spLocks noGrp="1"/>
          </p:cNvSpPr>
          <p:nvPr>
            <p:ph idx="1"/>
          </p:nvPr>
        </p:nvSpPr>
        <p:spPr/>
        <p:txBody>
          <a:bodyPr/>
          <a:lstStyle/>
          <a:p>
            <a:r>
              <a:rPr lang="en-US" dirty="0" err="1"/>
              <a:t>历史角度</a:t>
            </a:r>
            <a:br>
              <a:rPr lang="en-US" dirty="0"/>
            </a:br>
            <a:r>
              <a:rPr lang="en-US" dirty="0" err="1"/>
              <a:t>今年完整交付使用</a:t>
            </a:r>
            <a:endParaRPr lang="en-US" dirty="0"/>
          </a:p>
          <a:p>
            <a:r>
              <a:rPr lang="en-US" dirty="0" err="1"/>
              <a:t>地理位置</a:t>
            </a:r>
            <a:br>
              <a:rPr lang="en-US" dirty="0"/>
            </a:br>
            <a:r>
              <a:rPr lang="en-US" dirty="0" err="1"/>
              <a:t>深圳有市区</a:t>
            </a:r>
            <a:r>
              <a:rPr lang="zh-CN" altLang="en-US" dirty="0"/>
              <a:t>，但是又是分布式</a:t>
            </a:r>
            <a:br>
              <a:rPr lang="en-AU" altLang="zh-CN" dirty="0"/>
            </a:br>
            <a:r>
              <a:rPr lang="zh-CN" altLang="en-AU" dirty="0"/>
              <a:t>大家</a:t>
            </a:r>
            <a:r>
              <a:rPr lang="zh-CN" altLang="en-US" dirty="0"/>
              <a:t>以后想去香港，如果有空，可以顺便去中大深圳坐坐</a:t>
            </a:r>
            <a:br>
              <a:rPr lang="en-AU" altLang="zh-CN" dirty="0"/>
            </a:br>
            <a:r>
              <a:rPr lang="zh-CN" altLang="en-AU" dirty="0"/>
              <a:t>火车</a:t>
            </a:r>
            <a:r>
              <a:rPr lang="zh-CN" altLang="en-US" dirty="0"/>
              <a:t>直达香港九龙半岛</a:t>
            </a:r>
            <a:br>
              <a:rPr lang="en-AU" altLang="zh-CN" dirty="0"/>
            </a:br>
            <a:r>
              <a:rPr lang="zh-CN" altLang="en-AU" dirty="0"/>
              <a:t>港科大刘滔</a:t>
            </a:r>
            <a:r>
              <a:rPr lang="zh-CN" altLang="en-US" dirty="0"/>
              <a:t>老师周末经常去深圳</a:t>
            </a:r>
            <a:endParaRPr lang="en-US" dirty="0"/>
          </a:p>
          <a:p>
            <a:r>
              <a:rPr lang="en-US" dirty="0" err="1"/>
              <a:t>学科布局</a:t>
            </a:r>
            <a:endParaRPr lang="en-US" dirty="0"/>
          </a:p>
        </p:txBody>
      </p:sp>
      <p:sp>
        <p:nvSpPr>
          <p:cNvPr id="4" name="Slide Number Placeholder 3">
            <a:extLst>
              <a:ext uri="{FF2B5EF4-FFF2-40B4-BE49-F238E27FC236}">
                <a16:creationId xmlns:a16="http://schemas.microsoft.com/office/drawing/2014/main" id="{E16B7E52-BB34-E845-A06F-E7D175A62DBF}"/>
              </a:ext>
            </a:extLst>
          </p:cNvPr>
          <p:cNvSpPr>
            <a:spLocks noGrp="1"/>
          </p:cNvSpPr>
          <p:nvPr>
            <p:ph type="sldNum" sz="quarter" idx="12"/>
          </p:nvPr>
        </p:nvSpPr>
        <p:spPr/>
        <p:txBody>
          <a:bodyPr/>
          <a:lstStyle/>
          <a:p>
            <a:fld id="{A8537B7A-7510-410A-AA53-45D600DA0276}" type="slidenum">
              <a:rPr lang="zh-CN" altLang="en-US" smtClean="0"/>
              <a:pPr/>
              <a:t>28</a:t>
            </a:fld>
            <a:endParaRPr lang="zh-CN" altLang="en-US"/>
          </a:p>
        </p:txBody>
      </p:sp>
    </p:spTree>
    <p:extLst>
      <p:ext uri="{BB962C8B-B14F-4D97-AF65-F5344CB8AC3E}">
        <p14:creationId xmlns:p14="http://schemas.microsoft.com/office/powerpoint/2010/main" val="836720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圆角矩形 16"/>
          <p:cNvSpPr/>
          <p:nvPr/>
        </p:nvSpPr>
        <p:spPr>
          <a:xfrm>
            <a:off x="-1791046" y="1892300"/>
            <a:ext cx="5651845" cy="3073400"/>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C3300"/>
              </a:solidFill>
            </a:endParaRPr>
          </a:p>
        </p:txBody>
      </p:sp>
      <p:sp>
        <p:nvSpPr>
          <p:cNvPr id="2" name="圆角矩形 1"/>
          <p:cNvSpPr/>
          <p:nvPr/>
        </p:nvSpPr>
        <p:spPr>
          <a:xfrm>
            <a:off x="-1556426" y="1998319"/>
            <a:ext cx="5261917" cy="2861362"/>
          </a:xfrm>
          <a:prstGeom prst="roundRect">
            <a:avLst>
              <a:gd name="adj" fmla="val 50000"/>
            </a:avLst>
          </a:prstGeom>
          <a:solidFill>
            <a:srgbClr val="014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5" name="圆角矩形 4"/>
          <p:cNvSpPr/>
          <p:nvPr/>
        </p:nvSpPr>
        <p:spPr>
          <a:xfrm>
            <a:off x="5589492" y="1593460"/>
            <a:ext cx="911156" cy="577144"/>
          </a:xfrm>
          <a:prstGeom prst="roundRect">
            <a:avLst>
              <a:gd name="adj" fmla="val 50000"/>
            </a:avLst>
          </a:prstGeom>
          <a:solidFill>
            <a:srgbClr val="014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01</a:t>
            </a:r>
            <a:endParaRPr lang="zh-CN" altLang="en-US" b="1" dirty="0"/>
          </a:p>
        </p:txBody>
      </p:sp>
      <p:sp>
        <p:nvSpPr>
          <p:cNvPr id="6" name="圆角矩形 5"/>
          <p:cNvSpPr/>
          <p:nvPr/>
        </p:nvSpPr>
        <p:spPr>
          <a:xfrm>
            <a:off x="5589492" y="2561385"/>
            <a:ext cx="911156" cy="577144"/>
          </a:xfrm>
          <a:prstGeom prst="roundRect">
            <a:avLst>
              <a:gd name="adj" fmla="val 50000"/>
            </a:avLst>
          </a:prstGeom>
          <a:solidFill>
            <a:srgbClr val="014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02</a:t>
            </a:r>
            <a:endParaRPr lang="zh-CN" altLang="en-US" b="1" dirty="0"/>
          </a:p>
        </p:txBody>
      </p:sp>
      <p:sp>
        <p:nvSpPr>
          <p:cNvPr id="7" name="圆角矩形 6"/>
          <p:cNvSpPr/>
          <p:nvPr/>
        </p:nvSpPr>
        <p:spPr>
          <a:xfrm>
            <a:off x="5589492" y="3529310"/>
            <a:ext cx="911156" cy="577144"/>
          </a:xfrm>
          <a:prstGeom prst="roundRect">
            <a:avLst>
              <a:gd name="adj" fmla="val 50000"/>
            </a:avLst>
          </a:prstGeom>
          <a:solidFill>
            <a:srgbClr val="014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03</a:t>
            </a:r>
            <a:endParaRPr lang="zh-CN" altLang="en-US" b="1" dirty="0"/>
          </a:p>
        </p:txBody>
      </p:sp>
      <p:sp>
        <p:nvSpPr>
          <p:cNvPr id="8" name="圆角矩形 7"/>
          <p:cNvSpPr/>
          <p:nvPr/>
        </p:nvSpPr>
        <p:spPr>
          <a:xfrm>
            <a:off x="5589492" y="4497235"/>
            <a:ext cx="911156" cy="577144"/>
          </a:xfrm>
          <a:prstGeom prst="roundRect">
            <a:avLst>
              <a:gd name="adj" fmla="val 50000"/>
            </a:avLst>
          </a:prstGeom>
          <a:solidFill>
            <a:srgbClr val="014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04</a:t>
            </a:r>
            <a:endParaRPr lang="zh-CN" altLang="en-US" b="1" dirty="0"/>
          </a:p>
        </p:txBody>
      </p:sp>
      <p:sp>
        <p:nvSpPr>
          <p:cNvPr id="59" name="圆角矩形 58"/>
          <p:cNvSpPr/>
          <p:nvPr/>
        </p:nvSpPr>
        <p:spPr>
          <a:xfrm>
            <a:off x="6694392" y="1593460"/>
            <a:ext cx="3476556" cy="577144"/>
          </a:xfrm>
          <a:prstGeom prst="roundRect">
            <a:avLst>
              <a:gd name="adj" fmla="val 50000"/>
            </a:avLst>
          </a:prstGeom>
          <a:solidFill>
            <a:srgbClr val="014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t>中山大学、深圳</a:t>
            </a:r>
          </a:p>
        </p:txBody>
      </p:sp>
      <p:sp>
        <p:nvSpPr>
          <p:cNvPr id="60" name="圆角矩形 59"/>
          <p:cNvSpPr/>
          <p:nvPr/>
        </p:nvSpPr>
        <p:spPr>
          <a:xfrm>
            <a:off x="6694392" y="2561385"/>
            <a:ext cx="3476556" cy="577144"/>
          </a:xfrm>
          <a:prstGeom prst="roundRect">
            <a:avLst>
              <a:gd name="adj" fmla="val 50000"/>
            </a:avLst>
          </a:prstGeom>
          <a:solidFill>
            <a:srgbClr val="014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t>中大</a:t>
            </a:r>
            <a:r>
              <a:rPr lang="en-US" altLang="zh-CN" sz="2000" b="1" dirty="0"/>
              <a:t>·</a:t>
            </a:r>
            <a:r>
              <a:rPr lang="zh-CN" altLang="en-US" sz="2000" b="1" dirty="0"/>
              <a:t>深圳 理学院</a:t>
            </a:r>
          </a:p>
        </p:txBody>
      </p:sp>
      <p:sp>
        <p:nvSpPr>
          <p:cNvPr id="61" name="圆角矩形 60"/>
          <p:cNvSpPr/>
          <p:nvPr/>
        </p:nvSpPr>
        <p:spPr>
          <a:xfrm>
            <a:off x="6694392" y="3529310"/>
            <a:ext cx="3476556" cy="577144"/>
          </a:xfrm>
          <a:prstGeom prst="roundRect">
            <a:avLst>
              <a:gd name="adj" fmla="val 50000"/>
            </a:avLst>
          </a:prstGeom>
          <a:solidFill>
            <a:srgbClr val="014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t>会议筹备</a:t>
            </a:r>
          </a:p>
        </p:txBody>
      </p:sp>
      <p:sp>
        <p:nvSpPr>
          <p:cNvPr id="62" name="圆角矩形 61"/>
          <p:cNvSpPr/>
          <p:nvPr/>
        </p:nvSpPr>
        <p:spPr>
          <a:xfrm>
            <a:off x="6694392" y="4497235"/>
            <a:ext cx="3476556" cy="577144"/>
          </a:xfrm>
          <a:prstGeom prst="roundRect">
            <a:avLst>
              <a:gd name="adj" fmla="val 50000"/>
            </a:avLst>
          </a:prstGeom>
          <a:solidFill>
            <a:srgbClr val="0147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t>其它</a:t>
            </a:r>
          </a:p>
        </p:txBody>
      </p:sp>
      <p:sp>
        <p:nvSpPr>
          <p:cNvPr id="64" name="TextBox 78"/>
          <p:cNvSpPr txBox="1"/>
          <p:nvPr/>
        </p:nvSpPr>
        <p:spPr>
          <a:xfrm>
            <a:off x="565975" y="3733289"/>
            <a:ext cx="2063385" cy="502766"/>
          </a:xfrm>
          <a:prstGeom prst="rect">
            <a:avLst/>
          </a:prstGeom>
          <a:noFill/>
        </p:spPr>
        <p:txBody>
          <a:bodyPr wrap="none" rtlCol="0">
            <a:spAutoFit/>
          </a:bodyPr>
          <a:lstStyle/>
          <a:p>
            <a:pPr algn="ctr"/>
            <a:r>
              <a:rPr lang="en-US" altLang="zh-CN" sz="2665" b="1" dirty="0">
                <a:solidFill>
                  <a:schemeClr val="bg1"/>
                </a:solidFill>
                <a:latin typeface="Impact MT Std" pitchFamily="34" charset="0"/>
                <a:ea typeface="微软雅黑" panose="020B0503020204020204" pitchFamily="34" charset="-122"/>
              </a:rPr>
              <a:t>CONTENTS</a:t>
            </a:r>
            <a:endParaRPr lang="zh-CN" altLang="en-US" sz="2665" b="1" dirty="0">
              <a:solidFill>
                <a:schemeClr val="bg1"/>
              </a:solidFill>
              <a:latin typeface="Impact MT Std" pitchFamily="34" charset="0"/>
              <a:ea typeface="微软雅黑" panose="020B0503020204020204" pitchFamily="34" charset="-122"/>
            </a:endParaRPr>
          </a:p>
        </p:txBody>
      </p:sp>
      <p:sp>
        <p:nvSpPr>
          <p:cNvPr id="65" name="TextBox 79"/>
          <p:cNvSpPr txBox="1"/>
          <p:nvPr/>
        </p:nvSpPr>
        <p:spPr>
          <a:xfrm>
            <a:off x="641317" y="2677173"/>
            <a:ext cx="1912703" cy="995209"/>
          </a:xfrm>
          <a:prstGeom prst="rect">
            <a:avLst/>
          </a:prstGeom>
          <a:noFill/>
        </p:spPr>
        <p:txBody>
          <a:bodyPr wrap="none" rtlCol="0">
            <a:spAutoFit/>
          </a:bodyPr>
          <a:lstStyle/>
          <a:p>
            <a:pPr algn="ctr"/>
            <a:r>
              <a:rPr lang="zh-CN" altLang="en-US" sz="5865" b="1" dirty="0">
                <a:solidFill>
                  <a:schemeClr val="bg1"/>
                </a:solidFill>
                <a:latin typeface="微软雅黑" panose="020B0503020204020204" pitchFamily="34" charset="-122"/>
                <a:ea typeface="微软雅黑" panose="020B0503020204020204" pitchFamily="34" charset="-122"/>
              </a:rPr>
              <a:t>目 录</a:t>
            </a:r>
          </a:p>
        </p:txBody>
      </p:sp>
      <p:sp>
        <p:nvSpPr>
          <p:cNvPr id="3" name="Slide Number Placeholder 2">
            <a:extLst>
              <a:ext uri="{FF2B5EF4-FFF2-40B4-BE49-F238E27FC236}">
                <a16:creationId xmlns:a16="http://schemas.microsoft.com/office/drawing/2014/main" id="{BBE3921C-3D27-6643-B5F0-C752118878D6}"/>
              </a:ext>
            </a:extLst>
          </p:cNvPr>
          <p:cNvSpPr>
            <a:spLocks noGrp="1"/>
          </p:cNvSpPr>
          <p:nvPr>
            <p:ph type="sldNum" sz="quarter" idx="12"/>
          </p:nvPr>
        </p:nvSpPr>
        <p:spPr/>
        <p:txBody>
          <a:bodyPr/>
          <a:lstStyle/>
          <a:p>
            <a:fld id="{A8537B7A-7510-410A-AA53-45D600DA0276}" type="slidenum">
              <a:rPr lang="zh-CN" altLang="en-US" smtClean="0"/>
              <a:pPr/>
              <a:t>2</a:t>
            </a:fld>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330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750" fill="hold"/>
                                        <p:tgtEl>
                                          <p:spTgt spid="2"/>
                                        </p:tgtEl>
                                        <p:attrNameLst>
                                          <p:attrName>ppt_x</p:attrName>
                                        </p:attrNameLst>
                                      </p:cBhvr>
                                      <p:tavLst>
                                        <p:tav tm="0">
                                          <p:val>
                                            <p:strVal val="0-#ppt_w/2"/>
                                          </p:val>
                                        </p:tav>
                                        <p:tav tm="100000">
                                          <p:val>
                                            <p:strVal val="#ppt_x"/>
                                          </p:val>
                                        </p:tav>
                                      </p:tavLst>
                                    </p:anim>
                                    <p:anim calcmode="lin" valueType="num">
                                      <p:cBhvr additive="base">
                                        <p:cTn id="8" dur="7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decel="53300"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750" fill="hold"/>
                                        <p:tgtEl>
                                          <p:spTgt spid="17"/>
                                        </p:tgtEl>
                                        <p:attrNameLst>
                                          <p:attrName>ppt_x</p:attrName>
                                        </p:attrNameLst>
                                      </p:cBhvr>
                                      <p:tavLst>
                                        <p:tav tm="0">
                                          <p:val>
                                            <p:strVal val="0-#ppt_w/2"/>
                                          </p:val>
                                        </p:tav>
                                        <p:tav tm="100000">
                                          <p:val>
                                            <p:strVal val="#ppt_x"/>
                                          </p:val>
                                        </p:tav>
                                      </p:tavLst>
                                    </p:anim>
                                    <p:anim calcmode="lin" valueType="num">
                                      <p:cBhvr additive="base">
                                        <p:cTn id="12" dur="750" fill="hold"/>
                                        <p:tgtEl>
                                          <p:spTgt spid="17"/>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53" presetClass="entr" presetSubtype="16" fill="hold" grpId="0" nodeType="afterEffect">
                                  <p:stCondLst>
                                    <p:cond delay="0"/>
                                  </p:stCondLst>
                                  <p:childTnLst>
                                    <p:set>
                                      <p:cBhvr>
                                        <p:cTn id="15" dur="1" fill="hold">
                                          <p:stCondLst>
                                            <p:cond delay="0"/>
                                          </p:stCondLst>
                                        </p:cTn>
                                        <p:tgtEl>
                                          <p:spTgt spid="65"/>
                                        </p:tgtEl>
                                        <p:attrNameLst>
                                          <p:attrName>style.visibility</p:attrName>
                                        </p:attrNameLst>
                                      </p:cBhvr>
                                      <p:to>
                                        <p:strVal val="visible"/>
                                      </p:to>
                                    </p:set>
                                    <p:anim calcmode="lin" valueType="num">
                                      <p:cBhvr>
                                        <p:cTn id="16" dur="500" fill="hold"/>
                                        <p:tgtEl>
                                          <p:spTgt spid="65"/>
                                        </p:tgtEl>
                                        <p:attrNameLst>
                                          <p:attrName>ppt_w</p:attrName>
                                        </p:attrNameLst>
                                      </p:cBhvr>
                                      <p:tavLst>
                                        <p:tav tm="0">
                                          <p:val>
                                            <p:fltVal val="0"/>
                                          </p:val>
                                        </p:tav>
                                        <p:tav tm="100000">
                                          <p:val>
                                            <p:strVal val="#ppt_w"/>
                                          </p:val>
                                        </p:tav>
                                      </p:tavLst>
                                    </p:anim>
                                    <p:anim calcmode="lin" valueType="num">
                                      <p:cBhvr>
                                        <p:cTn id="17" dur="500" fill="hold"/>
                                        <p:tgtEl>
                                          <p:spTgt spid="65"/>
                                        </p:tgtEl>
                                        <p:attrNameLst>
                                          <p:attrName>ppt_h</p:attrName>
                                        </p:attrNameLst>
                                      </p:cBhvr>
                                      <p:tavLst>
                                        <p:tav tm="0">
                                          <p:val>
                                            <p:fltVal val="0"/>
                                          </p:val>
                                        </p:tav>
                                        <p:tav tm="100000">
                                          <p:val>
                                            <p:strVal val="#ppt_h"/>
                                          </p:val>
                                        </p:tav>
                                      </p:tavLst>
                                    </p:anim>
                                    <p:animEffect transition="in" filter="fade">
                                      <p:cBhvr>
                                        <p:cTn id="18" dur="500"/>
                                        <p:tgtEl>
                                          <p:spTgt spid="65"/>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64"/>
                                        </p:tgtEl>
                                        <p:attrNameLst>
                                          <p:attrName>style.visibility</p:attrName>
                                        </p:attrNameLst>
                                      </p:cBhvr>
                                      <p:to>
                                        <p:strVal val="visible"/>
                                      </p:to>
                                    </p:set>
                                    <p:anim calcmode="lin" valueType="num">
                                      <p:cBhvr>
                                        <p:cTn id="21" dur="500" fill="hold"/>
                                        <p:tgtEl>
                                          <p:spTgt spid="64"/>
                                        </p:tgtEl>
                                        <p:attrNameLst>
                                          <p:attrName>ppt_w</p:attrName>
                                        </p:attrNameLst>
                                      </p:cBhvr>
                                      <p:tavLst>
                                        <p:tav tm="0">
                                          <p:val>
                                            <p:fltVal val="0"/>
                                          </p:val>
                                        </p:tav>
                                        <p:tav tm="100000">
                                          <p:val>
                                            <p:strVal val="#ppt_w"/>
                                          </p:val>
                                        </p:tav>
                                      </p:tavLst>
                                    </p:anim>
                                    <p:anim calcmode="lin" valueType="num">
                                      <p:cBhvr>
                                        <p:cTn id="22" dur="500" fill="hold"/>
                                        <p:tgtEl>
                                          <p:spTgt spid="64"/>
                                        </p:tgtEl>
                                        <p:attrNameLst>
                                          <p:attrName>ppt_h</p:attrName>
                                        </p:attrNameLst>
                                      </p:cBhvr>
                                      <p:tavLst>
                                        <p:tav tm="0">
                                          <p:val>
                                            <p:fltVal val="0"/>
                                          </p:val>
                                        </p:tav>
                                        <p:tav tm="100000">
                                          <p:val>
                                            <p:strVal val="#ppt_h"/>
                                          </p:val>
                                        </p:tav>
                                      </p:tavLst>
                                    </p:anim>
                                    <p:animEffect transition="in" filter="fade">
                                      <p:cBhvr>
                                        <p:cTn id="23" dur="500"/>
                                        <p:tgtEl>
                                          <p:spTgt spid="64"/>
                                        </p:tgtEl>
                                      </p:cBhvr>
                                    </p:animEffect>
                                  </p:childTnLst>
                                </p:cTn>
                              </p:par>
                            </p:childTnLst>
                          </p:cTn>
                        </p:par>
                        <p:par>
                          <p:cTn id="24" fill="hold">
                            <p:stCondLst>
                              <p:cond delay="1250"/>
                            </p:stCondLst>
                            <p:childTnLst>
                              <p:par>
                                <p:cTn id="25" presetID="53" presetClass="entr" presetSubtype="16" fill="hold" grpId="0" nodeType="after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animEffect transition="in" filter="fade">
                                      <p:cBhvr>
                                        <p:cTn id="29" dur="500"/>
                                        <p:tgtEl>
                                          <p:spTgt spid="5"/>
                                        </p:tgtEl>
                                      </p:cBhvr>
                                    </p:animEffect>
                                  </p:childTnLst>
                                </p:cTn>
                              </p:par>
                              <p:par>
                                <p:cTn id="30" presetID="2" presetClass="entr" presetSubtype="2" decel="53300" fill="hold" grpId="0" nodeType="withEffect">
                                  <p:stCondLst>
                                    <p:cond delay="250"/>
                                  </p:stCondLst>
                                  <p:childTnLst>
                                    <p:set>
                                      <p:cBhvr>
                                        <p:cTn id="31" dur="1" fill="hold">
                                          <p:stCondLst>
                                            <p:cond delay="0"/>
                                          </p:stCondLst>
                                        </p:cTn>
                                        <p:tgtEl>
                                          <p:spTgt spid="59"/>
                                        </p:tgtEl>
                                        <p:attrNameLst>
                                          <p:attrName>style.visibility</p:attrName>
                                        </p:attrNameLst>
                                      </p:cBhvr>
                                      <p:to>
                                        <p:strVal val="visible"/>
                                      </p:to>
                                    </p:set>
                                    <p:anim calcmode="lin" valueType="num">
                                      <p:cBhvr additive="base">
                                        <p:cTn id="32" dur="750" fill="hold"/>
                                        <p:tgtEl>
                                          <p:spTgt spid="59"/>
                                        </p:tgtEl>
                                        <p:attrNameLst>
                                          <p:attrName>ppt_x</p:attrName>
                                        </p:attrNameLst>
                                      </p:cBhvr>
                                      <p:tavLst>
                                        <p:tav tm="0">
                                          <p:val>
                                            <p:strVal val="1+#ppt_w/2"/>
                                          </p:val>
                                        </p:tav>
                                        <p:tav tm="100000">
                                          <p:val>
                                            <p:strVal val="#ppt_x"/>
                                          </p:val>
                                        </p:tav>
                                      </p:tavLst>
                                    </p:anim>
                                    <p:anim calcmode="lin" valueType="num">
                                      <p:cBhvr additive="base">
                                        <p:cTn id="33" dur="750" fill="hold"/>
                                        <p:tgtEl>
                                          <p:spTgt spid="59"/>
                                        </p:tgtEl>
                                        <p:attrNameLst>
                                          <p:attrName>ppt_y</p:attrName>
                                        </p:attrNameLst>
                                      </p:cBhvr>
                                      <p:tavLst>
                                        <p:tav tm="0">
                                          <p:val>
                                            <p:strVal val="#ppt_y"/>
                                          </p:val>
                                        </p:tav>
                                        <p:tav tm="100000">
                                          <p:val>
                                            <p:strVal val="#ppt_y"/>
                                          </p:val>
                                        </p:tav>
                                      </p:tavLst>
                                    </p:anim>
                                  </p:childTnLst>
                                </p:cTn>
                              </p:par>
                            </p:childTnLst>
                          </p:cTn>
                        </p:par>
                        <p:par>
                          <p:cTn id="34" fill="hold">
                            <p:stCondLst>
                              <p:cond delay="2250"/>
                            </p:stCondLst>
                            <p:childTnLst>
                              <p:par>
                                <p:cTn id="35" presetID="53" presetClass="entr" presetSubtype="16"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par>
                                <p:cTn id="40" presetID="2" presetClass="entr" presetSubtype="2" decel="53300" fill="hold" grpId="0" nodeType="withEffect">
                                  <p:stCondLst>
                                    <p:cond delay="250"/>
                                  </p:stCondLst>
                                  <p:childTnLst>
                                    <p:set>
                                      <p:cBhvr>
                                        <p:cTn id="41" dur="1" fill="hold">
                                          <p:stCondLst>
                                            <p:cond delay="0"/>
                                          </p:stCondLst>
                                        </p:cTn>
                                        <p:tgtEl>
                                          <p:spTgt spid="60"/>
                                        </p:tgtEl>
                                        <p:attrNameLst>
                                          <p:attrName>style.visibility</p:attrName>
                                        </p:attrNameLst>
                                      </p:cBhvr>
                                      <p:to>
                                        <p:strVal val="visible"/>
                                      </p:to>
                                    </p:set>
                                    <p:anim calcmode="lin" valueType="num">
                                      <p:cBhvr additive="base">
                                        <p:cTn id="42" dur="750" fill="hold"/>
                                        <p:tgtEl>
                                          <p:spTgt spid="60"/>
                                        </p:tgtEl>
                                        <p:attrNameLst>
                                          <p:attrName>ppt_x</p:attrName>
                                        </p:attrNameLst>
                                      </p:cBhvr>
                                      <p:tavLst>
                                        <p:tav tm="0">
                                          <p:val>
                                            <p:strVal val="1+#ppt_w/2"/>
                                          </p:val>
                                        </p:tav>
                                        <p:tav tm="100000">
                                          <p:val>
                                            <p:strVal val="#ppt_x"/>
                                          </p:val>
                                        </p:tav>
                                      </p:tavLst>
                                    </p:anim>
                                    <p:anim calcmode="lin" valueType="num">
                                      <p:cBhvr additive="base">
                                        <p:cTn id="43" dur="750" fill="hold"/>
                                        <p:tgtEl>
                                          <p:spTgt spid="60"/>
                                        </p:tgtEl>
                                        <p:attrNameLst>
                                          <p:attrName>ppt_y</p:attrName>
                                        </p:attrNameLst>
                                      </p:cBhvr>
                                      <p:tavLst>
                                        <p:tav tm="0">
                                          <p:val>
                                            <p:strVal val="#ppt_y"/>
                                          </p:val>
                                        </p:tav>
                                        <p:tav tm="100000">
                                          <p:val>
                                            <p:strVal val="#ppt_y"/>
                                          </p:val>
                                        </p:tav>
                                      </p:tavLst>
                                    </p:anim>
                                  </p:childTnLst>
                                </p:cTn>
                              </p:par>
                            </p:childTnLst>
                          </p:cTn>
                        </p:par>
                        <p:par>
                          <p:cTn id="44" fill="hold">
                            <p:stCondLst>
                              <p:cond delay="3250"/>
                            </p:stCondLst>
                            <p:childTnLst>
                              <p:par>
                                <p:cTn id="45" presetID="53" presetClass="entr" presetSubtype="16" fill="hold" grpId="0" nodeType="afterEffect">
                                  <p:stCondLst>
                                    <p:cond delay="0"/>
                                  </p:stCondLst>
                                  <p:childTnLst>
                                    <p:set>
                                      <p:cBhvr>
                                        <p:cTn id="46" dur="1" fill="hold">
                                          <p:stCondLst>
                                            <p:cond delay="0"/>
                                          </p:stCondLst>
                                        </p:cTn>
                                        <p:tgtEl>
                                          <p:spTgt spid="7"/>
                                        </p:tgtEl>
                                        <p:attrNameLst>
                                          <p:attrName>style.visibility</p:attrName>
                                        </p:attrNameLst>
                                      </p:cBhvr>
                                      <p:to>
                                        <p:strVal val="visible"/>
                                      </p:to>
                                    </p:set>
                                    <p:anim calcmode="lin" valueType="num">
                                      <p:cBhvr>
                                        <p:cTn id="47" dur="500" fill="hold"/>
                                        <p:tgtEl>
                                          <p:spTgt spid="7"/>
                                        </p:tgtEl>
                                        <p:attrNameLst>
                                          <p:attrName>ppt_w</p:attrName>
                                        </p:attrNameLst>
                                      </p:cBhvr>
                                      <p:tavLst>
                                        <p:tav tm="0">
                                          <p:val>
                                            <p:fltVal val="0"/>
                                          </p:val>
                                        </p:tav>
                                        <p:tav tm="100000">
                                          <p:val>
                                            <p:strVal val="#ppt_w"/>
                                          </p:val>
                                        </p:tav>
                                      </p:tavLst>
                                    </p:anim>
                                    <p:anim calcmode="lin" valueType="num">
                                      <p:cBhvr>
                                        <p:cTn id="48" dur="500" fill="hold"/>
                                        <p:tgtEl>
                                          <p:spTgt spid="7"/>
                                        </p:tgtEl>
                                        <p:attrNameLst>
                                          <p:attrName>ppt_h</p:attrName>
                                        </p:attrNameLst>
                                      </p:cBhvr>
                                      <p:tavLst>
                                        <p:tav tm="0">
                                          <p:val>
                                            <p:fltVal val="0"/>
                                          </p:val>
                                        </p:tav>
                                        <p:tav tm="100000">
                                          <p:val>
                                            <p:strVal val="#ppt_h"/>
                                          </p:val>
                                        </p:tav>
                                      </p:tavLst>
                                    </p:anim>
                                    <p:animEffect transition="in" filter="fade">
                                      <p:cBhvr>
                                        <p:cTn id="49" dur="500"/>
                                        <p:tgtEl>
                                          <p:spTgt spid="7"/>
                                        </p:tgtEl>
                                      </p:cBhvr>
                                    </p:animEffect>
                                  </p:childTnLst>
                                </p:cTn>
                              </p:par>
                              <p:par>
                                <p:cTn id="50" presetID="2" presetClass="entr" presetSubtype="2" decel="53300" fill="hold" grpId="0" nodeType="withEffect">
                                  <p:stCondLst>
                                    <p:cond delay="250"/>
                                  </p:stCondLst>
                                  <p:childTnLst>
                                    <p:set>
                                      <p:cBhvr>
                                        <p:cTn id="51" dur="1" fill="hold">
                                          <p:stCondLst>
                                            <p:cond delay="0"/>
                                          </p:stCondLst>
                                        </p:cTn>
                                        <p:tgtEl>
                                          <p:spTgt spid="61"/>
                                        </p:tgtEl>
                                        <p:attrNameLst>
                                          <p:attrName>style.visibility</p:attrName>
                                        </p:attrNameLst>
                                      </p:cBhvr>
                                      <p:to>
                                        <p:strVal val="visible"/>
                                      </p:to>
                                    </p:set>
                                    <p:anim calcmode="lin" valueType="num">
                                      <p:cBhvr additive="base">
                                        <p:cTn id="52" dur="750" fill="hold"/>
                                        <p:tgtEl>
                                          <p:spTgt spid="61"/>
                                        </p:tgtEl>
                                        <p:attrNameLst>
                                          <p:attrName>ppt_x</p:attrName>
                                        </p:attrNameLst>
                                      </p:cBhvr>
                                      <p:tavLst>
                                        <p:tav tm="0">
                                          <p:val>
                                            <p:strVal val="1+#ppt_w/2"/>
                                          </p:val>
                                        </p:tav>
                                        <p:tav tm="100000">
                                          <p:val>
                                            <p:strVal val="#ppt_x"/>
                                          </p:val>
                                        </p:tav>
                                      </p:tavLst>
                                    </p:anim>
                                    <p:anim calcmode="lin" valueType="num">
                                      <p:cBhvr additive="base">
                                        <p:cTn id="53" dur="750" fill="hold"/>
                                        <p:tgtEl>
                                          <p:spTgt spid="61"/>
                                        </p:tgtEl>
                                        <p:attrNameLst>
                                          <p:attrName>ppt_y</p:attrName>
                                        </p:attrNameLst>
                                      </p:cBhvr>
                                      <p:tavLst>
                                        <p:tav tm="0">
                                          <p:val>
                                            <p:strVal val="#ppt_y"/>
                                          </p:val>
                                        </p:tav>
                                        <p:tav tm="100000">
                                          <p:val>
                                            <p:strVal val="#ppt_y"/>
                                          </p:val>
                                        </p:tav>
                                      </p:tavLst>
                                    </p:anim>
                                  </p:childTnLst>
                                </p:cTn>
                              </p:par>
                            </p:childTnLst>
                          </p:cTn>
                        </p:par>
                        <p:par>
                          <p:cTn id="54" fill="hold">
                            <p:stCondLst>
                              <p:cond delay="4250"/>
                            </p:stCondLst>
                            <p:childTnLst>
                              <p:par>
                                <p:cTn id="55" presetID="53" presetClass="entr" presetSubtype="16" fill="hold" grpId="0" nodeType="after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 fill="hold"/>
                                        <p:tgtEl>
                                          <p:spTgt spid="8"/>
                                        </p:tgtEl>
                                        <p:attrNameLst>
                                          <p:attrName>ppt_w</p:attrName>
                                        </p:attrNameLst>
                                      </p:cBhvr>
                                      <p:tavLst>
                                        <p:tav tm="0">
                                          <p:val>
                                            <p:fltVal val="0"/>
                                          </p:val>
                                        </p:tav>
                                        <p:tav tm="100000">
                                          <p:val>
                                            <p:strVal val="#ppt_w"/>
                                          </p:val>
                                        </p:tav>
                                      </p:tavLst>
                                    </p:anim>
                                    <p:anim calcmode="lin" valueType="num">
                                      <p:cBhvr>
                                        <p:cTn id="58" dur="500" fill="hold"/>
                                        <p:tgtEl>
                                          <p:spTgt spid="8"/>
                                        </p:tgtEl>
                                        <p:attrNameLst>
                                          <p:attrName>ppt_h</p:attrName>
                                        </p:attrNameLst>
                                      </p:cBhvr>
                                      <p:tavLst>
                                        <p:tav tm="0">
                                          <p:val>
                                            <p:fltVal val="0"/>
                                          </p:val>
                                        </p:tav>
                                        <p:tav tm="100000">
                                          <p:val>
                                            <p:strVal val="#ppt_h"/>
                                          </p:val>
                                        </p:tav>
                                      </p:tavLst>
                                    </p:anim>
                                    <p:animEffect transition="in" filter="fade">
                                      <p:cBhvr>
                                        <p:cTn id="59" dur="500"/>
                                        <p:tgtEl>
                                          <p:spTgt spid="8"/>
                                        </p:tgtEl>
                                      </p:cBhvr>
                                    </p:animEffect>
                                  </p:childTnLst>
                                </p:cTn>
                              </p:par>
                              <p:par>
                                <p:cTn id="60" presetID="2" presetClass="entr" presetSubtype="2" decel="53300" fill="hold" grpId="0" nodeType="withEffect">
                                  <p:stCondLst>
                                    <p:cond delay="250"/>
                                  </p:stCondLst>
                                  <p:childTnLst>
                                    <p:set>
                                      <p:cBhvr>
                                        <p:cTn id="61" dur="1" fill="hold">
                                          <p:stCondLst>
                                            <p:cond delay="0"/>
                                          </p:stCondLst>
                                        </p:cTn>
                                        <p:tgtEl>
                                          <p:spTgt spid="62"/>
                                        </p:tgtEl>
                                        <p:attrNameLst>
                                          <p:attrName>style.visibility</p:attrName>
                                        </p:attrNameLst>
                                      </p:cBhvr>
                                      <p:to>
                                        <p:strVal val="visible"/>
                                      </p:to>
                                    </p:set>
                                    <p:anim calcmode="lin" valueType="num">
                                      <p:cBhvr additive="base">
                                        <p:cTn id="62" dur="750" fill="hold"/>
                                        <p:tgtEl>
                                          <p:spTgt spid="62"/>
                                        </p:tgtEl>
                                        <p:attrNameLst>
                                          <p:attrName>ppt_x</p:attrName>
                                        </p:attrNameLst>
                                      </p:cBhvr>
                                      <p:tavLst>
                                        <p:tav tm="0">
                                          <p:val>
                                            <p:strVal val="1+#ppt_w/2"/>
                                          </p:val>
                                        </p:tav>
                                        <p:tav tm="100000">
                                          <p:val>
                                            <p:strVal val="#ppt_x"/>
                                          </p:val>
                                        </p:tav>
                                      </p:tavLst>
                                    </p:anim>
                                    <p:anim calcmode="lin" valueType="num">
                                      <p:cBhvr additive="base">
                                        <p:cTn id="63" dur="750" fill="hold"/>
                                        <p:tgtEl>
                                          <p:spTgt spid="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 grpId="0" animBg="1"/>
      <p:bldP spid="5" grpId="0" animBg="1"/>
      <p:bldP spid="6" grpId="0" animBg="1"/>
      <p:bldP spid="7" grpId="0" animBg="1"/>
      <p:bldP spid="8" grpId="0" animBg="1"/>
      <p:bldP spid="59" grpId="0" animBg="1"/>
      <p:bldP spid="60" grpId="0" animBg="1"/>
      <p:bldP spid="61" grpId="0" animBg="1"/>
      <p:bldP spid="62" grpId="0" animBg="1"/>
      <p:bldP spid="64" grpId="0"/>
      <p:bldP spid="6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1D66C-76A4-E24A-A0A9-85FBD35A2921}"/>
              </a:ext>
            </a:extLst>
          </p:cNvPr>
          <p:cNvSpPr>
            <a:spLocks noGrp="1"/>
          </p:cNvSpPr>
          <p:nvPr>
            <p:ph type="title"/>
          </p:nvPr>
        </p:nvSpPr>
        <p:spPr/>
        <p:txBody>
          <a:bodyPr/>
          <a:lstStyle/>
          <a:p>
            <a:r>
              <a:rPr lang="en-US" dirty="0" err="1"/>
              <a:t>深圳简介</a:t>
            </a:r>
            <a:endParaRPr lang="en-US" dirty="0"/>
          </a:p>
        </p:txBody>
      </p:sp>
      <p:sp>
        <p:nvSpPr>
          <p:cNvPr id="3" name="Content Placeholder 2">
            <a:extLst>
              <a:ext uri="{FF2B5EF4-FFF2-40B4-BE49-F238E27FC236}">
                <a16:creationId xmlns:a16="http://schemas.microsoft.com/office/drawing/2014/main" id="{CA5756B8-1203-4D47-B3F7-7DFF740706C3}"/>
              </a:ext>
            </a:extLst>
          </p:cNvPr>
          <p:cNvSpPr>
            <a:spLocks noGrp="1"/>
          </p:cNvSpPr>
          <p:nvPr>
            <p:ph idx="1"/>
          </p:nvPr>
        </p:nvSpPr>
        <p:spPr/>
        <p:txBody>
          <a:bodyPr/>
          <a:lstStyle/>
          <a:p>
            <a:r>
              <a:rPr lang="en-US" dirty="0" err="1"/>
              <a:t>深圳有市区</a:t>
            </a:r>
            <a:r>
              <a:rPr lang="zh-CN" altLang="en-US" dirty="0"/>
              <a:t>，但是又是分布式</a:t>
            </a:r>
            <a:endParaRPr lang="en-US" dirty="0"/>
          </a:p>
          <a:p>
            <a:r>
              <a:rPr lang="en-US" dirty="0" err="1"/>
              <a:t>产业布局</a:t>
            </a:r>
            <a:endParaRPr lang="en-US" dirty="0"/>
          </a:p>
          <a:p>
            <a:r>
              <a:rPr lang="en-US" dirty="0" err="1"/>
              <a:t>光明区布局</a:t>
            </a:r>
            <a:endParaRPr lang="en-US" dirty="0"/>
          </a:p>
          <a:p>
            <a:r>
              <a:rPr lang="en-US" dirty="0" err="1"/>
              <a:t>大湾区布局</a:t>
            </a:r>
            <a:br>
              <a:rPr lang="en-US" dirty="0"/>
            </a:br>
            <a:br>
              <a:rPr lang="en-US" dirty="0"/>
            </a:br>
            <a:r>
              <a:rPr lang="en-US" dirty="0" err="1"/>
              <a:t>百万人次由香港进入深圳消费</a:t>
            </a:r>
            <a:endParaRPr lang="en-US" dirty="0"/>
          </a:p>
          <a:p>
            <a:endParaRPr lang="en-US" dirty="0"/>
          </a:p>
          <a:p>
            <a:r>
              <a:rPr lang="en-US" dirty="0" err="1"/>
              <a:t>深圳的定位</a:t>
            </a:r>
            <a:r>
              <a:rPr lang="zh-CN" altLang="en-US" dirty="0"/>
              <a:t>，目前决定了粒子物理方向非常弱。</a:t>
            </a:r>
            <a:endParaRPr lang="en-US" dirty="0"/>
          </a:p>
        </p:txBody>
      </p:sp>
      <p:sp>
        <p:nvSpPr>
          <p:cNvPr id="4" name="Slide Number Placeholder 3">
            <a:extLst>
              <a:ext uri="{FF2B5EF4-FFF2-40B4-BE49-F238E27FC236}">
                <a16:creationId xmlns:a16="http://schemas.microsoft.com/office/drawing/2014/main" id="{DE1807C1-D44F-CF4B-B484-97DD677C63BD}"/>
              </a:ext>
            </a:extLst>
          </p:cNvPr>
          <p:cNvSpPr>
            <a:spLocks noGrp="1"/>
          </p:cNvSpPr>
          <p:nvPr>
            <p:ph type="sldNum" sz="quarter" idx="12"/>
          </p:nvPr>
        </p:nvSpPr>
        <p:spPr/>
        <p:txBody>
          <a:bodyPr/>
          <a:lstStyle/>
          <a:p>
            <a:fld id="{A8537B7A-7510-410A-AA53-45D600DA0276}" type="slidenum">
              <a:rPr lang="zh-CN" altLang="en-US" smtClean="0"/>
              <a:pPr/>
              <a:t>29</a:t>
            </a:fld>
            <a:endParaRPr lang="zh-CN" altLang="en-US"/>
          </a:p>
        </p:txBody>
      </p:sp>
    </p:spTree>
    <p:extLst>
      <p:ext uri="{BB962C8B-B14F-4D97-AF65-F5344CB8AC3E}">
        <p14:creationId xmlns:p14="http://schemas.microsoft.com/office/powerpoint/2010/main" val="16721090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65566-A09E-F54B-B69B-4405CB4923E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8B44C3A-E69F-BA4F-B498-3A9146CE6BDB}"/>
              </a:ext>
            </a:extLst>
          </p:cNvPr>
          <p:cNvSpPr>
            <a:spLocks noGrp="1"/>
          </p:cNvSpPr>
          <p:nvPr>
            <p:ph idx="1"/>
          </p:nvPr>
        </p:nvSpPr>
        <p:spPr/>
        <p:txBody>
          <a:bodyPr>
            <a:normAutofit fontScale="92500" lnSpcReduction="10000"/>
          </a:bodyPr>
          <a:lstStyle/>
          <a:p>
            <a:r>
              <a:rPr lang="zh-CN" altLang="en-US" dirty="0"/>
              <a:t>气候宜人，已经百花争妍的季节（深圳拥有</a:t>
            </a:r>
            <a:r>
              <a:rPr lang="en-US" dirty="0"/>
              <a:t>x</a:t>
            </a:r>
            <a:r>
              <a:rPr lang="zh-CN" altLang="en-US" dirty="0"/>
              <a:t>个花园，算是最多花园的地方）  </a:t>
            </a:r>
          </a:p>
          <a:p>
            <a:r>
              <a:rPr lang="zh-CN" altLang="en-US" dirty="0"/>
              <a:t>改革开放的窗口，最年轻的直辖市，产业布局</a:t>
            </a:r>
          </a:p>
          <a:p>
            <a:endParaRPr lang="zh-CN" altLang="en-US" dirty="0"/>
          </a:p>
          <a:p>
            <a:r>
              <a:rPr lang="zh-CN" altLang="en-US" dirty="0"/>
              <a:t>周边文化、对接香港、人才政策</a:t>
            </a:r>
          </a:p>
          <a:p>
            <a:endParaRPr lang="zh-CN" altLang="en-US" dirty="0"/>
          </a:p>
          <a:p>
            <a:r>
              <a:rPr lang="zh-CN" altLang="en-US" dirty="0"/>
              <a:t>光明科学城，是继怀柔、合肥、张江科学城之后的第四个国家综合科学中心。整体几乎是从</a:t>
            </a:r>
            <a:r>
              <a:rPr lang="en-US" altLang="zh-CN" dirty="0"/>
              <a:t>0</a:t>
            </a:r>
            <a:r>
              <a:rPr lang="zh-CN" altLang="en-US" dirty="0"/>
              <a:t>开始布局</a:t>
            </a:r>
          </a:p>
          <a:p>
            <a:endParaRPr lang="zh-CN" altLang="en-US" dirty="0"/>
          </a:p>
          <a:p>
            <a:r>
              <a:rPr lang="zh-CN" altLang="en-US" dirty="0"/>
              <a:t>大湾区：</a:t>
            </a:r>
            <a:r>
              <a:rPr lang="en-US" altLang="zh-CN" dirty="0"/>
              <a:t>30</a:t>
            </a:r>
            <a:r>
              <a:rPr lang="zh-CN" altLang="en-US" dirty="0"/>
              <a:t>分钟到香港九龙关口</a:t>
            </a:r>
            <a:endParaRPr lang="en-US" dirty="0"/>
          </a:p>
        </p:txBody>
      </p:sp>
      <p:sp>
        <p:nvSpPr>
          <p:cNvPr id="4" name="Slide Number Placeholder 3">
            <a:extLst>
              <a:ext uri="{FF2B5EF4-FFF2-40B4-BE49-F238E27FC236}">
                <a16:creationId xmlns:a16="http://schemas.microsoft.com/office/drawing/2014/main" id="{3EDB5E78-1F03-C54A-A740-E25ECA4549CF}"/>
              </a:ext>
            </a:extLst>
          </p:cNvPr>
          <p:cNvSpPr>
            <a:spLocks noGrp="1"/>
          </p:cNvSpPr>
          <p:nvPr>
            <p:ph type="sldNum" sz="quarter" idx="12"/>
          </p:nvPr>
        </p:nvSpPr>
        <p:spPr/>
        <p:txBody>
          <a:bodyPr/>
          <a:lstStyle/>
          <a:p>
            <a:fld id="{A8537B7A-7510-410A-AA53-45D600DA0276}" type="slidenum">
              <a:rPr lang="zh-CN" altLang="en-US" smtClean="0"/>
              <a:pPr/>
              <a:t>30</a:t>
            </a:fld>
            <a:endParaRPr lang="zh-CN" altLang="en-US"/>
          </a:p>
        </p:txBody>
      </p:sp>
    </p:spTree>
    <p:extLst>
      <p:ext uri="{BB962C8B-B14F-4D97-AF65-F5344CB8AC3E}">
        <p14:creationId xmlns:p14="http://schemas.microsoft.com/office/powerpoint/2010/main" val="1035675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B43CCC-A8B6-F64B-B002-789B73B3E47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6C05638-781F-7F4D-B205-A353F35F6F41}"/>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6A8604A1-B3AB-DB48-8FAA-2158A99B25C2}"/>
              </a:ext>
            </a:extLst>
          </p:cNvPr>
          <p:cNvPicPr>
            <a:picLocks noChangeAspect="1"/>
          </p:cNvPicPr>
          <p:nvPr/>
        </p:nvPicPr>
        <p:blipFill>
          <a:blip r:embed="rId2"/>
          <a:stretch>
            <a:fillRect/>
          </a:stretch>
        </p:blipFill>
        <p:spPr>
          <a:xfrm>
            <a:off x="1056559" y="0"/>
            <a:ext cx="10078882" cy="6858000"/>
          </a:xfrm>
          <a:prstGeom prst="rect">
            <a:avLst/>
          </a:prstGeom>
        </p:spPr>
      </p:pic>
      <p:sp>
        <p:nvSpPr>
          <p:cNvPr id="5" name="Slide Number Placeholder 4">
            <a:extLst>
              <a:ext uri="{FF2B5EF4-FFF2-40B4-BE49-F238E27FC236}">
                <a16:creationId xmlns:a16="http://schemas.microsoft.com/office/drawing/2014/main" id="{71F6278A-2728-A74C-9D9B-53A50FC97B94}"/>
              </a:ext>
            </a:extLst>
          </p:cNvPr>
          <p:cNvSpPr>
            <a:spLocks noGrp="1"/>
          </p:cNvSpPr>
          <p:nvPr>
            <p:ph type="sldNum" sz="quarter" idx="12"/>
          </p:nvPr>
        </p:nvSpPr>
        <p:spPr/>
        <p:txBody>
          <a:bodyPr/>
          <a:lstStyle/>
          <a:p>
            <a:fld id="{A8537B7A-7510-410A-AA53-45D600DA0276}" type="slidenum">
              <a:rPr lang="zh-CN" altLang="en-US" smtClean="0"/>
              <a:pPr/>
              <a:t>31</a:t>
            </a:fld>
            <a:endParaRPr lang="zh-CN" altLang="en-US"/>
          </a:p>
        </p:txBody>
      </p:sp>
    </p:spTree>
    <p:extLst>
      <p:ext uri="{BB962C8B-B14F-4D97-AF65-F5344CB8AC3E}">
        <p14:creationId xmlns:p14="http://schemas.microsoft.com/office/powerpoint/2010/main" val="25239991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081439-E573-3F4A-AF88-196B372AF064}"/>
              </a:ext>
            </a:extLst>
          </p:cNvPr>
          <p:cNvSpPr>
            <a:spLocks noGrp="1"/>
          </p:cNvSpPr>
          <p:nvPr>
            <p:ph type="title"/>
          </p:nvPr>
        </p:nvSpPr>
        <p:spPr/>
        <p:txBody>
          <a:bodyPr/>
          <a:lstStyle/>
          <a:p>
            <a:r>
              <a:rPr lang="en-US" dirty="0" err="1"/>
              <a:t>代表性图片</a:t>
            </a:r>
            <a:endParaRPr lang="en-US" dirty="0"/>
          </a:p>
        </p:txBody>
      </p:sp>
      <p:sp>
        <p:nvSpPr>
          <p:cNvPr id="3" name="Content Placeholder 2">
            <a:extLst>
              <a:ext uri="{FF2B5EF4-FFF2-40B4-BE49-F238E27FC236}">
                <a16:creationId xmlns:a16="http://schemas.microsoft.com/office/drawing/2014/main" id="{8B1B1581-BE14-024A-B200-90952D308435}"/>
              </a:ext>
            </a:extLst>
          </p:cNvPr>
          <p:cNvSpPr>
            <a:spLocks noGrp="1"/>
          </p:cNvSpPr>
          <p:nvPr>
            <p:ph idx="1"/>
          </p:nvPr>
        </p:nvSpPr>
        <p:spPr/>
        <p:txBody>
          <a:bodyPr/>
          <a:lstStyle/>
          <a:p>
            <a:r>
              <a:rPr lang="en-US" dirty="0" err="1"/>
              <a:t>老校区的中山楼</a:t>
            </a:r>
            <a:r>
              <a:rPr lang="zh-CN" altLang="en-US" dirty="0"/>
              <a:t> 中山医</a:t>
            </a:r>
            <a:endParaRPr lang="en-AU" altLang="zh-CN" dirty="0"/>
          </a:p>
          <a:p>
            <a:endParaRPr lang="en-US" dirty="0"/>
          </a:p>
          <a:p>
            <a:r>
              <a:rPr lang="en-US" dirty="0" err="1"/>
              <a:t>珠海的天琴楼</a:t>
            </a:r>
            <a:r>
              <a:rPr lang="zh-CN" altLang="en-US" dirty="0"/>
              <a:t>、</a:t>
            </a:r>
            <a:r>
              <a:rPr lang="zh-CN" altLang="en-AU" dirty="0"/>
              <a:t>海边</a:t>
            </a:r>
            <a:r>
              <a:rPr lang="zh-CN" altLang="en-US" dirty="0"/>
              <a:t>、</a:t>
            </a:r>
            <a:endParaRPr lang="en-AU" altLang="zh-CN" dirty="0"/>
          </a:p>
          <a:p>
            <a:endParaRPr lang="en-AU" dirty="0"/>
          </a:p>
          <a:p>
            <a:r>
              <a:rPr lang="zh-CN" altLang="en-US" dirty="0"/>
              <a:t>深圳？</a:t>
            </a:r>
            <a:endParaRPr lang="en-US" dirty="0"/>
          </a:p>
        </p:txBody>
      </p:sp>
      <p:sp>
        <p:nvSpPr>
          <p:cNvPr id="4" name="Slide Number Placeholder 3">
            <a:extLst>
              <a:ext uri="{FF2B5EF4-FFF2-40B4-BE49-F238E27FC236}">
                <a16:creationId xmlns:a16="http://schemas.microsoft.com/office/drawing/2014/main" id="{BAD3A7A0-1CF7-0B4F-8B01-F1B0F4ECD2C6}"/>
              </a:ext>
            </a:extLst>
          </p:cNvPr>
          <p:cNvSpPr>
            <a:spLocks noGrp="1"/>
          </p:cNvSpPr>
          <p:nvPr>
            <p:ph type="sldNum" sz="quarter" idx="12"/>
          </p:nvPr>
        </p:nvSpPr>
        <p:spPr/>
        <p:txBody>
          <a:bodyPr/>
          <a:lstStyle/>
          <a:p>
            <a:fld id="{A8537B7A-7510-410A-AA53-45D600DA0276}" type="slidenum">
              <a:rPr lang="zh-CN" altLang="en-US" smtClean="0"/>
              <a:pPr/>
              <a:t>32</a:t>
            </a:fld>
            <a:endParaRPr lang="zh-CN" altLang="en-US"/>
          </a:p>
        </p:txBody>
      </p:sp>
    </p:spTree>
    <p:extLst>
      <p:ext uri="{BB962C8B-B14F-4D97-AF65-F5344CB8AC3E}">
        <p14:creationId xmlns:p14="http://schemas.microsoft.com/office/powerpoint/2010/main" val="35428282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EF1F5B96-F9C1-48EC-A668-4788CAC80ED3}"/>
              </a:ext>
            </a:extLst>
          </p:cNvPr>
          <p:cNvPicPr>
            <a:picLocks noChangeAspect="1"/>
          </p:cNvPicPr>
          <p:nvPr/>
        </p:nvPicPr>
        <p:blipFill rotWithShape="1">
          <a:blip r:embed="rId3">
            <a:extLst>
              <a:ext uri="{28A0092B-C50C-407E-A947-70E740481C1C}">
                <a14:useLocalDpi xmlns:a14="http://schemas.microsoft.com/office/drawing/2010/main" val="0"/>
              </a:ext>
            </a:extLst>
          </a:blip>
          <a:srcRect t="21604" b="37591"/>
          <a:stretch/>
        </p:blipFill>
        <p:spPr>
          <a:xfrm>
            <a:off x="-17299" y="0"/>
            <a:ext cx="12209296" cy="3736490"/>
          </a:xfrm>
          <a:prstGeom prst="rect">
            <a:avLst/>
          </a:prstGeom>
        </p:spPr>
      </p:pic>
      <p:sp>
        <p:nvSpPr>
          <p:cNvPr id="3" name="矩形 2"/>
          <p:cNvSpPr/>
          <p:nvPr/>
        </p:nvSpPr>
        <p:spPr>
          <a:xfrm rot="5400000">
            <a:off x="4227759" y="-4227756"/>
            <a:ext cx="3736490" cy="12192002"/>
          </a:xfrm>
          <a:prstGeom prst="rect">
            <a:avLst/>
          </a:prstGeom>
          <a:gradFill>
            <a:gsLst>
              <a:gs pos="0">
                <a:srgbClr val="014723"/>
              </a:gs>
              <a:gs pos="59000">
                <a:srgbClr val="014723">
                  <a:alpha val="40000"/>
                </a:srgbClr>
              </a:gs>
              <a:gs pos="100000">
                <a:srgbClr val="014723">
                  <a:alpha val="10000"/>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 name="组合 4"/>
          <p:cNvGrpSpPr/>
          <p:nvPr/>
        </p:nvGrpSpPr>
        <p:grpSpPr>
          <a:xfrm>
            <a:off x="5321300" y="3044202"/>
            <a:ext cx="1549400" cy="1378900"/>
            <a:chOff x="5127859" y="2518592"/>
            <a:chExt cx="1936282" cy="1723208"/>
          </a:xfrm>
        </p:grpSpPr>
        <p:sp>
          <p:nvSpPr>
            <p:cNvPr id="6" name="任意多边形 5"/>
            <p:cNvSpPr/>
            <p:nvPr/>
          </p:nvSpPr>
          <p:spPr>
            <a:xfrm>
              <a:off x="5127859" y="2518592"/>
              <a:ext cx="1936282" cy="1723208"/>
            </a:xfrm>
            <a:custGeom>
              <a:avLst/>
              <a:gdLst>
                <a:gd name="connsiteX0" fmla="*/ 576168 w 1961391"/>
                <a:gd name="connsiteY0" fmla="*/ 0 h 1745551"/>
                <a:gd name="connsiteX1" fmla="*/ 863600 w 1961391"/>
                <a:gd name="connsiteY1" fmla="*/ 0 h 1745551"/>
                <a:gd name="connsiteX2" fmla="*/ 1097791 w 1961391"/>
                <a:gd name="connsiteY2" fmla="*/ 0 h 1745551"/>
                <a:gd name="connsiteX3" fmla="*/ 1385223 w 1961391"/>
                <a:gd name="connsiteY3" fmla="*/ 0 h 1745551"/>
                <a:gd name="connsiteX4" fmla="*/ 1539918 w 1961391"/>
                <a:gd name="connsiteY4" fmla="*/ 88854 h 1745551"/>
                <a:gd name="connsiteX5" fmla="*/ 1940980 w 1961391"/>
                <a:gd name="connsiteY5" fmla="*/ 783921 h 1745551"/>
                <a:gd name="connsiteX6" fmla="*/ 1961391 w 1961391"/>
                <a:gd name="connsiteY6" fmla="*/ 872775 h 1745551"/>
                <a:gd name="connsiteX7" fmla="*/ 1940980 w 1961391"/>
                <a:gd name="connsiteY7" fmla="*/ 961629 h 1745551"/>
                <a:gd name="connsiteX8" fmla="*/ 1539918 w 1961391"/>
                <a:gd name="connsiteY8" fmla="*/ 1656697 h 1745551"/>
                <a:gd name="connsiteX9" fmla="*/ 1385223 w 1961391"/>
                <a:gd name="connsiteY9" fmla="*/ 1745551 h 1745551"/>
                <a:gd name="connsiteX10" fmla="*/ 1120460 w 1961391"/>
                <a:gd name="connsiteY10" fmla="*/ 1745551 h 1745551"/>
                <a:gd name="connsiteX11" fmla="*/ 1097791 w 1961391"/>
                <a:gd name="connsiteY11" fmla="*/ 1745551 h 1745551"/>
                <a:gd name="connsiteX12" fmla="*/ 1039896 w 1961391"/>
                <a:gd name="connsiteY12" fmla="*/ 1745551 h 1745551"/>
                <a:gd name="connsiteX13" fmla="*/ 1013340 w 1961391"/>
                <a:gd name="connsiteY13" fmla="*/ 1745551 h 1745551"/>
                <a:gd name="connsiteX14" fmla="*/ 948051 w 1961391"/>
                <a:gd name="connsiteY14" fmla="*/ 1745551 h 1745551"/>
                <a:gd name="connsiteX15" fmla="*/ 921495 w 1961391"/>
                <a:gd name="connsiteY15" fmla="*/ 1745551 h 1745551"/>
                <a:gd name="connsiteX16" fmla="*/ 863600 w 1961391"/>
                <a:gd name="connsiteY16" fmla="*/ 1745551 h 1745551"/>
                <a:gd name="connsiteX17" fmla="*/ 840931 w 1961391"/>
                <a:gd name="connsiteY17" fmla="*/ 1745551 h 1745551"/>
                <a:gd name="connsiteX18" fmla="*/ 576168 w 1961391"/>
                <a:gd name="connsiteY18" fmla="*/ 1745551 h 1745551"/>
                <a:gd name="connsiteX19" fmla="*/ 421473 w 1961391"/>
                <a:gd name="connsiteY19" fmla="*/ 1656697 h 1745551"/>
                <a:gd name="connsiteX20" fmla="*/ 20411 w 1961391"/>
                <a:gd name="connsiteY20" fmla="*/ 961629 h 1745551"/>
                <a:gd name="connsiteX21" fmla="*/ 0 w 1961391"/>
                <a:gd name="connsiteY21" fmla="*/ 872775 h 1745551"/>
                <a:gd name="connsiteX22" fmla="*/ 20411 w 1961391"/>
                <a:gd name="connsiteY22" fmla="*/ 783921 h 1745551"/>
                <a:gd name="connsiteX23" fmla="*/ 421473 w 1961391"/>
                <a:gd name="connsiteY23" fmla="*/ 88854 h 1745551"/>
                <a:gd name="connsiteX24" fmla="*/ 576168 w 1961391"/>
                <a:gd name="connsiteY24" fmla="*/ 0 h 174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61391" h="1745551">
                  <a:moveTo>
                    <a:pt x="576168" y="0"/>
                  </a:moveTo>
                  <a:lnTo>
                    <a:pt x="863600" y="0"/>
                  </a:lnTo>
                  <a:lnTo>
                    <a:pt x="1097791" y="0"/>
                  </a:lnTo>
                  <a:lnTo>
                    <a:pt x="1385223" y="0"/>
                  </a:lnTo>
                  <a:cubicBezTo>
                    <a:pt x="1441086" y="0"/>
                    <a:pt x="1511271" y="40128"/>
                    <a:pt x="1539918" y="88854"/>
                  </a:cubicBezTo>
                  <a:cubicBezTo>
                    <a:pt x="1940980" y="783921"/>
                    <a:pt x="1940980" y="783921"/>
                    <a:pt x="1940980" y="783921"/>
                  </a:cubicBezTo>
                  <a:cubicBezTo>
                    <a:pt x="1954587" y="808285"/>
                    <a:pt x="1961391" y="840530"/>
                    <a:pt x="1961391" y="872775"/>
                  </a:cubicBezTo>
                  <a:cubicBezTo>
                    <a:pt x="1961391" y="905021"/>
                    <a:pt x="1954587" y="937267"/>
                    <a:pt x="1940980" y="961629"/>
                  </a:cubicBezTo>
                  <a:cubicBezTo>
                    <a:pt x="1539918" y="1656697"/>
                    <a:pt x="1539918" y="1656697"/>
                    <a:pt x="1539918" y="1656697"/>
                  </a:cubicBezTo>
                  <a:cubicBezTo>
                    <a:pt x="1511271" y="1705424"/>
                    <a:pt x="1441086" y="1745551"/>
                    <a:pt x="1385223" y="1745551"/>
                  </a:cubicBezTo>
                  <a:cubicBezTo>
                    <a:pt x="1284958" y="1745551"/>
                    <a:pt x="1197225" y="1745551"/>
                    <a:pt x="1120460" y="1745551"/>
                  </a:cubicBezTo>
                  <a:lnTo>
                    <a:pt x="1097791" y="1745551"/>
                  </a:lnTo>
                  <a:lnTo>
                    <a:pt x="1039896" y="1745551"/>
                  </a:lnTo>
                  <a:lnTo>
                    <a:pt x="1013340" y="1745551"/>
                  </a:lnTo>
                  <a:lnTo>
                    <a:pt x="948051" y="1745551"/>
                  </a:lnTo>
                  <a:lnTo>
                    <a:pt x="921495" y="1745551"/>
                  </a:lnTo>
                  <a:lnTo>
                    <a:pt x="863600" y="1745551"/>
                  </a:lnTo>
                  <a:lnTo>
                    <a:pt x="840931" y="1745551"/>
                  </a:lnTo>
                  <a:cubicBezTo>
                    <a:pt x="764166" y="1745551"/>
                    <a:pt x="676433" y="1745551"/>
                    <a:pt x="576168" y="1745551"/>
                  </a:cubicBezTo>
                  <a:cubicBezTo>
                    <a:pt x="520305" y="1745551"/>
                    <a:pt x="450120" y="1705424"/>
                    <a:pt x="421473" y="1656697"/>
                  </a:cubicBezTo>
                  <a:cubicBezTo>
                    <a:pt x="421473" y="1656697"/>
                    <a:pt x="421473" y="1656697"/>
                    <a:pt x="20411" y="961629"/>
                  </a:cubicBezTo>
                  <a:cubicBezTo>
                    <a:pt x="6804" y="937267"/>
                    <a:pt x="0" y="905021"/>
                    <a:pt x="0" y="872775"/>
                  </a:cubicBezTo>
                  <a:cubicBezTo>
                    <a:pt x="0" y="840530"/>
                    <a:pt x="6804" y="808285"/>
                    <a:pt x="20411" y="783921"/>
                  </a:cubicBezTo>
                  <a:cubicBezTo>
                    <a:pt x="20411" y="783921"/>
                    <a:pt x="20411" y="783921"/>
                    <a:pt x="421473" y="88854"/>
                  </a:cubicBezTo>
                  <a:cubicBezTo>
                    <a:pt x="450120" y="40128"/>
                    <a:pt x="520305" y="0"/>
                    <a:pt x="576168" y="0"/>
                  </a:cubicBezTo>
                  <a:close/>
                </a:path>
              </a:pathLst>
            </a:cu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590"/>
            </a:p>
          </p:txBody>
        </p:sp>
        <p:sp>
          <p:nvSpPr>
            <p:cNvPr id="7" name="任意多边形 6"/>
            <p:cNvSpPr/>
            <p:nvPr/>
          </p:nvSpPr>
          <p:spPr>
            <a:xfrm>
              <a:off x="5257193" y="2633694"/>
              <a:ext cx="1677614" cy="1493004"/>
            </a:xfrm>
            <a:custGeom>
              <a:avLst/>
              <a:gdLst>
                <a:gd name="connsiteX0" fmla="*/ 576168 w 1961391"/>
                <a:gd name="connsiteY0" fmla="*/ 0 h 1745551"/>
                <a:gd name="connsiteX1" fmla="*/ 863600 w 1961391"/>
                <a:gd name="connsiteY1" fmla="*/ 0 h 1745551"/>
                <a:gd name="connsiteX2" fmla="*/ 1097791 w 1961391"/>
                <a:gd name="connsiteY2" fmla="*/ 0 h 1745551"/>
                <a:gd name="connsiteX3" fmla="*/ 1385223 w 1961391"/>
                <a:gd name="connsiteY3" fmla="*/ 0 h 1745551"/>
                <a:gd name="connsiteX4" fmla="*/ 1539918 w 1961391"/>
                <a:gd name="connsiteY4" fmla="*/ 88854 h 1745551"/>
                <a:gd name="connsiteX5" fmla="*/ 1940980 w 1961391"/>
                <a:gd name="connsiteY5" fmla="*/ 783921 h 1745551"/>
                <a:gd name="connsiteX6" fmla="*/ 1961391 w 1961391"/>
                <a:gd name="connsiteY6" fmla="*/ 872775 h 1745551"/>
                <a:gd name="connsiteX7" fmla="*/ 1940980 w 1961391"/>
                <a:gd name="connsiteY7" fmla="*/ 961629 h 1745551"/>
                <a:gd name="connsiteX8" fmla="*/ 1539918 w 1961391"/>
                <a:gd name="connsiteY8" fmla="*/ 1656697 h 1745551"/>
                <a:gd name="connsiteX9" fmla="*/ 1385223 w 1961391"/>
                <a:gd name="connsiteY9" fmla="*/ 1745551 h 1745551"/>
                <a:gd name="connsiteX10" fmla="*/ 1120460 w 1961391"/>
                <a:gd name="connsiteY10" fmla="*/ 1745551 h 1745551"/>
                <a:gd name="connsiteX11" fmla="*/ 1097791 w 1961391"/>
                <a:gd name="connsiteY11" fmla="*/ 1745551 h 1745551"/>
                <a:gd name="connsiteX12" fmla="*/ 1039896 w 1961391"/>
                <a:gd name="connsiteY12" fmla="*/ 1745551 h 1745551"/>
                <a:gd name="connsiteX13" fmla="*/ 1013340 w 1961391"/>
                <a:gd name="connsiteY13" fmla="*/ 1745551 h 1745551"/>
                <a:gd name="connsiteX14" fmla="*/ 948051 w 1961391"/>
                <a:gd name="connsiteY14" fmla="*/ 1745551 h 1745551"/>
                <a:gd name="connsiteX15" fmla="*/ 921495 w 1961391"/>
                <a:gd name="connsiteY15" fmla="*/ 1745551 h 1745551"/>
                <a:gd name="connsiteX16" fmla="*/ 863600 w 1961391"/>
                <a:gd name="connsiteY16" fmla="*/ 1745551 h 1745551"/>
                <a:gd name="connsiteX17" fmla="*/ 840931 w 1961391"/>
                <a:gd name="connsiteY17" fmla="*/ 1745551 h 1745551"/>
                <a:gd name="connsiteX18" fmla="*/ 576168 w 1961391"/>
                <a:gd name="connsiteY18" fmla="*/ 1745551 h 1745551"/>
                <a:gd name="connsiteX19" fmla="*/ 421473 w 1961391"/>
                <a:gd name="connsiteY19" fmla="*/ 1656697 h 1745551"/>
                <a:gd name="connsiteX20" fmla="*/ 20411 w 1961391"/>
                <a:gd name="connsiteY20" fmla="*/ 961629 h 1745551"/>
                <a:gd name="connsiteX21" fmla="*/ 0 w 1961391"/>
                <a:gd name="connsiteY21" fmla="*/ 872775 h 1745551"/>
                <a:gd name="connsiteX22" fmla="*/ 20411 w 1961391"/>
                <a:gd name="connsiteY22" fmla="*/ 783921 h 1745551"/>
                <a:gd name="connsiteX23" fmla="*/ 421473 w 1961391"/>
                <a:gd name="connsiteY23" fmla="*/ 88854 h 1745551"/>
                <a:gd name="connsiteX24" fmla="*/ 576168 w 1961391"/>
                <a:gd name="connsiteY24" fmla="*/ 0 h 1745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961391" h="1745551">
                  <a:moveTo>
                    <a:pt x="576168" y="0"/>
                  </a:moveTo>
                  <a:lnTo>
                    <a:pt x="863600" y="0"/>
                  </a:lnTo>
                  <a:lnTo>
                    <a:pt x="1097791" y="0"/>
                  </a:lnTo>
                  <a:lnTo>
                    <a:pt x="1385223" y="0"/>
                  </a:lnTo>
                  <a:cubicBezTo>
                    <a:pt x="1441086" y="0"/>
                    <a:pt x="1511271" y="40128"/>
                    <a:pt x="1539918" y="88854"/>
                  </a:cubicBezTo>
                  <a:cubicBezTo>
                    <a:pt x="1940980" y="783921"/>
                    <a:pt x="1940980" y="783921"/>
                    <a:pt x="1940980" y="783921"/>
                  </a:cubicBezTo>
                  <a:cubicBezTo>
                    <a:pt x="1954587" y="808285"/>
                    <a:pt x="1961391" y="840530"/>
                    <a:pt x="1961391" y="872775"/>
                  </a:cubicBezTo>
                  <a:cubicBezTo>
                    <a:pt x="1961391" y="905021"/>
                    <a:pt x="1954587" y="937267"/>
                    <a:pt x="1940980" y="961629"/>
                  </a:cubicBezTo>
                  <a:cubicBezTo>
                    <a:pt x="1539918" y="1656697"/>
                    <a:pt x="1539918" y="1656697"/>
                    <a:pt x="1539918" y="1656697"/>
                  </a:cubicBezTo>
                  <a:cubicBezTo>
                    <a:pt x="1511271" y="1705424"/>
                    <a:pt x="1441086" y="1745551"/>
                    <a:pt x="1385223" y="1745551"/>
                  </a:cubicBezTo>
                  <a:cubicBezTo>
                    <a:pt x="1284958" y="1745551"/>
                    <a:pt x="1197225" y="1745551"/>
                    <a:pt x="1120460" y="1745551"/>
                  </a:cubicBezTo>
                  <a:lnTo>
                    <a:pt x="1097791" y="1745551"/>
                  </a:lnTo>
                  <a:lnTo>
                    <a:pt x="1039896" y="1745551"/>
                  </a:lnTo>
                  <a:lnTo>
                    <a:pt x="1013340" y="1745551"/>
                  </a:lnTo>
                  <a:lnTo>
                    <a:pt x="948051" y="1745551"/>
                  </a:lnTo>
                  <a:lnTo>
                    <a:pt x="921495" y="1745551"/>
                  </a:lnTo>
                  <a:lnTo>
                    <a:pt x="863600" y="1745551"/>
                  </a:lnTo>
                  <a:lnTo>
                    <a:pt x="840931" y="1745551"/>
                  </a:lnTo>
                  <a:cubicBezTo>
                    <a:pt x="764166" y="1745551"/>
                    <a:pt x="676433" y="1745551"/>
                    <a:pt x="576168" y="1745551"/>
                  </a:cubicBezTo>
                  <a:cubicBezTo>
                    <a:pt x="520305" y="1745551"/>
                    <a:pt x="450120" y="1705424"/>
                    <a:pt x="421473" y="1656697"/>
                  </a:cubicBezTo>
                  <a:cubicBezTo>
                    <a:pt x="421473" y="1656697"/>
                    <a:pt x="421473" y="1656697"/>
                    <a:pt x="20411" y="961629"/>
                  </a:cubicBezTo>
                  <a:cubicBezTo>
                    <a:pt x="6804" y="937267"/>
                    <a:pt x="0" y="905021"/>
                    <a:pt x="0" y="872775"/>
                  </a:cubicBezTo>
                  <a:cubicBezTo>
                    <a:pt x="0" y="840530"/>
                    <a:pt x="6804" y="808285"/>
                    <a:pt x="20411" y="783921"/>
                  </a:cubicBezTo>
                  <a:cubicBezTo>
                    <a:pt x="20411" y="783921"/>
                    <a:pt x="20411" y="783921"/>
                    <a:pt x="421473" y="88854"/>
                  </a:cubicBezTo>
                  <a:cubicBezTo>
                    <a:pt x="450120" y="40128"/>
                    <a:pt x="520305" y="0"/>
                    <a:pt x="576168"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sz="2590"/>
            </a:p>
          </p:txBody>
        </p:sp>
      </p:grpSp>
      <p:sp>
        <p:nvSpPr>
          <p:cNvPr id="8" name="文本框 7"/>
          <p:cNvSpPr txBox="1"/>
          <p:nvPr/>
        </p:nvSpPr>
        <p:spPr>
          <a:xfrm>
            <a:off x="5491220" y="3502820"/>
            <a:ext cx="1209562" cy="461665"/>
          </a:xfrm>
          <a:prstGeom prst="rect">
            <a:avLst/>
          </a:prstGeom>
          <a:noFill/>
        </p:spPr>
        <p:txBody>
          <a:bodyPr wrap="none" rtlCol="0">
            <a:spAutoFit/>
          </a:bodyPr>
          <a:lstStyle/>
          <a:p>
            <a:r>
              <a:rPr lang="en-US" altLang="zh-CN" sz="2400" dirty="0">
                <a:solidFill>
                  <a:schemeClr val="bg1"/>
                </a:solidFill>
                <a:latin typeface="微软雅黑" panose="020B0503020204020204" pitchFamily="34" charset="-122"/>
                <a:ea typeface="微软雅黑" panose="020B0503020204020204" pitchFamily="34" charset="-122"/>
              </a:rPr>
              <a:t>Part.01</a:t>
            </a:r>
          </a:p>
        </p:txBody>
      </p:sp>
      <p:sp>
        <p:nvSpPr>
          <p:cNvPr id="9" name="文本框 8"/>
          <p:cNvSpPr txBox="1"/>
          <p:nvPr/>
        </p:nvSpPr>
        <p:spPr>
          <a:xfrm>
            <a:off x="3327401" y="4789616"/>
            <a:ext cx="5537198" cy="707886"/>
          </a:xfrm>
          <a:prstGeom prst="rect">
            <a:avLst/>
          </a:prstGeom>
          <a:noFill/>
          <a:ln>
            <a:noFill/>
          </a:ln>
        </p:spPr>
        <p:txBody>
          <a:bodyPr wrap="square" rtlCol="0">
            <a:spAutoFit/>
          </a:bodyPr>
          <a:lstStyle/>
          <a:p>
            <a:pPr algn="ctr"/>
            <a:r>
              <a:rPr lang="zh-CN" altLang="en-US" sz="4000" b="1" spc="600" dirty="0">
                <a:solidFill>
                  <a:schemeClr val="accent1"/>
                </a:solidFill>
                <a:latin typeface="微软雅黑" panose="020B0503020204020204" pitchFamily="34" charset="-122"/>
                <a:ea typeface="微软雅黑" panose="020B0503020204020204" pitchFamily="34" charset="-122"/>
              </a:rPr>
              <a:t>绪论背景</a:t>
            </a:r>
          </a:p>
        </p:txBody>
      </p:sp>
      <p:pic>
        <p:nvPicPr>
          <p:cNvPr id="10" name="图片 9">
            <a:extLst>
              <a:ext uri="{FF2B5EF4-FFF2-40B4-BE49-F238E27FC236}">
                <a16:creationId xmlns:a16="http://schemas.microsoft.com/office/drawing/2014/main" id="{ED54B3F5-FD72-4993-B0EE-6C48FAF63EA9}"/>
              </a:ext>
            </a:extLst>
          </p:cNvPr>
          <p:cNvPicPr>
            <a:picLocks noChangeAspect="1"/>
          </p:cNvPicPr>
          <p:nvPr/>
        </p:nvPicPr>
        <p:blipFill rotWithShape="1">
          <a:blip r:embed="rId4">
            <a:extLst>
              <a:ext uri="{28A0092B-C50C-407E-A947-70E740481C1C}">
                <a14:useLocalDpi xmlns:a14="http://schemas.microsoft.com/office/drawing/2010/main" val="0"/>
              </a:ext>
            </a:extLst>
          </a:blip>
          <a:srcRect t="19562" b="3296"/>
          <a:stretch/>
        </p:blipFill>
        <p:spPr>
          <a:xfrm>
            <a:off x="2716059" y="661011"/>
            <a:ext cx="6759883" cy="2383189"/>
          </a:xfrm>
          <a:prstGeom prst="rect">
            <a:avLst/>
          </a:prstGeom>
        </p:spPr>
      </p:pic>
      <p:sp>
        <p:nvSpPr>
          <p:cNvPr id="2" name="Slide Number Placeholder 1">
            <a:extLst>
              <a:ext uri="{FF2B5EF4-FFF2-40B4-BE49-F238E27FC236}">
                <a16:creationId xmlns:a16="http://schemas.microsoft.com/office/drawing/2014/main" id="{CCF76D43-17FF-684A-B7AC-0CF335641D6D}"/>
              </a:ext>
            </a:extLst>
          </p:cNvPr>
          <p:cNvSpPr>
            <a:spLocks noGrp="1"/>
          </p:cNvSpPr>
          <p:nvPr>
            <p:ph type="sldNum" sz="quarter" idx="12"/>
          </p:nvPr>
        </p:nvSpPr>
        <p:spPr/>
        <p:txBody>
          <a:bodyPr/>
          <a:lstStyle/>
          <a:p>
            <a:fld id="{A8537B7A-7510-410A-AA53-45D600DA0276}" type="slidenum">
              <a:rPr lang="zh-CN" altLang="en-US" smtClean="0"/>
              <a:pPr/>
              <a:t>33</a:t>
            </a:fld>
            <a:endParaRPr lang="zh-CN" altLang="en-US"/>
          </a:p>
        </p:txBody>
      </p:sp>
    </p:spTree>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33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0-#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4" fill="hold" nodeType="afterEffect" p14:presetBounceEnd="40000">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14:bounceEnd="40000">
                                          <p:cBhvr additive="base">
                                            <p:cTn id="12" dur="750" fill="hold"/>
                                            <p:tgtEl>
                                              <p:spTgt spid="5"/>
                                            </p:tgtEl>
                                            <p:attrNameLst>
                                              <p:attrName>ppt_x</p:attrName>
                                            </p:attrNameLst>
                                          </p:cBhvr>
                                          <p:tavLst>
                                            <p:tav tm="0">
                                              <p:val>
                                                <p:strVal val="#ppt_x"/>
                                              </p:val>
                                            </p:tav>
                                            <p:tav tm="100000">
                                              <p:val>
                                                <p:strVal val="#ppt_x"/>
                                              </p:val>
                                            </p:tav>
                                          </p:tavLst>
                                        </p:anim>
                                        <p:anim calcmode="lin" valueType="num" p14:bounceEnd="40000">
                                          <p:cBhvr additive="base">
                                            <p:cTn id="13" dur="75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par>
                              <p:cTn id="20" fill="hold">
                                <p:stCondLst>
                                  <p:cond delay="2000"/>
                                </p:stCondLst>
                                <p:childTnLst>
                                  <p:par>
                                    <p:cTn id="21" presetID="50" presetClass="entr" presetSubtype="0" decel="10000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strVal val="#ppt_w+.3"/>
                                              </p:val>
                                            </p:tav>
                                            <p:tav tm="100000">
                                              <p:val>
                                                <p:strVal val="#ppt_w"/>
                                              </p:val>
                                            </p:tav>
                                          </p:tavLst>
                                        </p:anim>
                                        <p:anim calcmode="lin" valueType="num">
                                          <p:cBhvr>
                                            <p:cTn id="24" dur="1000" fill="hold"/>
                                            <p:tgtEl>
                                              <p:spTgt spid="9"/>
                                            </p:tgtEl>
                                            <p:attrNameLst>
                                              <p:attrName>ppt_h</p:attrName>
                                            </p:attrNameLst>
                                          </p:cBhvr>
                                          <p:tavLst>
                                            <p:tav tm="0">
                                              <p:val>
                                                <p:strVal val="#ppt_h"/>
                                              </p:val>
                                            </p:tav>
                                            <p:tav tm="100000">
                                              <p:val>
                                                <p:strVal val="#ppt_h"/>
                                              </p:val>
                                            </p:tav>
                                          </p:tavLst>
                                        </p:anim>
                                        <p:animEffect transition="in" filter="fade">
                                          <p:cBhvr>
                                            <p:cTn id="25"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33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750" fill="hold"/>
                                            <p:tgtEl>
                                              <p:spTgt spid="3"/>
                                            </p:tgtEl>
                                            <p:attrNameLst>
                                              <p:attrName>ppt_x</p:attrName>
                                            </p:attrNameLst>
                                          </p:cBhvr>
                                          <p:tavLst>
                                            <p:tav tm="0">
                                              <p:val>
                                                <p:strVal val="0-#ppt_w/2"/>
                                              </p:val>
                                            </p:tav>
                                            <p:tav tm="100000">
                                              <p:val>
                                                <p:strVal val="#ppt_x"/>
                                              </p:val>
                                            </p:tav>
                                          </p:tavLst>
                                        </p:anim>
                                        <p:anim calcmode="lin" valueType="num">
                                          <p:cBhvr additive="base">
                                            <p:cTn id="8" dur="75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fltVal val="0"/>
                                              </p:val>
                                            </p:tav>
                                            <p:tav tm="100000">
                                              <p:val>
                                                <p:strVal val="#ppt_h"/>
                                              </p:val>
                                            </p:tav>
                                          </p:tavLst>
                                        </p:anim>
                                        <p:animEffect transition="in" filter="fade">
                                          <p:cBhvr>
                                            <p:cTn id="14" dur="1000"/>
                                            <p:tgtEl>
                                              <p:spTgt spid="10"/>
                                            </p:tgtEl>
                                          </p:cBhvr>
                                        </p:animEffect>
                                      </p:childTnLst>
                                    </p:cTn>
                                  </p:par>
                                </p:childTnLst>
                              </p:cTn>
                            </p:par>
                            <p:par>
                              <p:cTn id="15" fill="hold">
                                <p:stCondLst>
                                  <p:cond delay="2000"/>
                                </p:stCondLst>
                                <p:childTnLst>
                                  <p:par>
                                    <p:cTn id="16" presetID="2" presetClass="entr" presetSubtype="4"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750" fill="hold"/>
                                            <p:tgtEl>
                                              <p:spTgt spid="5"/>
                                            </p:tgtEl>
                                            <p:attrNameLst>
                                              <p:attrName>ppt_x</p:attrName>
                                            </p:attrNameLst>
                                          </p:cBhvr>
                                          <p:tavLst>
                                            <p:tav tm="0">
                                              <p:val>
                                                <p:strVal val="#ppt_x"/>
                                              </p:val>
                                            </p:tav>
                                            <p:tav tm="100000">
                                              <p:val>
                                                <p:strVal val="#ppt_x"/>
                                              </p:val>
                                            </p:tav>
                                          </p:tavLst>
                                        </p:anim>
                                        <p:anim calcmode="lin" valueType="num">
                                          <p:cBhvr additive="base">
                                            <p:cTn id="19" dur="750" fill="hold"/>
                                            <p:tgtEl>
                                              <p:spTgt spid="5"/>
                                            </p:tgtEl>
                                            <p:attrNameLst>
                                              <p:attrName>ppt_y</p:attrName>
                                            </p:attrNameLst>
                                          </p:cBhvr>
                                          <p:tavLst>
                                            <p:tav tm="0">
                                              <p:val>
                                                <p:strVal val="1+#ppt_h/2"/>
                                              </p:val>
                                            </p:tav>
                                            <p:tav tm="100000">
                                              <p:val>
                                                <p:strVal val="#ppt_y"/>
                                              </p:val>
                                            </p:tav>
                                          </p:tavLst>
                                        </p:anim>
                                      </p:childTnLst>
                                    </p:cTn>
                                  </p:par>
                                </p:childTnLst>
                              </p:cTn>
                            </p:par>
                            <p:par>
                              <p:cTn id="20" fill="hold">
                                <p:stCondLst>
                                  <p:cond delay="3000"/>
                                </p:stCondLst>
                                <p:childTnLst>
                                  <p:par>
                                    <p:cTn id="21" presetID="53" presetClass="entr" presetSubtype="16" fill="hold" grpId="0" nodeType="after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Effect transition="in" filter="fade">
                                          <p:cBhvr>
                                            <p:cTn id="25" dur="500"/>
                                            <p:tgtEl>
                                              <p:spTgt spid="8"/>
                                            </p:tgtEl>
                                          </p:cBhvr>
                                        </p:animEffect>
                                      </p:childTnLst>
                                    </p:cTn>
                                  </p:par>
                                </p:childTnLst>
                              </p:cTn>
                            </p:par>
                            <p:par>
                              <p:cTn id="26" fill="hold">
                                <p:stCondLst>
                                  <p:cond delay="3500"/>
                                </p:stCondLst>
                                <p:childTnLst>
                                  <p:par>
                                    <p:cTn id="27" presetID="50" presetClass="entr" presetSubtype="0" decel="100000" fill="hold" grpId="0" nodeType="after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1000" fill="hold"/>
                                            <p:tgtEl>
                                              <p:spTgt spid="9"/>
                                            </p:tgtEl>
                                            <p:attrNameLst>
                                              <p:attrName>ppt_w</p:attrName>
                                            </p:attrNameLst>
                                          </p:cBhvr>
                                          <p:tavLst>
                                            <p:tav tm="0">
                                              <p:val>
                                                <p:strVal val="#ppt_w+.3"/>
                                              </p:val>
                                            </p:tav>
                                            <p:tav tm="100000">
                                              <p:val>
                                                <p:strVal val="#ppt_w"/>
                                              </p:val>
                                            </p:tav>
                                          </p:tavLst>
                                        </p:anim>
                                        <p:anim calcmode="lin" valueType="num">
                                          <p:cBhvr>
                                            <p:cTn id="30" dur="1000" fill="hold"/>
                                            <p:tgtEl>
                                              <p:spTgt spid="9"/>
                                            </p:tgtEl>
                                            <p:attrNameLst>
                                              <p:attrName>ppt_h</p:attrName>
                                            </p:attrNameLst>
                                          </p:cBhvr>
                                          <p:tavLst>
                                            <p:tav tm="0">
                                              <p:val>
                                                <p:strVal val="#ppt_h"/>
                                              </p:val>
                                            </p:tav>
                                            <p:tav tm="100000">
                                              <p:val>
                                                <p:strVal val="#ppt_h"/>
                                              </p:val>
                                            </p:tav>
                                          </p:tavLst>
                                        </p:anim>
                                        <p:animEffect transition="in" filter="fade">
                                          <p:cBhvr>
                                            <p:cTn id="3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E01E0-7E2F-F142-A48B-319CEB589C67}"/>
              </a:ext>
            </a:extLst>
          </p:cNvPr>
          <p:cNvSpPr>
            <a:spLocks noGrp="1"/>
          </p:cNvSpPr>
          <p:nvPr>
            <p:ph type="title"/>
          </p:nvPr>
        </p:nvSpPr>
        <p:spPr>
          <a:xfrm>
            <a:off x="9054395" y="0"/>
            <a:ext cx="3443514" cy="1152939"/>
          </a:xfrm>
        </p:spPr>
        <p:txBody>
          <a:bodyPr anchor="b">
            <a:normAutofit/>
          </a:bodyPr>
          <a:lstStyle/>
          <a:p>
            <a:r>
              <a:rPr lang="en-US" sz="3200" dirty="0" err="1"/>
              <a:t>中大三校区简介</a:t>
            </a:r>
            <a:endParaRPr lang="en-US" sz="3200" dirty="0"/>
          </a:p>
        </p:txBody>
      </p:sp>
      <p:pic>
        <p:nvPicPr>
          <p:cNvPr id="4" name="Picture 3">
            <a:extLst>
              <a:ext uri="{FF2B5EF4-FFF2-40B4-BE49-F238E27FC236}">
                <a16:creationId xmlns:a16="http://schemas.microsoft.com/office/drawing/2014/main" id="{65ADF908-50EC-6748-86A0-C676B0E2AD0F}"/>
              </a:ext>
            </a:extLst>
          </p:cNvPr>
          <p:cNvPicPr>
            <a:picLocks noChangeAspect="1"/>
          </p:cNvPicPr>
          <p:nvPr/>
        </p:nvPicPr>
        <p:blipFill rotWithShape="1">
          <a:blip r:embed="rId2"/>
          <a:srcRect l="11171" r="-1" b="-1"/>
          <a:stretch/>
        </p:blipFill>
        <p:spPr>
          <a:xfrm>
            <a:off x="-672662" y="216408"/>
            <a:ext cx="9059420" cy="6425184"/>
          </a:xfrm>
          <a:prstGeom prst="rect">
            <a:avLst/>
          </a:prstGeom>
        </p:spPr>
      </p:pic>
      <p:sp>
        <p:nvSpPr>
          <p:cNvPr id="3" name="Content Placeholder 2">
            <a:extLst>
              <a:ext uri="{FF2B5EF4-FFF2-40B4-BE49-F238E27FC236}">
                <a16:creationId xmlns:a16="http://schemas.microsoft.com/office/drawing/2014/main" id="{C8382222-7272-4C4E-9D30-E023C35E77C2}"/>
              </a:ext>
            </a:extLst>
          </p:cNvPr>
          <p:cNvSpPr>
            <a:spLocks noGrp="1"/>
          </p:cNvSpPr>
          <p:nvPr>
            <p:ph idx="1"/>
          </p:nvPr>
        </p:nvSpPr>
        <p:spPr>
          <a:xfrm>
            <a:off x="8496695" y="1275569"/>
            <a:ext cx="3443514" cy="5238900"/>
          </a:xfrm>
        </p:spPr>
        <p:txBody>
          <a:bodyPr anchor="t">
            <a:normAutofit/>
          </a:bodyPr>
          <a:lstStyle/>
          <a:p>
            <a:pPr>
              <a:lnSpc>
                <a:spcPct val="120000"/>
              </a:lnSpc>
            </a:pPr>
            <a:r>
              <a:rPr lang="en-US" altLang="zh-CN" sz="2000" b="0" i="0" dirty="0">
                <a:effectLst/>
                <a:latin typeface="STSong" panose="02010600040101010101" pitchFamily="2" charset="-122"/>
                <a:ea typeface="STSong" panose="02010600040101010101" pitchFamily="2" charset="-122"/>
              </a:rPr>
              <a:t>2015</a:t>
            </a:r>
            <a:r>
              <a:rPr lang="zh-CN" altLang="en-US" sz="2000" b="0" i="0" dirty="0">
                <a:effectLst/>
                <a:latin typeface="STSong" panose="02010600040101010101" pitchFamily="2" charset="-122"/>
                <a:ea typeface="STSong" panose="02010600040101010101" pitchFamily="2" charset="-122"/>
              </a:rPr>
              <a:t>年，中山大学深圳</a:t>
            </a:r>
            <a:r>
              <a:rPr lang="zh-CN" altLang="en-US" sz="2000" dirty="0">
                <a:latin typeface="STSong" panose="02010600040101010101" pitchFamily="2" charset="-122"/>
                <a:ea typeface="STSong" panose="02010600040101010101" pitchFamily="2" charset="-122"/>
              </a:rPr>
              <a:t>校区</a:t>
            </a:r>
            <a:br>
              <a:rPr lang="en-US" altLang="zh-CN" sz="2000" b="0" i="0" dirty="0">
                <a:effectLst/>
                <a:latin typeface="STSong" panose="02010600040101010101" pitchFamily="2" charset="-122"/>
                <a:ea typeface="STSong" panose="02010600040101010101" pitchFamily="2" charset="-122"/>
              </a:rPr>
            </a:br>
            <a:r>
              <a:rPr lang="zh-CN" altLang="en-US" sz="2000" b="0" i="0" dirty="0">
                <a:effectLst/>
                <a:latin typeface="STSong" panose="02010600040101010101" pitchFamily="2" charset="-122"/>
                <a:ea typeface="STSong" panose="02010600040101010101" pitchFamily="2" charset="-122"/>
              </a:rPr>
              <a:t>               获教育部批准建设</a:t>
            </a:r>
            <a:r>
              <a:rPr lang="en-US" altLang="zh-CN" sz="2000" b="0" i="0" dirty="0">
                <a:effectLst/>
                <a:latin typeface="STSong" panose="02010600040101010101" pitchFamily="2" charset="-122"/>
                <a:ea typeface="STSong" panose="02010600040101010101" pitchFamily="2" charset="-122"/>
              </a:rPr>
              <a:t>2018</a:t>
            </a:r>
            <a:r>
              <a:rPr lang="zh-CN" altLang="en-US" sz="2000" b="0" i="0" dirty="0">
                <a:effectLst/>
                <a:latin typeface="STSong" panose="02010600040101010101" pitchFamily="2" charset="-122"/>
                <a:ea typeface="STSong" panose="02010600040101010101" pitchFamily="2" charset="-122"/>
              </a:rPr>
              <a:t>年  全面动工</a:t>
            </a:r>
            <a:br>
              <a:rPr lang="en-US" altLang="zh-CN" sz="2000" dirty="0">
                <a:latin typeface="STSong" panose="02010600040101010101" pitchFamily="2" charset="-122"/>
                <a:ea typeface="STSong" panose="02010600040101010101" pitchFamily="2" charset="-122"/>
              </a:rPr>
            </a:br>
            <a:r>
              <a:rPr lang="en-US" altLang="zh-CN" sz="2000" b="0" i="0" dirty="0">
                <a:effectLst/>
                <a:latin typeface="STSong" panose="02010600040101010101" pitchFamily="2" charset="-122"/>
                <a:ea typeface="STSong" panose="02010600040101010101" pitchFamily="2" charset="-122"/>
              </a:rPr>
              <a:t>2023</a:t>
            </a:r>
            <a:r>
              <a:rPr lang="zh-CN" altLang="en-US" sz="2000" b="0" i="0" dirty="0">
                <a:effectLst/>
                <a:latin typeface="STSong" panose="02010600040101010101" pitchFamily="2" charset="-122"/>
                <a:ea typeface="STSong" panose="02010600040101010101" pitchFamily="2" charset="-122"/>
              </a:rPr>
              <a:t>年</a:t>
            </a:r>
            <a:r>
              <a:rPr lang="en-US" altLang="zh-CN" sz="2000" b="0" i="0" dirty="0">
                <a:effectLst/>
                <a:latin typeface="STSong" panose="02010600040101010101" pitchFamily="2" charset="-122"/>
                <a:ea typeface="STSong" panose="02010600040101010101" pitchFamily="2" charset="-122"/>
              </a:rPr>
              <a:t>6</a:t>
            </a:r>
            <a:r>
              <a:rPr lang="zh-CN" altLang="en-US" sz="2000" b="0" i="0" dirty="0">
                <a:effectLst/>
                <a:latin typeface="STSong" panose="02010600040101010101" pitchFamily="2" charset="-122"/>
                <a:ea typeface="STSong" panose="02010600040101010101" pitchFamily="2" charset="-122"/>
              </a:rPr>
              <a:t>月 一期全面交付</a:t>
            </a:r>
            <a:endParaRPr lang="en-AU" altLang="zh-CN" sz="2000" b="0" i="0" dirty="0">
              <a:effectLst/>
              <a:latin typeface="STSong" panose="02010600040101010101" pitchFamily="2" charset="-122"/>
              <a:ea typeface="STSong" panose="02010600040101010101" pitchFamily="2" charset="-122"/>
            </a:endParaRPr>
          </a:p>
          <a:p>
            <a:pPr>
              <a:lnSpc>
                <a:spcPct val="120000"/>
              </a:lnSpc>
            </a:pPr>
            <a:r>
              <a:rPr lang="zh-CN" altLang="en-US" sz="2000" b="0" i="0" dirty="0">
                <a:effectLst/>
                <a:latin typeface="STSong" panose="02010600040101010101" pitchFamily="2" charset="-122"/>
                <a:ea typeface="STSong" panose="02010600040101010101" pitchFamily="2" charset="-122"/>
              </a:rPr>
              <a:t>三校区五校园统筹发展</a:t>
            </a:r>
            <a:r>
              <a:rPr lang="zh-CN" altLang="en-US" sz="2000" dirty="0">
                <a:latin typeface="STSong" panose="02010600040101010101" pitchFamily="2" charset="-122"/>
                <a:ea typeface="STSong" panose="02010600040101010101" pitchFamily="2" charset="-122"/>
              </a:rPr>
              <a:t>：</a:t>
            </a:r>
            <a:br>
              <a:rPr lang="en-AU" altLang="zh-CN" sz="2000" dirty="0">
                <a:latin typeface="STSong" panose="02010600040101010101" pitchFamily="2" charset="-122"/>
                <a:ea typeface="STSong" panose="02010600040101010101" pitchFamily="2" charset="-122"/>
              </a:rPr>
            </a:br>
            <a:r>
              <a:rPr lang="zh-CN" altLang="en-US" sz="2000" b="0" i="0" dirty="0">
                <a:effectLst/>
                <a:latin typeface="STSong" panose="02010600040101010101" pitchFamily="2" charset="-122"/>
                <a:ea typeface="STSong" panose="02010600040101010101" pitchFamily="2" charset="-122"/>
              </a:rPr>
              <a:t>广州（</a:t>
            </a:r>
            <a:r>
              <a:rPr lang="en-US" altLang="zh-CN" sz="2000" b="0" i="0" dirty="0">
                <a:effectLst/>
                <a:latin typeface="STSong" panose="02010600040101010101" pitchFamily="2" charset="-122"/>
                <a:ea typeface="STSong" panose="02010600040101010101" pitchFamily="2" charset="-122"/>
              </a:rPr>
              <a:t>33</a:t>
            </a:r>
            <a:r>
              <a:rPr lang="zh-CN" altLang="en-US" sz="2000" b="0" i="0" dirty="0">
                <a:effectLst/>
                <a:latin typeface="STSong" panose="02010600040101010101" pitchFamily="2" charset="-122"/>
                <a:ea typeface="STSong" panose="02010600040101010101" pitchFamily="2" charset="-122"/>
              </a:rPr>
              <a:t>，</a:t>
            </a:r>
            <a:r>
              <a:rPr lang="en-US" altLang="zh-CN" sz="2000" b="0" i="0" dirty="0">
                <a:effectLst/>
                <a:latin typeface="STSong" panose="02010600040101010101" pitchFamily="2" charset="-122"/>
                <a:ea typeface="STSong" panose="02010600040101010101" pitchFamily="2" charset="-122"/>
              </a:rPr>
              <a:t>2.3</a:t>
            </a:r>
            <a:r>
              <a:rPr lang="zh-CN" altLang="en-US" sz="2000" dirty="0">
                <a:latin typeface="STSong" panose="02010600040101010101" pitchFamily="2" charset="-122"/>
                <a:ea typeface="STSong" panose="02010600040101010101" pitchFamily="2" charset="-122"/>
              </a:rPr>
              <a:t>平方公里</a:t>
            </a:r>
            <a:r>
              <a:rPr lang="zh-CN" altLang="en-US" sz="2000" b="0" i="0" dirty="0">
                <a:effectLst/>
                <a:latin typeface="STSong" panose="02010600040101010101" pitchFamily="2" charset="-122"/>
                <a:ea typeface="STSong" panose="02010600040101010101" pitchFamily="2" charset="-122"/>
              </a:rPr>
              <a:t>）、珠海（</a:t>
            </a:r>
            <a:r>
              <a:rPr lang="en-US" altLang="zh-CN" sz="2000" b="0" i="0" dirty="0">
                <a:effectLst/>
                <a:latin typeface="STSong" panose="02010600040101010101" pitchFamily="2" charset="-122"/>
                <a:ea typeface="STSong" panose="02010600040101010101" pitchFamily="2" charset="-122"/>
              </a:rPr>
              <a:t>20</a:t>
            </a:r>
            <a:r>
              <a:rPr lang="zh-CN" altLang="en-US" sz="2000" b="0" i="0" dirty="0">
                <a:effectLst/>
                <a:latin typeface="STSong" panose="02010600040101010101" pitchFamily="2" charset="-122"/>
                <a:ea typeface="STSong" panose="02010600040101010101" pitchFamily="2" charset="-122"/>
              </a:rPr>
              <a:t>，</a:t>
            </a:r>
            <a:r>
              <a:rPr lang="en-US" altLang="zh-CN" sz="2000" b="0" i="0" dirty="0">
                <a:effectLst/>
                <a:latin typeface="STSong" panose="02010600040101010101" pitchFamily="2" charset="-122"/>
                <a:ea typeface="STSong" panose="02010600040101010101" pitchFamily="2" charset="-122"/>
              </a:rPr>
              <a:t>3.5</a:t>
            </a:r>
            <a:r>
              <a:rPr lang="zh-CN" altLang="en-US" sz="2000" dirty="0">
                <a:latin typeface="STSong" panose="02010600040101010101" pitchFamily="2" charset="-122"/>
                <a:ea typeface="STSong" panose="02010600040101010101" pitchFamily="2" charset="-122"/>
              </a:rPr>
              <a:t>平方公里</a:t>
            </a:r>
            <a:r>
              <a:rPr lang="zh-CN" altLang="en-US" sz="2000" b="0" i="0" dirty="0">
                <a:effectLst/>
                <a:latin typeface="STSong" panose="02010600040101010101" pitchFamily="2" charset="-122"/>
                <a:ea typeface="STSong" panose="02010600040101010101" pitchFamily="2" charset="-122"/>
              </a:rPr>
              <a:t>）、深圳（</a:t>
            </a:r>
            <a:r>
              <a:rPr lang="en-US" altLang="zh-CN" sz="2000" b="0" i="0" dirty="0">
                <a:effectLst/>
                <a:latin typeface="STSong" panose="02010600040101010101" pitchFamily="2" charset="-122"/>
                <a:ea typeface="STSong" panose="02010600040101010101" pitchFamily="2" charset="-122"/>
              </a:rPr>
              <a:t>17</a:t>
            </a:r>
            <a:r>
              <a:rPr lang="zh-CN" altLang="en-US" sz="2000" b="0" i="0" dirty="0">
                <a:effectLst/>
                <a:latin typeface="STSong" panose="02010600040101010101" pitchFamily="2" charset="-122"/>
                <a:ea typeface="STSong" panose="02010600040101010101" pitchFamily="2" charset="-122"/>
              </a:rPr>
              <a:t>，</a:t>
            </a:r>
            <a:r>
              <a:rPr lang="en-US" altLang="zh-CN" sz="2000" dirty="0">
                <a:latin typeface="STSong" panose="02010600040101010101" pitchFamily="2" charset="-122"/>
                <a:ea typeface="STSong" panose="02010600040101010101" pitchFamily="2" charset="-122"/>
              </a:rPr>
              <a:t>3.14</a:t>
            </a:r>
            <a:r>
              <a:rPr lang="zh-CN" altLang="en-US" sz="2000" dirty="0">
                <a:latin typeface="STSong" panose="02010600040101010101" pitchFamily="2" charset="-122"/>
                <a:ea typeface="STSong" panose="02010600040101010101" pitchFamily="2" charset="-122"/>
              </a:rPr>
              <a:t>平方公里</a:t>
            </a:r>
            <a:br>
              <a:rPr lang="en-AU" altLang="zh-CN" sz="2000" dirty="0">
                <a:latin typeface="STSong" panose="02010600040101010101" pitchFamily="2" charset="-122"/>
                <a:ea typeface="STSong" panose="02010600040101010101" pitchFamily="2" charset="-122"/>
              </a:rPr>
            </a:br>
            <a:r>
              <a:rPr lang="zh-CN" altLang="en-US" sz="2000" dirty="0">
                <a:latin typeface="STSong" panose="02010600040101010101" pitchFamily="2" charset="-122"/>
                <a:ea typeface="STSong" panose="02010600040101010101" pitchFamily="2" charset="-122"/>
              </a:rPr>
              <a:t>                   约</a:t>
            </a:r>
            <a:r>
              <a:rPr lang="en-US" altLang="zh-CN" sz="2000" dirty="0">
                <a:latin typeface="STSong" panose="02010600040101010101" pitchFamily="2" charset="-122"/>
                <a:ea typeface="STSong" panose="02010600040101010101" pitchFamily="2" charset="-122"/>
              </a:rPr>
              <a:t>4800</a:t>
            </a:r>
            <a:r>
              <a:rPr lang="zh-CN" altLang="en-US" sz="2000" dirty="0">
                <a:latin typeface="STSong" panose="02010600040101010101" pitchFamily="2" charset="-122"/>
                <a:ea typeface="STSong" panose="02010600040101010101" pitchFamily="2" charset="-122"/>
              </a:rPr>
              <a:t>亩</a:t>
            </a:r>
            <a:r>
              <a:rPr lang="zh-CN" altLang="en-US" sz="2000" b="0" i="0" dirty="0">
                <a:effectLst/>
                <a:latin typeface="STSong" panose="02010600040101010101" pitchFamily="2" charset="-122"/>
                <a:ea typeface="STSong" panose="02010600040101010101" pitchFamily="2" charset="-122"/>
              </a:rPr>
              <a:t>）</a:t>
            </a:r>
            <a:endParaRPr lang="en-AU" sz="2000" dirty="0">
              <a:latin typeface="STSong" panose="02010600040101010101" pitchFamily="2" charset="-122"/>
              <a:ea typeface="STSong" panose="02010600040101010101" pitchFamily="2" charset="-122"/>
            </a:endParaRPr>
          </a:p>
          <a:p>
            <a:pPr>
              <a:lnSpc>
                <a:spcPct val="120000"/>
              </a:lnSpc>
            </a:pPr>
            <a:r>
              <a:rPr lang="zh-CN" altLang="en-US" sz="2000" dirty="0">
                <a:latin typeface="STSong" panose="02010600040101010101" pitchFamily="2" charset="-122"/>
                <a:ea typeface="STSong" panose="02010600040101010101" pitchFamily="2" charset="-122"/>
              </a:rPr>
              <a:t>三校区之间</a:t>
            </a:r>
            <a:r>
              <a:rPr lang="en-US" altLang="zh-CN" sz="2000" dirty="0">
                <a:latin typeface="STSong" panose="02010600040101010101" pitchFamily="2" charset="-122"/>
                <a:ea typeface="STSong" panose="02010600040101010101" pitchFamily="2" charset="-122"/>
              </a:rPr>
              <a:t>2</a:t>
            </a:r>
            <a:r>
              <a:rPr lang="zh-CN" altLang="en-US" sz="2000" dirty="0">
                <a:latin typeface="STSong" panose="02010600040101010101" pitchFamily="2" charset="-122"/>
                <a:ea typeface="STSong" panose="02010600040101010101" pitchFamily="2" charset="-122"/>
              </a:rPr>
              <a:t>小时车程</a:t>
            </a:r>
            <a:endParaRPr lang="en-US" altLang="zh-CN" sz="2000" dirty="0">
              <a:latin typeface="STSong" panose="02010600040101010101" pitchFamily="2" charset="-122"/>
              <a:ea typeface="STSong" panose="02010600040101010101" pitchFamily="2" charset="-122"/>
            </a:endParaRPr>
          </a:p>
          <a:p>
            <a:pPr>
              <a:lnSpc>
                <a:spcPct val="120000"/>
              </a:lnSpc>
            </a:pPr>
            <a:r>
              <a:rPr lang="en-US" altLang="zh-CN" sz="2000" dirty="0">
                <a:latin typeface="STSong" panose="02010600040101010101" pitchFamily="2" charset="-122"/>
                <a:ea typeface="STSong" panose="02010600040101010101" pitchFamily="2" charset="-122"/>
              </a:rPr>
              <a:t>2022</a:t>
            </a:r>
            <a:r>
              <a:rPr lang="zh-CN" altLang="en-US" sz="2000" dirty="0">
                <a:latin typeface="STSong" panose="02010600040101010101" pitchFamily="2" charset="-122"/>
                <a:ea typeface="STSong" panose="02010600040101010101" pitchFamily="2" charset="-122"/>
              </a:rPr>
              <a:t>年</a:t>
            </a:r>
            <a:r>
              <a:rPr lang="en-US" altLang="zh-CN" sz="2000" dirty="0">
                <a:latin typeface="STSong" panose="02010600040101010101" pitchFamily="2" charset="-122"/>
                <a:ea typeface="STSong" panose="02010600040101010101" pitchFamily="2" charset="-122"/>
              </a:rPr>
              <a:t>12</a:t>
            </a:r>
            <a:r>
              <a:rPr lang="zh-CN" altLang="en-US" sz="2000" dirty="0">
                <a:latin typeface="STSong" panose="02010600040101010101" pitchFamily="2" charset="-122"/>
                <a:ea typeface="STSong" panose="02010600040101010101" pitchFamily="2" charset="-122"/>
              </a:rPr>
              <a:t>月深圳地铁中山大学站开通</a:t>
            </a:r>
            <a:endParaRPr lang="en-US" sz="2000" dirty="0">
              <a:latin typeface="STSong" panose="02010600040101010101" pitchFamily="2" charset="-122"/>
              <a:ea typeface="STSong" panose="02010600040101010101" pitchFamily="2" charset="-122"/>
            </a:endParaRPr>
          </a:p>
        </p:txBody>
      </p:sp>
      <p:grpSp>
        <p:nvGrpSpPr>
          <p:cNvPr id="16" name="Group 15">
            <a:extLst>
              <a:ext uri="{FF2B5EF4-FFF2-40B4-BE49-F238E27FC236}">
                <a16:creationId xmlns:a16="http://schemas.microsoft.com/office/drawing/2014/main" id="{31C49F18-8757-4E87-5C2E-9D6D7B82BA3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17" name="Rectangle 16">
              <a:extLst>
                <a:ext uri="{FF2B5EF4-FFF2-40B4-BE49-F238E27FC236}">
                  <a16:creationId xmlns:a16="http://schemas.microsoft.com/office/drawing/2014/main" id="{25C84D91-E5BF-B919-ACEF-4A25262CE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D889E38-27CA-E23F-B646-8D7B4BB17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 name="Slide Number Placeholder 4">
            <a:extLst>
              <a:ext uri="{FF2B5EF4-FFF2-40B4-BE49-F238E27FC236}">
                <a16:creationId xmlns:a16="http://schemas.microsoft.com/office/drawing/2014/main" id="{965E18AA-6E07-AD4A-B427-DE1F3776EDE3}"/>
              </a:ext>
            </a:extLst>
          </p:cNvPr>
          <p:cNvSpPr>
            <a:spLocks noGrp="1"/>
          </p:cNvSpPr>
          <p:nvPr>
            <p:ph type="sldNum" sz="quarter" idx="12"/>
          </p:nvPr>
        </p:nvSpPr>
        <p:spPr/>
        <p:txBody>
          <a:bodyPr/>
          <a:lstStyle/>
          <a:p>
            <a:fld id="{A8537B7A-7510-410A-AA53-45D600DA0276}" type="slidenum">
              <a:rPr lang="zh-CN" altLang="en-US" smtClean="0"/>
              <a:pPr/>
              <a:t>3</a:t>
            </a:fld>
            <a:endParaRPr lang="zh-CN" altLang="en-US"/>
          </a:p>
        </p:txBody>
      </p:sp>
    </p:spTree>
    <p:extLst>
      <p:ext uri="{BB962C8B-B14F-4D97-AF65-F5344CB8AC3E}">
        <p14:creationId xmlns:p14="http://schemas.microsoft.com/office/powerpoint/2010/main" val="1949531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E8F65-6803-E348-9015-FCDCC7197AA3}"/>
              </a:ext>
            </a:extLst>
          </p:cNvPr>
          <p:cNvSpPr>
            <a:spLocks noGrp="1"/>
          </p:cNvSpPr>
          <p:nvPr>
            <p:ph type="title"/>
          </p:nvPr>
        </p:nvSpPr>
        <p:spPr/>
        <p:txBody>
          <a:bodyPr/>
          <a:lstStyle/>
          <a:p>
            <a:r>
              <a:rPr lang="en-CN" dirty="0"/>
              <a:t>粤港澳大湾区</a:t>
            </a:r>
          </a:p>
        </p:txBody>
      </p:sp>
      <p:sp>
        <p:nvSpPr>
          <p:cNvPr id="3" name="Content Placeholder 2">
            <a:extLst>
              <a:ext uri="{FF2B5EF4-FFF2-40B4-BE49-F238E27FC236}">
                <a16:creationId xmlns:a16="http://schemas.microsoft.com/office/drawing/2014/main" id="{58AF33EC-0C22-B940-8950-7F527EBAEA8C}"/>
              </a:ext>
            </a:extLst>
          </p:cNvPr>
          <p:cNvSpPr>
            <a:spLocks noGrp="1"/>
          </p:cNvSpPr>
          <p:nvPr>
            <p:ph idx="1"/>
          </p:nvPr>
        </p:nvSpPr>
        <p:spPr>
          <a:xfrm>
            <a:off x="4518212" y="365125"/>
            <a:ext cx="7190591" cy="1603375"/>
          </a:xfrm>
        </p:spPr>
        <p:txBody>
          <a:bodyPr>
            <a:normAutofit/>
          </a:bodyPr>
          <a:lstStyle/>
          <a:p>
            <a:r>
              <a:rPr lang="zh-CN" altLang="en-US" b="1" i="0" dirty="0">
                <a:solidFill>
                  <a:srgbClr val="232A31"/>
                </a:solidFill>
                <a:effectLst/>
                <a:latin typeface="YahooSans VF"/>
              </a:rPr>
              <a:t>港人北上：</a:t>
            </a:r>
            <a:r>
              <a:rPr lang="en-US" altLang="zh-CN" b="1" i="0" dirty="0">
                <a:solidFill>
                  <a:srgbClr val="232A31"/>
                </a:solidFill>
                <a:effectLst/>
                <a:latin typeface="YahooSans VF"/>
              </a:rPr>
              <a:t>6</a:t>
            </a:r>
            <a:r>
              <a:rPr lang="zh-CN" altLang="en-US" b="1" i="0" dirty="0">
                <a:solidFill>
                  <a:srgbClr val="232A31"/>
                </a:solidFill>
                <a:effectLst/>
                <a:latin typeface="YahooSans VF"/>
              </a:rPr>
              <a:t>月有</a:t>
            </a:r>
            <a:r>
              <a:rPr lang="en-US" altLang="zh-CN" b="1" i="0" dirty="0">
                <a:solidFill>
                  <a:srgbClr val="232A31"/>
                </a:solidFill>
                <a:effectLst/>
                <a:latin typeface="YahooSans VF"/>
              </a:rPr>
              <a:t>400</a:t>
            </a:r>
            <a:r>
              <a:rPr lang="zh-CN" altLang="en-US" b="1" i="0" dirty="0">
                <a:solidFill>
                  <a:srgbClr val="232A31"/>
                </a:solidFill>
                <a:effectLst/>
                <a:latin typeface="YahooSans VF"/>
              </a:rPr>
              <a:t>万人次</a:t>
            </a:r>
            <a:endParaRPr lang="en-US" altLang="zh-CN" dirty="0"/>
          </a:p>
          <a:p>
            <a:r>
              <a:rPr lang="zh-CN" altLang="en-AU" dirty="0"/>
              <a:t>大家</a:t>
            </a:r>
            <a:r>
              <a:rPr lang="zh-CN" altLang="en-US" dirty="0"/>
              <a:t>以后想去香港，可以顺便去中大深圳校区坐坐，</a:t>
            </a:r>
            <a:r>
              <a:rPr lang="zh-CN" altLang="en-AU" dirty="0"/>
              <a:t>火车</a:t>
            </a:r>
            <a:r>
              <a:rPr lang="en-US" altLang="zh-CN" dirty="0"/>
              <a:t>30</a:t>
            </a:r>
            <a:r>
              <a:rPr lang="zh-CN" altLang="en-US" dirty="0"/>
              <a:t>分钟直达香港九龙半岛</a:t>
            </a:r>
            <a:endParaRPr lang="en-CN" dirty="0"/>
          </a:p>
        </p:txBody>
      </p:sp>
      <p:pic>
        <p:nvPicPr>
          <p:cNvPr id="6" name="Picture 5">
            <a:extLst>
              <a:ext uri="{FF2B5EF4-FFF2-40B4-BE49-F238E27FC236}">
                <a16:creationId xmlns:a16="http://schemas.microsoft.com/office/drawing/2014/main" id="{0BB3B4FB-77B8-3647-A5DE-32C94D99DD80}"/>
              </a:ext>
            </a:extLst>
          </p:cNvPr>
          <p:cNvPicPr>
            <a:picLocks noChangeAspect="1"/>
          </p:cNvPicPr>
          <p:nvPr/>
        </p:nvPicPr>
        <p:blipFill>
          <a:blip r:embed="rId2"/>
          <a:stretch>
            <a:fillRect/>
          </a:stretch>
        </p:blipFill>
        <p:spPr>
          <a:xfrm>
            <a:off x="1298090" y="1842461"/>
            <a:ext cx="9122484" cy="5012850"/>
          </a:xfrm>
          <a:prstGeom prst="rect">
            <a:avLst/>
          </a:prstGeom>
        </p:spPr>
      </p:pic>
      <p:sp>
        <p:nvSpPr>
          <p:cNvPr id="4" name="Slide Number Placeholder 3">
            <a:extLst>
              <a:ext uri="{FF2B5EF4-FFF2-40B4-BE49-F238E27FC236}">
                <a16:creationId xmlns:a16="http://schemas.microsoft.com/office/drawing/2014/main" id="{77E275B0-3B24-7449-8471-856836E206FD}"/>
              </a:ext>
            </a:extLst>
          </p:cNvPr>
          <p:cNvSpPr>
            <a:spLocks noGrp="1"/>
          </p:cNvSpPr>
          <p:nvPr>
            <p:ph type="sldNum" sz="quarter" idx="12"/>
          </p:nvPr>
        </p:nvSpPr>
        <p:spPr/>
        <p:txBody>
          <a:bodyPr/>
          <a:lstStyle/>
          <a:p>
            <a:fld id="{A8537B7A-7510-410A-AA53-45D600DA0276}" type="slidenum">
              <a:rPr lang="zh-CN" altLang="en-US" smtClean="0"/>
              <a:pPr/>
              <a:t>4</a:t>
            </a:fld>
            <a:endParaRPr lang="zh-CN" altLang="en-US"/>
          </a:p>
        </p:txBody>
      </p:sp>
    </p:spTree>
    <p:extLst>
      <p:ext uri="{BB962C8B-B14F-4D97-AF65-F5344CB8AC3E}">
        <p14:creationId xmlns:p14="http://schemas.microsoft.com/office/powerpoint/2010/main" val="2817575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0286AD4-A8F9-CD43-8331-38EE265ACC4E}"/>
              </a:ext>
            </a:extLst>
          </p:cNvPr>
          <p:cNvSpPr>
            <a:spLocks noGrp="1"/>
          </p:cNvSpPr>
          <p:nvPr>
            <p:ph idx="1"/>
          </p:nvPr>
        </p:nvSpPr>
        <p:spPr>
          <a:xfrm>
            <a:off x="1576894" y="365860"/>
            <a:ext cx="10515600" cy="2531521"/>
          </a:xfrm>
        </p:spPr>
        <p:txBody>
          <a:bodyPr>
            <a:normAutofit/>
          </a:bodyPr>
          <a:lstStyle/>
          <a:p>
            <a:r>
              <a:rPr lang="en-US" altLang="zh-CN" sz="2000" b="0" i="0" dirty="0">
                <a:solidFill>
                  <a:srgbClr val="333333"/>
                </a:solidFill>
                <a:effectLst/>
                <a:latin typeface="Helvetica Neue" panose="02000503000000020004" pitchFamily="2" charset="0"/>
              </a:rPr>
              <a:t>1979</a:t>
            </a:r>
            <a:r>
              <a:rPr lang="zh-CN" altLang="en-US" sz="2000" b="0" i="0" dirty="0">
                <a:solidFill>
                  <a:srgbClr val="333333"/>
                </a:solidFill>
                <a:effectLst/>
                <a:latin typeface="Helvetica Neue" panose="02000503000000020004" pitchFamily="2" charset="0"/>
              </a:rPr>
              <a:t>年，成立深圳市，</a:t>
            </a:r>
            <a:r>
              <a:rPr lang="en-US" altLang="zh-CN" sz="2000" b="0" i="0" dirty="0">
                <a:solidFill>
                  <a:srgbClr val="333333"/>
                </a:solidFill>
                <a:effectLst/>
                <a:latin typeface="Helvetica Neue" panose="02000503000000020004" pitchFamily="2" charset="0"/>
              </a:rPr>
              <a:t>1980</a:t>
            </a:r>
            <a:r>
              <a:rPr lang="zh-CN" altLang="en-US" sz="2000" b="0" i="0" dirty="0">
                <a:solidFill>
                  <a:srgbClr val="333333"/>
                </a:solidFill>
                <a:effectLst/>
                <a:latin typeface="Helvetica Neue" panose="02000503000000020004" pitchFamily="2" charset="0"/>
              </a:rPr>
              <a:t>年，成为中国设立的第一个</a:t>
            </a:r>
            <a:r>
              <a:rPr lang="zh-CN" altLang="en-US" sz="2000" b="0" i="0" u="none" strike="noStrike" dirty="0">
                <a:solidFill>
                  <a:srgbClr val="136EC2"/>
                </a:solidFill>
                <a:effectLst/>
                <a:latin typeface="Helvetica Neue" panose="02000503000000020004" pitchFamily="2" charset="0"/>
                <a:hlinkClick r:id="rId2"/>
              </a:rPr>
              <a:t>经济特区</a:t>
            </a:r>
            <a:r>
              <a:rPr lang="zh-CN" altLang="en-US" sz="2000" b="0" i="0" dirty="0">
                <a:solidFill>
                  <a:srgbClr val="333333"/>
                </a:solidFill>
                <a:effectLst/>
                <a:latin typeface="Helvetica Neue" panose="02000503000000020004" pitchFamily="2" charset="0"/>
              </a:rPr>
              <a:t>，中国</a:t>
            </a:r>
            <a:r>
              <a:rPr lang="zh-CN" altLang="en-US" sz="2000" b="0" i="0" u="none" strike="noStrike" dirty="0">
                <a:solidFill>
                  <a:srgbClr val="136EC2"/>
                </a:solidFill>
                <a:effectLst/>
                <a:latin typeface="Helvetica Neue" panose="02000503000000020004" pitchFamily="2" charset="0"/>
                <a:hlinkClick r:id="rId3"/>
              </a:rPr>
              <a:t>改革开放</a:t>
            </a:r>
            <a:r>
              <a:rPr lang="zh-CN" altLang="en-US" sz="2000" b="0" i="0" dirty="0">
                <a:solidFill>
                  <a:srgbClr val="333333"/>
                </a:solidFill>
                <a:effectLst/>
                <a:latin typeface="Helvetica Neue" panose="02000503000000020004" pitchFamily="2" charset="0"/>
              </a:rPr>
              <a:t>的窗口和新兴移民城市，</a:t>
            </a:r>
            <a:r>
              <a:rPr lang="zh-CN" altLang="en-US" sz="2000" b="0" i="0" u="none" strike="noStrike" dirty="0">
                <a:solidFill>
                  <a:srgbClr val="136EC2"/>
                </a:solidFill>
                <a:effectLst/>
                <a:latin typeface="Helvetica Neue" panose="02000503000000020004" pitchFamily="2" charset="0"/>
                <a:hlinkClick r:id="rId4"/>
              </a:rPr>
              <a:t>粤港澳大湾区</a:t>
            </a:r>
            <a:r>
              <a:rPr lang="zh-CN" altLang="en-US" sz="2000" b="0" i="0" dirty="0">
                <a:solidFill>
                  <a:srgbClr val="333333"/>
                </a:solidFill>
                <a:effectLst/>
                <a:latin typeface="Helvetica Neue" panose="02000503000000020004" pitchFamily="2" charset="0"/>
              </a:rPr>
              <a:t>核心引擎城市之一</a:t>
            </a:r>
            <a:endParaRPr lang="en-US" altLang="zh-CN" sz="2000" b="0" i="0" dirty="0">
              <a:solidFill>
                <a:srgbClr val="333333"/>
              </a:solidFill>
              <a:effectLst/>
              <a:latin typeface="Helvetica Neue" panose="02000503000000020004" pitchFamily="2" charset="0"/>
            </a:endParaRPr>
          </a:p>
          <a:p>
            <a:r>
              <a:rPr lang="zh-CN" altLang="en-US" sz="2000" dirty="0">
                <a:solidFill>
                  <a:srgbClr val="333333"/>
                </a:solidFill>
                <a:latin typeface="Helvetica Neue" panose="02000503000000020004" pitchFamily="2" charset="0"/>
              </a:rPr>
              <a:t>花园城市：</a:t>
            </a:r>
            <a:r>
              <a:rPr lang="en-US" altLang="zh-CN" sz="2000" dirty="0">
                <a:solidFill>
                  <a:srgbClr val="333333"/>
                </a:solidFill>
                <a:latin typeface="Helvetica Neue" panose="02000503000000020004" pitchFamily="2" charset="0"/>
              </a:rPr>
              <a:t>1300</a:t>
            </a:r>
            <a:r>
              <a:rPr lang="zh-CN" altLang="en-US" sz="2000" dirty="0">
                <a:solidFill>
                  <a:srgbClr val="333333"/>
                </a:solidFill>
                <a:latin typeface="Helvetica Neue" panose="02000503000000020004" pitchFamily="2" charset="0"/>
              </a:rPr>
              <a:t>余个公园，</a:t>
            </a:r>
            <a:r>
              <a:rPr lang="en-US" altLang="zh-CN" sz="2000" dirty="0">
                <a:solidFill>
                  <a:srgbClr val="333333"/>
                </a:solidFill>
                <a:latin typeface="Helvetica Neue" panose="02000503000000020004" pitchFamily="2" charset="0"/>
              </a:rPr>
              <a:t>300</a:t>
            </a:r>
            <a:r>
              <a:rPr lang="zh-CN" altLang="en-US" sz="2000" dirty="0">
                <a:solidFill>
                  <a:srgbClr val="333333"/>
                </a:solidFill>
                <a:latin typeface="Helvetica Neue" panose="02000503000000020004" pitchFamily="2" charset="0"/>
              </a:rPr>
              <a:t>多个花园</a:t>
            </a:r>
            <a:endParaRPr lang="en-US" altLang="zh-CN" sz="2000" dirty="0">
              <a:solidFill>
                <a:srgbClr val="333333"/>
              </a:solidFill>
              <a:latin typeface="Helvetica Neue" panose="02000503000000020004" pitchFamily="2" charset="0"/>
            </a:endParaRPr>
          </a:p>
          <a:p>
            <a:r>
              <a:rPr lang="zh-CN" altLang="en-US" sz="2000" dirty="0">
                <a:solidFill>
                  <a:srgbClr val="333333"/>
                </a:solidFill>
                <a:latin typeface="Helvetica Neue" panose="02000503000000020004" pitchFamily="2" charset="0"/>
              </a:rPr>
              <a:t>人口</a:t>
            </a:r>
            <a:r>
              <a:rPr lang="en-US" altLang="zh-CN" sz="2000" dirty="0">
                <a:solidFill>
                  <a:srgbClr val="333333"/>
                </a:solidFill>
                <a:latin typeface="Helvetica Neue" panose="02000503000000020004" pitchFamily="2" charset="0"/>
              </a:rPr>
              <a:t>1700</a:t>
            </a:r>
            <a:r>
              <a:rPr lang="zh-CN" altLang="en-US" sz="2000" dirty="0">
                <a:solidFill>
                  <a:srgbClr val="333333"/>
                </a:solidFill>
                <a:latin typeface="Helvetica Neue" panose="02000503000000020004" pitchFamily="2" charset="0"/>
              </a:rPr>
              <a:t>万，行政面积</a:t>
            </a:r>
            <a:r>
              <a:rPr lang="en-US" altLang="zh-CN" sz="2000" dirty="0">
                <a:solidFill>
                  <a:srgbClr val="333333"/>
                </a:solidFill>
                <a:latin typeface="Helvetica Neue" panose="02000503000000020004" pitchFamily="2" charset="0"/>
              </a:rPr>
              <a:t>2000km</a:t>
            </a:r>
            <a:r>
              <a:rPr lang="en-US" altLang="zh-CN" sz="2000" baseline="30000" dirty="0">
                <a:solidFill>
                  <a:srgbClr val="333333"/>
                </a:solidFill>
                <a:latin typeface="Helvetica Neue" panose="02000503000000020004" pitchFamily="2" charset="0"/>
              </a:rPr>
              <a:t>2</a:t>
            </a:r>
            <a:r>
              <a:rPr lang="en-US" altLang="zh-CN" sz="2000" dirty="0">
                <a:solidFill>
                  <a:srgbClr val="333333"/>
                </a:solidFill>
                <a:latin typeface="Helvetica Neue" panose="02000503000000020004" pitchFamily="2" charset="0"/>
              </a:rPr>
              <a:t>,</a:t>
            </a:r>
            <a:r>
              <a:rPr lang="zh-CN" altLang="en-US" sz="2000" dirty="0">
                <a:solidFill>
                  <a:srgbClr val="333333"/>
                </a:solidFill>
                <a:latin typeface="Helvetica Neue" panose="02000503000000020004" pitchFamily="2" charset="0"/>
              </a:rPr>
              <a:t>（是上海市三分之一，是北京市八分之一）。每个下属区有自己的中心。</a:t>
            </a:r>
            <a:endParaRPr lang="en-US" altLang="zh-CN" sz="2000" dirty="0">
              <a:solidFill>
                <a:srgbClr val="333333"/>
              </a:solidFill>
              <a:latin typeface="Helvetica Neue" panose="02000503000000020004" pitchFamily="2" charset="0"/>
            </a:endParaRPr>
          </a:p>
          <a:p>
            <a:r>
              <a:rPr lang="zh-CN" altLang="en-US" sz="2000" dirty="0">
                <a:solidFill>
                  <a:srgbClr val="333333"/>
                </a:solidFill>
                <a:latin typeface="Helvetica Neue" panose="02000503000000020004" pitchFamily="2" charset="0"/>
              </a:rPr>
              <a:t>有众多的高薪产业群，腾讯，比亚迪，华为等等，但是教育和医疗明显落后于其他大城市</a:t>
            </a:r>
            <a:endParaRPr lang="en-US" altLang="zh-CN" sz="2000" dirty="0">
              <a:solidFill>
                <a:srgbClr val="333333"/>
              </a:solidFill>
              <a:latin typeface="Helvetica Neue" panose="02000503000000020004" pitchFamily="2" charset="0"/>
            </a:endParaRPr>
          </a:p>
          <a:p>
            <a:r>
              <a:rPr lang="zh-CN" altLang="en-US" sz="2000" dirty="0">
                <a:solidFill>
                  <a:srgbClr val="333333"/>
                </a:solidFill>
                <a:latin typeface="Helvetica Neue" panose="02000503000000020004" pitchFamily="2" charset="0"/>
              </a:rPr>
              <a:t>自然环境优美：山、河、湖、海、岛、台风</a:t>
            </a:r>
            <a:r>
              <a:rPr lang="en-US" altLang="zh-CN" sz="2000" dirty="0">
                <a:solidFill>
                  <a:srgbClr val="333333"/>
                </a:solidFill>
                <a:latin typeface="Helvetica Neue" panose="02000503000000020004" pitchFamily="2" charset="0"/>
              </a:rPr>
              <a:t>🌀</a:t>
            </a:r>
            <a:r>
              <a:rPr lang="zh-CN" altLang="en-US" sz="2000" dirty="0">
                <a:solidFill>
                  <a:srgbClr val="333333"/>
                </a:solidFill>
                <a:latin typeface="Helvetica Neue" panose="02000503000000020004" pitchFamily="2" charset="0"/>
              </a:rPr>
              <a:t>。节奏快，缺乏人文。</a:t>
            </a:r>
            <a:endParaRPr lang="en-CN" sz="2000" dirty="0"/>
          </a:p>
        </p:txBody>
      </p:sp>
      <p:pic>
        <p:nvPicPr>
          <p:cNvPr id="1026" name="Picture 2">
            <a:extLst>
              <a:ext uri="{FF2B5EF4-FFF2-40B4-BE49-F238E27FC236}">
                <a16:creationId xmlns:a16="http://schemas.microsoft.com/office/drawing/2014/main" id="{7D19836C-73E1-B44C-97B4-0EBCB5A542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274" y="2893809"/>
            <a:ext cx="5655830" cy="377055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深圳经济特区40年 为什么要表彰这40人？_深圳新闻网">
            <a:extLst>
              <a:ext uri="{FF2B5EF4-FFF2-40B4-BE49-F238E27FC236}">
                <a16:creationId xmlns:a16="http://schemas.microsoft.com/office/drawing/2014/main" id="{C990C81D-56E9-BB41-A1FD-D9297FB265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4524" y="2937137"/>
            <a:ext cx="6097476" cy="377055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20597F-2C4C-6441-A4D5-96160AF8C955}"/>
              </a:ext>
            </a:extLst>
          </p:cNvPr>
          <p:cNvSpPr txBox="1"/>
          <p:nvPr/>
        </p:nvSpPr>
        <p:spPr>
          <a:xfrm>
            <a:off x="322730" y="95717"/>
            <a:ext cx="877163" cy="1754326"/>
          </a:xfrm>
          <a:prstGeom prst="rect">
            <a:avLst/>
          </a:prstGeom>
          <a:noFill/>
        </p:spPr>
        <p:txBody>
          <a:bodyPr wrap="none" rtlCol="0">
            <a:spAutoFit/>
          </a:bodyPr>
          <a:lstStyle/>
          <a:p>
            <a:r>
              <a:rPr lang="en-CN" sz="5400" dirty="0">
                <a:solidFill>
                  <a:srgbClr val="FF0000"/>
                </a:solidFill>
              </a:rPr>
              <a:t>深</a:t>
            </a:r>
          </a:p>
          <a:p>
            <a:r>
              <a:rPr lang="en-CN" sz="5400" dirty="0">
                <a:solidFill>
                  <a:srgbClr val="FF0000"/>
                </a:solidFill>
              </a:rPr>
              <a:t>圳</a:t>
            </a:r>
          </a:p>
        </p:txBody>
      </p:sp>
      <p:sp>
        <p:nvSpPr>
          <p:cNvPr id="2" name="Slide Number Placeholder 1">
            <a:extLst>
              <a:ext uri="{FF2B5EF4-FFF2-40B4-BE49-F238E27FC236}">
                <a16:creationId xmlns:a16="http://schemas.microsoft.com/office/drawing/2014/main" id="{66C119C5-583D-FB49-AE57-EC270F55FDDA}"/>
              </a:ext>
            </a:extLst>
          </p:cNvPr>
          <p:cNvSpPr>
            <a:spLocks noGrp="1"/>
          </p:cNvSpPr>
          <p:nvPr>
            <p:ph type="sldNum" sz="quarter" idx="12"/>
          </p:nvPr>
        </p:nvSpPr>
        <p:spPr/>
        <p:txBody>
          <a:bodyPr/>
          <a:lstStyle/>
          <a:p>
            <a:fld id="{A8537B7A-7510-410A-AA53-45D600DA0276}" type="slidenum">
              <a:rPr lang="zh-CN" altLang="en-US" smtClean="0"/>
              <a:pPr/>
              <a:t>5</a:t>
            </a:fld>
            <a:endParaRPr lang="zh-CN" altLang="en-US"/>
          </a:p>
        </p:txBody>
      </p:sp>
    </p:spTree>
    <p:extLst>
      <p:ext uri="{BB962C8B-B14F-4D97-AF65-F5344CB8AC3E}">
        <p14:creationId xmlns:p14="http://schemas.microsoft.com/office/powerpoint/2010/main" val="4171886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030"/>
                                        </p:tgtEl>
                                        <p:attrNameLst>
                                          <p:attrName>style.visibility</p:attrName>
                                        </p:attrNameLst>
                                      </p:cBhvr>
                                      <p:to>
                                        <p:strVal val="visible"/>
                                      </p:to>
                                    </p:set>
                                    <p:anim calcmode="lin" valueType="num">
                                      <p:cBhvr additive="base">
                                        <p:cTn id="23" dur="500" fill="hold"/>
                                        <p:tgtEl>
                                          <p:spTgt spid="1030"/>
                                        </p:tgtEl>
                                        <p:attrNameLst>
                                          <p:attrName>ppt_x</p:attrName>
                                        </p:attrNameLst>
                                      </p:cBhvr>
                                      <p:tavLst>
                                        <p:tav tm="0">
                                          <p:val>
                                            <p:strVal val="#ppt_x"/>
                                          </p:val>
                                        </p:tav>
                                        <p:tav tm="100000">
                                          <p:val>
                                            <p:strVal val="#ppt_x"/>
                                          </p:val>
                                        </p:tav>
                                      </p:tavLst>
                                    </p:anim>
                                    <p:anim calcmode="lin" valueType="num">
                                      <p:cBhvr additive="base">
                                        <p:cTn id="24"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additive="base">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additive="base">
                                        <p:cTn id="3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additive="base">
                                        <p:cTn id="4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940B3-F451-C145-9D76-D80B63FBF4A7}"/>
              </a:ext>
            </a:extLst>
          </p:cNvPr>
          <p:cNvSpPr>
            <a:spLocks noGrp="1"/>
          </p:cNvSpPr>
          <p:nvPr>
            <p:ph type="title"/>
          </p:nvPr>
        </p:nvSpPr>
        <p:spPr/>
        <p:txBody>
          <a:bodyPr/>
          <a:lstStyle/>
          <a:p>
            <a:r>
              <a:rPr lang="en-CN" dirty="0"/>
              <a:t>自然环境优美</a:t>
            </a:r>
            <a:r>
              <a:rPr lang="zh-CN" altLang="en-US" dirty="0"/>
              <a:t>：</a:t>
            </a:r>
            <a:endParaRPr lang="en-CN" dirty="0"/>
          </a:p>
        </p:txBody>
      </p:sp>
      <p:sp>
        <p:nvSpPr>
          <p:cNvPr id="3" name="Content Placeholder 2">
            <a:extLst>
              <a:ext uri="{FF2B5EF4-FFF2-40B4-BE49-F238E27FC236}">
                <a16:creationId xmlns:a16="http://schemas.microsoft.com/office/drawing/2014/main" id="{D06802EB-81C2-044F-83CA-CB2A7917966C}"/>
              </a:ext>
            </a:extLst>
          </p:cNvPr>
          <p:cNvSpPr>
            <a:spLocks noGrp="1"/>
          </p:cNvSpPr>
          <p:nvPr>
            <p:ph idx="1"/>
          </p:nvPr>
        </p:nvSpPr>
        <p:spPr/>
        <p:txBody>
          <a:bodyPr/>
          <a:lstStyle/>
          <a:p>
            <a:endParaRPr lang="en-CN"/>
          </a:p>
        </p:txBody>
      </p:sp>
      <p:pic>
        <p:nvPicPr>
          <p:cNvPr id="2050" name="Picture 2">
            <a:extLst>
              <a:ext uri="{FF2B5EF4-FFF2-40B4-BE49-F238E27FC236}">
                <a16:creationId xmlns:a16="http://schemas.microsoft.com/office/drawing/2014/main" id="{855B3EE5-9283-BC41-9343-34907D7DA8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638" y="1690688"/>
            <a:ext cx="6865159" cy="51462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深圳东部华侨城-谷歌地图观察">
            <a:extLst>
              <a:ext uri="{FF2B5EF4-FFF2-40B4-BE49-F238E27FC236}">
                <a16:creationId xmlns:a16="http://schemas.microsoft.com/office/drawing/2014/main" id="{DC41F4D7-89A6-504D-90E0-06F4D8616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42042"/>
            <a:ext cx="7898296" cy="592372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2FA2F0F3-14AB-6B46-9C1D-13E290CA4E67}"/>
              </a:ext>
            </a:extLst>
          </p:cNvPr>
          <p:cNvPicPr>
            <a:picLocks noChangeAspect="1"/>
          </p:cNvPicPr>
          <p:nvPr/>
        </p:nvPicPr>
        <p:blipFill>
          <a:blip r:embed="rId4"/>
          <a:stretch>
            <a:fillRect/>
          </a:stretch>
        </p:blipFill>
        <p:spPr>
          <a:xfrm>
            <a:off x="3764798" y="388935"/>
            <a:ext cx="8614112" cy="6460584"/>
          </a:xfrm>
          <a:prstGeom prst="rect">
            <a:avLst/>
          </a:prstGeom>
        </p:spPr>
      </p:pic>
      <p:sp>
        <p:nvSpPr>
          <p:cNvPr id="11" name="TextBox 10">
            <a:extLst>
              <a:ext uri="{FF2B5EF4-FFF2-40B4-BE49-F238E27FC236}">
                <a16:creationId xmlns:a16="http://schemas.microsoft.com/office/drawing/2014/main" id="{FB0F0B1F-C765-264D-ADC5-33AC372FBDD8}"/>
              </a:ext>
            </a:extLst>
          </p:cNvPr>
          <p:cNvSpPr txBox="1"/>
          <p:nvPr/>
        </p:nvSpPr>
        <p:spPr>
          <a:xfrm>
            <a:off x="4207235" y="406917"/>
            <a:ext cx="902811" cy="523220"/>
          </a:xfrm>
          <a:prstGeom prst="rect">
            <a:avLst/>
          </a:prstGeom>
          <a:noFill/>
        </p:spPr>
        <p:txBody>
          <a:bodyPr wrap="none" rtlCol="0">
            <a:spAutoFit/>
          </a:bodyPr>
          <a:lstStyle/>
          <a:p>
            <a:r>
              <a:rPr lang="en-CN" sz="2800" dirty="0">
                <a:solidFill>
                  <a:srgbClr val="FF0000"/>
                </a:solidFill>
              </a:rPr>
              <a:t>海岛</a:t>
            </a:r>
          </a:p>
        </p:txBody>
      </p:sp>
      <p:pic>
        <p:nvPicPr>
          <p:cNvPr id="2054" name="Picture 6" descr="深圳南澳希腊式民宿超多打卡位，悬崖日落海景/洞穴泳池- 消费生活- 星岛环球网">
            <a:extLst>
              <a:ext uri="{FF2B5EF4-FFF2-40B4-BE49-F238E27FC236}">
                <a16:creationId xmlns:a16="http://schemas.microsoft.com/office/drawing/2014/main" id="{E5F8FD25-49FD-EB48-B04B-9DFD02219B7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93280" y="21016"/>
            <a:ext cx="518953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1D42825-73F2-D643-8278-5B74DD12F4B4}"/>
              </a:ext>
            </a:extLst>
          </p:cNvPr>
          <p:cNvSpPr txBox="1"/>
          <p:nvPr/>
        </p:nvSpPr>
        <p:spPr>
          <a:xfrm>
            <a:off x="9024730" y="185530"/>
            <a:ext cx="1620957" cy="523220"/>
          </a:xfrm>
          <a:prstGeom prst="rect">
            <a:avLst/>
          </a:prstGeom>
          <a:noFill/>
        </p:spPr>
        <p:txBody>
          <a:bodyPr wrap="none" rtlCol="0">
            <a:spAutoFit/>
          </a:bodyPr>
          <a:lstStyle/>
          <a:p>
            <a:r>
              <a:rPr lang="en-CN" sz="2800" dirty="0">
                <a:solidFill>
                  <a:srgbClr val="FF0000"/>
                </a:solidFill>
              </a:rPr>
              <a:t>海滨民宿</a:t>
            </a:r>
          </a:p>
        </p:txBody>
      </p:sp>
      <p:sp>
        <p:nvSpPr>
          <p:cNvPr id="12" name="TextBox 11">
            <a:extLst>
              <a:ext uri="{FF2B5EF4-FFF2-40B4-BE49-F238E27FC236}">
                <a16:creationId xmlns:a16="http://schemas.microsoft.com/office/drawing/2014/main" id="{D7B8533A-ED50-B643-A9B7-CC70DC151354}"/>
              </a:ext>
            </a:extLst>
          </p:cNvPr>
          <p:cNvSpPr txBox="1"/>
          <p:nvPr/>
        </p:nvSpPr>
        <p:spPr>
          <a:xfrm>
            <a:off x="1557188" y="1049691"/>
            <a:ext cx="1980029" cy="523220"/>
          </a:xfrm>
          <a:prstGeom prst="rect">
            <a:avLst/>
          </a:prstGeom>
          <a:noFill/>
        </p:spPr>
        <p:txBody>
          <a:bodyPr wrap="none" rtlCol="0">
            <a:spAutoFit/>
          </a:bodyPr>
          <a:lstStyle/>
          <a:p>
            <a:r>
              <a:rPr lang="en-CN" sz="2800" dirty="0">
                <a:solidFill>
                  <a:srgbClr val="FF0000"/>
                </a:solidFill>
              </a:rPr>
              <a:t>人工风景区</a:t>
            </a:r>
          </a:p>
        </p:txBody>
      </p:sp>
      <p:sp>
        <p:nvSpPr>
          <p:cNvPr id="13" name="TextBox 12">
            <a:extLst>
              <a:ext uri="{FF2B5EF4-FFF2-40B4-BE49-F238E27FC236}">
                <a16:creationId xmlns:a16="http://schemas.microsoft.com/office/drawing/2014/main" id="{A7527C5D-4FD7-D34E-A87E-D820E7CBA374}"/>
              </a:ext>
            </a:extLst>
          </p:cNvPr>
          <p:cNvSpPr txBox="1"/>
          <p:nvPr/>
        </p:nvSpPr>
        <p:spPr>
          <a:xfrm>
            <a:off x="83323" y="1866433"/>
            <a:ext cx="1980029" cy="523220"/>
          </a:xfrm>
          <a:prstGeom prst="rect">
            <a:avLst/>
          </a:prstGeom>
          <a:noFill/>
        </p:spPr>
        <p:txBody>
          <a:bodyPr wrap="none" rtlCol="0">
            <a:spAutoFit/>
          </a:bodyPr>
          <a:lstStyle/>
          <a:p>
            <a:r>
              <a:rPr lang="en-CN" sz="2800" b="1" dirty="0">
                <a:solidFill>
                  <a:srgbClr val="FF0000"/>
                </a:solidFill>
              </a:rPr>
              <a:t>自然风景区</a:t>
            </a:r>
          </a:p>
        </p:txBody>
      </p:sp>
      <p:sp>
        <p:nvSpPr>
          <p:cNvPr id="7" name="Rounded Rectangle 6">
            <a:extLst>
              <a:ext uri="{FF2B5EF4-FFF2-40B4-BE49-F238E27FC236}">
                <a16:creationId xmlns:a16="http://schemas.microsoft.com/office/drawing/2014/main" id="{7DF58AD1-D915-3C4B-B793-CF63A3509B74}"/>
              </a:ext>
            </a:extLst>
          </p:cNvPr>
          <p:cNvSpPr/>
          <p:nvPr/>
        </p:nvSpPr>
        <p:spPr>
          <a:xfrm>
            <a:off x="1311964" y="2966570"/>
            <a:ext cx="9647584" cy="1724700"/>
          </a:xfrm>
          <a:prstGeom prst="roundRect">
            <a:avLst/>
          </a:prstGeom>
          <a:solidFill>
            <a:schemeClr val="accent1">
              <a:alpha val="6584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N" sz="4000" dirty="0">
                <a:latin typeface="STSong" panose="02010600040101010101" pitchFamily="2" charset="-122"/>
                <a:ea typeface="STSong" panose="02010600040101010101" pitchFamily="2" charset="-122"/>
              </a:rPr>
              <a:t>资料来自网络</a:t>
            </a:r>
            <a:r>
              <a:rPr lang="zh-CN" altLang="en-US" sz="4000" dirty="0">
                <a:latin typeface="STSong" panose="02010600040101010101" pitchFamily="2" charset="-122"/>
                <a:ea typeface="STSong" panose="02010600040101010101" pitchFamily="2" charset="-122"/>
              </a:rPr>
              <a:t>，</a:t>
            </a:r>
            <a:r>
              <a:rPr lang="en-CN" sz="4000" dirty="0">
                <a:latin typeface="STSong" panose="02010600040101010101" pitchFamily="2" charset="-122"/>
                <a:ea typeface="STSong" panose="02010600040101010101" pitchFamily="2" charset="-122"/>
              </a:rPr>
              <a:t>我都没去过</a:t>
            </a:r>
            <a:r>
              <a:rPr lang="zh-CN" altLang="en-US" sz="4000" dirty="0">
                <a:latin typeface="STSong" panose="02010600040101010101" pitchFamily="2" charset="-122"/>
                <a:ea typeface="STSong" panose="02010600040101010101" pitchFamily="2" charset="-122"/>
              </a:rPr>
              <a:t>！</a:t>
            </a:r>
            <a:endParaRPr lang="en-CN" sz="4000" dirty="0">
              <a:latin typeface="STSong" panose="02010600040101010101" pitchFamily="2" charset="-122"/>
              <a:ea typeface="STSong" panose="02010600040101010101" pitchFamily="2" charset="-122"/>
            </a:endParaRPr>
          </a:p>
          <a:p>
            <a:pPr algn="ctr"/>
            <a:r>
              <a:rPr lang="en-CN" sz="4000" dirty="0">
                <a:latin typeface="STSong" panose="02010600040101010101" pitchFamily="2" charset="-122"/>
                <a:ea typeface="STSong" panose="02010600040101010101" pitchFamily="2" charset="-122"/>
              </a:rPr>
              <a:t>如有雷同</a:t>
            </a:r>
            <a:r>
              <a:rPr lang="zh-CN" altLang="en-US" sz="4000" dirty="0">
                <a:latin typeface="STSong" panose="02010600040101010101" pitchFamily="2" charset="-122"/>
                <a:ea typeface="STSong" panose="02010600040101010101" pitchFamily="2" charset="-122"/>
              </a:rPr>
              <a:t>，纯属意外！</a:t>
            </a:r>
            <a:endParaRPr lang="en-US" altLang="zh-CN" sz="4000" dirty="0">
              <a:latin typeface="STSong" panose="02010600040101010101" pitchFamily="2" charset="-122"/>
              <a:ea typeface="STSong" panose="02010600040101010101" pitchFamily="2" charset="-122"/>
            </a:endParaRPr>
          </a:p>
        </p:txBody>
      </p:sp>
      <p:sp>
        <p:nvSpPr>
          <p:cNvPr id="6" name="TextBox 5">
            <a:extLst>
              <a:ext uri="{FF2B5EF4-FFF2-40B4-BE49-F238E27FC236}">
                <a16:creationId xmlns:a16="http://schemas.microsoft.com/office/drawing/2014/main" id="{581994EA-1722-F044-9DD2-4159A935B8D3}"/>
              </a:ext>
            </a:extLst>
          </p:cNvPr>
          <p:cNvSpPr txBox="1"/>
          <p:nvPr/>
        </p:nvSpPr>
        <p:spPr>
          <a:xfrm>
            <a:off x="909708" y="2898474"/>
            <a:ext cx="10444092" cy="1938992"/>
          </a:xfrm>
          <a:prstGeom prst="rect">
            <a:avLst/>
          </a:prstGeom>
          <a:solidFill>
            <a:schemeClr val="accent6">
              <a:lumMod val="20000"/>
              <a:lumOff val="80000"/>
            </a:schemeClr>
          </a:solidFill>
        </p:spPr>
        <p:txBody>
          <a:bodyPr wrap="square" rtlCol="0">
            <a:spAutoFit/>
          </a:bodyPr>
          <a:lstStyle/>
          <a:p>
            <a:r>
              <a:rPr lang="zh-CN" altLang="en-US" sz="6000" dirty="0">
                <a:latin typeface="STSong" panose="02010600040101010101" pitchFamily="2" charset="-122"/>
                <a:ea typeface="STSong" panose="02010600040101010101" pitchFamily="2" charset="-122"/>
              </a:rPr>
              <a:t>申明：以上资料只为深圳，</a:t>
            </a:r>
            <a:endParaRPr lang="en-US" altLang="zh-CN" sz="6000" dirty="0">
              <a:latin typeface="STSong" panose="02010600040101010101" pitchFamily="2" charset="-122"/>
              <a:ea typeface="STSong" panose="02010600040101010101" pitchFamily="2" charset="-122"/>
            </a:endParaRPr>
          </a:p>
          <a:p>
            <a:r>
              <a:rPr lang="zh-CN" altLang="en-US" sz="6000" dirty="0">
                <a:latin typeface="STSong" panose="02010600040101010101" pitchFamily="2" charset="-122"/>
                <a:ea typeface="STSong" panose="02010600040101010101" pitchFamily="2" charset="-122"/>
              </a:rPr>
              <a:t>               与会议无关系！</a:t>
            </a:r>
            <a:endParaRPr lang="en-CN" sz="6000" dirty="0">
              <a:latin typeface="STSong" panose="02010600040101010101" pitchFamily="2" charset="-122"/>
              <a:ea typeface="STSong" panose="02010600040101010101" pitchFamily="2" charset="-122"/>
            </a:endParaRPr>
          </a:p>
        </p:txBody>
      </p:sp>
      <p:sp>
        <p:nvSpPr>
          <p:cNvPr id="8" name="Slide Number Placeholder 7">
            <a:extLst>
              <a:ext uri="{FF2B5EF4-FFF2-40B4-BE49-F238E27FC236}">
                <a16:creationId xmlns:a16="http://schemas.microsoft.com/office/drawing/2014/main" id="{BED55320-F5AE-AC4C-8F85-F5BEC247BC5D}"/>
              </a:ext>
            </a:extLst>
          </p:cNvPr>
          <p:cNvSpPr>
            <a:spLocks noGrp="1"/>
          </p:cNvSpPr>
          <p:nvPr>
            <p:ph type="sldNum" sz="quarter" idx="12"/>
          </p:nvPr>
        </p:nvSpPr>
        <p:spPr/>
        <p:txBody>
          <a:bodyPr/>
          <a:lstStyle/>
          <a:p>
            <a:fld id="{A8537B7A-7510-410A-AA53-45D600DA0276}" type="slidenum">
              <a:rPr lang="zh-CN" altLang="en-US" smtClean="0"/>
              <a:pPr/>
              <a:t>6</a:t>
            </a:fld>
            <a:endParaRPr lang="zh-CN" altLang="en-US"/>
          </a:p>
        </p:txBody>
      </p:sp>
    </p:spTree>
    <p:extLst>
      <p:ext uri="{BB962C8B-B14F-4D97-AF65-F5344CB8AC3E}">
        <p14:creationId xmlns:p14="http://schemas.microsoft.com/office/powerpoint/2010/main" val="268302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3" presetClass="entr" presetSubtype="1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Effect transition="in" filter="blinds(horizontal)">
                                      <p:cBhvr>
                                        <p:cTn id="10" dur="500"/>
                                        <p:tgtEl>
                                          <p:spTgt spid="2050"/>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additive="base">
                                        <p:cTn id="15" dur="500" fill="hold"/>
                                        <p:tgtEl>
                                          <p:spTgt spid="12"/>
                                        </p:tgtEl>
                                        <p:attrNameLst>
                                          <p:attrName>ppt_x</p:attrName>
                                        </p:attrNameLst>
                                      </p:cBhvr>
                                      <p:tavLst>
                                        <p:tav tm="0">
                                          <p:val>
                                            <p:strVal val="#ppt_x"/>
                                          </p:val>
                                        </p:tav>
                                        <p:tav tm="100000">
                                          <p:val>
                                            <p:strVal val="#ppt_x"/>
                                          </p:val>
                                        </p:tav>
                                      </p:tavLst>
                                    </p:anim>
                                    <p:anim calcmode="lin" valueType="num">
                                      <p:cBhvr additive="base">
                                        <p:cTn id="16" dur="500" fill="hold"/>
                                        <p:tgtEl>
                                          <p:spTgt spid="12"/>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2052"/>
                                        </p:tgtEl>
                                        <p:attrNameLst>
                                          <p:attrName>style.visibility</p:attrName>
                                        </p:attrNameLst>
                                      </p:cBhvr>
                                      <p:to>
                                        <p:strVal val="visible"/>
                                      </p:to>
                                    </p:set>
                                    <p:anim calcmode="lin" valueType="num">
                                      <p:cBhvr additive="base">
                                        <p:cTn id="19" dur="500" fill="hold"/>
                                        <p:tgtEl>
                                          <p:spTgt spid="2052"/>
                                        </p:tgtEl>
                                        <p:attrNameLst>
                                          <p:attrName>ppt_x</p:attrName>
                                        </p:attrNameLst>
                                      </p:cBhvr>
                                      <p:tavLst>
                                        <p:tav tm="0">
                                          <p:val>
                                            <p:strVal val="#ppt_x"/>
                                          </p:val>
                                        </p:tav>
                                        <p:tav tm="100000">
                                          <p:val>
                                            <p:strVal val="#ppt_x"/>
                                          </p:val>
                                        </p:tav>
                                      </p:tavLst>
                                    </p:anim>
                                    <p:anim calcmode="lin" valueType="num">
                                      <p:cBhvr additive="base">
                                        <p:cTn id="20" dur="500" fill="hold"/>
                                        <p:tgtEl>
                                          <p:spTgt spid="205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additive="base">
                                        <p:cTn id="29" dur="500" fill="hold"/>
                                        <p:tgtEl>
                                          <p:spTgt spid="4"/>
                                        </p:tgtEl>
                                        <p:attrNameLst>
                                          <p:attrName>ppt_x</p:attrName>
                                        </p:attrNameLst>
                                      </p:cBhvr>
                                      <p:tavLst>
                                        <p:tav tm="0">
                                          <p:val>
                                            <p:strVal val="#ppt_x"/>
                                          </p:val>
                                        </p:tav>
                                        <p:tav tm="100000">
                                          <p:val>
                                            <p:strVal val="#ppt_x"/>
                                          </p:val>
                                        </p:tav>
                                      </p:tavLst>
                                    </p:anim>
                                    <p:anim calcmode="lin" valueType="num">
                                      <p:cBhvr additive="base">
                                        <p:cTn id="3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dissolve">
                                      <p:cBhvr>
                                        <p:cTn id="35" dur="500"/>
                                        <p:tgtEl>
                                          <p:spTgt spid="5"/>
                                        </p:tgtEl>
                                      </p:cBhvr>
                                    </p:animEffect>
                                  </p:childTnLst>
                                </p:cTn>
                              </p:par>
                              <p:par>
                                <p:cTn id="36" presetID="9" presetClass="entr" presetSubtype="0" fill="hold" nodeType="withEffect">
                                  <p:stCondLst>
                                    <p:cond delay="0"/>
                                  </p:stCondLst>
                                  <p:childTnLst>
                                    <p:set>
                                      <p:cBhvr>
                                        <p:cTn id="37" dur="1" fill="hold">
                                          <p:stCondLst>
                                            <p:cond delay="0"/>
                                          </p:stCondLst>
                                        </p:cTn>
                                        <p:tgtEl>
                                          <p:spTgt spid="2054"/>
                                        </p:tgtEl>
                                        <p:attrNameLst>
                                          <p:attrName>style.visibility</p:attrName>
                                        </p:attrNameLst>
                                      </p:cBhvr>
                                      <p:to>
                                        <p:strVal val="visible"/>
                                      </p:to>
                                    </p:set>
                                    <p:animEffect transition="in" filter="dissolve">
                                      <p:cBhvr>
                                        <p:cTn id="38" dur="500"/>
                                        <p:tgtEl>
                                          <p:spTgt spid="2054"/>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
                                            <p:bg/>
                                          </p:spTgt>
                                        </p:tgtEl>
                                        <p:attrNameLst>
                                          <p:attrName>style.visibility</p:attrName>
                                        </p:attrNameLst>
                                      </p:cBhvr>
                                      <p:to>
                                        <p:strVal val="visible"/>
                                      </p:to>
                                    </p:set>
                                    <p:anim calcmode="lin" valueType="num">
                                      <p:cBhvr additive="base">
                                        <p:cTn id="43" dur="500" fill="hold"/>
                                        <p:tgtEl>
                                          <p:spTgt spid="7">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7">
                                            <p:bg/>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7">
                                            <p:txEl>
                                              <p:pRg st="0" end="0"/>
                                            </p:txEl>
                                          </p:spTgt>
                                        </p:tgtEl>
                                        <p:attrNameLst>
                                          <p:attrName>style.visibility</p:attrName>
                                        </p:attrNameLst>
                                      </p:cBhvr>
                                      <p:to>
                                        <p:strVal val="visible"/>
                                      </p:to>
                                    </p:set>
                                    <p:anim calcmode="lin" valueType="num">
                                      <p:cBhvr additive="base">
                                        <p:cTn id="4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7">
                                            <p:txEl>
                                              <p:pRg st="1" end="1"/>
                                            </p:txEl>
                                          </p:spTgt>
                                        </p:tgtEl>
                                        <p:attrNameLst>
                                          <p:attrName>style.visibility</p:attrName>
                                        </p:attrNameLst>
                                      </p:cBhvr>
                                      <p:to>
                                        <p:strVal val="visible"/>
                                      </p:to>
                                    </p:set>
                                    <p:anim calcmode="lin" valueType="num">
                                      <p:cBhvr additive="base">
                                        <p:cTn id="5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 calcmode="lin" valueType="num">
                                      <p:cBhvr additive="base">
                                        <p:cTn id="57" dur="500" fill="hold"/>
                                        <p:tgtEl>
                                          <p:spTgt spid="6"/>
                                        </p:tgtEl>
                                        <p:attrNameLst>
                                          <p:attrName>ppt_x</p:attrName>
                                        </p:attrNameLst>
                                      </p:cBhvr>
                                      <p:tavLst>
                                        <p:tav tm="0">
                                          <p:val>
                                            <p:strVal val="#ppt_x"/>
                                          </p:val>
                                        </p:tav>
                                        <p:tav tm="100000">
                                          <p:val>
                                            <p:strVal val="#ppt_x"/>
                                          </p:val>
                                        </p:tav>
                                      </p:tavLst>
                                    </p:anim>
                                    <p:anim calcmode="lin" valueType="num">
                                      <p:cBhvr additive="base">
                                        <p:cTn id="5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5" grpId="0"/>
      <p:bldP spid="12" grpId="0"/>
      <p:bldP spid="13" grpId="0"/>
      <p:bldP spid="7" grpId="0" uiExpand="1" build="allAtOnce"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527E5-5F07-0C4C-8802-170A6E340505}"/>
              </a:ext>
            </a:extLst>
          </p:cNvPr>
          <p:cNvSpPr>
            <a:spLocks noGrp="1"/>
          </p:cNvSpPr>
          <p:nvPr>
            <p:ph type="title"/>
          </p:nvPr>
        </p:nvSpPr>
        <p:spPr/>
        <p:txBody>
          <a:bodyPr/>
          <a:lstStyle/>
          <a:p>
            <a:r>
              <a:rPr lang="en-CN" dirty="0"/>
              <a:t>广东</a:t>
            </a:r>
            <a:r>
              <a:rPr lang="en-US" altLang="zh-CN" dirty="0"/>
              <a:t>·</a:t>
            </a:r>
            <a:r>
              <a:rPr lang="zh-CN" altLang="en-US" dirty="0"/>
              <a:t>深圳</a:t>
            </a:r>
            <a:r>
              <a:rPr lang="en-US" altLang="zh-CN" dirty="0"/>
              <a:t>·</a:t>
            </a:r>
            <a:r>
              <a:rPr lang="zh-CN" altLang="en-US" dirty="0"/>
              <a:t>光明区</a:t>
            </a:r>
            <a:r>
              <a:rPr lang="en-US" altLang="zh-CN" dirty="0"/>
              <a:t>·</a:t>
            </a:r>
            <a:r>
              <a:rPr lang="zh-CN" altLang="en-US" dirty="0"/>
              <a:t>综合科学城</a:t>
            </a:r>
            <a:endParaRPr lang="en-CN" dirty="0"/>
          </a:p>
        </p:txBody>
      </p:sp>
      <p:sp>
        <p:nvSpPr>
          <p:cNvPr id="3" name="Content Placeholder 2">
            <a:extLst>
              <a:ext uri="{FF2B5EF4-FFF2-40B4-BE49-F238E27FC236}">
                <a16:creationId xmlns:a16="http://schemas.microsoft.com/office/drawing/2014/main" id="{ABB5410F-14C4-4841-A283-F52BEB349B74}"/>
              </a:ext>
            </a:extLst>
          </p:cNvPr>
          <p:cNvSpPr>
            <a:spLocks noGrp="1"/>
          </p:cNvSpPr>
          <p:nvPr>
            <p:ph idx="1"/>
          </p:nvPr>
        </p:nvSpPr>
        <p:spPr/>
        <p:txBody>
          <a:bodyPr>
            <a:normAutofit fontScale="92500" lnSpcReduction="10000"/>
          </a:bodyPr>
          <a:lstStyle/>
          <a:p>
            <a:pPr>
              <a:lnSpc>
                <a:spcPct val="150000"/>
              </a:lnSpc>
            </a:pPr>
            <a:r>
              <a:rPr lang="zh-CN" altLang="en-US" b="0" i="0" dirty="0">
                <a:solidFill>
                  <a:srgbClr val="191919"/>
                </a:solidFill>
                <a:effectLst/>
                <a:latin typeface="STKaiti" panose="02010600040101010101" pitchFamily="2" charset="-122"/>
                <a:ea typeface="STKaiti" panose="02010600040101010101" pitchFamily="2" charset="-122"/>
              </a:rPr>
              <a:t>北京怀柔综合性国家科学中心</a:t>
            </a:r>
            <a:endParaRPr lang="en-US" altLang="zh-CN" b="0" i="0" dirty="0">
              <a:solidFill>
                <a:srgbClr val="191919"/>
              </a:solidFill>
              <a:effectLst/>
              <a:latin typeface="STKaiti" panose="02010600040101010101" pitchFamily="2" charset="-122"/>
              <a:ea typeface="STKaiti" panose="02010600040101010101" pitchFamily="2" charset="-122"/>
            </a:endParaRPr>
          </a:p>
          <a:p>
            <a:pPr>
              <a:lnSpc>
                <a:spcPct val="150000"/>
              </a:lnSpc>
            </a:pPr>
            <a:r>
              <a:rPr lang="zh-CN" altLang="en-US" b="0" i="0" dirty="0">
                <a:solidFill>
                  <a:srgbClr val="191919"/>
                </a:solidFill>
                <a:effectLst/>
                <a:latin typeface="STKaiti" panose="02010600040101010101" pitchFamily="2" charset="-122"/>
                <a:ea typeface="STKaiti" panose="02010600040101010101" pitchFamily="2" charset="-122"/>
              </a:rPr>
              <a:t>上海张江综合性国家科学中心</a:t>
            </a:r>
            <a:endParaRPr lang="en-US" altLang="zh-CN" dirty="0">
              <a:solidFill>
                <a:srgbClr val="191919"/>
              </a:solidFill>
              <a:latin typeface="STKaiti" panose="02010600040101010101" pitchFamily="2" charset="-122"/>
              <a:ea typeface="STKaiti" panose="02010600040101010101" pitchFamily="2" charset="-122"/>
            </a:endParaRPr>
          </a:p>
          <a:p>
            <a:pPr>
              <a:lnSpc>
                <a:spcPct val="150000"/>
              </a:lnSpc>
            </a:pPr>
            <a:r>
              <a:rPr lang="zh-CN" altLang="en-US" b="0" i="0" dirty="0">
                <a:solidFill>
                  <a:srgbClr val="191919"/>
                </a:solidFill>
                <a:effectLst/>
                <a:latin typeface="STKaiti" panose="02010600040101010101" pitchFamily="2" charset="-122"/>
                <a:ea typeface="STKaiti" panose="02010600040101010101" pitchFamily="2" charset="-122"/>
              </a:rPr>
              <a:t>合肥综合性国家科学中心</a:t>
            </a:r>
            <a:endParaRPr lang="en-US" altLang="zh-CN" b="0" i="0" dirty="0">
              <a:solidFill>
                <a:srgbClr val="191919"/>
              </a:solidFill>
              <a:effectLst/>
              <a:latin typeface="STKaiti" panose="02010600040101010101" pitchFamily="2" charset="-122"/>
              <a:ea typeface="STKaiti" panose="02010600040101010101" pitchFamily="2" charset="-122"/>
            </a:endParaRPr>
          </a:p>
          <a:p>
            <a:pPr>
              <a:lnSpc>
                <a:spcPct val="150000"/>
              </a:lnSpc>
            </a:pPr>
            <a:r>
              <a:rPr lang="zh-CN" altLang="en-US" b="0" i="0" dirty="0">
                <a:solidFill>
                  <a:srgbClr val="191919"/>
                </a:solidFill>
                <a:effectLst/>
                <a:latin typeface="STKaiti" panose="02010600040101010101" pitchFamily="2" charset="-122"/>
                <a:ea typeface="STKaiti" panose="02010600040101010101" pitchFamily="2" charset="-122"/>
              </a:rPr>
              <a:t>深圳综合性国家科学中心</a:t>
            </a:r>
            <a:r>
              <a:rPr lang="zh-CN" altLang="en-US" dirty="0">
                <a:solidFill>
                  <a:srgbClr val="191919"/>
                </a:solidFill>
                <a:latin typeface="STKaiti" panose="02010600040101010101" pitchFamily="2" charset="-122"/>
                <a:ea typeface="STKaiti" panose="02010600040101010101" pitchFamily="2" charset="-122"/>
              </a:rPr>
              <a:t>：</a:t>
            </a:r>
            <a:br>
              <a:rPr lang="en-US" altLang="zh-CN" dirty="0">
                <a:solidFill>
                  <a:srgbClr val="191919"/>
                </a:solidFill>
                <a:latin typeface="STKaiti" panose="02010600040101010101" pitchFamily="2" charset="-122"/>
                <a:ea typeface="STKaiti" panose="02010600040101010101" pitchFamily="2" charset="-122"/>
              </a:rPr>
            </a:br>
            <a:r>
              <a:rPr lang="zh-CN" altLang="en-US" dirty="0">
                <a:solidFill>
                  <a:srgbClr val="191919"/>
                </a:solidFill>
                <a:latin typeface="STKaiti" panose="02010600040101010101" pitchFamily="2" charset="-122"/>
                <a:ea typeface="STKaiti" panose="02010600040101010101" pitchFamily="2" charset="-122"/>
              </a:rPr>
              <a:t>     </a:t>
            </a:r>
            <a:r>
              <a:rPr lang="en-US" altLang="zh-CN" dirty="0">
                <a:solidFill>
                  <a:srgbClr val="191919"/>
                </a:solidFill>
                <a:latin typeface="STKaiti" panose="02010600040101010101" pitchFamily="2" charset="-122"/>
                <a:ea typeface="STKaiti" panose="02010600040101010101" pitchFamily="2" charset="-122"/>
              </a:rPr>
              <a:t>2020</a:t>
            </a:r>
            <a:r>
              <a:rPr lang="zh-CN" altLang="en-US" dirty="0">
                <a:solidFill>
                  <a:srgbClr val="191919"/>
                </a:solidFill>
                <a:latin typeface="STKaiti" panose="02010600040101010101" pitchFamily="2" charset="-122"/>
                <a:ea typeface="STKaiti" panose="02010600040101010101" pitchFamily="2" charset="-122"/>
              </a:rPr>
              <a:t>年</a:t>
            </a:r>
            <a:r>
              <a:rPr lang="en-US" altLang="zh-CN" b="0" i="0" dirty="0">
                <a:solidFill>
                  <a:srgbClr val="191919"/>
                </a:solidFill>
                <a:effectLst/>
                <a:latin typeface="STKaiti" panose="02010600040101010101" pitchFamily="2" charset="-122"/>
                <a:ea typeface="STKaiti" panose="02010600040101010101" pitchFamily="2" charset="-122"/>
              </a:rPr>
              <a:t>《</a:t>
            </a:r>
            <a:r>
              <a:rPr lang="zh-CN" altLang="en-US" b="0" i="0" dirty="0">
                <a:solidFill>
                  <a:srgbClr val="191919"/>
                </a:solidFill>
                <a:effectLst/>
                <a:latin typeface="STKaiti" panose="02010600040101010101" pitchFamily="2" charset="-122"/>
                <a:ea typeface="STKaiti" panose="02010600040101010101" pitchFamily="2" charset="-122"/>
              </a:rPr>
              <a:t>深圳市人民政府关于支持</a:t>
            </a:r>
            <a:r>
              <a:rPr lang="zh-CN" altLang="en-US" b="0" i="0" dirty="0">
                <a:solidFill>
                  <a:srgbClr val="FF0000"/>
                </a:solidFill>
                <a:effectLst/>
                <a:highlight>
                  <a:srgbClr val="FFFF00"/>
                </a:highlight>
                <a:latin typeface="STKaiti" panose="02010600040101010101" pitchFamily="2" charset="-122"/>
                <a:ea typeface="STKaiti" panose="02010600040101010101" pitchFamily="2" charset="-122"/>
              </a:rPr>
              <a:t>光明科学城打造世界一流科学城</a:t>
            </a:r>
            <a:r>
              <a:rPr lang="zh-CN" altLang="en-US" b="0" i="0" dirty="0">
                <a:solidFill>
                  <a:srgbClr val="191919"/>
                </a:solidFill>
                <a:effectLst/>
                <a:latin typeface="STKaiti" panose="02010600040101010101" pitchFamily="2" charset="-122"/>
                <a:ea typeface="STKaiti" panose="02010600040101010101" pitchFamily="2" charset="-122"/>
              </a:rPr>
              <a:t>的若干意见</a:t>
            </a:r>
            <a:r>
              <a:rPr lang="en-US" altLang="zh-CN" b="0" i="0" dirty="0">
                <a:solidFill>
                  <a:srgbClr val="191919"/>
                </a:solidFill>
                <a:effectLst/>
                <a:latin typeface="STKaiti" panose="02010600040101010101" pitchFamily="2" charset="-122"/>
                <a:ea typeface="STKaiti" panose="02010600040101010101" pitchFamily="2" charset="-122"/>
              </a:rPr>
              <a:t>》</a:t>
            </a:r>
            <a:r>
              <a:rPr lang="zh-CN" altLang="en-US" b="0" i="0" dirty="0">
                <a:solidFill>
                  <a:srgbClr val="191919"/>
                </a:solidFill>
                <a:effectLst/>
                <a:latin typeface="STKaiti" panose="02010600040101010101" pitchFamily="2" charset="-122"/>
                <a:ea typeface="STKaiti" panose="02010600040101010101" pitchFamily="2" charset="-122"/>
              </a:rPr>
              <a:t>正式印发实施，大手笔支持</a:t>
            </a:r>
            <a:r>
              <a:rPr lang="zh-CN" altLang="en-US" b="0" i="0" dirty="0">
                <a:solidFill>
                  <a:srgbClr val="FF0000"/>
                </a:solidFill>
                <a:effectLst/>
                <a:highlight>
                  <a:srgbClr val="FFFF00"/>
                </a:highlight>
                <a:latin typeface="STKaiti" panose="02010600040101010101" pitchFamily="2" charset="-122"/>
                <a:ea typeface="STKaiti" panose="02010600040101010101" pitchFamily="2" charset="-122"/>
              </a:rPr>
              <a:t>光明科学城</a:t>
            </a:r>
            <a:r>
              <a:rPr lang="zh-CN" altLang="en-US" b="0" i="0" dirty="0">
                <a:solidFill>
                  <a:srgbClr val="191919"/>
                </a:solidFill>
                <a:effectLst/>
                <a:latin typeface="STKaiti" panose="02010600040101010101" pitchFamily="2" charset="-122"/>
                <a:ea typeface="STKaiti" panose="02010600040101010101" pitchFamily="2" charset="-122"/>
              </a:rPr>
              <a:t>高标准、高质量、高水平打造世界一流科学城。</a:t>
            </a:r>
            <a:endParaRPr lang="en-CN" dirty="0">
              <a:latin typeface="STKaiti" panose="02010600040101010101" pitchFamily="2" charset="-122"/>
              <a:ea typeface="STKaiti" panose="02010600040101010101" pitchFamily="2" charset="-122"/>
            </a:endParaRPr>
          </a:p>
        </p:txBody>
      </p:sp>
      <p:grpSp>
        <p:nvGrpSpPr>
          <p:cNvPr id="6" name="Group 5">
            <a:extLst>
              <a:ext uri="{FF2B5EF4-FFF2-40B4-BE49-F238E27FC236}">
                <a16:creationId xmlns:a16="http://schemas.microsoft.com/office/drawing/2014/main" id="{CBA9ADDC-9695-B140-BFDB-125100A7099C}"/>
              </a:ext>
            </a:extLst>
          </p:cNvPr>
          <p:cNvGrpSpPr/>
          <p:nvPr/>
        </p:nvGrpSpPr>
        <p:grpSpPr>
          <a:xfrm>
            <a:off x="8136835" y="1690688"/>
            <a:ext cx="3689073" cy="1815548"/>
            <a:chOff x="8136835" y="1690688"/>
            <a:chExt cx="3689073" cy="1815548"/>
          </a:xfrm>
        </p:grpSpPr>
        <p:sp>
          <p:nvSpPr>
            <p:cNvPr id="4" name="Cloud Callout 3">
              <a:extLst>
                <a:ext uri="{FF2B5EF4-FFF2-40B4-BE49-F238E27FC236}">
                  <a16:creationId xmlns:a16="http://schemas.microsoft.com/office/drawing/2014/main" id="{2B14CA4F-583F-F946-8CE8-623AC8C07836}"/>
                </a:ext>
              </a:extLst>
            </p:cNvPr>
            <p:cNvSpPr/>
            <p:nvPr/>
          </p:nvSpPr>
          <p:spPr>
            <a:xfrm>
              <a:off x="8136835" y="1690688"/>
              <a:ext cx="3569804" cy="1815548"/>
            </a:xfrm>
            <a:prstGeom prst="cloudCallout">
              <a:avLst>
                <a:gd name="adj1" fmla="val -32443"/>
                <a:gd name="adj2" fmla="val 1011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sz="2400" dirty="0"/>
            </a:p>
          </p:txBody>
        </p:sp>
        <p:sp>
          <p:nvSpPr>
            <p:cNvPr id="5" name="TextBox 4">
              <a:extLst>
                <a:ext uri="{FF2B5EF4-FFF2-40B4-BE49-F238E27FC236}">
                  <a16:creationId xmlns:a16="http://schemas.microsoft.com/office/drawing/2014/main" id="{F10EBB10-1B8A-EB4C-9752-F908772B9604}"/>
                </a:ext>
              </a:extLst>
            </p:cNvPr>
            <p:cNvSpPr txBox="1"/>
            <p:nvPr/>
          </p:nvSpPr>
          <p:spPr>
            <a:xfrm>
              <a:off x="8563476" y="2182963"/>
              <a:ext cx="3262432" cy="830997"/>
            </a:xfrm>
            <a:prstGeom prst="rect">
              <a:avLst/>
            </a:prstGeom>
            <a:noFill/>
          </p:spPr>
          <p:txBody>
            <a:bodyPr wrap="none" rtlCol="0">
              <a:spAutoFit/>
            </a:bodyPr>
            <a:lstStyle/>
            <a:p>
              <a:r>
                <a:rPr lang="en-CN" sz="2400" dirty="0">
                  <a:solidFill>
                    <a:schemeClr val="bg1"/>
                  </a:solidFill>
                </a:rPr>
                <a:t>支持应用型基础研究</a:t>
              </a:r>
              <a:r>
                <a:rPr lang="zh-CN" altLang="en-US" sz="2400" dirty="0">
                  <a:solidFill>
                    <a:schemeClr val="bg1"/>
                  </a:solidFill>
                </a:rPr>
                <a:t>，</a:t>
              </a:r>
              <a:endParaRPr lang="en-US" altLang="zh-CN" sz="2400" dirty="0">
                <a:solidFill>
                  <a:schemeClr val="bg1"/>
                </a:solidFill>
              </a:endParaRPr>
            </a:p>
            <a:p>
              <a:r>
                <a:rPr lang="zh-CN" altLang="en-US" sz="2400" dirty="0">
                  <a:solidFill>
                    <a:schemeClr val="bg1"/>
                  </a:solidFill>
                </a:rPr>
                <a:t>理论型研究不明显</a:t>
              </a:r>
              <a:endParaRPr lang="en-CN" sz="2400" dirty="0">
                <a:solidFill>
                  <a:schemeClr val="bg1"/>
                </a:solidFill>
              </a:endParaRPr>
            </a:p>
          </p:txBody>
        </p:sp>
      </p:grpSp>
      <p:sp>
        <p:nvSpPr>
          <p:cNvPr id="7" name="Slide Number Placeholder 6">
            <a:extLst>
              <a:ext uri="{FF2B5EF4-FFF2-40B4-BE49-F238E27FC236}">
                <a16:creationId xmlns:a16="http://schemas.microsoft.com/office/drawing/2014/main" id="{040FCDB8-CA22-4944-AABC-7BC85F3053C9}"/>
              </a:ext>
            </a:extLst>
          </p:cNvPr>
          <p:cNvSpPr>
            <a:spLocks noGrp="1"/>
          </p:cNvSpPr>
          <p:nvPr>
            <p:ph type="sldNum" sz="quarter" idx="12"/>
          </p:nvPr>
        </p:nvSpPr>
        <p:spPr/>
        <p:txBody>
          <a:bodyPr/>
          <a:lstStyle/>
          <a:p>
            <a:fld id="{A8537B7A-7510-410A-AA53-45D600DA0276}" type="slidenum">
              <a:rPr lang="zh-CN" altLang="en-US" smtClean="0"/>
              <a:pPr/>
              <a:t>7</a:t>
            </a:fld>
            <a:endParaRPr lang="zh-CN" altLang="en-US"/>
          </a:p>
        </p:txBody>
      </p:sp>
    </p:spTree>
    <p:extLst>
      <p:ext uri="{BB962C8B-B14F-4D97-AF65-F5344CB8AC3E}">
        <p14:creationId xmlns:p14="http://schemas.microsoft.com/office/powerpoint/2010/main" val="3113084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1ADC9-8C8D-5044-ABB0-D7346EB60525}"/>
              </a:ext>
            </a:extLst>
          </p:cNvPr>
          <p:cNvSpPr>
            <a:spLocks noGrp="1"/>
          </p:cNvSpPr>
          <p:nvPr>
            <p:ph type="title"/>
          </p:nvPr>
        </p:nvSpPr>
        <p:spPr/>
        <p:txBody>
          <a:bodyPr/>
          <a:lstStyle/>
          <a:p>
            <a:endParaRPr lang="en-CN"/>
          </a:p>
        </p:txBody>
      </p:sp>
      <p:sp>
        <p:nvSpPr>
          <p:cNvPr id="3" name="Content Placeholder 2">
            <a:extLst>
              <a:ext uri="{FF2B5EF4-FFF2-40B4-BE49-F238E27FC236}">
                <a16:creationId xmlns:a16="http://schemas.microsoft.com/office/drawing/2014/main" id="{049D1319-DAE6-C94C-B90C-5AF77AC6AE2C}"/>
              </a:ext>
            </a:extLst>
          </p:cNvPr>
          <p:cNvSpPr>
            <a:spLocks noGrp="1"/>
          </p:cNvSpPr>
          <p:nvPr>
            <p:ph idx="1"/>
          </p:nvPr>
        </p:nvSpPr>
        <p:spPr/>
        <p:txBody>
          <a:bodyPr/>
          <a:lstStyle/>
          <a:p>
            <a:endParaRPr lang="en-CN"/>
          </a:p>
        </p:txBody>
      </p:sp>
      <p:sp>
        <p:nvSpPr>
          <p:cNvPr id="4" name="Slide Number Placeholder 3">
            <a:extLst>
              <a:ext uri="{FF2B5EF4-FFF2-40B4-BE49-F238E27FC236}">
                <a16:creationId xmlns:a16="http://schemas.microsoft.com/office/drawing/2014/main" id="{0558D87F-0AF5-B64B-9F5A-BE700F671C0E}"/>
              </a:ext>
            </a:extLst>
          </p:cNvPr>
          <p:cNvSpPr>
            <a:spLocks noGrp="1"/>
          </p:cNvSpPr>
          <p:nvPr>
            <p:ph type="sldNum" sz="quarter" idx="12"/>
          </p:nvPr>
        </p:nvSpPr>
        <p:spPr/>
        <p:txBody>
          <a:bodyPr/>
          <a:lstStyle/>
          <a:p>
            <a:fld id="{A8537B7A-7510-410A-AA53-45D600DA0276}" type="slidenum">
              <a:rPr lang="zh-CN" altLang="en-US" smtClean="0"/>
              <a:pPr/>
              <a:t>8</a:t>
            </a:fld>
            <a:endParaRPr lang="zh-CN" altLang="en-US"/>
          </a:p>
        </p:txBody>
      </p:sp>
      <p:pic>
        <p:nvPicPr>
          <p:cNvPr id="6" name="Picture 5">
            <a:extLst>
              <a:ext uri="{FF2B5EF4-FFF2-40B4-BE49-F238E27FC236}">
                <a16:creationId xmlns:a16="http://schemas.microsoft.com/office/drawing/2014/main" id="{E91925B1-049D-3247-B441-97E210C2CF61}"/>
              </a:ext>
            </a:extLst>
          </p:cNvPr>
          <p:cNvPicPr>
            <a:picLocks noChangeAspect="1"/>
          </p:cNvPicPr>
          <p:nvPr/>
        </p:nvPicPr>
        <p:blipFill>
          <a:blip r:embed="rId2"/>
          <a:stretch>
            <a:fillRect/>
          </a:stretch>
        </p:blipFill>
        <p:spPr>
          <a:xfrm>
            <a:off x="0" y="391290"/>
            <a:ext cx="12192000" cy="6075419"/>
          </a:xfrm>
          <a:prstGeom prst="rect">
            <a:avLst/>
          </a:prstGeom>
        </p:spPr>
      </p:pic>
      <p:sp>
        <p:nvSpPr>
          <p:cNvPr id="8" name="5-Point Star 7">
            <a:extLst>
              <a:ext uri="{FF2B5EF4-FFF2-40B4-BE49-F238E27FC236}">
                <a16:creationId xmlns:a16="http://schemas.microsoft.com/office/drawing/2014/main" id="{6C9CB1B7-12DA-C343-BC6F-9FBC7CD8EA77}"/>
              </a:ext>
            </a:extLst>
          </p:cNvPr>
          <p:cNvSpPr/>
          <p:nvPr/>
        </p:nvSpPr>
        <p:spPr>
          <a:xfrm>
            <a:off x="2441986" y="1027906"/>
            <a:ext cx="365760" cy="293146"/>
          </a:xfrm>
          <a:prstGeom prst="star5">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N"/>
          </a:p>
        </p:txBody>
      </p:sp>
    </p:spTree>
    <p:extLst>
      <p:ext uri="{BB962C8B-B14F-4D97-AF65-F5344CB8AC3E}">
        <p14:creationId xmlns:p14="http://schemas.microsoft.com/office/powerpoint/2010/main" val="2166107172"/>
      </p:ext>
    </p:extLst>
  </p:cSld>
  <p:clrMapOvr>
    <a:masterClrMapping/>
  </p:clrMapOvr>
  <p:transition spd="slow">
    <p:wipe/>
  </p:transition>
</p:sld>
</file>

<file path=ppt/theme/theme1.xml><?xml version="1.0" encoding="utf-8"?>
<a:theme xmlns:a="http://schemas.openxmlformats.org/drawingml/2006/main" name="Office 主题​​">
  <a:themeElements>
    <a:clrScheme name="自定义 2">
      <a:dk1>
        <a:sysClr val="windowText" lastClr="000000"/>
      </a:dk1>
      <a:lt1>
        <a:sysClr val="window" lastClr="FFFFFF"/>
      </a:lt1>
      <a:dk2>
        <a:srgbClr val="455F51"/>
      </a:dk2>
      <a:lt2>
        <a:srgbClr val="E3DED1"/>
      </a:lt2>
      <a:accent1>
        <a:srgbClr val="004723"/>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651</TotalTime>
  <Words>1143</Words>
  <Application>Microsoft Macintosh PowerPoint</Application>
  <PresentationFormat>Widescreen</PresentationFormat>
  <Paragraphs>220</Paragraphs>
  <Slides>34</Slides>
  <Notes>6</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34</vt:i4>
      </vt:variant>
    </vt:vector>
  </HeadingPairs>
  <TitlesOfParts>
    <vt:vector size="48" baseType="lpstr">
      <vt:lpstr>等线</vt:lpstr>
      <vt:lpstr>等线 Light</vt:lpstr>
      <vt:lpstr>微软雅黑</vt:lpstr>
      <vt:lpstr>STKaiti</vt:lpstr>
      <vt:lpstr>STSong</vt:lpstr>
      <vt:lpstr>YahooSans VF</vt:lpstr>
      <vt:lpstr>YouSheBiaoTiHei</vt:lpstr>
      <vt:lpstr>Arial</vt:lpstr>
      <vt:lpstr>Calibri</vt:lpstr>
      <vt:lpstr>Helvetica Neue</vt:lpstr>
      <vt:lpstr>Impact MT Std</vt:lpstr>
      <vt:lpstr>Roboto</vt:lpstr>
      <vt:lpstr>Times New Roman</vt:lpstr>
      <vt:lpstr>Office 主题​​</vt:lpstr>
      <vt:lpstr>PowerPoint Presentation</vt:lpstr>
      <vt:lpstr>第三届 中大广州物理学院，线上</vt:lpstr>
      <vt:lpstr>PowerPoint Presentation</vt:lpstr>
      <vt:lpstr>中大三校区简介</vt:lpstr>
      <vt:lpstr>粤港澳大湾区</vt:lpstr>
      <vt:lpstr>PowerPoint Presentation</vt:lpstr>
      <vt:lpstr>自然环境优美：</vt:lpstr>
      <vt:lpstr>广东·深圳·光明区·综合科学城</vt:lpstr>
      <vt:lpstr>PowerPoint Presentation</vt:lpstr>
      <vt:lpstr>PowerPoint Presentation</vt:lpstr>
      <vt:lpstr>中山大学·深圳</vt:lpstr>
      <vt:lpstr>中山大学 · 物理学科</vt:lpstr>
      <vt:lpstr>PowerPoint Presentation</vt:lpstr>
      <vt:lpstr>理学院  粒子物理和核物理学科方向</vt:lpstr>
      <vt:lpstr>理论组</vt:lpstr>
      <vt:lpstr>会议准备</vt:lpstr>
      <vt:lpstr>会场1</vt:lpstr>
      <vt:lpstr>天安云谷国际会议中心</vt:lpstr>
      <vt:lpstr>会场2：深圳光明天安云谷</vt:lpstr>
      <vt:lpstr>PowerPoint Presentation</vt:lpstr>
      <vt:lpstr>PowerPoint Presentation</vt:lpstr>
      <vt:lpstr>PowerPoint Presentation</vt:lpstr>
      <vt:lpstr>交通</vt:lpstr>
      <vt:lpstr>其它</vt:lpstr>
      <vt:lpstr>PowerPoint Presentation</vt:lpstr>
      <vt:lpstr>PowerPoint Presentation</vt:lpstr>
      <vt:lpstr>欢迎各位专家学者莅临指导工作</vt:lpstr>
      <vt:lpstr>深圳简介</vt:lpstr>
      <vt:lpstr>中山大学·深圳 简介</vt:lpstr>
      <vt:lpstr>深圳简介</vt:lpstr>
      <vt:lpstr>PowerPoint Presentation</vt:lpstr>
      <vt:lpstr>PowerPoint Presentation</vt:lpstr>
      <vt:lpstr>代表性图片</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答辩-19</dc:title>
  <dc:creator>LP</dc:creator>
  <cp:lastModifiedBy>mczhangchina@gmail.com</cp:lastModifiedBy>
  <cp:revision>487</cp:revision>
  <dcterms:created xsi:type="dcterms:W3CDTF">2016-11-24T09:20:00Z</dcterms:created>
  <dcterms:modified xsi:type="dcterms:W3CDTF">2023-08-10T01:46:00Z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2052-10.1.0.6490</vt:lpwstr>
  </property>
</Properties>
</file>