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88" r:id="rId2"/>
    <p:sldId id="327" r:id="rId3"/>
    <p:sldId id="436" r:id="rId4"/>
    <p:sldId id="437" r:id="rId5"/>
    <p:sldId id="438" r:id="rId6"/>
    <p:sldId id="439" r:id="rId7"/>
    <p:sldId id="435" r:id="rId8"/>
    <p:sldId id="509" r:id="rId9"/>
    <p:sldId id="390" r:id="rId10"/>
    <p:sldId id="489" r:id="rId11"/>
    <p:sldId id="442" r:id="rId12"/>
    <p:sldId id="490" r:id="rId13"/>
    <p:sldId id="491" r:id="rId14"/>
    <p:sldId id="492" r:id="rId15"/>
    <p:sldId id="445" r:id="rId16"/>
    <p:sldId id="493" r:id="rId17"/>
    <p:sldId id="494" r:id="rId18"/>
    <p:sldId id="495" r:id="rId19"/>
    <p:sldId id="496" r:id="rId20"/>
    <p:sldId id="497" r:id="rId21"/>
    <p:sldId id="498" r:id="rId22"/>
    <p:sldId id="460" r:id="rId23"/>
    <p:sldId id="499" r:id="rId24"/>
    <p:sldId id="500" r:id="rId25"/>
    <p:sldId id="461" r:id="rId26"/>
    <p:sldId id="501" r:id="rId27"/>
    <p:sldId id="502" r:id="rId28"/>
    <p:sldId id="503" r:id="rId29"/>
    <p:sldId id="504" r:id="rId30"/>
    <p:sldId id="505" r:id="rId31"/>
    <p:sldId id="404" r:id="rId3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DF7"/>
    <a:srgbClr val="B6D2EC"/>
    <a:srgbClr val="C9DEF1"/>
    <a:srgbClr val="BFD8EF"/>
    <a:srgbClr val="93E3FF"/>
    <a:srgbClr val="FFFF9F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84" autoAdjust="0"/>
    <p:restoredTop sz="94424" autoAdjust="0"/>
  </p:normalViewPr>
  <p:slideViewPr>
    <p:cSldViewPr snapToGrid="0">
      <p:cViewPr varScale="1">
        <p:scale>
          <a:sx n="72" d="100"/>
          <a:sy n="72" d="100"/>
        </p:scale>
        <p:origin x="13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13216-5958-4449-8A55-E3DC71B7AF45}" type="datetimeFigureOut">
              <a:rPr lang="zh-CN" altLang="en-US" smtClean="0"/>
              <a:t>2023-08-07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 smtClean="0"/>
              <a:t>2016/8/22  </a:t>
            </a:r>
            <a:r>
              <a:rPr lang="zh-CN" altLang="en-US" smtClean="0"/>
              <a:t>合肥       贵州民族大学       王声权 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FF1DF-1FFB-4DFC-BEC3-27EE1ED0F9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F56AF-019B-4417-B9FF-BCDB6E210FC9}" type="datetimeFigureOut">
              <a:rPr lang="zh-CN" altLang="en-US" smtClean="0"/>
              <a:t>2023-08-07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 smtClean="0"/>
              <a:t>2016/8/22  </a:t>
            </a:r>
            <a:r>
              <a:rPr lang="zh-CN" altLang="en-US" smtClean="0"/>
              <a:t>合肥       贵州民族大学       王声权 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72E07-73AB-48CF-851B-B9A6A24423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613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6385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923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第四届粒子物理前沿研讨会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2023/08/08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244D-B47D-4573-B173-CB7238A5ED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第四届粒子物理前沿研讨会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2023/08/08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244D-B47D-4573-B173-CB7238A5ED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第四届粒子物理前沿研讨会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2023/08/08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244D-B47D-4573-B173-CB7238A5ED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第四届粒子物理前沿研讨会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2023/08/08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244D-B47D-4573-B173-CB7238A5ED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第四届粒子物理前沿研讨会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2023/08/08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244D-B47D-4573-B173-CB7238A5ED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第四届粒子物理前沿研讨会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2023/08/08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244D-B47D-4573-B173-CB7238A5ED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第四届粒子物理前沿研讨会</a:t>
            </a: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2023/08/08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244D-B47D-4573-B173-CB7238A5ED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第四届粒子物理前沿研讨会</a:t>
            </a: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2023/08/08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244D-B47D-4573-B173-CB7238A5ED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第四届粒子物理前沿研讨会</a:t>
            </a: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2023/08/08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244D-B47D-4573-B173-CB7238A5ED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第四届粒子物理前沿研讨会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2023/08/08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244D-B47D-4573-B173-CB7238A5ED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第四届粒子物理前沿研讨会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2023/08/08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5244D-B47D-4573-B173-CB7238A5ED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4000">
              <a:srgbClr val="E1EDF7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smtClean="0"/>
              <a:t>第四届粒子物理前沿研讨会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2023/08/08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5244D-B47D-4573-B173-CB7238A5ED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28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8.png"/><Relationship Id="rId4" Type="http://schemas.openxmlformats.org/officeDocument/2006/relationships/image" Target="../media/image1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副标题 5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79780" y="512444"/>
                <a:ext cx="7584440" cy="1671955"/>
              </a:xfrm>
              <a:solidFill>
                <a:srgbClr val="00B0F0"/>
              </a:solidFill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zh-CN" sz="4800" dirty="0" smtClean="0">
                    <a:solidFill>
                      <a:srgbClr val="C0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New analyses of event shapes and the determination of </a:t>
                </a:r>
                <a14:m>
                  <m:oMath xmlns:m="http://schemas.openxmlformats.org/officeDocument/2006/math">
                    <m:r>
                      <a:rPr lang="en-US" altLang="zh-CN" sz="48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sym typeface="+mn-ea"/>
                      </a:rPr>
                      <m:t>𝛼</m:t>
                    </m:r>
                    <m:r>
                      <m:rPr>
                        <m:sty m:val="p"/>
                      </m:rPr>
                      <a:rPr lang="en-US" altLang="zh-CN" sz="4800" b="0" i="0" baseline="-25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sym typeface="+mn-ea"/>
                      </a:rPr>
                      <m:t>s</m:t>
                    </m:r>
                  </m:oMath>
                </a14:m>
                <a:r>
                  <a:rPr lang="en-US" altLang="zh-CN" sz="4800" baseline="-25000" dirty="0" smtClean="0">
                    <a:solidFill>
                      <a:srgbClr val="C0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sym typeface="+mn-ea"/>
                  </a:rPr>
                  <a:t> </a:t>
                </a:r>
                <a:endParaRPr lang="en-US" altLang="zh-CN" sz="4800" baseline="-25000" dirty="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endParaRPr>
              </a:p>
              <a:p>
                <a:r>
                  <a:rPr lang="en-US" altLang="zh-CN" sz="4800" dirty="0">
                    <a:solidFill>
                      <a:srgbClr val="C0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in </a:t>
                </a:r>
                <a:r>
                  <a:rPr lang="en-US" altLang="zh-CN" sz="4800" dirty="0" err="1">
                    <a:solidFill>
                      <a:srgbClr val="C0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e</a:t>
                </a:r>
                <a:r>
                  <a:rPr lang="en-US" altLang="zh-CN" sz="4800" baseline="30000" dirty="0" err="1">
                    <a:solidFill>
                      <a:srgbClr val="C0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+</a:t>
                </a:r>
                <a:r>
                  <a:rPr lang="en-US" altLang="zh-CN" sz="4800" dirty="0" err="1">
                    <a:solidFill>
                      <a:srgbClr val="C0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e</a:t>
                </a:r>
                <a:r>
                  <a:rPr lang="en-US" altLang="zh-CN" sz="4800" baseline="30000" dirty="0">
                    <a:solidFill>
                      <a:srgbClr val="C0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-</a:t>
                </a:r>
                <a:r>
                  <a:rPr lang="en-US" altLang="zh-CN" sz="4800" dirty="0">
                    <a:solidFill>
                      <a:srgbClr val="C0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annihilation</a:t>
                </a:r>
                <a:endParaRPr lang="zh-CN" altLang="en-US" sz="4800" dirty="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6" name="副标题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79780" y="512444"/>
                <a:ext cx="7584440" cy="1671955"/>
              </a:xfrm>
              <a:blipFill>
                <a:blip r:embed="rId3"/>
                <a:stretch>
                  <a:fillRect t="-15328" r="-965" b="-98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940751" y="5765679"/>
            <a:ext cx="7423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Based on </a:t>
            </a:r>
            <a:r>
              <a:rPr lang="en-US" altLang="zh-CN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arXiv:2112.06212; 1908.00060; </a:t>
            </a:r>
            <a:r>
              <a:rPr lang="en-US" altLang="zh-CN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1902.01984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, in </a:t>
            </a: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collaboration with Stanley J. Brodsky, Xing-Gang Wu, Jian-Ming Shen, and Leonardo Di </a:t>
            </a:r>
            <a:r>
              <a:rPr lang="en-US" altLang="zh-CN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Giustino</a:t>
            </a: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</a:p>
        </p:txBody>
      </p:sp>
      <p:sp>
        <p:nvSpPr>
          <p:cNvPr id="8" name="矩形 7"/>
          <p:cNvSpPr/>
          <p:nvPr/>
        </p:nvSpPr>
        <p:spPr>
          <a:xfrm>
            <a:off x="2273140" y="2533650"/>
            <a:ext cx="4597720" cy="309562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sz="28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贵州民族大学</a:t>
            </a:r>
            <a:r>
              <a:rPr lang="en-US" altLang="zh-CN" sz="28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en-US" altLang="zh-CN" sz="28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 </a:t>
            </a:r>
            <a:endParaRPr lang="zh-CN" altLang="zh-CN" sz="28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王声</a:t>
            </a:r>
            <a:r>
              <a:rPr lang="zh-CN" altLang="en-US" sz="28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权</a:t>
            </a:r>
            <a:endParaRPr lang="en-US" altLang="zh-CN" sz="2800" b="1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endParaRPr lang="en-US" altLang="zh-CN" sz="28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endParaRPr lang="en-US" altLang="zh-CN" sz="20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第四</a:t>
            </a:r>
            <a:r>
              <a:rPr lang="zh-CN" altLang="en-US" sz="20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届粒子物理前沿研讨会</a:t>
            </a:r>
            <a:endParaRPr lang="en-US" altLang="zh-CN" sz="20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20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山西 </a:t>
            </a:r>
            <a:r>
              <a:rPr lang="zh-CN" altLang="en-US" sz="20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太原</a:t>
            </a:r>
            <a:endParaRPr lang="en-US" altLang="zh-CN" sz="20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2023.08</a:t>
            </a:r>
            <a:r>
              <a:rPr lang="en-US" altLang="zh-CN" sz="20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.</a:t>
            </a:r>
            <a:r>
              <a:rPr lang="en-US" altLang="zh-CN" sz="20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08</a:t>
            </a:r>
            <a:endParaRPr lang="en-US" altLang="zh-CN" sz="20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endParaRPr lang="zh-CN" altLang="zh-CN" sz="28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269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5"/>
          <p:cNvSpPr txBox="1"/>
          <p:nvPr/>
        </p:nvSpPr>
        <p:spPr>
          <a:xfrm>
            <a:off x="0" y="-10160"/>
            <a:ext cx="9144000" cy="7301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Event shapes at </a:t>
            </a:r>
            <a:r>
              <a:rPr lang="en-US" altLang="zh-CN" sz="4000" b="1" dirty="0" err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e</a:t>
            </a:r>
            <a:r>
              <a:rPr lang="en-US" altLang="zh-CN" sz="4000" b="1" baseline="30000" dirty="0" err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+</a:t>
            </a:r>
            <a:r>
              <a:rPr lang="en-US" altLang="zh-CN" sz="4000" b="1" dirty="0" err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e</a:t>
            </a:r>
            <a:r>
              <a:rPr lang="en-US" altLang="zh-CN" sz="4000" b="1" baseline="300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-</a:t>
            </a: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</a:t>
            </a:r>
            <a:r>
              <a:rPr lang="en-US" altLang="zh-CN" sz="40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collider</a:t>
            </a:r>
            <a:endParaRPr lang="en-US" altLang="zh-CN" sz="4000" b="1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9080" y="997585"/>
            <a:ext cx="86264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</a:t>
            </a:r>
            <a:r>
              <a:rPr lang="zh-CN" altLang="en-US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classic event shapes: the thrust</a:t>
            </a: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(T), the heavy jet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mass (M_H^2/s), </a:t>
            </a: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wide and total jet broadenings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B_W </a:t>
            </a: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and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B_T, </a:t>
            </a: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C-parameter (C)</a:t>
            </a:r>
            <a:endParaRPr lang="en-US" altLang="zh-CN" sz="2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37895" y="5133975"/>
            <a:ext cx="7268845" cy="1014730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txBody>
          <a:bodyPr wrap="square" rtlCol="0" anchor="t">
            <a:spAutoFit/>
          </a:bodyPr>
          <a:lstStyle/>
          <a:p>
            <a:r>
              <a:rPr lang="en-US" altLang="zh-CN" sz="2000"/>
              <a:t>Currently</a:t>
            </a:r>
            <a:r>
              <a:rPr lang="zh-CN" altLang="en-US" sz="2000"/>
              <a:t>, the main obstacle for achieving a precise determination of 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a</a:t>
            </a:r>
            <a:r>
              <a:rPr lang="en-US" altLang="zh-CN" sz="2000" b="1" baseline="-250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s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(M</a:t>
            </a:r>
            <a:r>
              <a:rPr lang="en-US" altLang="zh-CN" sz="2000" b="1" baseline="-250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Z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) </a:t>
            </a:r>
            <a:r>
              <a:rPr lang="zh-CN" altLang="en-US" sz="2000"/>
              <a:t>is not the lack of precise experimental data, especially at Z</a:t>
            </a:r>
            <a:r>
              <a:rPr lang="zh-CN" altLang="en-US" sz="2000" baseline="30000"/>
              <a:t>0 </a:t>
            </a:r>
            <a:r>
              <a:rPr lang="zh-CN" altLang="en-US" sz="2000"/>
              <a:t>peak</a:t>
            </a:r>
            <a:r>
              <a:rPr lang="en-US" altLang="zh-CN" sz="2000"/>
              <a:t>, </a:t>
            </a:r>
            <a:r>
              <a:rPr lang="zh-CN" altLang="en-US" sz="2000"/>
              <a:t>but the ambiguity of theoretical predictions.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594225" y="6234430"/>
            <a:ext cx="39116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>
                <a:solidFill>
                  <a:srgbClr val="FF0000"/>
                </a:solidFill>
              </a:rPr>
              <a:t>Rep. Prog. Phys. 69, 1771 (2006).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886" y="1854836"/>
            <a:ext cx="2190532" cy="887000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1524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615" y="1901218"/>
            <a:ext cx="2557148" cy="840618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1524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885" y="3517227"/>
            <a:ext cx="2689808" cy="49147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4298" y="2973102"/>
            <a:ext cx="2019404" cy="7556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885" y="4298544"/>
            <a:ext cx="1790792" cy="60963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498" y="3814516"/>
            <a:ext cx="1899502" cy="102130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5635" y="2888719"/>
            <a:ext cx="309435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Arial Unicode MS" panose="020B0604020202020204" pitchFamily="34" charset="-122"/>
              </a:rPr>
              <a:t>Phys. Lett. 12, 57 (1964).</a:t>
            </a:r>
          </a:p>
          <a:p>
            <a:r>
              <a:rPr lang="en-US" altLang="zh-CN" sz="14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Arial Unicode MS" panose="020B0604020202020204" pitchFamily="34" charset="-122"/>
              </a:rPr>
              <a:t>Phys. Rev. Lett. 39, 1587 (1977).</a:t>
            </a:r>
            <a:endParaRPr lang="en-US" altLang="zh-CN" sz="1400" baseline="30000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Arial Unicode MS" panose="020B0604020202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41025" y="2849670"/>
            <a:ext cx="255229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Arial Unicode MS" panose="020B0604020202020204" pitchFamily="34" charset="-122"/>
              </a:rPr>
              <a:t>Phys. Lett. B 74, 65 (1978).</a:t>
            </a:r>
          </a:p>
          <a:p>
            <a:r>
              <a:rPr lang="en-US" altLang="zh-CN" sz="14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Arial Unicode MS" panose="020B0604020202020204" pitchFamily="34" charset="-122"/>
              </a:rPr>
              <a:t>Phys. Rev. D20, 2759 (1979).</a:t>
            </a:r>
            <a:endParaRPr lang="en-US" altLang="zh-CN" sz="1400" baseline="30000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Arial Unicode MS" panose="020B0604020202020204" pitchFamily="34" charset="-122"/>
            </a:endParaRP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第四届粒子物理前沿研讨会</a:t>
            </a:r>
            <a:endParaRPr lang="zh-CN" altLang="en-US"/>
          </a:p>
        </p:txBody>
      </p:sp>
      <p:sp>
        <p:nvSpPr>
          <p:cNvPr id="15" name="页脚占位符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2023/08/08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1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5"/>
          <p:cNvSpPr txBox="1"/>
          <p:nvPr/>
        </p:nvSpPr>
        <p:spPr>
          <a:xfrm>
            <a:off x="0" y="-10160"/>
            <a:ext cx="9144000" cy="7301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The determination of 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𝛼</a:t>
            </a:r>
            <a:r>
              <a:rPr lang="zh-CN" altLang="en-US" sz="4000" b="1" baseline="-25000" dirty="0">
                <a:latin typeface="华文楷体" panose="02010600040101010101" pitchFamily="2" charset="-122"/>
                <a:ea typeface="华文楷体" panose="02010600040101010101" pitchFamily="2" charset="-122"/>
              </a:rPr>
              <a:t>𝒔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at </a:t>
            </a:r>
            <a:r>
              <a:rPr lang="en-US" altLang="zh-CN" sz="4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LEP</a:t>
            </a:r>
            <a:endParaRPr lang="en-US" altLang="zh-CN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2023/08/08</a:t>
            </a:r>
            <a:endParaRPr lang="zh-CN" alt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第四届粒子物理前沿研讨会</a:t>
            </a:r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550238" y="1063625"/>
            <a:ext cx="52520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T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he differential distribution </a:t>
            </a:r>
            <a:r>
              <a:rPr lang="zh-CN" altLang="en-US" sz="2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for </a:t>
            </a:r>
            <a:r>
              <a:rPr lang="en-US" altLang="zh-CN" sz="2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a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event shape:</a:t>
            </a:r>
            <a:endParaRPr lang="en-US" altLang="zh-CN" sz="20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900" y="3082925"/>
            <a:ext cx="4902200" cy="6921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150" y="2109470"/>
            <a:ext cx="4051300" cy="68580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550" y="4018915"/>
            <a:ext cx="3898900" cy="61595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1150" y="4890770"/>
            <a:ext cx="3441700" cy="628650"/>
          </a:xfrm>
          <a:prstGeom prst="rect">
            <a:avLst/>
          </a:prstGeom>
        </p:spPr>
      </p:pic>
      <p:sp>
        <p:nvSpPr>
          <p:cNvPr id="40" name="椭圆 39"/>
          <p:cNvSpPr/>
          <p:nvPr/>
        </p:nvSpPr>
        <p:spPr>
          <a:xfrm flipH="1">
            <a:off x="4034790" y="2223135"/>
            <a:ext cx="456565" cy="43878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1" name="椭圆 40"/>
          <p:cNvSpPr/>
          <p:nvPr/>
        </p:nvSpPr>
        <p:spPr>
          <a:xfrm flipH="1">
            <a:off x="3761740" y="3235960"/>
            <a:ext cx="456565" cy="43878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2" name="文本框 41"/>
          <p:cNvSpPr txBox="1"/>
          <p:nvPr/>
        </p:nvSpPr>
        <p:spPr>
          <a:xfrm>
            <a:off x="6826885" y="2109470"/>
            <a:ext cx="2239010" cy="6451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dirty="0"/>
              <a:t>Q =        using conventional method </a:t>
            </a:r>
          </a:p>
        </p:txBody>
      </p:sp>
      <p:graphicFrame>
        <p:nvGraphicFramePr>
          <p:cNvPr id="43" name="对象 4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017220"/>
              </p:ext>
            </p:extLst>
          </p:nvPr>
        </p:nvGraphicFramePr>
        <p:xfrm>
          <a:off x="7216775" y="2109470"/>
          <a:ext cx="414655" cy="402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" r:id="rId7" imgW="228600" imgH="228600" progId="Equation.KSEE3">
                  <p:embed/>
                </p:oleObj>
              </mc:Choice>
              <mc:Fallback>
                <p:oleObj r:id="rId7" imgW="228600" imgH="2286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16775" y="2109470"/>
                        <a:ext cx="414655" cy="402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5"/>
          <p:cNvSpPr txBox="1"/>
          <p:nvPr/>
        </p:nvSpPr>
        <p:spPr>
          <a:xfrm>
            <a:off x="0" y="-10160"/>
            <a:ext cx="9144000" cy="7301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The determination of 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𝛼</a:t>
            </a:r>
            <a:r>
              <a:rPr lang="zh-CN" altLang="en-US" sz="4000" b="1" baseline="-25000" dirty="0">
                <a:latin typeface="华文楷体" panose="02010600040101010101" pitchFamily="2" charset="-122"/>
                <a:ea typeface="华文楷体" panose="02010600040101010101" pitchFamily="2" charset="-122"/>
              </a:rPr>
              <a:t>𝒔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at </a:t>
            </a:r>
            <a:r>
              <a:rPr lang="en-US" altLang="zh-CN" sz="4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LEP</a:t>
            </a:r>
            <a:endParaRPr lang="en-US" altLang="zh-CN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3066" y="5092628"/>
            <a:ext cx="260039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latin typeface="华文新魏" panose="02010800040101010101" pitchFamily="2" charset="-122"/>
                <a:ea typeface="华文新魏" panose="02010800040101010101" pitchFamily="2" charset="-122"/>
              </a:rPr>
              <a:t>Phys. Rev. Lett. 99, 132002</a:t>
            </a:r>
          </a:p>
          <a:p>
            <a:r>
              <a:rPr lang="en-US" altLang="zh-CN" sz="1600" dirty="0">
                <a:latin typeface="华文新魏" panose="02010800040101010101" pitchFamily="2" charset="-122"/>
                <a:ea typeface="华文新魏" panose="02010800040101010101" pitchFamily="2" charset="-122"/>
              </a:rPr>
              <a:t>JHEP 0712, 094</a:t>
            </a:r>
          </a:p>
          <a:p>
            <a:r>
              <a:rPr lang="en-US" altLang="zh-CN" sz="1600" dirty="0" err="1" smtClean="0">
                <a:latin typeface="华文新魏" panose="02010800040101010101" pitchFamily="2" charset="-122"/>
                <a:ea typeface="华文新魏" panose="02010800040101010101" pitchFamily="2" charset="-122"/>
              </a:rPr>
              <a:t>Phys.Rev</a:t>
            </a:r>
            <a:r>
              <a:rPr lang="en-US" altLang="zh-CN" sz="1600" dirty="0">
                <a:latin typeface="华文新魏" panose="02010800040101010101" pitchFamily="2" charset="-122"/>
                <a:ea typeface="华文新魏" panose="02010800040101010101" pitchFamily="2" charset="-122"/>
              </a:rPr>
              <a:t>. Lett. 101, 162001</a:t>
            </a:r>
          </a:p>
          <a:p>
            <a:r>
              <a:rPr lang="en-US" altLang="zh-CN" sz="1600" dirty="0">
                <a:latin typeface="华文新魏" panose="02010800040101010101" pitchFamily="2" charset="-122"/>
                <a:ea typeface="华文新魏" panose="02010800040101010101" pitchFamily="2" charset="-122"/>
              </a:rPr>
              <a:t>JHEP 0906, 041</a:t>
            </a:r>
            <a:endParaRPr lang="zh-CN" altLang="en-US" sz="1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3550" y="1945207"/>
            <a:ext cx="2449710" cy="707886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Conventional </a:t>
            </a:r>
            <a:r>
              <a:rPr lang="en-US" altLang="zh-CN" sz="2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results</a:t>
            </a:r>
          </a:p>
          <a:p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at 91.2 </a:t>
            </a:r>
            <a:r>
              <a:rPr lang="en-US" altLang="zh-CN" sz="2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GeV</a:t>
            </a:r>
            <a:endParaRPr lang="zh-CN" altLang="en-US" sz="20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3551" y="3320410"/>
            <a:ext cx="2449710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dirty="0"/>
              <a:t>C</a:t>
            </a:r>
            <a:r>
              <a:rPr lang="en-US" altLang="zh-CN" dirty="0" smtClean="0"/>
              <a:t>entral</a:t>
            </a:r>
            <a:r>
              <a:rPr lang="en-US" altLang="zh-CN" dirty="0"/>
              <a:t> </a:t>
            </a:r>
            <a:r>
              <a:rPr lang="en-US" altLang="zh-CN" dirty="0" smtClean="0"/>
              <a:t>values are Q </a:t>
            </a:r>
            <a:r>
              <a:rPr lang="en-US" altLang="zh-CN" dirty="0"/>
              <a:t>= 91.2 GeV </a:t>
            </a:r>
            <a:r>
              <a:rPr lang="en-US" altLang="zh-CN" dirty="0" smtClean="0"/>
              <a:t>, the errors are [Q/2, 2Q].</a:t>
            </a:r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032" y="1572161"/>
            <a:ext cx="5950256" cy="4419827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第四届粒子物理前沿研讨会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2023/08/08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78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5"/>
          <p:cNvSpPr txBox="1"/>
          <p:nvPr/>
        </p:nvSpPr>
        <p:spPr>
          <a:xfrm>
            <a:off x="0" y="-10160"/>
            <a:ext cx="9144000" cy="7301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The determination of 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𝛼</a:t>
            </a:r>
            <a:r>
              <a:rPr lang="zh-CN" altLang="en-US" sz="4000" b="1" baseline="-25000" dirty="0">
                <a:latin typeface="华文楷体" panose="02010600040101010101" pitchFamily="2" charset="-122"/>
                <a:ea typeface="华文楷体" panose="02010600040101010101" pitchFamily="2" charset="-122"/>
              </a:rPr>
              <a:t>𝒔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at </a:t>
            </a:r>
            <a:r>
              <a:rPr lang="en-US" altLang="zh-CN" sz="4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LEP</a:t>
            </a:r>
            <a:endParaRPr lang="en-US" altLang="zh-CN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84879" y="2062478"/>
            <a:ext cx="5323841" cy="3693319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The NLO and NNLO are large 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and 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the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p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QCD 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series 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shows a 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slow convergence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Estimating 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the 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unknown higher order QCD by varying 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the scale [1/2Q, 2Q] 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is unreliable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The predictions are plagued by scale uncertainty, and even up to NNLO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, 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the predictions do not match the data.</a:t>
            </a: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T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he extracted coupling constants are deviated from the world average, and are also plagued by 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scale 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uncertainty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</a:p>
        </p:txBody>
      </p:sp>
      <p:sp>
        <p:nvSpPr>
          <p:cNvPr id="2" name="矩形 1"/>
          <p:cNvSpPr/>
          <p:nvPr/>
        </p:nvSpPr>
        <p:spPr>
          <a:xfrm>
            <a:off x="1346877" y="1224351"/>
            <a:ext cx="4650632" cy="369332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Event shapes using the c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onventional method: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4" y="2646679"/>
            <a:ext cx="3298575" cy="2402841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第四届粒子物理前沿研讨会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2023/08/08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10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5"/>
          <p:cNvSpPr txBox="1"/>
          <p:nvPr/>
        </p:nvSpPr>
        <p:spPr>
          <a:xfrm>
            <a:off x="0" y="-10160"/>
            <a:ext cx="9144000" cy="7301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The determination of 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𝛼</a:t>
            </a:r>
            <a:r>
              <a:rPr lang="zh-CN" altLang="en-US" sz="4000" b="1" baseline="-25000" dirty="0">
                <a:latin typeface="华文楷体" panose="02010600040101010101" pitchFamily="2" charset="-122"/>
                <a:ea typeface="华文楷体" panose="02010600040101010101" pitchFamily="2" charset="-122"/>
              </a:rPr>
              <a:t>𝒔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at </a:t>
            </a:r>
            <a:r>
              <a:rPr lang="en-US" altLang="zh-CN" sz="4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LEP</a:t>
            </a:r>
            <a:endParaRPr lang="en-US" altLang="zh-CN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0" y="1473199"/>
            <a:ext cx="4616355" cy="5159881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7" name="矩形 6"/>
          <p:cNvSpPr/>
          <p:nvPr/>
        </p:nvSpPr>
        <p:spPr>
          <a:xfrm>
            <a:off x="588540" y="859796"/>
            <a:ext cx="1353256" cy="369332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PMC scales</a:t>
            </a:r>
            <a:r>
              <a:rPr lang="en-US" altLang="zh-CN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:</a:t>
            </a:r>
            <a:endParaRPr lang="en-US" altLang="zh-CN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75198" y="839476"/>
            <a:ext cx="4297681" cy="5909310"/>
          </a:xfrm>
          <a:prstGeom prst="rect">
            <a:avLst/>
          </a:prstGeom>
          <a:ln w="28575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Remarkably, the PMC scales change dynamically with event shapes</a:t>
            </a:r>
            <a:r>
              <a:rPr lang="en-US" altLang="zh-CN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quarks and gluons have soft </a:t>
            </a:r>
            <a:r>
              <a:rPr lang="en-US" altLang="zh-CN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virtuality</a:t>
            </a:r>
            <a:r>
              <a:rPr lang="en-US" altLang="zh-CN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near the two-jet region. </a:t>
            </a:r>
            <a:r>
              <a:rPr lang="en-US" altLang="zh-CN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altLang="zh-CN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PMC scales are very </a:t>
            </a:r>
            <a:r>
              <a:rPr lang="en-US" altLang="zh-CN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soft in this region, </a:t>
            </a:r>
            <a:r>
              <a:rPr lang="en-US" altLang="zh-CN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while in the regions away from the two-jet region, the PMC scales are increased, as expected;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PMC scales are small in the wide kinematic regions compared to the conventional </a:t>
            </a:r>
            <a:r>
              <a:rPr lang="en-US" altLang="zh-CN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method \</a:t>
            </a:r>
            <a:r>
              <a:rPr lang="en-US" altLang="zh-CN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sqrt</a:t>
            </a:r>
            <a:r>
              <a:rPr lang="en-US" altLang="zh-CN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{s</a:t>
            </a:r>
            <a:r>
              <a:rPr lang="en-US" altLang="zh-CN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};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PMC scales increase with the center-of-mass </a:t>
            </a:r>
            <a:r>
              <a:rPr lang="en-US" altLang="zh-CN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energy;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sym typeface="+mn-ea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yields 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the correct physical behavior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, and similar 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behavior 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are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 obtained 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in t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he 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SCET theory and other literatures (</a:t>
            </a:r>
            <a:r>
              <a:rPr lang="en-US" altLang="zh-CN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ZPA 339, </a:t>
            </a:r>
            <a:r>
              <a:rPr lang="en-US" altLang="zh-CN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189; </a:t>
            </a:r>
            <a:r>
              <a:rPr lang="en-US" altLang="zh-CN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EPJC 74, </a:t>
            </a:r>
            <a:r>
              <a:rPr lang="en-US" altLang="zh-CN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2896</a:t>
            </a:r>
            <a:r>
              <a:rPr lang="en-US" altLang="zh-CN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).</a:t>
            </a:r>
            <a:endParaRPr lang="en-US" altLang="zh-CN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 flipH="1">
            <a:off x="291676" y="2499359"/>
            <a:ext cx="593725" cy="70040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第四届粒子物理前沿研讨会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2023/08/08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36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5"/>
          <p:cNvSpPr txBox="1"/>
          <p:nvPr/>
        </p:nvSpPr>
        <p:spPr>
          <a:xfrm>
            <a:off x="0" y="-10160"/>
            <a:ext cx="9144000" cy="7301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The determination of 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𝛼</a:t>
            </a:r>
            <a:r>
              <a:rPr lang="zh-CN" altLang="en-US" sz="4000" b="1" baseline="-25000" dirty="0">
                <a:latin typeface="华文楷体" panose="02010600040101010101" pitchFamily="2" charset="-122"/>
                <a:ea typeface="华文楷体" panose="02010600040101010101" pitchFamily="2" charset="-122"/>
              </a:rPr>
              <a:t>𝒔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at </a:t>
            </a:r>
            <a:r>
              <a:rPr lang="en-US" altLang="zh-CN" sz="4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LEP</a:t>
            </a:r>
            <a:endParaRPr lang="en-US" altLang="zh-CN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2023/08/08</a:t>
            </a:r>
            <a:endParaRPr lang="zh-CN" alt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第四届粒子物理前沿研讨会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478283"/>
            <a:ext cx="3481070" cy="271780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920" y="2478283"/>
            <a:ext cx="3740150" cy="271780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文本框 27"/>
          <p:cNvSpPr txBox="1"/>
          <p:nvPr/>
        </p:nvSpPr>
        <p:spPr>
          <a:xfrm>
            <a:off x="2047875" y="1978538"/>
            <a:ext cx="294005" cy="3683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 anchor="t">
            <a:spAutoFit/>
          </a:bodyPr>
          <a:lstStyle/>
          <a:p>
            <a:r>
              <a:rPr lang="en-US" altLang="zh-CN"/>
              <a:t>T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81675" y="1978538"/>
            <a:ext cx="304800" cy="3683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 anchor="t">
            <a:spAutoFit/>
          </a:bodyPr>
          <a:lstStyle/>
          <a:p>
            <a:r>
              <a:rPr lang="en-US" altLang="zh-CN"/>
              <a:t>C</a:t>
            </a:r>
          </a:p>
        </p:txBody>
      </p:sp>
      <p:sp>
        <p:nvSpPr>
          <p:cNvPr id="41" name="椭圆 40"/>
          <p:cNvSpPr/>
          <p:nvPr/>
        </p:nvSpPr>
        <p:spPr>
          <a:xfrm flipH="1">
            <a:off x="959485" y="3980693"/>
            <a:ext cx="525145" cy="96202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椭圆 6"/>
          <p:cNvSpPr/>
          <p:nvPr/>
        </p:nvSpPr>
        <p:spPr>
          <a:xfrm flipH="1">
            <a:off x="5099685" y="3752093"/>
            <a:ext cx="593725" cy="109982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椭圆 7"/>
          <p:cNvSpPr/>
          <p:nvPr/>
        </p:nvSpPr>
        <p:spPr>
          <a:xfrm flipH="1">
            <a:off x="1515110" y="2792608"/>
            <a:ext cx="857250" cy="78803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5"/>
          <p:cNvSpPr txBox="1"/>
          <p:nvPr/>
        </p:nvSpPr>
        <p:spPr>
          <a:xfrm>
            <a:off x="0" y="-10160"/>
            <a:ext cx="9144000" cy="7301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The determination of 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𝛼</a:t>
            </a:r>
            <a:r>
              <a:rPr lang="zh-CN" altLang="en-US" sz="4000" b="1" baseline="-25000" dirty="0">
                <a:latin typeface="华文楷体" panose="02010600040101010101" pitchFamily="2" charset="-122"/>
                <a:ea typeface="华文楷体" panose="02010600040101010101" pitchFamily="2" charset="-122"/>
              </a:rPr>
              <a:t>𝒔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at </a:t>
            </a:r>
            <a:r>
              <a:rPr lang="en-US" altLang="zh-CN" sz="4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LEP</a:t>
            </a:r>
            <a:endParaRPr lang="en-US" altLang="zh-CN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9500" y="1042676"/>
            <a:ext cx="2678938" cy="369332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Perturbative coefficients:</a:t>
            </a:r>
            <a:endParaRPr lang="en-US" altLang="zh-CN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80" y="3224496"/>
            <a:ext cx="4003800" cy="31140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910" y="3224495"/>
            <a:ext cx="4029078" cy="31140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00" y="1970979"/>
            <a:ext cx="3217576" cy="472581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cxnSp>
        <p:nvCxnSpPr>
          <p:cNvPr id="9" name="直接箭头连接符 8"/>
          <p:cNvCxnSpPr/>
          <p:nvPr/>
        </p:nvCxnSpPr>
        <p:spPr>
          <a:xfrm flipH="1">
            <a:off x="1808480" y="2411720"/>
            <a:ext cx="1519958" cy="163196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>
            <a:off x="1452880" y="2350706"/>
            <a:ext cx="446326" cy="214001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4222676" y="1500931"/>
            <a:ext cx="4572000" cy="1200329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In addition to the PMC scales, the behavior of the PMC conformal coefficients is very different from that of the conventional scale-setting method.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第四届粒子物理前沿研讨会</a:t>
            </a:r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2023/08/08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38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5"/>
          <p:cNvSpPr txBox="1"/>
          <p:nvPr/>
        </p:nvSpPr>
        <p:spPr>
          <a:xfrm>
            <a:off x="0" y="-10160"/>
            <a:ext cx="9144000" cy="7301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The determination of 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𝛼</a:t>
            </a:r>
            <a:r>
              <a:rPr lang="zh-CN" altLang="en-US" sz="4000" b="1" baseline="-25000" dirty="0">
                <a:latin typeface="华文楷体" panose="02010600040101010101" pitchFamily="2" charset="-122"/>
                <a:ea typeface="华文楷体" panose="02010600040101010101" pitchFamily="2" charset="-122"/>
              </a:rPr>
              <a:t>𝒔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at </a:t>
            </a:r>
            <a:r>
              <a:rPr lang="en-US" altLang="zh-CN" sz="4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LEP</a:t>
            </a:r>
            <a:endParaRPr lang="en-US" altLang="zh-CN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937" y="858407"/>
            <a:ext cx="4045663" cy="5909589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6" name="矩形 5"/>
          <p:cNvSpPr/>
          <p:nvPr/>
        </p:nvSpPr>
        <p:spPr>
          <a:xfrm>
            <a:off x="345440" y="1578600"/>
            <a:ext cx="3931920" cy="341632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The resulting PMC predictions are increased in wide kinematic regions compared to the conventional predictions.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Since the PMC scales are independent of the choice of renormalization scale and the conformal coefficients are also renormalization scale independent, the PMC predictions eliminate the renormalization scale uncertainty.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 flipH="1">
            <a:off x="4691935" y="719995"/>
            <a:ext cx="2206703" cy="179968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第四届粒子物理前沿研讨会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2023/08/08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87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5"/>
          <p:cNvSpPr txBox="1"/>
          <p:nvPr/>
        </p:nvSpPr>
        <p:spPr>
          <a:xfrm>
            <a:off x="0" y="-10160"/>
            <a:ext cx="9144000" cy="7301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The determination of 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𝛼</a:t>
            </a:r>
            <a:r>
              <a:rPr lang="zh-CN" altLang="en-US" sz="4000" b="1" baseline="-25000" dirty="0">
                <a:latin typeface="华文楷体" panose="02010600040101010101" pitchFamily="2" charset="-122"/>
                <a:ea typeface="华文楷体" panose="02010600040101010101" pitchFamily="2" charset="-122"/>
              </a:rPr>
              <a:t>𝒔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at </a:t>
            </a:r>
            <a:r>
              <a:rPr lang="en-US" altLang="zh-CN" sz="4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LEP</a:t>
            </a:r>
            <a:endParaRPr lang="en-US" altLang="zh-CN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08" y="921274"/>
            <a:ext cx="3996430" cy="5753846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235" y="921274"/>
            <a:ext cx="3958843" cy="5753846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5" name="椭圆 4"/>
          <p:cNvSpPr/>
          <p:nvPr/>
        </p:nvSpPr>
        <p:spPr>
          <a:xfrm flipH="1">
            <a:off x="4691935" y="719995"/>
            <a:ext cx="2206703" cy="179968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椭圆 6"/>
          <p:cNvSpPr/>
          <p:nvPr/>
        </p:nvSpPr>
        <p:spPr>
          <a:xfrm flipH="1">
            <a:off x="337108" y="767509"/>
            <a:ext cx="2206703" cy="179968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第四届粒子物理前沿研讨会</a:t>
            </a:r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2023/08/08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23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5"/>
          <p:cNvSpPr txBox="1"/>
          <p:nvPr/>
        </p:nvSpPr>
        <p:spPr>
          <a:xfrm>
            <a:off x="0" y="-10160"/>
            <a:ext cx="9144000" cy="7301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The determination of 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𝛼</a:t>
            </a:r>
            <a:r>
              <a:rPr lang="zh-CN" altLang="en-US" sz="4000" b="1" baseline="-25000" dirty="0">
                <a:latin typeface="华文楷体" panose="02010600040101010101" pitchFamily="2" charset="-122"/>
                <a:ea typeface="华文楷体" panose="02010600040101010101" pitchFamily="2" charset="-122"/>
              </a:rPr>
              <a:t>𝒔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at </a:t>
            </a:r>
            <a:r>
              <a:rPr lang="en-US" altLang="zh-CN" sz="4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LEP</a:t>
            </a:r>
            <a:endParaRPr lang="en-US" altLang="zh-CN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98" y="906030"/>
            <a:ext cx="3839532" cy="5796296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679" y="906030"/>
            <a:ext cx="3939801" cy="5796296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5" name="椭圆 4"/>
          <p:cNvSpPr/>
          <p:nvPr/>
        </p:nvSpPr>
        <p:spPr>
          <a:xfrm flipH="1">
            <a:off x="4454169" y="719995"/>
            <a:ext cx="2206703" cy="179968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6" name="椭圆 5"/>
          <p:cNvSpPr/>
          <p:nvPr/>
        </p:nvSpPr>
        <p:spPr>
          <a:xfrm flipH="1">
            <a:off x="247929" y="719995"/>
            <a:ext cx="2206703" cy="179968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第四届粒子物理前沿研讨会</a:t>
            </a:r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2023/08/08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16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0155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altLang="zh-CN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Outline</a:t>
            </a:r>
            <a:endParaRPr lang="zh-CN" altLang="en-US" sz="4000" dirty="0"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760730" y="1460500"/>
            <a:ext cx="8228965" cy="4267835"/>
          </a:xfrm>
        </p:spPr>
        <p:txBody>
          <a:bodyPr>
            <a:normAutofit fontScale="95000"/>
          </a:bodyPr>
          <a:lstStyle/>
          <a:p>
            <a:r>
              <a:rPr lang="en-US" altLang="zh-CN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Introd</a:t>
            </a:r>
            <a:r>
              <a:rPr lang="en-US" altLang="zh-CN" sz="36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uction for </a:t>
            </a:r>
            <a:r>
              <a:rPr lang="en-US" altLang="zh-CN" sz="36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the QCD Running Coupling</a:t>
            </a:r>
          </a:p>
          <a:p>
            <a:endParaRPr lang="en-US" altLang="zh-CN" sz="3600" b="1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en-US" altLang="zh-CN" sz="36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E</a:t>
            </a:r>
            <a:r>
              <a:rPr lang="en-US" altLang="zh-CN" sz="36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vent shapes at </a:t>
            </a:r>
            <a:r>
              <a:rPr lang="en-US" altLang="zh-CN" sz="3600" b="1" dirty="0" err="1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e</a:t>
            </a:r>
            <a:r>
              <a:rPr lang="en-US" altLang="zh-CN" sz="3600" b="1" baseline="30000" dirty="0" err="1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+</a:t>
            </a:r>
            <a:r>
              <a:rPr lang="en-US" altLang="zh-CN" sz="3600" b="1" dirty="0" err="1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e</a:t>
            </a:r>
            <a:r>
              <a:rPr lang="en-US" altLang="zh-CN" sz="3600" b="1" baseline="300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-</a:t>
            </a:r>
            <a:r>
              <a:rPr lang="en-US" altLang="zh-CN" sz="36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collider</a:t>
            </a:r>
          </a:p>
          <a:p>
            <a:endParaRPr lang="en-US" altLang="zh-CN" sz="3600" b="1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en-US" altLang="zh-CN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The 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determination of 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𝛼</a:t>
            </a:r>
            <a:r>
              <a:rPr lang="zh-CN" altLang="en-US" sz="3600" b="1" baseline="-25000" dirty="0">
                <a:latin typeface="华文楷体" panose="02010600040101010101" pitchFamily="2" charset="-122"/>
                <a:ea typeface="华文楷体" panose="02010600040101010101" pitchFamily="2" charset="-122"/>
              </a:rPr>
              <a:t>𝒔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at </a:t>
            </a:r>
            <a:r>
              <a:rPr lang="en-US" altLang="zh-CN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LEP</a:t>
            </a:r>
          </a:p>
          <a:p>
            <a:pPr marL="0" indent="0">
              <a:buNone/>
            </a:pPr>
            <a:r>
              <a:rPr lang="en-US" altLang="zh-CN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</a:p>
          <a:p>
            <a:r>
              <a:rPr lang="en-US" altLang="zh-CN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Summary </a:t>
            </a:r>
            <a:endParaRPr lang="en-US" altLang="zh-CN" sz="19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9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2023/08/08</a:t>
            </a:r>
            <a:endParaRPr lang="zh-CN" altLang="en-US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>
          <a:xfrm>
            <a:off x="628649" y="6458680"/>
            <a:ext cx="2400301" cy="262796"/>
          </a:xfrm>
        </p:spPr>
        <p:txBody>
          <a:bodyPr/>
          <a:lstStyle/>
          <a:p>
            <a:r>
              <a:rPr lang="zh-CN" altLang="en-US" smtClean="0"/>
              <a:t>第四届粒子物理前沿研讨会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5"/>
          <p:cNvSpPr txBox="1"/>
          <p:nvPr/>
        </p:nvSpPr>
        <p:spPr>
          <a:xfrm>
            <a:off x="0" y="-10160"/>
            <a:ext cx="9144000" cy="7301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The determination of 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𝛼</a:t>
            </a:r>
            <a:r>
              <a:rPr lang="zh-CN" altLang="en-US" sz="4000" b="1" baseline="-25000" dirty="0">
                <a:latin typeface="华文楷体" panose="02010600040101010101" pitchFamily="2" charset="-122"/>
                <a:ea typeface="华文楷体" panose="02010600040101010101" pitchFamily="2" charset="-122"/>
              </a:rPr>
              <a:t>𝒔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at </a:t>
            </a:r>
            <a:r>
              <a:rPr lang="en-US" altLang="zh-CN" sz="4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LEP</a:t>
            </a:r>
            <a:endParaRPr lang="en-US" altLang="zh-CN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2720" y="2550160"/>
            <a:ext cx="3129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CMBX10"/>
              </a:rPr>
              <a:t>Event </a:t>
            </a:r>
            <a:r>
              <a:rPr lang="en-US" altLang="zh-CN" b="1" dirty="0" smtClean="0">
                <a:latin typeface="CMBX10"/>
              </a:rPr>
              <a:t>shape distributions</a:t>
            </a:r>
          </a:p>
          <a:p>
            <a:r>
              <a:rPr lang="en-US" altLang="zh-CN" b="1" dirty="0" smtClean="0">
                <a:latin typeface="CMBX10"/>
              </a:rPr>
              <a:t>below </a:t>
            </a:r>
            <a:r>
              <a:rPr lang="en-US" altLang="zh-CN" i="1" dirty="0" smtClean="0">
                <a:latin typeface="CMMI10"/>
              </a:rPr>
              <a:t>Z0</a:t>
            </a:r>
            <a:r>
              <a:rPr lang="en-US" altLang="zh-CN" sz="1100" dirty="0">
                <a:latin typeface="CMR8"/>
              </a:rPr>
              <a:t> </a:t>
            </a:r>
            <a:r>
              <a:rPr lang="en-US" altLang="zh-CN" b="1" dirty="0" smtClean="0">
                <a:latin typeface="CMBX10"/>
              </a:rPr>
              <a:t>peak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754" y="873760"/>
            <a:ext cx="4129486" cy="5904072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6" name="椭圆 5"/>
          <p:cNvSpPr/>
          <p:nvPr/>
        </p:nvSpPr>
        <p:spPr>
          <a:xfrm flipH="1">
            <a:off x="3378753" y="750475"/>
            <a:ext cx="4292046" cy="316112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第四届粒子物理前沿研讨会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2023/08/08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10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5"/>
          <p:cNvSpPr txBox="1"/>
          <p:nvPr/>
        </p:nvSpPr>
        <p:spPr>
          <a:xfrm>
            <a:off x="0" y="-10160"/>
            <a:ext cx="9144000" cy="7301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The determination of 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𝛼</a:t>
            </a:r>
            <a:r>
              <a:rPr lang="zh-CN" altLang="en-US" sz="4000" b="1" baseline="-25000" dirty="0">
                <a:latin typeface="华文楷体" panose="02010600040101010101" pitchFamily="2" charset="-122"/>
                <a:ea typeface="华文楷体" panose="02010600040101010101" pitchFamily="2" charset="-122"/>
              </a:rPr>
              <a:t>𝒔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at </a:t>
            </a:r>
            <a:r>
              <a:rPr lang="en-US" altLang="zh-CN" sz="4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LEP</a:t>
            </a:r>
            <a:endParaRPr lang="en-US" altLang="zh-CN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86" y="852692"/>
            <a:ext cx="4057094" cy="5845252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5" name="矩形 4"/>
          <p:cNvSpPr/>
          <p:nvPr/>
        </p:nvSpPr>
        <p:spPr>
          <a:xfrm>
            <a:off x="4471672" y="3301944"/>
            <a:ext cx="4572000" cy="341632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The PMC predictions are greatly increased in wide kinematic regions, which leads PMC results to be closer to the experimental </a:t>
            </a:r>
            <a:r>
              <a:rPr lang="en-US" altLang="zh-CN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data.</a:t>
            </a:r>
            <a:endParaRPr lang="en-US" altLang="zh-CN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There are some deviations near the two-jet and </a:t>
            </a:r>
            <a:r>
              <a:rPr lang="en-US" altLang="zh-CN" dirty="0" err="1">
                <a:latin typeface="华文新魏" panose="02010800040101010101" pitchFamily="2" charset="-122"/>
                <a:ea typeface="华文新魏" panose="02010800040101010101" pitchFamily="2" charset="-122"/>
              </a:rPr>
              <a:t>multijet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 regions, since there are large logarithms that spoil the perturbative regime of the QCD. The </a:t>
            </a:r>
            <a:r>
              <a:rPr lang="en-US" altLang="zh-CN" dirty="0" err="1">
                <a:latin typeface="华文新魏" panose="02010800040101010101" pitchFamily="2" charset="-122"/>
                <a:ea typeface="华文新魏" panose="02010800040101010101" pitchFamily="2" charset="-122"/>
              </a:rPr>
              <a:t>resummation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 of large logarithms is thus required for the PMC results especially near the two-jet regions</a:t>
            </a:r>
            <a:r>
              <a:rPr lang="en-US" altLang="zh-CN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  <a:endParaRPr lang="en-US" altLang="zh-CN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 flipH="1">
            <a:off x="279954" y="677990"/>
            <a:ext cx="4292046" cy="316112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404" y="848304"/>
            <a:ext cx="3020060" cy="237236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第四届粒子物理前沿研讨会</a:t>
            </a:r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2023/08/08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87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5"/>
          <p:cNvSpPr txBox="1"/>
          <p:nvPr/>
        </p:nvSpPr>
        <p:spPr>
          <a:xfrm>
            <a:off x="0" y="-10160"/>
            <a:ext cx="9144000" cy="7301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The determination of 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𝛼</a:t>
            </a:r>
            <a:r>
              <a:rPr lang="zh-CN" altLang="en-US" sz="4000" b="1" baseline="-25000" dirty="0">
                <a:latin typeface="华文楷体" panose="02010600040101010101" pitchFamily="2" charset="-122"/>
                <a:ea typeface="华文楷体" panose="02010600040101010101" pitchFamily="2" charset="-122"/>
              </a:rPr>
              <a:t>𝒔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at </a:t>
            </a:r>
            <a:r>
              <a:rPr lang="en-US" altLang="zh-CN" sz="4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LEP</a:t>
            </a:r>
            <a:endParaRPr lang="en-US" altLang="zh-CN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2023/08/08</a:t>
            </a:r>
            <a:endParaRPr lang="zh-CN" alt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第四届粒子物理前沿研讨会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837940" y="2677795"/>
            <a:ext cx="5285740" cy="2306955"/>
          </a:xfrm>
          <a:prstGeom prst="rect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charset="0"/>
              <a:buChar char="ü"/>
            </a:pPr>
            <a:r>
              <a:rPr lang="en-US" altLang="zh-CN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O</a:t>
            </a:r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ne value α</a:t>
            </a:r>
            <a:r>
              <a:rPr lang="zh-CN" altLang="en-US" baseline="-2500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s</a:t>
            </a:r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 at scale M</a:t>
            </a:r>
            <a:r>
              <a:rPr lang="zh-CN" altLang="en-US" baseline="-2500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Z </a:t>
            </a:r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 </a:t>
            </a:r>
            <a:r>
              <a:rPr lang="en-US" altLang="zh-CN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is </a:t>
            </a:r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extracted </a:t>
            </a:r>
            <a:r>
              <a:rPr lang="en-US" altLang="zh-CN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(</a:t>
            </a:r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α</a:t>
            </a:r>
            <a:r>
              <a:rPr lang="zh-CN" altLang="en-US" baseline="-2500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s</a:t>
            </a:r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 </a:t>
            </a:r>
            <a:r>
              <a:rPr lang="en-US" altLang="zh-CN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(M</a:t>
            </a:r>
            <a:r>
              <a:rPr lang="en-US" altLang="zh-CN" baseline="-2500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Z</a:t>
            </a:r>
            <a:r>
              <a:rPr lang="en-US" altLang="zh-CN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))</a:t>
            </a:r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.</a:t>
            </a:r>
          </a:p>
          <a:p>
            <a:pPr marL="285750" indent="-285750">
              <a:buFont typeface="Wingdings" panose="05000000000000000000" charset="0"/>
              <a:buChar char="ü"/>
            </a:pPr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  <a:p>
            <a:pPr marL="285750" indent="-285750">
              <a:buFont typeface="Wingdings" panose="05000000000000000000" charset="0"/>
              <a:buChar char="ü"/>
            </a:pPr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the fit range of </a:t>
            </a:r>
            <a:r>
              <a:rPr lang="en-US" altLang="zh-CN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T (C) </a:t>
            </a:r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distribution is narrow</a:t>
            </a:r>
            <a:r>
              <a:rPr lang="en-US" altLang="zh-CN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.</a:t>
            </a:r>
          </a:p>
          <a:p>
            <a:pPr marL="285750" indent="-285750">
              <a:buFont typeface="Wingdings" panose="05000000000000000000" charset="0"/>
              <a:buChar char="ü"/>
            </a:pPr>
            <a:endParaRPr lang="en-US" altLang="zh-CN"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  <a:p>
            <a:pPr marL="285750" indent="-285750">
              <a:buFont typeface="Wingdings" panose="05000000000000000000" charset="0"/>
              <a:buChar char="ü"/>
            </a:pPr>
            <a:r>
              <a:rPr lang="en-US" altLang="zh-CN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the fit range is arbitrary.</a:t>
            </a:r>
          </a:p>
          <a:p>
            <a:pPr marL="285750" indent="-285750">
              <a:buFont typeface="Wingdings" panose="05000000000000000000" charset="0"/>
              <a:buChar char="ü"/>
            </a:pPr>
            <a:endParaRPr lang="en-US" altLang="zh-CN"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  <a:p>
            <a:pPr marL="285750" indent="-285750">
              <a:buFont typeface="Wingdings" panose="05000000000000000000" charset="0"/>
              <a:buChar char="ü"/>
            </a:pPr>
            <a:r>
              <a:rPr lang="en-US" altLang="zh-CN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different fit range leads to different </a:t>
            </a:r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α</a:t>
            </a:r>
            <a:r>
              <a:rPr lang="zh-CN" altLang="en-US" baseline="-2500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s</a:t>
            </a:r>
            <a:r>
              <a:rPr lang="en-US" altLang="zh-CN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 .  </a:t>
            </a:r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  <a:p>
            <a:pPr marL="285750" indent="-285750">
              <a:buFont typeface="Wingdings" panose="05000000000000000000" charset="0"/>
              <a:buChar char="ü"/>
            </a:pPr>
            <a:endParaRPr lang="en-US" altLang="zh-CN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42130" y="1264285"/>
            <a:ext cx="1523365" cy="3683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/>
              <a:t>Q =        = M</a:t>
            </a:r>
            <a:r>
              <a:rPr lang="en-US" altLang="zh-CN" baseline="-25000"/>
              <a:t>Z</a:t>
            </a:r>
          </a:p>
        </p:txBody>
      </p:sp>
      <p:graphicFrame>
        <p:nvGraphicFramePr>
          <p:cNvPr id="43" name="对象 4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718685" y="1254125"/>
          <a:ext cx="434975" cy="402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0" r:id="rId3" imgW="228600" imgH="228600" progId="Equation.KSEE3">
                  <p:embed/>
                </p:oleObj>
              </mc:Choice>
              <mc:Fallback>
                <p:oleObj r:id="rId3" imgW="228600" imgH="2286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8685" y="1254125"/>
                        <a:ext cx="434975" cy="402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90" y="1179195"/>
            <a:ext cx="3627755" cy="4677410"/>
          </a:xfrm>
          <a:prstGeom prst="rect">
            <a:avLst/>
          </a:prstGeom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文本框 12"/>
          <p:cNvSpPr txBox="1"/>
          <p:nvPr/>
        </p:nvSpPr>
        <p:spPr>
          <a:xfrm>
            <a:off x="1981200" y="5951855"/>
            <a:ext cx="29089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JHEP </a:t>
            </a:r>
            <a:r>
              <a:rPr lang="en-US" altLang="zh-CN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08</a:t>
            </a:r>
            <a:r>
              <a:rPr lang="zh-CN" altLang="en-US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02 (2008) 040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718685" y="2357755"/>
            <a:ext cx="683895" cy="3683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 anchor="t">
            <a:spAutoFit/>
          </a:bodyPr>
          <a:lstStyle/>
          <a:p>
            <a:r>
              <a:rPr lang="en-US" altLang="zh-CN"/>
              <a:t>Conv.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5"/>
          <p:cNvSpPr txBox="1"/>
          <p:nvPr/>
        </p:nvSpPr>
        <p:spPr>
          <a:xfrm>
            <a:off x="0" y="0"/>
            <a:ext cx="9144000" cy="7301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The determination of 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𝛼</a:t>
            </a:r>
            <a:r>
              <a:rPr lang="zh-CN" altLang="en-US" sz="4000" b="1" baseline="-25000" dirty="0">
                <a:latin typeface="华文楷体" panose="02010600040101010101" pitchFamily="2" charset="-122"/>
                <a:ea typeface="华文楷体" panose="02010600040101010101" pitchFamily="2" charset="-122"/>
              </a:rPr>
              <a:t>𝒔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at </a:t>
            </a:r>
            <a:r>
              <a:rPr lang="en-US" altLang="zh-CN" sz="4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LEP</a:t>
            </a:r>
            <a:endParaRPr lang="en-US" altLang="zh-CN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" y="932355"/>
            <a:ext cx="4399280" cy="2446911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280" y="2806711"/>
            <a:ext cx="4716226" cy="2181849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2640" y="4644636"/>
            <a:ext cx="4358640" cy="209144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5213390" y="932355"/>
            <a:ext cx="182749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dirty="0"/>
              <a:t>Q =        = M</a:t>
            </a:r>
            <a:r>
              <a:rPr lang="en-US" altLang="zh-CN" baseline="-25000" dirty="0"/>
              <a:t>Z</a:t>
            </a:r>
          </a:p>
        </p:txBody>
      </p:sp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5600720" y="895406"/>
          <a:ext cx="434975" cy="402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9" r:id="rId6" imgW="228600" imgH="228600" progId="Equation.KSEE3">
                  <p:embed/>
                </p:oleObj>
              </mc:Choice>
              <mc:Fallback>
                <p:oleObj r:id="rId6" imgW="228600" imgH="228600" progId="Equation.KSEE3">
                  <p:embed/>
                  <p:pic>
                    <p:nvPicPr>
                      <p:cNvPr id="8" name="对象 7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00720" y="895406"/>
                        <a:ext cx="434975" cy="402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4278588" y="1615440"/>
            <a:ext cx="1898692" cy="380085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4 &lt; Q &lt; 16 GeV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34108" y="3341768"/>
            <a:ext cx="1898692" cy="380085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6 &lt; Q &lt; 9 GeV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46028" y="5392474"/>
            <a:ext cx="1898692" cy="380085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4 &lt; Q &lt; 7 GeV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第四届粒子物理前沿研讨会</a:t>
            </a:r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2023/08/08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98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5"/>
          <p:cNvSpPr txBox="1"/>
          <p:nvPr/>
        </p:nvSpPr>
        <p:spPr>
          <a:xfrm>
            <a:off x="0" y="0"/>
            <a:ext cx="9144000" cy="7301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The determination of 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𝛼</a:t>
            </a:r>
            <a:r>
              <a:rPr lang="zh-CN" altLang="en-US" sz="4000" b="1" baseline="-25000" dirty="0">
                <a:latin typeface="华文楷体" panose="02010600040101010101" pitchFamily="2" charset="-122"/>
                <a:ea typeface="华文楷体" panose="02010600040101010101" pitchFamily="2" charset="-122"/>
              </a:rPr>
              <a:t>𝒔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at </a:t>
            </a:r>
            <a:r>
              <a:rPr lang="en-US" altLang="zh-CN" sz="4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LEP</a:t>
            </a:r>
            <a:endParaRPr lang="en-US" altLang="zh-CN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38" y="964935"/>
            <a:ext cx="4273343" cy="2090222"/>
          </a:xfrm>
          <a:prstGeom prst="rect">
            <a:avLst/>
          </a:prstGeom>
          <a:ln w="19050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39" y="3891280"/>
            <a:ext cx="4320393" cy="2129018"/>
          </a:xfrm>
          <a:prstGeom prst="rect">
            <a:avLst/>
          </a:prstGeom>
          <a:ln w="19050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4216400" y="1209040"/>
            <a:ext cx="4824730" cy="2862322"/>
          </a:xfrm>
          <a:prstGeom prst="rect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charset="0"/>
              <a:buChar char="ü"/>
            </a:pP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The extracted α</a:t>
            </a:r>
            <a:r>
              <a:rPr lang="en-US" altLang="zh-CN" baseline="-25000" dirty="0">
                <a:latin typeface="华文新魏" panose="02010800040101010101" pitchFamily="2" charset="-122"/>
                <a:ea typeface="华文新魏" panose="02010800040101010101" pitchFamily="2" charset="-122"/>
              </a:rPr>
              <a:t>s 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are in agreement with the world </a:t>
            </a:r>
            <a:r>
              <a:rPr lang="en-US" altLang="zh-CN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average in wide range of Q.</a:t>
            </a:r>
            <a:endParaRPr lang="en-US" altLang="zh-CN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285750" indent="-285750">
              <a:buFont typeface="Wingdings" panose="05000000000000000000" charset="0"/>
              <a:buChar char="ü"/>
            </a:pPr>
            <a:endParaRPr lang="en-US" altLang="zh-CN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285750" indent="-285750">
              <a:buFont typeface="Wingdings" panose="05000000000000000000" charset="0"/>
              <a:buChar char="ü"/>
            </a:pP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The extracted α</a:t>
            </a:r>
            <a:r>
              <a:rPr lang="en-US" altLang="zh-CN" baseline="-25000" dirty="0">
                <a:latin typeface="华文新魏" panose="02010800040101010101" pitchFamily="2" charset="-122"/>
                <a:ea typeface="华文新魏" panose="02010800040101010101" pitchFamily="2" charset="-122"/>
              </a:rPr>
              <a:t>s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 are not plagued by scale uncertainty.</a:t>
            </a:r>
          </a:p>
          <a:p>
            <a:pPr marL="285750" indent="-285750">
              <a:buFont typeface="Wingdings" panose="05000000000000000000" charset="0"/>
              <a:buChar char="ü"/>
            </a:pPr>
            <a:endParaRPr lang="en-US" altLang="zh-CN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285750" indent="-285750">
              <a:buFont typeface="Wingdings" panose="05000000000000000000" charset="0"/>
              <a:buChar char="ü"/>
            </a:pP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Since 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PMC scale varies </a:t>
            </a: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with </a:t>
            </a:r>
            <a:r>
              <a:rPr lang="en-US" altLang="zh-CN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event shapes</a:t>
            </a: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, </a:t>
            </a:r>
            <a:r>
              <a:rPr lang="zh-CN" altLang="en-US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we can extract the strong coupling at a wide </a:t>
            </a:r>
            <a:r>
              <a:rPr lang="en-US" altLang="zh-CN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scale </a:t>
            </a:r>
            <a:r>
              <a:rPr lang="zh-CN" altLang="en-US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range using the experimental data at single center-</a:t>
            </a:r>
            <a:r>
              <a:rPr lang="zh-CN" altLang="en-US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of mass</a:t>
            </a:r>
            <a:r>
              <a:rPr lang="zh-CN" altLang="en-US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-energy</a:t>
            </a:r>
            <a:r>
              <a:rPr lang="en-US" altLang="zh-CN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216400" y="4409440"/>
            <a:ext cx="482473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>
                <a:latin typeface="华文新魏" panose="02010800040101010101" pitchFamily="2" charset="-122"/>
                <a:ea typeface="华文新魏" panose="02010800040101010101" pitchFamily="2" charset="-122"/>
              </a:rPr>
              <a:t>In QED, t</a:t>
            </a:r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</a:rPr>
              <a:t>he running of the QED coupling </a:t>
            </a:r>
            <a:r>
              <a:rPr lang="zh-CN" altLang="en-US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at a wide </a:t>
            </a:r>
            <a:r>
              <a:rPr lang="en-US" altLang="zh-CN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scale </a:t>
            </a:r>
            <a:r>
              <a:rPr lang="zh-CN" altLang="en-US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range </a:t>
            </a:r>
            <a:r>
              <a:rPr lang="zh-CN" altLang="en-US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can be determined from events at a single energy</a:t>
            </a:r>
          </a:p>
          <a:p>
            <a:endParaRPr lang="zh-CN" altLang="en-US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e.g., </a:t>
            </a:r>
            <a:r>
              <a:rPr lang="zh-CN" altLang="en-US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(OPAL Collaboration), EPJC 45, 1 (2006)</a:t>
            </a:r>
          </a:p>
        </p:txBody>
      </p:sp>
      <p:sp>
        <p:nvSpPr>
          <p:cNvPr id="11" name="矩形 10"/>
          <p:cNvSpPr/>
          <p:nvPr/>
        </p:nvSpPr>
        <p:spPr>
          <a:xfrm>
            <a:off x="389150" y="2969197"/>
            <a:ext cx="2001520" cy="369332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4 &lt; Q &lt; 19 GeV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1715" y="6018848"/>
            <a:ext cx="2001520" cy="369332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3 &lt; Q &lt; 11 GeV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第四届粒子物理前沿研讨会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2023/08/08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59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5"/>
          <p:cNvSpPr txBox="1"/>
          <p:nvPr/>
        </p:nvSpPr>
        <p:spPr>
          <a:xfrm>
            <a:off x="0" y="-10160"/>
            <a:ext cx="9144000" cy="7301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The determination of 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𝛼</a:t>
            </a:r>
            <a:r>
              <a:rPr lang="zh-CN" altLang="en-US" sz="4000" b="1" baseline="-25000" dirty="0">
                <a:latin typeface="华文楷体" panose="02010600040101010101" pitchFamily="2" charset="-122"/>
                <a:ea typeface="华文楷体" panose="02010600040101010101" pitchFamily="2" charset="-122"/>
              </a:rPr>
              <a:t>𝒔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at </a:t>
            </a:r>
            <a:r>
              <a:rPr lang="en-US" altLang="zh-CN" sz="4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LEP</a:t>
            </a:r>
            <a:endParaRPr lang="en-US" altLang="zh-CN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2023/08/08</a:t>
            </a:r>
            <a:endParaRPr lang="zh-CN" alt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第四届粒子物理前沿研讨会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83235" y="1229360"/>
            <a:ext cx="44792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latin typeface="华文新魏" panose="02010800040101010101" pitchFamily="2" charset="-122"/>
                <a:ea typeface="华文新魏" panose="02010800040101010101" pitchFamily="2" charset="-122"/>
              </a:rPr>
              <a:t>the mean value of event shapes,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130" y="1002030"/>
            <a:ext cx="2729865" cy="915670"/>
          </a:xfrm>
          <a:prstGeom prst="rect">
            <a:avLst/>
          </a:prstGeom>
          <a:ln w="25400">
            <a:solidFill>
              <a:srgbClr val="FF0000"/>
            </a:solidFill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1558290" y="2079625"/>
            <a:ext cx="6027420" cy="119888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charset="0"/>
              <a:buChar char="ü"/>
            </a:pPr>
            <a:r>
              <a:rPr lang="en-US" altLang="zh-CN">
                <a:latin typeface="华文新魏" panose="02010800040101010101" pitchFamily="2" charset="-122"/>
                <a:ea typeface="华文新魏" panose="02010800040101010101" pitchFamily="2" charset="-122"/>
              </a:rPr>
              <a:t>it </a:t>
            </a:r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</a:rPr>
              <a:t>involves an integration over the full phase space</a:t>
            </a:r>
            <a:r>
              <a:rPr lang="en-US" altLang="zh-CN"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</a:p>
          <a:p>
            <a:pPr marL="285750" indent="-285750">
              <a:buFont typeface="Wingdings" panose="05000000000000000000" charset="0"/>
              <a:buChar char="ü"/>
            </a:pPr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285750" indent="-285750">
              <a:buFont typeface="Wingdings" panose="05000000000000000000" charset="0"/>
              <a:buChar char="ü"/>
            </a:pPr>
            <a:r>
              <a:rPr lang="en-US" altLang="zh-CN">
                <a:latin typeface="华文新魏" panose="02010800040101010101" pitchFamily="2" charset="-122"/>
                <a:ea typeface="华文新魏" panose="02010800040101010101" pitchFamily="2" charset="-122"/>
              </a:rPr>
              <a:t>it </a:t>
            </a:r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</a:rPr>
              <a:t>provides an important complement to the differential distributions and to determinate α</a:t>
            </a:r>
            <a:r>
              <a:rPr lang="zh-CN" altLang="en-US" baseline="-25000">
                <a:latin typeface="华文新魏" panose="02010800040101010101" pitchFamily="2" charset="-122"/>
                <a:ea typeface="华文新魏" panose="02010800040101010101" pitchFamily="2" charset="-122"/>
              </a:rPr>
              <a:t>s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0" y="3683000"/>
            <a:ext cx="4522470" cy="501650"/>
          </a:xfrm>
          <a:prstGeom prst="rect">
            <a:avLst/>
          </a:prstGeom>
          <a:ln w="28575">
            <a:solidFill>
              <a:srgbClr val="FF0000"/>
            </a:solidFill>
            <a:prstDash val="dash"/>
          </a:ln>
        </p:spPr>
      </p:pic>
      <p:sp>
        <p:nvSpPr>
          <p:cNvPr id="3" name="文本框 2"/>
          <p:cNvSpPr txBox="1"/>
          <p:nvPr/>
        </p:nvSpPr>
        <p:spPr>
          <a:xfrm>
            <a:off x="483235" y="4468495"/>
            <a:ext cx="421767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charset="0"/>
              <a:buChar char="ü"/>
            </a:pPr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</a:rPr>
              <a:t>PMC scales of differential distribution are </a:t>
            </a:r>
            <a:r>
              <a:rPr lang="en-US" altLang="zh-CN">
                <a:latin typeface="华文新魏" panose="02010800040101010101" pitchFamily="2" charset="-122"/>
                <a:ea typeface="华文新魏" panose="02010800040101010101" pitchFamily="2" charset="-122"/>
              </a:rPr>
              <a:t>also </a:t>
            </a:r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</a:rPr>
              <a:t>very small</a:t>
            </a:r>
            <a:r>
              <a:rPr lang="en-US" altLang="zh-CN"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</a:p>
          <a:p>
            <a:pPr marL="285750" indent="-285750">
              <a:buFont typeface="Wingdings" panose="05000000000000000000" charset="0"/>
              <a:buChar char="ü"/>
            </a:pPr>
            <a:endParaRPr lang="en-US" altLang="zh-CN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285750" indent="-285750">
              <a:buFont typeface="Wingdings" panose="05000000000000000000" charset="0"/>
              <a:buChar char="ü"/>
            </a:pPr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</a:rPr>
              <a:t>the average of the PMC scal</a:t>
            </a:r>
            <a:r>
              <a:rPr lang="en-US" altLang="zh-CN">
                <a:latin typeface="华文新魏" panose="02010800040101010101" pitchFamily="2" charset="-122"/>
                <a:ea typeface="华文新魏" panose="02010800040101010101" pitchFamily="2" charset="-122"/>
              </a:rPr>
              <a:t>e for </a:t>
            </a:r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</a:rPr>
              <a:t>differential distribution is close to the </a:t>
            </a:r>
            <a:r>
              <a:rPr lang="en-US" altLang="zh-CN">
                <a:latin typeface="华文新魏" panose="02010800040101010101" pitchFamily="2" charset="-122"/>
                <a:ea typeface="华文新魏" panose="02010800040101010101" pitchFamily="2" charset="-122"/>
              </a:rPr>
              <a:t>scale of </a:t>
            </a:r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mean value</a:t>
            </a:r>
            <a:r>
              <a:rPr lang="en-US" altLang="zh-CN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. </a:t>
            </a:r>
            <a:r>
              <a:rPr lang="zh-CN" altLang="en-US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self-consistent.</a:t>
            </a:r>
          </a:p>
        </p:txBody>
      </p:sp>
      <p:pic>
        <p:nvPicPr>
          <p:cNvPr id="4" name="图片 3" descr="[{M$OEPXG~4AGSG@Y_D5@A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075" y="4077970"/>
            <a:ext cx="1323975" cy="390525"/>
          </a:xfrm>
          <a:prstGeom prst="rect">
            <a:avLst/>
          </a:prstGeom>
        </p:spPr>
      </p:pic>
      <p:pic>
        <p:nvPicPr>
          <p:cNvPr id="7" name="图片 6" descr="GXA]7S%N6]M4@A@_57~K4I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0905" y="4648835"/>
            <a:ext cx="4161790" cy="92519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5013325" y="5805805"/>
            <a:ext cx="38442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Eur. Phys. J. C 35, 457–486 (2004)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623050" y="4077970"/>
            <a:ext cx="22390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altLang="zh-CN"/>
              <a:t>is also suggested by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38" y="950595"/>
            <a:ext cx="3017520" cy="232156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234" y="950595"/>
            <a:ext cx="3018155" cy="2433955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456" y="3823004"/>
            <a:ext cx="2903855" cy="232219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椭圆 1"/>
          <p:cNvSpPr/>
          <p:nvPr/>
        </p:nvSpPr>
        <p:spPr>
          <a:xfrm flipH="1">
            <a:off x="1055673" y="1170940"/>
            <a:ext cx="654685" cy="149161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椭圆 2"/>
          <p:cNvSpPr/>
          <p:nvPr/>
        </p:nvSpPr>
        <p:spPr>
          <a:xfrm flipH="1">
            <a:off x="4693754" y="1095375"/>
            <a:ext cx="654685" cy="149161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标题 5"/>
          <p:cNvSpPr txBox="1"/>
          <p:nvPr/>
        </p:nvSpPr>
        <p:spPr>
          <a:xfrm>
            <a:off x="0" y="0"/>
            <a:ext cx="9144000" cy="7301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The determination of 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𝛼</a:t>
            </a:r>
            <a:r>
              <a:rPr lang="zh-CN" altLang="en-US" sz="3600" b="1" baseline="-25000" dirty="0">
                <a:latin typeface="华文楷体" panose="02010600040101010101" pitchFamily="2" charset="-122"/>
                <a:ea typeface="华文楷体" panose="02010600040101010101" pitchFamily="2" charset="-122"/>
              </a:rPr>
              <a:t>𝒔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at </a:t>
            </a:r>
            <a:r>
              <a:rPr lang="en-US" altLang="zh-CN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LEP</a:t>
            </a:r>
            <a:endParaRPr lang="en-US" altLang="zh-CN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第四届粒子物理前沿研讨会</a:t>
            </a:r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2023/08/08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68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709" y="1205233"/>
            <a:ext cx="4597400" cy="65405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709" y="2154558"/>
            <a:ext cx="4464050" cy="69215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288" y="4136272"/>
            <a:ext cx="3905250" cy="6858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7" name="标题 5"/>
          <p:cNvSpPr txBox="1"/>
          <p:nvPr/>
        </p:nvSpPr>
        <p:spPr>
          <a:xfrm>
            <a:off x="0" y="0"/>
            <a:ext cx="9144000" cy="7301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The determination of 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𝛼</a:t>
            </a:r>
            <a:r>
              <a:rPr lang="zh-CN" altLang="en-US" sz="3600" b="1" baseline="-25000" dirty="0">
                <a:latin typeface="华文楷体" panose="02010600040101010101" pitchFamily="2" charset="-122"/>
                <a:ea typeface="华文楷体" panose="02010600040101010101" pitchFamily="2" charset="-122"/>
              </a:rPr>
              <a:t>𝒔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at </a:t>
            </a:r>
            <a:r>
              <a:rPr lang="en-US" altLang="zh-CN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LEP</a:t>
            </a:r>
            <a:endParaRPr lang="en-US" altLang="zh-CN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669561" y="1403350"/>
            <a:ext cx="294005" cy="3683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 anchor="t">
            <a:spAutoFit/>
          </a:bodyPr>
          <a:lstStyle/>
          <a:p>
            <a:r>
              <a:rPr lang="en-US" altLang="zh-CN"/>
              <a:t>T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669561" y="2315967"/>
            <a:ext cx="308098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 anchor="t">
            <a:spAutoFit/>
          </a:bodyPr>
          <a:lstStyle/>
          <a:p>
            <a:r>
              <a:rPr lang="en-US" altLang="zh-CN" dirty="0"/>
              <a:t>C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454711" y="3478274"/>
            <a:ext cx="3818866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 anchor="t">
            <a:spAutoFit/>
          </a:bodyPr>
          <a:lstStyle/>
          <a:p>
            <a:r>
              <a:rPr lang="en-US" altLang="zh-CN" dirty="0" smtClean="0"/>
              <a:t>Cited by </a:t>
            </a:r>
            <a:r>
              <a:rPr lang="en-US" altLang="zh-CN" dirty="0" err="1" smtClean="0"/>
              <a:t>LHeC</a:t>
            </a:r>
            <a:r>
              <a:rPr lang="zh-CN" altLang="en-US" dirty="0"/>
              <a:t> </a:t>
            </a:r>
            <a:r>
              <a:rPr lang="en-US" altLang="zh-CN" dirty="0" smtClean="0"/>
              <a:t>and FCC group and PDG </a:t>
            </a:r>
            <a:endParaRPr lang="en-US" altLang="zh-CN" dirty="0"/>
          </a:p>
        </p:txBody>
      </p:sp>
      <p:sp>
        <p:nvSpPr>
          <p:cNvPr id="22" name="矩形 21"/>
          <p:cNvSpPr/>
          <p:nvPr/>
        </p:nvSpPr>
        <p:spPr>
          <a:xfrm>
            <a:off x="2693832" y="5092702"/>
            <a:ext cx="1464945" cy="422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PDG</a:t>
            </a:r>
            <a:endParaRPr lang="en-US" altLang="zh-CN" sz="20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225465" y="4097027"/>
            <a:ext cx="3396231" cy="923330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</a:rPr>
              <a:t>[Particle Data Group], </a:t>
            </a:r>
            <a:r>
              <a:rPr lang="en-US" altLang="zh-CN" dirty="0" err="1">
                <a:latin typeface="Cambria Math" panose="02040503050406030204" pitchFamily="18" charset="0"/>
              </a:rPr>
              <a:t>Prog</a:t>
            </a:r>
            <a:r>
              <a:rPr lang="en-US" altLang="zh-CN" dirty="0">
                <a:latin typeface="Cambria Math" panose="02040503050406030204" pitchFamily="18" charset="0"/>
              </a:rPr>
              <a:t>. </a:t>
            </a:r>
            <a:r>
              <a:rPr lang="en-US" altLang="zh-CN" dirty="0" err="1">
                <a:latin typeface="Cambria Math" panose="02040503050406030204" pitchFamily="18" charset="0"/>
              </a:rPr>
              <a:t>Theor</a:t>
            </a:r>
            <a:r>
              <a:rPr lang="en-US" altLang="zh-CN" dirty="0">
                <a:latin typeface="Cambria Math" panose="02040503050406030204" pitchFamily="18" charset="0"/>
              </a:rPr>
              <a:t>. Exp. Phys. 2020 (2020), 083C01.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21696" y="5405840"/>
            <a:ext cx="327533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mean value </a:t>
            </a:r>
            <a:r>
              <a:rPr lang="en-US" altLang="zh-CN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for</a:t>
            </a:r>
            <a:r>
              <a:rPr lang="zh-CN" altLang="en-US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other event shapes</a:t>
            </a:r>
            <a:r>
              <a:rPr lang="en-US" altLang="zh-CN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, </a:t>
            </a:r>
            <a:r>
              <a:rPr lang="en-US" altLang="zh-CN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EEC,</a:t>
            </a:r>
            <a:endParaRPr lang="en-US" altLang="zh-CN" baseline="-250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第四届粒子物理前沿研讨会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2023/08/08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43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5"/>
          <p:cNvSpPr txBox="1"/>
          <p:nvPr/>
        </p:nvSpPr>
        <p:spPr>
          <a:xfrm>
            <a:off x="0" y="0"/>
            <a:ext cx="9144000" cy="7301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Event shapes at CEPC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980" y="1315935"/>
            <a:ext cx="4793820" cy="538501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矩形 2"/>
          <p:cNvSpPr/>
          <p:nvPr/>
        </p:nvSpPr>
        <p:spPr>
          <a:xfrm>
            <a:off x="73368" y="2231625"/>
            <a:ext cx="3401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PMC scales for event shape</a:t>
            </a:r>
          </a:p>
          <a:p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observables at CEPC</a:t>
            </a:r>
            <a:endParaRPr lang="zh-CN" altLang="en-US" sz="2000" dirty="0">
              <a:latin typeface="Cambria Math" panose="020405030504060302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47881" y="2400902"/>
            <a:ext cx="593432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 anchor="t">
            <a:spAutoFit/>
          </a:bodyPr>
          <a:lstStyle/>
          <a:p>
            <a:r>
              <a:rPr lang="en-US" altLang="zh-CN" dirty="0" smtClean="0"/>
              <a:t>91.2</a:t>
            </a:r>
            <a:endParaRPr lang="en-US" altLang="zh-CN" dirty="0"/>
          </a:p>
        </p:txBody>
      </p:sp>
      <p:sp>
        <p:nvSpPr>
          <p:cNvPr id="6" name="文本框 5"/>
          <p:cNvSpPr txBox="1"/>
          <p:nvPr/>
        </p:nvSpPr>
        <p:spPr>
          <a:xfrm>
            <a:off x="4709343" y="1636805"/>
            <a:ext cx="53572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 anchor="t">
            <a:spAutoFit/>
          </a:bodyPr>
          <a:lstStyle/>
          <a:p>
            <a:r>
              <a:rPr lang="en-US" altLang="zh-CN" dirty="0" smtClean="0"/>
              <a:t>240</a:t>
            </a:r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225768" y="838379"/>
            <a:ext cx="8461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We calculate the classical event </a:t>
            </a:r>
            <a:r>
              <a:rPr lang="en-US" altLang="zh-CN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shapes at </a:t>
            </a:r>
            <a:r>
              <a:rPr lang="en-US" altLang="zh-CN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CEPC 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at 91</a:t>
            </a:r>
            <a:r>
              <a:rPr lang="en-US" altLang="zh-CN" i="1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2, 160 and 240 GeV.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3369" y="5005345"/>
            <a:ext cx="4772952" cy="399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Similar to the case of the PMC scale at LEP </a:t>
            </a:r>
            <a:endParaRPr lang="zh-CN" alt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第四届粒子物理前沿研讨会</a:t>
            </a:r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2023/08/08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62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5"/>
          <p:cNvSpPr txBox="1"/>
          <p:nvPr/>
        </p:nvSpPr>
        <p:spPr>
          <a:xfrm>
            <a:off x="0" y="0"/>
            <a:ext cx="9144000" cy="7301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Event shapes at </a:t>
            </a:r>
            <a:r>
              <a:rPr lang="en-US" altLang="zh-CN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CEPC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784" y="1092201"/>
            <a:ext cx="4889751" cy="5289822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3" name="矩形 2"/>
          <p:cNvSpPr/>
          <p:nvPr/>
        </p:nvSpPr>
        <p:spPr>
          <a:xfrm>
            <a:off x="6231834" y="3466239"/>
            <a:ext cx="2743201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Our 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precise and scale-independent predictions for event shape 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observables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, and a novel way to verify the running of 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αs(Q^2) call 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for 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precise 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measurements at 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CEPC.</a:t>
            </a:r>
            <a:endParaRPr lang="zh-CN" altLang="en-US" sz="2000" dirty="0">
              <a:latin typeface="Cambria Math" panose="020405030504060302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35495" y="1622008"/>
            <a:ext cx="593432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 anchor="t">
            <a:spAutoFit/>
          </a:bodyPr>
          <a:lstStyle/>
          <a:p>
            <a:r>
              <a:rPr lang="en-US" altLang="zh-CN" dirty="0" smtClean="0"/>
              <a:t>91.2</a:t>
            </a:r>
            <a:endParaRPr lang="en-US" altLang="zh-CN" dirty="0"/>
          </a:p>
        </p:txBody>
      </p:sp>
      <p:sp>
        <p:nvSpPr>
          <p:cNvPr id="6" name="文本框 5"/>
          <p:cNvSpPr txBox="1"/>
          <p:nvPr/>
        </p:nvSpPr>
        <p:spPr>
          <a:xfrm>
            <a:off x="1762946" y="2201793"/>
            <a:ext cx="53572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 anchor="t">
            <a:spAutoFit/>
          </a:bodyPr>
          <a:lstStyle/>
          <a:p>
            <a:r>
              <a:rPr lang="en-US" altLang="zh-CN" dirty="0" smtClean="0"/>
              <a:t>240</a:t>
            </a:r>
            <a:endParaRPr lang="en-US" altLang="zh-CN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第四届粒子物理前沿研讨会</a:t>
            </a:r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2023/08/08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24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5"/>
          <p:cNvSpPr txBox="1"/>
          <p:nvPr/>
        </p:nvSpPr>
        <p:spPr>
          <a:xfrm>
            <a:off x="0" y="0"/>
            <a:ext cx="9144000" cy="7301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Introduction</a:t>
            </a:r>
            <a:endParaRPr lang="zh-CN" altLang="en-US" sz="4000" i="1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2023/08/08</a:t>
            </a:r>
            <a:endParaRPr lang="zh-CN" alt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第四届粒子物理前沿研讨会</a:t>
            </a:r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1611135" y="1063384"/>
            <a:ext cx="1619877" cy="6761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Quark model</a:t>
            </a:r>
          </a:p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1964(1969</a:t>
            </a:r>
            <a:r>
              <a:rPr lang="en-US" altLang="zh-CN" sz="160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)</a:t>
            </a:r>
            <a:endParaRPr lang="zh-CN" altLang="en-US" sz="1600" dirty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4" name="下箭头 13"/>
          <p:cNvSpPr/>
          <p:nvPr/>
        </p:nvSpPr>
        <p:spPr>
          <a:xfrm>
            <a:off x="2237105" y="2239010"/>
            <a:ext cx="368300" cy="15862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328478" y="4442421"/>
            <a:ext cx="2184777" cy="830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QCD</a:t>
            </a:r>
          </a:p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1973(2004)</a:t>
            </a:r>
          </a:p>
          <a:p>
            <a:pPr algn="ctr"/>
            <a:endParaRPr lang="zh-CN" altLang="en-US" sz="1600" dirty="0">
              <a:solidFill>
                <a:srgbClr val="FF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2" name="图片 1" descr="t0120a718c3671598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0" y="2488565"/>
            <a:ext cx="1491615" cy="1336675"/>
          </a:xfrm>
          <a:prstGeom prst="rect">
            <a:avLst/>
          </a:prstGeo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4307840" y="3322955"/>
            <a:ext cx="401828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戴维·格罗斯(David J. Gross)</a:t>
            </a:r>
          </a:p>
          <a:p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戴维·普利策(H. David Politzer)</a:t>
            </a:r>
          </a:p>
          <a:p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弗兰克·维尔泽克(Frank Wilczek)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095" y="4244975"/>
            <a:ext cx="1466215" cy="2111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1310" y="4245610"/>
            <a:ext cx="1491615" cy="21107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2925" y="4246245"/>
            <a:ext cx="1605915" cy="21101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96715" y="1063625"/>
            <a:ext cx="35763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默里·盖尔曼</a:t>
            </a:r>
            <a:r>
              <a:rPr lang="en-US" altLang="zh-CN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(</a:t>
            </a:r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Murray Gell-Mann</a:t>
            </a:r>
            <a:r>
              <a:rPr lang="en-US" altLang="zh-CN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)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190" y="1431925"/>
            <a:ext cx="1816735" cy="1816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5"/>
          <p:cNvSpPr txBox="1"/>
          <p:nvPr/>
        </p:nvSpPr>
        <p:spPr>
          <a:xfrm>
            <a:off x="0" y="0"/>
            <a:ext cx="9144000" cy="7301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Summary</a:t>
            </a:r>
            <a:endParaRPr lang="zh-CN" altLang="en-US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157" y="1585388"/>
            <a:ext cx="4859686" cy="89445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4" name="矩形 13"/>
          <p:cNvSpPr/>
          <p:nvPr/>
        </p:nvSpPr>
        <p:spPr>
          <a:xfrm>
            <a:off x="1146412" y="3708932"/>
            <a:ext cx="6851176" cy="24622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To </a:t>
            </a:r>
            <a:r>
              <a:rPr lang="en-US" altLang="zh-CN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eliminate the </a:t>
            </a:r>
            <a:r>
              <a:rPr lang="en-US" altLang="zh-CN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renormalization </a:t>
            </a:r>
            <a:r>
              <a:rPr lang="en-US" altLang="zh-CN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scheme-and-scale </a:t>
            </a:r>
            <a:r>
              <a:rPr lang="en-US" altLang="zh-CN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ambiguities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T</a:t>
            </a:r>
            <a:r>
              <a:rPr lang="en-US" altLang="zh-CN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here </a:t>
            </a:r>
            <a:r>
              <a:rPr lang="en-US" altLang="zh-CN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is no </a:t>
            </a:r>
            <a:r>
              <a:rPr lang="en-US" altLang="zh-CN" sz="22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renormalon</a:t>
            </a:r>
            <a:r>
              <a:rPr lang="en-US" altLang="zh-CN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divergence in </a:t>
            </a:r>
            <a:r>
              <a:rPr lang="en-US" altLang="zh-CN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the </a:t>
            </a:r>
            <a:r>
              <a:rPr lang="en-US" altLang="zh-CN" sz="22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pQCD</a:t>
            </a:r>
            <a:r>
              <a:rPr lang="en-US" altLang="zh-CN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series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The more </a:t>
            </a:r>
            <a:r>
              <a:rPr lang="en-US" altLang="zh-CN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convergent perturbative </a:t>
            </a:r>
            <a:r>
              <a:rPr lang="en-US" altLang="zh-CN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series is in general achieved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A </a:t>
            </a:r>
            <a:r>
              <a:rPr lang="en-US" altLang="zh-CN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novel method </a:t>
            </a:r>
            <a:r>
              <a:rPr lang="en-US" altLang="zh-CN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for the </a:t>
            </a:r>
            <a:r>
              <a:rPr lang="en-US" altLang="zh-CN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precise determination</a:t>
            </a:r>
            <a:endParaRPr lang="en-US" altLang="zh-CN" sz="2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of the QCD </a:t>
            </a:r>
            <a:r>
              <a:rPr lang="en-US" altLang="zh-CN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running coupling is obtained</a:t>
            </a:r>
            <a:endParaRPr lang="en-US" altLang="zh-CN" sz="2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第四届粒子物理前沿研讨会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2023/08/08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33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2023/08/08</a:t>
            </a:r>
            <a:endParaRPr lang="zh-CN" alt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第四届粒子物理前沿研讨会</a:t>
            </a:r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2937076" y="2977451"/>
            <a:ext cx="3271118" cy="10618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500" dirty="0">
                <a:solidFill>
                  <a:srgbClr val="FF0000"/>
                </a:solidFill>
                <a:latin typeface="Mathematica7" panose="00000400000000000000" pitchFamily="2" charset="0"/>
                <a:ea typeface="Mathematica7" panose="00000400000000000000" pitchFamily="2" charset="0"/>
              </a:rPr>
              <a:t>thanks</a:t>
            </a:r>
            <a:endParaRPr lang="zh-CN" altLang="en-US" sz="4500" dirty="0">
              <a:solidFill>
                <a:srgbClr val="FF0000"/>
              </a:solidFill>
              <a:latin typeface="Mathematica7" panose="00000400000000000000" pitchFamily="2" charset="0"/>
              <a:ea typeface="Mathematica7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5"/>
          <p:cNvSpPr txBox="1"/>
          <p:nvPr/>
        </p:nvSpPr>
        <p:spPr>
          <a:xfrm>
            <a:off x="0" y="0"/>
            <a:ext cx="9144000" cy="7301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Introduction</a:t>
            </a:r>
            <a:endParaRPr lang="zh-CN" altLang="en-US" sz="4000" i="1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2023/08/08</a:t>
            </a:r>
            <a:endParaRPr lang="zh-CN" alt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第四届粒子物理前沿研讨会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895" y="1908810"/>
            <a:ext cx="5744845" cy="3801745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1524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2480310" y="1129665"/>
            <a:ext cx="34537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新魏" panose="02010800040101010101" pitchFamily="2" charset="-122"/>
                <a:ea typeface="华文新魏" panose="02010800040101010101" pitchFamily="2" charset="-122"/>
              </a:rPr>
              <a:t>夸克禁闭和渐进自由</a:t>
            </a:r>
          </a:p>
        </p:txBody>
      </p:sp>
      <p:sp>
        <p:nvSpPr>
          <p:cNvPr id="24" name="椭圆 23"/>
          <p:cNvSpPr/>
          <p:nvPr/>
        </p:nvSpPr>
        <p:spPr>
          <a:xfrm flipH="1">
            <a:off x="3964305" y="2101215"/>
            <a:ext cx="2780030" cy="191706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5"/>
          <p:cNvSpPr txBox="1"/>
          <p:nvPr/>
        </p:nvSpPr>
        <p:spPr>
          <a:xfrm>
            <a:off x="0" y="0"/>
            <a:ext cx="9144000" cy="7301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Introduction</a:t>
            </a:r>
            <a:endParaRPr lang="zh-CN" altLang="en-US" sz="4000" i="1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2023/08/08</a:t>
            </a:r>
            <a:endParaRPr lang="zh-CN" alt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第四届粒子物理前沿研讨会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81610" y="1255436"/>
            <a:ext cx="593344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Beside the quark masses, the only free parameter in </a:t>
            </a:r>
            <a:r>
              <a:rPr lang="zh-CN" altLang="en-US" sz="2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the QCD 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Lagrangian is the strong coupling constant</a:t>
            </a: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" y="2376218"/>
            <a:ext cx="5515451" cy="1714455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1054829" y="5437895"/>
            <a:ext cx="4803046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[Particle Data Group], </a:t>
            </a:r>
          </a:p>
          <a:p>
            <a:r>
              <a:rPr lang="en-US" altLang="zh-CN" dirty="0" err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Prog</a:t>
            </a:r>
            <a:r>
              <a:rPr lang="en-US" altLang="zh-CN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. </a:t>
            </a:r>
            <a:r>
              <a:rPr lang="en-US" altLang="zh-CN" dirty="0" err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Theor</a:t>
            </a:r>
            <a:r>
              <a:rPr lang="en-US" altLang="zh-CN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. Exp. Phys. 2022, 083C01 (2022)</a:t>
            </a:r>
            <a:endParaRPr lang="zh-CN" altLang="en-US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4" name="椭圆 23"/>
          <p:cNvSpPr/>
          <p:nvPr/>
        </p:nvSpPr>
        <p:spPr>
          <a:xfrm flipH="1">
            <a:off x="1301115" y="4376295"/>
            <a:ext cx="1023620" cy="62484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C00000"/>
                </a:solidFill>
              </a:rPr>
              <a:t>0.8%</a:t>
            </a:r>
            <a:endParaRPr lang="en-US" altLang="zh-CN" dirty="0">
              <a:solidFill>
                <a:srgbClr val="C0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832" y="972726"/>
            <a:ext cx="2951829" cy="5257566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1524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593" y="4503569"/>
            <a:ext cx="2403377" cy="44657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5"/>
          <p:cNvSpPr txBox="1"/>
          <p:nvPr/>
        </p:nvSpPr>
        <p:spPr>
          <a:xfrm>
            <a:off x="0" y="0"/>
            <a:ext cx="9144000" cy="7301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Event shapes at </a:t>
            </a:r>
            <a:r>
              <a:rPr lang="en-US" altLang="zh-CN" sz="4000" b="1" dirty="0" err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e</a:t>
            </a:r>
            <a:r>
              <a:rPr lang="en-US" altLang="zh-CN" sz="4000" b="1" baseline="30000" dirty="0" err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+</a:t>
            </a:r>
            <a:r>
              <a:rPr lang="en-US" altLang="zh-CN" sz="4000" b="1" dirty="0" err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e</a:t>
            </a:r>
            <a:r>
              <a:rPr lang="en-US" altLang="zh-CN" sz="4000" b="1" baseline="300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-</a:t>
            </a: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collider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2023/08/08</a:t>
            </a:r>
            <a:endParaRPr lang="zh-CN" alt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第四届粒子物理前沿研讨会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" y="849630"/>
            <a:ext cx="3081020" cy="5487670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1524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椭圆 23"/>
          <p:cNvSpPr/>
          <p:nvPr/>
        </p:nvSpPr>
        <p:spPr>
          <a:xfrm flipH="1">
            <a:off x="954405" y="3669665"/>
            <a:ext cx="2386330" cy="171958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380" y="1124585"/>
            <a:ext cx="4538980" cy="1802765"/>
          </a:xfrm>
          <a:prstGeom prst="rect">
            <a:avLst/>
          </a:prstGeom>
        </p:spPr>
      </p:pic>
      <p:sp>
        <p:nvSpPr>
          <p:cNvPr id="3" name="圆角矩形标注 2"/>
          <p:cNvSpPr/>
          <p:nvPr/>
        </p:nvSpPr>
        <p:spPr>
          <a:xfrm>
            <a:off x="4399280" y="3222625"/>
            <a:ext cx="4144645" cy="2232660"/>
          </a:xfrm>
          <a:prstGeom prst="wedgeRoundRectCallout">
            <a:avLst>
              <a:gd name="adj1" fmla="val -73885"/>
              <a:gd name="adj2" fmla="val 1569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l">
              <a:buFont typeface="Wingdings" panose="05000000000000000000" charset="0"/>
              <a:buNone/>
            </a:pPr>
            <a:endParaRPr lang="zh-CN" altLang="en-US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285750" indent="-285750" algn="l">
              <a:buFont typeface="Wingdings" panose="05000000000000000000" charset="0"/>
              <a:buChar char="Ø"/>
            </a:pPr>
            <a:r>
              <a:rPr lang="en-US" altLang="zh-CN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The </a:t>
            </a:r>
            <a:r>
              <a:rPr lang="en-US" altLang="zh-CN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a</a:t>
            </a:r>
            <a:r>
              <a:rPr lang="en-US" altLang="zh-CN" baseline="-250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s</a:t>
            </a:r>
            <a:r>
              <a:rPr lang="en-US" altLang="zh-CN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(M</a:t>
            </a:r>
            <a:r>
              <a:rPr lang="en-US" altLang="zh-CN" baseline="-250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Z</a:t>
            </a:r>
            <a:r>
              <a:rPr lang="en-US" altLang="zh-CN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) are</a:t>
            </a:r>
            <a:r>
              <a:rPr lang="en-US" altLang="zh-CN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zh-CN" altLang="en-US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plagued by significant </a:t>
            </a:r>
            <a:r>
              <a:rPr lang="en-US" altLang="zh-CN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scale</a:t>
            </a:r>
            <a:r>
              <a:rPr lang="zh-CN" altLang="en-US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uncertainty</a:t>
            </a:r>
          </a:p>
          <a:p>
            <a:pPr marL="285750" indent="-285750" algn="l">
              <a:buFont typeface="Wingdings" panose="05000000000000000000" charset="0"/>
              <a:buChar char="Ø"/>
            </a:pPr>
            <a:endParaRPr lang="zh-CN" altLang="en-US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285750" indent="-285750" algn="l">
              <a:buFont typeface="Wingdings" panose="05000000000000000000" charset="0"/>
              <a:buChar char="Ø"/>
            </a:pPr>
            <a:r>
              <a:rPr lang="en-US" altLang="zh-CN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Some </a:t>
            </a:r>
            <a:r>
              <a:rPr lang="zh-CN" altLang="en-US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extracted </a:t>
            </a:r>
            <a:r>
              <a:rPr lang="en-US" altLang="zh-CN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a</a:t>
            </a:r>
            <a:r>
              <a:rPr lang="en-US" altLang="zh-CN" baseline="-250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s</a:t>
            </a:r>
            <a:r>
              <a:rPr lang="en-US" altLang="zh-CN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(M</a:t>
            </a:r>
            <a:r>
              <a:rPr lang="en-US" altLang="zh-CN" baseline="-250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Z</a:t>
            </a:r>
            <a:r>
              <a:rPr lang="en-US" altLang="zh-CN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) </a:t>
            </a:r>
            <a:r>
              <a:rPr lang="zh-CN" altLang="en-US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are deviated from the world average</a:t>
            </a:r>
          </a:p>
          <a:p>
            <a:pPr marL="285750" indent="-285750" algn="l">
              <a:buFont typeface="Wingdings" panose="05000000000000000000" charset="0"/>
              <a:buChar char="Ø"/>
            </a:pPr>
            <a:endParaRPr lang="zh-CN" altLang="en-US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Ø"/>
            </a:pPr>
            <a:r>
              <a:rPr lang="zh-CN" altLang="en-US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non-self-consistent </a:t>
            </a:r>
          </a:p>
          <a:p>
            <a:pPr marL="285750" indent="-285750" algn="l">
              <a:buFont typeface="Wingdings" panose="05000000000000000000" charset="0"/>
              <a:buChar char="Ø"/>
            </a:pPr>
            <a:endParaRPr lang="zh-CN" altLang="en-US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5"/>
          <p:cNvSpPr txBox="1"/>
          <p:nvPr/>
        </p:nvSpPr>
        <p:spPr>
          <a:xfrm>
            <a:off x="0" y="0"/>
            <a:ext cx="9144000" cy="7301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Event shapes at </a:t>
            </a:r>
            <a:r>
              <a:rPr lang="en-US" altLang="zh-CN" sz="4000" b="1" dirty="0" err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e</a:t>
            </a:r>
            <a:r>
              <a:rPr lang="en-US" altLang="zh-CN" sz="4000" b="1" baseline="30000" dirty="0" err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+</a:t>
            </a:r>
            <a:r>
              <a:rPr lang="en-US" altLang="zh-CN" sz="4000" b="1" dirty="0" err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e</a:t>
            </a:r>
            <a:r>
              <a:rPr lang="en-US" altLang="zh-CN" sz="4000" b="1" baseline="300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-</a:t>
            </a: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</a:t>
            </a:r>
            <a:r>
              <a:rPr lang="en-US" altLang="zh-CN" sz="40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collider</a:t>
            </a:r>
            <a:endParaRPr lang="en-US" altLang="zh-CN" sz="4000" b="1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2023/08/08</a:t>
            </a:r>
            <a:endParaRPr lang="zh-CN" alt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第四届粒子物理前沿研讨会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725" y="3863975"/>
            <a:ext cx="6431915" cy="1576705"/>
          </a:xfrm>
          <a:prstGeom prst="rect">
            <a:avLst/>
          </a:prstGeom>
          <a:ln w="28575">
            <a:solidFill>
              <a:srgbClr val="C00000"/>
            </a:solidFill>
            <a:prstDash val="dash"/>
          </a:ln>
        </p:spPr>
      </p:pic>
      <p:sp>
        <p:nvSpPr>
          <p:cNvPr id="27" name="文本框 26"/>
          <p:cNvSpPr txBox="1"/>
          <p:nvPr/>
        </p:nvSpPr>
        <p:spPr>
          <a:xfrm>
            <a:off x="4141470" y="5557520"/>
            <a:ext cx="34690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[Particle Data Group], </a:t>
            </a:r>
          </a:p>
          <a:p>
            <a:r>
              <a:rPr lang="zh-CN" altLang="en-US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Phys. Rev. D98, 030001 (2018)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010535" y="5407660"/>
            <a:ext cx="7124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800">
                <a:solidFill>
                  <a:srgbClr val="FF0000"/>
                </a:solidFill>
                <a:latin typeface="+mn-ea"/>
              </a:rPr>
              <a:t>?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94690" y="1024255"/>
            <a:ext cx="69157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</a:rPr>
              <a:t>The method for extracting </a:t>
            </a: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a</a:t>
            </a:r>
            <a:r>
              <a:rPr lang="en-US" altLang="zh-CN" sz="2400" baseline="-2500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s</a:t>
            </a: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(M</a:t>
            </a:r>
            <a:r>
              <a:rPr lang="en-US" altLang="zh-CN" sz="2400" baseline="-2500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Z</a:t>
            </a: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) in e</a:t>
            </a:r>
            <a:r>
              <a:rPr lang="en-US" altLang="zh-CN" sz="2400" baseline="3000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+</a:t>
            </a: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e</a:t>
            </a:r>
            <a:r>
              <a:rPr lang="en-US" altLang="zh-CN" sz="2400" baseline="3000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- </a:t>
            </a:r>
            <a:r>
              <a:rPr lang="en-US" altLang="zh-CN" sz="240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collider:</a:t>
            </a:r>
            <a:endParaRPr lang="en-US" altLang="zh-CN" sz="24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139190" y="1532255"/>
            <a:ext cx="7912100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the </a:t>
            </a: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renormalization </a:t>
            </a:r>
            <a:r>
              <a:rPr lang="en-US" altLang="zh-CN" sz="2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scale is fixed to </a:t>
            </a:r>
            <a:r>
              <a:rPr lang="en-US" altLang="zh-CN" sz="2000" dirty="0" smtClean="0"/>
              <a:t>Q </a:t>
            </a:r>
            <a:r>
              <a:rPr lang="en-US" altLang="zh-CN" sz="2000" dirty="0"/>
              <a:t>=        </a:t>
            </a:r>
            <a:r>
              <a:rPr lang="en-US" altLang="zh-CN" sz="2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000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 </a:t>
            </a:r>
            <a:endParaRPr lang="en-US" altLang="zh-CN" sz="2000" dirty="0"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predictions matched </a:t>
            </a:r>
            <a:r>
              <a:rPr lang="en-US" altLang="zh-CN" sz="20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Monte Carlo models </a:t>
            </a: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to correct for </a:t>
            </a:r>
            <a:r>
              <a:rPr lang="en-US" altLang="zh-CN" sz="2000" dirty="0" err="1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hadronization</a:t>
            </a: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 effects</a:t>
            </a: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0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based on analytic calculations of non-perturbative and </a:t>
            </a:r>
            <a:r>
              <a:rPr lang="en-US" altLang="zh-CN" sz="2000" dirty="0" err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hadronization</a:t>
            </a:r>
            <a:r>
              <a:rPr lang="en-US" altLang="zh-CN" sz="20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 effects</a:t>
            </a: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, using methods like power corrections, factorization of soft-collinear effective field theory, dispersive models and low scale QCD effective couplings</a:t>
            </a:r>
          </a:p>
          <a:p>
            <a:endParaRPr lang="en-US" altLang="zh-CN" sz="20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aphicFrame>
        <p:nvGraphicFramePr>
          <p:cNvPr id="13" name="对象 1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404940"/>
              </p:ext>
            </p:extLst>
          </p:nvPr>
        </p:nvGraphicFramePr>
        <p:xfrm>
          <a:off x="5873750" y="1499870"/>
          <a:ext cx="414655" cy="402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r:id="rId4" imgW="228600" imgH="228600" progId="Equation.KSEE3">
                  <p:embed/>
                </p:oleObj>
              </mc:Choice>
              <mc:Fallback>
                <p:oleObj r:id="rId4" imgW="228600" imgH="228600" progId="Equation.KSEE3">
                  <p:embed/>
                  <p:pic>
                    <p:nvPicPr>
                      <p:cNvPr id="43" name="对象 4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73750" y="1499870"/>
                        <a:ext cx="414655" cy="402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5"/>
          <p:cNvSpPr txBox="1"/>
          <p:nvPr/>
        </p:nvSpPr>
        <p:spPr>
          <a:xfrm>
            <a:off x="0" y="0"/>
            <a:ext cx="9144000" cy="7301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Principle of Maximum </a:t>
            </a:r>
            <a:r>
              <a:rPr lang="en-US" altLang="zh-CN" sz="32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Conformality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(PMC</a:t>
            </a:r>
            <a:r>
              <a:rPr lang="en-US" altLang="zh-CN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endParaRPr lang="en-US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2023/08/08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第四届粒子物理前沿研讨会</a:t>
            </a:r>
            <a:endParaRPr lang="zh-CN" altLang="en-US"/>
          </a:p>
        </p:txBody>
      </p:sp>
      <p:sp>
        <p:nvSpPr>
          <p:cNvPr id="11" name="AutoShape 35"/>
          <p:cNvSpPr>
            <a:spLocks noChangeArrowheads="1"/>
          </p:cNvSpPr>
          <p:nvPr/>
        </p:nvSpPr>
        <p:spPr bwMode="auto">
          <a:xfrm>
            <a:off x="3547556" y="4558517"/>
            <a:ext cx="3667450" cy="1452577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0000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BLM=&gt; </a:t>
            </a:r>
            <a:r>
              <a:rPr lang="en-US" altLang="zh-CN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nf</a:t>
            </a: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-term</a:t>
            </a:r>
          </a:p>
          <a:p>
            <a:pPr algn="ctr" eaLnBrk="1" hangingPunct="1"/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BLM method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reduces 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in </a:t>
            </a: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</a:t>
            </a:r>
          </a:p>
          <a:p>
            <a:pPr algn="ctr" eaLnBrk="1" hangingPunct="1"/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Abelian limit to the </a:t>
            </a:r>
          </a:p>
          <a:p>
            <a:pPr algn="ctr" eaLnBrk="1" hangingPunct="1"/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Gell-Mann-Low method</a:t>
            </a:r>
            <a:endParaRPr lang="en-US" altLang="zh-CN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41" y="4796272"/>
            <a:ext cx="2688300" cy="1014933"/>
          </a:xfrm>
          <a:prstGeom prst="rect">
            <a:avLst/>
          </a:prstGeom>
        </p:spPr>
      </p:pic>
      <p:sp>
        <p:nvSpPr>
          <p:cNvPr id="13" name="Rectangle 47"/>
          <p:cNvSpPr>
            <a:spLocks noChangeArrowheads="1"/>
          </p:cNvSpPr>
          <p:nvPr/>
        </p:nvSpPr>
        <p:spPr bwMode="auto">
          <a:xfrm>
            <a:off x="255328" y="4643976"/>
            <a:ext cx="3126105" cy="1495556"/>
          </a:xfrm>
          <a:prstGeom prst="rect">
            <a:avLst/>
          </a:prstGeom>
          <a:noFill/>
          <a:ln w="38100" cmpd="dbl">
            <a:solidFill>
              <a:srgbClr val="008000"/>
            </a:solidFill>
            <a:prstDash val="sysDot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35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326" y="6079897"/>
            <a:ext cx="3897630" cy="67373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511" y="4083457"/>
            <a:ext cx="1424940" cy="19964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143" y="856287"/>
            <a:ext cx="7113838" cy="2018715"/>
          </a:xfrm>
          <a:prstGeom prst="rect">
            <a:avLst/>
          </a:prstGeom>
          <a:ln>
            <a:solidFill>
              <a:srgbClr val="0000CC"/>
            </a:solidFill>
          </a:ln>
        </p:spPr>
      </p:pic>
      <p:sp>
        <p:nvSpPr>
          <p:cNvPr id="17" name="文本框 16"/>
          <p:cNvSpPr txBox="1"/>
          <p:nvPr/>
        </p:nvSpPr>
        <p:spPr>
          <a:xfrm>
            <a:off x="5806072" y="2247526"/>
            <a:ext cx="1553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BLM/FAC/PMS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27675" y="2973511"/>
            <a:ext cx="6231836" cy="120032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231F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the case of QED, the renormalization scale can be set </a:t>
            </a:r>
            <a:r>
              <a:rPr lang="en-US" altLang="zh-CN" b="1" dirty="0">
                <a:solidFill>
                  <a:srgbClr val="231F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unambiguously by using the </a:t>
            </a:r>
            <a:r>
              <a:rPr lang="en-US" altLang="zh-CN" b="1" dirty="0" smtClean="0">
                <a:solidFill>
                  <a:srgbClr val="231F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Gell-Mann-Low method, which </a:t>
            </a:r>
            <a:r>
              <a:rPr lang="en-US" altLang="zh-CN" b="1" dirty="0">
                <a:solidFill>
                  <a:srgbClr val="231F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automatically sums </a:t>
            </a:r>
            <a:r>
              <a:rPr lang="en-US" altLang="zh-CN" b="1" dirty="0" smtClean="0">
                <a:solidFill>
                  <a:srgbClr val="231F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all vacuum polarization </a:t>
            </a:r>
            <a:r>
              <a:rPr lang="en-US" altLang="zh-CN" b="1" dirty="0">
                <a:solidFill>
                  <a:srgbClr val="231F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contributions </a:t>
            </a:r>
            <a:r>
              <a:rPr lang="en-US" altLang="zh-CN" b="1" dirty="0" smtClean="0">
                <a:solidFill>
                  <a:srgbClr val="231F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 the </a:t>
            </a:r>
            <a:r>
              <a:rPr lang="en-US" altLang="zh-CN" b="1" dirty="0">
                <a:solidFill>
                  <a:srgbClr val="231F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photon propagators to all </a:t>
            </a:r>
            <a:r>
              <a:rPr lang="en-US" altLang="zh-CN" b="1" dirty="0" smtClean="0">
                <a:solidFill>
                  <a:srgbClr val="231F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orders</a:t>
            </a:r>
            <a:r>
              <a:rPr lang="en-US" altLang="zh-CN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80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5"/>
          <p:cNvSpPr txBox="1"/>
          <p:nvPr/>
        </p:nvSpPr>
        <p:spPr>
          <a:xfrm>
            <a:off x="0" y="0"/>
            <a:ext cx="9144000" cy="7301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Principle of Maximum </a:t>
            </a:r>
            <a:r>
              <a:rPr lang="en-US" altLang="zh-CN" sz="32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Conformality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(PMC</a:t>
            </a:r>
            <a:r>
              <a:rPr lang="en-US" altLang="zh-CN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endParaRPr lang="en-US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2023/08/08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第四届粒子物理前沿研讨会</a:t>
            </a:r>
            <a:endParaRPr lang="zh-CN" altLang="en-US"/>
          </a:p>
        </p:txBody>
      </p:sp>
      <p:sp>
        <p:nvSpPr>
          <p:cNvPr id="8" name="Rectangle 20"/>
          <p:cNvSpPr txBox="1">
            <a:spLocks noChangeArrowheads="1"/>
          </p:cNvSpPr>
          <p:nvPr/>
        </p:nvSpPr>
        <p:spPr bwMode="auto">
          <a:xfrm>
            <a:off x="599440" y="4015740"/>
            <a:ext cx="7944485" cy="234061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</a:ln>
        </p:spPr>
        <p:txBody>
          <a:bodyPr/>
          <a:lstStyle/>
          <a:p>
            <a:pPr marL="365125" indent="-255905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en-US" altLang="zh-CN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Stan </a:t>
            </a:r>
            <a:r>
              <a:rPr lang="en-US" altLang="zh-CN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 Wu, Phys.Rev.Lett.109,042002(2012</a:t>
            </a:r>
            <a:r>
              <a:rPr lang="en-US" altLang="zh-CN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altLang="zh-CN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65125" indent="-255905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en-US" altLang="zh-CN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Matin, Stan and Wu, Phys.Rev.Lett.110,192001(2013</a:t>
            </a:r>
            <a:r>
              <a:rPr lang="en-US" altLang="zh-CN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altLang="zh-CN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65125" indent="-255905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en-US" altLang="zh-CN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Stan and Wu, Phys.Rev.D85,034038(2012</a:t>
            </a:r>
            <a:r>
              <a:rPr lang="en-US" altLang="zh-CN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pPr marL="365125" indent="-255905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/>
            </a:pPr>
            <a:endParaRPr lang="en-US" altLang="zh-CN" b="1" dirty="0" smtClean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65125" indent="-255905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en-US" altLang="zh-CN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Wu</a:t>
            </a:r>
            <a:r>
              <a:rPr lang="en-US" altLang="zh-CN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Stan and Matin, </a:t>
            </a:r>
            <a:r>
              <a:rPr lang="en-US" altLang="zh-CN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Prog.Part.Nucl.Phys</a:t>
            </a:r>
            <a:r>
              <a:rPr lang="en-US" altLang="zh-CN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72,44(2013</a:t>
            </a:r>
            <a:r>
              <a:rPr lang="en-US" altLang="zh-CN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pPr marL="365125" indent="-255905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en-US" altLang="zh-CN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Wu, </a:t>
            </a:r>
            <a:r>
              <a:rPr lang="en-US" altLang="zh-CN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Ma, Wang, Fu, Ma, Stan </a:t>
            </a:r>
            <a:r>
              <a:rPr lang="en-US" altLang="zh-CN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 </a:t>
            </a:r>
            <a:r>
              <a:rPr lang="en-US" altLang="zh-CN" b="1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Matin</a:t>
            </a:r>
            <a:r>
              <a:rPr lang="en-US" altLang="zh-CN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altLang="zh-CN" b="1" dirty="0" err="1" smtClean="0">
                <a:solidFill>
                  <a:srgbClr val="002060"/>
                </a:solidFill>
              </a:rPr>
              <a:t>Rep.Prog.Phys</a:t>
            </a:r>
            <a:r>
              <a:rPr lang="en-US" altLang="zh-CN" b="1" dirty="0">
                <a:solidFill>
                  <a:srgbClr val="002060"/>
                </a:solidFill>
              </a:rPr>
              <a:t>. 78, 126201 (2015</a:t>
            </a:r>
            <a:r>
              <a:rPr lang="en-US" altLang="zh-CN" b="1" dirty="0" smtClean="0">
                <a:solidFill>
                  <a:srgbClr val="002060"/>
                </a:solidFill>
              </a:rPr>
              <a:t>)</a:t>
            </a:r>
          </a:p>
          <a:p>
            <a:pPr marL="365125" indent="-255905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lang="en-US" altLang="zh-CN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Wu, Shen, Du, Huang, Wang, Stan, Prog.Part.Nucl.Phys. 108 (2019) 103706</a:t>
            </a:r>
          </a:p>
          <a:p>
            <a:pPr marL="365125" indent="-255905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/>
            </a:pPr>
            <a:endParaRPr lang="en-US" altLang="zh-CN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500" y="756322"/>
            <a:ext cx="4285397" cy="17354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029" y="764706"/>
            <a:ext cx="4749710" cy="14165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4091" y="1154690"/>
            <a:ext cx="4421875" cy="188533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" y="2172048"/>
            <a:ext cx="4146891" cy="171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776" y="2241095"/>
            <a:ext cx="3099723" cy="174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1632</Words>
  <Application>Microsoft Office PowerPoint</Application>
  <PresentationFormat>全屏显示(4:3)</PresentationFormat>
  <Paragraphs>247</Paragraphs>
  <Slides>31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8" baseType="lpstr">
      <vt:lpstr>Arial Unicode MS</vt:lpstr>
      <vt:lpstr>CMBX10</vt:lpstr>
      <vt:lpstr>CMMI10</vt:lpstr>
      <vt:lpstr>CMR8</vt:lpstr>
      <vt:lpstr>华文楷体</vt:lpstr>
      <vt:lpstr>华文新魏</vt:lpstr>
      <vt:lpstr>宋体</vt:lpstr>
      <vt:lpstr>Arial</vt:lpstr>
      <vt:lpstr>Calibri</vt:lpstr>
      <vt:lpstr>Calibri Light</vt:lpstr>
      <vt:lpstr>Cambria Math</vt:lpstr>
      <vt:lpstr>Mathematica7</vt:lpstr>
      <vt:lpstr>Verdana</vt:lpstr>
      <vt:lpstr>Wingdings</vt:lpstr>
      <vt:lpstr>Wingdings 3</vt:lpstr>
      <vt:lpstr>Office 主题</vt:lpstr>
      <vt:lpstr>Equation.KSEE3</vt:lpstr>
      <vt:lpstr>PowerPoint 演示文稿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 of Maximum Conformality</dc:title>
  <dc:creator>wsq</dc:creator>
  <cp:lastModifiedBy>wang</cp:lastModifiedBy>
  <cp:revision>3080</cp:revision>
  <dcterms:created xsi:type="dcterms:W3CDTF">2013-10-18T13:16:00Z</dcterms:created>
  <dcterms:modified xsi:type="dcterms:W3CDTF">2023-08-07T15:04:51Z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